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3.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5" r:id="rId2"/>
    <p:sldMasterId id="2147483769" r:id="rId3"/>
    <p:sldMasterId id="2147483781" r:id="rId4"/>
    <p:sldMasterId id="2147483793" r:id="rId5"/>
    <p:sldMasterId id="2147483805" r:id="rId6"/>
    <p:sldMasterId id="2147483818" r:id="rId7"/>
    <p:sldMasterId id="2147483878" r:id="rId8"/>
    <p:sldMasterId id="2147483914" r:id="rId9"/>
    <p:sldMasterId id="2147483938" r:id="rId10"/>
    <p:sldMasterId id="2147483986" r:id="rId11"/>
    <p:sldMasterId id="2147483998" r:id="rId12"/>
    <p:sldMasterId id="2147484010" r:id="rId13"/>
    <p:sldMasterId id="2147484034" r:id="rId14"/>
    <p:sldMasterId id="2147484214" r:id="rId15"/>
    <p:sldMasterId id="2147484238" r:id="rId16"/>
    <p:sldMasterId id="2147484262" r:id="rId17"/>
    <p:sldMasterId id="2147484274" r:id="rId18"/>
    <p:sldMasterId id="2147484286" r:id="rId19"/>
  </p:sldMasterIdLst>
  <p:notesMasterIdLst>
    <p:notesMasterId r:id="rId115"/>
  </p:notesMasterIdLst>
  <p:handoutMasterIdLst>
    <p:handoutMasterId r:id="rId116"/>
  </p:handoutMasterIdLst>
  <p:sldIdLst>
    <p:sldId id="691" r:id="rId20"/>
    <p:sldId id="910" r:id="rId21"/>
    <p:sldId id="703" r:id="rId22"/>
    <p:sldId id="1182" r:id="rId23"/>
    <p:sldId id="1183" r:id="rId24"/>
    <p:sldId id="1444" r:id="rId25"/>
    <p:sldId id="1188" r:id="rId26"/>
    <p:sldId id="1191" r:id="rId27"/>
    <p:sldId id="1193" r:id="rId28"/>
    <p:sldId id="1195" r:id="rId29"/>
    <p:sldId id="1196" r:id="rId30"/>
    <p:sldId id="1197" r:id="rId31"/>
    <p:sldId id="1198" r:id="rId32"/>
    <p:sldId id="1199" r:id="rId33"/>
    <p:sldId id="695" r:id="rId34"/>
    <p:sldId id="942" r:id="rId35"/>
    <p:sldId id="943" r:id="rId36"/>
    <p:sldId id="944" r:id="rId37"/>
    <p:sldId id="1460" r:id="rId38"/>
    <p:sldId id="1461" r:id="rId39"/>
    <p:sldId id="1251" r:id="rId40"/>
    <p:sldId id="947" r:id="rId41"/>
    <p:sldId id="948" r:id="rId42"/>
    <p:sldId id="949" r:id="rId43"/>
    <p:sldId id="1231" r:id="rId44"/>
    <p:sldId id="951" r:id="rId45"/>
    <p:sldId id="1011" r:id="rId46"/>
    <p:sldId id="1080" r:id="rId47"/>
    <p:sldId id="1294" r:id="rId48"/>
    <p:sldId id="1295" r:id="rId49"/>
    <p:sldId id="1083" r:id="rId50"/>
    <p:sldId id="1084" r:id="rId51"/>
    <p:sldId id="1143" r:id="rId52"/>
    <p:sldId id="1144" r:id="rId53"/>
    <p:sldId id="1145" r:id="rId54"/>
    <p:sldId id="1146" r:id="rId55"/>
    <p:sldId id="1147" r:id="rId56"/>
    <p:sldId id="1148" r:id="rId57"/>
    <p:sldId id="1149" r:id="rId58"/>
    <p:sldId id="1463" r:id="rId59"/>
    <p:sldId id="1150" r:id="rId60"/>
    <p:sldId id="1151" r:id="rId61"/>
    <p:sldId id="1152" r:id="rId62"/>
    <p:sldId id="1153" r:id="rId63"/>
    <p:sldId id="1154" r:id="rId64"/>
    <p:sldId id="895" r:id="rId65"/>
    <p:sldId id="896" r:id="rId66"/>
    <p:sldId id="897" r:id="rId67"/>
    <p:sldId id="898" r:id="rId68"/>
    <p:sldId id="899" r:id="rId69"/>
    <p:sldId id="1457" r:id="rId70"/>
    <p:sldId id="959" r:id="rId71"/>
    <p:sldId id="901" r:id="rId72"/>
    <p:sldId id="902" r:id="rId73"/>
    <p:sldId id="903" r:id="rId74"/>
    <p:sldId id="1046" r:id="rId75"/>
    <p:sldId id="906" r:id="rId76"/>
    <p:sldId id="907" r:id="rId77"/>
    <p:sldId id="908" r:id="rId78"/>
    <p:sldId id="1085" r:id="rId79"/>
    <p:sldId id="1087" r:id="rId80"/>
    <p:sldId id="1296" r:id="rId81"/>
    <p:sldId id="1446" r:id="rId82"/>
    <p:sldId id="1089" r:id="rId83"/>
    <p:sldId id="1459" r:id="rId84"/>
    <p:sldId id="1092" r:id="rId85"/>
    <p:sldId id="1091" r:id="rId86"/>
    <p:sldId id="1093" r:id="rId87"/>
    <p:sldId id="1447" r:id="rId88"/>
    <p:sldId id="1448" r:id="rId89"/>
    <p:sldId id="1095" r:id="rId90"/>
    <p:sldId id="1096" r:id="rId91"/>
    <p:sldId id="1264" r:id="rId92"/>
    <p:sldId id="1258" r:id="rId93"/>
    <p:sldId id="1256" r:id="rId94"/>
    <p:sldId id="1257" r:id="rId95"/>
    <p:sldId id="1452" r:id="rId96"/>
    <p:sldId id="1453" r:id="rId97"/>
    <p:sldId id="1454" r:id="rId98"/>
    <p:sldId id="1298" r:id="rId99"/>
    <p:sldId id="1299" r:id="rId100"/>
    <p:sldId id="1300" r:id="rId101"/>
    <p:sldId id="1301" r:id="rId102"/>
    <p:sldId id="1302" r:id="rId103"/>
    <p:sldId id="1303" r:id="rId104"/>
    <p:sldId id="1166" r:id="rId105"/>
    <p:sldId id="1177" r:id="rId106"/>
    <p:sldId id="1176" r:id="rId107"/>
    <p:sldId id="1178" r:id="rId108"/>
    <p:sldId id="1179" r:id="rId109"/>
    <p:sldId id="1180" r:id="rId110"/>
    <p:sldId id="1451" r:id="rId111"/>
    <p:sldId id="1455" r:id="rId112"/>
    <p:sldId id="1462" r:id="rId113"/>
    <p:sldId id="1465" r:id="rId114"/>
  </p:sldIdLst>
  <p:sldSz cx="9906000" cy="6858000" type="A4"/>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49" autoAdjust="0"/>
    <p:restoredTop sz="99816" autoAdjust="0"/>
  </p:normalViewPr>
  <p:slideViewPr>
    <p:cSldViewPr snapToGrid="0">
      <p:cViewPr varScale="1">
        <p:scale>
          <a:sx n="66" d="100"/>
          <a:sy n="66" d="100"/>
        </p:scale>
        <p:origin x="420" y="4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1" d="100"/>
          <a:sy n="51" d="100"/>
        </p:scale>
        <p:origin x="-2958"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presProps" Target="presProps.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6" Type="http://schemas.openxmlformats.org/officeDocument/2006/relationships/slideMaster" Target="slideMasters/slideMaster16.xml"/><Relationship Id="rId107" Type="http://schemas.openxmlformats.org/officeDocument/2006/relationships/slide" Target="slides/slide88.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102" Type="http://schemas.openxmlformats.org/officeDocument/2006/relationships/slide" Target="slides/slide83.xml"/><Relationship Id="rId110" Type="http://schemas.openxmlformats.org/officeDocument/2006/relationships/slide" Target="slides/slide91.xml"/><Relationship Id="rId115"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13" Type="http://schemas.openxmlformats.org/officeDocument/2006/relationships/slide" Target="slides/slide94.xml"/><Relationship Id="rId11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slide" Target="slides/slide84.xml"/><Relationship Id="rId108" Type="http://schemas.openxmlformats.org/officeDocument/2006/relationships/slide" Target="slides/slide89.xml"/><Relationship Id="rId116" Type="http://schemas.openxmlformats.org/officeDocument/2006/relationships/handoutMaster" Target="handoutMasters/handout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11"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14" Type="http://schemas.openxmlformats.org/officeDocument/2006/relationships/slide" Target="slides/slide95.xml"/><Relationship Id="rId119"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slideMaster" Target="slideMasters/slideMaster2.xml"/><Relationship Id="rId29" Type="http://schemas.openxmlformats.org/officeDocument/2006/relationships/slide" Target="slides/slide1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7711127422471998E-2"/>
          <c:y val="3.3303904201703198E-2"/>
          <c:w val="0.91505057159950798"/>
          <c:h val="0.851244257174117"/>
        </c:manualLayout>
      </c:layout>
      <c:lineChart>
        <c:grouping val="standard"/>
        <c:varyColors val="0"/>
        <c:ser>
          <c:idx val="0"/>
          <c:order val="0"/>
          <c:tx>
            <c:strRef>
              <c:f>Sheet1!$B$1</c:f>
              <c:strCache>
                <c:ptCount val="1"/>
                <c:pt idx="0">
                  <c:v>現行</c:v>
                </c:pt>
              </c:strCache>
            </c:strRef>
          </c:tx>
          <c:spPr>
            <a:ln w="25400">
              <a:solidFill>
                <a:srgbClr val="0000FF"/>
              </a:solidFill>
            </a:ln>
          </c:spPr>
          <c:marker>
            <c:symbol val="triangle"/>
            <c:size val="8"/>
            <c:spPr>
              <a:solidFill>
                <a:srgbClr val="0000FF"/>
              </a:solidFill>
              <a:ln>
                <a:solidFill>
                  <a:srgbClr val="0000FF"/>
                </a:solidFill>
              </a:ln>
            </c:spPr>
          </c:marker>
          <c:dLbls>
            <c:spPr>
              <a:noFill/>
              <a:ln>
                <a:noFill/>
              </a:ln>
              <a:effectLst/>
            </c:spPr>
            <c:txPr>
              <a:bodyPr/>
              <a:lstStyle/>
              <a:p>
                <a:pPr>
                  <a:defRPr sz="1400" b="0" i="0">
                    <a:solidFill>
                      <a:srgbClr val="0000FF"/>
                    </a:solidFill>
                    <a:latin typeface="Helvetica Neue Medium"/>
                    <a:cs typeface="Helvetica Neue Medium"/>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Sheet1!$B$2:$B$8</c:f>
              <c:numCache>
                <c:formatCode>General</c:formatCode>
                <c:ptCount val="7"/>
                <c:pt idx="0">
                  <c:v>197</c:v>
                </c:pt>
                <c:pt idx="1">
                  <c:v>456</c:v>
                </c:pt>
                <c:pt idx="2">
                  <c:v>564</c:v>
                </c:pt>
                <c:pt idx="3">
                  <c:v>632</c:v>
                </c:pt>
                <c:pt idx="4">
                  <c:v>705</c:v>
                </c:pt>
                <c:pt idx="5">
                  <c:v>773</c:v>
                </c:pt>
                <c:pt idx="6">
                  <c:v>844</c:v>
                </c:pt>
              </c:numCache>
            </c:numRef>
          </c:val>
          <c:smooth val="0"/>
        </c:ser>
        <c:ser>
          <c:idx val="1"/>
          <c:order val="1"/>
          <c:tx>
            <c:strRef>
              <c:f>Sheet1!$C$1</c:f>
              <c:strCache>
                <c:ptCount val="1"/>
                <c:pt idx="0">
                  <c:v>見直し後</c:v>
                </c:pt>
              </c:strCache>
            </c:strRef>
          </c:tx>
          <c:spPr>
            <a:ln w="25400">
              <a:solidFill>
                <a:srgbClr val="FF0066"/>
              </a:solidFill>
            </a:ln>
          </c:spPr>
          <c:marker>
            <c:symbol val="circle"/>
            <c:size val="8"/>
            <c:spPr>
              <a:solidFill>
                <a:srgbClr val="FF0066"/>
              </a:solidFill>
              <a:ln>
                <a:solidFill>
                  <a:srgbClr val="FF0066"/>
                </a:solidFill>
              </a:ln>
            </c:spPr>
          </c:marker>
          <c:dLbls>
            <c:spPr>
              <a:noFill/>
              <a:ln>
                <a:noFill/>
              </a:ln>
              <a:effectLst/>
            </c:spPr>
            <c:txPr>
              <a:bodyPr/>
              <a:lstStyle/>
              <a:p>
                <a:pPr>
                  <a:defRPr sz="1800" b="0" i="0">
                    <a:solidFill>
                      <a:srgbClr val="FF0000"/>
                    </a:solidFill>
                    <a:latin typeface="ヒラギノ角ゴ ProN W6"/>
                    <a:ea typeface="ヒラギノ角ゴ ProN W6"/>
                    <a:cs typeface="ヒラギノ角ゴ ProN W6"/>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要支援１</c:v>
                </c:pt>
                <c:pt idx="1">
                  <c:v>要支援２</c:v>
                </c:pt>
                <c:pt idx="2">
                  <c:v>要介護１</c:v>
                </c:pt>
                <c:pt idx="3">
                  <c:v>要介護２</c:v>
                </c:pt>
                <c:pt idx="4">
                  <c:v>要介護３</c:v>
                </c:pt>
                <c:pt idx="5">
                  <c:v>要介護４</c:v>
                </c:pt>
                <c:pt idx="6">
                  <c:v>要介護５</c:v>
                </c:pt>
              </c:strCache>
            </c:strRef>
          </c:cat>
          <c:val>
            <c:numRef>
              <c:f>Sheet1!$C$2:$C$8</c:f>
              <c:numCache>
                <c:formatCode>General</c:formatCode>
                <c:ptCount val="7"/>
                <c:pt idx="0">
                  <c:v>179</c:v>
                </c:pt>
                <c:pt idx="1">
                  <c:v>308</c:v>
                </c:pt>
                <c:pt idx="2">
                  <c:v>533</c:v>
                </c:pt>
                <c:pt idx="3">
                  <c:v>597</c:v>
                </c:pt>
                <c:pt idx="4">
                  <c:v>666</c:v>
                </c:pt>
                <c:pt idx="5">
                  <c:v>730</c:v>
                </c:pt>
                <c:pt idx="6">
                  <c:v>798</c:v>
                </c:pt>
              </c:numCache>
            </c:numRef>
          </c:val>
          <c:smooth val="0"/>
        </c:ser>
        <c:dLbls>
          <c:showLegendKey val="0"/>
          <c:showVal val="0"/>
          <c:showCatName val="0"/>
          <c:showSerName val="0"/>
          <c:showPercent val="0"/>
          <c:showBubbleSize val="0"/>
        </c:dLbls>
        <c:marker val="1"/>
        <c:smooth val="0"/>
        <c:axId val="428294648"/>
        <c:axId val="428291904"/>
      </c:lineChart>
      <c:catAx>
        <c:axId val="428294648"/>
        <c:scaling>
          <c:orientation val="minMax"/>
        </c:scaling>
        <c:delete val="0"/>
        <c:axPos val="b"/>
        <c:numFmt formatCode="General" sourceLinked="0"/>
        <c:majorTickMark val="out"/>
        <c:minorTickMark val="none"/>
        <c:tickLblPos val="nextTo"/>
        <c:txPr>
          <a:bodyPr/>
          <a:lstStyle/>
          <a:p>
            <a:pPr>
              <a:defRPr sz="1200">
                <a:latin typeface="ヒラギノ丸ゴ ProN W4"/>
                <a:ea typeface="ヒラギノ丸ゴ ProN W4"/>
                <a:cs typeface="ヒラギノ丸ゴ ProN W4"/>
              </a:defRPr>
            </a:pPr>
            <a:endParaRPr lang="ja-JP"/>
          </a:p>
        </c:txPr>
        <c:crossAx val="428291904"/>
        <c:crosses val="autoZero"/>
        <c:auto val="1"/>
        <c:lblAlgn val="ctr"/>
        <c:lblOffset val="100"/>
        <c:noMultiLvlLbl val="0"/>
      </c:catAx>
      <c:valAx>
        <c:axId val="428291904"/>
        <c:scaling>
          <c:orientation val="minMax"/>
        </c:scaling>
        <c:delete val="0"/>
        <c:axPos val="l"/>
        <c:majorGridlines/>
        <c:numFmt formatCode="General" sourceLinked="1"/>
        <c:majorTickMark val="out"/>
        <c:minorTickMark val="none"/>
        <c:tickLblPos val="nextTo"/>
        <c:txPr>
          <a:bodyPr/>
          <a:lstStyle/>
          <a:p>
            <a:pPr>
              <a:defRPr sz="1200">
                <a:latin typeface="Helvetica Neue"/>
                <a:cs typeface="Helvetica Neue"/>
              </a:defRPr>
            </a:pPr>
            <a:endParaRPr lang="ja-JP"/>
          </a:p>
        </c:txPr>
        <c:crossAx val="428294648"/>
        <c:crosses val="autoZero"/>
        <c:crossBetween val="between"/>
      </c:valAx>
    </c:plotArea>
    <c:legend>
      <c:legendPos val="t"/>
      <c:layout>
        <c:manualLayout>
          <c:xMode val="edge"/>
          <c:yMode val="edge"/>
          <c:x val="0.105472588912616"/>
          <c:y val="9.4445429030559497E-2"/>
          <c:w val="0.232319256257629"/>
          <c:h val="9.6441941898737296E-2"/>
        </c:manualLayout>
      </c:layout>
      <c:overlay val="0"/>
      <c:txPr>
        <a:bodyPr/>
        <a:lstStyle/>
        <a:p>
          <a:pPr>
            <a:defRPr sz="1400">
              <a:latin typeface="ヒラギノ丸ゴ ProN W4"/>
              <a:ea typeface="ヒラギノ丸ゴ ProN W4"/>
              <a:cs typeface="ヒラギノ丸ゴ ProN W4"/>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75308641975308E-2"/>
          <c:y val="3.7531897506018964E-2"/>
          <c:w val="0.97872953166743615"/>
          <c:h val="0.88519354825787211"/>
        </c:manualLayout>
      </c:layout>
      <c:barChart>
        <c:barDir val="col"/>
        <c:grouping val="stacked"/>
        <c:varyColors val="0"/>
        <c:ser>
          <c:idx val="0"/>
          <c:order val="0"/>
          <c:tx>
            <c:strRef>
              <c:f>Sheet1!$B$37</c:f>
              <c:strCache>
                <c:ptCount val="1"/>
                <c:pt idx="0">
                  <c:v>系列 1</c:v>
                </c:pt>
              </c:strCache>
            </c:strRef>
          </c:tx>
          <c:invertIfNegative val="0"/>
          <c:dLbls>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Sheet1!$A$38:$A$46</c:f>
              <c:strCache>
                <c:ptCount val="9"/>
                <c:pt idx="0">
                  <c:v>第１段階</c:v>
                </c:pt>
                <c:pt idx="1">
                  <c:v>第２段階</c:v>
                </c:pt>
                <c:pt idx="2">
                  <c:v>第３段階</c:v>
                </c:pt>
                <c:pt idx="3">
                  <c:v>第４段階</c:v>
                </c:pt>
                <c:pt idx="5">
                  <c:v>第１段階</c:v>
                </c:pt>
                <c:pt idx="6">
                  <c:v>第２段階</c:v>
                </c:pt>
                <c:pt idx="7">
                  <c:v>第３段階</c:v>
                </c:pt>
                <c:pt idx="8">
                  <c:v>第４段階</c:v>
                </c:pt>
              </c:strCache>
            </c:strRef>
          </c:cat>
          <c:val>
            <c:numRef>
              <c:f>Sheet1!$B$38:$B$46</c:f>
              <c:numCache>
                <c:formatCode>#,##0.0;[Red]\-#,##0.0</c:formatCode>
                <c:ptCount val="9"/>
                <c:pt idx="0">
                  <c:v>1.5</c:v>
                </c:pt>
                <c:pt idx="1">
                  <c:v>1.5</c:v>
                </c:pt>
                <c:pt idx="2">
                  <c:v>2.46</c:v>
                </c:pt>
                <c:pt idx="3">
                  <c:v>2.7353969999999999</c:v>
                </c:pt>
                <c:pt idx="5">
                  <c:v>1.5</c:v>
                </c:pt>
                <c:pt idx="6">
                  <c:v>1.5</c:v>
                </c:pt>
                <c:pt idx="7">
                  <c:v>2.46</c:v>
                </c:pt>
                <c:pt idx="8">
                  <c:v>2.5860780000000001</c:v>
                </c:pt>
              </c:numCache>
            </c:numRef>
          </c:val>
        </c:ser>
        <c:ser>
          <c:idx val="1"/>
          <c:order val="1"/>
          <c:tx>
            <c:strRef>
              <c:f>Sheet1!$C$37</c:f>
              <c:strCache>
                <c:ptCount val="1"/>
                <c:pt idx="0">
                  <c:v>系列 2</c:v>
                </c:pt>
              </c:strCache>
            </c:strRef>
          </c:tx>
          <c:invertIfNegative val="0"/>
          <c:dLbls>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Sheet1!$A$38:$A$46</c:f>
              <c:strCache>
                <c:ptCount val="9"/>
                <c:pt idx="0">
                  <c:v>第１段階</c:v>
                </c:pt>
                <c:pt idx="1">
                  <c:v>第２段階</c:v>
                </c:pt>
                <c:pt idx="2">
                  <c:v>第３段階</c:v>
                </c:pt>
                <c:pt idx="3">
                  <c:v>第４段階</c:v>
                </c:pt>
                <c:pt idx="5">
                  <c:v>第１段階</c:v>
                </c:pt>
                <c:pt idx="6">
                  <c:v>第２段階</c:v>
                </c:pt>
                <c:pt idx="7">
                  <c:v>第３段階</c:v>
                </c:pt>
                <c:pt idx="8">
                  <c:v>第４段階</c:v>
                </c:pt>
              </c:strCache>
            </c:strRef>
          </c:cat>
          <c:val>
            <c:numRef>
              <c:f>Sheet1!$C$38:$C$46</c:f>
              <c:numCache>
                <c:formatCode>#,##0.0;[Red]\-#,##0.0</c:formatCode>
                <c:ptCount val="9"/>
                <c:pt idx="0">
                  <c:v>0.9</c:v>
                </c:pt>
                <c:pt idx="1">
                  <c:v>1.17</c:v>
                </c:pt>
                <c:pt idx="2">
                  <c:v>1.95</c:v>
                </c:pt>
                <c:pt idx="3">
                  <c:v>4.1399999999999997</c:v>
                </c:pt>
                <c:pt idx="5">
                  <c:v>0.9</c:v>
                </c:pt>
                <c:pt idx="6">
                  <c:v>1.17</c:v>
                </c:pt>
                <c:pt idx="7">
                  <c:v>1.95</c:v>
                </c:pt>
                <c:pt idx="8">
                  <c:v>4.1399999999999997</c:v>
                </c:pt>
              </c:numCache>
            </c:numRef>
          </c:val>
        </c:ser>
        <c:ser>
          <c:idx val="2"/>
          <c:order val="2"/>
          <c:tx>
            <c:strRef>
              <c:f>Sheet1!$D$37</c:f>
              <c:strCache>
                <c:ptCount val="1"/>
                <c:pt idx="0">
                  <c:v>系列 3</c:v>
                </c:pt>
              </c:strCache>
            </c:strRef>
          </c:tx>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4"/>
              <c:layout>
                <c:manualLayout>
                  <c:x val="0.22613437576881201"/>
                  <c:y val="-0.2793879863165884"/>
                </c:manualLayout>
              </c:layout>
              <c:showLegendKey val="0"/>
              <c:showVal val="1"/>
              <c:showCatName val="0"/>
              <c:showSerName val="0"/>
              <c:showPercent val="0"/>
              <c:showBubbleSize val="0"/>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8"/>
              <c:layout>
                <c:manualLayout>
                  <c:x val="1.4928376704773602E-3"/>
                  <c:y val="-1.0615631391842991E-2"/>
                </c:manualLayout>
              </c:layout>
              <c:showLegendKey val="0"/>
              <c:showVal val="1"/>
              <c:showCatName val="0"/>
              <c:showSerName val="0"/>
              <c:showPercent val="0"/>
              <c:showBubbleSize val="0"/>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a:lstStyle/>
              <a:p>
                <a:pPr>
                  <a:defRPr sz="1600" b="1"/>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Sheet1!$A$38:$A$46</c:f>
              <c:strCache>
                <c:ptCount val="9"/>
                <c:pt idx="0">
                  <c:v>第１段階</c:v>
                </c:pt>
                <c:pt idx="1">
                  <c:v>第２段階</c:v>
                </c:pt>
                <c:pt idx="2">
                  <c:v>第３段階</c:v>
                </c:pt>
                <c:pt idx="3">
                  <c:v>第４段階</c:v>
                </c:pt>
                <c:pt idx="5">
                  <c:v>第１段階</c:v>
                </c:pt>
                <c:pt idx="6">
                  <c:v>第２段階</c:v>
                </c:pt>
                <c:pt idx="7">
                  <c:v>第３段階</c:v>
                </c:pt>
                <c:pt idx="8">
                  <c:v>第４段階</c:v>
                </c:pt>
              </c:strCache>
            </c:strRef>
          </c:cat>
          <c:val>
            <c:numRef>
              <c:f>Sheet1!$D$38:$D$46</c:f>
              <c:numCache>
                <c:formatCode>#,##0.0;[Red]\-#,##0.0</c:formatCode>
                <c:ptCount val="9"/>
                <c:pt idx="0">
                  <c:v>0</c:v>
                </c:pt>
                <c:pt idx="1">
                  <c:v>1.1100000000000001</c:v>
                </c:pt>
                <c:pt idx="2">
                  <c:v>1.1100000000000001</c:v>
                </c:pt>
                <c:pt idx="3">
                  <c:v>1.1100000000000001</c:v>
                </c:pt>
                <c:pt idx="5">
                  <c:v>0</c:v>
                </c:pt>
                <c:pt idx="6">
                  <c:v>1.1100000000000001</c:v>
                </c:pt>
                <c:pt idx="7">
                  <c:v>1.1100000000000001</c:v>
                </c:pt>
                <c:pt idx="8">
                  <c:v>2.52</c:v>
                </c:pt>
              </c:numCache>
            </c:numRef>
          </c:val>
        </c:ser>
        <c:dLbls>
          <c:showLegendKey val="0"/>
          <c:showVal val="0"/>
          <c:showCatName val="0"/>
          <c:showSerName val="0"/>
          <c:showPercent val="0"/>
          <c:showBubbleSize val="0"/>
        </c:dLbls>
        <c:gapWidth val="150"/>
        <c:overlap val="100"/>
        <c:axId val="434997960"/>
        <c:axId val="434992864"/>
      </c:barChart>
      <c:catAx>
        <c:axId val="434997960"/>
        <c:scaling>
          <c:orientation val="minMax"/>
        </c:scaling>
        <c:delete val="0"/>
        <c:axPos val="b"/>
        <c:numFmt formatCode="General" sourceLinked="0"/>
        <c:majorTickMark val="out"/>
        <c:minorTickMark val="none"/>
        <c:tickLblPos val="nextTo"/>
        <c:txPr>
          <a:bodyPr/>
          <a:lstStyle/>
          <a:p>
            <a:pPr>
              <a:defRPr sz="1100"/>
            </a:pPr>
            <a:endParaRPr lang="ja-JP"/>
          </a:p>
        </c:txPr>
        <c:crossAx val="434992864"/>
        <c:crosses val="autoZero"/>
        <c:auto val="1"/>
        <c:lblAlgn val="ctr"/>
        <c:lblOffset val="100"/>
        <c:noMultiLvlLbl val="0"/>
      </c:catAx>
      <c:valAx>
        <c:axId val="434992864"/>
        <c:scaling>
          <c:orientation val="minMax"/>
        </c:scaling>
        <c:delete val="1"/>
        <c:axPos val="l"/>
        <c:majorGridlines>
          <c:spPr>
            <a:ln>
              <a:noFill/>
            </a:ln>
          </c:spPr>
        </c:majorGridlines>
        <c:numFmt formatCode="#,##0.0;[Red]\-#,##0.0" sourceLinked="1"/>
        <c:majorTickMark val="out"/>
        <c:minorTickMark val="none"/>
        <c:tickLblPos val="nextTo"/>
        <c:crossAx val="434997960"/>
        <c:crosses val="autoZero"/>
        <c:crossBetween val="between"/>
      </c:valAx>
      <c:spPr>
        <a:noFill/>
        <a:ln w="25400">
          <a:noFill/>
        </a:ln>
      </c:spPr>
    </c:plotArea>
    <c:plotVisOnly val="1"/>
    <c:dispBlanksAs val="gap"/>
    <c:showDLblsOverMax val="0"/>
  </c:chart>
  <c:txPr>
    <a:bodyPr/>
    <a:lstStyle/>
    <a:p>
      <a:pPr>
        <a:defRPr sz="1800"/>
      </a:pPr>
      <a:endParaRPr lang="ja-JP"/>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75308641975731E-2"/>
          <c:y val="2.492474330294717E-2"/>
          <c:w val="0.96604938271604934"/>
          <c:h val="0.74725590678801435"/>
        </c:manualLayout>
      </c:layout>
      <c:barChart>
        <c:barDir val="col"/>
        <c:grouping val="stacked"/>
        <c:varyColors val="0"/>
        <c:ser>
          <c:idx val="0"/>
          <c:order val="0"/>
          <c:tx>
            <c:strRef>
              <c:f>Sheet1!$B$1</c:f>
              <c:strCache>
                <c:ptCount val="1"/>
                <c:pt idx="0">
                  <c:v>1割負担</c:v>
                </c:pt>
              </c:strCache>
            </c:strRef>
          </c:tx>
          <c:invertIfNegative val="0"/>
          <c:dLbls>
            <c:dLbl>
              <c:idx val="3"/>
              <c:tx>
                <c:rich>
                  <a:bodyPr/>
                  <a:lstStyle/>
                  <a:p>
                    <a:r>
                      <a:rPr lang="en-US" altLang="en-US" dirty="0" smtClean="0"/>
                      <a:t>2.8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altLang="en-US" dirty="0" smtClean="0"/>
                      <a:t>2.7 </a:t>
                    </a:r>
                    <a:endParaRPr lang="en-US" alt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第1段階</c:v>
                </c:pt>
                <c:pt idx="1">
                  <c:v>第2段階</c:v>
                </c:pt>
                <c:pt idx="2">
                  <c:v>第3段階</c:v>
                </c:pt>
                <c:pt idx="3">
                  <c:v>第4段階</c:v>
                </c:pt>
                <c:pt idx="5">
                  <c:v>第1段階</c:v>
                </c:pt>
                <c:pt idx="6">
                  <c:v>第2段階</c:v>
                </c:pt>
                <c:pt idx="7">
                  <c:v>第3段階</c:v>
                </c:pt>
                <c:pt idx="8">
                  <c:v>第4段階</c:v>
                </c:pt>
              </c:strCache>
            </c:strRef>
          </c:cat>
          <c:val>
            <c:numRef>
              <c:f>Sheet1!$B$2:$B$10</c:f>
              <c:numCache>
                <c:formatCode>0.0_ </c:formatCode>
                <c:ptCount val="9"/>
                <c:pt idx="0">
                  <c:v>1.5</c:v>
                </c:pt>
                <c:pt idx="1">
                  <c:v>1.5</c:v>
                </c:pt>
                <c:pt idx="2">
                  <c:v>2.5</c:v>
                </c:pt>
                <c:pt idx="3">
                  <c:v>2.8</c:v>
                </c:pt>
                <c:pt idx="5">
                  <c:v>1.5</c:v>
                </c:pt>
                <c:pt idx="6">
                  <c:v>1.5</c:v>
                </c:pt>
                <c:pt idx="7">
                  <c:v>2.5</c:v>
                </c:pt>
                <c:pt idx="8">
                  <c:v>2.7</c:v>
                </c:pt>
              </c:numCache>
            </c:numRef>
          </c:val>
        </c:ser>
        <c:ser>
          <c:idx val="1"/>
          <c:order val="1"/>
          <c:tx>
            <c:strRef>
              <c:f>Sheet1!$C$1</c:f>
              <c:strCache>
                <c:ptCount val="1"/>
                <c:pt idx="0">
                  <c:v>食費</c:v>
                </c:pt>
              </c:strCache>
            </c:strRef>
          </c:tx>
          <c:invertIfNegative val="0"/>
          <c:dLbls>
            <c:dLbl>
              <c:idx val="0"/>
              <c:tx>
                <c:rich>
                  <a:bodyPr/>
                  <a:lstStyle/>
                  <a:p>
                    <a:r>
                      <a:rPr lang="en-US" altLang="en-US" smtClean="0"/>
                      <a:t>0.9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altLang="en-US" smtClean="0"/>
                      <a:t>4.1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altLang="en-US" smtClean="0"/>
                      <a:t>0.9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extLst>
            </c:dLbl>
            <c:dLbl>
              <c:idx val="8"/>
              <c:tx>
                <c:rich>
                  <a:bodyPr/>
                  <a:lstStyle/>
                  <a:p>
                    <a:r>
                      <a:rPr lang="en-US" altLang="en-US" smtClean="0"/>
                      <a:t>4.1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第1段階</c:v>
                </c:pt>
                <c:pt idx="1">
                  <c:v>第2段階</c:v>
                </c:pt>
                <c:pt idx="2">
                  <c:v>第3段階</c:v>
                </c:pt>
                <c:pt idx="3">
                  <c:v>第4段階</c:v>
                </c:pt>
                <c:pt idx="5">
                  <c:v>第1段階</c:v>
                </c:pt>
                <c:pt idx="6">
                  <c:v>第2段階</c:v>
                </c:pt>
                <c:pt idx="7">
                  <c:v>第3段階</c:v>
                </c:pt>
                <c:pt idx="8">
                  <c:v>第4段階</c:v>
                </c:pt>
              </c:strCache>
            </c:strRef>
          </c:cat>
          <c:val>
            <c:numRef>
              <c:f>Sheet1!$C$2:$C$10</c:f>
              <c:numCache>
                <c:formatCode>0.0_ </c:formatCode>
                <c:ptCount val="9"/>
                <c:pt idx="0">
                  <c:v>0.9</c:v>
                </c:pt>
                <c:pt idx="1">
                  <c:v>1.2</c:v>
                </c:pt>
                <c:pt idx="2">
                  <c:v>2</c:v>
                </c:pt>
                <c:pt idx="3">
                  <c:v>4.0999999999999996</c:v>
                </c:pt>
                <c:pt idx="5">
                  <c:v>0.9</c:v>
                </c:pt>
                <c:pt idx="6">
                  <c:v>1.2</c:v>
                </c:pt>
                <c:pt idx="7">
                  <c:v>2</c:v>
                </c:pt>
                <c:pt idx="8">
                  <c:v>4.0999999999999996</c:v>
                </c:pt>
              </c:numCache>
            </c:numRef>
          </c:val>
        </c:ser>
        <c:ser>
          <c:idx val="2"/>
          <c:order val="2"/>
          <c:tx>
            <c:strRef>
              <c:f>Sheet1!$D$1</c:f>
              <c:strCache>
                <c:ptCount val="1"/>
                <c:pt idx="0">
                  <c:v>居住費</c:v>
                </c:pt>
              </c:strCache>
            </c:strRef>
          </c:tx>
          <c:invertIfNegative val="0"/>
          <c:dLbls>
            <c:dLbl>
              <c:idx val="3"/>
              <c:tx>
                <c:rich>
                  <a:bodyPr/>
                  <a:lstStyle/>
                  <a:p>
                    <a:r>
                      <a:rPr lang="en-US" altLang="en-US" smtClean="0"/>
                      <a:t>5.9 </a:t>
                    </a:r>
                    <a:endParaRPr lang="en-US" altLang="en-US"/>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solidFill>
                      <a:schemeClr val="tx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第1段階</c:v>
                </c:pt>
                <c:pt idx="1">
                  <c:v>第2段階</c:v>
                </c:pt>
                <c:pt idx="2">
                  <c:v>第3段階</c:v>
                </c:pt>
                <c:pt idx="3">
                  <c:v>第4段階</c:v>
                </c:pt>
                <c:pt idx="5">
                  <c:v>第1段階</c:v>
                </c:pt>
                <c:pt idx="6">
                  <c:v>第2段階</c:v>
                </c:pt>
                <c:pt idx="7">
                  <c:v>第3段階</c:v>
                </c:pt>
                <c:pt idx="8">
                  <c:v>第4段階</c:v>
                </c:pt>
              </c:strCache>
            </c:strRef>
          </c:cat>
          <c:val>
            <c:numRef>
              <c:f>Sheet1!$D$2:$D$10</c:f>
              <c:numCache>
                <c:formatCode>0.0_ </c:formatCode>
                <c:ptCount val="9"/>
                <c:pt idx="0">
                  <c:v>2.5</c:v>
                </c:pt>
                <c:pt idx="1">
                  <c:v>2.5</c:v>
                </c:pt>
                <c:pt idx="2">
                  <c:v>4</c:v>
                </c:pt>
                <c:pt idx="3">
                  <c:v>5.9</c:v>
                </c:pt>
                <c:pt idx="6">
                  <c:v>1</c:v>
                </c:pt>
                <c:pt idx="7">
                  <c:v>1</c:v>
                </c:pt>
                <c:pt idx="8">
                  <c:v>1</c:v>
                </c:pt>
              </c:numCache>
            </c:numRef>
          </c:val>
        </c:ser>
        <c:dLbls>
          <c:showLegendKey val="0"/>
          <c:showVal val="1"/>
          <c:showCatName val="0"/>
          <c:showSerName val="0"/>
          <c:showPercent val="0"/>
          <c:showBubbleSize val="0"/>
        </c:dLbls>
        <c:gapWidth val="150"/>
        <c:overlap val="100"/>
        <c:axId val="433140776"/>
        <c:axId val="433137248"/>
      </c:barChart>
      <c:catAx>
        <c:axId val="433140776"/>
        <c:scaling>
          <c:orientation val="minMax"/>
        </c:scaling>
        <c:delete val="0"/>
        <c:axPos val="b"/>
        <c:numFmt formatCode="General" sourceLinked="0"/>
        <c:majorTickMark val="out"/>
        <c:minorTickMark val="none"/>
        <c:tickLblPos val="nextTo"/>
        <c:txPr>
          <a:bodyPr/>
          <a:lstStyle/>
          <a:p>
            <a:pPr>
              <a:defRPr sz="1200">
                <a:latin typeface="HGPｺﾞｼｯｸM" pitchFamily="50" charset="-128"/>
                <a:ea typeface="HGPｺﾞｼｯｸM" pitchFamily="50" charset="-128"/>
              </a:defRPr>
            </a:pPr>
            <a:endParaRPr lang="ja-JP"/>
          </a:p>
        </c:txPr>
        <c:crossAx val="433137248"/>
        <c:crosses val="autoZero"/>
        <c:auto val="1"/>
        <c:lblAlgn val="ctr"/>
        <c:lblOffset val="100"/>
        <c:noMultiLvlLbl val="0"/>
      </c:catAx>
      <c:valAx>
        <c:axId val="433137248"/>
        <c:scaling>
          <c:orientation val="minMax"/>
        </c:scaling>
        <c:delete val="1"/>
        <c:axPos val="l"/>
        <c:numFmt formatCode="0.0_ " sourceLinked="1"/>
        <c:majorTickMark val="out"/>
        <c:minorTickMark val="none"/>
        <c:tickLblPos val="none"/>
        <c:crossAx val="433140776"/>
        <c:crosses val="autoZero"/>
        <c:crossBetween val="between"/>
      </c:valAx>
    </c:plotArea>
    <c:legend>
      <c:legendPos val="l"/>
      <c:layout>
        <c:manualLayout>
          <c:xMode val="edge"/>
          <c:yMode val="edge"/>
          <c:x val="0.45288367295821685"/>
          <c:y val="0.3345388724309164"/>
          <c:w val="8.2505904129005866E-2"/>
          <c:h val="0.32836551288941945"/>
        </c:manualLayout>
      </c:layout>
      <c:overlay val="1"/>
      <c:txPr>
        <a:bodyPr/>
        <a:lstStyle/>
        <a:p>
          <a:pPr>
            <a:defRPr sz="1200">
              <a:latin typeface="HGPｺﾞｼｯｸM" pitchFamily="50" charset="-128"/>
              <a:ea typeface="HGPｺﾞｼｯｸM" pitchFamily="50" charset="-128"/>
            </a:defRPr>
          </a:pPr>
          <a:endParaRPr lang="ja-JP"/>
        </a:p>
      </c:txPr>
    </c:legend>
    <c:plotVisOnly val="1"/>
    <c:dispBlanksAs val="gap"/>
    <c:showDLblsOverMax val="0"/>
  </c:chart>
  <c:txPr>
    <a:bodyPr/>
    <a:lstStyle/>
    <a:p>
      <a:pPr>
        <a:defRPr sz="1800"/>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0CD85-D677-4959-9E41-607F3730DCCF}"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kumimoji="1" lang="ja-JP" altLang="en-US"/>
        </a:p>
      </dgm:t>
    </dgm:pt>
    <dgm:pt modelId="{8441FF5C-2EE7-4251-9623-5968FE32D107}">
      <dgm:prSet phldrT="[テキスト]"/>
      <dgm:spPr>
        <a:solidFill>
          <a:srgbClr val="FFCCFF"/>
        </a:solidFill>
      </dgm:spPr>
      <dgm:t>
        <a:bodyPr/>
        <a:lstStyle/>
        <a:p>
          <a:r>
            <a:rPr kumimoji="1" lang="en-US" altLang="ja-JP" dirty="0" smtClean="0"/>
            <a:t>Plan</a:t>
          </a:r>
          <a:endParaRPr kumimoji="1" lang="ja-JP" altLang="en-US" dirty="0"/>
        </a:p>
      </dgm:t>
    </dgm:pt>
    <dgm:pt modelId="{9276C2BB-C8BE-4927-8C18-430F1FCC6D85}" type="parTrans" cxnId="{5E4E9D5F-2513-4459-BA59-C38C6D9F7A26}">
      <dgm:prSet/>
      <dgm:spPr/>
      <dgm:t>
        <a:bodyPr/>
        <a:lstStyle/>
        <a:p>
          <a:endParaRPr kumimoji="1" lang="ja-JP" altLang="en-US"/>
        </a:p>
      </dgm:t>
    </dgm:pt>
    <dgm:pt modelId="{2F4D1368-038B-4082-9DA7-D97F5A5DFB73}" type="sibTrans" cxnId="{5E4E9D5F-2513-4459-BA59-C38C6D9F7A26}">
      <dgm:prSet/>
      <dgm:spPr/>
      <dgm:t>
        <a:bodyPr/>
        <a:lstStyle/>
        <a:p>
          <a:endParaRPr kumimoji="1" lang="ja-JP" altLang="en-US"/>
        </a:p>
      </dgm:t>
    </dgm:pt>
    <dgm:pt modelId="{FE959276-110D-4827-8266-BE408C65F071}">
      <dgm:prSet phldrT="[テキスト]"/>
      <dgm:spPr>
        <a:solidFill>
          <a:srgbClr val="FFCCFF"/>
        </a:solidFill>
      </dgm:spPr>
      <dgm:t>
        <a:bodyPr/>
        <a:lstStyle/>
        <a:p>
          <a:r>
            <a:rPr kumimoji="1" lang="en-US" altLang="ja-JP" dirty="0" smtClean="0"/>
            <a:t>Do</a:t>
          </a:r>
          <a:endParaRPr kumimoji="1" lang="ja-JP" altLang="en-US" dirty="0"/>
        </a:p>
      </dgm:t>
    </dgm:pt>
    <dgm:pt modelId="{FDD14C05-6148-46D8-96AF-27EB35C42A4F}" type="parTrans" cxnId="{AE7D9652-FB0E-4FB1-81F6-CDF041C6623F}">
      <dgm:prSet/>
      <dgm:spPr/>
      <dgm:t>
        <a:bodyPr/>
        <a:lstStyle/>
        <a:p>
          <a:endParaRPr kumimoji="1" lang="ja-JP" altLang="en-US"/>
        </a:p>
      </dgm:t>
    </dgm:pt>
    <dgm:pt modelId="{85F28A88-2741-4B68-8EA2-A3744AC0AF78}" type="sibTrans" cxnId="{AE7D9652-FB0E-4FB1-81F6-CDF041C6623F}">
      <dgm:prSet/>
      <dgm:spPr/>
      <dgm:t>
        <a:bodyPr/>
        <a:lstStyle/>
        <a:p>
          <a:endParaRPr kumimoji="1" lang="ja-JP" altLang="en-US"/>
        </a:p>
      </dgm:t>
    </dgm:pt>
    <dgm:pt modelId="{E8421795-7C42-4FA1-918C-92DBD8414B83}">
      <dgm:prSet phldrT="[テキスト]"/>
      <dgm:spPr>
        <a:solidFill>
          <a:srgbClr val="FFCCFF"/>
        </a:solidFill>
      </dgm:spPr>
      <dgm:t>
        <a:bodyPr/>
        <a:lstStyle/>
        <a:p>
          <a:r>
            <a:rPr kumimoji="1" lang="en-US" altLang="ja-JP" dirty="0" smtClean="0"/>
            <a:t>Check</a:t>
          </a:r>
          <a:endParaRPr kumimoji="1" lang="ja-JP" altLang="en-US" dirty="0"/>
        </a:p>
      </dgm:t>
    </dgm:pt>
    <dgm:pt modelId="{874B6FCC-7C39-4F8C-87F0-A3342B2E7F57}" type="parTrans" cxnId="{124C4053-859D-463B-A4A7-AEEEAE8A31A0}">
      <dgm:prSet/>
      <dgm:spPr/>
      <dgm:t>
        <a:bodyPr/>
        <a:lstStyle/>
        <a:p>
          <a:endParaRPr kumimoji="1" lang="ja-JP" altLang="en-US"/>
        </a:p>
      </dgm:t>
    </dgm:pt>
    <dgm:pt modelId="{58A6DAD3-69E6-4BB0-BCDE-F370FD2070F6}" type="sibTrans" cxnId="{124C4053-859D-463B-A4A7-AEEEAE8A31A0}">
      <dgm:prSet/>
      <dgm:spPr/>
      <dgm:t>
        <a:bodyPr/>
        <a:lstStyle/>
        <a:p>
          <a:endParaRPr kumimoji="1" lang="ja-JP" altLang="en-US"/>
        </a:p>
      </dgm:t>
    </dgm:pt>
    <dgm:pt modelId="{1D0E59F8-0810-4499-A744-4A2D9F36D56C}">
      <dgm:prSet phldrT="[テキスト]"/>
      <dgm:spPr>
        <a:solidFill>
          <a:srgbClr val="FFCCFF"/>
        </a:solidFill>
      </dgm:spPr>
      <dgm:t>
        <a:bodyPr/>
        <a:lstStyle/>
        <a:p>
          <a:r>
            <a:rPr kumimoji="1" lang="en-US" altLang="ja-JP" dirty="0" smtClean="0"/>
            <a:t>Action</a:t>
          </a:r>
          <a:endParaRPr kumimoji="1" lang="ja-JP" altLang="en-US" dirty="0"/>
        </a:p>
      </dgm:t>
    </dgm:pt>
    <dgm:pt modelId="{0E030E90-63C0-47D2-822F-C374B1A0B9A7}" type="parTrans" cxnId="{7FE78E5E-6C59-4468-9BF2-553726F25F68}">
      <dgm:prSet/>
      <dgm:spPr/>
      <dgm:t>
        <a:bodyPr/>
        <a:lstStyle/>
        <a:p>
          <a:endParaRPr kumimoji="1" lang="ja-JP" altLang="en-US"/>
        </a:p>
      </dgm:t>
    </dgm:pt>
    <dgm:pt modelId="{DD841E41-D466-4302-AD4A-CC7AD19BF18D}" type="sibTrans" cxnId="{7FE78E5E-6C59-4468-9BF2-553726F25F68}">
      <dgm:prSet/>
      <dgm:spPr/>
      <dgm:t>
        <a:bodyPr/>
        <a:lstStyle/>
        <a:p>
          <a:endParaRPr kumimoji="1" lang="ja-JP" altLang="en-US"/>
        </a:p>
      </dgm:t>
    </dgm:pt>
    <dgm:pt modelId="{F1757C5D-0903-4DE7-A428-3DD91E26C171}">
      <dgm:prSet/>
      <dgm:spPr/>
      <dgm:t>
        <a:bodyPr/>
        <a:lstStyle/>
        <a:p>
          <a:endParaRPr kumimoji="1" lang="ja-JP" altLang="en-US"/>
        </a:p>
      </dgm:t>
    </dgm:pt>
    <dgm:pt modelId="{0111E867-7A8A-44A0-A05F-FC4E771C6998}" type="parTrans" cxnId="{EBD67C07-5BD9-4393-AB1B-C439F6FA10C4}">
      <dgm:prSet/>
      <dgm:spPr/>
      <dgm:t>
        <a:bodyPr/>
        <a:lstStyle/>
        <a:p>
          <a:endParaRPr kumimoji="1" lang="ja-JP" altLang="en-US"/>
        </a:p>
      </dgm:t>
    </dgm:pt>
    <dgm:pt modelId="{6DE3C1AC-2AE7-40AC-AFFF-8339E2D6AF72}" type="sibTrans" cxnId="{EBD67C07-5BD9-4393-AB1B-C439F6FA10C4}">
      <dgm:prSet/>
      <dgm:spPr/>
      <dgm:t>
        <a:bodyPr/>
        <a:lstStyle/>
        <a:p>
          <a:endParaRPr kumimoji="1" lang="ja-JP" altLang="en-US"/>
        </a:p>
      </dgm:t>
    </dgm:pt>
    <dgm:pt modelId="{B2AABCC2-4E99-412E-93DD-3DD1175E2FB2}">
      <dgm:prSet/>
      <dgm:spPr/>
      <dgm:t>
        <a:bodyPr/>
        <a:lstStyle/>
        <a:p>
          <a:endParaRPr kumimoji="1" lang="ja-JP" altLang="en-US"/>
        </a:p>
      </dgm:t>
    </dgm:pt>
    <dgm:pt modelId="{CD3020B4-A699-440D-BBA3-CFE22F0EF755}" type="parTrans" cxnId="{4832C1A7-747C-4A48-97D8-F84F1378724B}">
      <dgm:prSet/>
      <dgm:spPr/>
      <dgm:t>
        <a:bodyPr/>
        <a:lstStyle/>
        <a:p>
          <a:endParaRPr kumimoji="1" lang="ja-JP" altLang="en-US"/>
        </a:p>
      </dgm:t>
    </dgm:pt>
    <dgm:pt modelId="{781C367E-339D-4FFE-B6AE-A65BBB5CB2C7}" type="sibTrans" cxnId="{4832C1A7-747C-4A48-97D8-F84F1378724B}">
      <dgm:prSet/>
      <dgm:spPr/>
      <dgm:t>
        <a:bodyPr/>
        <a:lstStyle/>
        <a:p>
          <a:endParaRPr kumimoji="1" lang="ja-JP" altLang="en-US"/>
        </a:p>
      </dgm:t>
    </dgm:pt>
    <dgm:pt modelId="{E206AB5B-0A1F-463B-B2D8-843D77F9ABAD}">
      <dgm:prSet/>
      <dgm:spPr/>
      <dgm:t>
        <a:bodyPr/>
        <a:lstStyle/>
        <a:p>
          <a:endParaRPr kumimoji="1" lang="ja-JP" altLang="en-US"/>
        </a:p>
      </dgm:t>
    </dgm:pt>
    <dgm:pt modelId="{8ABC8B17-C7A7-4AAF-A6D8-1175D115B860}" type="parTrans" cxnId="{2256380B-C385-45B3-9E81-02385E269B35}">
      <dgm:prSet/>
      <dgm:spPr/>
      <dgm:t>
        <a:bodyPr/>
        <a:lstStyle/>
        <a:p>
          <a:endParaRPr kumimoji="1" lang="ja-JP" altLang="en-US"/>
        </a:p>
      </dgm:t>
    </dgm:pt>
    <dgm:pt modelId="{60389BE2-00CC-48DE-B3C4-5876E1CD72D0}" type="sibTrans" cxnId="{2256380B-C385-45B3-9E81-02385E269B35}">
      <dgm:prSet/>
      <dgm:spPr/>
      <dgm:t>
        <a:bodyPr/>
        <a:lstStyle/>
        <a:p>
          <a:endParaRPr kumimoji="1" lang="ja-JP" altLang="en-US"/>
        </a:p>
      </dgm:t>
    </dgm:pt>
    <dgm:pt modelId="{55E9C404-79AF-4EF6-983F-322107201CDD}">
      <dgm:prSet/>
      <dgm:spPr/>
      <dgm:t>
        <a:bodyPr/>
        <a:lstStyle/>
        <a:p>
          <a:endParaRPr kumimoji="1" lang="ja-JP" altLang="en-US"/>
        </a:p>
      </dgm:t>
    </dgm:pt>
    <dgm:pt modelId="{157F5F0A-BD96-49C0-A5C0-D8AB727483ED}" type="parTrans" cxnId="{21361296-F0AB-43ED-AA78-13CBC3E2D0F7}">
      <dgm:prSet/>
      <dgm:spPr/>
      <dgm:t>
        <a:bodyPr/>
        <a:lstStyle/>
        <a:p>
          <a:endParaRPr kumimoji="1" lang="ja-JP" altLang="en-US"/>
        </a:p>
      </dgm:t>
    </dgm:pt>
    <dgm:pt modelId="{B9FB8E5F-F56F-4A29-8B53-8FAA1047714F}" type="sibTrans" cxnId="{21361296-F0AB-43ED-AA78-13CBC3E2D0F7}">
      <dgm:prSet/>
      <dgm:spPr/>
      <dgm:t>
        <a:bodyPr/>
        <a:lstStyle/>
        <a:p>
          <a:endParaRPr kumimoji="1" lang="ja-JP" altLang="en-US"/>
        </a:p>
      </dgm:t>
    </dgm:pt>
    <dgm:pt modelId="{C0004578-9653-445B-8A5E-5EB35C0902CD}">
      <dgm:prSet/>
      <dgm:spPr/>
      <dgm:t>
        <a:bodyPr/>
        <a:lstStyle/>
        <a:p>
          <a:endParaRPr kumimoji="1" lang="ja-JP" altLang="en-US"/>
        </a:p>
      </dgm:t>
    </dgm:pt>
    <dgm:pt modelId="{BB221D6F-D4FE-4BA5-8D45-37BB8275E6E2}" type="parTrans" cxnId="{A798D20E-510B-43DF-97A5-F4B7BC1EE8D9}">
      <dgm:prSet/>
      <dgm:spPr/>
      <dgm:t>
        <a:bodyPr/>
        <a:lstStyle/>
        <a:p>
          <a:endParaRPr kumimoji="1" lang="ja-JP" altLang="en-US"/>
        </a:p>
      </dgm:t>
    </dgm:pt>
    <dgm:pt modelId="{606AFCF8-DFC2-4D0C-88A7-6816EB9FE027}" type="sibTrans" cxnId="{A798D20E-510B-43DF-97A5-F4B7BC1EE8D9}">
      <dgm:prSet/>
      <dgm:spPr/>
      <dgm:t>
        <a:bodyPr/>
        <a:lstStyle/>
        <a:p>
          <a:endParaRPr kumimoji="1" lang="ja-JP" altLang="en-US"/>
        </a:p>
      </dgm:t>
    </dgm:pt>
    <dgm:pt modelId="{61DD92F8-8F3E-4486-8EE4-B8DAAA32E8EA}" type="pres">
      <dgm:prSet presAssocID="{4350CD85-D677-4959-9E41-607F3730DCCF}" presName="cycleMatrixDiagram" presStyleCnt="0">
        <dgm:presLayoutVars>
          <dgm:chMax val="1"/>
          <dgm:dir/>
          <dgm:animLvl val="lvl"/>
          <dgm:resizeHandles val="exact"/>
        </dgm:presLayoutVars>
      </dgm:prSet>
      <dgm:spPr/>
      <dgm:t>
        <a:bodyPr/>
        <a:lstStyle/>
        <a:p>
          <a:endParaRPr kumimoji="1" lang="ja-JP" altLang="en-US"/>
        </a:p>
      </dgm:t>
    </dgm:pt>
    <dgm:pt modelId="{CFB53BC4-683D-4CC2-8538-55C5D35BADAB}" type="pres">
      <dgm:prSet presAssocID="{4350CD85-D677-4959-9E41-607F3730DCCF}" presName="children" presStyleCnt="0"/>
      <dgm:spPr/>
    </dgm:pt>
    <dgm:pt modelId="{0A50ED69-C298-49C8-BA67-8C208FB0DF90}" type="pres">
      <dgm:prSet presAssocID="{4350CD85-D677-4959-9E41-607F3730DCCF}" presName="childPlaceholder" presStyleCnt="0"/>
      <dgm:spPr/>
    </dgm:pt>
    <dgm:pt modelId="{2A2D08A5-86F0-46EC-8EAC-2D4511E332E7}" type="pres">
      <dgm:prSet presAssocID="{4350CD85-D677-4959-9E41-607F3730DCCF}" presName="circle" presStyleCnt="0"/>
      <dgm:spPr/>
    </dgm:pt>
    <dgm:pt modelId="{2C63C7E5-D0FD-4E9A-9A30-48126C5E8430}" type="pres">
      <dgm:prSet presAssocID="{4350CD85-D677-4959-9E41-607F3730DCCF}" presName="quadrant1" presStyleLbl="node1" presStyleIdx="0" presStyleCnt="4">
        <dgm:presLayoutVars>
          <dgm:chMax val="1"/>
          <dgm:bulletEnabled val="1"/>
        </dgm:presLayoutVars>
      </dgm:prSet>
      <dgm:spPr/>
      <dgm:t>
        <a:bodyPr/>
        <a:lstStyle/>
        <a:p>
          <a:endParaRPr kumimoji="1" lang="ja-JP" altLang="en-US"/>
        </a:p>
      </dgm:t>
    </dgm:pt>
    <dgm:pt modelId="{F743D750-8A1A-4182-93E6-641F1BE5B525}" type="pres">
      <dgm:prSet presAssocID="{4350CD85-D677-4959-9E41-607F3730DCCF}" presName="quadrant2" presStyleLbl="node1" presStyleIdx="1" presStyleCnt="4">
        <dgm:presLayoutVars>
          <dgm:chMax val="1"/>
          <dgm:bulletEnabled val="1"/>
        </dgm:presLayoutVars>
      </dgm:prSet>
      <dgm:spPr/>
      <dgm:t>
        <a:bodyPr/>
        <a:lstStyle/>
        <a:p>
          <a:endParaRPr kumimoji="1" lang="ja-JP" altLang="en-US"/>
        </a:p>
      </dgm:t>
    </dgm:pt>
    <dgm:pt modelId="{B9774CC6-9EA1-4B5E-8C78-12E88AB43AF9}" type="pres">
      <dgm:prSet presAssocID="{4350CD85-D677-4959-9E41-607F3730DCCF}" presName="quadrant3" presStyleLbl="node1" presStyleIdx="2" presStyleCnt="4">
        <dgm:presLayoutVars>
          <dgm:chMax val="1"/>
          <dgm:bulletEnabled val="1"/>
        </dgm:presLayoutVars>
      </dgm:prSet>
      <dgm:spPr/>
      <dgm:t>
        <a:bodyPr/>
        <a:lstStyle/>
        <a:p>
          <a:endParaRPr kumimoji="1" lang="ja-JP" altLang="en-US"/>
        </a:p>
      </dgm:t>
    </dgm:pt>
    <dgm:pt modelId="{95169D08-37AC-4296-815B-58D51E3C1A63}" type="pres">
      <dgm:prSet presAssocID="{4350CD85-D677-4959-9E41-607F3730DCCF}" presName="quadrant4" presStyleLbl="node1" presStyleIdx="3" presStyleCnt="4">
        <dgm:presLayoutVars>
          <dgm:chMax val="1"/>
          <dgm:bulletEnabled val="1"/>
        </dgm:presLayoutVars>
      </dgm:prSet>
      <dgm:spPr/>
      <dgm:t>
        <a:bodyPr/>
        <a:lstStyle/>
        <a:p>
          <a:endParaRPr kumimoji="1" lang="ja-JP" altLang="en-US"/>
        </a:p>
      </dgm:t>
    </dgm:pt>
    <dgm:pt modelId="{39FC6AC9-4470-4920-BF57-400466E11303}" type="pres">
      <dgm:prSet presAssocID="{4350CD85-D677-4959-9E41-607F3730DCCF}" presName="quadrantPlaceholder" presStyleCnt="0"/>
      <dgm:spPr/>
    </dgm:pt>
    <dgm:pt modelId="{FED4474A-A50F-456B-A16C-99E6A2C8AD87}" type="pres">
      <dgm:prSet presAssocID="{4350CD85-D677-4959-9E41-607F3730DCCF}" presName="center1" presStyleLbl="fgShp" presStyleIdx="0" presStyleCnt="2"/>
      <dgm:spPr/>
    </dgm:pt>
    <dgm:pt modelId="{6AC43844-503C-476A-83F2-201829760035}" type="pres">
      <dgm:prSet presAssocID="{4350CD85-D677-4959-9E41-607F3730DCCF}" presName="center2" presStyleLbl="fgShp" presStyleIdx="1" presStyleCnt="2"/>
      <dgm:spPr/>
    </dgm:pt>
  </dgm:ptLst>
  <dgm:cxnLst>
    <dgm:cxn modelId="{4832C1A7-747C-4A48-97D8-F84F1378724B}" srcId="{4350CD85-D677-4959-9E41-607F3730DCCF}" destId="{B2AABCC2-4E99-412E-93DD-3DD1175E2FB2}" srcOrd="5" destOrd="0" parTransId="{CD3020B4-A699-440D-BBA3-CFE22F0EF755}" sibTransId="{781C367E-339D-4FFE-B6AE-A65BBB5CB2C7}"/>
    <dgm:cxn modelId="{AE7D9652-FB0E-4FB1-81F6-CDF041C6623F}" srcId="{4350CD85-D677-4959-9E41-607F3730DCCF}" destId="{FE959276-110D-4827-8266-BE408C65F071}" srcOrd="1" destOrd="0" parTransId="{FDD14C05-6148-46D8-96AF-27EB35C42A4F}" sibTransId="{85F28A88-2741-4B68-8EA2-A3744AC0AF78}"/>
    <dgm:cxn modelId="{2256380B-C385-45B3-9E81-02385E269B35}" srcId="{4350CD85-D677-4959-9E41-607F3730DCCF}" destId="{E206AB5B-0A1F-463B-B2D8-843D77F9ABAD}" srcOrd="6" destOrd="0" parTransId="{8ABC8B17-C7A7-4AAF-A6D8-1175D115B860}" sibTransId="{60389BE2-00CC-48DE-B3C4-5876E1CD72D0}"/>
    <dgm:cxn modelId="{DE2A08B3-79D0-4685-B468-D348B8E9C591}" type="presOf" srcId="{8441FF5C-2EE7-4251-9623-5968FE32D107}" destId="{2C63C7E5-D0FD-4E9A-9A30-48126C5E8430}" srcOrd="0" destOrd="0" presId="urn:microsoft.com/office/officeart/2005/8/layout/cycle4"/>
    <dgm:cxn modelId="{7FE78E5E-6C59-4468-9BF2-553726F25F68}" srcId="{4350CD85-D677-4959-9E41-607F3730DCCF}" destId="{1D0E59F8-0810-4499-A744-4A2D9F36D56C}" srcOrd="3" destOrd="0" parTransId="{0E030E90-63C0-47D2-822F-C374B1A0B9A7}" sibTransId="{DD841E41-D466-4302-AD4A-CC7AD19BF18D}"/>
    <dgm:cxn modelId="{D282CBD2-EDF0-41C5-8E2D-A1583A0653AD}" type="presOf" srcId="{4350CD85-D677-4959-9E41-607F3730DCCF}" destId="{61DD92F8-8F3E-4486-8EE4-B8DAAA32E8EA}" srcOrd="0" destOrd="0" presId="urn:microsoft.com/office/officeart/2005/8/layout/cycle4"/>
    <dgm:cxn modelId="{21361296-F0AB-43ED-AA78-13CBC3E2D0F7}" srcId="{4350CD85-D677-4959-9E41-607F3730DCCF}" destId="{55E9C404-79AF-4EF6-983F-322107201CDD}" srcOrd="7" destOrd="0" parTransId="{157F5F0A-BD96-49C0-A5C0-D8AB727483ED}" sibTransId="{B9FB8E5F-F56F-4A29-8B53-8FAA1047714F}"/>
    <dgm:cxn modelId="{CD211EAC-AFEE-4BEF-A419-DEAA2932D521}" type="presOf" srcId="{FE959276-110D-4827-8266-BE408C65F071}" destId="{F743D750-8A1A-4182-93E6-641F1BE5B525}" srcOrd="0" destOrd="0" presId="urn:microsoft.com/office/officeart/2005/8/layout/cycle4"/>
    <dgm:cxn modelId="{EBD67C07-5BD9-4393-AB1B-C439F6FA10C4}" srcId="{4350CD85-D677-4959-9E41-607F3730DCCF}" destId="{F1757C5D-0903-4DE7-A428-3DD91E26C171}" srcOrd="4" destOrd="0" parTransId="{0111E867-7A8A-44A0-A05F-FC4E771C6998}" sibTransId="{6DE3C1AC-2AE7-40AC-AFFF-8339E2D6AF72}"/>
    <dgm:cxn modelId="{A798D20E-510B-43DF-97A5-F4B7BC1EE8D9}" srcId="{4350CD85-D677-4959-9E41-607F3730DCCF}" destId="{C0004578-9653-445B-8A5E-5EB35C0902CD}" srcOrd="8" destOrd="0" parTransId="{BB221D6F-D4FE-4BA5-8D45-37BB8275E6E2}" sibTransId="{606AFCF8-DFC2-4D0C-88A7-6816EB9FE027}"/>
    <dgm:cxn modelId="{5271836B-1A22-4AE3-9D00-4DFB7D0A7F48}" type="presOf" srcId="{1D0E59F8-0810-4499-A744-4A2D9F36D56C}" destId="{95169D08-37AC-4296-815B-58D51E3C1A63}" srcOrd="0" destOrd="0" presId="urn:microsoft.com/office/officeart/2005/8/layout/cycle4"/>
    <dgm:cxn modelId="{5E4E9D5F-2513-4459-BA59-C38C6D9F7A26}" srcId="{4350CD85-D677-4959-9E41-607F3730DCCF}" destId="{8441FF5C-2EE7-4251-9623-5968FE32D107}" srcOrd="0" destOrd="0" parTransId="{9276C2BB-C8BE-4927-8C18-430F1FCC6D85}" sibTransId="{2F4D1368-038B-4082-9DA7-D97F5A5DFB73}"/>
    <dgm:cxn modelId="{124C4053-859D-463B-A4A7-AEEEAE8A31A0}" srcId="{4350CD85-D677-4959-9E41-607F3730DCCF}" destId="{E8421795-7C42-4FA1-918C-92DBD8414B83}" srcOrd="2" destOrd="0" parTransId="{874B6FCC-7C39-4F8C-87F0-A3342B2E7F57}" sibTransId="{58A6DAD3-69E6-4BB0-BCDE-F370FD2070F6}"/>
    <dgm:cxn modelId="{CE9893CD-5B0C-4EDA-952C-FA647EED4AB3}" type="presOf" srcId="{E8421795-7C42-4FA1-918C-92DBD8414B83}" destId="{B9774CC6-9EA1-4B5E-8C78-12E88AB43AF9}" srcOrd="0" destOrd="0" presId="urn:microsoft.com/office/officeart/2005/8/layout/cycle4"/>
    <dgm:cxn modelId="{ADB956A5-B3B7-402F-A9F4-6288AD2CE3F0}" type="presParOf" srcId="{61DD92F8-8F3E-4486-8EE4-B8DAAA32E8EA}" destId="{CFB53BC4-683D-4CC2-8538-55C5D35BADAB}" srcOrd="0" destOrd="0" presId="urn:microsoft.com/office/officeart/2005/8/layout/cycle4"/>
    <dgm:cxn modelId="{DD53AB75-CDB1-4EBF-95C9-062D7EAD3D21}" type="presParOf" srcId="{CFB53BC4-683D-4CC2-8538-55C5D35BADAB}" destId="{0A50ED69-C298-49C8-BA67-8C208FB0DF90}" srcOrd="0" destOrd="0" presId="urn:microsoft.com/office/officeart/2005/8/layout/cycle4"/>
    <dgm:cxn modelId="{4FC2504A-D4A4-4142-A055-4DA9C4B27D04}" type="presParOf" srcId="{61DD92F8-8F3E-4486-8EE4-B8DAAA32E8EA}" destId="{2A2D08A5-86F0-46EC-8EAC-2D4511E332E7}" srcOrd="1" destOrd="0" presId="urn:microsoft.com/office/officeart/2005/8/layout/cycle4"/>
    <dgm:cxn modelId="{54DD7CDD-F6C0-49A4-A346-795780649D44}" type="presParOf" srcId="{2A2D08A5-86F0-46EC-8EAC-2D4511E332E7}" destId="{2C63C7E5-D0FD-4E9A-9A30-48126C5E8430}" srcOrd="0" destOrd="0" presId="urn:microsoft.com/office/officeart/2005/8/layout/cycle4"/>
    <dgm:cxn modelId="{3DF264FC-4DAE-4C10-914C-7FEF2DABFBF5}" type="presParOf" srcId="{2A2D08A5-86F0-46EC-8EAC-2D4511E332E7}" destId="{F743D750-8A1A-4182-93E6-641F1BE5B525}" srcOrd="1" destOrd="0" presId="urn:microsoft.com/office/officeart/2005/8/layout/cycle4"/>
    <dgm:cxn modelId="{5C0B3AA2-3EFB-473F-869F-C70D46D1CE8C}" type="presParOf" srcId="{2A2D08A5-86F0-46EC-8EAC-2D4511E332E7}" destId="{B9774CC6-9EA1-4B5E-8C78-12E88AB43AF9}" srcOrd="2" destOrd="0" presId="urn:microsoft.com/office/officeart/2005/8/layout/cycle4"/>
    <dgm:cxn modelId="{EB1B9F68-9BF4-445E-A3CA-D83F636FAD65}" type="presParOf" srcId="{2A2D08A5-86F0-46EC-8EAC-2D4511E332E7}" destId="{95169D08-37AC-4296-815B-58D51E3C1A63}" srcOrd="3" destOrd="0" presId="urn:microsoft.com/office/officeart/2005/8/layout/cycle4"/>
    <dgm:cxn modelId="{AC78D9E8-C791-409D-AA0E-36C0E1166079}" type="presParOf" srcId="{2A2D08A5-86F0-46EC-8EAC-2D4511E332E7}" destId="{39FC6AC9-4470-4920-BF57-400466E11303}" srcOrd="4" destOrd="0" presId="urn:microsoft.com/office/officeart/2005/8/layout/cycle4"/>
    <dgm:cxn modelId="{F514308D-8F22-419D-9CCF-845AEDB92749}" type="presParOf" srcId="{61DD92F8-8F3E-4486-8EE4-B8DAAA32E8EA}" destId="{FED4474A-A50F-456B-A16C-99E6A2C8AD87}" srcOrd="2" destOrd="0" presId="urn:microsoft.com/office/officeart/2005/8/layout/cycle4"/>
    <dgm:cxn modelId="{FC2C629A-C304-448D-8EFA-8DAE7212AD8B}" type="presParOf" srcId="{61DD92F8-8F3E-4486-8EE4-B8DAAA32E8EA}" destId="{6AC43844-503C-476A-83F2-201829760035}"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0.67092</cdr:x>
      <cdr:y>0.03978</cdr:y>
    </cdr:from>
    <cdr:to>
      <cdr:x>0.77857</cdr:x>
      <cdr:y>0.35217</cdr:y>
    </cdr:to>
    <cdr:sp macro="" textlink="">
      <cdr:nvSpPr>
        <cdr:cNvPr id="5" name="角丸四角形 4"/>
        <cdr:cNvSpPr/>
      </cdr:nvSpPr>
      <cdr:spPr>
        <a:xfrm xmlns:a="http://schemas.openxmlformats.org/drawingml/2006/main">
          <a:off x="5324030" y="128359"/>
          <a:ext cx="854245" cy="1008000"/>
        </a:xfrm>
        <a:prstGeom xmlns:a="http://schemas.openxmlformats.org/drawingml/2006/main" prst="roundRect">
          <a:avLst>
            <a:gd name="adj" fmla="val 1889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lIns="36000" tIns="45682" rIns="36000" bIns="45682"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defTabSz="913439"/>
          <a:r>
            <a:rPr lang="ja-JP" altLang="en-US" sz="1200" dirty="0">
              <a:solidFill>
                <a:prstClr val="black"/>
              </a:solidFill>
              <a:latin typeface="HGPｺﾞｼｯｸM" pitchFamily="50" charset="-128"/>
              <a:ea typeface="HGPｺﾞｼｯｸM" pitchFamily="50" charset="-128"/>
            </a:rPr>
            <a:t>軽減措置（補足</a:t>
          </a:r>
          <a:endParaRPr lang="en-US" altLang="ja-JP" sz="1200" dirty="0">
            <a:solidFill>
              <a:prstClr val="black"/>
            </a:solidFill>
            <a:latin typeface="HGPｺﾞｼｯｸM" pitchFamily="50" charset="-128"/>
            <a:ea typeface="HGPｺﾞｼｯｸM" pitchFamily="50" charset="-128"/>
          </a:endParaRPr>
        </a:p>
        <a:p xmlns:a="http://schemas.openxmlformats.org/drawingml/2006/main">
          <a:pPr algn="ctr" defTabSz="913439"/>
          <a:r>
            <a:rPr lang="ja-JP" altLang="en-US" sz="1200" dirty="0">
              <a:solidFill>
                <a:prstClr val="black"/>
              </a:solidFill>
              <a:latin typeface="HGPｺﾞｼｯｸM" pitchFamily="50" charset="-128"/>
              <a:ea typeface="HGPｺﾞｼｯｸM" pitchFamily="50" charset="-128"/>
            </a:rPr>
            <a:t>給付</a:t>
          </a:r>
          <a:r>
            <a:rPr lang="ja-JP" altLang="en-US" sz="1200" dirty="0" smtClean="0">
              <a:solidFill>
                <a:prstClr val="black"/>
              </a:solidFill>
              <a:latin typeface="HGPｺﾞｼｯｸM" pitchFamily="50" charset="-128"/>
              <a:ea typeface="HGPｺﾞｼｯｸM" pitchFamily="50" charset="-128"/>
            </a:rPr>
            <a:t>）</a:t>
          </a:r>
          <a:endParaRPr lang="en-US" altLang="ja-JP" sz="1200" dirty="0" smtClean="0">
            <a:solidFill>
              <a:prstClr val="black"/>
            </a:solidFill>
            <a:latin typeface="HGPｺﾞｼｯｸM" pitchFamily="50" charset="-128"/>
            <a:ea typeface="HGPｺﾞｼｯｸM" pitchFamily="50" charset="-128"/>
          </a:endParaRPr>
        </a:p>
        <a:p xmlns:a="http://schemas.openxmlformats.org/drawingml/2006/main">
          <a:pPr algn="ctr" defTabSz="913439"/>
          <a:r>
            <a:rPr lang="en-US" altLang="ja-JP" sz="1200" u="sng" dirty="0" smtClean="0">
              <a:solidFill>
                <a:prstClr val="black"/>
              </a:solidFill>
              <a:latin typeface="HGPｺﾞｼｯｸM" pitchFamily="50" charset="-128"/>
              <a:ea typeface="HGPｺﾞｼｯｸM" pitchFamily="50" charset="-128"/>
            </a:rPr>
            <a:t>+14,100</a:t>
          </a:r>
          <a:r>
            <a:rPr lang="ja-JP" altLang="en-US" sz="1200" u="sng" dirty="0" smtClean="0">
              <a:solidFill>
                <a:prstClr val="black"/>
              </a:solidFill>
              <a:latin typeface="HGPｺﾞｼｯｸM" pitchFamily="50" charset="-128"/>
              <a:ea typeface="HGPｺﾞｼｯｸM" pitchFamily="50" charset="-128"/>
            </a:rPr>
            <a:t>円</a:t>
          </a:r>
          <a:endParaRPr lang="en-US" altLang="ja-JP" sz="1200" u="sng" dirty="0" smtClean="0">
            <a:solidFill>
              <a:prstClr val="black"/>
            </a:solidFill>
            <a:latin typeface="HGPｺﾞｼｯｸM" pitchFamily="50" charset="-128"/>
            <a:ea typeface="HGPｺﾞｼｯｸM" pitchFamily="50" charset="-128"/>
          </a:endParaRPr>
        </a:p>
      </cdr:txBody>
    </cdr:sp>
  </cdr:relSizeAnchor>
  <cdr:relSizeAnchor xmlns:cdr="http://schemas.openxmlformats.org/drawingml/2006/chartDrawing">
    <cdr:from>
      <cdr:x>0.78813</cdr:x>
      <cdr:y>0</cdr:y>
    </cdr:from>
    <cdr:to>
      <cdr:x>0.89578</cdr:x>
      <cdr:y>0.31239</cdr:y>
    </cdr:to>
    <cdr:sp macro="" textlink="">
      <cdr:nvSpPr>
        <cdr:cNvPr id="6" name="角丸四角形 5"/>
        <cdr:cNvSpPr/>
      </cdr:nvSpPr>
      <cdr:spPr>
        <a:xfrm xmlns:a="http://schemas.openxmlformats.org/drawingml/2006/main">
          <a:off x="6254150" y="-2199291"/>
          <a:ext cx="854245" cy="1008000"/>
        </a:xfrm>
        <a:prstGeom xmlns:a="http://schemas.openxmlformats.org/drawingml/2006/main" prst="roundRect">
          <a:avLst>
            <a:gd name="adj" fmla="val 1889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lIns="36000" tIns="45682" rIns="36000" bIns="45682"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defTabSz="913439"/>
          <a:r>
            <a:rPr lang="ja-JP" altLang="en-US" sz="1200" dirty="0">
              <a:solidFill>
                <a:prstClr val="black"/>
              </a:solidFill>
              <a:latin typeface="HGPｺﾞｼｯｸM" pitchFamily="50" charset="-128"/>
              <a:ea typeface="HGPｺﾞｼｯｸM" pitchFamily="50" charset="-128"/>
            </a:rPr>
            <a:t>軽減措置（補足</a:t>
          </a:r>
          <a:endParaRPr lang="en-US" altLang="ja-JP" sz="1200" dirty="0">
            <a:solidFill>
              <a:prstClr val="black"/>
            </a:solidFill>
            <a:latin typeface="HGPｺﾞｼｯｸM" pitchFamily="50" charset="-128"/>
            <a:ea typeface="HGPｺﾞｼｯｸM" pitchFamily="50" charset="-128"/>
          </a:endParaRPr>
        </a:p>
        <a:p xmlns:a="http://schemas.openxmlformats.org/drawingml/2006/main">
          <a:pPr algn="ctr" defTabSz="913439"/>
          <a:r>
            <a:rPr lang="ja-JP" altLang="en-US" sz="1200" dirty="0">
              <a:solidFill>
                <a:prstClr val="black"/>
              </a:solidFill>
              <a:latin typeface="HGPｺﾞｼｯｸM" pitchFamily="50" charset="-128"/>
              <a:ea typeface="HGPｺﾞｼｯｸM" pitchFamily="50" charset="-128"/>
            </a:rPr>
            <a:t>給付</a:t>
          </a:r>
          <a:r>
            <a:rPr lang="ja-JP" altLang="en-US" sz="1200" dirty="0" smtClean="0">
              <a:solidFill>
                <a:prstClr val="black"/>
              </a:solidFill>
              <a:latin typeface="HGPｺﾞｼｯｸM" pitchFamily="50" charset="-128"/>
              <a:ea typeface="HGPｺﾞｼｯｸM" pitchFamily="50" charset="-128"/>
            </a:rPr>
            <a:t>）</a:t>
          </a:r>
          <a:endParaRPr lang="en-US" altLang="ja-JP" sz="1200" dirty="0" smtClean="0">
            <a:solidFill>
              <a:prstClr val="black"/>
            </a:solidFill>
            <a:latin typeface="HGPｺﾞｼｯｸM" pitchFamily="50" charset="-128"/>
            <a:ea typeface="HGPｺﾞｼｯｸM" pitchFamily="50" charset="-128"/>
          </a:endParaRPr>
        </a:p>
        <a:p xmlns:a="http://schemas.openxmlformats.org/drawingml/2006/main">
          <a:pPr algn="ctr" defTabSz="913439"/>
          <a:r>
            <a:rPr lang="en-US" altLang="ja-JP" sz="1200" u="sng" dirty="0" smtClean="0">
              <a:solidFill>
                <a:prstClr val="black"/>
              </a:solidFill>
              <a:latin typeface="HGPｺﾞｼｯｸM" pitchFamily="50" charset="-128"/>
              <a:ea typeface="HGPｺﾞｼｯｸM" pitchFamily="50" charset="-128"/>
            </a:rPr>
            <a:t>+14,100</a:t>
          </a:r>
          <a:r>
            <a:rPr lang="ja-JP" altLang="en-US" sz="1200" u="sng" dirty="0" smtClean="0">
              <a:solidFill>
                <a:prstClr val="black"/>
              </a:solidFill>
              <a:latin typeface="HGPｺﾞｼｯｸM" pitchFamily="50" charset="-128"/>
              <a:ea typeface="HGPｺﾞｼｯｸM" pitchFamily="50" charset="-128"/>
            </a:rPr>
            <a:t>円</a:t>
          </a:r>
          <a:endParaRPr lang="en-US" altLang="ja-JP" sz="1200" u="sng" dirty="0" smtClean="0">
            <a:solidFill>
              <a:prstClr val="black"/>
            </a:solidFill>
            <a:latin typeface="HGPｺﾞｼｯｸM" pitchFamily="50" charset="-128"/>
            <a:ea typeface="HGPｺﾞｼｯｸM" pitchFamily="50" charset="-128"/>
          </a:endParaRPr>
        </a:p>
      </cdr:txBody>
    </cdr:sp>
  </cdr:relSizeAnchor>
  <cdr:relSizeAnchor xmlns:cdr="http://schemas.openxmlformats.org/drawingml/2006/chartDrawing">
    <cdr:from>
      <cdr:x>0.55272</cdr:x>
      <cdr:y>0.11789</cdr:y>
    </cdr:from>
    <cdr:to>
      <cdr:x>0.66037</cdr:x>
      <cdr:y>0.43028</cdr:y>
    </cdr:to>
    <cdr:sp macro="" textlink="">
      <cdr:nvSpPr>
        <cdr:cNvPr id="4" name="角丸四角形 3"/>
        <cdr:cNvSpPr/>
      </cdr:nvSpPr>
      <cdr:spPr>
        <a:xfrm xmlns:a="http://schemas.openxmlformats.org/drawingml/2006/main">
          <a:off x="4386052" y="380406"/>
          <a:ext cx="854245" cy="1008000"/>
        </a:xfrm>
        <a:prstGeom xmlns:a="http://schemas.openxmlformats.org/drawingml/2006/main" prst="roundRect">
          <a:avLst>
            <a:gd name="adj" fmla="val 18897"/>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lIns="36000" tIns="45682" rIns="36000" bIns="45682"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defTabSz="913439"/>
          <a:r>
            <a:rPr lang="ja-JP" altLang="en-US" sz="1200" dirty="0">
              <a:solidFill>
                <a:prstClr val="black"/>
              </a:solidFill>
              <a:latin typeface="HGPｺﾞｼｯｸM" pitchFamily="50" charset="-128"/>
              <a:ea typeface="HGPｺﾞｼｯｸM" pitchFamily="50" charset="-128"/>
            </a:rPr>
            <a:t>軽減措置（補足</a:t>
          </a:r>
          <a:endParaRPr lang="en-US" altLang="ja-JP" sz="1200" dirty="0">
            <a:solidFill>
              <a:prstClr val="black"/>
            </a:solidFill>
            <a:latin typeface="HGPｺﾞｼｯｸM" pitchFamily="50" charset="-128"/>
            <a:ea typeface="HGPｺﾞｼｯｸM" pitchFamily="50" charset="-128"/>
          </a:endParaRPr>
        </a:p>
        <a:p xmlns:a="http://schemas.openxmlformats.org/drawingml/2006/main">
          <a:pPr algn="ctr" defTabSz="913439"/>
          <a:r>
            <a:rPr lang="ja-JP" altLang="en-US" sz="1200" dirty="0">
              <a:solidFill>
                <a:prstClr val="black"/>
              </a:solidFill>
              <a:latin typeface="HGPｺﾞｼｯｸM" pitchFamily="50" charset="-128"/>
              <a:ea typeface="HGPｺﾞｼｯｸM" pitchFamily="50" charset="-128"/>
            </a:rPr>
            <a:t>給付</a:t>
          </a:r>
          <a:r>
            <a:rPr lang="ja-JP" altLang="en-US" sz="1200" dirty="0" smtClean="0">
              <a:solidFill>
                <a:prstClr val="black"/>
              </a:solidFill>
              <a:latin typeface="HGPｺﾞｼｯｸM" pitchFamily="50" charset="-128"/>
              <a:ea typeface="HGPｺﾞｼｯｸM" pitchFamily="50" charset="-128"/>
            </a:rPr>
            <a:t>）</a:t>
          </a:r>
          <a:endParaRPr lang="en-US" altLang="ja-JP" sz="1200" dirty="0" smtClean="0">
            <a:solidFill>
              <a:prstClr val="black"/>
            </a:solidFill>
            <a:latin typeface="HGPｺﾞｼｯｸM" pitchFamily="50" charset="-128"/>
            <a:ea typeface="HGPｺﾞｼｯｸM" pitchFamily="50" charset="-128"/>
          </a:endParaRPr>
        </a:p>
        <a:p xmlns:a="http://schemas.openxmlformats.org/drawingml/2006/main">
          <a:pPr algn="ctr" defTabSz="913439"/>
          <a:r>
            <a:rPr lang="en-US" altLang="ja-JP" sz="1200" u="sng" dirty="0" smtClean="0">
              <a:solidFill>
                <a:prstClr val="black"/>
              </a:solidFill>
              <a:latin typeface="HGPｺﾞｼｯｸM" pitchFamily="50" charset="-128"/>
              <a:ea typeface="HGPｺﾞｼｯｸM" pitchFamily="50" charset="-128"/>
            </a:rPr>
            <a:t>+14,100</a:t>
          </a:r>
          <a:r>
            <a:rPr lang="ja-JP" altLang="en-US" sz="1200" u="sng" dirty="0" smtClean="0">
              <a:solidFill>
                <a:prstClr val="black"/>
              </a:solidFill>
              <a:latin typeface="HGPｺﾞｼｯｸM" pitchFamily="50" charset="-128"/>
              <a:ea typeface="HGPｺﾞｼｯｸM" pitchFamily="50" charset="-128"/>
            </a:rPr>
            <a:t>円</a:t>
          </a:r>
          <a:endParaRPr lang="en-US" altLang="ja-JP" sz="1200" u="sng" dirty="0" smtClean="0">
            <a:solidFill>
              <a:prstClr val="black"/>
            </a:solidFill>
            <a:latin typeface="HGPｺﾞｼｯｸM" pitchFamily="50" charset="-128"/>
            <a:ea typeface="HGPｺﾞｼｯｸM"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142" cy="511650"/>
          </a:xfrm>
          <a:prstGeom prst="rect">
            <a:avLst/>
          </a:prstGeom>
        </p:spPr>
        <p:txBody>
          <a:bodyPr vert="horz" lIns="94635" tIns="47318" rIns="94635" bIns="47318" rtlCol="0"/>
          <a:lstStyle>
            <a:lvl1pPr algn="l">
              <a:defRPr sz="1300"/>
            </a:lvl1pPr>
          </a:lstStyle>
          <a:p>
            <a:r>
              <a:rPr kumimoji="1" lang="ja-JP" altLang="en-US" smtClean="0"/>
              <a:t>作成時の留意事項（例：訪問介護）</a:t>
            </a:r>
            <a:endParaRPr kumimoji="1" lang="ja-JP" altLang="en-US"/>
          </a:p>
        </p:txBody>
      </p:sp>
      <p:sp>
        <p:nvSpPr>
          <p:cNvPr id="3" name="日付プレースホルダー 2"/>
          <p:cNvSpPr>
            <a:spLocks noGrp="1"/>
          </p:cNvSpPr>
          <p:nvPr>
            <p:ph type="dt" sz="quarter" idx="1"/>
          </p:nvPr>
        </p:nvSpPr>
        <p:spPr>
          <a:xfrm>
            <a:off x="4021504" y="0"/>
            <a:ext cx="3076142" cy="511650"/>
          </a:xfrm>
          <a:prstGeom prst="rect">
            <a:avLst/>
          </a:prstGeom>
        </p:spPr>
        <p:txBody>
          <a:bodyPr vert="horz" lIns="94635" tIns="47318" rIns="94635" bIns="47318" rtlCol="0"/>
          <a:lstStyle>
            <a:lvl1pPr algn="r">
              <a:defRPr sz="1300"/>
            </a:lvl1pPr>
          </a:lstStyle>
          <a:p>
            <a:fld id="{5562235F-F1D5-4EE1-BE73-57DEB4B82DAC}" type="datetimeFigureOut">
              <a:rPr kumimoji="1" lang="ja-JP" altLang="en-US" smtClean="0"/>
              <a:t>2015/3/16</a:t>
            </a:fld>
            <a:endParaRPr kumimoji="1" lang="ja-JP" altLang="en-US"/>
          </a:p>
        </p:txBody>
      </p:sp>
      <p:sp>
        <p:nvSpPr>
          <p:cNvPr id="4" name="フッター プレースホルダー 3"/>
          <p:cNvSpPr>
            <a:spLocks noGrp="1"/>
          </p:cNvSpPr>
          <p:nvPr>
            <p:ph type="ftr" sz="quarter" idx="2"/>
          </p:nvPr>
        </p:nvSpPr>
        <p:spPr>
          <a:xfrm>
            <a:off x="2" y="9721329"/>
            <a:ext cx="3076142" cy="511649"/>
          </a:xfrm>
          <a:prstGeom prst="rect">
            <a:avLst/>
          </a:prstGeom>
        </p:spPr>
        <p:txBody>
          <a:bodyPr vert="horz" lIns="94635" tIns="47318" rIns="94635" bIns="47318"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1504" y="9721329"/>
            <a:ext cx="3076142" cy="511649"/>
          </a:xfrm>
          <a:prstGeom prst="rect">
            <a:avLst/>
          </a:prstGeom>
        </p:spPr>
        <p:txBody>
          <a:bodyPr vert="horz" lIns="94635" tIns="47318" rIns="94635" bIns="47318" rtlCol="0" anchor="b"/>
          <a:lstStyle>
            <a:lvl1pPr algn="r">
              <a:defRPr sz="1300"/>
            </a:lvl1pPr>
          </a:lstStyle>
          <a:p>
            <a:fld id="{0074F622-A64D-4782-A8E0-2A29377A514A}" type="slidenum">
              <a:rPr kumimoji="1" lang="ja-JP" altLang="en-US" smtClean="0"/>
              <a:t>‹#›</a:t>
            </a:fld>
            <a:endParaRPr kumimoji="1" lang="ja-JP" altLang="en-US"/>
          </a:p>
        </p:txBody>
      </p:sp>
    </p:spTree>
    <p:extLst>
      <p:ext uri="{BB962C8B-B14F-4D97-AF65-F5344CB8AC3E}">
        <p14:creationId xmlns:p14="http://schemas.microsoft.com/office/powerpoint/2010/main" val="212480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6142" cy="511650"/>
          </a:xfrm>
          <a:prstGeom prst="rect">
            <a:avLst/>
          </a:prstGeom>
        </p:spPr>
        <p:txBody>
          <a:bodyPr vert="horz" lIns="94635" tIns="47318" rIns="94635" bIns="47318" rtlCol="0"/>
          <a:lstStyle>
            <a:lvl1pPr algn="l">
              <a:defRPr sz="1300"/>
            </a:lvl1pPr>
          </a:lstStyle>
          <a:p>
            <a:r>
              <a:rPr kumimoji="1" lang="ja-JP" altLang="en-US" smtClean="0"/>
              <a:t>作成時の留意事項（例：訪問介護）</a:t>
            </a:r>
            <a:endParaRPr kumimoji="1" lang="ja-JP" altLang="en-US"/>
          </a:p>
        </p:txBody>
      </p:sp>
      <p:sp>
        <p:nvSpPr>
          <p:cNvPr id="3" name="日付プレースホルダー 2"/>
          <p:cNvSpPr>
            <a:spLocks noGrp="1"/>
          </p:cNvSpPr>
          <p:nvPr>
            <p:ph type="dt" idx="1"/>
          </p:nvPr>
        </p:nvSpPr>
        <p:spPr>
          <a:xfrm>
            <a:off x="4021504" y="0"/>
            <a:ext cx="3076142" cy="511650"/>
          </a:xfrm>
          <a:prstGeom prst="rect">
            <a:avLst/>
          </a:prstGeom>
        </p:spPr>
        <p:txBody>
          <a:bodyPr vert="horz" lIns="94635" tIns="47318" rIns="94635" bIns="47318" rtlCol="0"/>
          <a:lstStyle>
            <a:lvl1pPr algn="r">
              <a:defRPr sz="1300"/>
            </a:lvl1pPr>
          </a:lstStyle>
          <a:p>
            <a:fld id="{C65510F4-D119-4D21-91B1-C77D59347F25}" type="datetimeFigureOut">
              <a:rPr kumimoji="1" lang="ja-JP" altLang="en-US" smtClean="0"/>
              <a:t>2015/3/16</a:t>
            </a:fld>
            <a:endParaRPr kumimoji="1" lang="ja-JP" altLang="en-US"/>
          </a:p>
        </p:txBody>
      </p:sp>
      <p:sp>
        <p:nvSpPr>
          <p:cNvPr id="4" name="スライド イメージ プレースホルダー 3"/>
          <p:cNvSpPr>
            <a:spLocks noGrp="1" noRot="1" noChangeAspect="1"/>
          </p:cNvSpPr>
          <p:nvPr>
            <p:ph type="sldImg" idx="2"/>
          </p:nvPr>
        </p:nvSpPr>
        <p:spPr>
          <a:xfrm>
            <a:off x="777875" y="768350"/>
            <a:ext cx="5543550" cy="3836988"/>
          </a:xfrm>
          <a:prstGeom prst="rect">
            <a:avLst/>
          </a:prstGeom>
          <a:noFill/>
          <a:ln w="12700">
            <a:solidFill>
              <a:prstClr val="black"/>
            </a:solidFill>
          </a:ln>
        </p:spPr>
        <p:txBody>
          <a:bodyPr vert="horz" lIns="94635" tIns="47318" rIns="94635" bIns="47318" rtlCol="0" anchor="ctr"/>
          <a:lstStyle/>
          <a:p>
            <a:endParaRPr lang="ja-JP" altLang="en-US"/>
          </a:p>
        </p:txBody>
      </p:sp>
      <p:sp>
        <p:nvSpPr>
          <p:cNvPr id="5" name="ノート プレースホルダー 4"/>
          <p:cNvSpPr>
            <a:spLocks noGrp="1"/>
          </p:cNvSpPr>
          <p:nvPr>
            <p:ph type="body" sz="quarter" idx="3"/>
          </p:nvPr>
        </p:nvSpPr>
        <p:spPr>
          <a:xfrm>
            <a:off x="710262" y="4861482"/>
            <a:ext cx="5678778" cy="4604840"/>
          </a:xfrm>
          <a:prstGeom prst="rect">
            <a:avLst/>
          </a:prstGeom>
        </p:spPr>
        <p:txBody>
          <a:bodyPr vert="horz" lIns="94635" tIns="47318" rIns="94635" bIns="47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721329"/>
            <a:ext cx="3076142" cy="511649"/>
          </a:xfrm>
          <a:prstGeom prst="rect">
            <a:avLst/>
          </a:prstGeom>
        </p:spPr>
        <p:txBody>
          <a:bodyPr vert="horz" lIns="94635" tIns="47318" rIns="94635" bIns="4731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504" y="9721329"/>
            <a:ext cx="3076142" cy="511649"/>
          </a:xfrm>
          <a:prstGeom prst="rect">
            <a:avLst/>
          </a:prstGeom>
        </p:spPr>
        <p:txBody>
          <a:bodyPr vert="horz" lIns="94635" tIns="47318" rIns="94635" bIns="47318" rtlCol="0" anchor="b"/>
          <a:lstStyle>
            <a:lvl1pPr algn="r">
              <a:defRPr sz="1300"/>
            </a:lvl1pPr>
          </a:lstStyle>
          <a:p>
            <a:fld id="{F442D1F7-F7B7-4B8D-AF76-C6FB5E8FE09B}" type="slidenum">
              <a:rPr kumimoji="1" lang="ja-JP" altLang="en-US" smtClean="0"/>
              <a:t>‹#›</a:t>
            </a:fld>
            <a:endParaRPr kumimoji="1" lang="ja-JP" altLang="en-US"/>
          </a:p>
        </p:txBody>
      </p:sp>
    </p:spTree>
    <p:extLst>
      <p:ext uri="{BB962C8B-B14F-4D97-AF65-F5344CB8AC3E}">
        <p14:creationId xmlns:p14="http://schemas.microsoft.com/office/powerpoint/2010/main" val="1170366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kumimoji="1" lang="ja-JP" altLang="en-US" smtClean="0"/>
              <a:t>1</a:t>
            </a:fld>
            <a:endParaRPr kumimoji="1" lang="ja-JP" altLang="en-US"/>
          </a:p>
        </p:txBody>
      </p:sp>
    </p:spTree>
    <p:extLst>
      <p:ext uri="{BB962C8B-B14F-4D97-AF65-F5344CB8AC3E}">
        <p14:creationId xmlns:p14="http://schemas.microsoft.com/office/powerpoint/2010/main" val="2047160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18</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19</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20</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77875" y="768350"/>
            <a:ext cx="5543550" cy="3836988"/>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94787579-A42B-41AD-9F90-869D275C0912}" type="slidenum">
              <a:rPr lang="ja-JP" altLang="en-US" smtClean="0">
                <a:solidFill>
                  <a:prstClr val="black"/>
                </a:solidFill>
              </a:rPr>
              <a:pPr/>
              <a:t>21</a:t>
            </a:fld>
            <a:endParaRPr lang="ja-JP" altLang="en-US" dirty="0">
              <a:solidFill>
                <a:prstClr val="black"/>
              </a:solidFill>
            </a:endParaRPr>
          </a:p>
        </p:txBody>
      </p:sp>
    </p:spTree>
    <p:extLst>
      <p:ext uri="{BB962C8B-B14F-4D97-AF65-F5344CB8AC3E}">
        <p14:creationId xmlns:p14="http://schemas.microsoft.com/office/powerpoint/2010/main" val="418938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22</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23</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24</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lang="ja-JP" altLang="en-US" smtClean="0">
                <a:solidFill>
                  <a:prstClr val="black"/>
                </a:solidFill>
              </a:rPr>
              <a:pPr/>
              <a:t>25</a:t>
            </a:fld>
            <a:endParaRPr lang="ja-JP" altLang="en-US">
              <a:solidFill>
                <a:prstClr val="black"/>
              </a:solidFill>
            </a:endParaRPr>
          </a:p>
        </p:txBody>
      </p:sp>
    </p:spTree>
    <p:extLst>
      <p:ext uri="{BB962C8B-B14F-4D97-AF65-F5344CB8AC3E}">
        <p14:creationId xmlns:p14="http://schemas.microsoft.com/office/powerpoint/2010/main" val="3751927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kumimoji="1" lang="ja-JP" altLang="en-US" smtClean="0"/>
              <a:t>26</a:t>
            </a:fld>
            <a:endParaRPr kumimoji="1" lang="ja-JP" altLang="en-US"/>
          </a:p>
        </p:txBody>
      </p:sp>
    </p:spTree>
    <p:extLst>
      <p:ext uri="{BB962C8B-B14F-4D97-AF65-F5344CB8AC3E}">
        <p14:creationId xmlns:p14="http://schemas.microsoft.com/office/powerpoint/2010/main" val="941740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28</a:t>
            </a:fld>
            <a:endParaRPr kumimoji="1" lang="ja-JP" altLang="en-US"/>
          </a:p>
        </p:txBody>
      </p:sp>
    </p:spTree>
    <p:extLst>
      <p:ext uri="{BB962C8B-B14F-4D97-AF65-F5344CB8AC3E}">
        <p14:creationId xmlns:p14="http://schemas.microsoft.com/office/powerpoint/2010/main" val="964165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kumimoji="1" lang="ja-JP" altLang="en-US" smtClean="0"/>
              <a:t>2</a:t>
            </a:fld>
            <a:endParaRPr kumimoji="1" lang="ja-JP" altLang="en-US"/>
          </a:p>
        </p:txBody>
      </p:sp>
    </p:spTree>
    <p:extLst>
      <p:ext uri="{BB962C8B-B14F-4D97-AF65-F5344CB8AC3E}">
        <p14:creationId xmlns:p14="http://schemas.microsoft.com/office/powerpoint/2010/main" val="3842044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29</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26</a:t>
            </a:r>
            <a:r>
              <a:rPr kumimoji="1" lang="ja-JP" altLang="en-US" dirty="0" smtClean="0"/>
              <a:t>消費税改定反映済み</a:t>
            </a:r>
            <a:endParaRPr kumimoji="1" lang="ja-JP" altLang="en-US" dirty="0"/>
          </a:p>
        </p:txBody>
      </p:sp>
      <p:sp>
        <p:nvSpPr>
          <p:cNvPr id="4" name="スライド番号プレースホルダー 3"/>
          <p:cNvSpPr>
            <a:spLocks noGrp="1"/>
          </p:cNvSpPr>
          <p:nvPr>
            <p:ph type="sldNum" sz="quarter" idx="10"/>
          </p:nvPr>
        </p:nvSpPr>
        <p:spPr/>
        <p:txBody>
          <a:bodyPr/>
          <a:lstStyle/>
          <a:p>
            <a:fld id="{0A673924-0404-4AA6-B922-A49C92EE4E27}" type="slidenum">
              <a:rPr lang="ja-JP" altLang="en-US" smtClean="0">
                <a:solidFill>
                  <a:prstClr val="black"/>
                </a:solidFill>
              </a:rPr>
              <a:pPr/>
              <a:t>30</a:t>
            </a:fld>
            <a:endParaRPr lang="ja-JP" altLang="en-US">
              <a:solidFill>
                <a:prstClr val="black"/>
              </a:solidFill>
            </a:endParaRPr>
          </a:p>
        </p:txBody>
      </p:sp>
    </p:spTree>
    <p:extLst>
      <p:ext uri="{BB962C8B-B14F-4D97-AF65-F5344CB8AC3E}">
        <p14:creationId xmlns:p14="http://schemas.microsoft.com/office/powerpoint/2010/main" val="3280722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pPr defTabSz="946347">
              <a:defRPr/>
            </a:pPr>
            <a:r>
              <a:rPr kumimoji="1" lang="ja-JP" altLang="en-US" dirty="0" smtClean="0"/>
              <a:t>・今回の改定を受けての仕上がりを見せるために作成いただければと思います。</a:t>
            </a:r>
          </a:p>
          <a:p>
            <a:r>
              <a:rPr kumimoji="1" lang="ja-JP" altLang="en-US" dirty="0" smtClean="0"/>
              <a:t>・表形式で作成してください。</a:t>
            </a:r>
            <a:endParaRPr kumimoji="1" lang="en-US" altLang="ja-JP" dirty="0" smtClean="0"/>
          </a:p>
          <a:p>
            <a:pPr marL="464959" indent="-464959"/>
            <a:r>
              <a:rPr lang="ja-JP" altLang="en-US" u="none" dirty="0" smtClean="0"/>
              <a:t>・</a:t>
            </a:r>
            <a:r>
              <a:rPr lang="ja-JP" altLang="en-US" u="sng" dirty="0" smtClean="0"/>
              <a:t>今回の改定で触った事項については</a:t>
            </a:r>
            <a:r>
              <a:rPr lang="ja-JP" altLang="en-US" dirty="0" smtClean="0"/>
              <a:t>、</a:t>
            </a:r>
            <a:r>
              <a:rPr lang="ja-JP" altLang="en-US" u="sng" dirty="0" smtClean="0"/>
              <a:t>それがわかるように下線を引くように</a:t>
            </a:r>
            <a:r>
              <a:rPr lang="ja-JP" altLang="en-US" dirty="0" smtClean="0"/>
              <a:t>してください。</a:t>
            </a:r>
            <a:endParaRPr kumimoji="1" lang="en-US" altLang="ja-JP" dirty="0" smtClean="0"/>
          </a:p>
          <a:p>
            <a:pPr marL="271090" indent="-271090"/>
            <a:r>
              <a:rPr kumimoji="1" lang="ja-JP" altLang="en-US" dirty="0" smtClean="0"/>
              <a:t>・スペースが不足してスライド１枚に収まらない場合は、例えば、運営基準については別表にするなどスライド２枚に分けていただいても構いません。</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31</a:t>
            </a:fld>
            <a:endParaRPr kumimoji="1" lang="ja-JP" altLang="en-US"/>
          </a:p>
        </p:txBody>
      </p:sp>
    </p:spTree>
    <p:extLst>
      <p:ext uri="{BB962C8B-B14F-4D97-AF65-F5344CB8AC3E}">
        <p14:creationId xmlns:p14="http://schemas.microsoft.com/office/powerpoint/2010/main" val="612619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kumimoji="1" lang="ja-JP" altLang="en-US" smtClean="0"/>
              <a:t>32</a:t>
            </a:fld>
            <a:endParaRPr kumimoji="1" lang="ja-JP" altLang="en-US"/>
          </a:p>
        </p:txBody>
      </p:sp>
    </p:spTree>
    <p:extLst>
      <p:ext uri="{BB962C8B-B14F-4D97-AF65-F5344CB8AC3E}">
        <p14:creationId xmlns:p14="http://schemas.microsoft.com/office/powerpoint/2010/main" val="3951649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33</a:t>
            </a:fld>
            <a:endParaRPr kumimoji="1" lang="ja-JP" altLang="en-US"/>
          </a:p>
        </p:txBody>
      </p:sp>
    </p:spTree>
    <p:extLst>
      <p:ext uri="{BB962C8B-B14F-4D97-AF65-F5344CB8AC3E}">
        <p14:creationId xmlns:p14="http://schemas.microsoft.com/office/powerpoint/2010/main" val="964165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latin typeface="Calibri"/>
                <a:ea typeface="ＭＳ Ｐゴシック"/>
              </a:rPr>
              <a:pPr/>
              <a:t>34</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69940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latin typeface="Calibri"/>
                <a:ea typeface="ＭＳ Ｐゴシック"/>
              </a:rPr>
              <a:pPr/>
              <a:t>37</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6994057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latin typeface="Calibri"/>
                <a:ea typeface="ＭＳ Ｐゴシック"/>
              </a:rPr>
              <a:pPr/>
              <a:t>38</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699405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latin typeface="Calibri"/>
                <a:ea typeface="ＭＳ Ｐゴシック"/>
              </a:rPr>
              <a:pPr/>
              <a:t>39</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699405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latin typeface="Calibri"/>
                <a:ea typeface="ＭＳ Ｐゴシック"/>
              </a:rPr>
              <a:pPr/>
              <a:t>40</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405948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kumimoji="1" lang="ja-JP" altLang="en-US" smtClean="0"/>
              <a:t>3</a:t>
            </a:fld>
            <a:endParaRPr kumimoji="1" lang="ja-JP" altLang="en-US"/>
          </a:p>
        </p:txBody>
      </p:sp>
    </p:spTree>
    <p:extLst>
      <p:ext uri="{BB962C8B-B14F-4D97-AF65-F5344CB8AC3E}">
        <p14:creationId xmlns:p14="http://schemas.microsoft.com/office/powerpoint/2010/main" val="7072430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latin typeface="Calibri"/>
                <a:ea typeface="ＭＳ Ｐゴシック"/>
              </a:rPr>
              <a:pPr/>
              <a:t>41</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699405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latin typeface="Calibri"/>
                <a:ea typeface="ＭＳ Ｐゴシック"/>
              </a:rPr>
              <a:pPr/>
              <a:t>42</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6994057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81050" y="768350"/>
            <a:ext cx="5541963"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latin typeface="Calibri"/>
                <a:ea typeface="ＭＳ Ｐゴシック"/>
              </a:rPr>
              <a:pPr/>
              <a:t>43</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16994057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lang="ja-JP" altLang="en-US" smtClean="0">
                <a:solidFill>
                  <a:prstClr val="black"/>
                </a:solidFill>
              </a:rPr>
              <a:pPr/>
              <a:t>44</a:t>
            </a:fld>
            <a:endParaRPr lang="ja-JP" altLang="en-US">
              <a:solidFill>
                <a:prstClr val="black"/>
              </a:solidFill>
            </a:endParaRPr>
          </a:p>
        </p:txBody>
      </p:sp>
    </p:spTree>
    <p:extLst>
      <p:ext uri="{BB962C8B-B14F-4D97-AF65-F5344CB8AC3E}">
        <p14:creationId xmlns:p14="http://schemas.microsoft.com/office/powerpoint/2010/main" val="3586272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46</a:t>
            </a:fld>
            <a:endParaRPr kumimoji="1" lang="ja-JP" altLang="en-US"/>
          </a:p>
        </p:txBody>
      </p:sp>
    </p:spTree>
    <p:extLst>
      <p:ext uri="{BB962C8B-B14F-4D97-AF65-F5344CB8AC3E}">
        <p14:creationId xmlns:p14="http://schemas.microsoft.com/office/powerpoint/2010/main" val="964165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47</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48</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50</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773113"/>
            <a:ext cx="5580063" cy="3862387"/>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51</a:t>
            </a:fld>
            <a:endParaRPr kumimoji="1" lang="ja-JP" altLang="en-US"/>
          </a:p>
        </p:txBody>
      </p:sp>
    </p:spTree>
    <p:extLst>
      <p:ext uri="{BB962C8B-B14F-4D97-AF65-F5344CB8AC3E}">
        <p14:creationId xmlns:p14="http://schemas.microsoft.com/office/powerpoint/2010/main" val="36645409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52</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8C34ED-43C1-4317-AFF8-E396189AB05C}"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4837532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53</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54</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55</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FBD5DC0-28A5-4007-BDA5-5403D0877FCF}" type="slidenum">
              <a:rPr lang="ja-JP" altLang="en-US" smtClean="0">
                <a:solidFill>
                  <a:prstClr val="black"/>
                </a:solidFill>
              </a:rPr>
              <a:pPr/>
              <a:t>56</a:t>
            </a:fld>
            <a:endParaRPr lang="ja-JP" altLang="en-US">
              <a:solidFill>
                <a:prstClr val="black"/>
              </a:solidFill>
            </a:endParaRPr>
          </a:p>
        </p:txBody>
      </p:sp>
    </p:spTree>
    <p:extLst>
      <p:ext uri="{BB962C8B-B14F-4D97-AF65-F5344CB8AC3E}">
        <p14:creationId xmlns:p14="http://schemas.microsoft.com/office/powerpoint/2010/main" val="34445391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57</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kumimoji="1" lang="ja-JP" altLang="en-US" smtClean="0"/>
              <a:t>58</a:t>
            </a:fld>
            <a:endParaRPr kumimoji="1" lang="ja-JP" altLang="en-US"/>
          </a:p>
        </p:txBody>
      </p:sp>
    </p:spTree>
    <p:extLst>
      <p:ext uri="{BB962C8B-B14F-4D97-AF65-F5344CB8AC3E}">
        <p14:creationId xmlns:p14="http://schemas.microsoft.com/office/powerpoint/2010/main" val="35862720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02BB059B-71D1-4A8D-A7B7-B6D12504DA13}" type="slidenum">
              <a:rPr lang="en-US" altLang="ja-JP" smtClean="0">
                <a:solidFill>
                  <a:prstClr val="black"/>
                </a:solidFill>
              </a:rPr>
              <a:pPr>
                <a:defRPr/>
              </a:pPr>
              <a:t>59</a:t>
            </a:fld>
            <a:endParaRPr lang="en-US" altLang="ja-JP">
              <a:solidFill>
                <a:prstClr val="black"/>
              </a:solidFill>
            </a:endParaRPr>
          </a:p>
        </p:txBody>
      </p:sp>
    </p:spTree>
    <p:extLst>
      <p:ext uri="{BB962C8B-B14F-4D97-AF65-F5344CB8AC3E}">
        <p14:creationId xmlns:p14="http://schemas.microsoft.com/office/powerpoint/2010/main" val="2796596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60</a:t>
            </a:fld>
            <a:endParaRPr kumimoji="1" lang="ja-JP" altLang="en-US"/>
          </a:p>
        </p:txBody>
      </p:sp>
    </p:spTree>
    <p:extLst>
      <p:ext uri="{BB962C8B-B14F-4D97-AF65-F5344CB8AC3E}">
        <p14:creationId xmlns:p14="http://schemas.microsoft.com/office/powerpoint/2010/main" val="964165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61</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lang="ja-JP" altLang="en-US" smtClean="0">
                <a:solidFill>
                  <a:prstClr val="black"/>
                </a:solidFill>
              </a:rPr>
              <a:pPr/>
              <a:t>63</a:t>
            </a:fld>
            <a:endParaRPr lang="ja-JP" altLang="en-US">
              <a:solidFill>
                <a:prstClr val="black"/>
              </a:solidFill>
            </a:endParaRPr>
          </a:p>
        </p:txBody>
      </p:sp>
    </p:spTree>
    <p:extLst>
      <p:ext uri="{BB962C8B-B14F-4D97-AF65-F5344CB8AC3E}">
        <p14:creationId xmlns:p14="http://schemas.microsoft.com/office/powerpoint/2010/main" val="403306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964165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kumimoji="1" lang="ja-JP" altLang="en-US" smtClean="0"/>
              <a:t>64</a:t>
            </a:fld>
            <a:endParaRPr kumimoji="1" lang="ja-JP" altLang="en-US"/>
          </a:p>
        </p:txBody>
      </p:sp>
    </p:spTree>
    <p:extLst>
      <p:ext uri="{BB962C8B-B14F-4D97-AF65-F5344CB8AC3E}">
        <p14:creationId xmlns:p14="http://schemas.microsoft.com/office/powerpoint/2010/main" val="24219339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6925" y="773113"/>
            <a:ext cx="5580063" cy="3862387"/>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65</a:t>
            </a:fld>
            <a:endParaRPr kumimoji="1" lang="ja-JP" altLang="en-US"/>
          </a:p>
        </p:txBody>
      </p:sp>
    </p:spTree>
    <p:extLst>
      <p:ext uri="{BB962C8B-B14F-4D97-AF65-F5344CB8AC3E}">
        <p14:creationId xmlns:p14="http://schemas.microsoft.com/office/powerpoint/2010/main" val="40706863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86385A-C172-44CB-9197-8C2292312356}" type="slidenum">
              <a:rPr lang="ja-JP" altLang="en-US" smtClean="0">
                <a:solidFill>
                  <a:prstClr val="black"/>
                </a:solidFill>
              </a:rPr>
              <a:pPr/>
              <a:t>66</a:t>
            </a:fld>
            <a:endParaRPr lang="ja-JP" altLang="en-US">
              <a:solidFill>
                <a:prstClr val="black"/>
              </a:solidFill>
            </a:endParaRPr>
          </a:p>
        </p:txBody>
      </p:sp>
    </p:spTree>
    <p:extLst>
      <p:ext uri="{BB962C8B-B14F-4D97-AF65-F5344CB8AC3E}">
        <p14:creationId xmlns:p14="http://schemas.microsoft.com/office/powerpoint/2010/main" val="11053477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02BB059B-71D1-4A8D-A7B7-B6D12504DA13}" type="slidenum">
              <a:rPr lang="en-US" altLang="ja-JP" smtClean="0">
                <a:solidFill>
                  <a:prstClr val="black"/>
                </a:solidFill>
              </a:rPr>
              <a:pPr>
                <a:defRPr/>
              </a:pPr>
              <a:t>67</a:t>
            </a:fld>
            <a:endParaRPr lang="en-US" altLang="ja-JP">
              <a:solidFill>
                <a:prstClr val="black"/>
              </a:solidFill>
            </a:endParaRPr>
          </a:p>
        </p:txBody>
      </p:sp>
    </p:spTree>
    <p:extLst>
      <p:ext uri="{BB962C8B-B14F-4D97-AF65-F5344CB8AC3E}">
        <p14:creationId xmlns:p14="http://schemas.microsoft.com/office/powerpoint/2010/main" val="27965967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68</a:t>
            </a:fld>
            <a:endParaRPr kumimoji="1" lang="ja-JP" altLang="en-US"/>
          </a:p>
        </p:txBody>
      </p:sp>
    </p:spTree>
    <p:extLst>
      <p:ext uri="{BB962C8B-B14F-4D97-AF65-F5344CB8AC3E}">
        <p14:creationId xmlns:p14="http://schemas.microsoft.com/office/powerpoint/2010/main" val="9641652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69</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70</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786385A-C172-44CB-9197-8C2292312356}" type="slidenum">
              <a:rPr lang="ja-JP" altLang="en-US" smtClean="0">
                <a:solidFill>
                  <a:prstClr val="black"/>
                </a:solidFill>
              </a:rPr>
              <a:pPr/>
              <a:t>71</a:t>
            </a:fld>
            <a:endParaRPr lang="ja-JP" altLang="en-US">
              <a:solidFill>
                <a:prstClr val="black"/>
              </a:solidFill>
            </a:endParaRPr>
          </a:p>
        </p:txBody>
      </p:sp>
    </p:spTree>
    <p:extLst>
      <p:ext uri="{BB962C8B-B14F-4D97-AF65-F5344CB8AC3E}">
        <p14:creationId xmlns:p14="http://schemas.microsoft.com/office/powerpoint/2010/main" val="21325715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02BB059B-71D1-4A8D-A7B7-B6D12504DA13}" type="slidenum">
              <a:rPr lang="en-US" altLang="ja-JP" smtClean="0">
                <a:solidFill>
                  <a:prstClr val="black"/>
                </a:solidFill>
              </a:rPr>
              <a:pPr>
                <a:defRPr/>
              </a:pPr>
              <a:t>72</a:t>
            </a:fld>
            <a:endParaRPr lang="en-US" altLang="ja-JP">
              <a:solidFill>
                <a:prstClr val="black"/>
              </a:solidFill>
            </a:endParaRPr>
          </a:p>
        </p:txBody>
      </p:sp>
    </p:spTree>
    <p:extLst>
      <p:ext uri="{BB962C8B-B14F-4D97-AF65-F5344CB8AC3E}">
        <p14:creationId xmlns:p14="http://schemas.microsoft.com/office/powerpoint/2010/main" val="27965967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lang="ja-JP" altLang="en-US" smtClean="0">
                <a:solidFill>
                  <a:prstClr val="black"/>
                </a:solidFill>
              </a:rPr>
              <a:pPr/>
              <a:t>73</a:t>
            </a:fld>
            <a:endParaRPr lang="ja-JP" altLang="en-US">
              <a:solidFill>
                <a:prstClr val="black"/>
              </a:solidFill>
            </a:endParaRPr>
          </a:p>
        </p:txBody>
      </p:sp>
    </p:spTree>
    <p:extLst>
      <p:ext uri="{BB962C8B-B14F-4D97-AF65-F5344CB8AC3E}">
        <p14:creationId xmlns:p14="http://schemas.microsoft.com/office/powerpoint/2010/main" val="70724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13</a:t>
            </a:fld>
            <a:endParaRPr lang="ja-JP" altLang="en-US">
              <a:solidFill>
                <a:prstClr val="black"/>
              </a:solidFill>
            </a:endParaRPr>
          </a:p>
        </p:txBody>
      </p:sp>
    </p:spTree>
    <p:extLst>
      <p:ext uri="{BB962C8B-B14F-4D97-AF65-F5344CB8AC3E}">
        <p14:creationId xmlns:p14="http://schemas.microsoft.com/office/powerpoint/2010/main" val="40974533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74</a:t>
            </a:fld>
            <a:endParaRPr lang="ja-JP" altLang="en-US">
              <a:solidFill>
                <a:prstClr val="black"/>
              </a:solidFill>
            </a:endParaRPr>
          </a:p>
        </p:txBody>
      </p:sp>
    </p:spTree>
    <p:extLst>
      <p:ext uri="{BB962C8B-B14F-4D97-AF65-F5344CB8AC3E}">
        <p14:creationId xmlns:p14="http://schemas.microsoft.com/office/powerpoint/2010/main" val="9641652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76</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77</a:t>
            </a:fld>
            <a:endParaRPr kumimoji="1" lang="ja-JP" altLang="en-US"/>
          </a:p>
        </p:txBody>
      </p:sp>
    </p:spTree>
    <p:extLst>
      <p:ext uri="{BB962C8B-B14F-4D97-AF65-F5344CB8AC3E}">
        <p14:creationId xmlns:p14="http://schemas.microsoft.com/office/powerpoint/2010/main" val="37101800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80</a:t>
            </a:fld>
            <a:endParaRPr lang="ja-JP" altLang="en-US">
              <a:solidFill>
                <a:prstClr val="black"/>
              </a:solidFill>
            </a:endParaRPr>
          </a:p>
        </p:txBody>
      </p:sp>
    </p:spTree>
    <p:extLst>
      <p:ext uri="{BB962C8B-B14F-4D97-AF65-F5344CB8AC3E}">
        <p14:creationId xmlns:p14="http://schemas.microsoft.com/office/powerpoint/2010/main" val="9641652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81</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82</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83</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84</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85</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86</a:t>
            </a:fld>
            <a:endParaRPr lang="ja-JP" altLang="en-US">
              <a:solidFill>
                <a:prstClr val="black"/>
              </a:solidFill>
            </a:endParaRPr>
          </a:p>
        </p:txBody>
      </p:sp>
    </p:spTree>
    <p:extLst>
      <p:ext uri="{BB962C8B-B14F-4D97-AF65-F5344CB8AC3E}">
        <p14:creationId xmlns:p14="http://schemas.microsoft.com/office/powerpoint/2010/main" val="964165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a:p>
        </p:txBody>
      </p:sp>
      <p:sp>
        <p:nvSpPr>
          <p:cNvPr id="5" name="スライド番号プレースホルダー 4"/>
          <p:cNvSpPr>
            <a:spLocks noGrp="1"/>
          </p:cNvSpPr>
          <p:nvPr>
            <p:ph type="sldNum" sz="quarter" idx="11"/>
          </p:nvPr>
        </p:nvSpPr>
        <p:spPr/>
        <p:txBody>
          <a:bodyPr/>
          <a:lstStyle/>
          <a:p>
            <a:fld id="{F442D1F7-F7B7-4B8D-AF76-C6FB5E8FE09B}" type="slidenum">
              <a:rPr kumimoji="1" lang="ja-JP" altLang="en-US" smtClean="0"/>
              <a:t>15</a:t>
            </a:fld>
            <a:endParaRPr kumimoji="1" lang="ja-JP" altLang="en-US"/>
          </a:p>
        </p:txBody>
      </p:sp>
    </p:spTree>
    <p:extLst>
      <p:ext uri="{BB962C8B-B14F-4D97-AF65-F5344CB8AC3E}">
        <p14:creationId xmlns:p14="http://schemas.microsoft.com/office/powerpoint/2010/main" val="22517069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87</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98C34ED-43C1-4317-AFF8-E396189AB05C}" type="slidenum">
              <a:rPr lang="ja-JP" altLang="en-US" smtClean="0">
                <a:solidFill>
                  <a:prstClr val="black"/>
                </a:solidFill>
              </a:rPr>
              <a:pPr/>
              <a:t>88</a:t>
            </a:fld>
            <a:endParaRPr lang="ja-JP" altLang="en-US">
              <a:solidFill>
                <a:prstClr val="black"/>
              </a:solidFill>
            </a:endParaRPr>
          </a:p>
        </p:txBody>
      </p:sp>
    </p:spTree>
    <p:extLst>
      <p:ext uri="{BB962C8B-B14F-4D97-AF65-F5344CB8AC3E}">
        <p14:creationId xmlns:p14="http://schemas.microsoft.com/office/powerpoint/2010/main" val="2797469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89</a:t>
            </a:fld>
            <a:endParaRPr lang="ja-JP" altLang="en-US">
              <a:solidFill>
                <a:prstClr val="black"/>
              </a:solidFill>
            </a:endParaRPr>
          </a:p>
        </p:txBody>
      </p:sp>
    </p:spTree>
    <p:extLst>
      <p:ext uri="{BB962C8B-B14F-4D97-AF65-F5344CB8AC3E}">
        <p14:creationId xmlns:p14="http://schemas.microsoft.com/office/powerpoint/2010/main" val="9641652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lang="ja-JP" altLang="en-US" smtClean="0">
                <a:solidFill>
                  <a:prstClr val="black"/>
                </a:solidFill>
              </a:rPr>
              <a:pPr/>
              <a:t>90</a:t>
            </a:fld>
            <a:endParaRPr lang="ja-JP" altLang="en-US">
              <a:solidFill>
                <a:prstClr val="black"/>
              </a:solidFill>
            </a:endParaRPr>
          </a:p>
        </p:txBody>
      </p:sp>
    </p:spTree>
    <p:extLst>
      <p:ext uri="{BB962C8B-B14F-4D97-AF65-F5344CB8AC3E}">
        <p14:creationId xmlns:p14="http://schemas.microsoft.com/office/powerpoint/2010/main" val="169940572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1423C0E-1F43-4E29-8A68-31EC4EBD6E1F}" type="slidenum">
              <a:rPr lang="ja-JP" altLang="en-US" smtClean="0">
                <a:solidFill>
                  <a:prstClr val="black"/>
                </a:solidFill>
              </a:rPr>
              <a:pPr/>
              <a:t>91</a:t>
            </a:fld>
            <a:endParaRPr lang="ja-JP" altLang="en-US">
              <a:solidFill>
                <a:prstClr val="black"/>
              </a:solidFill>
            </a:endParaRPr>
          </a:p>
        </p:txBody>
      </p:sp>
    </p:spTree>
    <p:extLst>
      <p:ext uri="{BB962C8B-B14F-4D97-AF65-F5344CB8AC3E}">
        <p14:creationId xmlns:p14="http://schemas.microsoft.com/office/powerpoint/2010/main" val="768652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pPr marL="90363" indent="-90363"/>
            <a:r>
              <a:rPr kumimoji="1" lang="en-US" altLang="ja-JP" dirty="0" smtClean="0">
                <a:solidFill>
                  <a:schemeClr val="tx1"/>
                </a:solidFill>
              </a:rPr>
              <a:t>【</a:t>
            </a:r>
            <a:r>
              <a:rPr kumimoji="1" lang="ja-JP" altLang="en-US" dirty="0" smtClean="0">
                <a:solidFill>
                  <a:schemeClr val="tx1"/>
                </a:solidFill>
              </a:rPr>
              <a:t>依頼メモ</a:t>
            </a:r>
            <a:r>
              <a:rPr kumimoji="1" lang="en-US" altLang="ja-JP" dirty="0" smtClean="0">
                <a:solidFill>
                  <a:schemeClr val="tx1"/>
                </a:solidFill>
              </a:rPr>
              <a:t>】</a:t>
            </a:r>
          </a:p>
          <a:p>
            <a:pPr marL="90363" indent="-90363"/>
            <a:r>
              <a:rPr kumimoji="1" lang="ja-JP" altLang="en-US" dirty="0" smtClean="0">
                <a:solidFill>
                  <a:schemeClr val="tx1"/>
                </a:solidFill>
              </a:rPr>
              <a:t>・サービス</a:t>
            </a:r>
            <a:r>
              <a:rPr lang="ja-JP" altLang="en-US" dirty="0" smtClean="0">
                <a:solidFill>
                  <a:schemeClr val="tx1"/>
                </a:solidFill>
              </a:rPr>
              <a:t>毎に</a:t>
            </a:r>
            <a:r>
              <a:rPr kumimoji="1" lang="ja-JP" altLang="en-US" dirty="0" smtClean="0">
                <a:solidFill>
                  <a:schemeClr val="tx1"/>
                </a:solidFill>
              </a:rPr>
              <a:t>目次</a:t>
            </a:r>
            <a:r>
              <a:rPr lang="ja-JP" altLang="en-US" dirty="0" smtClean="0">
                <a:solidFill>
                  <a:schemeClr val="tx1"/>
                </a:solidFill>
              </a:rPr>
              <a:t>を作っていただきたいと思いますので、</a:t>
            </a:r>
            <a:r>
              <a:rPr kumimoji="1" lang="ja-JP" altLang="en-US" u="sng" dirty="0" smtClean="0">
                <a:solidFill>
                  <a:schemeClr val="tx1"/>
                </a:solidFill>
              </a:rPr>
              <a:t>審議報告の論点に沿って項目立て</a:t>
            </a:r>
            <a:r>
              <a:rPr kumimoji="1" lang="ja-JP" altLang="en-US" dirty="0" smtClean="0">
                <a:solidFill>
                  <a:schemeClr val="tx1"/>
                </a:solidFill>
              </a:rPr>
              <a:t>していただき、このページも参考にしつつ、概要をまとめて下さい（</a:t>
            </a:r>
            <a:r>
              <a:rPr kumimoji="1" lang="ja-JP" altLang="en-US" u="sng" baseline="0" dirty="0" smtClean="0">
                <a:solidFill>
                  <a:srgbClr val="FF0000"/>
                </a:solidFill>
              </a:rPr>
              <a:t>各項目の記述はできるだけ短くしていただき、全体として１枚に収まるようにして下さい</a:t>
            </a:r>
            <a:r>
              <a:rPr kumimoji="1" lang="ja-JP" altLang="en-US" dirty="0" smtClean="0">
                <a:solidFill>
                  <a:schemeClr val="tx1"/>
                </a:solidFill>
              </a:rPr>
              <a:t>）。</a:t>
            </a:r>
            <a:endParaRPr kumimoji="1" lang="en-US" altLang="ja-JP" dirty="0" smtClean="0">
              <a:solidFill>
                <a:schemeClr val="tx1"/>
              </a:solidFill>
            </a:endParaRPr>
          </a:p>
          <a:p>
            <a:pPr marL="90363" indent="-90363"/>
            <a:r>
              <a:rPr lang="ja-JP" altLang="en-US" dirty="0" smtClean="0">
                <a:solidFill>
                  <a:schemeClr val="tx1"/>
                </a:solidFill>
              </a:rPr>
              <a:t>・運営基準に関する事項については、（運営基準事項）と付して下さい。</a:t>
            </a:r>
            <a:endParaRPr kumimoji="1" lang="ja-JP" altLang="en-US" dirty="0" smtClean="0">
              <a:solidFill>
                <a:schemeClr val="tx1"/>
              </a:solidFill>
            </a:endParaRPr>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16</a:t>
            </a:fld>
            <a:endParaRPr kumimoji="1" lang="ja-JP" altLang="en-US"/>
          </a:p>
        </p:txBody>
      </p:sp>
    </p:spTree>
    <p:extLst>
      <p:ext uri="{BB962C8B-B14F-4D97-AF65-F5344CB8AC3E}">
        <p14:creationId xmlns:p14="http://schemas.microsoft.com/office/powerpoint/2010/main" val="96416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75" y="768350"/>
            <a:ext cx="5543550" cy="3836988"/>
          </a:xfrm>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依頼メモ</a:t>
            </a:r>
            <a:r>
              <a:rPr kumimoji="1" lang="en-US" altLang="ja-JP" dirty="0" smtClean="0"/>
              <a:t>】</a:t>
            </a:r>
          </a:p>
          <a:p>
            <a:r>
              <a:rPr kumimoji="1" lang="ja-JP" altLang="en-US" dirty="0" smtClean="0"/>
              <a:t>・「概要」には、趣旨も含めて記述してください。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442D1F7-F7B7-4B8D-AF76-C6FB5E8FE09B}" type="slidenum">
              <a:rPr kumimoji="1" lang="ja-JP" altLang="en-US" smtClean="0"/>
              <a:t>17</a:t>
            </a:fld>
            <a:endParaRPr kumimoji="1" lang="ja-JP" altLang="en-US"/>
          </a:p>
        </p:txBody>
      </p:sp>
    </p:spTree>
    <p:extLst>
      <p:ext uri="{BB962C8B-B14F-4D97-AF65-F5344CB8AC3E}">
        <p14:creationId xmlns:p14="http://schemas.microsoft.com/office/powerpoint/2010/main" val="169940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kumimoji="1" lang="ja-JP" altLang="en-US" smtClean="0"/>
              <a:t>2015/3/16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1800">
                <a:solidFill>
                  <a:schemeClr val="tx1"/>
                </a:solidFill>
              </a:defRPr>
            </a:lvl1pPr>
          </a:lstStyle>
          <a:p>
            <a:fld id="{2417C88A-ABF3-4186-AF39-23B5F0614D2C}" type="slidenum">
              <a:rPr lang="ja-JP" altLang="en-US" smtClean="0"/>
              <a:pPr/>
              <a:t>‹#›</a:t>
            </a:fld>
            <a:endParaRPr lang="ja-JP" altLang="en-US" dirty="0"/>
          </a:p>
        </p:txBody>
      </p:sp>
    </p:spTree>
    <p:extLst>
      <p:ext uri="{BB962C8B-B14F-4D97-AF65-F5344CB8AC3E}">
        <p14:creationId xmlns:p14="http://schemas.microsoft.com/office/powerpoint/2010/main" val="419697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kumimoji="1" lang="ja-JP" altLang="en-US" smtClean="0"/>
              <a:t>2015/3/16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17C88A-ABF3-4186-AF39-23B5F0614D2C}" type="slidenum">
              <a:rPr kumimoji="1" lang="ja-JP" altLang="en-US" smtClean="0"/>
              <a:t>‹#›</a:t>
            </a:fld>
            <a:endParaRPr kumimoji="1" lang="ja-JP" altLang="en-US"/>
          </a:p>
        </p:txBody>
      </p:sp>
    </p:spTree>
    <p:extLst>
      <p:ext uri="{BB962C8B-B14F-4D97-AF65-F5344CB8AC3E}">
        <p14:creationId xmlns:p14="http://schemas.microsoft.com/office/powerpoint/2010/main" val="32645136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84B95D-C582-4EDB-8349-B7FC691A2E44}"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6093189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8564055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147112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3"/>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87907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37947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21962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228150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5535381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42269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6453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8"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4"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kumimoji="1" lang="ja-JP" altLang="en-US" smtClean="0"/>
              <a:t>2015/3/16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17C88A-ABF3-4186-AF39-23B5F0614D2C}" type="slidenum">
              <a:rPr kumimoji="1" lang="ja-JP" altLang="en-US" smtClean="0"/>
              <a:t>‹#›</a:t>
            </a:fld>
            <a:endParaRPr kumimoji="1" lang="ja-JP" altLang="en-US"/>
          </a:p>
        </p:txBody>
      </p:sp>
    </p:spTree>
    <p:extLst>
      <p:ext uri="{BB962C8B-B14F-4D97-AF65-F5344CB8AC3E}">
        <p14:creationId xmlns:p14="http://schemas.microsoft.com/office/powerpoint/2010/main" val="31220442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926476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8"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4"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61325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90882074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09154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3"/>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37285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04523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427011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620427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338153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6237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54"/>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1"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56594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300862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75456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8"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4"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34533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707240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17819562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3"/>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543019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96349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41194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85573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973461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537775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408176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566487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830179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8"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4"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8028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996683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5738174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3"/>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493638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10824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25719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010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29"/>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618999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8195726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52451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837029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12312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8"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4"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514218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C9F23C1-ACFA-4A18-9FC3-DF6CA6F6F385}"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25138243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0D087C2-2181-4C88-8613-554791FFC41A}"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5095820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3"/>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D2F4972-C171-4909-8CE8-CDFEFBC6821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02649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F3AA5FE-486F-44F5-A093-18F28819662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00131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03D062F-569B-4605-A8BD-D6E781D23E21}"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6093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2"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963746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6EC64F5-EFC8-4B09-A127-9E74E6A5917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653403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A757B44-06A6-414A-93E6-626E3A44854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92040643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135DB1C-4E8F-427F-91E6-62ED493C78E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32456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9DD7932-D0B2-4A12-B542-9022F693F51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053842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06D2634-AC91-404E-9738-DE1BA01453F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971524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8"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4"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85C4238-BDC1-49E2-928C-F0FD5F6FD869}"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20400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4352863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55768686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3"/>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96334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4755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66659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89648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56123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078805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859563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06882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72679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8"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4"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887071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6105202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8318960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999235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0512768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545218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762023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1178784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4466321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20349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429631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335087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29258697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77"/>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9844776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77"/>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124669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91742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41"/>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9" y="4589466"/>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167356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17640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365128"/>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69790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15008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77"/>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62502062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00202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8"/>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425172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741213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82885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4080565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3"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234210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8158720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3"/>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091175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883867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4524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6559890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3441474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115334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533475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123189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8"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4"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9762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kumimoji="1" lang="ja-JP" altLang="en-US" smtClean="0"/>
              <a:t>2015/3/16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pPr/>
              <a:t>‹#›</a:t>
            </a:fld>
            <a:endParaRPr lang="ja-JP" altLang="en-US" dirty="0"/>
          </a:p>
        </p:txBody>
      </p:sp>
    </p:spTree>
    <p:extLst>
      <p:ext uri="{BB962C8B-B14F-4D97-AF65-F5344CB8AC3E}">
        <p14:creationId xmlns:p14="http://schemas.microsoft.com/office/powerpoint/2010/main" val="4201577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8"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127792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77"/>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84356501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77"/>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0425542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79" y="1709741"/>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79" y="4589466"/>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5627803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8494071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365128"/>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118316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483910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77"/>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89164531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80041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29"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8"/>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636210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6513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940955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2"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38"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5094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2"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009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5581640-FAD0-4028-A4F6-0DE826FA35B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94600" y="6492889"/>
            <a:ext cx="2311400" cy="365125"/>
          </a:xfrm>
        </p:spPr>
        <p:txBody>
          <a:bodyPr/>
          <a:lstStyle>
            <a:lvl1pPr>
              <a:defRPr sz="2000">
                <a:solidFill>
                  <a:schemeClr val="tx1"/>
                </a:solidFill>
              </a:defRPr>
            </a:lvl1pPr>
          </a:lstStyle>
          <a:p>
            <a:fld id="{3D40D473-E627-4DD0-B9DE-ED406A5B3A3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209377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54F014-85E7-4455-8E52-E181BA5D7CA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94600" y="6492889"/>
            <a:ext cx="2311400" cy="365125"/>
          </a:xfrm>
        </p:spPr>
        <p:txBody>
          <a:bodyPr/>
          <a:lstStyle>
            <a:lvl1pPr>
              <a:defRPr sz="2000">
                <a:solidFill>
                  <a:schemeClr val="tx1"/>
                </a:solidFill>
              </a:defRPr>
            </a:lvl1pPr>
          </a:lstStyle>
          <a:p>
            <a:fld id="{3D40D473-E627-4DD0-B9DE-ED406A5B3A3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5883230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85924A-3E20-4060-BA93-C031AFDF1C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7644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AF6034-5954-4DA4-BA84-4F8162B54DF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1546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AF62DDC-C92E-414B-B672-BB842169F825}"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778271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B751962-68F3-4E35-AF0D-ACDF44B27FB9}"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4472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DC4822-5B84-40F1-8BD6-AAF35BBC446B}"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6331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3"/>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kumimoji="1" lang="ja-JP" altLang="en-US" smtClean="0"/>
              <a:t>2015/3/16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17C88A-ABF3-4186-AF39-23B5F0614D2C}" type="slidenum">
              <a:rPr kumimoji="1" lang="ja-JP" altLang="en-US" smtClean="0"/>
              <a:t>‹#›</a:t>
            </a:fld>
            <a:endParaRPr kumimoji="1" lang="ja-JP" altLang="en-US"/>
          </a:p>
        </p:txBody>
      </p:sp>
    </p:spTree>
    <p:extLst>
      <p:ext uri="{BB962C8B-B14F-4D97-AF65-F5344CB8AC3E}">
        <p14:creationId xmlns:p14="http://schemas.microsoft.com/office/powerpoint/2010/main" val="13889413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DCEA1A-033B-4AB9-90DC-4FC57564354B}"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59153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9812F91-4D4F-4AB3-A994-A60E17BAAFF1}"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32075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56B7CD-4011-4D3E-995B-0D7C82FA28B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105501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183B08-8E40-4431-83D4-C2C2FA63054B}"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13580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5581640-FAD0-4028-A4F6-0DE826FA35B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94600" y="6492889"/>
            <a:ext cx="2311400" cy="365125"/>
          </a:xfrm>
        </p:spPr>
        <p:txBody>
          <a:bodyPr/>
          <a:lstStyle>
            <a:lvl1pPr>
              <a:defRPr sz="2000">
                <a:solidFill>
                  <a:schemeClr val="tx1"/>
                </a:solidFill>
              </a:defRPr>
            </a:lvl1pPr>
          </a:lstStyle>
          <a:p>
            <a:fld id="{3D40D473-E627-4DD0-B9DE-ED406A5B3A3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480104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C54F014-85E7-4455-8E52-E181BA5D7CA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94600" y="6492889"/>
            <a:ext cx="2311400" cy="365125"/>
          </a:xfrm>
        </p:spPr>
        <p:txBody>
          <a:bodyPr/>
          <a:lstStyle>
            <a:lvl1pPr>
              <a:defRPr sz="2000">
                <a:solidFill>
                  <a:schemeClr val="tx1"/>
                </a:solidFill>
              </a:defRPr>
            </a:lvl1pPr>
          </a:lstStyle>
          <a:p>
            <a:fld id="{3D40D473-E627-4DD0-B9DE-ED406A5B3A3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149681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485924A-3E20-4060-BA93-C031AFDF1C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59445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AAF6034-5954-4DA4-BA84-4F8162B54DF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575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AF62DDC-C92E-414B-B672-BB842169F825}"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54782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B751962-68F3-4E35-AF0D-ACDF44B27FB9}"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45598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kumimoji="1" lang="ja-JP" altLang="en-US" smtClean="0"/>
              <a:t>2015/3/16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17C88A-ABF3-4186-AF39-23B5F0614D2C}" type="slidenum">
              <a:rPr kumimoji="1" lang="ja-JP" altLang="en-US" smtClean="0"/>
              <a:t>‹#›</a:t>
            </a:fld>
            <a:endParaRPr kumimoji="1" lang="ja-JP" altLang="en-US"/>
          </a:p>
        </p:txBody>
      </p:sp>
    </p:spTree>
    <p:extLst>
      <p:ext uri="{BB962C8B-B14F-4D97-AF65-F5344CB8AC3E}">
        <p14:creationId xmlns:p14="http://schemas.microsoft.com/office/powerpoint/2010/main" val="167502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DC4822-5B84-40F1-8BD6-AAF35BBC446B}"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6073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FDCEA1A-033B-4AB9-90DC-4FC57564354B}"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750709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9812F91-4D4F-4AB3-A994-A60E17BAAFF1}"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1113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356B7CD-4011-4D3E-995B-0D7C82FA28B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1034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183B08-8E40-4431-83D4-C2C2FA63054B}"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256694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5A76F03-2D8B-4058-BCDF-4A83736C02A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94600" y="6492889"/>
            <a:ext cx="2311400" cy="365125"/>
          </a:xfrm>
        </p:spPr>
        <p:txBody>
          <a:bodyPr/>
          <a:lstStyle>
            <a:lvl1pPr>
              <a:defRPr sz="2000">
                <a:solidFill>
                  <a:schemeClr val="tx1"/>
                </a:solidFill>
              </a:defRPr>
            </a:lvl1pPr>
          </a:lstStyle>
          <a:p>
            <a:fld id="{3D40D473-E627-4DD0-B9DE-ED406A5B3A3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817451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0EFC953-05A0-4EE0-AE21-34EF82DF2DB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594600" y="6492889"/>
            <a:ext cx="2311400" cy="365125"/>
          </a:xfrm>
        </p:spPr>
        <p:txBody>
          <a:bodyPr/>
          <a:lstStyle>
            <a:lvl1pPr>
              <a:defRPr sz="2000">
                <a:solidFill>
                  <a:schemeClr val="tx1"/>
                </a:solidFill>
              </a:defRPr>
            </a:lvl1pPr>
          </a:lstStyle>
          <a:p>
            <a:fld id="{3D40D473-E627-4DD0-B9DE-ED406A5B3A35}"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2099447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DDBDC7A-8FFA-4379-A3CA-48CE074432F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33850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AE76A05-7966-46E5-8F64-C8643508DDD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35070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B4DD705-2580-4386-ACF5-9FD42C9408F5}"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359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kumimoji="1" lang="ja-JP" altLang="en-US" smtClean="0"/>
              <a:t>2015/3/16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17C88A-ABF3-4186-AF39-23B5F0614D2C}" type="slidenum">
              <a:rPr kumimoji="1" lang="ja-JP" altLang="en-US" smtClean="0"/>
              <a:t>‹#›</a:t>
            </a:fld>
            <a:endParaRPr kumimoji="1" lang="ja-JP" altLang="en-US"/>
          </a:p>
        </p:txBody>
      </p:sp>
    </p:spTree>
    <p:extLst>
      <p:ext uri="{BB962C8B-B14F-4D97-AF65-F5344CB8AC3E}">
        <p14:creationId xmlns:p14="http://schemas.microsoft.com/office/powerpoint/2010/main" val="1602722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E3DA3B18-A187-4A2E-88AB-CC78E6816811}"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0610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50B9DE-E7A5-4D30-8828-2145F67CB9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7947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45ED68E-7198-4E57-B509-4ED7D8E368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98663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91F238E-A2CD-40A0-9149-F8C9CDF77D5A}"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69955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2B219C-00D8-4C72-9FE1-AFA862D9FB30}"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95116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C0EEB0F-7F33-4AF9-9095-54585860A1D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217611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13831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84955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862030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4960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kumimoji="1" lang="ja-JP" altLang="en-US" smtClean="0"/>
              <a:t>2015/3/16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17C88A-ABF3-4186-AF39-23B5F0614D2C}" type="slidenum">
              <a:rPr kumimoji="1" lang="ja-JP" altLang="en-US" smtClean="0"/>
              <a:t>‹#›</a:t>
            </a:fld>
            <a:endParaRPr kumimoji="1" lang="ja-JP" altLang="en-US"/>
          </a:p>
        </p:txBody>
      </p:sp>
    </p:spTree>
    <p:extLst>
      <p:ext uri="{BB962C8B-B14F-4D97-AF65-F5344CB8AC3E}">
        <p14:creationId xmlns:p14="http://schemas.microsoft.com/office/powerpoint/2010/main" val="30782113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9867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6155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40472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06310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アイコンをクリックして図を追加</a:t>
            </a:r>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18261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55315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875055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95300" y="274639"/>
            <a:ext cx="89154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日付プレースホルダ 2"/>
          <p:cNvSpPr>
            <a:spLocks noGrp="1"/>
          </p:cNvSpPr>
          <p:nvPr>
            <p:ph type="dt" sz="half" idx="10"/>
          </p:nvPr>
        </p:nvSpPr>
        <p:spPr>
          <a:xfrm>
            <a:off x="495300" y="6245225"/>
            <a:ext cx="2311400" cy="476250"/>
          </a:xfrm>
        </p:spPr>
        <p:txBody>
          <a:bodyPr/>
          <a:lstStyle>
            <a:lvl1pPr>
              <a:defRPr/>
            </a:lvl1pPr>
          </a:lstStyle>
          <a:p>
            <a:endParaRPr lang="en-US" altLang="ja-JP">
              <a:solidFill>
                <a:prstClr val="black">
                  <a:tint val="75000"/>
                </a:prstClr>
              </a:solidFill>
            </a:endParaRPr>
          </a:p>
        </p:txBody>
      </p:sp>
      <p:sp>
        <p:nvSpPr>
          <p:cNvPr id="4" name="フッター プレースホルダ 3"/>
          <p:cNvSpPr>
            <a:spLocks noGrp="1"/>
          </p:cNvSpPr>
          <p:nvPr>
            <p:ph type="ftr" sz="quarter" idx="11"/>
          </p:nvPr>
        </p:nvSpPr>
        <p:spPr>
          <a:xfrm>
            <a:off x="3384550" y="6245225"/>
            <a:ext cx="3136900" cy="476250"/>
          </a:xfrm>
        </p:spPr>
        <p:txBody>
          <a:bodyPr/>
          <a:lstStyle>
            <a:lvl1pPr>
              <a:defRPr/>
            </a:lvl1pPr>
          </a:lstStyle>
          <a:p>
            <a:endParaRPr lang="en-US" altLang="ja-JP">
              <a:solidFill>
                <a:prstClr val="black">
                  <a:tint val="75000"/>
                </a:prstClr>
              </a:solidFill>
            </a:endParaRPr>
          </a:p>
        </p:txBody>
      </p:sp>
      <p:sp>
        <p:nvSpPr>
          <p:cNvPr id="5" name="スライド番号プレースホルダ 4"/>
          <p:cNvSpPr>
            <a:spLocks noGrp="1"/>
          </p:cNvSpPr>
          <p:nvPr>
            <p:ph type="sldNum" sz="quarter" idx="12"/>
          </p:nvPr>
        </p:nvSpPr>
        <p:spPr>
          <a:xfrm>
            <a:off x="7099300" y="6245225"/>
            <a:ext cx="2311400" cy="476250"/>
          </a:xfrm>
        </p:spPr>
        <p:txBody>
          <a:bodyPr/>
          <a:lstStyle>
            <a:lvl1pPr>
              <a:defRPr/>
            </a:lvl1pPr>
          </a:lstStyle>
          <a:p>
            <a:fld id="{692CE4E7-9D2C-41F5-B3BE-D682B223503A}" type="slidenum">
              <a:rPr lang="en-US" altLang="ja-JP">
                <a:solidFill>
                  <a:prstClr val="black">
                    <a:tint val="75000"/>
                  </a:prstClr>
                </a:solidFill>
              </a:rPr>
              <a:pPr/>
              <a:t>‹#›</a:t>
            </a:fld>
            <a:endParaRPr lang="en-US" altLang="ja-JP">
              <a:solidFill>
                <a:prstClr val="black">
                  <a:tint val="75000"/>
                </a:prstClr>
              </a:solidFill>
            </a:endParaRPr>
          </a:p>
        </p:txBody>
      </p:sp>
    </p:spTree>
    <p:extLst>
      <p:ext uri="{BB962C8B-B14F-4D97-AF65-F5344CB8AC3E}">
        <p14:creationId xmlns:p14="http://schemas.microsoft.com/office/powerpoint/2010/main" val="21944508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21650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17700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kumimoji="1" lang="ja-JP" altLang="en-US" smtClean="0"/>
              <a:t>2015/3/16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pPr/>
              <a:t>‹#›</a:t>
            </a:fld>
            <a:endParaRPr lang="ja-JP" altLang="en-US" dirty="0"/>
          </a:p>
        </p:txBody>
      </p:sp>
    </p:spTree>
    <p:extLst>
      <p:ext uri="{BB962C8B-B14F-4D97-AF65-F5344CB8AC3E}">
        <p14:creationId xmlns:p14="http://schemas.microsoft.com/office/powerpoint/2010/main" val="40954768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170085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0967650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77299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7189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039292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334019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8296183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0220910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455968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E308483-2BC2-48B5-90F7-E5913DE8A6C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18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89003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kumimoji="1" lang="ja-JP" altLang="en-US" smtClean="0"/>
              <a:t>2015/3/16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17C88A-ABF3-4186-AF39-23B5F0614D2C}" type="slidenum">
              <a:rPr kumimoji="1" lang="ja-JP" altLang="en-US" smtClean="0"/>
              <a:t>‹#›</a:t>
            </a:fld>
            <a:endParaRPr kumimoji="1" lang="ja-JP" altLang="en-US"/>
          </a:p>
        </p:txBody>
      </p:sp>
    </p:spTree>
    <p:extLst>
      <p:ext uri="{BB962C8B-B14F-4D97-AF65-F5344CB8AC3E}">
        <p14:creationId xmlns:p14="http://schemas.microsoft.com/office/powerpoint/2010/main" val="17630748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46B2B0-27D5-4135-8E59-96A77ADEA39C}"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9673989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75883" y="1709743"/>
            <a:ext cx="8543925"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75883" y="458947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818F3E5-9E86-46C8-A655-1164D96F742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16360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81038"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14913" y="1825625"/>
            <a:ext cx="421005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E02987BC-8ED4-4B15-A783-A4784B0313C2}"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20076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1" y="365126"/>
            <a:ext cx="8543925"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82328" y="2505075"/>
            <a:ext cx="4190702"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14913" y="2505075"/>
            <a:ext cx="4211340"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19CC45D-803A-4EBD-B80B-4257CC9FAEF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836917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6985393-0E4C-4A19-97C7-AA17901384ED}"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87588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F244585-C0D9-4884-ABC0-015AE9F9758F}"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a:xfrm>
            <a:off x="7677150" y="6492889"/>
            <a:ext cx="2228850" cy="365125"/>
          </a:xfrm>
        </p:spPr>
        <p:txBody>
          <a:bodyPr/>
          <a:lstStyle>
            <a:lvl1pPr>
              <a:defRPr sz="2000">
                <a:solidFill>
                  <a:schemeClr val="tx1"/>
                </a:solidFill>
              </a:defRPr>
            </a:lvl1pPr>
          </a:lstStyle>
          <a:p>
            <a:fld id="{2417C88A-ABF3-4186-AF39-23B5F0614D2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7549575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298DBA5-E382-4DCE-B633-31EAA128C67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999623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81470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B91DEDD-2DEE-4C14-B736-BC6B9B568DE4}"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657171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88988" y="365125"/>
            <a:ext cx="2135981"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81044" y="365125"/>
            <a:ext cx="6284119"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7DCB511-BB30-4D98-BF83-95FAF2227618}"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7164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82332" y="457200"/>
            <a:ext cx="3194943"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82332"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BB8F11F-0547-4778-976E-52C7BA26C344}" type="datetime1">
              <a:rPr kumimoji="1" lang="ja-JP" altLang="en-US" smtClean="0"/>
              <a:t>2015/3/16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17C88A-ABF3-4186-AF39-23B5F0614D2C}" type="slidenum">
              <a:rPr kumimoji="1" lang="ja-JP" altLang="en-US" smtClean="0"/>
              <a:t>‹#›</a:t>
            </a:fld>
            <a:endParaRPr kumimoji="1" lang="ja-JP" altLang="en-US"/>
          </a:p>
        </p:txBody>
      </p:sp>
    </p:spTree>
    <p:extLst>
      <p:ext uri="{BB962C8B-B14F-4D97-AF65-F5344CB8AC3E}">
        <p14:creationId xmlns:p14="http://schemas.microsoft.com/office/powerpoint/2010/main" val="3766231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40"/>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84CE1B6-93C9-4EC2-B948-2F715C16A231}"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6892061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AD07D6A-83F9-4F2A-8A78-1DA7D6DB1136}"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403511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15"/>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34865C5-7E3E-4671-84F3-534E7BEA203C}"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651796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4"/>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5AD173E-6E18-420B-AFA6-55CB23B17371}"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432724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F850680-2F19-4C84-81B4-D08565EDD204}"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0891195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E1DD368-F1D6-4E84-92F4-D8F76ED53D02}"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764855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949738-5795-4719-B1AF-D889B8F6FD71}"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753113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EF79C8B-D4B7-414B-A42B-B305FB001DCE}"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817998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8594B3F-4B91-45A5-9663-0F58FD8ECFA1}"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134647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EA96686-0F61-4BD3-A641-12AC3C1D0602}"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5819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kumimoji="1" lang="ja-JP" altLang="en-US" smtClean="0"/>
              <a:t>2015/3/16</a:t>
            </a:fld>
            <a:endParaRPr kumimoji="1" lang="ja-JP" altLang="en-US"/>
          </a:p>
        </p:txBody>
      </p:sp>
      <p:sp>
        <p:nvSpPr>
          <p:cNvPr id="5" name="フッター プレースホルダー 4"/>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kumimoji="1" lang="ja-JP" altLang="en-US" smtClean="0"/>
              <a:t>‹#›</a:t>
            </a:fld>
            <a:endParaRPr kumimoji="1" lang="ja-JP" altLang="en-US"/>
          </a:p>
        </p:txBody>
      </p:sp>
    </p:spTree>
    <p:extLst>
      <p:ext uri="{BB962C8B-B14F-4D97-AF65-F5344CB8AC3E}">
        <p14:creationId xmlns:p14="http://schemas.microsoft.com/office/powerpoint/2010/main" val="3416373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85320482"/>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82964856"/>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8784767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6070527"/>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CAD63-0E37-4EE5-86DF-913531AEFF77}"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5465091"/>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2814086"/>
      </p:ext>
    </p:extLst>
  </p:cSld>
  <p:clrMap bg1="lt1" tx1="dk1" bg2="lt2" tx2="dk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519877063"/>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8"/>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0682767"/>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4583536"/>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8"/>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3912373"/>
      </p:ext>
    </p:extLst>
  </p:cSld>
  <p:clrMap bg1="lt1" tx1="dk1" bg2="lt2" tx2="dk2" accent1="accent1" accent2="accent2" accent3="accent3" accent4="accent4" accent5="accent5" accent6="accent6" hlink="hlink" folHlink="folHlink"/>
  <p:sldLayoutIdLst>
    <p:sldLayoutId id="2147484287" r:id="rId1"/>
    <p:sldLayoutId id="2147484288" r:id="rId2"/>
    <p:sldLayoutId id="2147484289" r:id="rId3"/>
    <p:sldLayoutId id="2147484290" r:id="rId4"/>
    <p:sldLayoutId id="2147484291" r:id="rId5"/>
    <p:sldLayoutId id="2147484292" r:id="rId6"/>
    <p:sldLayoutId id="2147484293" r:id="rId7"/>
    <p:sldLayoutId id="2147484294" r:id="rId8"/>
    <p:sldLayoutId id="2147484295" r:id="rId9"/>
    <p:sldLayoutId id="2147484296" r:id="rId10"/>
    <p:sldLayoutId id="2147484297"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2" y="635637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7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7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14021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F3AD-8662-4909-9227-D792DB915D6A}"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62150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AF3AD-8662-4909-9227-D792DB915D6A}"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1728149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8B2FA-B7FD-43FF-A3C5-1ED56721D329}"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D473-E627-4DD0-B9DE-ED406A5B3A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35237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85115310"/>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A92BD-B5B6-4BA4-A798-17C911D0B4E8}" type="datetimeFigureOut">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6800754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44" y="365126"/>
            <a:ext cx="8543925"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81044" y="1825625"/>
            <a:ext cx="8543925"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81038" y="635636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CD4C8-53B5-4935-9DBD-770CCB39F3B3}" type="datetime1">
              <a:rPr lang="ja-JP" altLang="en-US" smtClean="0">
                <a:solidFill>
                  <a:prstClr val="black">
                    <a:tint val="75000"/>
                  </a:prstClr>
                </a:solidFill>
              </a:rPr>
              <a:pPr/>
              <a:t>2015/3/16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281369" y="635636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96113" y="635636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7C88A-ABF3-4186-AF39-23B5F0614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307587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4"/>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6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4CA11-465D-48F1-A17E-6C437DAC1BDC}" type="datetime1">
              <a:rPr lang="ja-JP" altLang="en-US" smtClean="0">
                <a:solidFill>
                  <a:prstClr val="black">
                    <a:tint val="75000"/>
                  </a:prstClr>
                </a:solidFill>
              </a:rPr>
              <a:pPr/>
              <a:t>2015/3/16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84550" y="635636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099300" y="635636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0D473-E627-4DD0-B9DE-ED406A5B3A35}"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49343615"/>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30.wmf"/><Relationship Id="rId7"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91.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37.png"/><Relationship Id="rId7" Type="http://schemas.openxmlformats.org/officeDocument/2006/relationships/image" Target="../media/image6.wmf"/><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38.png"/><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image" Target="../media/image12.gif"/><Relationship Id="rId18" Type="http://schemas.openxmlformats.org/officeDocument/2006/relationships/image" Target="../media/image17.wmf"/><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gif"/><Relationship Id="rId17" Type="http://schemas.openxmlformats.org/officeDocument/2006/relationships/image" Target="../media/image16.png"/><Relationship Id="rId2" Type="http://schemas.openxmlformats.org/officeDocument/2006/relationships/image" Target="../media/image1.jpeg"/><Relationship Id="rId16" Type="http://schemas.openxmlformats.org/officeDocument/2006/relationships/image" Target="../media/image15.wmf"/><Relationship Id="rId20" Type="http://schemas.openxmlformats.org/officeDocument/2006/relationships/image" Target="../media/image19.png"/><Relationship Id="rId1" Type="http://schemas.openxmlformats.org/officeDocument/2006/relationships/slideLayout" Target="../slideLayouts/slideLayout173.xml"/><Relationship Id="rId6" Type="http://schemas.openxmlformats.org/officeDocument/2006/relationships/image" Target="../media/image5.wmf"/><Relationship Id="rId11" Type="http://schemas.openxmlformats.org/officeDocument/2006/relationships/image" Target="../media/image10.wmf"/><Relationship Id="rId5" Type="http://schemas.openxmlformats.org/officeDocument/2006/relationships/image" Target="../media/image4.wmf"/><Relationship Id="rId15" Type="http://schemas.openxmlformats.org/officeDocument/2006/relationships/image" Target="../media/image14.wmf"/><Relationship Id="rId10" Type="http://schemas.openxmlformats.org/officeDocument/2006/relationships/image" Target="../media/image9.wmf"/><Relationship Id="rId19" Type="http://schemas.openxmlformats.org/officeDocument/2006/relationships/image" Target="../media/image18.wmf"/><Relationship Id="rId4" Type="http://schemas.openxmlformats.org/officeDocument/2006/relationships/image" Target="../media/image3.wmf"/><Relationship Id="rId9" Type="http://schemas.openxmlformats.org/officeDocument/2006/relationships/image" Target="../media/image8.wmf"/><Relationship Id="rId14" Type="http://schemas.openxmlformats.org/officeDocument/2006/relationships/image" Target="../media/image13.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7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9.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8.wmf"/><Relationship Id="rId7"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68.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6.wmf"/><Relationship Id="rId9" Type="http://schemas.openxmlformats.org/officeDocument/2006/relationships/image" Target="../media/image2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0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0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5.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eg"/><Relationship Id="rId1" Type="http://schemas.openxmlformats.org/officeDocument/2006/relationships/slideLayout" Target="../slideLayouts/slideLayout69.xml"/><Relationship Id="rId6" Type="http://schemas.openxmlformats.org/officeDocument/2006/relationships/image" Target="../media/image28.png"/><Relationship Id="rId5" Type="http://schemas.openxmlformats.org/officeDocument/2006/relationships/image" Target="../media/image27.gif"/><Relationship Id="rId4" Type="http://schemas.openxmlformats.org/officeDocument/2006/relationships/image" Target="../media/image26.jp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6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94.xml.rels><?xml version="1.0" encoding="UTF-8" standalone="yes"?>
<Relationships xmlns="http://schemas.openxmlformats.org/package/2006/relationships"><Relationship Id="rId2" Type="http://schemas.openxmlformats.org/officeDocument/2006/relationships/hyperlink" Target="http://www.mhlw.go.jp/file/05-Shingikai-12301000-Roukenkyoku-Soumuka/0000076414.pdf" TargetMode="External"/><Relationship Id="rId1" Type="http://schemas.openxmlformats.org/officeDocument/2006/relationships/slideLayout" Target="../slideLayouts/slideLayout157.xml"/></Relationships>
</file>

<file path=ppt/slides/_rels/slide95.xml.rels><?xml version="1.0" encoding="UTF-8" standalone="yes"?>
<Relationships xmlns="http://schemas.openxmlformats.org/package/2006/relationships"><Relationship Id="rId3" Type="http://schemas.openxmlformats.org/officeDocument/2006/relationships/hyperlink" Target="http://www.wam.go.jp/content/wamnet/pcpub/top/gyoseiShiryou/kaigohoken/kaigoZenpan/kaigoZenpan010/" TargetMode="External"/><Relationship Id="rId2" Type="http://schemas.openxmlformats.org/officeDocument/2006/relationships/hyperlink" Target="https://www.pref.kagawa.lg.jp/choju/kaigo/jigyosya/tuuchi/pdf/h26syuudan_sankou.pdf" TargetMode="External"/><Relationship Id="rId1" Type="http://schemas.openxmlformats.org/officeDocument/2006/relationships/slideLayout" Target="../slideLayouts/slideLayout157.xml"/><Relationship Id="rId4" Type="http://schemas.openxmlformats.org/officeDocument/2006/relationships/hyperlink" Target="http://www.mhlw.go.jp/stf/shingi2/0000076613.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331374"/>
            <a:ext cx="9921552" cy="2430730"/>
          </a:xfrm>
        </p:spPr>
        <p:txBody>
          <a:bodyPr>
            <a:normAutofit/>
          </a:bodyPr>
          <a:lstStyle/>
          <a:p>
            <a:r>
              <a:rPr kumimoji="1" lang="ja-JP" altLang="en-US" sz="4400" b="1" dirty="0" smtClean="0">
                <a:latin typeface="ＭＳ ゴシック" panose="020B0609070205080204" pitchFamily="49" charset="-128"/>
                <a:ea typeface="ＭＳ ゴシック" panose="020B0609070205080204" pitchFamily="49" charset="-128"/>
              </a:rPr>
              <a:t>平成</a:t>
            </a:r>
            <a:r>
              <a:rPr kumimoji="1" lang="en-US" altLang="ja-JP" sz="4400" b="1" dirty="0" smtClean="0">
                <a:latin typeface="ＭＳ ゴシック" panose="020B0609070205080204" pitchFamily="49" charset="-128"/>
                <a:ea typeface="ＭＳ ゴシック" panose="020B0609070205080204" pitchFamily="49" charset="-128"/>
              </a:rPr>
              <a:t>27</a:t>
            </a:r>
            <a:r>
              <a:rPr kumimoji="1" lang="ja-JP" altLang="en-US" sz="4400" b="1" dirty="0" smtClean="0">
                <a:latin typeface="ＭＳ ゴシック" panose="020B0609070205080204" pitchFamily="49" charset="-128"/>
                <a:ea typeface="ＭＳ ゴシック" panose="020B0609070205080204" pitchFamily="49" charset="-128"/>
              </a:rPr>
              <a:t>年度介護報酬改定について</a:t>
            </a:r>
            <a:r>
              <a:rPr kumimoji="1" lang="en-US" altLang="ja-JP" sz="4400" b="1" dirty="0" smtClean="0">
                <a:latin typeface="ＭＳ ゴシック" panose="020B0609070205080204" pitchFamily="49" charset="-128"/>
                <a:ea typeface="ＭＳ ゴシック" panose="020B0609070205080204" pitchFamily="49" charset="-128"/>
              </a:rPr>
              <a:t/>
            </a:r>
            <a:br>
              <a:rPr kumimoji="1" lang="en-US" altLang="ja-JP" sz="4400" b="1" dirty="0" smtClean="0">
                <a:latin typeface="ＭＳ ゴシック" panose="020B0609070205080204" pitchFamily="49" charset="-128"/>
                <a:ea typeface="ＭＳ ゴシック" panose="020B0609070205080204" pitchFamily="49" charset="-128"/>
              </a:rPr>
            </a:br>
            <a:r>
              <a:rPr kumimoji="1" lang="ja-JP" altLang="en-US" sz="3600" b="1" dirty="0" smtClean="0">
                <a:latin typeface="ＭＳ ゴシック" panose="020B0609070205080204" pitchFamily="49" charset="-128"/>
                <a:ea typeface="ＭＳ ゴシック" panose="020B0609070205080204" pitchFamily="49" charset="-128"/>
              </a:rPr>
              <a:t>（</a:t>
            </a:r>
            <a:r>
              <a:rPr lang="ja-JP" altLang="en-US" sz="3600" b="1" dirty="0" smtClean="0">
                <a:latin typeface="ＭＳ ゴシック" panose="020B0609070205080204" pitchFamily="49" charset="-128"/>
                <a:ea typeface="ＭＳ ゴシック" panose="020B0609070205080204" pitchFamily="49" charset="-128"/>
              </a:rPr>
              <a:t>施設系サービス</a:t>
            </a:r>
            <a:r>
              <a:rPr kumimoji="1" lang="ja-JP" altLang="en-US" sz="3600" b="1" dirty="0" smtClean="0">
                <a:latin typeface="ＭＳ ゴシック" panose="020B0609070205080204" pitchFamily="49" charset="-128"/>
                <a:ea typeface="ＭＳ ゴシック" panose="020B0609070205080204" pitchFamily="49" charset="-128"/>
              </a:rPr>
              <a:t>）</a:t>
            </a:r>
            <a:endParaRPr kumimoji="1" lang="ja-JP" altLang="en-US" sz="3600" b="1" dirty="0">
              <a:latin typeface="ＭＳ ゴシック" panose="020B0609070205080204" pitchFamily="49" charset="-128"/>
              <a:ea typeface="ＭＳ ゴシック" panose="020B0609070205080204" pitchFamily="49" charset="-128"/>
            </a:endParaRPr>
          </a:p>
        </p:txBody>
      </p:sp>
      <p:sp>
        <p:nvSpPr>
          <p:cNvPr id="5"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a:t>
            </a:fld>
            <a:endParaRPr kumimoji="0" lang="en-US" altLang="ja-JP" sz="1600" kern="0" dirty="0">
              <a:solidFill>
                <a:srgbClr val="000000"/>
              </a:solidFill>
            </a:endParaRPr>
          </a:p>
        </p:txBody>
      </p:sp>
      <p:sp>
        <p:nvSpPr>
          <p:cNvPr id="4" name="タイトル 1"/>
          <p:cNvSpPr txBox="1">
            <a:spLocks/>
          </p:cNvSpPr>
          <p:nvPr/>
        </p:nvSpPr>
        <p:spPr>
          <a:xfrm>
            <a:off x="0" y="4761186"/>
            <a:ext cx="9921552" cy="10924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400" b="1" dirty="0" smtClean="0">
                <a:latin typeface="ＭＳ ゴシック" panose="020B0609070205080204" pitchFamily="49" charset="-128"/>
                <a:ea typeface="ＭＳ ゴシック" panose="020B0609070205080204" pitchFamily="49" charset="-128"/>
              </a:rPr>
              <a:t>香川県健康福祉部長寿社会対策課</a:t>
            </a:r>
            <a:endParaRPr lang="en-US" altLang="ja-JP" sz="2400" b="1" dirty="0" smtClean="0">
              <a:latin typeface="ＭＳ ゴシック" panose="020B0609070205080204" pitchFamily="49" charset="-128"/>
              <a:ea typeface="ＭＳ ゴシック" panose="020B0609070205080204" pitchFamily="49" charset="-128"/>
            </a:endParaRPr>
          </a:p>
          <a:p>
            <a:r>
              <a:rPr lang="ja-JP" altLang="en-US" sz="2400" b="1" dirty="0">
                <a:latin typeface="ＭＳ ゴシック" panose="020B0609070205080204" pitchFamily="49" charset="-128"/>
                <a:ea typeface="ＭＳ ゴシック" panose="020B0609070205080204" pitchFamily="49" charset="-128"/>
              </a:rPr>
              <a:t>施設サービス</a:t>
            </a:r>
            <a:r>
              <a:rPr lang="ja-JP" altLang="en-US" sz="2400" b="1" dirty="0" smtClean="0">
                <a:latin typeface="ＭＳ ゴシック" panose="020B0609070205080204" pitchFamily="49" charset="-128"/>
                <a:ea typeface="ＭＳ ゴシック" panose="020B0609070205080204" pitchFamily="49" charset="-128"/>
              </a:rPr>
              <a:t>Ｇ</a:t>
            </a:r>
            <a:endParaRPr lang="en-US" altLang="ja-JP" sz="2400" b="1" dirty="0" smtClean="0">
              <a:latin typeface="ＭＳ ゴシック" panose="020B0609070205080204" pitchFamily="49" charset="-128"/>
              <a:ea typeface="ＭＳ ゴシック" panose="020B0609070205080204" pitchFamily="49" charset="-128"/>
            </a:endParaRPr>
          </a:p>
          <a:p>
            <a:r>
              <a:rPr lang="ja-JP" altLang="en-US" sz="2400" b="1" dirty="0" smtClean="0">
                <a:latin typeface="ＭＳ ゴシック" panose="020B0609070205080204" pitchFamily="49" charset="-128"/>
                <a:ea typeface="ＭＳ ゴシック" panose="020B0609070205080204" pitchFamily="49" charset="-128"/>
              </a:rPr>
              <a:t>平成</a:t>
            </a:r>
            <a:r>
              <a:rPr lang="en-US" altLang="ja-JP" sz="2400" b="1" dirty="0">
                <a:latin typeface="ＭＳ ゴシック" panose="020B0609070205080204" pitchFamily="49" charset="-128"/>
                <a:ea typeface="ＭＳ ゴシック" panose="020B0609070205080204" pitchFamily="49" charset="-128"/>
              </a:rPr>
              <a:t>27</a:t>
            </a:r>
            <a:r>
              <a:rPr lang="ja-JP" altLang="en-US" sz="2400" b="1" dirty="0" smtClean="0">
                <a:latin typeface="ＭＳ ゴシック" panose="020B0609070205080204" pitchFamily="49" charset="-128"/>
                <a:ea typeface="ＭＳ ゴシック" panose="020B0609070205080204" pitchFamily="49" charset="-128"/>
              </a:rPr>
              <a:t>年</a:t>
            </a:r>
            <a:r>
              <a:rPr lang="ja-JP" altLang="en-US" sz="2400" b="1" dirty="0">
                <a:latin typeface="ＭＳ ゴシック" panose="020B0609070205080204" pitchFamily="49" charset="-128"/>
                <a:ea typeface="ＭＳ ゴシック" panose="020B0609070205080204" pitchFamily="49" charset="-128"/>
              </a:rPr>
              <a:t>３</a:t>
            </a:r>
            <a:r>
              <a:rPr lang="ja-JP" altLang="en-US" sz="2400" b="1" dirty="0" smtClean="0">
                <a:latin typeface="ＭＳ ゴシック" panose="020B0609070205080204" pitchFamily="49" charset="-128"/>
                <a:ea typeface="ＭＳ ゴシック" panose="020B0609070205080204" pitchFamily="49" charset="-128"/>
              </a:rPr>
              <a:t>月</a:t>
            </a:r>
            <a:r>
              <a:rPr lang="en-US" altLang="ja-JP" sz="2400" b="1" dirty="0">
                <a:latin typeface="ＭＳ ゴシック" panose="020B0609070205080204" pitchFamily="49" charset="-128"/>
                <a:ea typeface="ＭＳ ゴシック" panose="020B0609070205080204" pitchFamily="49" charset="-128"/>
              </a:rPr>
              <a:t>17</a:t>
            </a:r>
            <a:r>
              <a:rPr lang="ja-JP" altLang="en-US" sz="2400" b="1" dirty="0">
                <a:latin typeface="ＭＳ ゴシック" panose="020B0609070205080204" pitchFamily="49" charset="-128"/>
                <a:ea typeface="ＭＳ ゴシック" panose="020B0609070205080204" pitchFamily="49" charset="-128"/>
              </a:rPr>
              <a:t>日</a:t>
            </a:r>
          </a:p>
        </p:txBody>
      </p:sp>
      <p:sp>
        <p:nvSpPr>
          <p:cNvPr id="6" name="タイトル 1"/>
          <p:cNvSpPr txBox="1">
            <a:spLocks/>
          </p:cNvSpPr>
          <p:nvPr/>
        </p:nvSpPr>
        <p:spPr>
          <a:xfrm>
            <a:off x="0" y="157656"/>
            <a:ext cx="9906000" cy="63482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r"/>
            <a:r>
              <a:rPr lang="ja-JP" altLang="en-US" sz="1800" b="1" dirty="0" smtClean="0">
                <a:latin typeface="ＭＳ ゴシック" panose="020B0609070205080204" pitchFamily="49" charset="-128"/>
                <a:ea typeface="ＭＳ ゴシック" panose="020B0609070205080204" pitchFamily="49" charset="-128"/>
              </a:rPr>
              <a:t>（資料２）</a:t>
            </a:r>
            <a:endParaRPr lang="en-US" altLang="ja-JP" sz="1800" b="1" dirty="0" smtClean="0">
              <a:latin typeface="ＭＳ ゴシック" panose="020B0609070205080204" pitchFamily="49" charset="-128"/>
              <a:ea typeface="ＭＳ ゴシック" panose="020B0609070205080204" pitchFamily="49" charset="-128"/>
            </a:endParaRPr>
          </a:p>
          <a:p>
            <a:pPr algn="r"/>
            <a:r>
              <a:rPr lang="ja-JP" altLang="en-US" sz="1800" b="1" dirty="0" smtClean="0">
                <a:latin typeface="ＭＳ ゴシック" panose="020B0609070205080204" pitchFamily="49" charset="-128"/>
                <a:ea typeface="ＭＳ ゴシック" panose="020B0609070205080204" pitchFamily="49" charset="-128"/>
              </a:rPr>
              <a:t>平成</a:t>
            </a:r>
            <a:r>
              <a:rPr lang="en-US" altLang="ja-JP" sz="1800" b="1" dirty="0" smtClean="0">
                <a:latin typeface="ＭＳ ゴシック" panose="020B0609070205080204" pitchFamily="49" charset="-128"/>
                <a:ea typeface="ＭＳ ゴシック" panose="020B0609070205080204" pitchFamily="49" charset="-128"/>
              </a:rPr>
              <a:t>27</a:t>
            </a:r>
            <a:r>
              <a:rPr lang="ja-JP" altLang="en-US" sz="1800" b="1" dirty="0" smtClean="0">
                <a:latin typeface="ＭＳ ゴシック" panose="020B0609070205080204" pitchFamily="49" charset="-128"/>
                <a:ea typeface="ＭＳ ゴシック" panose="020B0609070205080204" pitchFamily="49" charset="-128"/>
              </a:rPr>
              <a:t>年度介護サービス施設・事業者集団指導</a:t>
            </a:r>
            <a:endParaRPr lang="ja-JP" altLang="en-US" sz="18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52289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9487" y="590536"/>
            <a:ext cx="9741594" cy="966256"/>
          </a:xfrm>
          <a:prstGeom prst="roundRect">
            <a:avLst>
              <a:gd name="adj" fmla="val 0"/>
            </a:avLst>
          </a:prstGeom>
          <a:ln w="25400"/>
        </p:spPr>
        <p:style>
          <a:lnRef idx="2">
            <a:schemeClr val="dk1"/>
          </a:lnRef>
          <a:fillRef idx="1">
            <a:schemeClr val="lt1"/>
          </a:fillRef>
          <a:effectRef idx="0">
            <a:schemeClr val="dk1"/>
          </a:effectRef>
          <a:fontRef idx="minor">
            <a:schemeClr val="dk1"/>
          </a:fontRef>
        </p:style>
        <p:txBody>
          <a:bodyPr anchor="t" anchorCtr="0"/>
          <a:lstStyle/>
          <a:p>
            <a:pPr marL="177800" indent="-177800" algn="just">
              <a:defRPr/>
            </a:pPr>
            <a:r>
              <a:rPr lang="ja-JP" altLang="en-US" dirty="0" smtClean="0">
                <a:solidFill>
                  <a:prstClr val="black"/>
                </a:solidFill>
                <a:latin typeface="ＭＳ Ｐゴシック" panose="020B0600070205080204" pitchFamily="50" charset="-128"/>
                <a:cs typeface="メイリオ" panose="020B0604030504040204" pitchFamily="50" charset="-128"/>
              </a:rPr>
              <a:t>○　地域包括ケアシステム構築の更なる推進に向け、今後も増大する介護ニーズへの対応や質の高い介護サービスを確保する観点から、介護職員の安定的な確保を図るとともに、更なる資質向上への取組を推進する。</a:t>
            </a:r>
            <a:endParaRPr lang="en-US" altLang="ja-JP" sz="800" dirty="0" smtClean="0">
              <a:solidFill>
                <a:prstClr val="black"/>
              </a:solidFill>
              <a:latin typeface="ＭＳ Ｐゴシック"/>
            </a:endParaRPr>
          </a:p>
        </p:txBody>
      </p:sp>
      <p:sp>
        <p:nvSpPr>
          <p:cNvPr id="6" name="角丸四角形 5"/>
          <p:cNvSpPr/>
          <p:nvPr/>
        </p:nvSpPr>
        <p:spPr>
          <a:xfrm>
            <a:off x="55889" y="1921724"/>
            <a:ext cx="9794225" cy="2702946"/>
          </a:xfrm>
          <a:prstGeom prst="roundRect">
            <a:avLst>
              <a:gd name="adj" fmla="val 528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角丸四角形 6"/>
          <p:cNvSpPr/>
          <p:nvPr/>
        </p:nvSpPr>
        <p:spPr>
          <a:xfrm>
            <a:off x="81908" y="1723166"/>
            <a:ext cx="3286916" cy="389630"/>
          </a:xfrm>
          <a:prstGeom prst="roundRect">
            <a:avLst/>
          </a:prstGeom>
          <a:solidFill>
            <a:schemeClr val="accent3">
              <a:lumMod val="40000"/>
              <a:lumOff val="60000"/>
            </a:schemeClr>
          </a:solidFill>
          <a:ln w="6350">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363538" indent="-363538" algn="ctr">
              <a:defRPr/>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介護職員処遇改善加算</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70105" y="2122128"/>
            <a:ext cx="9768156" cy="2400657"/>
          </a:xfrm>
          <a:prstGeom prst="rect">
            <a:avLst/>
          </a:prstGeom>
        </p:spPr>
        <p:txBody>
          <a:bodyPr wrap="square">
            <a:spAutoFit/>
          </a:bodyPr>
          <a:lstStyle/>
          <a:p>
            <a:pPr marL="273050" indent="-273050" algn="just">
              <a:buFont typeface="Wingdings" panose="05000000000000000000" pitchFamily="2" charset="2"/>
              <a:buChar char="l"/>
              <a:defRPr/>
            </a:pPr>
            <a:r>
              <a:rPr lang="ja-JP" altLang="en-US" dirty="0" smtClean="0">
                <a:solidFill>
                  <a:prstClr val="black"/>
                </a:solidFill>
                <a:latin typeface="ＭＳ Ｐゴシック"/>
              </a:rPr>
              <a:t>介護職員処遇改善加算は、現行の仕組みは維持しつつ、更なる資質向上の取組、雇用管理の改善、労働環境の改善の取組を進める事業所を対象とし、更なる上乗せ評価を実施。</a:t>
            </a:r>
            <a:endParaRPr lang="en-US" altLang="ja-JP" sz="500" dirty="0">
              <a:solidFill>
                <a:prstClr val="black"/>
              </a:solidFill>
              <a:latin typeface="ＭＳ Ｐゴシック"/>
            </a:endParaRPr>
          </a:p>
          <a:p>
            <a:pPr algn="just">
              <a:defRPr/>
            </a:pPr>
            <a:endParaRPr lang="en-US" altLang="ja-JP" sz="600" dirty="0" smtClean="0">
              <a:solidFill>
                <a:prstClr val="black"/>
              </a:solidFill>
              <a:latin typeface="ＭＳ Ｐゴシック"/>
            </a:endParaRPr>
          </a:p>
          <a:p>
            <a:pPr algn="just">
              <a:defRPr/>
            </a:pPr>
            <a:r>
              <a:rPr lang="ja-JP" altLang="en-US" dirty="0" smtClean="0">
                <a:solidFill>
                  <a:prstClr val="black"/>
                </a:solidFill>
                <a:latin typeface="ＭＳ Ｐゴシック"/>
              </a:rPr>
              <a:t>　　</a:t>
            </a:r>
            <a:r>
              <a:rPr lang="en-US" altLang="ja-JP" dirty="0" smtClean="0">
                <a:solidFill>
                  <a:prstClr val="black"/>
                </a:solidFill>
                <a:latin typeface="ＭＳ Ｐゴシック"/>
              </a:rPr>
              <a:t>《</a:t>
            </a:r>
            <a:r>
              <a:rPr lang="ja-JP" altLang="en-US" dirty="0" smtClean="0">
                <a:solidFill>
                  <a:prstClr val="black"/>
                </a:solidFill>
                <a:latin typeface="ＭＳ Ｐゴシック"/>
              </a:rPr>
              <a:t>新設の加算（更なる上乗せ評価）の算定要件</a:t>
            </a:r>
            <a:r>
              <a:rPr lang="en-US" altLang="ja-JP" dirty="0" smtClean="0">
                <a:solidFill>
                  <a:prstClr val="black"/>
                </a:solidFill>
                <a:latin typeface="ＭＳ Ｐゴシック"/>
              </a:rPr>
              <a:t>》</a:t>
            </a:r>
            <a:endParaRPr lang="en-US" altLang="ja-JP" dirty="0">
              <a:solidFill>
                <a:prstClr val="black"/>
              </a:solidFill>
              <a:latin typeface="ＭＳ Ｐゴシック"/>
            </a:endParaRPr>
          </a:p>
          <a:p>
            <a:pPr marL="444500" indent="-177800" algn="just">
              <a:defRPr/>
            </a:pPr>
            <a:r>
              <a:rPr lang="ja-JP" altLang="en-US" dirty="0">
                <a:solidFill>
                  <a:prstClr val="black"/>
                </a:solidFill>
                <a:latin typeface="ＭＳ Ｐゴシック"/>
              </a:rPr>
              <a:t>　</a:t>
            </a:r>
            <a:r>
              <a:rPr lang="en-US" altLang="ja-JP" dirty="0" smtClean="0">
                <a:solidFill>
                  <a:prstClr val="black"/>
                </a:solidFill>
                <a:latin typeface="ＭＳ Ｐゴシック"/>
              </a:rPr>
              <a:t>(1)</a:t>
            </a:r>
            <a:r>
              <a:rPr lang="ja-JP" altLang="en-US" dirty="0" smtClean="0">
                <a:solidFill>
                  <a:prstClr val="black"/>
                </a:solidFill>
                <a:latin typeface="ＭＳ Ｐゴシック"/>
              </a:rPr>
              <a:t>キャリアパス</a:t>
            </a:r>
            <a:r>
              <a:rPr lang="ja-JP" altLang="en-US" dirty="0">
                <a:solidFill>
                  <a:prstClr val="black"/>
                </a:solidFill>
                <a:latin typeface="ＭＳ Ｐゴシック"/>
              </a:rPr>
              <a:t>要件　　　</a:t>
            </a:r>
            <a:endParaRPr lang="en-US" altLang="ja-JP" dirty="0">
              <a:solidFill>
                <a:prstClr val="black"/>
              </a:solidFill>
              <a:latin typeface="ＭＳ Ｐゴシック"/>
            </a:endParaRPr>
          </a:p>
          <a:p>
            <a:pPr marL="444500" indent="-177800" algn="just">
              <a:defRPr/>
            </a:pPr>
            <a:r>
              <a:rPr lang="ja-JP" altLang="en-US" dirty="0">
                <a:solidFill>
                  <a:prstClr val="black"/>
                </a:solidFill>
                <a:latin typeface="ＭＳ Ｐゴシック"/>
              </a:rPr>
              <a:t>　　　</a:t>
            </a:r>
            <a:r>
              <a:rPr lang="ja-JP" altLang="en-US" dirty="0" smtClean="0">
                <a:solidFill>
                  <a:prstClr val="black"/>
                </a:solidFill>
                <a:latin typeface="ＭＳ Ｐゴシック"/>
              </a:rPr>
              <a:t>①</a:t>
            </a:r>
            <a:r>
              <a:rPr lang="ja-JP" altLang="en-US" dirty="0">
                <a:solidFill>
                  <a:prstClr val="black"/>
                </a:solidFill>
                <a:latin typeface="ＭＳ Ｐゴシック"/>
              </a:rPr>
              <a:t>職位・職責・職務内容に応じた任用要件と賃金体系を整備すること。</a:t>
            </a:r>
            <a:endParaRPr lang="en-US" altLang="ja-JP" dirty="0">
              <a:solidFill>
                <a:prstClr val="black"/>
              </a:solidFill>
              <a:latin typeface="ＭＳ Ｐゴシック"/>
            </a:endParaRPr>
          </a:p>
          <a:p>
            <a:pPr marL="444500" indent="-177800" algn="just">
              <a:defRPr/>
            </a:pPr>
            <a:r>
              <a:rPr lang="ja-JP" altLang="en-US" dirty="0">
                <a:solidFill>
                  <a:prstClr val="black"/>
                </a:solidFill>
                <a:latin typeface="ＭＳ Ｐゴシック"/>
              </a:rPr>
              <a:t>　　　</a:t>
            </a:r>
            <a:r>
              <a:rPr lang="ja-JP" altLang="en-US" dirty="0" smtClean="0">
                <a:solidFill>
                  <a:prstClr val="black"/>
                </a:solidFill>
                <a:latin typeface="ＭＳ Ｐゴシック"/>
              </a:rPr>
              <a:t>②</a:t>
            </a:r>
            <a:r>
              <a:rPr lang="ja-JP" altLang="en-US" dirty="0">
                <a:solidFill>
                  <a:prstClr val="black"/>
                </a:solidFill>
                <a:latin typeface="ＭＳ Ｐゴシック"/>
              </a:rPr>
              <a:t>資質向上のための計画を策定して研修の実施又は研修の機会を確保すること。</a:t>
            </a:r>
            <a:endParaRPr lang="en-US" altLang="ja-JP" dirty="0">
              <a:solidFill>
                <a:prstClr val="black"/>
              </a:solidFill>
              <a:latin typeface="ＭＳ Ｐゴシック"/>
            </a:endParaRPr>
          </a:p>
          <a:p>
            <a:pPr marL="444500" indent="-177800" algn="just">
              <a:defRPr/>
            </a:pPr>
            <a:r>
              <a:rPr lang="ja-JP" altLang="en-US" dirty="0">
                <a:solidFill>
                  <a:prstClr val="black"/>
                </a:solidFill>
                <a:latin typeface="ＭＳ Ｐゴシック"/>
              </a:rPr>
              <a:t>　</a:t>
            </a:r>
            <a:r>
              <a:rPr lang="en-US" altLang="ja-JP" dirty="0" smtClean="0">
                <a:solidFill>
                  <a:prstClr val="black"/>
                </a:solidFill>
                <a:latin typeface="ＭＳ Ｐゴシック"/>
              </a:rPr>
              <a:t>(2)</a:t>
            </a:r>
            <a:r>
              <a:rPr lang="ja-JP" altLang="en-US" dirty="0" smtClean="0">
                <a:solidFill>
                  <a:prstClr val="black"/>
                </a:solidFill>
                <a:latin typeface="ＭＳ Ｐゴシック"/>
              </a:rPr>
              <a:t>定量的</a:t>
            </a:r>
            <a:r>
              <a:rPr lang="ja-JP" altLang="en-US" dirty="0">
                <a:solidFill>
                  <a:prstClr val="black"/>
                </a:solidFill>
                <a:latin typeface="ＭＳ Ｐゴシック"/>
              </a:rPr>
              <a:t>要件</a:t>
            </a:r>
            <a:endParaRPr lang="en-US" altLang="ja-JP" dirty="0">
              <a:solidFill>
                <a:prstClr val="black"/>
              </a:solidFill>
              <a:latin typeface="ＭＳ Ｐゴシック"/>
            </a:endParaRPr>
          </a:p>
          <a:p>
            <a:pPr marL="723900" indent="-457200" algn="just">
              <a:defRPr/>
            </a:pPr>
            <a:r>
              <a:rPr lang="ja-JP" altLang="en-US" dirty="0">
                <a:solidFill>
                  <a:prstClr val="black"/>
                </a:solidFill>
                <a:latin typeface="ＭＳ Ｐゴシック"/>
              </a:rPr>
              <a:t>　　</a:t>
            </a:r>
            <a:r>
              <a:rPr lang="ja-JP" altLang="en-US" dirty="0" smtClean="0">
                <a:solidFill>
                  <a:prstClr val="black"/>
                </a:solidFill>
                <a:latin typeface="ＭＳ Ｐゴシック"/>
              </a:rPr>
              <a:t>　平成</a:t>
            </a:r>
            <a:r>
              <a:rPr lang="en-US" altLang="ja-JP" dirty="0">
                <a:solidFill>
                  <a:prstClr val="black"/>
                </a:solidFill>
                <a:latin typeface="ＭＳ Ｐゴシック"/>
              </a:rPr>
              <a:t>27</a:t>
            </a:r>
            <a:r>
              <a:rPr lang="ja-JP" altLang="en-US" dirty="0">
                <a:solidFill>
                  <a:prstClr val="black"/>
                </a:solidFill>
                <a:latin typeface="ＭＳ Ｐゴシック"/>
              </a:rPr>
              <a:t>年４月</a:t>
            </a:r>
            <a:r>
              <a:rPr lang="ja-JP" altLang="en-US" dirty="0" smtClean="0">
                <a:solidFill>
                  <a:prstClr val="black"/>
                </a:solidFill>
                <a:latin typeface="ＭＳ Ｐゴシック"/>
              </a:rPr>
              <a:t>以降、賃金</a:t>
            </a:r>
            <a:r>
              <a:rPr lang="ja-JP" altLang="en-US" dirty="0">
                <a:solidFill>
                  <a:prstClr val="black"/>
                </a:solidFill>
                <a:latin typeface="ＭＳ Ｐゴシック"/>
              </a:rPr>
              <a:t>改善以外の処遇改善への取組を新たに</a:t>
            </a:r>
            <a:r>
              <a:rPr lang="ja-JP" altLang="en-US" dirty="0" smtClean="0">
                <a:solidFill>
                  <a:prstClr val="black"/>
                </a:solidFill>
                <a:latin typeface="ＭＳ Ｐゴシック"/>
              </a:rPr>
              <a:t>実施すること。</a:t>
            </a:r>
            <a:endParaRPr lang="en-US" altLang="ja-JP" dirty="0" smtClean="0">
              <a:solidFill>
                <a:prstClr val="black"/>
              </a:solidFill>
              <a:latin typeface="ＭＳ Ｐゴシック"/>
            </a:endParaRPr>
          </a:p>
        </p:txBody>
      </p:sp>
      <p:sp>
        <p:nvSpPr>
          <p:cNvPr id="9" name="角丸四角形 8"/>
          <p:cNvSpPr/>
          <p:nvPr/>
        </p:nvSpPr>
        <p:spPr>
          <a:xfrm>
            <a:off x="55889" y="4983038"/>
            <a:ext cx="9794225" cy="1686322"/>
          </a:xfrm>
          <a:prstGeom prst="roundRect">
            <a:avLst>
              <a:gd name="adj" fmla="val 528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角丸四角形 9"/>
          <p:cNvSpPr/>
          <p:nvPr/>
        </p:nvSpPr>
        <p:spPr>
          <a:xfrm>
            <a:off x="81908" y="4787357"/>
            <a:ext cx="3286916" cy="389630"/>
          </a:xfrm>
          <a:prstGeom prst="roundRect">
            <a:avLst/>
          </a:prstGeom>
          <a:solidFill>
            <a:schemeClr val="accent3">
              <a:lumMod val="40000"/>
              <a:lumOff val="60000"/>
            </a:schemeClr>
          </a:solidFill>
          <a:ln w="6350">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363538" indent="-363538" algn="ctr">
              <a:defRPr/>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サービス提供体制強化加算</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70105" y="5206349"/>
            <a:ext cx="9768156" cy="646331"/>
          </a:xfrm>
          <a:prstGeom prst="rect">
            <a:avLst/>
          </a:prstGeom>
        </p:spPr>
        <p:txBody>
          <a:bodyPr wrap="square">
            <a:spAutoFit/>
          </a:bodyPr>
          <a:lstStyle/>
          <a:p>
            <a:pPr marL="273050" indent="-273050" algn="just">
              <a:buFont typeface="Wingdings" panose="05000000000000000000" pitchFamily="2" charset="2"/>
              <a:buChar char="l"/>
              <a:defRPr/>
            </a:pPr>
            <a:r>
              <a:rPr lang="ja-JP" altLang="en-US" dirty="0" smtClean="0">
                <a:solidFill>
                  <a:prstClr val="black"/>
                </a:solidFill>
                <a:latin typeface="ＭＳ Ｐゴシック"/>
              </a:rPr>
              <a:t>介護福祉士の配置が一層促進されるよう、新たに介護福祉士の配置割合がより高い状況を評価。なお、当該加算については、区分支給限度基準額の算定には含めない。</a:t>
            </a:r>
            <a:endParaRPr lang="en-US" altLang="ja-JP" dirty="0" smtClean="0">
              <a:solidFill>
                <a:prstClr val="black"/>
              </a:solidFill>
              <a:latin typeface="ＭＳ Ｐゴシック"/>
            </a:endParaRPr>
          </a:p>
        </p:txBody>
      </p:sp>
      <p:sp>
        <p:nvSpPr>
          <p:cNvPr id="12" name="スライド番号プレースホルダー 1"/>
          <p:cNvSpPr>
            <a:spLocks noGrp="1"/>
          </p:cNvSpPr>
          <p:nvPr>
            <p:ph type="sldNum" sz="quarter" idx="11"/>
          </p:nvPr>
        </p:nvSpPr>
        <p:spPr>
          <a:xfrm>
            <a:off x="9219754" y="6641760"/>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10</a:t>
            </a:fld>
            <a:endParaRPr kumimoji="0" lang="en-US" altLang="ja-JP" sz="1600" kern="0" dirty="0">
              <a:solidFill>
                <a:srgbClr val="000000"/>
              </a:solidFill>
            </a:endParaRPr>
          </a:p>
        </p:txBody>
      </p:sp>
      <p:sp>
        <p:nvSpPr>
          <p:cNvPr id="13" name="テキスト ボックス 12"/>
          <p:cNvSpPr txBox="1"/>
          <p:nvPr/>
        </p:nvSpPr>
        <p:spPr>
          <a:xfrm>
            <a:off x="99996" y="5897389"/>
            <a:ext cx="4716524" cy="646331"/>
          </a:xfrm>
          <a:prstGeom prst="rect">
            <a:avLst/>
          </a:prstGeom>
          <a:noFill/>
        </p:spPr>
        <p:txBody>
          <a:bodyPr wrap="square" rtlCol="0">
            <a:spAutoFit/>
          </a:bodyPr>
          <a:lstStyle/>
          <a:p>
            <a:pPr algn="ctr">
              <a:defRPr/>
            </a:pPr>
            <a:r>
              <a:rPr lang="ja-JP" altLang="en-US" dirty="0" smtClean="0">
                <a:solidFill>
                  <a:prstClr val="black"/>
                </a:solidFill>
                <a:latin typeface="ＭＳ Ｐゴシック"/>
              </a:rPr>
              <a:t>＜介護老人福祉施設、介護老人保健施設等＞</a:t>
            </a:r>
            <a:endParaRPr lang="en-US" altLang="ja-JP" dirty="0" smtClean="0">
              <a:solidFill>
                <a:prstClr val="black"/>
              </a:solidFill>
              <a:latin typeface="ＭＳ Ｐゴシック"/>
            </a:endParaRPr>
          </a:p>
          <a:p>
            <a:pPr algn="ctr">
              <a:defRPr/>
            </a:pPr>
            <a:r>
              <a:rPr lang="ja-JP" altLang="en-US" dirty="0" smtClean="0">
                <a:solidFill>
                  <a:prstClr val="black"/>
                </a:solidFill>
                <a:latin typeface="ＭＳ Ｐゴシック"/>
              </a:rPr>
              <a:t>介護福祉士５割以上：</a:t>
            </a:r>
            <a:r>
              <a:rPr lang="en-US" altLang="ja-JP" dirty="0" smtClean="0">
                <a:solidFill>
                  <a:prstClr val="black"/>
                </a:solidFill>
                <a:latin typeface="ＭＳ Ｐゴシック"/>
              </a:rPr>
              <a:t>12</a:t>
            </a:r>
            <a:r>
              <a:rPr lang="ja-JP" altLang="en-US" dirty="0" smtClean="0">
                <a:solidFill>
                  <a:prstClr val="black"/>
                </a:solidFill>
                <a:latin typeface="ＭＳ Ｐゴシック"/>
              </a:rPr>
              <a:t>単位</a:t>
            </a:r>
            <a:r>
              <a:rPr lang="en-US" altLang="ja-JP" dirty="0" smtClean="0">
                <a:solidFill>
                  <a:prstClr val="black"/>
                </a:solidFill>
                <a:latin typeface="ＭＳ Ｐゴシック"/>
              </a:rPr>
              <a:t>/</a:t>
            </a:r>
            <a:r>
              <a:rPr lang="ja-JP" altLang="en-US" dirty="0" smtClean="0">
                <a:solidFill>
                  <a:prstClr val="black"/>
                </a:solidFill>
                <a:latin typeface="ＭＳ Ｐゴシック"/>
              </a:rPr>
              <a:t>日</a:t>
            </a:r>
            <a:endParaRPr lang="en-US" altLang="ja-JP" dirty="0">
              <a:solidFill>
                <a:prstClr val="black"/>
              </a:solidFill>
              <a:latin typeface="ＭＳ Ｐゴシック"/>
            </a:endParaRPr>
          </a:p>
        </p:txBody>
      </p:sp>
      <p:sp>
        <p:nvSpPr>
          <p:cNvPr id="14" name="テキスト ボックス 13"/>
          <p:cNvSpPr txBox="1"/>
          <p:nvPr/>
        </p:nvSpPr>
        <p:spPr>
          <a:xfrm>
            <a:off x="5601072" y="5911037"/>
            <a:ext cx="4068452" cy="646331"/>
          </a:xfrm>
          <a:prstGeom prst="rect">
            <a:avLst/>
          </a:prstGeom>
          <a:noFill/>
        </p:spPr>
        <p:txBody>
          <a:bodyPr wrap="square" rtlCol="0">
            <a:spAutoFit/>
          </a:bodyPr>
          <a:lstStyle/>
          <a:p>
            <a:pPr>
              <a:defRPr/>
            </a:pPr>
            <a:r>
              <a:rPr lang="ja-JP" altLang="en-US" dirty="0" smtClean="0">
                <a:solidFill>
                  <a:prstClr val="black"/>
                </a:solidFill>
                <a:latin typeface="ＭＳ Ｐゴシック"/>
              </a:rPr>
              <a:t>介護福祉士</a:t>
            </a:r>
            <a:r>
              <a:rPr lang="ja-JP" altLang="en-US" dirty="0">
                <a:solidFill>
                  <a:prstClr val="black"/>
                </a:solidFill>
                <a:latin typeface="ＭＳ Ｐゴシック"/>
              </a:rPr>
              <a:t>６</a:t>
            </a:r>
            <a:r>
              <a:rPr lang="ja-JP" altLang="en-US" dirty="0" smtClean="0">
                <a:solidFill>
                  <a:prstClr val="black"/>
                </a:solidFill>
                <a:latin typeface="ＭＳ Ｐゴシック"/>
              </a:rPr>
              <a:t>割以上：</a:t>
            </a:r>
            <a:r>
              <a:rPr lang="en-US" altLang="ja-JP" dirty="0" smtClean="0">
                <a:solidFill>
                  <a:prstClr val="black"/>
                </a:solidFill>
                <a:latin typeface="ＭＳ Ｐゴシック"/>
              </a:rPr>
              <a:t>18</a:t>
            </a:r>
            <a:r>
              <a:rPr lang="ja-JP" altLang="en-US" dirty="0" smtClean="0">
                <a:solidFill>
                  <a:prstClr val="black"/>
                </a:solidFill>
                <a:latin typeface="ＭＳ Ｐゴシック"/>
              </a:rPr>
              <a:t>単位</a:t>
            </a:r>
            <a:r>
              <a:rPr lang="en-US" altLang="ja-JP" dirty="0" smtClean="0">
                <a:solidFill>
                  <a:prstClr val="black"/>
                </a:solidFill>
                <a:latin typeface="ＭＳ Ｐゴシック"/>
              </a:rPr>
              <a:t>/</a:t>
            </a:r>
            <a:r>
              <a:rPr lang="ja-JP" altLang="en-US" dirty="0" smtClean="0">
                <a:solidFill>
                  <a:prstClr val="black"/>
                </a:solidFill>
                <a:latin typeface="ＭＳ Ｐゴシック"/>
              </a:rPr>
              <a:t>日</a:t>
            </a:r>
            <a:r>
              <a:rPr lang="en-US" altLang="ja-JP" dirty="0" smtClean="0">
                <a:solidFill>
                  <a:srgbClr val="FF0000"/>
                </a:solidFill>
                <a:latin typeface="ＭＳ Ｐゴシック"/>
              </a:rPr>
              <a:t>(</a:t>
            </a:r>
            <a:r>
              <a:rPr lang="ja-JP" altLang="en-US" dirty="0" smtClean="0">
                <a:solidFill>
                  <a:srgbClr val="FF0000"/>
                </a:solidFill>
                <a:latin typeface="ＭＳ Ｐゴシック"/>
              </a:rPr>
              <a:t>新設</a:t>
            </a:r>
            <a:r>
              <a:rPr lang="en-US" altLang="ja-JP" dirty="0" smtClean="0">
                <a:solidFill>
                  <a:srgbClr val="FF0000"/>
                </a:solidFill>
                <a:latin typeface="ＭＳ Ｐゴシック"/>
              </a:rPr>
              <a:t>)</a:t>
            </a:r>
          </a:p>
          <a:p>
            <a:pPr>
              <a:defRPr/>
            </a:pPr>
            <a:r>
              <a:rPr lang="ja-JP" altLang="en-US" dirty="0" smtClean="0">
                <a:solidFill>
                  <a:prstClr val="black"/>
                </a:solidFill>
                <a:latin typeface="ＭＳ Ｐゴシック"/>
              </a:rPr>
              <a:t>介護福祉士５割以上：</a:t>
            </a:r>
            <a:r>
              <a:rPr lang="en-US" altLang="ja-JP" dirty="0" smtClean="0">
                <a:solidFill>
                  <a:prstClr val="black"/>
                </a:solidFill>
                <a:latin typeface="ＭＳ Ｐゴシック"/>
              </a:rPr>
              <a:t>12</a:t>
            </a:r>
            <a:r>
              <a:rPr lang="ja-JP" altLang="en-US" dirty="0" smtClean="0">
                <a:solidFill>
                  <a:prstClr val="black"/>
                </a:solidFill>
                <a:latin typeface="ＭＳ Ｐゴシック"/>
              </a:rPr>
              <a:t>単位</a:t>
            </a:r>
            <a:r>
              <a:rPr lang="en-US" altLang="ja-JP" dirty="0" smtClean="0">
                <a:solidFill>
                  <a:prstClr val="black"/>
                </a:solidFill>
                <a:latin typeface="ＭＳ Ｐゴシック"/>
              </a:rPr>
              <a:t>/</a:t>
            </a:r>
            <a:r>
              <a:rPr lang="ja-JP" altLang="en-US" dirty="0" smtClean="0">
                <a:solidFill>
                  <a:prstClr val="black"/>
                </a:solidFill>
                <a:latin typeface="ＭＳ Ｐゴシック"/>
              </a:rPr>
              <a:t>日</a:t>
            </a:r>
            <a:endParaRPr lang="en-US" altLang="ja-JP" dirty="0">
              <a:solidFill>
                <a:prstClr val="black"/>
              </a:solidFill>
              <a:latin typeface="ＭＳ Ｐゴシック"/>
            </a:endParaRPr>
          </a:p>
        </p:txBody>
      </p:sp>
      <p:sp>
        <p:nvSpPr>
          <p:cNvPr id="15" name="右矢印 14"/>
          <p:cNvSpPr/>
          <p:nvPr/>
        </p:nvSpPr>
        <p:spPr>
          <a:xfrm>
            <a:off x="4946893" y="5955742"/>
            <a:ext cx="432049" cy="5040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16" name="タイトル 1"/>
          <p:cNvSpPr>
            <a:spLocks noGrp="1"/>
          </p:cNvSpPr>
          <p:nvPr>
            <p:ph type="title"/>
          </p:nvPr>
        </p:nvSpPr>
        <p:spPr>
          <a:xfrm>
            <a:off x="40944" y="44625"/>
            <a:ext cx="9821078" cy="432048"/>
          </a:xfrm>
          <a:solidFill>
            <a:schemeClr val="accent6">
              <a:lumMod val="40000"/>
              <a:lumOff val="60000"/>
            </a:schemeClr>
          </a:solidFill>
          <a:ln>
            <a:solidFill>
              <a:schemeClr val="accent6">
                <a:lumMod val="40000"/>
                <a:lumOff val="60000"/>
              </a:schemeClr>
            </a:solidFill>
          </a:ln>
        </p:spPr>
        <p:txBody>
          <a:bodyPr anchor="b" anchorCtr="0">
            <a:norm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２．介護人材確保対策の推進</a:t>
            </a:r>
            <a:endParaRPr kumimoji="1" lang="ja-JP" altLang="en-US"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24193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上矢印 38"/>
          <p:cNvSpPr/>
          <p:nvPr/>
        </p:nvSpPr>
        <p:spPr>
          <a:xfrm>
            <a:off x="7905331" y="4768644"/>
            <a:ext cx="360040" cy="532564"/>
          </a:xfrm>
          <a:prstGeom prst="upArrow">
            <a:avLst/>
          </a:prstGeom>
          <a:solidFill>
            <a:schemeClr val="tx1"/>
          </a:solidFill>
          <a:ln>
            <a:solidFill>
              <a:schemeClr val="tx1"/>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 name="タイトル 1"/>
          <p:cNvSpPr txBox="1">
            <a:spLocks/>
          </p:cNvSpPr>
          <p:nvPr/>
        </p:nvSpPr>
        <p:spPr>
          <a:xfrm>
            <a:off x="-7737" y="5048"/>
            <a:ext cx="9913739" cy="466900"/>
          </a:xfrm>
          <a:prstGeom prst="rect">
            <a:avLst/>
          </a:prstGeom>
          <a:solidFill>
            <a:srgbClr val="FFFF99">
              <a:alpha val="50000"/>
            </a:srgb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（参考）介護職員処遇改善加算について </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96206" y="786478"/>
            <a:ext cx="9764485" cy="60297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2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39618" y="551430"/>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加算のイメージ</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7326757" y="2892536"/>
            <a:ext cx="1909497" cy="1077218"/>
          </a:xfrm>
          <a:prstGeom prst="rect">
            <a:avLst/>
          </a:prstGeom>
        </p:spPr>
        <p:txBody>
          <a:bodyPr wrap="none">
            <a:spAutoFit/>
          </a:bodyPr>
          <a:lstStyle/>
          <a:p>
            <a:r>
              <a:rPr lang="ja-JP" altLang="en-US" sz="1600" dirty="0" smtClean="0">
                <a:solidFill>
                  <a:prstClr val="black"/>
                </a:solidFill>
                <a:latin typeface="ＭＳ Ｐゴシック"/>
              </a:rPr>
              <a:t>キャリアパス要件①</a:t>
            </a:r>
            <a:endParaRPr lang="en-US" altLang="ja-JP" sz="1600" dirty="0" smtClean="0">
              <a:solidFill>
                <a:prstClr val="black"/>
              </a:solidFill>
              <a:latin typeface="ＭＳ Ｐゴシック"/>
            </a:endParaRPr>
          </a:p>
          <a:p>
            <a:r>
              <a:rPr lang="ja-JP" altLang="en-US" sz="1600" dirty="0">
                <a:solidFill>
                  <a:prstClr val="black"/>
                </a:solidFill>
                <a:latin typeface="ＭＳ Ｐゴシック"/>
              </a:rPr>
              <a:t>キャリアパス</a:t>
            </a:r>
            <a:r>
              <a:rPr lang="ja-JP" altLang="en-US" sz="1600" dirty="0" smtClean="0">
                <a:solidFill>
                  <a:prstClr val="black"/>
                </a:solidFill>
                <a:latin typeface="ＭＳ Ｐゴシック"/>
              </a:rPr>
              <a:t>要件②</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既存の定量的要件</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のいずれも満たさず</a:t>
            </a:r>
            <a:endParaRPr lang="ja-JP" altLang="en-US" sz="1600" dirty="0">
              <a:solidFill>
                <a:prstClr val="black"/>
              </a:solidFill>
              <a:latin typeface="ＭＳ Ｐゴシック"/>
            </a:endParaRPr>
          </a:p>
        </p:txBody>
      </p:sp>
      <p:grpSp>
        <p:nvGrpSpPr>
          <p:cNvPr id="2" name="グループ化 1"/>
          <p:cNvGrpSpPr/>
          <p:nvPr/>
        </p:nvGrpSpPr>
        <p:grpSpPr>
          <a:xfrm>
            <a:off x="802835" y="1263007"/>
            <a:ext cx="8550101" cy="1627555"/>
            <a:chOff x="802828" y="1403251"/>
            <a:chExt cx="8550101" cy="1627555"/>
          </a:xfrm>
        </p:grpSpPr>
        <p:sp>
          <p:nvSpPr>
            <p:cNvPr id="9" name="正方形/長方形 8"/>
            <p:cNvSpPr/>
            <p:nvPr/>
          </p:nvSpPr>
          <p:spPr>
            <a:xfrm>
              <a:off x="2943600" y="1553731"/>
              <a:ext cx="2140772" cy="14760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加算</a:t>
              </a:r>
              <a:r>
                <a:rPr lang="en-US" altLang="ja-JP" sz="2000" dirty="0" smtClean="0">
                  <a:solidFill>
                    <a:prstClr val="black"/>
                  </a:solidFill>
                </a:rPr>
                <a:t>Ⅱ</a:t>
              </a:r>
            </a:p>
            <a:p>
              <a:pPr algn="ctr"/>
              <a:r>
                <a:rPr lang="ja-JP" altLang="en-US" sz="2000" dirty="0" smtClean="0">
                  <a:solidFill>
                    <a:prstClr val="black"/>
                  </a:solidFill>
                </a:rPr>
                <a:t>（現行の加算</a:t>
              </a:r>
              <a:r>
                <a:rPr lang="en-US" altLang="ja-JP" sz="2000" dirty="0" smtClean="0">
                  <a:solidFill>
                    <a:prstClr val="black"/>
                  </a:solidFill>
                </a:rPr>
                <a:t>Ⅰ</a:t>
              </a:r>
              <a:r>
                <a:rPr lang="ja-JP" altLang="en-US" sz="2000" dirty="0" smtClean="0">
                  <a:solidFill>
                    <a:prstClr val="black"/>
                  </a:solidFill>
                </a:rPr>
                <a:t>）</a:t>
              </a:r>
              <a:endParaRPr lang="en-US" altLang="ja-JP" sz="2000" dirty="0" smtClean="0">
                <a:solidFill>
                  <a:prstClr val="black"/>
                </a:solidFill>
              </a:endParaRPr>
            </a:p>
          </p:txBody>
        </p:sp>
        <p:sp>
          <p:nvSpPr>
            <p:cNvPr id="10" name="正方形/長方形 9"/>
            <p:cNvSpPr/>
            <p:nvPr/>
          </p:nvSpPr>
          <p:spPr>
            <a:xfrm>
              <a:off x="5088844" y="1698806"/>
              <a:ext cx="2129015" cy="13320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加算</a:t>
              </a:r>
              <a:r>
                <a:rPr lang="en-US" altLang="ja-JP" sz="2000" dirty="0" smtClean="0">
                  <a:solidFill>
                    <a:prstClr val="black"/>
                  </a:solidFill>
                </a:rPr>
                <a:t>Ⅲ</a:t>
              </a:r>
            </a:p>
            <a:p>
              <a:pPr algn="ctr"/>
              <a:r>
                <a:rPr lang="ja-JP" altLang="en-US" sz="2000" dirty="0" smtClean="0">
                  <a:solidFill>
                    <a:prstClr val="black"/>
                  </a:solidFill>
                </a:rPr>
                <a:t>（現行の加算</a:t>
              </a:r>
              <a:r>
                <a:rPr lang="en-US" altLang="ja-JP" sz="2000" dirty="0" smtClean="0">
                  <a:solidFill>
                    <a:prstClr val="black"/>
                  </a:solidFill>
                </a:rPr>
                <a:t>Ⅱ</a:t>
              </a:r>
              <a:r>
                <a:rPr lang="ja-JP" altLang="en-US" sz="2000" dirty="0" smtClean="0">
                  <a:solidFill>
                    <a:prstClr val="black"/>
                  </a:solidFill>
                </a:rPr>
                <a:t>）</a:t>
              </a:r>
              <a:endParaRPr lang="en-US" altLang="ja-JP" sz="2000" dirty="0" smtClean="0">
                <a:solidFill>
                  <a:prstClr val="black"/>
                </a:solidFill>
              </a:endParaRPr>
            </a:p>
            <a:p>
              <a:pPr algn="ctr"/>
              <a:r>
                <a:rPr lang="en-US" altLang="ja-JP" sz="1400" dirty="0" smtClean="0">
                  <a:solidFill>
                    <a:prstClr val="black"/>
                  </a:solidFill>
                </a:rPr>
                <a:t>※</a:t>
              </a:r>
              <a:r>
                <a:rPr lang="ja-JP" altLang="en-US" sz="1400" dirty="0" smtClean="0">
                  <a:solidFill>
                    <a:prstClr val="black"/>
                  </a:solidFill>
                  <a:latin typeface="ＭＳ Ｐゴシック"/>
                </a:rPr>
                <a:t>新加算</a:t>
              </a:r>
              <a:r>
                <a:rPr lang="en-US" altLang="ja-JP" sz="1400" dirty="0">
                  <a:solidFill>
                    <a:prstClr val="black"/>
                  </a:solidFill>
                  <a:latin typeface="ＭＳ Ｐゴシック"/>
                </a:rPr>
                <a:t>Ⅱ</a:t>
              </a:r>
              <a:r>
                <a:rPr lang="en-US" altLang="ja-JP" sz="1400" dirty="0" smtClean="0">
                  <a:solidFill>
                    <a:prstClr val="black"/>
                  </a:solidFill>
                  <a:latin typeface="ＭＳ Ｐゴシック"/>
                </a:rPr>
                <a:t>×0.9</a:t>
              </a:r>
              <a:endParaRPr lang="ja-JP" altLang="en-US" sz="1400" dirty="0">
                <a:solidFill>
                  <a:prstClr val="black"/>
                </a:solidFill>
              </a:endParaRPr>
            </a:p>
          </p:txBody>
        </p:sp>
        <p:sp>
          <p:nvSpPr>
            <p:cNvPr id="13" name="正方形/長方形 12"/>
            <p:cNvSpPr/>
            <p:nvPr/>
          </p:nvSpPr>
          <p:spPr>
            <a:xfrm>
              <a:off x="7225446" y="1839709"/>
              <a:ext cx="2127483" cy="1188001"/>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prstClr val="black"/>
                  </a:solidFill>
                </a:rPr>
                <a:t>加算</a:t>
              </a:r>
              <a:r>
                <a:rPr lang="en-US" altLang="ja-JP" sz="2000" dirty="0" smtClean="0">
                  <a:solidFill>
                    <a:prstClr val="black"/>
                  </a:solidFill>
                </a:rPr>
                <a:t>Ⅳ</a:t>
              </a:r>
            </a:p>
            <a:p>
              <a:pPr algn="ctr"/>
              <a:r>
                <a:rPr lang="ja-JP" altLang="en-US" sz="2000" dirty="0" smtClean="0">
                  <a:solidFill>
                    <a:prstClr val="black"/>
                  </a:solidFill>
                </a:rPr>
                <a:t>（現行の加算</a:t>
              </a:r>
              <a:r>
                <a:rPr lang="en-US" altLang="ja-JP" sz="2000" dirty="0" smtClean="0">
                  <a:solidFill>
                    <a:prstClr val="black"/>
                  </a:solidFill>
                </a:rPr>
                <a:t>Ⅲ</a:t>
              </a:r>
              <a:r>
                <a:rPr lang="ja-JP" altLang="en-US" sz="2000" dirty="0" smtClean="0">
                  <a:solidFill>
                    <a:prstClr val="black"/>
                  </a:solidFill>
                </a:rPr>
                <a:t>）</a:t>
              </a:r>
              <a:endParaRPr lang="en-US" altLang="ja-JP" sz="2000" dirty="0" smtClean="0">
                <a:solidFill>
                  <a:prstClr val="black"/>
                </a:solidFill>
              </a:endParaRPr>
            </a:p>
            <a:p>
              <a:pPr algn="ctr"/>
              <a:r>
                <a:rPr lang="en-US" altLang="ja-JP" sz="1400" dirty="0" smtClean="0">
                  <a:solidFill>
                    <a:prstClr val="black"/>
                  </a:solidFill>
                </a:rPr>
                <a:t>※</a:t>
              </a:r>
              <a:r>
                <a:rPr lang="ja-JP" altLang="en-US" sz="1400" dirty="0" smtClean="0">
                  <a:solidFill>
                    <a:prstClr val="black"/>
                  </a:solidFill>
                  <a:latin typeface="ＭＳ Ｐゴシック"/>
                </a:rPr>
                <a:t>新加算</a:t>
              </a:r>
              <a:r>
                <a:rPr lang="en-US" altLang="ja-JP" sz="1400" dirty="0">
                  <a:solidFill>
                    <a:prstClr val="black"/>
                  </a:solidFill>
                  <a:latin typeface="ＭＳ Ｐゴシック"/>
                </a:rPr>
                <a:t>Ⅱ</a:t>
              </a:r>
              <a:r>
                <a:rPr lang="en-US" altLang="ja-JP" sz="1400" dirty="0" smtClean="0">
                  <a:solidFill>
                    <a:prstClr val="black"/>
                  </a:solidFill>
                  <a:latin typeface="ＭＳ Ｐゴシック"/>
                </a:rPr>
                <a:t>×0.8</a:t>
              </a:r>
              <a:endParaRPr lang="ja-JP" altLang="en-US" sz="1400" dirty="0">
                <a:solidFill>
                  <a:prstClr val="black"/>
                </a:solidFill>
              </a:endParaRPr>
            </a:p>
          </p:txBody>
        </p:sp>
        <p:sp>
          <p:nvSpPr>
            <p:cNvPr id="14" name="正方形/長方形 13"/>
            <p:cNvSpPr/>
            <p:nvPr/>
          </p:nvSpPr>
          <p:spPr>
            <a:xfrm>
              <a:off x="802828" y="1403251"/>
              <a:ext cx="2140772" cy="1620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加算</a:t>
              </a:r>
              <a:r>
                <a:rPr lang="en-US" altLang="ja-JP" sz="2400" dirty="0" smtClean="0">
                  <a:solidFill>
                    <a:prstClr val="black"/>
                  </a:solidFill>
                  <a:latin typeface="ＤＦ特太ゴシック体" panose="020B0509000000000000" pitchFamily="49" charset="-128"/>
                  <a:ea typeface="ＤＦ特太ゴシック体" panose="020B0509000000000000" pitchFamily="49" charset="-128"/>
                </a:rPr>
                <a:t>Ⅰ</a:t>
              </a:r>
            </a:p>
            <a:p>
              <a:pPr algn="ctr"/>
              <a:r>
                <a:rPr lang="ja-JP" altLang="en-US" sz="2400" dirty="0" smtClean="0">
                  <a:solidFill>
                    <a:prstClr val="black"/>
                  </a:solidFill>
                  <a:latin typeface="ＤＦ特太ゴシック体" panose="020B0509000000000000" pitchFamily="49" charset="-128"/>
                  <a:ea typeface="ＤＦ特太ゴシック体" panose="020B0509000000000000" pitchFamily="49" charset="-128"/>
                </a:rPr>
                <a:t>新設</a:t>
              </a:r>
              <a:endParaRPr lang="en-US" altLang="ja-JP" sz="2400" dirty="0">
                <a:solidFill>
                  <a:prstClr val="black"/>
                </a:solidFill>
                <a:latin typeface="ＤＦ特太ゴシック体" panose="020B0509000000000000" pitchFamily="49" charset="-128"/>
                <a:ea typeface="ＤＦ特太ゴシック体" panose="020B0509000000000000" pitchFamily="49" charset="-128"/>
              </a:endParaRPr>
            </a:p>
          </p:txBody>
        </p:sp>
      </p:grpSp>
      <p:sp>
        <p:nvSpPr>
          <p:cNvPr id="16" name="角丸四角形 15"/>
          <p:cNvSpPr/>
          <p:nvPr/>
        </p:nvSpPr>
        <p:spPr>
          <a:xfrm>
            <a:off x="154254" y="2932485"/>
            <a:ext cx="536322" cy="1772457"/>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2000" dirty="0" smtClean="0">
                <a:solidFill>
                  <a:prstClr val="black"/>
                </a:solidFill>
              </a:rPr>
              <a:t>算定要件</a:t>
            </a:r>
            <a:endParaRPr lang="ja-JP" altLang="en-US" sz="4000" dirty="0">
              <a:solidFill>
                <a:prstClr val="black"/>
              </a:solidFill>
            </a:endParaRPr>
          </a:p>
        </p:txBody>
      </p:sp>
      <p:sp>
        <p:nvSpPr>
          <p:cNvPr id="17" name="正方形/長方形 16"/>
          <p:cNvSpPr/>
          <p:nvPr/>
        </p:nvSpPr>
        <p:spPr>
          <a:xfrm>
            <a:off x="5179599" y="2904334"/>
            <a:ext cx="1963999" cy="1077218"/>
          </a:xfrm>
          <a:prstGeom prst="rect">
            <a:avLst/>
          </a:prstGeom>
        </p:spPr>
        <p:txBody>
          <a:bodyPr wrap="none">
            <a:spAutoFit/>
          </a:bodyPr>
          <a:lstStyle/>
          <a:p>
            <a:r>
              <a:rPr lang="ja-JP" altLang="en-US" sz="1600" dirty="0" smtClean="0">
                <a:solidFill>
                  <a:prstClr val="black"/>
                </a:solidFill>
                <a:latin typeface="ＭＳ Ｐゴシック"/>
              </a:rPr>
              <a:t>キャリアパス要件①</a:t>
            </a:r>
            <a:endParaRPr lang="en-US" altLang="ja-JP" sz="1600" dirty="0" smtClean="0">
              <a:solidFill>
                <a:prstClr val="black"/>
              </a:solidFill>
              <a:latin typeface="ＭＳ Ｐゴシック"/>
            </a:endParaRPr>
          </a:p>
          <a:p>
            <a:r>
              <a:rPr lang="ja-JP" altLang="en-US" sz="1600" dirty="0">
                <a:solidFill>
                  <a:prstClr val="black"/>
                </a:solidFill>
                <a:latin typeface="ＭＳ Ｐゴシック"/>
              </a:rPr>
              <a:t>キャリアパス</a:t>
            </a:r>
            <a:r>
              <a:rPr lang="ja-JP" altLang="en-US" sz="1600" dirty="0" smtClean="0">
                <a:solidFill>
                  <a:prstClr val="black"/>
                </a:solidFill>
                <a:latin typeface="ＭＳ Ｐゴシック"/>
              </a:rPr>
              <a:t>要件②</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既存の定量的要件</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のいずれかを満たす</a:t>
            </a:r>
            <a:endParaRPr lang="ja-JP" altLang="en-US" sz="1600" dirty="0">
              <a:solidFill>
                <a:prstClr val="black"/>
              </a:solidFill>
              <a:latin typeface="ＭＳ Ｐゴシック"/>
            </a:endParaRPr>
          </a:p>
        </p:txBody>
      </p:sp>
      <p:sp>
        <p:nvSpPr>
          <p:cNvPr id="18" name="正方形/長方形 17"/>
          <p:cNvSpPr/>
          <p:nvPr/>
        </p:nvSpPr>
        <p:spPr>
          <a:xfrm>
            <a:off x="3014439" y="2904334"/>
            <a:ext cx="2028119" cy="1569660"/>
          </a:xfrm>
          <a:prstGeom prst="rect">
            <a:avLst/>
          </a:prstGeom>
        </p:spPr>
        <p:txBody>
          <a:bodyPr wrap="none">
            <a:spAutoFit/>
          </a:bodyPr>
          <a:lstStyle/>
          <a:p>
            <a:r>
              <a:rPr lang="ja-JP" altLang="en-US" sz="1600" dirty="0" smtClean="0">
                <a:solidFill>
                  <a:prstClr val="black"/>
                </a:solidFill>
                <a:latin typeface="ＭＳ Ｐゴシック"/>
              </a:rPr>
              <a:t>キャリアパス要件①　</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又は</a:t>
            </a:r>
            <a:endParaRPr lang="en-US" altLang="ja-JP" sz="1600" u="sng" dirty="0" smtClean="0">
              <a:solidFill>
                <a:prstClr val="black"/>
              </a:solidFill>
              <a:latin typeface="ＭＳ Ｐゴシック"/>
            </a:endParaRPr>
          </a:p>
          <a:p>
            <a:r>
              <a:rPr lang="ja-JP" altLang="en-US" sz="1600" dirty="0">
                <a:solidFill>
                  <a:prstClr val="black"/>
                </a:solidFill>
                <a:latin typeface="ＭＳ Ｐゴシック"/>
              </a:rPr>
              <a:t>キャリアパス</a:t>
            </a:r>
            <a:r>
              <a:rPr lang="ja-JP" altLang="en-US" sz="1600" dirty="0" smtClean="0">
                <a:solidFill>
                  <a:prstClr val="black"/>
                </a:solidFill>
                <a:latin typeface="ＭＳ Ｐゴシック"/>
              </a:rPr>
              <a:t>要件②</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　</a:t>
            </a:r>
            <a:r>
              <a:rPr lang="ja-JP" altLang="en-US" sz="1400" dirty="0" smtClean="0">
                <a:solidFill>
                  <a:prstClr val="black"/>
                </a:solidFill>
                <a:latin typeface="ＭＳ Ｐゴシック"/>
              </a:rPr>
              <a:t>　　　　　　＋</a:t>
            </a:r>
            <a:endParaRPr lang="en-US" altLang="ja-JP" sz="1600" dirty="0">
              <a:solidFill>
                <a:prstClr val="black"/>
              </a:solidFill>
              <a:latin typeface="ＭＳ Ｐゴシック"/>
            </a:endParaRPr>
          </a:p>
          <a:p>
            <a:r>
              <a:rPr lang="ja-JP" altLang="en-US" sz="1600" dirty="0" smtClean="0">
                <a:solidFill>
                  <a:prstClr val="black"/>
                </a:solidFill>
                <a:latin typeface="ＭＳ Ｐゴシック"/>
              </a:rPr>
              <a:t>既存の定量的要件を</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満たす</a:t>
            </a:r>
            <a:endParaRPr lang="ja-JP" altLang="en-US" sz="1600" dirty="0">
              <a:solidFill>
                <a:prstClr val="black"/>
              </a:solidFill>
              <a:latin typeface="ＭＳ Ｐゴシック"/>
            </a:endParaRPr>
          </a:p>
        </p:txBody>
      </p:sp>
      <p:sp>
        <p:nvSpPr>
          <p:cNvPr id="19" name="正方形/長方形 18"/>
          <p:cNvSpPr/>
          <p:nvPr/>
        </p:nvSpPr>
        <p:spPr>
          <a:xfrm>
            <a:off x="857865" y="2940045"/>
            <a:ext cx="2078918" cy="1785104"/>
          </a:xfrm>
          <a:prstGeom prst="rect">
            <a:avLst/>
          </a:prstGeom>
        </p:spPr>
        <p:txBody>
          <a:bodyPr wrap="square">
            <a:spAutoFit/>
          </a:bodyPr>
          <a:lstStyle/>
          <a:p>
            <a:r>
              <a:rPr lang="ja-JP" altLang="en-US" sz="1600" dirty="0" smtClean="0">
                <a:solidFill>
                  <a:prstClr val="black"/>
                </a:solidFill>
                <a:latin typeface="ＭＳ Ｐゴシック"/>
              </a:rPr>
              <a:t>キャリアパス要件①　</a:t>
            </a:r>
            <a:endParaRPr lang="en-US" altLang="ja-JP" sz="1600" dirty="0" smtClean="0">
              <a:solidFill>
                <a:prstClr val="black"/>
              </a:solidFill>
              <a:latin typeface="ＭＳ Ｐゴシック"/>
            </a:endParaRPr>
          </a:p>
          <a:p>
            <a:r>
              <a:rPr lang="ja-JP" altLang="en-US" sz="1600" dirty="0" smtClean="0">
                <a:solidFill>
                  <a:srgbClr val="FF0000"/>
                </a:solidFill>
                <a:latin typeface="ＭＳ Ｐゴシック"/>
              </a:rPr>
              <a:t>　　　　　</a:t>
            </a:r>
            <a:r>
              <a:rPr lang="ja-JP" altLang="en-US" sz="1600" b="1" u="sng" dirty="0" smtClean="0">
                <a:solidFill>
                  <a:srgbClr val="FF0000"/>
                </a:solidFill>
                <a:latin typeface="ＭＳ Ｐゴシック"/>
              </a:rPr>
              <a:t>及び</a:t>
            </a:r>
            <a:endParaRPr lang="en-US" altLang="ja-JP" sz="1600" b="1" u="sng" dirty="0" smtClean="0">
              <a:solidFill>
                <a:srgbClr val="FF0000"/>
              </a:solidFill>
              <a:latin typeface="ＭＳ Ｐゴシック"/>
            </a:endParaRPr>
          </a:p>
          <a:p>
            <a:r>
              <a:rPr lang="ja-JP" altLang="en-US" sz="1600" dirty="0">
                <a:solidFill>
                  <a:prstClr val="black"/>
                </a:solidFill>
                <a:latin typeface="ＭＳ Ｐゴシック"/>
              </a:rPr>
              <a:t>キャリアパス</a:t>
            </a:r>
            <a:r>
              <a:rPr lang="ja-JP" altLang="en-US" sz="1600" dirty="0" smtClean="0">
                <a:solidFill>
                  <a:prstClr val="black"/>
                </a:solidFill>
                <a:latin typeface="ＭＳ Ｐゴシック"/>
              </a:rPr>
              <a:t>要件②</a:t>
            </a:r>
            <a:endParaRPr lang="en-US" altLang="ja-JP" sz="1600" dirty="0" smtClean="0">
              <a:solidFill>
                <a:prstClr val="black"/>
              </a:solidFill>
              <a:latin typeface="ＭＳ Ｐゴシック"/>
            </a:endParaRPr>
          </a:p>
          <a:p>
            <a:r>
              <a:rPr lang="ja-JP" altLang="en-US" sz="1400" dirty="0">
                <a:solidFill>
                  <a:prstClr val="black"/>
                </a:solidFill>
                <a:latin typeface="ＭＳ Ｐゴシック"/>
              </a:rPr>
              <a:t>　</a:t>
            </a:r>
            <a:r>
              <a:rPr lang="ja-JP" altLang="en-US" sz="1400" dirty="0" smtClean="0">
                <a:solidFill>
                  <a:prstClr val="black"/>
                </a:solidFill>
                <a:latin typeface="ＭＳ Ｐゴシック"/>
              </a:rPr>
              <a:t>　　　　　　＋</a:t>
            </a:r>
            <a:endParaRPr lang="en-US" altLang="ja-JP" sz="1600" dirty="0" smtClean="0">
              <a:solidFill>
                <a:prstClr val="black"/>
              </a:solidFill>
              <a:latin typeface="ＭＳ Ｐゴシック"/>
            </a:endParaRPr>
          </a:p>
          <a:p>
            <a:r>
              <a:rPr lang="ja-JP" altLang="en-US" sz="1600" b="1" u="sng" dirty="0" smtClean="0">
                <a:solidFill>
                  <a:srgbClr val="FF0000"/>
                </a:solidFill>
                <a:latin typeface="ＭＳ Ｐゴシック"/>
              </a:rPr>
              <a:t>新たな定量的要件を</a:t>
            </a:r>
            <a:endParaRPr lang="en-US" altLang="ja-JP" sz="1600" b="1" u="sng" dirty="0" smtClean="0">
              <a:solidFill>
                <a:srgbClr val="FF0000"/>
              </a:solidFill>
              <a:latin typeface="ＭＳ Ｐゴシック"/>
            </a:endParaRPr>
          </a:p>
          <a:p>
            <a:r>
              <a:rPr lang="ja-JP" altLang="en-US" sz="1600" b="1" u="sng" dirty="0" smtClean="0">
                <a:solidFill>
                  <a:srgbClr val="FF0000"/>
                </a:solidFill>
                <a:latin typeface="ＭＳ Ｐゴシック"/>
              </a:rPr>
              <a:t>満たす（平成</a:t>
            </a:r>
            <a:r>
              <a:rPr lang="en-US" altLang="ja-JP" sz="1600" b="1" u="sng" dirty="0" smtClean="0">
                <a:solidFill>
                  <a:srgbClr val="FF0000"/>
                </a:solidFill>
                <a:latin typeface="ＭＳ Ｐゴシック"/>
              </a:rPr>
              <a:t>27</a:t>
            </a:r>
            <a:r>
              <a:rPr lang="ja-JP" altLang="en-US" sz="1600" b="1" u="sng" dirty="0" smtClean="0">
                <a:solidFill>
                  <a:srgbClr val="FF0000"/>
                </a:solidFill>
                <a:latin typeface="ＭＳ Ｐゴシック"/>
              </a:rPr>
              <a:t>年</a:t>
            </a:r>
            <a:r>
              <a:rPr lang="en-US" altLang="ja-JP" sz="1600" b="1" u="sng" dirty="0" smtClean="0">
                <a:solidFill>
                  <a:srgbClr val="FF0000"/>
                </a:solidFill>
                <a:latin typeface="ＭＳ Ｐゴシック"/>
              </a:rPr>
              <a:t>4</a:t>
            </a:r>
            <a:r>
              <a:rPr lang="ja-JP" altLang="en-US" sz="1600" b="1" u="sng" dirty="0" smtClean="0">
                <a:solidFill>
                  <a:srgbClr val="FF0000"/>
                </a:solidFill>
                <a:latin typeface="ＭＳ Ｐゴシック"/>
              </a:rPr>
              <a:t>月以降実施する取組）</a:t>
            </a:r>
            <a:endParaRPr lang="ja-JP" altLang="en-US" sz="1600" b="1" u="sng" dirty="0">
              <a:solidFill>
                <a:srgbClr val="FF0000"/>
              </a:solidFill>
              <a:latin typeface="ＭＳ Ｐゴシック"/>
            </a:endParaRPr>
          </a:p>
        </p:txBody>
      </p:sp>
      <p:cxnSp>
        <p:nvCxnSpPr>
          <p:cNvPr id="28" name="直線コネクタ 27"/>
          <p:cNvCxnSpPr/>
          <p:nvPr/>
        </p:nvCxnSpPr>
        <p:spPr>
          <a:xfrm>
            <a:off x="2758848" y="6745904"/>
            <a:ext cx="346090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044270" y="5700302"/>
            <a:ext cx="2997725" cy="1045892"/>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altLang="ja-JP" dirty="0" smtClean="0">
                <a:solidFill>
                  <a:prstClr val="black"/>
                </a:solidFill>
              </a:rPr>
              <a:t>【</a:t>
            </a:r>
            <a:r>
              <a:rPr lang="ja-JP" altLang="en-US" dirty="0" smtClean="0">
                <a:solidFill>
                  <a:prstClr val="black"/>
                </a:solidFill>
              </a:rPr>
              <a:t>現行の加算</a:t>
            </a:r>
            <a:r>
              <a:rPr lang="en-US" altLang="ja-JP" dirty="0" smtClean="0">
                <a:solidFill>
                  <a:prstClr val="black"/>
                </a:solidFill>
              </a:rPr>
              <a:t>】</a:t>
            </a:r>
          </a:p>
          <a:p>
            <a:pPr algn="ctr"/>
            <a:r>
              <a:rPr lang="ja-JP" altLang="en-US" dirty="0" smtClean="0">
                <a:solidFill>
                  <a:prstClr val="black"/>
                </a:solidFill>
              </a:rPr>
              <a:t>職員１人当たり</a:t>
            </a:r>
            <a:endParaRPr lang="en-US" altLang="ja-JP" dirty="0" smtClean="0">
              <a:solidFill>
                <a:prstClr val="black"/>
              </a:solidFill>
            </a:endParaRPr>
          </a:p>
          <a:p>
            <a:pPr algn="ctr"/>
            <a:r>
              <a:rPr lang="ja-JP" altLang="en-US" dirty="0" smtClean="0">
                <a:solidFill>
                  <a:prstClr val="black"/>
                </a:solidFill>
              </a:rPr>
              <a:t>月額１万５千円相当</a:t>
            </a:r>
            <a:endParaRPr lang="ja-JP" altLang="en-US" dirty="0">
              <a:solidFill>
                <a:prstClr val="black"/>
              </a:solidFill>
            </a:endParaRPr>
          </a:p>
        </p:txBody>
      </p:sp>
      <p:sp>
        <p:nvSpPr>
          <p:cNvPr id="30" name="正方形/長方形 29"/>
          <p:cNvSpPr/>
          <p:nvPr/>
        </p:nvSpPr>
        <p:spPr>
          <a:xfrm>
            <a:off x="3044270" y="4842922"/>
            <a:ext cx="2997725" cy="85513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altLang="ja-JP" b="1" dirty="0" smtClean="0">
                <a:solidFill>
                  <a:prstClr val="black"/>
                </a:solidFill>
                <a:latin typeface="ＭＳ Ｐゴシック"/>
              </a:rPr>
              <a:t>【</a:t>
            </a:r>
            <a:r>
              <a:rPr lang="ja-JP" altLang="en-US" b="1" dirty="0" smtClean="0">
                <a:solidFill>
                  <a:prstClr val="black"/>
                </a:solidFill>
                <a:latin typeface="ＭＳ Ｐゴシック"/>
              </a:rPr>
              <a:t>新設の加算</a:t>
            </a:r>
            <a:r>
              <a:rPr lang="en-US" altLang="ja-JP" b="1" dirty="0" smtClean="0">
                <a:solidFill>
                  <a:prstClr val="black"/>
                </a:solidFill>
                <a:latin typeface="ＭＳ Ｐゴシック"/>
              </a:rPr>
              <a:t>】</a:t>
            </a:r>
          </a:p>
          <a:p>
            <a:pPr algn="ctr"/>
            <a:r>
              <a:rPr lang="ja-JP" altLang="en-US" b="1" dirty="0" smtClean="0">
                <a:solidFill>
                  <a:srgbClr val="FF0000"/>
                </a:solidFill>
                <a:latin typeface="ＭＳ Ｐゴシック"/>
              </a:rPr>
              <a:t>職員１人当たり</a:t>
            </a:r>
            <a:endParaRPr lang="en-US" altLang="ja-JP" b="1" dirty="0" smtClean="0">
              <a:solidFill>
                <a:srgbClr val="FF0000"/>
              </a:solidFill>
              <a:latin typeface="ＭＳ Ｐゴシック"/>
            </a:endParaRPr>
          </a:p>
          <a:p>
            <a:pPr algn="ctr"/>
            <a:r>
              <a:rPr lang="ja-JP" altLang="en-US" b="1" dirty="0" smtClean="0">
                <a:solidFill>
                  <a:srgbClr val="FF0000"/>
                </a:solidFill>
                <a:latin typeface="ＭＳ Ｐゴシック"/>
              </a:rPr>
              <a:t>月額１万２千円相当</a:t>
            </a:r>
            <a:endParaRPr lang="en-US" altLang="ja-JP" b="1" dirty="0" smtClean="0">
              <a:solidFill>
                <a:srgbClr val="FF0000"/>
              </a:solidFill>
              <a:latin typeface="ＭＳ Ｐゴシック"/>
            </a:endParaRPr>
          </a:p>
        </p:txBody>
      </p:sp>
      <p:sp>
        <p:nvSpPr>
          <p:cNvPr id="15" name="屈折矢印 14"/>
          <p:cNvSpPr/>
          <p:nvPr/>
        </p:nvSpPr>
        <p:spPr>
          <a:xfrm>
            <a:off x="1955040" y="4738792"/>
            <a:ext cx="865016" cy="903116"/>
          </a:xfrm>
          <a:prstGeom prst="bentUpArrow">
            <a:avLst>
              <a:gd name="adj1" fmla="val 31892"/>
              <a:gd name="adj2" fmla="val 23906"/>
              <a:gd name="adj3" fmla="val 39371"/>
            </a:avLst>
          </a:prstGeom>
          <a:solidFill>
            <a:schemeClr val="accent6">
              <a:lumMod val="40000"/>
              <a:lumOff val="60000"/>
            </a:schemeClr>
          </a:solidFill>
          <a:ln>
            <a:solidFill>
              <a:schemeClr val="tx1"/>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6132431" y="5081423"/>
            <a:ext cx="3645112" cy="646331"/>
          </a:xfrm>
          <a:prstGeom prst="rect">
            <a:avLst/>
          </a:prstGeom>
          <a:solidFill>
            <a:schemeClr val="bg1"/>
          </a:solidFill>
          <a:ln>
            <a:solidFill>
              <a:schemeClr val="tx1"/>
            </a:solidFill>
          </a:ln>
        </p:spPr>
        <p:txBody>
          <a:bodyPr wrap="square" rtlCol="0">
            <a:spAutoFit/>
          </a:bodyPr>
          <a:lstStyle/>
          <a:p>
            <a:r>
              <a:rPr lang="ja-JP" altLang="en-US" dirty="0" smtClean="0">
                <a:solidFill>
                  <a:prstClr val="black"/>
                </a:solidFill>
              </a:rPr>
              <a:t>加算</a:t>
            </a:r>
            <a:r>
              <a:rPr lang="en-US" altLang="ja-JP" dirty="0" smtClean="0">
                <a:solidFill>
                  <a:prstClr val="black"/>
                </a:solidFill>
              </a:rPr>
              <a:t>Ⅱ</a:t>
            </a:r>
            <a:r>
              <a:rPr lang="ja-JP" altLang="en-US" dirty="0" smtClean="0">
                <a:solidFill>
                  <a:prstClr val="black"/>
                </a:solidFill>
              </a:rPr>
              <a:t>～</a:t>
            </a:r>
            <a:r>
              <a:rPr lang="en-US" altLang="ja-JP" dirty="0" smtClean="0">
                <a:solidFill>
                  <a:prstClr val="black"/>
                </a:solidFill>
              </a:rPr>
              <a:t>Ⅳ</a:t>
            </a:r>
            <a:r>
              <a:rPr lang="ja-JP" altLang="en-US" dirty="0" smtClean="0">
                <a:solidFill>
                  <a:prstClr val="black"/>
                </a:solidFill>
              </a:rPr>
              <a:t>（現行の加算</a:t>
            </a:r>
            <a:r>
              <a:rPr lang="en-US" altLang="ja-JP" dirty="0" smtClean="0">
                <a:solidFill>
                  <a:prstClr val="black"/>
                </a:solidFill>
              </a:rPr>
              <a:t>Ⅰ</a:t>
            </a:r>
            <a:r>
              <a:rPr lang="ja-JP" altLang="en-US" dirty="0" smtClean="0">
                <a:solidFill>
                  <a:prstClr val="black"/>
                </a:solidFill>
              </a:rPr>
              <a:t>～</a:t>
            </a:r>
            <a:r>
              <a:rPr lang="en-US" altLang="ja-JP" dirty="0" smtClean="0">
                <a:solidFill>
                  <a:prstClr val="black"/>
                </a:solidFill>
              </a:rPr>
              <a:t>Ⅲ</a:t>
            </a:r>
            <a:r>
              <a:rPr lang="ja-JP" altLang="en-US" dirty="0" smtClean="0">
                <a:solidFill>
                  <a:prstClr val="black"/>
                </a:solidFill>
              </a:rPr>
              <a:t>）に係る算定要件は、これまでと同様。</a:t>
            </a:r>
            <a:endParaRPr lang="ja-JP" altLang="en-US" dirty="0">
              <a:solidFill>
                <a:prstClr val="black"/>
              </a:solidFill>
            </a:endParaRPr>
          </a:p>
        </p:txBody>
      </p:sp>
      <p:sp>
        <p:nvSpPr>
          <p:cNvPr id="21" name="角丸四角形 20"/>
          <p:cNvSpPr/>
          <p:nvPr/>
        </p:nvSpPr>
        <p:spPr>
          <a:xfrm>
            <a:off x="748241" y="2932485"/>
            <a:ext cx="2211611" cy="1772457"/>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角丸四角形 30"/>
          <p:cNvSpPr/>
          <p:nvPr/>
        </p:nvSpPr>
        <p:spPr>
          <a:xfrm>
            <a:off x="3029422" y="2938595"/>
            <a:ext cx="6323508" cy="1772457"/>
          </a:xfrm>
          <a:prstGeom prst="roundRect">
            <a:avLst>
              <a:gd name="adj" fmla="val 5887"/>
            </a:avLst>
          </a:prstGeom>
          <a:noFill/>
          <a:ln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cxnSp>
        <p:nvCxnSpPr>
          <p:cNvPr id="27" name="直線コネクタ 26"/>
          <p:cNvCxnSpPr/>
          <p:nvPr/>
        </p:nvCxnSpPr>
        <p:spPr>
          <a:xfrm>
            <a:off x="5084372" y="2963628"/>
            <a:ext cx="0" cy="17145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212544" y="2956008"/>
            <a:ext cx="0" cy="171454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屈折矢印 40"/>
          <p:cNvSpPr/>
          <p:nvPr/>
        </p:nvSpPr>
        <p:spPr>
          <a:xfrm flipH="1">
            <a:off x="7102319" y="5404280"/>
            <a:ext cx="717361" cy="1440160"/>
          </a:xfrm>
          <a:prstGeom prst="bentUpArrow">
            <a:avLst/>
          </a:prstGeom>
          <a:solidFill>
            <a:schemeClr val="tx1"/>
          </a:solidFill>
          <a:ln>
            <a:solidFill>
              <a:schemeClr val="tx1"/>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11</a:t>
            </a:fld>
            <a:endParaRPr kumimoji="0" lang="en-US" altLang="ja-JP" sz="1600" kern="0" dirty="0">
              <a:solidFill>
                <a:srgbClr val="000000"/>
              </a:solidFill>
            </a:endParaRPr>
          </a:p>
        </p:txBody>
      </p:sp>
    </p:spTree>
    <p:extLst>
      <p:ext uri="{BB962C8B-B14F-4D97-AF65-F5344CB8AC3E}">
        <p14:creationId xmlns:p14="http://schemas.microsoft.com/office/powerpoint/2010/main" val="3321111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349162175"/>
              </p:ext>
            </p:extLst>
          </p:nvPr>
        </p:nvGraphicFramePr>
        <p:xfrm>
          <a:off x="200480" y="778284"/>
          <a:ext cx="9509629" cy="4378412"/>
        </p:xfrm>
        <a:graphic>
          <a:graphicData uri="http://schemas.openxmlformats.org/drawingml/2006/table">
            <a:tbl>
              <a:tblPr firstRow="1" bandRow="1">
                <a:tableStyleId>{5C22544A-7EE6-4342-B048-85BDC9FD1C3A}</a:tableStyleId>
              </a:tblPr>
              <a:tblGrid>
                <a:gridCol w="3635344"/>
                <a:gridCol w="1379349"/>
                <a:gridCol w="1549831"/>
                <a:gridCol w="1503335"/>
                <a:gridCol w="1441770"/>
              </a:tblGrid>
              <a:tr h="225917">
                <a:tc rowSpan="2">
                  <a:txBody>
                    <a:bodyPr/>
                    <a:lstStyle/>
                    <a:p>
                      <a:pPr algn="ctr" hangingPunct="0">
                        <a:spcAft>
                          <a:spcPts val="0"/>
                        </a:spcAft>
                      </a:pPr>
                      <a:r>
                        <a:rPr lang="ja-JP" sz="1200" b="0" spc="-40" dirty="0">
                          <a:solidFill>
                            <a:srgbClr val="000000"/>
                          </a:solidFill>
                          <a:effectLst/>
                          <a:latin typeface="Times New Roman"/>
                          <a:ea typeface="ＭＳ 明朝"/>
                          <a:cs typeface="Century"/>
                        </a:rPr>
                        <a:t>サービス区分</a:t>
                      </a:r>
                      <a:endParaRPr lang="ja-JP" sz="1200" b="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4">
                  <a:txBody>
                    <a:bodyPr/>
                    <a:lstStyle/>
                    <a:p>
                      <a:pPr marL="19685" indent="-19685" algn="ctr" hangingPunct="0">
                        <a:spcAft>
                          <a:spcPts val="0"/>
                        </a:spcAft>
                      </a:pPr>
                      <a:r>
                        <a:rPr lang="ja-JP" sz="1200" b="0" spc="-40" dirty="0">
                          <a:solidFill>
                            <a:srgbClr val="000000"/>
                          </a:solidFill>
                          <a:effectLst/>
                          <a:latin typeface="Times New Roman"/>
                          <a:ea typeface="ＭＳ 明朝"/>
                          <a:cs typeface="Century"/>
                        </a:rPr>
                        <a:t>キャリアパス要件等の適合状況</a:t>
                      </a:r>
                      <a:r>
                        <a:rPr lang="ja-JP" sz="1200" b="0" spc="-40" dirty="0" smtClean="0">
                          <a:solidFill>
                            <a:srgbClr val="000000"/>
                          </a:solidFill>
                          <a:effectLst/>
                          <a:latin typeface="Times New Roman"/>
                          <a:ea typeface="ＭＳ 明朝"/>
                          <a:cs typeface="Century"/>
                        </a:rPr>
                        <a:t>に応じた</a:t>
                      </a:r>
                      <a:r>
                        <a:rPr lang="ja-JP" sz="1200" b="0" spc="-40" dirty="0">
                          <a:solidFill>
                            <a:srgbClr val="000000"/>
                          </a:solidFill>
                          <a:effectLst/>
                          <a:latin typeface="Times New Roman"/>
                          <a:ea typeface="ＭＳ 明朝"/>
                          <a:cs typeface="Century"/>
                        </a:rPr>
                        <a:t>加算率</a:t>
                      </a:r>
                      <a:endParaRPr lang="ja-JP" sz="1200" b="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9685" indent="-19685" algn="ctr" hangingPunct="0">
                        <a:spcAft>
                          <a:spcPts val="0"/>
                        </a:spcAft>
                      </a:pPr>
                      <a:endParaRPr lang="ja-JP" sz="1300" b="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r>
              <a:tr h="212765">
                <a:tc vMerge="1">
                  <a:txBody>
                    <a:bodyPr/>
                    <a:lstStyle/>
                    <a:p>
                      <a:endParaRPr kumimoji="1" lang="ja-JP" altLang="en-US"/>
                    </a:p>
                  </a:txBody>
                  <a:tcPr/>
                </a:tc>
                <a:tc>
                  <a:txBody>
                    <a:bodyPr/>
                    <a:lstStyle/>
                    <a:p>
                      <a:pPr marL="0" marR="0" indent="0" algn="ctr" defTabSz="914400" rtl="0" eaLnBrk="1" fontAlgn="auto" latinLnBrk="0" hangingPunct="0">
                        <a:lnSpc>
                          <a:spcPct val="100000"/>
                        </a:lnSpc>
                        <a:spcBef>
                          <a:spcPts val="0"/>
                        </a:spcBef>
                        <a:spcAft>
                          <a:spcPts val="0"/>
                        </a:spcAft>
                        <a:buClrTx/>
                        <a:buSzTx/>
                        <a:buFontTx/>
                        <a:buNone/>
                        <a:tabLst/>
                        <a:defRPr/>
                      </a:pPr>
                      <a:r>
                        <a:rPr lang="ja-JP" altLang="en-US" sz="1200" dirty="0" smtClean="0">
                          <a:solidFill>
                            <a:srgbClr val="000000"/>
                          </a:solidFill>
                          <a:effectLst/>
                          <a:latin typeface="Times New Roman"/>
                          <a:ea typeface="ＭＳ 明朝"/>
                          <a:cs typeface="Century"/>
                        </a:rPr>
                        <a:t>加算</a:t>
                      </a:r>
                      <a:r>
                        <a:rPr lang="en-US" altLang="ja-JP" sz="1200" dirty="0" smtClean="0">
                          <a:solidFill>
                            <a:srgbClr val="000000"/>
                          </a:solidFill>
                          <a:effectLst/>
                          <a:latin typeface="Times New Roman"/>
                          <a:ea typeface="ＭＳ 明朝"/>
                          <a:cs typeface="Century"/>
                        </a:rPr>
                        <a:t>Ⅰ</a:t>
                      </a:r>
                      <a:endParaRPr lang="ja-JP" altLang="ja-JP" sz="1200" dirty="0" smtClean="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spc="-40" dirty="0" smtClean="0">
                          <a:solidFill>
                            <a:srgbClr val="000000"/>
                          </a:solidFill>
                          <a:effectLst/>
                          <a:latin typeface="Times New Roman"/>
                          <a:ea typeface="ＭＳ 明朝"/>
                          <a:cs typeface="Century"/>
                        </a:rPr>
                        <a:t>加算</a:t>
                      </a:r>
                      <a:r>
                        <a:rPr lang="en-US" altLang="ja-JP" sz="1200" spc="-40" dirty="0" smtClean="0">
                          <a:solidFill>
                            <a:srgbClr val="000000"/>
                          </a:solidFill>
                          <a:effectLst/>
                          <a:latin typeface="Times New Roman"/>
                          <a:ea typeface="ＭＳ 明朝"/>
                          <a:cs typeface="Century"/>
                        </a:rPr>
                        <a:t>Ⅱ</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spc="-40" dirty="0" smtClean="0">
                          <a:solidFill>
                            <a:srgbClr val="000000"/>
                          </a:solidFill>
                          <a:effectLst/>
                          <a:latin typeface="Times New Roman"/>
                          <a:ea typeface="ＭＳ 明朝"/>
                          <a:cs typeface="Century"/>
                        </a:rPr>
                        <a:t>加算</a:t>
                      </a:r>
                      <a:r>
                        <a:rPr lang="en-US" altLang="ja-JP" sz="1200" spc="-40" dirty="0" smtClean="0">
                          <a:solidFill>
                            <a:srgbClr val="000000"/>
                          </a:solidFill>
                          <a:effectLst/>
                          <a:latin typeface="Times New Roman"/>
                          <a:ea typeface="ＭＳ 明朝"/>
                          <a:cs typeface="Century"/>
                        </a:rPr>
                        <a:t>Ⅲ</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spc="-40" dirty="0" smtClean="0">
                          <a:solidFill>
                            <a:srgbClr val="000000"/>
                          </a:solidFill>
                          <a:effectLst/>
                          <a:latin typeface="Times New Roman"/>
                          <a:ea typeface="ＭＳ 明朝"/>
                          <a:cs typeface="Century"/>
                        </a:rPr>
                        <a:t>加算</a:t>
                      </a:r>
                      <a:r>
                        <a:rPr lang="en-US" altLang="ja-JP" sz="1200" spc="-40" dirty="0" smtClean="0">
                          <a:solidFill>
                            <a:srgbClr val="000000"/>
                          </a:solidFill>
                          <a:effectLst/>
                          <a:latin typeface="Times New Roman"/>
                          <a:ea typeface="ＭＳ 明朝"/>
                          <a:cs typeface="Century"/>
                        </a:rPr>
                        <a:t>Ⅳ</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1578">
                <a:tc>
                  <a:txBody>
                    <a:bodyPr/>
                    <a:lstStyle/>
                    <a:p>
                      <a:pPr algn="just" hangingPunct="0">
                        <a:spcAft>
                          <a:spcPts val="0"/>
                        </a:spcAft>
                      </a:pPr>
                      <a:r>
                        <a:rPr lang="ja-JP" sz="1200" spc="-40" dirty="0">
                          <a:solidFill>
                            <a:srgbClr val="000000"/>
                          </a:solidFill>
                          <a:effectLst/>
                          <a:latin typeface="Times New Roman"/>
                          <a:ea typeface="ＭＳ 明朝"/>
                          <a:cs typeface="Century"/>
                        </a:rPr>
                        <a:t>・（介護予防）訪問介護</a:t>
                      </a:r>
                      <a:endParaRPr lang="ja-JP" sz="1200" dirty="0">
                        <a:solidFill>
                          <a:srgbClr val="000000"/>
                        </a:solidFill>
                        <a:effectLst/>
                        <a:latin typeface="Times New Roman"/>
                        <a:ea typeface="ＭＳ 明朝"/>
                        <a:cs typeface="Century"/>
                      </a:endParaRPr>
                    </a:p>
                    <a:p>
                      <a:pPr algn="just" hangingPunct="0">
                        <a:spcAft>
                          <a:spcPts val="0"/>
                        </a:spcAft>
                      </a:pPr>
                      <a:r>
                        <a:rPr lang="ja-JP" sz="1200" spc="-40" dirty="0">
                          <a:solidFill>
                            <a:srgbClr val="000000"/>
                          </a:solidFill>
                          <a:effectLst/>
                          <a:latin typeface="Times New Roman"/>
                          <a:ea typeface="ＭＳ 明朝"/>
                          <a:cs typeface="Century"/>
                        </a:rPr>
                        <a:t>・夜間対応型訪問介護</a:t>
                      </a:r>
                      <a:endParaRPr lang="ja-JP" sz="1200" dirty="0">
                        <a:solidFill>
                          <a:srgbClr val="000000"/>
                        </a:solidFill>
                        <a:effectLst/>
                        <a:latin typeface="Times New Roman"/>
                        <a:ea typeface="ＭＳ 明朝"/>
                        <a:cs typeface="Century"/>
                      </a:endParaRPr>
                    </a:p>
                    <a:p>
                      <a:pPr algn="just" hangingPunct="0">
                        <a:spcAft>
                          <a:spcPts val="0"/>
                        </a:spcAft>
                      </a:pPr>
                      <a:r>
                        <a:rPr lang="ja-JP" sz="1200" spc="-40" dirty="0">
                          <a:solidFill>
                            <a:srgbClr val="000000"/>
                          </a:solidFill>
                          <a:effectLst/>
                          <a:latin typeface="Times New Roman"/>
                          <a:ea typeface="ＭＳ 明朝"/>
                          <a:cs typeface="Century"/>
                        </a:rPr>
                        <a:t>・定期巡回・随時対応型訪問介護看護</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８．６％</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sz="1200" spc="-40" dirty="0" smtClean="0">
                          <a:solidFill>
                            <a:srgbClr val="000000"/>
                          </a:solidFill>
                          <a:effectLst/>
                          <a:latin typeface="Times New Roman"/>
                          <a:ea typeface="ＭＳ 明朝"/>
                          <a:cs typeface="Century"/>
                        </a:rPr>
                        <a:t>４．</a:t>
                      </a:r>
                      <a:r>
                        <a:rPr lang="ja-JP" altLang="en-US" sz="1200" spc="-40" dirty="0" smtClean="0">
                          <a:solidFill>
                            <a:srgbClr val="000000"/>
                          </a:solidFill>
                          <a:effectLst/>
                          <a:latin typeface="Times New Roman"/>
                          <a:ea typeface="ＭＳ 明朝"/>
                          <a:cs typeface="Century"/>
                        </a:rPr>
                        <a:t>８</a:t>
                      </a:r>
                      <a:r>
                        <a:rPr lang="ja-JP" sz="1200" spc="-40" dirty="0" smtClean="0">
                          <a:solidFill>
                            <a:srgbClr val="000000"/>
                          </a:solidFill>
                          <a:effectLst/>
                          <a:latin typeface="Times New Roman"/>
                          <a:ea typeface="ＭＳ 明朝"/>
                          <a:cs typeface="Century"/>
                        </a:rPr>
                        <a:t>％</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hangingPunct="0">
                        <a:spcAft>
                          <a:spcPts val="0"/>
                        </a:spcAft>
                      </a:pPr>
                      <a:r>
                        <a:rPr lang="en-US" sz="1200" spc="-40" dirty="0">
                          <a:solidFill>
                            <a:srgbClr val="000000"/>
                          </a:solidFill>
                          <a:effectLst/>
                          <a:latin typeface="ＭＳ 明朝"/>
                          <a:ea typeface="ＭＳ 明朝"/>
                          <a:cs typeface="Century"/>
                        </a:rPr>
                        <a:t> </a:t>
                      </a:r>
                      <a:r>
                        <a:rPr lang="ja-JP" altLang="en-US" sz="1200" spc="-40" dirty="0" smtClean="0">
                          <a:solidFill>
                            <a:srgbClr val="000000"/>
                          </a:solidFill>
                          <a:effectLst/>
                          <a:latin typeface="ＭＳ 明朝"/>
                          <a:ea typeface="ＭＳ 明朝"/>
                          <a:cs typeface="Century"/>
                        </a:rPr>
                        <a:t>加算（</a:t>
                      </a:r>
                      <a:r>
                        <a:rPr lang="en-US" altLang="ja-JP" sz="1200" spc="-40" dirty="0" smtClean="0">
                          <a:solidFill>
                            <a:srgbClr val="000000"/>
                          </a:solidFill>
                          <a:effectLst/>
                          <a:latin typeface="ＭＳ 明朝"/>
                          <a:ea typeface="ＭＳ 明朝"/>
                          <a:cs typeface="Century"/>
                        </a:rPr>
                        <a:t>Ⅱ</a:t>
                      </a:r>
                      <a:r>
                        <a:rPr lang="ja-JP" altLang="en-US" sz="1200" spc="-40" dirty="0" smtClean="0">
                          <a:solidFill>
                            <a:srgbClr val="000000"/>
                          </a:solidFill>
                          <a:effectLst/>
                          <a:latin typeface="ＭＳ 明朝"/>
                          <a:ea typeface="ＭＳ 明朝"/>
                          <a:cs typeface="Century"/>
                        </a:rPr>
                        <a:t>）</a:t>
                      </a:r>
                      <a:r>
                        <a:rPr lang="ja-JP" sz="1200" spc="-40" dirty="0" smtClean="0">
                          <a:solidFill>
                            <a:srgbClr val="000000"/>
                          </a:solidFill>
                          <a:effectLst/>
                          <a:latin typeface="Times New Roman"/>
                          <a:ea typeface="ＭＳ 明朝"/>
                          <a:cs typeface="Century"/>
                        </a:rPr>
                        <a:t>に</a:t>
                      </a:r>
                      <a:r>
                        <a:rPr lang="ja-JP" sz="1200" spc="-40" dirty="0">
                          <a:solidFill>
                            <a:srgbClr val="000000"/>
                          </a:solidFill>
                          <a:effectLst/>
                          <a:latin typeface="Times New Roman"/>
                          <a:ea typeface="ＭＳ 明朝"/>
                          <a:cs typeface="Century"/>
                        </a:rPr>
                        <a:t>より算出</a:t>
                      </a:r>
                      <a:r>
                        <a:rPr lang="ja-JP" sz="1200" spc="-40" dirty="0" smtClean="0">
                          <a:solidFill>
                            <a:srgbClr val="000000"/>
                          </a:solidFill>
                          <a:effectLst/>
                          <a:latin typeface="Times New Roman"/>
                          <a:ea typeface="ＭＳ 明朝"/>
                          <a:cs typeface="Century"/>
                        </a:rPr>
                        <a:t>した単位</a:t>
                      </a:r>
                      <a:endParaRPr lang="en-US" altLang="ja-JP" sz="1200" spc="-40" dirty="0" smtClean="0">
                        <a:solidFill>
                          <a:srgbClr val="000000"/>
                        </a:solidFill>
                        <a:effectLst/>
                        <a:latin typeface="Times New Roman"/>
                        <a:ea typeface="ＭＳ 明朝"/>
                        <a:cs typeface="Century"/>
                      </a:endParaRPr>
                    </a:p>
                    <a:p>
                      <a:pPr algn="ctr" hangingPunct="0">
                        <a:spcAft>
                          <a:spcPts val="0"/>
                        </a:spcAft>
                      </a:pPr>
                      <a:r>
                        <a:rPr lang="ja-JP" sz="1200" spc="-40" dirty="0" smtClean="0">
                          <a:solidFill>
                            <a:srgbClr val="000000"/>
                          </a:solidFill>
                          <a:effectLst/>
                          <a:latin typeface="Times New Roman"/>
                          <a:ea typeface="ＭＳ 明朝"/>
                          <a:cs typeface="Century"/>
                        </a:rPr>
                        <a:t>×</a:t>
                      </a:r>
                      <a:r>
                        <a:rPr lang="ja-JP" sz="1200" spc="-40" dirty="0">
                          <a:solidFill>
                            <a:srgbClr val="000000"/>
                          </a:solidFill>
                          <a:effectLst/>
                          <a:latin typeface="Times New Roman"/>
                          <a:ea typeface="ＭＳ 明朝"/>
                          <a:cs typeface="Century"/>
                        </a:rPr>
                        <a:t>０．９</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0">
                  <a:txBody>
                    <a:bodyPr/>
                    <a:lstStyle/>
                    <a:p>
                      <a:pPr algn="ctr" hangingPunct="0">
                        <a:spcAft>
                          <a:spcPts val="0"/>
                        </a:spcAft>
                      </a:pPr>
                      <a:r>
                        <a:rPr lang="ja-JP" altLang="en-US" sz="1200" spc="-40" dirty="0" smtClean="0">
                          <a:solidFill>
                            <a:srgbClr val="000000"/>
                          </a:solidFill>
                          <a:effectLst/>
                          <a:latin typeface="Times New Roman"/>
                          <a:ea typeface="ＭＳ 明朝"/>
                          <a:cs typeface="Century"/>
                        </a:rPr>
                        <a:t>加算（</a:t>
                      </a:r>
                      <a:r>
                        <a:rPr lang="en-US" altLang="ja-JP" sz="1200" spc="-40" dirty="0" smtClean="0">
                          <a:solidFill>
                            <a:srgbClr val="000000"/>
                          </a:solidFill>
                          <a:effectLst/>
                          <a:latin typeface="Times New Roman"/>
                          <a:ea typeface="ＭＳ 明朝"/>
                          <a:cs typeface="Century"/>
                        </a:rPr>
                        <a:t>Ⅱ</a:t>
                      </a:r>
                      <a:r>
                        <a:rPr lang="ja-JP" altLang="en-US" sz="1200" spc="-40" dirty="0" smtClean="0">
                          <a:solidFill>
                            <a:srgbClr val="000000"/>
                          </a:solidFill>
                          <a:effectLst/>
                          <a:latin typeface="Times New Roman"/>
                          <a:ea typeface="ＭＳ 明朝"/>
                          <a:cs typeface="Century"/>
                        </a:rPr>
                        <a:t>）</a:t>
                      </a:r>
                      <a:r>
                        <a:rPr lang="ja-JP" sz="1200" spc="-40" dirty="0" smtClean="0">
                          <a:solidFill>
                            <a:srgbClr val="000000"/>
                          </a:solidFill>
                          <a:effectLst/>
                          <a:latin typeface="Times New Roman"/>
                          <a:ea typeface="ＭＳ 明朝"/>
                          <a:cs typeface="Century"/>
                        </a:rPr>
                        <a:t>に</a:t>
                      </a:r>
                      <a:r>
                        <a:rPr lang="ja-JP" sz="1200" spc="-40" dirty="0">
                          <a:solidFill>
                            <a:srgbClr val="000000"/>
                          </a:solidFill>
                          <a:effectLst/>
                          <a:latin typeface="Times New Roman"/>
                          <a:ea typeface="ＭＳ 明朝"/>
                          <a:cs typeface="Century"/>
                        </a:rPr>
                        <a:t>より算出</a:t>
                      </a:r>
                      <a:r>
                        <a:rPr lang="ja-JP" sz="1200" spc="-40" dirty="0" smtClean="0">
                          <a:solidFill>
                            <a:srgbClr val="000000"/>
                          </a:solidFill>
                          <a:effectLst/>
                          <a:latin typeface="Times New Roman"/>
                          <a:ea typeface="ＭＳ 明朝"/>
                          <a:cs typeface="Century"/>
                        </a:rPr>
                        <a:t>した単位</a:t>
                      </a:r>
                      <a:endParaRPr lang="en-US" altLang="ja-JP" sz="1200" spc="-40" dirty="0" smtClean="0">
                        <a:solidFill>
                          <a:srgbClr val="000000"/>
                        </a:solidFill>
                        <a:effectLst/>
                        <a:latin typeface="Times New Roman"/>
                        <a:ea typeface="ＭＳ 明朝"/>
                        <a:cs typeface="Century"/>
                      </a:endParaRPr>
                    </a:p>
                    <a:p>
                      <a:pPr algn="ctr" hangingPunct="0">
                        <a:spcAft>
                          <a:spcPts val="0"/>
                        </a:spcAft>
                      </a:pPr>
                      <a:r>
                        <a:rPr lang="ja-JP" sz="1200" spc="-40" dirty="0" smtClean="0">
                          <a:solidFill>
                            <a:srgbClr val="000000"/>
                          </a:solidFill>
                          <a:effectLst/>
                          <a:latin typeface="Times New Roman"/>
                          <a:ea typeface="ＭＳ 明朝"/>
                          <a:cs typeface="Century"/>
                        </a:rPr>
                        <a:t>×</a:t>
                      </a:r>
                      <a:r>
                        <a:rPr lang="ja-JP" sz="1200" spc="-40" dirty="0">
                          <a:solidFill>
                            <a:srgbClr val="000000"/>
                          </a:solidFill>
                          <a:effectLst/>
                          <a:latin typeface="Times New Roman"/>
                          <a:ea typeface="ＭＳ 明朝"/>
                          <a:cs typeface="Century"/>
                        </a:rPr>
                        <a:t>０．８</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7193">
                <a:tc>
                  <a:txBody>
                    <a:bodyPr/>
                    <a:lstStyle/>
                    <a:p>
                      <a:pPr algn="just" hangingPunct="0">
                        <a:spcAft>
                          <a:spcPts val="0"/>
                        </a:spcAft>
                      </a:pPr>
                      <a:r>
                        <a:rPr lang="ja-JP" sz="1200" spc="-40" dirty="0">
                          <a:solidFill>
                            <a:srgbClr val="000000"/>
                          </a:solidFill>
                          <a:effectLst/>
                          <a:latin typeface="Times New Roman"/>
                          <a:ea typeface="ＭＳ 明朝"/>
                          <a:cs typeface="Century"/>
                        </a:rPr>
                        <a:t>・（介護予防）訪問入浴介護</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３．４％</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sz="1200" spc="-40" dirty="0" smtClean="0">
                          <a:solidFill>
                            <a:srgbClr val="000000"/>
                          </a:solidFill>
                          <a:effectLst/>
                          <a:latin typeface="Times New Roman"/>
                          <a:ea typeface="ＭＳ 明朝"/>
                          <a:cs typeface="Century"/>
                        </a:rPr>
                        <a:t>１．</a:t>
                      </a:r>
                      <a:r>
                        <a:rPr lang="ja-JP" altLang="en-US" sz="1200" spc="-40" dirty="0" smtClean="0">
                          <a:solidFill>
                            <a:srgbClr val="000000"/>
                          </a:solidFill>
                          <a:effectLst/>
                          <a:latin typeface="Times New Roman"/>
                          <a:ea typeface="ＭＳ 明朝"/>
                          <a:cs typeface="Century"/>
                        </a:rPr>
                        <a:t>９</a:t>
                      </a:r>
                      <a:r>
                        <a:rPr lang="ja-JP" sz="1200" spc="-40" dirty="0" smtClean="0">
                          <a:solidFill>
                            <a:srgbClr val="000000"/>
                          </a:solidFill>
                          <a:effectLst/>
                          <a:latin typeface="Times New Roman"/>
                          <a:ea typeface="ＭＳ 明朝"/>
                          <a:cs typeface="Century"/>
                        </a:rPr>
                        <a:t>％</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207193">
                <a:tc>
                  <a:txBody>
                    <a:bodyPr/>
                    <a:lstStyle/>
                    <a:p>
                      <a:pPr algn="just" hangingPunct="0">
                        <a:spcAft>
                          <a:spcPts val="0"/>
                        </a:spcAft>
                      </a:pPr>
                      <a:r>
                        <a:rPr lang="ja-JP" sz="1200" spc="-40" dirty="0">
                          <a:solidFill>
                            <a:srgbClr val="000000"/>
                          </a:solidFill>
                          <a:effectLst/>
                          <a:latin typeface="Times New Roman"/>
                          <a:ea typeface="ＭＳ 明朝"/>
                          <a:cs typeface="Century"/>
                        </a:rPr>
                        <a:t>・（介護予防）通所介護</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４．０％</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spc="-40" dirty="0" smtClean="0">
                          <a:solidFill>
                            <a:srgbClr val="000000"/>
                          </a:solidFill>
                          <a:effectLst/>
                          <a:latin typeface="Times New Roman"/>
                          <a:ea typeface="ＭＳ 明朝"/>
                          <a:cs typeface="Century"/>
                        </a:rPr>
                        <a:t>２．２</a:t>
                      </a:r>
                      <a:r>
                        <a:rPr lang="ja-JP" sz="1200" spc="-40" dirty="0" smtClean="0">
                          <a:solidFill>
                            <a:srgbClr val="000000"/>
                          </a:solidFill>
                          <a:effectLst/>
                          <a:latin typeface="Times New Roman"/>
                          <a:ea typeface="ＭＳ 明朝"/>
                          <a:cs typeface="Century"/>
                        </a:rPr>
                        <a:t>％</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207193">
                <a:tc>
                  <a:txBody>
                    <a:bodyPr/>
                    <a:lstStyle/>
                    <a:p>
                      <a:pPr algn="just" hangingPunct="0">
                        <a:spcAft>
                          <a:spcPts val="0"/>
                        </a:spcAft>
                      </a:pPr>
                      <a:r>
                        <a:rPr lang="ja-JP" sz="1200" spc="-40" dirty="0">
                          <a:solidFill>
                            <a:srgbClr val="000000"/>
                          </a:solidFill>
                          <a:effectLst/>
                          <a:latin typeface="Times New Roman"/>
                          <a:ea typeface="ＭＳ 明朝"/>
                          <a:cs typeface="Century"/>
                        </a:rPr>
                        <a:t>・（介護予防）通所リハビリテーション</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３．４％</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sz="1200" spc="-40" dirty="0" smtClean="0">
                          <a:solidFill>
                            <a:srgbClr val="000000"/>
                          </a:solidFill>
                          <a:effectLst/>
                          <a:latin typeface="Times New Roman"/>
                          <a:ea typeface="ＭＳ 明朝"/>
                          <a:cs typeface="Century"/>
                        </a:rPr>
                        <a:t>１．</a:t>
                      </a:r>
                      <a:r>
                        <a:rPr lang="ja-JP" altLang="en-US" sz="1200" spc="-40" dirty="0" smtClean="0">
                          <a:solidFill>
                            <a:srgbClr val="000000"/>
                          </a:solidFill>
                          <a:effectLst/>
                          <a:latin typeface="Times New Roman"/>
                          <a:ea typeface="ＭＳ 明朝"/>
                          <a:cs typeface="Century"/>
                        </a:rPr>
                        <a:t>９</a:t>
                      </a:r>
                      <a:r>
                        <a:rPr lang="ja-JP" sz="1200" spc="-40" dirty="0" smtClean="0">
                          <a:solidFill>
                            <a:srgbClr val="000000"/>
                          </a:solidFill>
                          <a:effectLst/>
                          <a:latin typeface="Times New Roman"/>
                          <a:ea typeface="ＭＳ 明朝"/>
                          <a:cs typeface="Century"/>
                        </a:rPr>
                        <a:t>％</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414385">
                <a:tc>
                  <a:txBody>
                    <a:bodyPr/>
                    <a:lstStyle/>
                    <a:p>
                      <a:pPr algn="just" hangingPunct="0">
                        <a:spcAft>
                          <a:spcPts val="0"/>
                        </a:spcAft>
                      </a:pPr>
                      <a:r>
                        <a:rPr lang="ja-JP" sz="1200" spc="-40" dirty="0">
                          <a:solidFill>
                            <a:srgbClr val="000000"/>
                          </a:solidFill>
                          <a:effectLst/>
                          <a:latin typeface="Times New Roman"/>
                          <a:ea typeface="ＭＳ 明朝"/>
                          <a:cs typeface="Century"/>
                        </a:rPr>
                        <a:t>・（介護予防）特定施設入居者生活介護</a:t>
                      </a:r>
                      <a:endParaRPr lang="ja-JP" sz="1200" dirty="0">
                        <a:solidFill>
                          <a:srgbClr val="000000"/>
                        </a:solidFill>
                        <a:effectLst/>
                        <a:latin typeface="Times New Roman"/>
                        <a:ea typeface="ＭＳ 明朝"/>
                        <a:cs typeface="Century"/>
                      </a:endParaRPr>
                    </a:p>
                    <a:p>
                      <a:pPr algn="just" hangingPunct="0">
                        <a:spcAft>
                          <a:spcPts val="0"/>
                        </a:spcAft>
                      </a:pPr>
                      <a:r>
                        <a:rPr lang="ja-JP" sz="1200" spc="-40" dirty="0">
                          <a:solidFill>
                            <a:srgbClr val="000000"/>
                          </a:solidFill>
                          <a:effectLst/>
                          <a:latin typeface="Times New Roman"/>
                          <a:ea typeface="ＭＳ 明朝"/>
                          <a:cs typeface="Century"/>
                        </a:rPr>
                        <a:t>・地域密着型特定施設入居者生活介護</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６．１％</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sz="1200" spc="-40" dirty="0" smtClean="0">
                          <a:solidFill>
                            <a:srgbClr val="000000"/>
                          </a:solidFill>
                          <a:effectLst/>
                          <a:latin typeface="Times New Roman"/>
                          <a:ea typeface="ＭＳ 明朝"/>
                          <a:cs typeface="Century"/>
                        </a:rPr>
                        <a:t>３．</a:t>
                      </a:r>
                      <a:r>
                        <a:rPr lang="ja-JP" altLang="en-US" sz="1200" spc="-40" dirty="0" smtClean="0">
                          <a:solidFill>
                            <a:srgbClr val="000000"/>
                          </a:solidFill>
                          <a:effectLst/>
                          <a:latin typeface="Times New Roman"/>
                          <a:ea typeface="ＭＳ 明朝"/>
                          <a:cs typeface="Century"/>
                        </a:rPr>
                        <a:t>４</a:t>
                      </a:r>
                      <a:r>
                        <a:rPr lang="ja-JP" sz="1200" spc="-40" dirty="0" smtClean="0">
                          <a:solidFill>
                            <a:srgbClr val="000000"/>
                          </a:solidFill>
                          <a:effectLst/>
                          <a:latin typeface="Times New Roman"/>
                          <a:ea typeface="ＭＳ 明朝"/>
                          <a:cs typeface="Century"/>
                        </a:rPr>
                        <a:t>％</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210262">
                <a:tc>
                  <a:txBody>
                    <a:bodyPr/>
                    <a:lstStyle/>
                    <a:p>
                      <a:pPr algn="just" hangingPunct="0">
                        <a:spcAft>
                          <a:spcPts val="0"/>
                        </a:spcAft>
                      </a:pPr>
                      <a:r>
                        <a:rPr lang="ja-JP" sz="1200" spc="-40">
                          <a:solidFill>
                            <a:srgbClr val="000000"/>
                          </a:solidFill>
                          <a:effectLst/>
                          <a:latin typeface="Times New Roman"/>
                          <a:ea typeface="ＭＳ 明朝"/>
                          <a:cs typeface="Century"/>
                        </a:rPr>
                        <a:t>・（介護予防）認知症対応型通所介護</a:t>
                      </a:r>
                      <a:endParaRPr lang="ja-JP" sz="120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６．８％</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spc="-40" dirty="0" smtClean="0">
                          <a:solidFill>
                            <a:srgbClr val="000000"/>
                          </a:solidFill>
                          <a:effectLst/>
                          <a:latin typeface="Times New Roman"/>
                          <a:ea typeface="ＭＳ 明朝"/>
                          <a:cs typeface="Century"/>
                        </a:rPr>
                        <a:t>３．８</a:t>
                      </a:r>
                      <a:r>
                        <a:rPr lang="ja-JP" sz="1200" spc="-40" dirty="0" smtClean="0">
                          <a:solidFill>
                            <a:srgbClr val="000000"/>
                          </a:solidFill>
                          <a:effectLst/>
                          <a:latin typeface="Times New Roman"/>
                          <a:ea typeface="ＭＳ 明朝"/>
                          <a:cs typeface="Century"/>
                        </a:rPr>
                        <a:t>％</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414385">
                <a:tc>
                  <a:txBody>
                    <a:bodyPr/>
                    <a:lstStyle/>
                    <a:p>
                      <a:pPr algn="just" hangingPunct="0">
                        <a:spcAft>
                          <a:spcPts val="0"/>
                        </a:spcAft>
                      </a:pPr>
                      <a:r>
                        <a:rPr lang="ja-JP" sz="1200" spc="-40" dirty="0">
                          <a:solidFill>
                            <a:srgbClr val="000000"/>
                          </a:solidFill>
                          <a:effectLst/>
                          <a:latin typeface="Times New Roman"/>
                          <a:ea typeface="ＭＳ 明朝"/>
                          <a:cs typeface="Century"/>
                        </a:rPr>
                        <a:t>・</a:t>
                      </a:r>
                      <a:r>
                        <a:rPr lang="ja-JP" sz="1200" spc="-40" dirty="0">
                          <a:solidFill>
                            <a:srgbClr val="000000"/>
                          </a:solidFill>
                          <a:effectLst/>
                          <a:latin typeface="ＭＳ 明朝" panose="02020609040205080304" pitchFamily="17" charset="-128"/>
                          <a:ea typeface="ＭＳ 明朝" panose="02020609040205080304" pitchFamily="17" charset="-128"/>
                          <a:cs typeface="Century"/>
                        </a:rPr>
                        <a:t>（介護予防）小規模多機能型居宅介護</a:t>
                      </a:r>
                      <a:endParaRPr lang="ja-JP" sz="1200" dirty="0">
                        <a:solidFill>
                          <a:srgbClr val="000000"/>
                        </a:solidFill>
                        <a:effectLst/>
                        <a:latin typeface="ＭＳ 明朝" panose="02020609040205080304" pitchFamily="17" charset="-128"/>
                        <a:ea typeface="ＭＳ 明朝" panose="02020609040205080304" pitchFamily="17" charset="-128"/>
                        <a:cs typeface="Century"/>
                      </a:endParaRPr>
                    </a:p>
                    <a:p>
                      <a:pPr algn="just" hangingPunct="0">
                        <a:spcAft>
                          <a:spcPts val="0"/>
                        </a:spcAft>
                      </a:pPr>
                      <a:r>
                        <a:rPr lang="ja-JP" sz="1200" spc="-40" dirty="0" smtClean="0">
                          <a:solidFill>
                            <a:srgbClr val="000000"/>
                          </a:solidFill>
                          <a:effectLst/>
                          <a:latin typeface="ＭＳ 明朝" panose="02020609040205080304" pitchFamily="17" charset="-128"/>
                          <a:ea typeface="ＭＳ 明朝" panose="02020609040205080304" pitchFamily="17" charset="-128"/>
                          <a:cs typeface="Century"/>
                        </a:rPr>
                        <a:t>・</a:t>
                      </a:r>
                      <a:r>
                        <a:rPr kumimoji="1" lang="ja-JP" altLang="en-US" sz="1200" dirty="0" smtClean="0">
                          <a:solidFill>
                            <a:schemeClr val="tx1"/>
                          </a:solidFill>
                          <a:latin typeface="ＭＳ 明朝" panose="02020609040205080304" pitchFamily="17" charset="-128"/>
                          <a:ea typeface="ＭＳ 明朝" panose="02020609040205080304" pitchFamily="17" charset="-128"/>
                        </a:rPr>
                        <a:t>看護小規模多機能型居宅介護</a:t>
                      </a:r>
                      <a:endParaRPr lang="ja-JP" sz="1200" dirty="0">
                        <a:solidFill>
                          <a:srgbClr val="000000"/>
                        </a:solidFill>
                        <a:effectLst/>
                        <a:latin typeface="ＭＳ 明朝" panose="02020609040205080304" pitchFamily="17" charset="-128"/>
                        <a:ea typeface="ＭＳ 明朝" panose="02020609040205080304" pitchFamily="17" charset="-128"/>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７．６％</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sz="1200" spc="-40" dirty="0" smtClean="0">
                          <a:solidFill>
                            <a:srgbClr val="000000"/>
                          </a:solidFill>
                          <a:effectLst/>
                          <a:latin typeface="Times New Roman"/>
                          <a:ea typeface="ＭＳ 明朝"/>
                          <a:cs typeface="Century"/>
                        </a:rPr>
                        <a:t>４．</a:t>
                      </a:r>
                      <a:r>
                        <a:rPr lang="ja-JP" altLang="en-US" sz="1200" spc="-40" dirty="0" smtClean="0">
                          <a:solidFill>
                            <a:srgbClr val="000000"/>
                          </a:solidFill>
                          <a:effectLst/>
                          <a:latin typeface="Times New Roman"/>
                          <a:ea typeface="ＭＳ 明朝"/>
                          <a:cs typeface="Century"/>
                        </a:rPr>
                        <a:t>２</a:t>
                      </a:r>
                      <a:r>
                        <a:rPr lang="ja-JP" sz="1200" spc="-40" dirty="0" smtClean="0">
                          <a:solidFill>
                            <a:srgbClr val="000000"/>
                          </a:solidFill>
                          <a:effectLst/>
                          <a:latin typeface="Times New Roman"/>
                          <a:ea typeface="ＭＳ 明朝"/>
                          <a:cs typeface="Century"/>
                        </a:rPr>
                        <a:t>％</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207193">
                <a:tc>
                  <a:txBody>
                    <a:bodyPr/>
                    <a:lstStyle/>
                    <a:p>
                      <a:pPr algn="just" hangingPunct="0">
                        <a:spcAft>
                          <a:spcPts val="0"/>
                        </a:spcAft>
                      </a:pPr>
                      <a:r>
                        <a:rPr lang="ja-JP" sz="1200" spc="-40">
                          <a:solidFill>
                            <a:srgbClr val="000000"/>
                          </a:solidFill>
                          <a:effectLst/>
                          <a:latin typeface="Times New Roman"/>
                          <a:ea typeface="ＭＳ 明朝"/>
                          <a:cs typeface="Century"/>
                        </a:rPr>
                        <a:t>・（介護予防）認知症対応型共同生活介護</a:t>
                      </a:r>
                      <a:endParaRPr lang="ja-JP" sz="120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８．３％</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spc="-40" dirty="0" smtClean="0">
                          <a:solidFill>
                            <a:srgbClr val="000000"/>
                          </a:solidFill>
                          <a:effectLst/>
                          <a:latin typeface="Times New Roman"/>
                          <a:ea typeface="ＭＳ 明朝"/>
                          <a:cs typeface="Century"/>
                        </a:rPr>
                        <a:t>４．６</a:t>
                      </a:r>
                      <a:r>
                        <a:rPr lang="ja-JP" sz="1200" spc="-40" dirty="0" smtClean="0">
                          <a:solidFill>
                            <a:srgbClr val="000000"/>
                          </a:solidFill>
                          <a:effectLst/>
                          <a:latin typeface="Times New Roman"/>
                          <a:ea typeface="ＭＳ 明朝"/>
                          <a:cs typeface="Century"/>
                        </a:rPr>
                        <a:t>％</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621578">
                <a:tc>
                  <a:txBody>
                    <a:bodyPr/>
                    <a:lstStyle/>
                    <a:p>
                      <a:pPr algn="just" hangingPunct="0">
                        <a:spcAft>
                          <a:spcPts val="0"/>
                        </a:spcAft>
                      </a:pPr>
                      <a:r>
                        <a:rPr lang="ja-JP" sz="1200" spc="-40" dirty="0">
                          <a:solidFill>
                            <a:srgbClr val="000000"/>
                          </a:solidFill>
                          <a:effectLst/>
                          <a:latin typeface="Times New Roman"/>
                          <a:ea typeface="ＭＳ 明朝"/>
                          <a:cs typeface="Century"/>
                        </a:rPr>
                        <a:t>・介護福祉施設サービス</a:t>
                      </a:r>
                      <a:endParaRPr lang="ja-JP" sz="1200" dirty="0">
                        <a:solidFill>
                          <a:srgbClr val="000000"/>
                        </a:solidFill>
                        <a:effectLst/>
                        <a:latin typeface="Times New Roman"/>
                        <a:ea typeface="ＭＳ 明朝"/>
                        <a:cs typeface="Century"/>
                      </a:endParaRPr>
                    </a:p>
                    <a:p>
                      <a:pPr algn="just" hangingPunct="0">
                        <a:spcAft>
                          <a:spcPts val="0"/>
                        </a:spcAft>
                      </a:pPr>
                      <a:r>
                        <a:rPr lang="ja-JP" sz="1200" spc="-40" dirty="0">
                          <a:solidFill>
                            <a:srgbClr val="000000"/>
                          </a:solidFill>
                          <a:effectLst/>
                          <a:latin typeface="Times New Roman"/>
                          <a:ea typeface="ＭＳ 明朝"/>
                          <a:cs typeface="Century"/>
                        </a:rPr>
                        <a:t>・地域密着型介護老人福祉施設</a:t>
                      </a:r>
                      <a:endParaRPr lang="ja-JP" sz="1200" dirty="0">
                        <a:solidFill>
                          <a:srgbClr val="000000"/>
                        </a:solidFill>
                        <a:effectLst/>
                        <a:latin typeface="Times New Roman"/>
                        <a:ea typeface="ＭＳ 明朝"/>
                        <a:cs typeface="Century"/>
                      </a:endParaRPr>
                    </a:p>
                    <a:p>
                      <a:pPr algn="just" hangingPunct="0">
                        <a:spcAft>
                          <a:spcPts val="0"/>
                        </a:spcAft>
                      </a:pPr>
                      <a:r>
                        <a:rPr lang="ja-JP" sz="1200" spc="-40" dirty="0">
                          <a:solidFill>
                            <a:srgbClr val="000000"/>
                          </a:solidFill>
                          <a:effectLst/>
                          <a:latin typeface="Times New Roman"/>
                          <a:ea typeface="ＭＳ 明朝"/>
                          <a:cs typeface="Century"/>
                        </a:rPr>
                        <a:t>・（介護予防）短期入所生活介護</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５．９％</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spc="-40" dirty="0" smtClean="0">
                          <a:solidFill>
                            <a:srgbClr val="000000"/>
                          </a:solidFill>
                          <a:effectLst/>
                          <a:latin typeface="Times New Roman"/>
                          <a:ea typeface="ＭＳ 明朝"/>
                          <a:cs typeface="Century"/>
                        </a:rPr>
                        <a:t>３．３</a:t>
                      </a:r>
                      <a:r>
                        <a:rPr lang="ja-JP" sz="1200" spc="-40" dirty="0" smtClean="0">
                          <a:solidFill>
                            <a:srgbClr val="000000"/>
                          </a:solidFill>
                          <a:effectLst/>
                          <a:latin typeface="Times New Roman"/>
                          <a:ea typeface="ＭＳ 明朝"/>
                          <a:cs typeface="Century"/>
                        </a:rPr>
                        <a:t>％</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414385">
                <a:tc>
                  <a:txBody>
                    <a:bodyPr/>
                    <a:lstStyle/>
                    <a:p>
                      <a:pPr algn="just" hangingPunct="0">
                        <a:spcAft>
                          <a:spcPts val="0"/>
                        </a:spcAft>
                      </a:pPr>
                      <a:r>
                        <a:rPr lang="ja-JP" sz="1200" spc="-40" dirty="0">
                          <a:solidFill>
                            <a:srgbClr val="000000"/>
                          </a:solidFill>
                          <a:effectLst/>
                          <a:latin typeface="Times New Roman"/>
                          <a:ea typeface="ＭＳ 明朝"/>
                          <a:cs typeface="Century"/>
                        </a:rPr>
                        <a:t>・介護保健施設サービス</a:t>
                      </a:r>
                      <a:endParaRPr lang="ja-JP" sz="1200" dirty="0">
                        <a:solidFill>
                          <a:srgbClr val="000000"/>
                        </a:solidFill>
                        <a:effectLst/>
                        <a:latin typeface="Times New Roman"/>
                        <a:ea typeface="ＭＳ 明朝"/>
                        <a:cs typeface="Century"/>
                      </a:endParaRPr>
                    </a:p>
                    <a:p>
                      <a:pPr algn="just" hangingPunct="0">
                        <a:spcAft>
                          <a:spcPts val="0"/>
                        </a:spcAft>
                      </a:pPr>
                      <a:r>
                        <a:rPr lang="ja-JP" sz="1200" spc="-40" dirty="0">
                          <a:solidFill>
                            <a:srgbClr val="000000"/>
                          </a:solidFill>
                          <a:effectLst/>
                          <a:latin typeface="Times New Roman"/>
                          <a:ea typeface="ＭＳ 明朝"/>
                          <a:cs typeface="Century"/>
                        </a:rPr>
                        <a:t>・（介護予防）短期入所療養介護（老健）</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２．７％</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sz="1200" spc="-40" dirty="0">
                          <a:solidFill>
                            <a:srgbClr val="000000"/>
                          </a:solidFill>
                          <a:effectLst/>
                          <a:latin typeface="Times New Roman"/>
                          <a:ea typeface="ＭＳ 明朝"/>
                          <a:cs typeface="Century"/>
                        </a:rPr>
                        <a:t>１．５％</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r>
              <a:tr h="414385">
                <a:tc>
                  <a:txBody>
                    <a:bodyPr/>
                    <a:lstStyle/>
                    <a:p>
                      <a:pPr algn="just" hangingPunct="0">
                        <a:spcAft>
                          <a:spcPts val="0"/>
                        </a:spcAft>
                      </a:pPr>
                      <a:r>
                        <a:rPr lang="ja-JP" altLang="en-US" sz="1200" dirty="0" smtClean="0">
                          <a:solidFill>
                            <a:srgbClr val="000000"/>
                          </a:solidFill>
                          <a:effectLst/>
                          <a:latin typeface="Times New Roman"/>
                          <a:ea typeface="ＭＳ 明朝"/>
                          <a:cs typeface="Century"/>
                        </a:rPr>
                        <a:t>・介護療養型医療施設</a:t>
                      </a:r>
                      <a:endParaRPr lang="en-US" altLang="ja-JP" sz="1200" dirty="0" smtClean="0">
                        <a:solidFill>
                          <a:srgbClr val="000000"/>
                        </a:solidFill>
                        <a:effectLst/>
                        <a:latin typeface="Times New Roman"/>
                        <a:ea typeface="ＭＳ 明朝"/>
                        <a:cs typeface="Century"/>
                      </a:endParaRPr>
                    </a:p>
                    <a:p>
                      <a:pPr algn="just" hangingPunct="0">
                        <a:spcAft>
                          <a:spcPts val="0"/>
                        </a:spcAft>
                      </a:pPr>
                      <a:r>
                        <a:rPr lang="ja-JP" altLang="en-US" sz="1200" dirty="0" smtClean="0">
                          <a:solidFill>
                            <a:srgbClr val="000000"/>
                          </a:solidFill>
                          <a:effectLst/>
                          <a:latin typeface="Times New Roman"/>
                          <a:ea typeface="ＭＳ 明朝"/>
                          <a:cs typeface="Century"/>
                        </a:rPr>
                        <a:t>・（介護予防）短期入所療養介護（病院等）</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２．０％</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altLang="en-US" sz="1200" dirty="0" smtClean="0">
                          <a:solidFill>
                            <a:srgbClr val="000000"/>
                          </a:solidFill>
                          <a:effectLst/>
                          <a:latin typeface="Times New Roman"/>
                          <a:ea typeface="ＭＳ 明朝"/>
                          <a:cs typeface="Century"/>
                        </a:rPr>
                        <a:t>１．１％</a:t>
                      </a: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endParaRPr lang="ja-JP" sz="12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664308561"/>
              </p:ext>
            </p:extLst>
          </p:nvPr>
        </p:nvGraphicFramePr>
        <p:xfrm>
          <a:off x="200473" y="6214692"/>
          <a:ext cx="9506575" cy="612264"/>
        </p:xfrm>
        <a:graphic>
          <a:graphicData uri="http://schemas.openxmlformats.org/drawingml/2006/table">
            <a:tbl>
              <a:tblPr firstRow="1" bandRow="1">
                <a:tableStyleId>{5C22544A-7EE6-4342-B048-85BDC9FD1C3A}</a:tableStyleId>
              </a:tblPr>
              <a:tblGrid>
                <a:gridCol w="7633467"/>
                <a:gridCol w="1873108"/>
              </a:tblGrid>
              <a:tr h="216024">
                <a:tc>
                  <a:txBody>
                    <a:bodyPr/>
                    <a:lstStyle/>
                    <a:p>
                      <a:pPr algn="ctr" hangingPunct="0">
                        <a:spcAft>
                          <a:spcPts val="0"/>
                        </a:spcAft>
                      </a:pPr>
                      <a:r>
                        <a:rPr lang="ja-JP" sz="1300" b="0" spc="-40" dirty="0">
                          <a:solidFill>
                            <a:srgbClr val="000000"/>
                          </a:solidFill>
                          <a:effectLst/>
                          <a:latin typeface="Times New Roman"/>
                          <a:ea typeface="ＭＳ 明朝"/>
                          <a:cs typeface="Century"/>
                        </a:rPr>
                        <a:t>サービス区分</a:t>
                      </a:r>
                      <a:endParaRPr lang="ja-JP" sz="1300" b="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9685" indent="-19685" algn="ctr" hangingPunct="0">
                        <a:spcAft>
                          <a:spcPts val="0"/>
                        </a:spcAft>
                      </a:pPr>
                      <a:r>
                        <a:rPr lang="ja-JP" sz="1300" b="0" spc="-40" dirty="0">
                          <a:solidFill>
                            <a:srgbClr val="000000"/>
                          </a:solidFill>
                          <a:effectLst/>
                          <a:latin typeface="Times New Roman"/>
                          <a:ea typeface="ＭＳ 明朝"/>
                          <a:cs typeface="Century"/>
                        </a:rPr>
                        <a:t>加算率</a:t>
                      </a:r>
                      <a:endParaRPr lang="ja-JP" sz="1300" b="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just" hangingPunct="0">
                        <a:spcAft>
                          <a:spcPts val="0"/>
                        </a:spcAft>
                      </a:pPr>
                      <a:r>
                        <a:rPr lang="ja-JP" sz="1300" spc="-40" dirty="0" smtClean="0">
                          <a:solidFill>
                            <a:srgbClr val="000000"/>
                          </a:solidFill>
                          <a:effectLst/>
                          <a:latin typeface="Times New Roman"/>
                          <a:ea typeface="ＭＳ 明朝"/>
                          <a:cs typeface="Century"/>
                        </a:rPr>
                        <a:t>（介護予防）訪問看護</a:t>
                      </a:r>
                      <a:r>
                        <a:rPr lang="ja-JP" altLang="en-US" sz="1300" spc="-40" dirty="0" smtClean="0">
                          <a:solidFill>
                            <a:srgbClr val="000000"/>
                          </a:solidFill>
                          <a:effectLst/>
                          <a:latin typeface="Times New Roman"/>
                          <a:ea typeface="ＭＳ 明朝"/>
                          <a:cs typeface="Century"/>
                        </a:rPr>
                        <a:t>　、（介護予防）訪問リハビリテーション、</a:t>
                      </a:r>
                      <a:r>
                        <a:rPr lang="ja-JP" sz="1300" spc="-40" dirty="0" smtClean="0">
                          <a:solidFill>
                            <a:srgbClr val="000000"/>
                          </a:solidFill>
                          <a:effectLst/>
                          <a:latin typeface="Times New Roman"/>
                          <a:ea typeface="ＭＳ 明朝"/>
                          <a:cs typeface="Century"/>
                        </a:rPr>
                        <a:t>（</a:t>
                      </a:r>
                      <a:r>
                        <a:rPr lang="ja-JP" sz="1300" spc="-40" dirty="0">
                          <a:solidFill>
                            <a:srgbClr val="000000"/>
                          </a:solidFill>
                          <a:effectLst/>
                          <a:latin typeface="Times New Roman"/>
                          <a:ea typeface="ＭＳ 明朝"/>
                          <a:cs typeface="Century"/>
                        </a:rPr>
                        <a:t>介護予防）福祉用具</a:t>
                      </a:r>
                      <a:r>
                        <a:rPr lang="ja-JP" sz="1300" spc="-40" dirty="0" smtClean="0">
                          <a:solidFill>
                            <a:srgbClr val="000000"/>
                          </a:solidFill>
                          <a:effectLst/>
                          <a:latin typeface="Times New Roman"/>
                          <a:ea typeface="ＭＳ 明朝"/>
                          <a:cs typeface="Century"/>
                        </a:rPr>
                        <a:t>貸与</a:t>
                      </a:r>
                      <a:r>
                        <a:rPr lang="ja-JP" altLang="en-US" sz="1300" spc="0" dirty="0" smtClean="0">
                          <a:solidFill>
                            <a:srgbClr val="000000"/>
                          </a:solidFill>
                          <a:effectLst/>
                          <a:latin typeface="Times New Roman"/>
                          <a:ea typeface="ＭＳ 明朝"/>
                          <a:cs typeface="Century"/>
                        </a:rPr>
                        <a:t>、</a:t>
                      </a:r>
                      <a:endParaRPr lang="en-US" altLang="ja-JP" sz="1300" spc="0" dirty="0" smtClean="0">
                        <a:solidFill>
                          <a:srgbClr val="000000"/>
                        </a:solidFill>
                        <a:effectLst/>
                        <a:latin typeface="Times New Roman"/>
                        <a:ea typeface="ＭＳ 明朝"/>
                        <a:cs typeface="Century"/>
                      </a:endParaRPr>
                    </a:p>
                    <a:p>
                      <a:pPr algn="just" hangingPunct="0">
                        <a:spcAft>
                          <a:spcPts val="0"/>
                        </a:spcAft>
                      </a:pPr>
                      <a:r>
                        <a:rPr lang="ja-JP" sz="1300" spc="-40" dirty="0" smtClean="0">
                          <a:solidFill>
                            <a:srgbClr val="000000"/>
                          </a:solidFill>
                          <a:effectLst/>
                          <a:latin typeface="Times New Roman"/>
                          <a:ea typeface="ＭＳ 明朝"/>
                          <a:cs typeface="Century"/>
                        </a:rPr>
                        <a:t>特定</a:t>
                      </a:r>
                      <a:r>
                        <a:rPr lang="ja-JP" sz="1300" spc="-40" dirty="0">
                          <a:solidFill>
                            <a:srgbClr val="000000"/>
                          </a:solidFill>
                          <a:effectLst/>
                          <a:latin typeface="Times New Roman"/>
                          <a:ea typeface="ＭＳ 明朝"/>
                          <a:cs typeface="Century"/>
                        </a:rPr>
                        <a:t>（介護</a:t>
                      </a:r>
                      <a:r>
                        <a:rPr lang="ja-JP" sz="1300" spc="-40" dirty="0" smtClean="0">
                          <a:solidFill>
                            <a:srgbClr val="000000"/>
                          </a:solidFill>
                          <a:effectLst/>
                          <a:latin typeface="Times New Roman"/>
                          <a:ea typeface="ＭＳ 明朝"/>
                          <a:cs typeface="Century"/>
                        </a:rPr>
                        <a:t>予防</a:t>
                      </a:r>
                      <a:r>
                        <a:rPr lang="ja-JP" sz="1300" spc="-40" dirty="0">
                          <a:solidFill>
                            <a:srgbClr val="000000"/>
                          </a:solidFill>
                          <a:effectLst/>
                          <a:latin typeface="Times New Roman"/>
                          <a:ea typeface="ＭＳ 明朝"/>
                          <a:cs typeface="Century"/>
                        </a:rPr>
                        <a:t>）福祉用具</a:t>
                      </a:r>
                      <a:r>
                        <a:rPr lang="ja-JP" sz="1300" spc="-40" dirty="0" smtClean="0">
                          <a:solidFill>
                            <a:srgbClr val="000000"/>
                          </a:solidFill>
                          <a:effectLst/>
                          <a:latin typeface="Times New Roman"/>
                          <a:ea typeface="ＭＳ 明朝"/>
                          <a:cs typeface="Century"/>
                        </a:rPr>
                        <a:t>販売</a:t>
                      </a:r>
                      <a:r>
                        <a:rPr lang="ja-JP" altLang="en-US" sz="1300" spc="0" dirty="0">
                          <a:solidFill>
                            <a:srgbClr val="000000"/>
                          </a:solidFill>
                          <a:effectLst/>
                          <a:latin typeface="Times New Roman"/>
                          <a:ea typeface="ＭＳ 明朝"/>
                          <a:cs typeface="Century"/>
                        </a:rPr>
                        <a:t>、</a:t>
                      </a:r>
                      <a:r>
                        <a:rPr lang="ja-JP" sz="1300" spc="-40" dirty="0" smtClean="0">
                          <a:solidFill>
                            <a:srgbClr val="000000"/>
                          </a:solidFill>
                          <a:effectLst/>
                          <a:latin typeface="Times New Roman"/>
                          <a:ea typeface="ＭＳ 明朝"/>
                          <a:cs typeface="Century"/>
                        </a:rPr>
                        <a:t>（</a:t>
                      </a:r>
                      <a:r>
                        <a:rPr lang="ja-JP" sz="1300" spc="-40" dirty="0">
                          <a:solidFill>
                            <a:srgbClr val="000000"/>
                          </a:solidFill>
                          <a:effectLst/>
                          <a:latin typeface="Times New Roman"/>
                          <a:ea typeface="ＭＳ 明朝"/>
                          <a:cs typeface="Century"/>
                        </a:rPr>
                        <a:t>介護予防）居宅療養管理</a:t>
                      </a:r>
                      <a:r>
                        <a:rPr lang="ja-JP" sz="1300" spc="-40" dirty="0" smtClean="0">
                          <a:solidFill>
                            <a:srgbClr val="000000"/>
                          </a:solidFill>
                          <a:effectLst/>
                          <a:latin typeface="Times New Roman"/>
                          <a:ea typeface="ＭＳ 明朝"/>
                          <a:cs typeface="Century"/>
                        </a:rPr>
                        <a:t>指導</a:t>
                      </a:r>
                      <a:r>
                        <a:rPr lang="ja-JP" altLang="en-US" sz="1300" spc="0" dirty="0">
                          <a:solidFill>
                            <a:srgbClr val="000000"/>
                          </a:solidFill>
                          <a:effectLst/>
                          <a:latin typeface="Times New Roman"/>
                          <a:ea typeface="ＭＳ 明朝"/>
                          <a:cs typeface="Century"/>
                        </a:rPr>
                        <a:t>、</a:t>
                      </a:r>
                      <a:r>
                        <a:rPr lang="ja-JP" sz="1300" spc="-40" dirty="0" smtClean="0">
                          <a:solidFill>
                            <a:srgbClr val="000000"/>
                          </a:solidFill>
                          <a:effectLst/>
                          <a:latin typeface="Times New Roman"/>
                          <a:ea typeface="ＭＳ 明朝"/>
                          <a:cs typeface="Century"/>
                        </a:rPr>
                        <a:t>居宅</a:t>
                      </a:r>
                      <a:r>
                        <a:rPr lang="ja-JP" sz="1300" spc="-40" dirty="0">
                          <a:solidFill>
                            <a:srgbClr val="000000"/>
                          </a:solidFill>
                          <a:effectLst/>
                          <a:latin typeface="Times New Roman"/>
                          <a:ea typeface="ＭＳ 明朝"/>
                          <a:cs typeface="Century"/>
                        </a:rPr>
                        <a:t>介護</a:t>
                      </a:r>
                      <a:r>
                        <a:rPr lang="ja-JP" sz="1300" spc="-40" dirty="0" smtClean="0">
                          <a:solidFill>
                            <a:srgbClr val="000000"/>
                          </a:solidFill>
                          <a:effectLst/>
                          <a:latin typeface="Times New Roman"/>
                          <a:ea typeface="ＭＳ 明朝"/>
                          <a:cs typeface="Century"/>
                        </a:rPr>
                        <a:t>支援</a:t>
                      </a:r>
                      <a:r>
                        <a:rPr lang="ja-JP" altLang="en-US" sz="1300" spc="0" dirty="0">
                          <a:solidFill>
                            <a:srgbClr val="000000"/>
                          </a:solidFill>
                          <a:effectLst/>
                          <a:latin typeface="Times New Roman"/>
                          <a:ea typeface="ＭＳ 明朝"/>
                          <a:cs typeface="Century"/>
                        </a:rPr>
                        <a:t>、</a:t>
                      </a:r>
                      <a:r>
                        <a:rPr lang="ja-JP" sz="1300" spc="-40" dirty="0" smtClean="0">
                          <a:solidFill>
                            <a:srgbClr val="000000"/>
                          </a:solidFill>
                          <a:effectLst/>
                          <a:latin typeface="Times New Roman"/>
                          <a:ea typeface="ＭＳ 明朝"/>
                          <a:cs typeface="Century"/>
                        </a:rPr>
                        <a:t>介護</a:t>
                      </a:r>
                      <a:r>
                        <a:rPr lang="ja-JP" sz="1300" spc="-40" dirty="0">
                          <a:solidFill>
                            <a:srgbClr val="000000"/>
                          </a:solidFill>
                          <a:effectLst/>
                          <a:latin typeface="Times New Roman"/>
                          <a:ea typeface="ＭＳ 明朝"/>
                          <a:cs typeface="Century"/>
                        </a:rPr>
                        <a:t>予防支援</a:t>
                      </a:r>
                      <a:endParaRPr lang="ja-JP" sz="13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hangingPunct="0">
                        <a:spcAft>
                          <a:spcPts val="0"/>
                        </a:spcAft>
                      </a:pPr>
                      <a:r>
                        <a:rPr lang="ja-JP" sz="1300" spc="-40" dirty="0">
                          <a:solidFill>
                            <a:srgbClr val="000000"/>
                          </a:solidFill>
                          <a:effectLst/>
                          <a:latin typeface="Times New Roman"/>
                          <a:ea typeface="ＭＳ 明朝"/>
                          <a:cs typeface="Century"/>
                        </a:rPr>
                        <a:t>０％</a:t>
                      </a:r>
                      <a:endParaRPr lang="ja-JP" sz="1300" dirty="0">
                        <a:solidFill>
                          <a:srgbClr val="000000"/>
                        </a:solidFill>
                        <a:effectLst/>
                        <a:latin typeface="Times New Roman"/>
                        <a:ea typeface="ＭＳ 明朝"/>
                        <a:cs typeface="Century"/>
                      </a:endParaRPr>
                    </a:p>
                  </a:txBody>
                  <a:tcPr marL="31130" marR="3113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テキスト ボックス 6"/>
          <p:cNvSpPr txBox="1"/>
          <p:nvPr/>
        </p:nvSpPr>
        <p:spPr>
          <a:xfrm>
            <a:off x="25407" y="5904501"/>
            <a:ext cx="2989921" cy="369332"/>
          </a:xfrm>
          <a:prstGeom prst="rect">
            <a:avLst/>
          </a:prstGeom>
          <a:noFill/>
        </p:spPr>
        <p:txBody>
          <a:bodyPr wrap="none" rtlCol="0">
            <a:spAutoFit/>
          </a:bodyPr>
          <a:lstStyle/>
          <a:p>
            <a:r>
              <a:rPr lang="ja-JP" altLang="en-US" b="1" dirty="0" smtClean="0">
                <a:solidFill>
                  <a:prstClr val="black"/>
                </a:solidFill>
              </a:rPr>
              <a:t>２．</a:t>
            </a:r>
            <a:r>
              <a:rPr lang="ja-JP" altLang="ja-JP" b="1" dirty="0" smtClean="0">
                <a:solidFill>
                  <a:prstClr val="black"/>
                </a:solidFill>
              </a:rPr>
              <a:t>加算</a:t>
            </a:r>
            <a:r>
              <a:rPr lang="ja-JP" altLang="ja-JP" b="1" dirty="0">
                <a:solidFill>
                  <a:prstClr val="black"/>
                </a:solidFill>
              </a:rPr>
              <a:t>算定</a:t>
            </a:r>
            <a:r>
              <a:rPr lang="ja-JP" altLang="en-US" b="1" dirty="0">
                <a:solidFill>
                  <a:prstClr val="black"/>
                </a:solidFill>
              </a:rPr>
              <a:t>非</a:t>
            </a:r>
            <a:r>
              <a:rPr lang="ja-JP" altLang="ja-JP" b="1" dirty="0">
                <a:solidFill>
                  <a:prstClr val="black"/>
                </a:solidFill>
              </a:rPr>
              <a:t>対象サービス</a:t>
            </a:r>
          </a:p>
        </p:txBody>
      </p:sp>
      <p:sp>
        <p:nvSpPr>
          <p:cNvPr id="11" name="正方形/長方形 10"/>
          <p:cNvSpPr/>
          <p:nvPr/>
        </p:nvSpPr>
        <p:spPr>
          <a:xfrm>
            <a:off x="-17941" y="464786"/>
            <a:ext cx="2757486" cy="369332"/>
          </a:xfrm>
          <a:prstGeom prst="rect">
            <a:avLst/>
          </a:prstGeom>
        </p:spPr>
        <p:txBody>
          <a:bodyPr wrap="none">
            <a:spAutoFit/>
          </a:bodyPr>
          <a:lstStyle/>
          <a:p>
            <a:r>
              <a:rPr lang="ja-JP" altLang="en-US" b="1" dirty="0" smtClean="0">
                <a:solidFill>
                  <a:prstClr val="black"/>
                </a:solidFill>
              </a:rPr>
              <a:t>１．</a:t>
            </a:r>
            <a:r>
              <a:rPr lang="ja-JP" altLang="ja-JP" b="1" dirty="0" smtClean="0">
                <a:solidFill>
                  <a:prstClr val="black"/>
                </a:solidFill>
              </a:rPr>
              <a:t>加算</a:t>
            </a:r>
            <a:r>
              <a:rPr lang="ja-JP" altLang="ja-JP" b="1" dirty="0">
                <a:solidFill>
                  <a:prstClr val="black"/>
                </a:solidFill>
              </a:rPr>
              <a:t>算定対象サービス</a:t>
            </a:r>
          </a:p>
        </p:txBody>
      </p:sp>
      <p:sp>
        <p:nvSpPr>
          <p:cNvPr id="12" name="テキスト ボックス 11"/>
          <p:cNvSpPr txBox="1"/>
          <p:nvPr/>
        </p:nvSpPr>
        <p:spPr>
          <a:xfrm>
            <a:off x="3094481" y="5193603"/>
            <a:ext cx="6106997"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1050" dirty="0" smtClean="0">
                <a:solidFill>
                  <a:prstClr val="black"/>
                </a:solidFill>
                <a:latin typeface="ＭＳ 明朝" panose="02020609040205080304" pitchFamily="17" charset="-128"/>
                <a:ea typeface="ＭＳ 明朝" panose="02020609040205080304" pitchFamily="17" charset="-128"/>
              </a:rPr>
              <a:t>加算</a:t>
            </a:r>
            <a:r>
              <a:rPr lang="en-US" altLang="ja-JP" sz="1050" dirty="0" smtClean="0">
                <a:solidFill>
                  <a:prstClr val="black"/>
                </a:solidFill>
                <a:latin typeface="ＭＳ 明朝" panose="02020609040205080304" pitchFamily="17" charset="-128"/>
                <a:ea typeface="ＭＳ 明朝" panose="02020609040205080304" pitchFamily="17" charset="-128"/>
              </a:rPr>
              <a:t>Ⅰ</a:t>
            </a:r>
            <a:r>
              <a:rPr lang="ja-JP" altLang="en-US" sz="1050" spc="-40" dirty="0" smtClean="0">
                <a:solidFill>
                  <a:srgbClr val="000000"/>
                </a:solidFill>
                <a:latin typeface="Times New Roman"/>
                <a:ea typeface="ＭＳ 明朝"/>
                <a:cs typeface="Century"/>
              </a:rPr>
              <a:t>：キャリアパス</a:t>
            </a:r>
            <a:r>
              <a:rPr lang="ja-JP" altLang="en-US" sz="1050" spc="-40" dirty="0">
                <a:solidFill>
                  <a:srgbClr val="000000"/>
                </a:solidFill>
                <a:latin typeface="Times New Roman"/>
                <a:ea typeface="ＭＳ 明朝"/>
                <a:cs typeface="Century"/>
              </a:rPr>
              <a:t>要件</a:t>
            </a:r>
            <a:r>
              <a:rPr lang="ja-JP" altLang="en-US" sz="1050" spc="-40" dirty="0" smtClean="0">
                <a:solidFill>
                  <a:srgbClr val="000000"/>
                </a:solidFill>
                <a:latin typeface="Times New Roman"/>
                <a:ea typeface="ＭＳ 明朝"/>
                <a:cs typeface="Century"/>
              </a:rPr>
              <a:t>（</a:t>
            </a:r>
            <a:r>
              <a:rPr lang="ja-JP" altLang="en-US" sz="1050" spc="-40" dirty="0">
                <a:solidFill>
                  <a:srgbClr val="000000"/>
                </a:solidFill>
                <a:latin typeface="Times New Roman"/>
                <a:ea typeface="ＭＳ 明朝"/>
                <a:cs typeface="Century"/>
              </a:rPr>
              <a:t>①</a:t>
            </a:r>
            <a:r>
              <a:rPr lang="ja-JP" altLang="en-US" sz="1050" spc="-40" dirty="0" smtClean="0">
                <a:solidFill>
                  <a:srgbClr val="000000"/>
                </a:solidFill>
                <a:latin typeface="Times New Roman"/>
                <a:ea typeface="ＭＳ 明朝"/>
                <a:cs typeface="Century"/>
              </a:rPr>
              <a:t>及び②）</a:t>
            </a:r>
            <a:r>
              <a:rPr lang="ja-JP" altLang="en-US" sz="1050" spc="-40" dirty="0">
                <a:solidFill>
                  <a:srgbClr val="000000"/>
                </a:solidFill>
                <a:latin typeface="Times New Roman"/>
                <a:ea typeface="ＭＳ 明朝"/>
                <a:cs typeface="Century"/>
              </a:rPr>
              <a:t>及び定量的要件を満たす対象事</a:t>
            </a:r>
            <a:r>
              <a:rPr lang="ja-JP" altLang="en-US" sz="1050" spc="-40" dirty="0" smtClean="0">
                <a:solidFill>
                  <a:srgbClr val="000000"/>
                </a:solidFill>
                <a:latin typeface="Times New Roman"/>
                <a:ea typeface="ＭＳ 明朝"/>
                <a:cs typeface="Century"/>
              </a:rPr>
              <a:t>業者</a:t>
            </a:r>
            <a:endParaRPr lang="en-US" altLang="ja-JP" sz="1050" dirty="0" smtClean="0">
              <a:solidFill>
                <a:prstClr val="black"/>
              </a:solidFill>
              <a:latin typeface="ＭＳ 明朝" panose="02020609040205080304" pitchFamily="17" charset="-128"/>
              <a:ea typeface="ＭＳ 明朝" panose="02020609040205080304" pitchFamily="17" charset="-128"/>
            </a:endParaRPr>
          </a:p>
          <a:p>
            <a:r>
              <a:rPr lang="ja-JP" altLang="en-US" sz="1050" spc="-40" dirty="0" smtClean="0">
                <a:solidFill>
                  <a:srgbClr val="000000"/>
                </a:solidFill>
                <a:latin typeface="Times New Roman"/>
                <a:ea typeface="ＭＳ 明朝"/>
                <a:cs typeface="Century"/>
              </a:rPr>
              <a:t>加算</a:t>
            </a:r>
            <a:r>
              <a:rPr lang="en-US" altLang="ja-JP" sz="1050" spc="-40" dirty="0" smtClean="0">
                <a:solidFill>
                  <a:srgbClr val="000000"/>
                </a:solidFill>
                <a:latin typeface="Times New Roman"/>
                <a:ea typeface="ＭＳ 明朝"/>
                <a:cs typeface="Century"/>
              </a:rPr>
              <a:t>Ⅱ</a:t>
            </a:r>
            <a:r>
              <a:rPr lang="ja-JP" altLang="en-US" sz="1050" spc="-40" dirty="0" smtClean="0">
                <a:solidFill>
                  <a:srgbClr val="000000"/>
                </a:solidFill>
                <a:latin typeface="Times New Roman"/>
                <a:ea typeface="ＭＳ 明朝"/>
                <a:cs typeface="Century"/>
              </a:rPr>
              <a:t>：</a:t>
            </a:r>
            <a:r>
              <a:rPr lang="ja-JP" altLang="en-US" sz="1050" spc="-40" dirty="0">
                <a:solidFill>
                  <a:srgbClr val="000000"/>
                </a:solidFill>
                <a:latin typeface="Times New Roman"/>
                <a:ea typeface="ＭＳ 明朝"/>
                <a:cs typeface="Century"/>
              </a:rPr>
              <a:t>キャリアパス</a:t>
            </a:r>
            <a:r>
              <a:rPr lang="ja-JP" altLang="en-US" sz="1050" spc="-40" dirty="0" smtClean="0">
                <a:solidFill>
                  <a:srgbClr val="000000"/>
                </a:solidFill>
                <a:latin typeface="Times New Roman"/>
                <a:ea typeface="ＭＳ 明朝"/>
                <a:cs typeface="Century"/>
              </a:rPr>
              <a:t>要件（①又は</a:t>
            </a:r>
            <a:r>
              <a:rPr lang="ja-JP" altLang="en-US" sz="1050" spc="-40" dirty="0">
                <a:solidFill>
                  <a:srgbClr val="000000"/>
                </a:solidFill>
                <a:latin typeface="Times New Roman"/>
                <a:ea typeface="ＭＳ 明朝"/>
                <a:cs typeface="Century"/>
              </a:rPr>
              <a:t>②</a:t>
            </a:r>
            <a:r>
              <a:rPr lang="ja-JP" altLang="en-US" sz="1050" spc="-40" dirty="0" smtClean="0">
                <a:solidFill>
                  <a:srgbClr val="000000"/>
                </a:solidFill>
                <a:latin typeface="Times New Roman"/>
                <a:ea typeface="ＭＳ 明朝"/>
                <a:cs typeface="Century"/>
              </a:rPr>
              <a:t>）及び</a:t>
            </a:r>
            <a:r>
              <a:rPr lang="ja-JP" altLang="en-US" sz="1050" spc="-40" dirty="0">
                <a:solidFill>
                  <a:srgbClr val="000000"/>
                </a:solidFill>
                <a:latin typeface="Times New Roman"/>
                <a:ea typeface="ＭＳ 明朝"/>
                <a:cs typeface="Century"/>
              </a:rPr>
              <a:t>定量的要件</a:t>
            </a:r>
            <a:r>
              <a:rPr lang="ja-JP" altLang="en-US" sz="1050" spc="-40" dirty="0" smtClean="0">
                <a:solidFill>
                  <a:srgbClr val="000000"/>
                </a:solidFill>
                <a:latin typeface="Times New Roman"/>
                <a:ea typeface="ＭＳ 明朝"/>
                <a:cs typeface="Century"/>
              </a:rPr>
              <a:t>を満たす</a:t>
            </a:r>
            <a:r>
              <a:rPr lang="ja-JP" altLang="en-US" sz="1050" spc="-40" dirty="0">
                <a:solidFill>
                  <a:srgbClr val="000000"/>
                </a:solidFill>
                <a:latin typeface="Times New Roman"/>
                <a:ea typeface="ＭＳ 明朝"/>
                <a:cs typeface="Century"/>
              </a:rPr>
              <a:t>対象事</a:t>
            </a:r>
            <a:r>
              <a:rPr lang="ja-JP" altLang="en-US" sz="1050" spc="-40" dirty="0" smtClean="0">
                <a:solidFill>
                  <a:srgbClr val="000000"/>
                </a:solidFill>
                <a:latin typeface="Times New Roman"/>
                <a:ea typeface="ＭＳ 明朝"/>
                <a:cs typeface="Century"/>
              </a:rPr>
              <a:t>業者</a:t>
            </a:r>
            <a:endParaRPr lang="en-US" altLang="ja-JP" sz="1050" spc="-40" dirty="0">
              <a:solidFill>
                <a:srgbClr val="000000"/>
              </a:solidFill>
              <a:latin typeface="Times New Roman"/>
              <a:ea typeface="ＭＳ 明朝"/>
              <a:cs typeface="Century"/>
            </a:endParaRPr>
          </a:p>
          <a:p>
            <a:r>
              <a:rPr lang="ja-JP" altLang="en-US" sz="1050" spc="-40" dirty="0" smtClean="0">
                <a:solidFill>
                  <a:srgbClr val="000000"/>
                </a:solidFill>
                <a:latin typeface="Times New Roman"/>
                <a:ea typeface="ＭＳ 明朝"/>
                <a:cs typeface="Century"/>
              </a:rPr>
              <a:t>加算</a:t>
            </a:r>
            <a:r>
              <a:rPr lang="en-US" altLang="ja-JP" sz="1050" spc="-40" dirty="0" smtClean="0">
                <a:solidFill>
                  <a:srgbClr val="000000"/>
                </a:solidFill>
                <a:latin typeface="Times New Roman"/>
                <a:ea typeface="ＭＳ 明朝"/>
                <a:cs typeface="Century"/>
              </a:rPr>
              <a:t>Ⅲ</a:t>
            </a:r>
            <a:r>
              <a:rPr lang="ja-JP" altLang="en-US" sz="1050" spc="-40" dirty="0" smtClean="0">
                <a:solidFill>
                  <a:srgbClr val="000000"/>
                </a:solidFill>
                <a:latin typeface="Times New Roman"/>
                <a:ea typeface="ＭＳ 明朝"/>
                <a:cs typeface="Century"/>
              </a:rPr>
              <a:t>：</a:t>
            </a:r>
            <a:r>
              <a:rPr lang="ja-JP" altLang="en-US" sz="1050" spc="-40" dirty="0">
                <a:solidFill>
                  <a:srgbClr val="000000"/>
                </a:solidFill>
                <a:latin typeface="Times New Roman"/>
                <a:ea typeface="ＭＳ 明朝"/>
                <a:cs typeface="Century"/>
              </a:rPr>
              <a:t>キャリアパス要件</a:t>
            </a:r>
            <a:r>
              <a:rPr lang="ja-JP" altLang="en-US" sz="1050" spc="-40" dirty="0" smtClean="0">
                <a:solidFill>
                  <a:srgbClr val="000000"/>
                </a:solidFill>
                <a:latin typeface="Times New Roman"/>
                <a:ea typeface="ＭＳ 明朝"/>
                <a:cs typeface="Century"/>
              </a:rPr>
              <a:t>（</a:t>
            </a:r>
            <a:r>
              <a:rPr lang="ja-JP" altLang="en-US" sz="1050" spc="-40" dirty="0">
                <a:solidFill>
                  <a:srgbClr val="000000"/>
                </a:solidFill>
                <a:latin typeface="Times New Roman"/>
                <a:ea typeface="ＭＳ 明朝"/>
                <a:cs typeface="Century"/>
              </a:rPr>
              <a:t>①</a:t>
            </a:r>
            <a:r>
              <a:rPr lang="ja-JP" altLang="en-US" sz="1050" spc="-40" dirty="0" smtClean="0">
                <a:solidFill>
                  <a:srgbClr val="000000"/>
                </a:solidFill>
                <a:latin typeface="Times New Roman"/>
                <a:ea typeface="ＭＳ 明朝"/>
                <a:cs typeface="Century"/>
              </a:rPr>
              <a:t>又は</a:t>
            </a:r>
            <a:r>
              <a:rPr lang="ja-JP" altLang="en-US" sz="1050" spc="-40" dirty="0">
                <a:solidFill>
                  <a:srgbClr val="000000"/>
                </a:solidFill>
                <a:latin typeface="Times New Roman"/>
                <a:ea typeface="ＭＳ 明朝"/>
                <a:cs typeface="Century"/>
              </a:rPr>
              <a:t>②</a:t>
            </a:r>
            <a:r>
              <a:rPr lang="ja-JP" altLang="en-US" sz="1050" spc="-40" dirty="0" smtClean="0">
                <a:solidFill>
                  <a:srgbClr val="000000"/>
                </a:solidFill>
                <a:latin typeface="Times New Roman"/>
                <a:ea typeface="ＭＳ 明朝"/>
                <a:cs typeface="Century"/>
              </a:rPr>
              <a:t>）</a:t>
            </a:r>
            <a:r>
              <a:rPr lang="ja-JP" altLang="en-US" sz="1050" spc="-40" dirty="0">
                <a:solidFill>
                  <a:srgbClr val="000000"/>
                </a:solidFill>
                <a:latin typeface="Times New Roman"/>
                <a:ea typeface="ＭＳ 明朝"/>
                <a:cs typeface="Century"/>
              </a:rPr>
              <a:t>又は定量的要件のいずれかを満たす対象事</a:t>
            </a:r>
            <a:r>
              <a:rPr lang="ja-JP" altLang="en-US" sz="1050" spc="-40" dirty="0" smtClean="0">
                <a:solidFill>
                  <a:srgbClr val="000000"/>
                </a:solidFill>
                <a:latin typeface="Times New Roman"/>
                <a:ea typeface="ＭＳ 明朝"/>
                <a:cs typeface="Century"/>
              </a:rPr>
              <a:t>業者</a:t>
            </a:r>
            <a:endParaRPr lang="ja-JP" altLang="en-US" sz="1050" spc="-40" dirty="0">
              <a:solidFill>
                <a:srgbClr val="000000"/>
              </a:solidFill>
              <a:latin typeface="Times New Roman"/>
              <a:ea typeface="ＭＳ 明朝"/>
              <a:cs typeface="Century"/>
            </a:endParaRPr>
          </a:p>
          <a:p>
            <a:r>
              <a:rPr lang="ja-JP" altLang="en-US" sz="1050" spc="-40" dirty="0" smtClean="0">
                <a:solidFill>
                  <a:srgbClr val="000000"/>
                </a:solidFill>
                <a:latin typeface="Times New Roman"/>
                <a:ea typeface="ＭＳ 明朝"/>
                <a:cs typeface="Century"/>
              </a:rPr>
              <a:t>加算</a:t>
            </a:r>
            <a:r>
              <a:rPr lang="en-US" altLang="ja-JP" sz="1050" spc="-40" dirty="0" smtClean="0">
                <a:solidFill>
                  <a:srgbClr val="000000"/>
                </a:solidFill>
                <a:latin typeface="Times New Roman"/>
                <a:ea typeface="ＭＳ 明朝"/>
                <a:cs typeface="Century"/>
              </a:rPr>
              <a:t>Ⅳ</a:t>
            </a:r>
            <a:r>
              <a:rPr lang="ja-JP" altLang="en-US" sz="1050" spc="-40" dirty="0" smtClean="0">
                <a:solidFill>
                  <a:srgbClr val="000000"/>
                </a:solidFill>
                <a:latin typeface="Times New Roman"/>
                <a:ea typeface="ＭＳ 明朝"/>
                <a:cs typeface="Century"/>
              </a:rPr>
              <a:t>：</a:t>
            </a:r>
            <a:r>
              <a:rPr lang="ja-JP" altLang="en-US" sz="1050" spc="-40" dirty="0">
                <a:solidFill>
                  <a:srgbClr val="000000"/>
                </a:solidFill>
                <a:latin typeface="Times New Roman"/>
                <a:ea typeface="ＭＳ 明朝"/>
                <a:cs typeface="Century"/>
              </a:rPr>
              <a:t>キャリアパス要件</a:t>
            </a:r>
            <a:r>
              <a:rPr lang="ja-JP" altLang="en-US" sz="1050" spc="-40" dirty="0" smtClean="0">
                <a:solidFill>
                  <a:srgbClr val="000000"/>
                </a:solidFill>
                <a:latin typeface="Times New Roman"/>
                <a:ea typeface="ＭＳ 明朝"/>
                <a:cs typeface="Century"/>
              </a:rPr>
              <a:t>（</a:t>
            </a:r>
            <a:r>
              <a:rPr lang="ja-JP" altLang="en-US" sz="1050" spc="-40" dirty="0">
                <a:solidFill>
                  <a:srgbClr val="000000"/>
                </a:solidFill>
                <a:latin typeface="Times New Roman"/>
                <a:ea typeface="ＭＳ 明朝"/>
                <a:cs typeface="Century"/>
              </a:rPr>
              <a:t>①</a:t>
            </a:r>
            <a:r>
              <a:rPr lang="ja-JP" altLang="en-US" sz="1050" spc="-40" dirty="0" smtClean="0">
                <a:solidFill>
                  <a:srgbClr val="000000"/>
                </a:solidFill>
                <a:latin typeface="Times New Roman"/>
                <a:ea typeface="ＭＳ 明朝"/>
                <a:cs typeface="Century"/>
              </a:rPr>
              <a:t>又は</a:t>
            </a:r>
            <a:r>
              <a:rPr lang="ja-JP" altLang="en-US" sz="1050" spc="-40" dirty="0">
                <a:solidFill>
                  <a:srgbClr val="000000"/>
                </a:solidFill>
                <a:latin typeface="Times New Roman"/>
                <a:ea typeface="ＭＳ 明朝"/>
                <a:cs typeface="Century"/>
              </a:rPr>
              <a:t>②</a:t>
            </a:r>
            <a:r>
              <a:rPr lang="ja-JP" altLang="en-US" sz="1050" spc="-40" dirty="0" smtClean="0">
                <a:solidFill>
                  <a:srgbClr val="000000"/>
                </a:solidFill>
                <a:latin typeface="Times New Roman"/>
                <a:ea typeface="ＭＳ 明朝"/>
                <a:cs typeface="Century"/>
              </a:rPr>
              <a:t>）</a:t>
            </a:r>
            <a:r>
              <a:rPr lang="ja-JP" altLang="en-US" sz="1050" spc="-40" dirty="0">
                <a:solidFill>
                  <a:srgbClr val="000000"/>
                </a:solidFill>
                <a:latin typeface="Times New Roman"/>
                <a:ea typeface="ＭＳ 明朝"/>
                <a:cs typeface="Century"/>
              </a:rPr>
              <a:t>、</a:t>
            </a:r>
            <a:r>
              <a:rPr lang="ja-JP" altLang="en-US" sz="1050" spc="-40" dirty="0" smtClean="0">
                <a:solidFill>
                  <a:srgbClr val="000000"/>
                </a:solidFill>
                <a:latin typeface="Times New Roman"/>
                <a:ea typeface="ＭＳ 明朝"/>
                <a:cs typeface="Century"/>
              </a:rPr>
              <a:t>定量的</a:t>
            </a:r>
            <a:r>
              <a:rPr lang="ja-JP" altLang="en-US" sz="1050" spc="-40" dirty="0">
                <a:solidFill>
                  <a:srgbClr val="000000"/>
                </a:solidFill>
                <a:latin typeface="Times New Roman"/>
                <a:ea typeface="ＭＳ 明朝"/>
                <a:cs typeface="Century"/>
              </a:rPr>
              <a:t>要件のいずれも満たしていない対象事</a:t>
            </a:r>
            <a:r>
              <a:rPr lang="ja-JP" altLang="en-US" sz="1050" spc="-40" dirty="0" smtClean="0">
                <a:solidFill>
                  <a:srgbClr val="000000"/>
                </a:solidFill>
                <a:latin typeface="Times New Roman"/>
                <a:ea typeface="ＭＳ 明朝"/>
                <a:cs typeface="Century"/>
              </a:rPr>
              <a:t>業者</a:t>
            </a:r>
            <a:endParaRPr lang="ja-JP" altLang="en-US" sz="1050" spc="-40" dirty="0">
              <a:solidFill>
                <a:srgbClr val="000000"/>
              </a:solidFill>
              <a:latin typeface="Times New Roman"/>
              <a:ea typeface="ＭＳ 明朝"/>
              <a:cs typeface="Century"/>
            </a:endParaRPr>
          </a:p>
        </p:txBody>
      </p:sp>
      <p:sp>
        <p:nvSpPr>
          <p:cNvPr id="13" name="タイトル 1"/>
          <p:cNvSpPr txBox="1">
            <a:spLocks/>
          </p:cNvSpPr>
          <p:nvPr/>
        </p:nvSpPr>
        <p:spPr>
          <a:xfrm>
            <a:off x="-7737" y="19040"/>
            <a:ext cx="9913739" cy="468000"/>
          </a:xfrm>
          <a:prstGeom prst="rect">
            <a:avLst/>
          </a:prstGeom>
          <a:solidFill>
            <a:srgbClr val="FFFF99">
              <a:alpha val="50000"/>
            </a:srgb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（参考）介護</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職員処遇改善</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加算について </a:t>
            </a:r>
            <a:r>
              <a:rPr lang="en-US" altLang="ja-JP"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1412380" y="5200252"/>
            <a:ext cx="1682101" cy="7309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ja-JP" altLang="en-US" sz="1100" dirty="0" smtClean="0">
                <a:solidFill>
                  <a:prstClr val="black"/>
                </a:solidFill>
                <a:latin typeface="ＭＳ 明朝" panose="02020609040205080304" pitchFamily="17" charset="-128"/>
                <a:ea typeface="ＭＳ 明朝" panose="02020609040205080304" pitchFamily="17" charset="-128"/>
              </a:rPr>
              <a:t>キャリアパス</a:t>
            </a:r>
            <a:r>
              <a:rPr lang="ja-JP" altLang="en-US" sz="1100" dirty="0">
                <a:solidFill>
                  <a:prstClr val="black"/>
                </a:solidFill>
                <a:latin typeface="ＭＳ 明朝" panose="02020609040205080304" pitchFamily="17" charset="-128"/>
                <a:ea typeface="ＭＳ 明朝" panose="02020609040205080304" pitchFamily="17" charset="-128"/>
              </a:rPr>
              <a:t>要件等の適合状況に関する</a:t>
            </a:r>
            <a:r>
              <a:rPr lang="ja-JP" altLang="en-US" sz="1100" dirty="0" smtClean="0">
                <a:solidFill>
                  <a:prstClr val="black"/>
                </a:solidFill>
                <a:latin typeface="ＭＳ 明朝" panose="02020609040205080304" pitchFamily="17" charset="-128"/>
                <a:ea typeface="ＭＳ 明朝" panose="02020609040205080304" pitchFamily="17" charset="-128"/>
              </a:rPr>
              <a:t>区分</a:t>
            </a:r>
            <a:endParaRPr lang="en-US" altLang="ja-JP" sz="1100" dirty="0" smtClean="0">
              <a:solidFill>
                <a:prstClr val="black"/>
              </a:solidFill>
              <a:latin typeface="ＭＳ 明朝" panose="02020609040205080304" pitchFamily="17" charset="-128"/>
              <a:ea typeface="ＭＳ 明朝" panose="02020609040205080304" pitchFamily="17" charset="-128"/>
            </a:endParaRPr>
          </a:p>
          <a:p>
            <a:endParaRPr lang="en-US" altLang="ja-JP" sz="900" dirty="0">
              <a:solidFill>
                <a:prstClr val="black"/>
              </a:solidFill>
              <a:latin typeface="ＭＳ 明朝" panose="02020609040205080304" pitchFamily="17" charset="-128"/>
              <a:ea typeface="ＭＳ 明朝" panose="02020609040205080304" pitchFamily="17" charset="-128"/>
            </a:endParaRPr>
          </a:p>
          <a:p>
            <a:endParaRPr lang="en-US" altLang="ja-JP" sz="1050" dirty="0" smtClean="0">
              <a:solidFill>
                <a:prstClr val="black"/>
              </a:solidFill>
              <a:latin typeface="ＭＳ 明朝" panose="02020609040205080304" pitchFamily="17" charset="-128"/>
              <a:ea typeface="ＭＳ 明朝" panose="02020609040205080304" pitchFamily="17" charset="-128"/>
            </a:endParaRPr>
          </a:p>
        </p:txBody>
      </p:sp>
      <p:sp>
        <p:nvSpPr>
          <p:cNvPr id="10" name="スライド番号プレースホルダー 1"/>
          <p:cNvSpPr>
            <a:spLocks noGrp="1"/>
          </p:cNvSpPr>
          <p:nvPr>
            <p:ph type="sldNum" sz="quarter" idx="11"/>
          </p:nvPr>
        </p:nvSpPr>
        <p:spPr>
          <a:xfrm>
            <a:off x="9300777" y="659735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12</a:t>
            </a:fld>
            <a:endParaRPr kumimoji="0" lang="en-US" altLang="ja-JP" sz="1600" kern="0" dirty="0">
              <a:solidFill>
                <a:srgbClr val="000000"/>
              </a:solidFill>
            </a:endParaRPr>
          </a:p>
        </p:txBody>
      </p:sp>
    </p:spTree>
    <p:extLst>
      <p:ext uri="{BB962C8B-B14F-4D97-AF65-F5344CB8AC3E}">
        <p14:creationId xmlns:p14="http://schemas.microsoft.com/office/powerpoint/2010/main" val="3818642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27296"/>
            <a:ext cx="9906000" cy="404664"/>
          </a:xfrm>
          <a:prstGeom prst="rect">
            <a:avLst/>
          </a:prstGeom>
          <a:solidFill>
            <a:srgbClr val="FFFF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b" anchorCtr="1"/>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（参考）サービス</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提供体制強化</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加算について（改定後）</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65570" y="6228615"/>
            <a:ext cx="9639965" cy="584775"/>
          </a:xfrm>
          <a:prstGeom prst="rect">
            <a:avLst/>
          </a:prstGeom>
        </p:spPr>
        <p:txBody>
          <a:bodyPr wrap="square">
            <a:spAutoFit/>
          </a:bodyPr>
          <a:lstStyle/>
          <a:p>
            <a:r>
              <a:rPr lang="ja-JP" altLang="ja-JP" sz="80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１</a:t>
            </a:r>
            <a:r>
              <a:rPr lang="en-US"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訪問</a:t>
            </a:r>
            <a:r>
              <a:rPr lang="ja-JP" altLang="ja-JP" sz="800" kern="100" dirty="0">
                <a:solidFill>
                  <a:prstClr val="black"/>
                </a:solidFill>
                <a:latin typeface="ＭＳ ゴシック" panose="020B0609070205080204" pitchFamily="49" charset="-128"/>
                <a:ea typeface="ＭＳ ゴシック" panose="020B0609070205080204" pitchFamily="49" charset="-128"/>
                <a:cs typeface="Times New Roman"/>
              </a:rPr>
              <a:t>介護及び居宅介護支援については、特定事業所</a:t>
            </a:r>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加算</a:t>
            </a:r>
            <a:r>
              <a:rPr lang="ja-JP" altLang="en-US" sz="800" kern="100" dirty="0" smtClean="0">
                <a:solidFill>
                  <a:prstClr val="black"/>
                </a:solidFill>
                <a:latin typeface="ＭＳ ゴシック" panose="020B0609070205080204" pitchFamily="49" charset="-128"/>
                <a:ea typeface="ＭＳ ゴシック" panose="020B0609070205080204" pitchFamily="49" charset="-128"/>
                <a:cs typeface="Times New Roman"/>
              </a:rPr>
              <a:t>において、人材に関する同旨</a:t>
            </a:r>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の</a:t>
            </a:r>
            <a:r>
              <a:rPr lang="ja-JP" altLang="en-US" sz="800" kern="100" dirty="0" smtClean="0">
                <a:solidFill>
                  <a:prstClr val="black"/>
                </a:solidFill>
                <a:latin typeface="ＭＳ ゴシック" panose="020B0609070205080204" pitchFamily="49" charset="-128"/>
                <a:ea typeface="ＭＳ ゴシック" panose="020B0609070205080204" pitchFamily="49" charset="-128"/>
                <a:cs typeface="Times New Roman"/>
              </a:rPr>
              <a:t>要件を定めている。</a:t>
            </a:r>
            <a:endParaRPr lang="en-US"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endParaRPr>
          </a:p>
          <a:p>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※２</a:t>
            </a:r>
            <a:r>
              <a:rPr lang="en-US"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表中</a:t>
            </a:r>
            <a:r>
              <a:rPr lang="ja-JP" altLang="en-US" sz="800" kern="100" dirty="0" smtClean="0">
                <a:solidFill>
                  <a:prstClr val="black"/>
                </a:solidFill>
                <a:latin typeface="ＭＳ ゴシック" panose="020B0609070205080204" pitchFamily="49" charset="-128"/>
                <a:ea typeface="ＭＳ ゴシック" panose="020B0609070205080204" pitchFamily="49" charset="-128"/>
                <a:cs typeface="Times New Roman"/>
              </a:rPr>
              <a:t>、複数</a:t>
            </a:r>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の</a:t>
            </a:r>
            <a:r>
              <a:rPr lang="ja-JP" altLang="ja-JP" sz="800" kern="100" dirty="0">
                <a:solidFill>
                  <a:prstClr val="black"/>
                </a:solidFill>
                <a:latin typeface="ＭＳ ゴシック" panose="020B0609070205080204" pitchFamily="49" charset="-128"/>
                <a:ea typeface="ＭＳ ゴシック" panose="020B0609070205080204" pitchFamily="49" charset="-128"/>
                <a:cs typeface="Times New Roman"/>
              </a:rPr>
              <a:t>単位設定がされているものについては、いずれか一つのみを算定することができる。</a:t>
            </a:r>
          </a:p>
          <a:p>
            <a:pPr marL="261938" indent="-261938" algn="just"/>
            <a:r>
              <a:rPr lang="ja-JP" altLang="ja-JP" sz="800" kern="100" dirty="0">
                <a:solidFill>
                  <a:prstClr val="black"/>
                </a:solidFill>
                <a:latin typeface="ＭＳ ゴシック" panose="020B0609070205080204" pitchFamily="49" charset="-128"/>
                <a:ea typeface="ＭＳ ゴシック" panose="020B0609070205080204" pitchFamily="49" charset="-128"/>
                <a:cs typeface="Times New Roman"/>
              </a:rPr>
              <a:t>※</a:t>
            </a:r>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３</a:t>
            </a:r>
            <a:r>
              <a:rPr lang="en-US"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 </a:t>
            </a:r>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介護</a:t>
            </a:r>
            <a:r>
              <a:rPr lang="ja-JP" altLang="ja-JP" sz="800" kern="100" dirty="0">
                <a:solidFill>
                  <a:prstClr val="black"/>
                </a:solidFill>
                <a:latin typeface="ＭＳ ゴシック" panose="020B0609070205080204" pitchFamily="49" charset="-128"/>
                <a:ea typeface="ＭＳ ゴシック" panose="020B0609070205080204" pitchFamily="49" charset="-128"/>
                <a:cs typeface="Times New Roman"/>
              </a:rPr>
              <a:t>福祉士に係る要件は「介護職員の総数に占める介護福祉士の割合」、常勤職員に係る要件は「看護</a:t>
            </a:r>
            <a:r>
              <a:rPr lang="ja-JP" altLang="ja-JP" sz="800" kern="100" dirty="0" smtClean="0">
                <a:solidFill>
                  <a:prstClr val="black"/>
                </a:solidFill>
                <a:latin typeface="ＭＳ ゴシック" panose="020B0609070205080204" pitchFamily="49" charset="-128"/>
                <a:ea typeface="ＭＳ ゴシック" panose="020B0609070205080204" pitchFamily="49" charset="-128"/>
                <a:cs typeface="Times New Roman"/>
              </a:rPr>
              <a:t>・介護職員の総数に占める常勤職員の割合」、勤続年数に係る要件は「利用者にサービスを直接提供する職員の総数に占める３年以上勤続職員の割合」である。</a:t>
            </a:r>
            <a:endParaRPr lang="ja-JP" altLang="ja-JP" sz="800" kern="100" dirty="0">
              <a:solidFill>
                <a:prstClr val="black"/>
              </a:solidFill>
              <a:latin typeface="ＭＳ ゴシック" panose="020B0609070205080204" pitchFamily="49" charset="-128"/>
              <a:ea typeface="ＭＳ ゴシック" panose="020B0609070205080204" pitchFamily="49" charset="-128"/>
              <a:cs typeface="Times New Roman"/>
            </a:endParaRPr>
          </a:p>
        </p:txBody>
      </p:sp>
      <p:sp>
        <p:nvSpPr>
          <p:cNvPr id="7" name="スライド番号プレースホルダー 1"/>
          <p:cNvSpPr>
            <a:spLocks noGrp="1"/>
          </p:cNvSpPr>
          <p:nvPr>
            <p:ph type="sldNum" sz="quarter" idx="11"/>
          </p:nvPr>
        </p:nvSpPr>
        <p:spPr>
          <a:xfrm>
            <a:off x="9273482" y="659735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13</a:t>
            </a:fld>
            <a:endParaRPr kumimoji="0" lang="en-US" altLang="ja-JP" sz="1600" kern="0" dirty="0">
              <a:solidFill>
                <a:srgbClr val="000000"/>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066911519"/>
              </p:ext>
            </p:extLst>
          </p:nvPr>
        </p:nvGraphicFramePr>
        <p:xfrm>
          <a:off x="54101" y="548680"/>
          <a:ext cx="9778997" cy="5714528"/>
        </p:xfrm>
        <a:graphic>
          <a:graphicData uri="http://schemas.openxmlformats.org/drawingml/2006/table">
            <a:tbl>
              <a:tblPr firstRow="1" firstCol="1" lastRow="1" lastCol="1" bandRow="1" bandCol="1"/>
              <a:tblGrid>
                <a:gridCol w="1814879"/>
                <a:gridCol w="5626078"/>
                <a:gridCol w="2338040"/>
              </a:tblGrid>
              <a:tr h="74325">
                <a:tc>
                  <a:txBody>
                    <a:bodyPr/>
                    <a:lstStyle/>
                    <a:p>
                      <a:pPr algn="ctr">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サービス</a:t>
                      </a: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FFFF"/>
                    </a:solidFill>
                  </a:tcPr>
                </a:tc>
                <a:tc>
                  <a:txBody>
                    <a:bodyPr/>
                    <a:lstStyle/>
                    <a:p>
                      <a:pPr algn="ctr">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要件</a:t>
                      </a:r>
                    </a:p>
                  </a:txBody>
                  <a:tcPr marL="50403" marR="5040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FFFF"/>
                    </a:solidFill>
                  </a:tcPr>
                </a:tc>
                <a:tc>
                  <a:txBody>
                    <a:bodyPr/>
                    <a:lstStyle/>
                    <a:p>
                      <a:pPr algn="ctr">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単位</a:t>
                      </a: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CCFFFF"/>
                    </a:solidFill>
                  </a:tcPr>
                </a:tc>
              </a:tr>
              <a:tr h="159452">
                <a:tc>
                  <a:txBody>
                    <a:bodyPr/>
                    <a:lstStyle/>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訪問入浴</a:t>
                      </a: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rowSpan="2">
                  <a:txBody>
                    <a:bodyPr/>
                    <a:lstStyle/>
                    <a:p>
                      <a:pPr marL="133350" indent="-133350" algn="just">
                        <a:lnSpc>
                          <a:spcPts val="1100"/>
                        </a:lnSpc>
                        <a:spcAft>
                          <a:spcPts val="0"/>
                        </a:spcAft>
                      </a:pPr>
                      <a:r>
                        <a:rPr lang="ja-JP" altLang="en-US" sz="900" kern="100" dirty="0">
                          <a:solidFill>
                            <a:schemeClr val="tx1"/>
                          </a:solidFill>
                          <a:effectLst/>
                          <a:latin typeface="ＭＳ ゴシック" panose="020B0609070205080204" pitchFamily="49" charset="-128"/>
                          <a:ea typeface="ＭＳ ゴシック" panose="020B0609070205080204" pitchFamily="49" charset="-128"/>
                          <a:cs typeface="Times New Roman"/>
                        </a:rPr>
                        <a:t>○</a:t>
                      </a:r>
                      <a:r>
                        <a:rPr lang="ja-JP" sz="900" kern="100" dirty="0">
                          <a:solidFill>
                            <a:schemeClr val="tx1"/>
                          </a:solidFill>
                          <a:effectLst/>
                          <a:latin typeface="ＭＳ ゴシック" panose="020B0609070205080204" pitchFamily="49" charset="-128"/>
                          <a:ea typeface="ＭＳ ゴシック" panose="020B0609070205080204" pitchFamily="49" charset="-128"/>
                          <a:cs typeface="Times New Roman"/>
                        </a:rPr>
                        <a:t>　研修等を実施しており、かつ、次のいずれかに該当すること</a:t>
                      </a:r>
                      <a:r>
                        <a:rPr lang="ja-JP" sz="900" kern="100" dirty="0" smtClean="0">
                          <a:solidFill>
                            <a:schemeClr val="tx1"/>
                          </a:solidFill>
                          <a:effectLst/>
                          <a:latin typeface="ＭＳ ゴシック" panose="020B0609070205080204" pitchFamily="49" charset="-128"/>
                          <a:ea typeface="ＭＳ ゴシック" panose="020B0609070205080204" pitchFamily="49" charset="-128"/>
                          <a:cs typeface="Times New Roman"/>
                        </a:rPr>
                        <a:t>。</a:t>
                      </a:r>
                      <a:endParaRPr lang="en-US" altLang="ja-JP" sz="900" kern="100" dirty="0" smtClean="0">
                        <a:solidFill>
                          <a:schemeClr val="tx1"/>
                        </a:solidFill>
                        <a:effectLst/>
                        <a:latin typeface="ＭＳ ゴシック" panose="020B0609070205080204" pitchFamily="49" charset="-128"/>
                        <a:ea typeface="ＭＳ ゴシック" panose="020B0609070205080204" pitchFamily="49" charset="-128"/>
                        <a:cs typeface="Times New Roman"/>
                      </a:endParaRPr>
                    </a:p>
                    <a:p>
                      <a:pPr marL="133350" indent="-133350" algn="just">
                        <a:lnSpc>
                          <a:spcPts val="1100"/>
                        </a:lnSpc>
                        <a:spcAft>
                          <a:spcPts val="0"/>
                        </a:spcAft>
                      </a:pPr>
                      <a:r>
                        <a:rPr lang="ja-JP" altLang="en-US" sz="900"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介護福祉士が</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4</a:t>
                      </a:r>
                      <a:r>
                        <a:rPr 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0</a:t>
                      </a:r>
                      <a:r>
                        <a:rPr 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％以上配置されていること</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、又は、</a:t>
                      </a:r>
                      <a:r>
                        <a:rPr 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介護</a:t>
                      </a:r>
                      <a:r>
                        <a:rPr lang="ja-JP" sz="900" u="sng" kern="100" dirty="0">
                          <a:solidFill>
                            <a:srgbClr val="FF0000"/>
                          </a:solidFill>
                          <a:effectLst/>
                          <a:latin typeface="ＭＳ ゴシック" panose="020B0609070205080204" pitchFamily="49" charset="-128"/>
                          <a:ea typeface="ＭＳ ゴシック" panose="020B0609070205080204" pitchFamily="49" charset="-128"/>
                          <a:cs typeface="Times New Roman"/>
                        </a:rPr>
                        <a:t>福祉士及び介護職員基礎研修修了者の合計</a:t>
                      </a:r>
                      <a:r>
                        <a:rPr 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が</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endPar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marL="133350" indent="-133350" algn="just">
                        <a:lnSpc>
                          <a:spcPts val="1100"/>
                        </a:lnSpc>
                        <a:spcAft>
                          <a:spcPts val="0"/>
                        </a:spcAft>
                      </a:pPr>
                      <a:r>
                        <a:rPr lang="ja-JP" altLang="en-US"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6</a:t>
                      </a:r>
                      <a:r>
                        <a:rPr 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0</a:t>
                      </a:r>
                      <a:r>
                        <a:rPr lang="ja-JP" sz="900" u="sng" kern="100" dirty="0">
                          <a:solidFill>
                            <a:srgbClr val="FF0000"/>
                          </a:solidFill>
                          <a:effectLst/>
                          <a:latin typeface="ＭＳ ゴシック" panose="020B0609070205080204" pitchFamily="49" charset="-128"/>
                          <a:ea typeface="ＭＳ ゴシック" panose="020B0609070205080204" pitchFamily="49" charset="-128"/>
                          <a:cs typeface="Times New Roman"/>
                        </a:rPr>
                        <a:t>％以上配置されていること</a:t>
                      </a:r>
                      <a:r>
                        <a:rPr 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endParaRPr lang="en-US"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marL="13335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②　</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介護福祉士が</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30</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％以上配置されていること</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、又は、</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介護福祉士及び介護職員基礎研修修了者の合計が</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marL="13335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50</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％以上配置されていること。</a:t>
                      </a:r>
                    </a:p>
                  </a:txBody>
                  <a:tcPr marL="50403" marR="5040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lnSpc>
                          <a:spcPts val="1100"/>
                        </a:lnSpc>
                        <a:spcAft>
                          <a:spcPts val="0"/>
                        </a:spcAft>
                      </a:pP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en-US"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36</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単位／回</a:t>
                      </a:r>
                      <a:r>
                        <a:rPr lang="ja-JP" altLang="en-US" sz="900"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②：</a:t>
                      </a:r>
                      <a:r>
                        <a:rPr lang="en-US" sz="900" kern="100" dirty="0" smtClean="0">
                          <a:effectLst/>
                          <a:latin typeface="ＭＳ ゴシック" panose="020B0609070205080204" pitchFamily="49" charset="-128"/>
                          <a:ea typeface="ＭＳ ゴシック" panose="020B0609070205080204" pitchFamily="49" charset="-128"/>
                          <a:cs typeface="Times New Roman"/>
                        </a:rPr>
                        <a:t>24</a:t>
                      </a:r>
                      <a:r>
                        <a:rPr lang="ja-JP" sz="900" kern="100" dirty="0">
                          <a:effectLst/>
                          <a:latin typeface="ＭＳ ゴシック" panose="020B0609070205080204" pitchFamily="49" charset="-128"/>
                          <a:ea typeface="ＭＳ ゴシック" panose="020B0609070205080204" pitchFamily="49" charset="-128"/>
                          <a:cs typeface="Times New Roman"/>
                        </a:rPr>
                        <a:t>単位／回</a:t>
                      </a: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6952">
                <a:tc>
                  <a:txBody>
                    <a:bodyPr/>
                    <a:lstStyle/>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夜間対応型訪問介護</a:t>
                      </a: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vMerge="1">
                  <a:txBody>
                    <a:bodyPr/>
                    <a:lstStyle/>
                    <a:p>
                      <a:endParaRPr kumimoji="1" lang="ja-JP" altLang="en-US"/>
                    </a:p>
                  </a:txBody>
                  <a:tcPr/>
                </a:tc>
                <a:tc>
                  <a:txBody>
                    <a:bodyPr/>
                    <a:lstStyle/>
                    <a:p>
                      <a:pPr indent="114300" algn="l">
                        <a:lnSpc>
                          <a:spcPts val="1100"/>
                        </a:lnSpc>
                        <a:spcAft>
                          <a:spcPts val="0"/>
                        </a:spcAft>
                      </a:pP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en-US"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18</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単位／回</a:t>
                      </a:r>
                      <a:r>
                        <a:rPr lang="ja-JP" altLang="en-US" sz="900"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②：</a:t>
                      </a:r>
                      <a:r>
                        <a:rPr lang="en-US" sz="900" kern="100" dirty="0" smtClean="0">
                          <a:effectLst/>
                          <a:latin typeface="ＭＳ ゴシック" panose="020B0609070205080204" pitchFamily="49" charset="-128"/>
                          <a:ea typeface="ＭＳ ゴシック" panose="020B0609070205080204" pitchFamily="49" charset="-128"/>
                          <a:cs typeface="Times New Roman"/>
                        </a:rPr>
                        <a:t>12</a:t>
                      </a:r>
                      <a:r>
                        <a:rPr lang="ja-JP" sz="900" kern="100" dirty="0">
                          <a:effectLst/>
                          <a:latin typeface="ＭＳ ゴシック" panose="020B0609070205080204" pitchFamily="49" charset="-128"/>
                          <a:ea typeface="ＭＳ ゴシック" panose="020B0609070205080204" pitchFamily="49" charset="-128"/>
                          <a:cs typeface="Times New Roman"/>
                        </a:rPr>
                        <a:t>単位／回</a:t>
                      </a:r>
                    </a:p>
                    <a:p>
                      <a:pPr algn="l">
                        <a:lnSpc>
                          <a:spcPts val="1100"/>
                        </a:lnSpc>
                        <a:spcAft>
                          <a:spcPts val="0"/>
                        </a:spcAft>
                      </a:pPr>
                      <a:r>
                        <a:rPr lang="ja-JP" altLang="en-US" sz="900" kern="100" baseline="0" dirty="0" smtClean="0">
                          <a:effectLst/>
                          <a:latin typeface="ＭＳ ゴシック" panose="020B0609070205080204" pitchFamily="49" charset="-128"/>
                          <a:ea typeface="ＭＳ ゴシック" panose="020B0609070205080204" pitchFamily="49" charset="-128"/>
                          <a:cs typeface="Times New Roman"/>
                        </a:rPr>
                        <a:t>   </a:t>
                      </a:r>
                      <a:r>
                        <a:rPr lang="ja-JP" sz="900" kern="100" dirty="0" smtClean="0">
                          <a:effectLst/>
                          <a:latin typeface="ＭＳ ゴシック" panose="020B0609070205080204" pitchFamily="49" charset="-128"/>
                          <a:ea typeface="ＭＳ ゴシック" panose="020B0609070205080204" pitchFamily="49" charset="-128"/>
                          <a:cs typeface="Times New Roman"/>
                        </a:rPr>
                        <a:t>（包括型</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en-US" sz="900" i="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126</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単位／人・月</a:t>
                      </a:r>
                      <a:r>
                        <a:rPr lang="ja-JP" sz="900" kern="100" dirty="0">
                          <a:effectLst/>
                          <a:latin typeface="ＭＳ ゴシック" panose="020B0609070205080204" pitchFamily="49" charset="-128"/>
                          <a:ea typeface="ＭＳ ゴシック" panose="020B0609070205080204" pitchFamily="49" charset="-128"/>
                          <a:cs typeface="Times New Roman"/>
                        </a:rPr>
                        <a:t>　</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l">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②： </a:t>
                      </a:r>
                      <a:r>
                        <a:rPr lang="en-US" sz="900" kern="100" dirty="0" smtClean="0">
                          <a:effectLst/>
                          <a:latin typeface="ＭＳ ゴシック" panose="020B0609070205080204" pitchFamily="49" charset="-128"/>
                          <a:ea typeface="ＭＳ ゴシック" panose="020B0609070205080204" pitchFamily="49" charset="-128"/>
                          <a:cs typeface="Times New Roman"/>
                        </a:rPr>
                        <a:t>84</a:t>
                      </a:r>
                      <a:r>
                        <a:rPr lang="ja-JP" sz="900" kern="100" dirty="0" smtClean="0">
                          <a:effectLst/>
                          <a:latin typeface="ＭＳ ゴシック" panose="020B0609070205080204" pitchFamily="49" charset="-128"/>
                          <a:ea typeface="ＭＳ ゴシック" panose="020B0609070205080204" pitchFamily="49" charset="-128"/>
                          <a:cs typeface="Times New Roman"/>
                        </a:rPr>
                        <a:t>単位</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a:t>
                      </a:r>
                      <a:r>
                        <a:rPr lang="ja-JP" sz="900" kern="100" dirty="0" smtClean="0">
                          <a:effectLst/>
                          <a:latin typeface="ＭＳ ゴシック" panose="020B0609070205080204" pitchFamily="49" charset="-128"/>
                          <a:ea typeface="ＭＳ ゴシック" panose="020B0609070205080204" pitchFamily="49" charset="-128"/>
                          <a:cs typeface="Times New Roman"/>
                        </a:rPr>
                        <a:t>人</a:t>
                      </a:r>
                      <a:r>
                        <a:rPr lang="ja-JP" sz="900" kern="100" dirty="0">
                          <a:effectLst/>
                          <a:latin typeface="ＭＳ ゴシック" panose="020B0609070205080204" pitchFamily="49" charset="-128"/>
                          <a:ea typeface="ＭＳ ゴシック" panose="020B0609070205080204" pitchFamily="49" charset="-128"/>
                          <a:cs typeface="Times New Roman"/>
                        </a:rPr>
                        <a:t>・月）</a:t>
                      </a: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42">
                <a:tc>
                  <a:txBody>
                    <a:bodyPr/>
                    <a:lstStyle/>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訪問看護</a:t>
                      </a: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133350" indent="-133350" algn="just">
                        <a:lnSpc>
                          <a:spcPts val="1100"/>
                        </a:lnSpc>
                        <a:spcAft>
                          <a:spcPts val="0"/>
                        </a:spcAft>
                      </a:pPr>
                      <a:r>
                        <a:rPr kumimoji="1" lang="ja-JP" sz="900" kern="100" dirty="0">
                          <a:solidFill>
                            <a:schemeClr val="tx1"/>
                          </a:solidFill>
                          <a:effectLst/>
                          <a:latin typeface="ＭＳ ゴシック" panose="020B0609070205080204" pitchFamily="49" charset="-128"/>
                          <a:ea typeface="ＭＳ ゴシック" panose="020B0609070205080204" pitchFamily="49" charset="-128"/>
                          <a:cs typeface="Times New Roman"/>
                        </a:rPr>
                        <a:t>○　研修等を実施しており、かつ、３年以上の勤続年数のある者が</a:t>
                      </a:r>
                      <a:r>
                        <a:rPr kumimoji="1" lang="en-US" sz="900" kern="100" dirty="0">
                          <a:solidFill>
                            <a:schemeClr val="tx1"/>
                          </a:solidFill>
                          <a:effectLst/>
                          <a:latin typeface="ＭＳ ゴシック" panose="020B0609070205080204" pitchFamily="49" charset="-128"/>
                          <a:ea typeface="ＭＳ ゴシック" panose="020B0609070205080204" pitchFamily="49" charset="-128"/>
                          <a:cs typeface="Times New Roman"/>
                        </a:rPr>
                        <a:t>30</a:t>
                      </a:r>
                      <a:r>
                        <a:rPr kumimoji="1" lang="ja-JP" sz="900" kern="100" dirty="0">
                          <a:solidFill>
                            <a:schemeClr val="tx1"/>
                          </a:solidFill>
                          <a:effectLst/>
                          <a:latin typeface="ＭＳ ゴシック" panose="020B0609070205080204" pitchFamily="49" charset="-128"/>
                          <a:ea typeface="ＭＳ ゴシック" panose="020B0609070205080204" pitchFamily="49" charset="-128"/>
                          <a:cs typeface="Times New Roman"/>
                        </a:rPr>
                        <a:t>％以上配置されていること</a:t>
                      </a:r>
                      <a:r>
                        <a:rPr lang="ja-JP" sz="900" kern="100" dirty="0">
                          <a:effectLst/>
                          <a:latin typeface="ＭＳ ゴシック" panose="020B0609070205080204" pitchFamily="49" charset="-128"/>
                          <a:ea typeface="ＭＳ ゴシック" panose="020B0609070205080204" pitchFamily="49" charset="-128"/>
                          <a:cs typeface="Times New Roman"/>
                        </a:rPr>
                        <a:t>。</a:t>
                      </a:r>
                    </a:p>
                  </a:txBody>
                  <a:tcPr marL="50403" marR="5040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６単位／回</a:t>
                      </a: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688">
                <a:tc>
                  <a:txBody>
                    <a:bodyPr/>
                    <a:lstStyle/>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訪問リハビリテーション</a:t>
                      </a: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133350" indent="-133350"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　３年以上の勤続年数のある者が配置されていること</a:t>
                      </a:r>
                      <a:r>
                        <a:rPr lang="ja-JP" sz="900" kern="100" dirty="0" smtClean="0">
                          <a:effectLst/>
                          <a:latin typeface="ＭＳ ゴシック" panose="020B0609070205080204" pitchFamily="49" charset="-128"/>
                          <a:ea typeface="ＭＳ ゴシック" panose="020B0609070205080204" pitchFamily="49" charset="-128"/>
                          <a:cs typeface="Times New Roman"/>
                        </a:rPr>
                        <a:t>。</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50403" marR="5040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６単位／回</a:t>
                      </a: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159">
                <a:tc>
                  <a:txBody>
                    <a:bodyPr/>
                    <a:lstStyle/>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通所介護</a:t>
                      </a:r>
                    </a:p>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通所リハビリテーション</a:t>
                      </a:r>
                    </a:p>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認知症対応型通所介護</a:t>
                      </a: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133350" indent="-133350"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次のいずれかに該当すること。</a:t>
                      </a:r>
                    </a:p>
                    <a:p>
                      <a:pPr marL="13335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介護福祉士が</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50</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％以上配置されていること</a:t>
                      </a:r>
                      <a:r>
                        <a:rPr lang="ja-JP"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endParaRPr lang="en-US"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marL="13335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②</a:t>
                      </a:r>
                      <a:r>
                        <a:rPr lang="ja-JP" sz="900" kern="100" dirty="0">
                          <a:effectLst/>
                          <a:latin typeface="ＭＳ ゴシック" panose="020B0609070205080204" pitchFamily="49" charset="-128"/>
                          <a:ea typeface="ＭＳ ゴシック" panose="020B0609070205080204" pitchFamily="49" charset="-128"/>
                          <a:cs typeface="Times New Roman"/>
                        </a:rPr>
                        <a:t>　介護福祉士が</a:t>
                      </a:r>
                      <a:r>
                        <a:rPr lang="en-US" sz="900" kern="100" dirty="0">
                          <a:effectLst/>
                          <a:latin typeface="ＭＳ ゴシック" panose="020B0609070205080204" pitchFamily="49" charset="-128"/>
                          <a:ea typeface="ＭＳ ゴシック" panose="020B0609070205080204" pitchFamily="49" charset="-128"/>
                          <a:cs typeface="Times New Roman"/>
                        </a:rPr>
                        <a:t>40</a:t>
                      </a:r>
                      <a:r>
                        <a:rPr lang="ja-JP" sz="900" kern="100" dirty="0">
                          <a:effectLst/>
                          <a:latin typeface="ＭＳ ゴシック" panose="020B0609070205080204" pitchFamily="49" charset="-128"/>
                          <a:ea typeface="ＭＳ ゴシック" panose="020B0609070205080204" pitchFamily="49" charset="-128"/>
                          <a:cs typeface="Times New Roman"/>
                        </a:rPr>
                        <a:t>％以上配置されていること。</a:t>
                      </a:r>
                    </a:p>
                    <a:p>
                      <a:pPr marL="13335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③</a:t>
                      </a:r>
                      <a:r>
                        <a:rPr lang="ja-JP" sz="900" kern="100" dirty="0">
                          <a:effectLst/>
                          <a:latin typeface="ＭＳ ゴシック" panose="020B0609070205080204" pitchFamily="49" charset="-128"/>
                          <a:ea typeface="ＭＳ ゴシック" panose="020B0609070205080204" pitchFamily="49" charset="-128"/>
                          <a:cs typeface="Times New Roman"/>
                        </a:rPr>
                        <a:t>　３年以上の勤続年数のある者が</a:t>
                      </a:r>
                      <a:r>
                        <a:rPr lang="en-US" sz="900" kern="100" dirty="0">
                          <a:effectLst/>
                          <a:latin typeface="ＭＳ ゴシック" panose="020B0609070205080204" pitchFamily="49" charset="-128"/>
                          <a:ea typeface="ＭＳ ゴシック" panose="020B0609070205080204" pitchFamily="49" charset="-128"/>
                          <a:cs typeface="Times New Roman"/>
                        </a:rPr>
                        <a:t>30</a:t>
                      </a:r>
                      <a:r>
                        <a:rPr lang="ja-JP" sz="900" kern="100" dirty="0">
                          <a:effectLst/>
                          <a:latin typeface="ＭＳ ゴシック" panose="020B0609070205080204" pitchFamily="49" charset="-128"/>
                          <a:ea typeface="ＭＳ ゴシック" panose="020B0609070205080204" pitchFamily="49" charset="-128"/>
                          <a:cs typeface="Times New Roman"/>
                        </a:rPr>
                        <a:t>％以上配置されていること。</a:t>
                      </a:r>
                    </a:p>
                  </a:txBody>
                  <a:tcPr marL="50403" marR="5040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just">
                        <a:lnSpc>
                          <a:spcPts val="1100"/>
                        </a:lnSpc>
                        <a:spcAft>
                          <a:spcPts val="0"/>
                        </a:spcAft>
                      </a:pP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en-US"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18</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単位／回</a:t>
                      </a:r>
                      <a:r>
                        <a:rPr lang="ja-JP" altLang="en-US" sz="900"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②</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sz="900" kern="100" dirty="0">
                          <a:effectLst/>
                          <a:latin typeface="ＭＳ ゴシック" panose="020B0609070205080204" pitchFamily="49" charset="-128"/>
                          <a:ea typeface="ＭＳ ゴシック" panose="020B0609070205080204" pitchFamily="49" charset="-128"/>
                          <a:cs typeface="Times New Roman"/>
                        </a:rPr>
                        <a:t>12</a:t>
                      </a:r>
                      <a:r>
                        <a:rPr lang="ja-JP" sz="900" kern="100" dirty="0">
                          <a:effectLst/>
                          <a:latin typeface="ＭＳ ゴシック" panose="020B0609070205080204" pitchFamily="49" charset="-128"/>
                          <a:ea typeface="ＭＳ ゴシック" panose="020B0609070205080204" pitchFamily="49" charset="-128"/>
                          <a:cs typeface="Times New Roman"/>
                        </a:rPr>
                        <a:t>単位／</a:t>
                      </a:r>
                      <a:r>
                        <a:rPr lang="ja-JP" sz="900" kern="100" dirty="0" smtClean="0">
                          <a:effectLst/>
                          <a:latin typeface="ＭＳ ゴシック" panose="020B0609070205080204" pitchFamily="49" charset="-128"/>
                          <a:ea typeface="ＭＳ ゴシック" panose="020B0609070205080204" pitchFamily="49" charset="-128"/>
                          <a:cs typeface="Times New Roman"/>
                        </a:rPr>
                        <a:t>回</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marL="0" indent="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③</a:t>
                      </a:r>
                      <a:r>
                        <a:rPr lang="ja-JP" sz="900" kern="100" dirty="0" smtClean="0">
                          <a:effectLst/>
                          <a:latin typeface="ＭＳ ゴシック" panose="020B0609070205080204" pitchFamily="49" charset="-128"/>
                          <a:ea typeface="ＭＳ ゴシック" panose="020B0609070205080204" pitchFamily="49" charset="-128"/>
                          <a:cs typeface="Times New Roman"/>
                        </a:rPr>
                        <a:t>：６単位／回</a:t>
                      </a:r>
                    </a:p>
                    <a:p>
                      <a:pPr marL="114300" indent="-114300" algn="just">
                        <a:lnSpc>
                          <a:spcPts val="1100"/>
                        </a:lnSpc>
                        <a:spcAft>
                          <a:spcPts val="0"/>
                        </a:spcAft>
                      </a:pP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r>
                        <a:rPr lang="ja-JP" sz="900" kern="100" dirty="0">
                          <a:effectLst/>
                          <a:latin typeface="ＭＳ ゴシック" panose="020B0609070205080204" pitchFamily="49" charset="-128"/>
                          <a:ea typeface="ＭＳ ゴシック" panose="020B0609070205080204" pitchFamily="49" charset="-128"/>
                          <a:cs typeface="Times New Roman"/>
                        </a:rPr>
                        <a:t>予防通所</a:t>
                      </a: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a:t>
                      </a:r>
                      <a:r>
                        <a:rPr lang="ja-JP" sz="900" kern="100" dirty="0" smtClean="0">
                          <a:effectLst/>
                          <a:latin typeface="ＭＳ ゴシック" panose="020B0609070205080204" pitchFamily="49" charset="-128"/>
                          <a:ea typeface="ＭＳ ゴシック" panose="020B0609070205080204" pitchFamily="49" charset="-128"/>
                          <a:cs typeface="Times New Roman"/>
                        </a:rPr>
                        <a:t>介護予防通所リハビリ</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marL="0" marR="0" indent="0" algn="just" defTabSz="914400" rtl="0" eaLnBrk="1" fontAlgn="auto" latinLnBrk="0" hangingPunct="1">
                        <a:lnSpc>
                          <a:spcPts val="1100"/>
                        </a:lnSpc>
                        <a:spcBef>
                          <a:spcPts val="0"/>
                        </a:spcBef>
                        <a:spcAft>
                          <a:spcPts val="0"/>
                        </a:spcAft>
                        <a:buClrTx/>
                        <a:buSzTx/>
                        <a:buFontTx/>
                        <a:buNone/>
                        <a:tabLst/>
                        <a:defRPr/>
                      </a:pPr>
                      <a:r>
                        <a:rPr lang="en-US" alt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sz="900" kern="100" dirty="0" smtClean="0">
                          <a:effectLst/>
                          <a:latin typeface="ＭＳ ゴシック" panose="020B0609070205080204" pitchFamily="49" charset="-128"/>
                          <a:ea typeface="ＭＳ ゴシック" panose="020B0609070205080204" pitchFamily="49" charset="-128"/>
                          <a:cs typeface="Times New Roman"/>
                        </a:rPr>
                        <a:t>要支援１</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要支援２</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a:t>
                      </a:r>
                    </a:p>
                    <a:p>
                      <a:pPr marL="0" marR="0" indent="0" algn="just" defTabSz="914400" rtl="0" eaLnBrk="1" fontAlgn="auto" latinLnBrk="0" hangingPunct="1">
                        <a:lnSpc>
                          <a:spcPts val="1100"/>
                        </a:lnSpc>
                        <a:spcBef>
                          <a:spcPts val="0"/>
                        </a:spcBef>
                        <a:spcAft>
                          <a:spcPts val="0"/>
                        </a:spcAft>
                        <a:buClrTx/>
                        <a:buSzTx/>
                        <a:buFontTx/>
                        <a:buNone/>
                        <a:tabLst/>
                        <a:defRPr/>
                      </a:pPr>
                      <a:r>
                        <a:rPr lang="ja-JP" altLang="en-US" sz="900"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en-US"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72</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単位</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人･月</a:t>
                      </a:r>
                      <a:r>
                        <a:rPr lang="ja-JP" altLang="en-US" sz="900"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en-US"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144</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単位</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人･月</a:t>
                      </a:r>
                      <a:endPar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marL="0" indent="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②</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sz="900" kern="100" dirty="0" smtClean="0">
                          <a:effectLst/>
                          <a:latin typeface="ＭＳ ゴシック" panose="020B0609070205080204" pitchFamily="49" charset="-128"/>
                          <a:ea typeface="ＭＳ ゴシック" panose="020B0609070205080204" pitchFamily="49" charset="-128"/>
                          <a:cs typeface="Times New Roman"/>
                        </a:rPr>
                        <a:t>48</a:t>
                      </a:r>
                      <a:r>
                        <a:rPr lang="ja-JP" sz="900" kern="100" dirty="0" smtClean="0">
                          <a:effectLst/>
                          <a:latin typeface="ＭＳ ゴシック" panose="020B0609070205080204" pitchFamily="49" charset="-128"/>
                          <a:ea typeface="ＭＳ ゴシック" panose="020B0609070205080204" pitchFamily="49" charset="-128"/>
                          <a:cs typeface="Times New Roman"/>
                        </a:rPr>
                        <a:t>単位</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sz="900" kern="100" dirty="0" smtClean="0">
                          <a:effectLst/>
                          <a:latin typeface="ＭＳ ゴシック" panose="020B0609070205080204" pitchFamily="49" charset="-128"/>
                          <a:ea typeface="ＭＳ ゴシック" panose="020B0609070205080204" pitchFamily="49" charset="-128"/>
                          <a:cs typeface="Times New Roman"/>
                        </a:rPr>
                        <a:t>人</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a:t>
                      </a:r>
                      <a:r>
                        <a:rPr lang="ja-JP" sz="900" kern="100" dirty="0" smtClean="0">
                          <a:effectLst/>
                          <a:latin typeface="ＭＳ ゴシック" panose="020B0609070205080204" pitchFamily="49" charset="-128"/>
                          <a:ea typeface="ＭＳ ゴシック" panose="020B0609070205080204" pitchFamily="49" charset="-128"/>
                          <a:cs typeface="Times New Roman"/>
                        </a:rPr>
                        <a:t>月</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②</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 96</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単位</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人</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月</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marL="0" indent="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③</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sz="900" kern="100" dirty="0">
                          <a:effectLst/>
                          <a:latin typeface="ＭＳ ゴシック" panose="020B0609070205080204" pitchFamily="49" charset="-128"/>
                          <a:ea typeface="ＭＳ ゴシック" panose="020B0609070205080204" pitchFamily="49" charset="-128"/>
                          <a:cs typeface="Times New Roman"/>
                        </a:rPr>
                        <a:t>24</a:t>
                      </a:r>
                      <a:r>
                        <a:rPr lang="ja-JP" sz="900" kern="100" dirty="0" smtClean="0">
                          <a:effectLst/>
                          <a:latin typeface="ＭＳ ゴシック" panose="020B0609070205080204" pitchFamily="49" charset="-128"/>
                          <a:ea typeface="ＭＳ ゴシック" panose="020B0609070205080204" pitchFamily="49" charset="-128"/>
                          <a:cs typeface="Times New Roman"/>
                        </a:rPr>
                        <a:t>単位</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sz="900" kern="100" dirty="0" smtClean="0">
                          <a:effectLst/>
                          <a:latin typeface="ＭＳ ゴシック" panose="020B0609070205080204" pitchFamily="49" charset="-128"/>
                          <a:ea typeface="ＭＳ ゴシック" panose="020B0609070205080204" pitchFamily="49" charset="-128"/>
                          <a:cs typeface="Times New Roman"/>
                        </a:rPr>
                        <a:t>人</a:t>
                      </a:r>
                      <a:r>
                        <a:rPr lang="ja-JP" altLang="en-US" sz="900" kern="100" dirty="0">
                          <a:effectLst/>
                          <a:latin typeface="ＭＳ ゴシック" panose="020B0609070205080204" pitchFamily="49" charset="-128"/>
                          <a:ea typeface="ＭＳ ゴシック" panose="020B0609070205080204" pitchFamily="49" charset="-128"/>
                          <a:cs typeface="Times New Roman"/>
                        </a:rPr>
                        <a:t>･</a:t>
                      </a:r>
                      <a:r>
                        <a:rPr lang="ja-JP" sz="900" kern="100" dirty="0" smtClean="0">
                          <a:effectLst/>
                          <a:latin typeface="ＭＳ ゴシック" panose="020B0609070205080204" pitchFamily="49" charset="-128"/>
                          <a:ea typeface="ＭＳ ゴシック" panose="020B0609070205080204" pitchFamily="49" charset="-128"/>
                          <a:cs typeface="Times New Roman"/>
                        </a:rPr>
                        <a:t>月</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③</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 </a:t>
                      </a:r>
                      <a:r>
                        <a:rPr lang="en-US" sz="900" kern="100" dirty="0" smtClean="0">
                          <a:effectLst/>
                          <a:latin typeface="ＭＳ ゴシック" panose="020B0609070205080204" pitchFamily="49" charset="-128"/>
                          <a:ea typeface="ＭＳ ゴシック" panose="020B0609070205080204" pitchFamily="49" charset="-128"/>
                          <a:cs typeface="Times New Roman"/>
                        </a:rPr>
                        <a:t>48</a:t>
                      </a:r>
                      <a:r>
                        <a:rPr lang="ja-JP" sz="900" kern="100" dirty="0" smtClean="0">
                          <a:effectLst/>
                          <a:latin typeface="ＭＳ ゴシック" panose="020B0609070205080204" pitchFamily="49" charset="-128"/>
                          <a:ea typeface="ＭＳ ゴシック" panose="020B0609070205080204" pitchFamily="49" charset="-128"/>
                          <a:cs typeface="Times New Roman"/>
                        </a:rPr>
                        <a:t>単位</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sz="900" kern="100" dirty="0" smtClean="0">
                          <a:effectLst/>
                          <a:latin typeface="ＭＳ ゴシック" panose="020B0609070205080204" pitchFamily="49" charset="-128"/>
                          <a:ea typeface="ＭＳ ゴシック" panose="020B0609070205080204" pitchFamily="49" charset="-128"/>
                          <a:cs typeface="Times New Roman"/>
                        </a:rPr>
                        <a:t>人</a:t>
                      </a:r>
                      <a:r>
                        <a:rPr lang="ja-JP" altLang="en-US" sz="900" kern="100" dirty="0">
                          <a:effectLst/>
                          <a:latin typeface="ＭＳ ゴシック" panose="020B0609070205080204" pitchFamily="49" charset="-128"/>
                          <a:ea typeface="ＭＳ ゴシック" panose="020B0609070205080204" pitchFamily="49" charset="-128"/>
                          <a:cs typeface="Times New Roman"/>
                        </a:rPr>
                        <a:t>･</a:t>
                      </a:r>
                      <a:r>
                        <a:rPr lang="ja-JP" sz="900" kern="100" dirty="0" smtClean="0">
                          <a:effectLst/>
                          <a:latin typeface="ＭＳ ゴシック" panose="020B0609070205080204" pitchFamily="49" charset="-128"/>
                          <a:ea typeface="ＭＳ ゴシック" panose="020B0609070205080204" pitchFamily="49" charset="-128"/>
                          <a:cs typeface="Times New Roman"/>
                        </a:rPr>
                        <a:t>月</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療養通所介護</a:t>
                      </a: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３年以上の勤続年数のある者が</a:t>
                      </a:r>
                      <a:r>
                        <a:rPr lang="en-US" sz="900" kern="100" dirty="0">
                          <a:effectLst/>
                          <a:latin typeface="ＭＳ ゴシック" panose="020B0609070205080204" pitchFamily="49" charset="-128"/>
                          <a:ea typeface="ＭＳ ゴシック" panose="020B0609070205080204" pitchFamily="49" charset="-128"/>
                          <a:cs typeface="Times New Roman"/>
                        </a:rPr>
                        <a:t>30</a:t>
                      </a:r>
                      <a:r>
                        <a:rPr lang="ja-JP" sz="900" kern="100" dirty="0">
                          <a:effectLst/>
                          <a:latin typeface="ＭＳ ゴシック" panose="020B0609070205080204" pitchFamily="49" charset="-128"/>
                          <a:ea typeface="ＭＳ ゴシック" panose="020B0609070205080204" pitchFamily="49" charset="-128"/>
                          <a:cs typeface="Times New Roman"/>
                        </a:rPr>
                        <a:t>％以上配置されていること。</a:t>
                      </a:r>
                    </a:p>
                  </a:txBody>
                  <a:tcPr marL="50403" marR="5040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６単位／回</a:t>
                      </a: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226">
                <a:tc>
                  <a:txBody>
                    <a:bodyPr/>
                    <a:lstStyle/>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小規模多機能型居宅</a:t>
                      </a: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看護小規模多機能型居宅介護</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133350" indent="-133350"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　研修等を実施しており、かつ、次のいずれかに該当すること。</a:t>
                      </a:r>
                    </a:p>
                    <a:p>
                      <a:pPr marL="262890" marR="0" indent="-133350" algn="just" defTabSz="914400" rtl="0" eaLnBrk="1" fontAlgn="auto" latinLnBrk="0" hangingPunct="1">
                        <a:lnSpc>
                          <a:spcPts val="1100"/>
                        </a:lnSpc>
                        <a:spcBef>
                          <a:spcPts val="0"/>
                        </a:spcBef>
                        <a:spcAft>
                          <a:spcPts val="0"/>
                        </a:spcAft>
                        <a:buClrTx/>
                        <a:buSzTx/>
                        <a:buFontTx/>
                        <a:buNone/>
                        <a:tabLst/>
                        <a:defRPr/>
                      </a:pP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介護福祉士が</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50</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％以上配置されていること</a:t>
                      </a:r>
                      <a:r>
                        <a:rPr lang="ja-JP"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endParaRPr lang="en-US"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marL="26289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②</a:t>
                      </a:r>
                      <a:r>
                        <a:rPr lang="ja-JP" sz="900" kern="100" dirty="0">
                          <a:effectLst/>
                          <a:latin typeface="ＭＳ ゴシック" panose="020B0609070205080204" pitchFamily="49" charset="-128"/>
                          <a:ea typeface="ＭＳ ゴシック" panose="020B0609070205080204" pitchFamily="49" charset="-128"/>
                          <a:cs typeface="Times New Roman"/>
                        </a:rPr>
                        <a:t>　介護福祉士が</a:t>
                      </a:r>
                      <a:r>
                        <a:rPr lang="en-US" sz="900" kern="100" dirty="0">
                          <a:effectLst/>
                          <a:latin typeface="ＭＳ ゴシック" panose="020B0609070205080204" pitchFamily="49" charset="-128"/>
                          <a:ea typeface="ＭＳ ゴシック" panose="020B0609070205080204" pitchFamily="49" charset="-128"/>
                          <a:cs typeface="Times New Roman"/>
                        </a:rPr>
                        <a:t>40</a:t>
                      </a:r>
                      <a:r>
                        <a:rPr lang="ja-JP" sz="900" kern="100" dirty="0">
                          <a:effectLst/>
                          <a:latin typeface="ＭＳ ゴシック" panose="020B0609070205080204" pitchFamily="49" charset="-128"/>
                          <a:ea typeface="ＭＳ ゴシック" panose="020B0609070205080204" pitchFamily="49" charset="-128"/>
                          <a:cs typeface="Times New Roman"/>
                        </a:rPr>
                        <a:t>％以上配置されていること。</a:t>
                      </a:r>
                    </a:p>
                    <a:p>
                      <a:pPr marL="262890" indent="-133350" algn="just">
                        <a:lnSpc>
                          <a:spcPts val="1100"/>
                        </a:lnSpc>
                        <a:spcAft>
                          <a:spcPts val="0"/>
                        </a:spcAft>
                      </a:pPr>
                      <a:r>
                        <a:rPr lang="ja-JP" altLang="en-US" sz="900" kern="100" dirty="0">
                          <a:effectLst/>
                          <a:latin typeface="ＭＳ ゴシック" panose="020B0609070205080204" pitchFamily="49" charset="-128"/>
                          <a:ea typeface="ＭＳ ゴシック" panose="020B0609070205080204" pitchFamily="49" charset="-128"/>
                          <a:cs typeface="Times New Roman"/>
                        </a:rPr>
                        <a:t>③</a:t>
                      </a:r>
                      <a:r>
                        <a:rPr lang="ja-JP" sz="900" kern="100" dirty="0">
                          <a:effectLst/>
                          <a:latin typeface="ＭＳ ゴシック" panose="020B0609070205080204" pitchFamily="49" charset="-128"/>
                          <a:ea typeface="ＭＳ ゴシック" panose="020B0609070205080204" pitchFamily="49" charset="-128"/>
                          <a:cs typeface="Times New Roman"/>
                        </a:rPr>
                        <a:t>　常勤職員が</a:t>
                      </a:r>
                      <a:r>
                        <a:rPr lang="en-US" sz="900" kern="100" dirty="0">
                          <a:effectLst/>
                          <a:latin typeface="ＭＳ ゴシック" panose="020B0609070205080204" pitchFamily="49" charset="-128"/>
                          <a:ea typeface="ＭＳ ゴシック" panose="020B0609070205080204" pitchFamily="49" charset="-128"/>
                          <a:cs typeface="Times New Roman"/>
                        </a:rPr>
                        <a:t>60</a:t>
                      </a:r>
                      <a:r>
                        <a:rPr lang="ja-JP" sz="900" kern="100" dirty="0">
                          <a:effectLst/>
                          <a:latin typeface="ＭＳ ゴシック" panose="020B0609070205080204" pitchFamily="49" charset="-128"/>
                          <a:ea typeface="ＭＳ ゴシック" panose="020B0609070205080204" pitchFamily="49" charset="-128"/>
                          <a:cs typeface="Times New Roman"/>
                        </a:rPr>
                        <a:t>％以上配置されていること。</a:t>
                      </a:r>
                    </a:p>
                    <a:p>
                      <a:pPr marL="262890" indent="-133350" algn="just">
                        <a:lnSpc>
                          <a:spcPts val="1100"/>
                        </a:lnSpc>
                        <a:spcAft>
                          <a:spcPts val="0"/>
                        </a:spcAft>
                      </a:pPr>
                      <a:r>
                        <a:rPr lang="ja-JP" altLang="en-US" sz="900" kern="100" dirty="0">
                          <a:effectLst/>
                          <a:latin typeface="ＭＳ ゴシック" panose="020B0609070205080204" pitchFamily="49" charset="-128"/>
                          <a:ea typeface="ＭＳ ゴシック" panose="020B0609070205080204" pitchFamily="49" charset="-128"/>
                          <a:cs typeface="Times New Roman"/>
                        </a:rPr>
                        <a:t>④</a:t>
                      </a:r>
                      <a:r>
                        <a:rPr lang="ja-JP" sz="900" kern="100" dirty="0">
                          <a:effectLst/>
                          <a:latin typeface="ＭＳ ゴシック" panose="020B0609070205080204" pitchFamily="49" charset="-128"/>
                          <a:ea typeface="ＭＳ ゴシック" panose="020B0609070205080204" pitchFamily="49" charset="-128"/>
                          <a:cs typeface="Times New Roman"/>
                        </a:rPr>
                        <a:t>　３年以上の勤続年数のある者が</a:t>
                      </a:r>
                      <a:r>
                        <a:rPr lang="en-US" sz="900" kern="100" dirty="0">
                          <a:effectLst/>
                          <a:latin typeface="ＭＳ ゴシック" panose="020B0609070205080204" pitchFamily="49" charset="-128"/>
                          <a:ea typeface="ＭＳ ゴシック" panose="020B0609070205080204" pitchFamily="49" charset="-128"/>
                          <a:cs typeface="Times New Roman"/>
                        </a:rPr>
                        <a:t>30</a:t>
                      </a:r>
                      <a:r>
                        <a:rPr lang="ja-JP" sz="900" kern="100" dirty="0">
                          <a:effectLst/>
                          <a:latin typeface="ＭＳ ゴシック" panose="020B0609070205080204" pitchFamily="49" charset="-128"/>
                          <a:ea typeface="ＭＳ ゴシック" panose="020B0609070205080204" pitchFamily="49" charset="-128"/>
                          <a:cs typeface="Times New Roman"/>
                        </a:rPr>
                        <a:t>％以上配置されていること。</a:t>
                      </a:r>
                    </a:p>
                  </a:txBody>
                  <a:tcPr marL="50403" marR="5040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l">
                        <a:lnSpc>
                          <a:spcPts val="1100"/>
                        </a:lnSpc>
                        <a:spcAft>
                          <a:spcPts val="0"/>
                        </a:spcAft>
                      </a:pP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en-US"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640</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単位／人・月</a:t>
                      </a:r>
                      <a:endPar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indent="114300" algn="l">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②</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sz="900" kern="100" dirty="0">
                          <a:effectLst/>
                          <a:latin typeface="ＭＳ ゴシック" panose="020B0609070205080204" pitchFamily="49" charset="-128"/>
                          <a:ea typeface="ＭＳ ゴシック" panose="020B0609070205080204" pitchFamily="49" charset="-128"/>
                          <a:cs typeface="Times New Roman"/>
                        </a:rPr>
                        <a:t>500</a:t>
                      </a:r>
                      <a:r>
                        <a:rPr lang="ja-JP" sz="900" kern="100" dirty="0">
                          <a:effectLst/>
                          <a:latin typeface="ＭＳ ゴシック" panose="020B0609070205080204" pitchFamily="49" charset="-128"/>
                          <a:ea typeface="ＭＳ ゴシック" panose="020B0609070205080204" pitchFamily="49" charset="-128"/>
                          <a:cs typeface="Times New Roman"/>
                        </a:rPr>
                        <a:t>単位／人・</a:t>
                      </a:r>
                      <a:r>
                        <a:rPr lang="ja-JP" sz="900" kern="100" dirty="0" smtClean="0">
                          <a:effectLst/>
                          <a:latin typeface="ＭＳ ゴシック" panose="020B0609070205080204" pitchFamily="49" charset="-128"/>
                          <a:ea typeface="ＭＳ ゴシック" panose="020B0609070205080204" pitchFamily="49" charset="-128"/>
                          <a:cs typeface="Times New Roman"/>
                        </a:rPr>
                        <a:t>月</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indent="114300" algn="l">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③</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altLang="en-US" sz="900" kern="100" dirty="0">
                          <a:effectLst/>
                          <a:latin typeface="ＭＳ ゴシック" panose="020B0609070205080204" pitchFamily="49" charset="-128"/>
                          <a:ea typeface="ＭＳ ゴシック" panose="020B0609070205080204" pitchFamily="49" charset="-128"/>
                          <a:cs typeface="Times New Roman"/>
                        </a:rPr>
                        <a:t>④</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sz="900" kern="100" dirty="0">
                          <a:effectLst/>
                          <a:latin typeface="ＭＳ ゴシック" panose="020B0609070205080204" pitchFamily="49" charset="-128"/>
                          <a:ea typeface="ＭＳ ゴシック" panose="020B0609070205080204" pitchFamily="49" charset="-128"/>
                          <a:cs typeface="Times New Roman"/>
                        </a:rPr>
                        <a:t>350</a:t>
                      </a:r>
                      <a:r>
                        <a:rPr lang="ja-JP" sz="900" kern="100" dirty="0">
                          <a:effectLst/>
                          <a:latin typeface="ＭＳ ゴシック" panose="020B0609070205080204" pitchFamily="49" charset="-128"/>
                          <a:ea typeface="ＭＳ ゴシック" panose="020B0609070205080204" pitchFamily="49" charset="-128"/>
                          <a:cs typeface="Times New Roman"/>
                        </a:rPr>
                        <a:t>単位／人・月</a:t>
                      </a: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0756">
                <a:tc>
                  <a:txBody>
                    <a:bodyPr/>
                    <a:lstStyle/>
                    <a:p>
                      <a:pPr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定期巡回・随時対応型</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訪問介護看護</a:t>
                      </a: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133350" indent="-133350" algn="just">
                        <a:lnSpc>
                          <a:spcPts val="1100"/>
                        </a:lnSpc>
                        <a:spcAft>
                          <a:spcPts val="0"/>
                        </a:spcAft>
                      </a:pPr>
                      <a:r>
                        <a:rPr lang="ja-JP" altLang="ja-JP" sz="900" kern="100" dirty="0" smtClean="0">
                          <a:effectLst/>
                          <a:latin typeface="ＭＳ ゴシック" panose="020B0609070205080204" pitchFamily="49" charset="-128"/>
                          <a:ea typeface="ＭＳ ゴシック" panose="020B0609070205080204" pitchFamily="49" charset="-128"/>
                          <a:cs typeface="Times New Roman"/>
                        </a:rPr>
                        <a:t>○　研修等を実施しており、かつ、次のいずれかに該当すること。</a:t>
                      </a:r>
                    </a:p>
                    <a:p>
                      <a:pPr marL="262890" marR="0" indent="-133350" algn="just" defTabSz="914400" rtl="0" eaLnBrk="1" fontAlgn="auto" latinLnBrk="0" hangingPunct="1">
                        <a:lnSpc>
                          <a:spcPts val="1100"/>
                        </a:lnSpc>
                        <a:spcBef>
                          <a:spcPts val="0"/>
                        </a:spcBef>
                        <a:spcAft>
                          <a:spcPts val="0"/>
                        </a:spcAft>
                        <a:buClrTx/>
                        <a:buSzTx/>
                        <a:buFontTx/>
                        <a:buNone/>
                        <a:tabLst/>
                        <a:defRPr/>
                      </a:pP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介護福祉士が</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40</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％以上配置されていること</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、又は、介護福祉士、実務者研修修了者及び</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介護職員基礎研修修了者の合計が</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60</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％以上配置されていること</a:t>
                      </a:r>
                      <a:r>
                        <a:rPr lang="ja-JP"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endParaRPr lang="en-US"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marL="26289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②</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　介護福祉士が</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30</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％以上配置されていること</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、又は、介護福祉士、実務者研修修了者及び</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介護職員基礎研修修了者の合計が</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50</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％以上配置されていること。</a:t>
                      </a:r>
                    </a:p>
                    <a:p>
                      <a:pPr marL="26289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③</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　常勤職員が</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60</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％以上配置されていること。</a:t>
                      </a:r>
                    </a:p>
                    <a:p>
                      <a:pPr marL="26289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④</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　３年以上の勤続年数のある者が</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30</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％以上配置されていること。</a:t>
                      </a:r>
                    </a:p>
                  </a:txBody>
                  <a:tcPr marL="50403" marR="5040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1100"/>
                        </a:lnSpc>
                        <a:spcAft>
                          <a:spcPts val="0"/>
                        </a:spcAft>
                      </a:pP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en-US"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640</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単位／人・月</a:t>
                      </a:r>
                      <a:endPar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indent="11430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②</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500</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単位／人・月</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indent="11430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③</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④</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altLang="ja-JP" sz="900" kern="100" dirty="0" smtClean="0">
                          <a:effectLst/>
                          <a:latin typeface="ＭＳ ゴシック" panose="020B0609070205080204" pitchFamily="49" charset="-128"/>
                          <a:ea typeface="ＭＳ ゴシック" panose="020B0609070205080204" pitchFamily="49" charset="-128"/>
                          <a:cs typeface="Times New Roman"/>
                        </a:rPr>
                        <a:t>350</a:t>
                      </a:r>
                      <a:r>
                        <a:rPr lang="ja-JP" altLang="ja-JP" sz="900" kern="100" dirty="0" smtClean="0">
                          <a:effectLst/>
                          <a:latin typeface="ＭＳ ゴシック" panose="020B0609070205080204" pitchFamily="49" charset="-128"/>
                          <a:ea typeface="ＭＳ ゴシック" panose="020B0609070205080204" pitchFamily="49" charset="-128"/>
                          <a:cs typeface="Times New Roman"/>
                        </a:rPr>
                        <a:t>単位／人・月</a:t>
                      </a:r>
                    </a:p>
                    <a:p>
                      <a:pPr marL="128270" indent="635" algn="just">
                        <a:lnSpc>
                          <a:spcPts val="1100"/>
                        </a:lnSpc>
                        <a:spcAft>
                          <a:spcPts val="0"/>
                        </a:spcAft>
                      </a:pPr>
                      <a:endParaRPr lang="ja-JP" sz="900" kern="100" dirty="0">
                        <a:effectLst/>
                        <a:latin typeface="ＭＳ ゴシック" panose="020B0609070205080204" pitchFamily="49" charset="-128"/>
                        <a:ea typeface="ＭＳ ゴシック" panose="020B0609070205080204" pitchFamily="49" charset="-128"/>
                        <a:cs typeface="Times New Roman"/>
                      </a:endParaRP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2168">
                <a:tc>
                  <a:txBody>
                    <a:bodyPr/>
                    <a:lstStyle/>
                    <a:p>
                      <a:pPr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認知症対応型共同生活</a:t>
                      </a: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sz="900" kern="0" dirty="0" smtClean="0">
                          <a:effectLst/>
                          <a:latin typeface="ＭＳ ゴシック" panose="020B0609070205080204" pitchFamily="49" charset="-128"/>
                          <a:ea typeface="ＭＳ ゴシック" panose="020B0609070205080204" pitchFamily="49" charset="-128"/>
                          <a:cs typeface="Times New Roman"/>
                        </a:rPr>
                        <a:t>地域密着型介護老人福祉施設</a:t>
                      </a:r>
                      <a:endParaRPr lang="en-US" altLang="ja-JP" sz="900" kern="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r>
                        <a:rPr lang="ja-JP" sz="900" kern="100" dirty="0">
                          <a:effectLst/>
                          <a:latin typeface="ＭＳ ゴシック" panose="020B0609070205080204" pitchFamily="49" charset="-128"/>
                          <a:ea typeface="ＭＳ ゴシック" panose="020B0609070205080204" pitchFamily="49" charset="-128"/>
                          <a:cs typeface="Times New Roman"/>
                        </a:rPr>
                        <a:t>老人福祉</a:t>
                      </a:r>
                      <a:r>
                        <a:rPr lang="ja-JP" sz="900" kern="100" dirty="0" smtClean="0">
                          <a:effectLst/>
                          <a:latin typeface="ＭＳ ゴシック" panose="020B0609070205080204" pitchFamily="49" charset="-128"/>
                          <a:ea typeface="ＭＳ ゴシック" panose="020B0609070205080204" pitchFamily="49" charset="-128"/>
                          <a:cs typeface="Times New Roman"/>
                        </a:rPr>
                        <a:t>施設</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r>
                        <a:rPr lang="ja-JP" sz="900" kern="100" dirty="0">
                          <a:effectLst/>
                          <a:latin typeface="ＭＳ ゴシック" panose="020B0609070205080204" pitchFamily="49" charset="-128"/>
                          <a:ea typeface="ＭＳ ゴシック" panose="020B0609070205080204" pitchFamily="49" charset="-128"/>
                          <a:cs typeface="Times New Roman"/>
                        </a:rPr>
                        <a:t>老人保健</a:t>
                      </a:r>
                      <a:r>
                        <a:rPr lang="ja-JP" sz="900" kern="100" dirty="0" smtClean="0">
                          <a:effectLst/>
                          <a:latin typeface="ＭＳ ゴシック" panose="020B0609070205080204" pitchFamily="49" charset="-128"/>
                          <a:ea typeface="ＭＳ ゴシック" panose="020B0609070205080204" pitchFamily="49" charset="-128"/>
                          <a:cs typeface="Times New Roman"/>
                        </a:rPr>
                        <a:t>施設</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r>
                        <a:rPr lang="ja-JP" sz="900" kern="100" dirty="0">
                          <a:effectLst/>
                          <a:latin typeface="ＭＳ ゴシック" panose="020B0609070205080204" pitchFamily="49" charset="-128"/>
                          <a:ea typeface="ＭＳ ゴシック" panose="020B0609070205080204" pitchFamily="49" charset="-128"/>
                          <a:cs typeface="Times New Roman"/>
                        </a:rPr>
                        <a:t>療養型医療</a:t>
                      </a:r>
                      <a:r>
                        <a:rPr lang="ja-JP" sz="900" kern="100" dirty="0" smtClean="0">
                          <a:effectLst/>
                          <a:latin typeface="ＭＳ ゴシック" panose="020B0609070205080204" pitchFamily="49" charset="-128"/>
                          <a:ea typeface="ＭＳ ゴシック" panose="020B0609070205080204" pitchFamily="49" charset="-128"/>
                          <a:cs typeface="Times New Roman"/>
                        </a:rPr>
                        <a:t>施設</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sz="900" kern="100" dirty="0" smtClean="0">
                          <a:effectLst/>
                          <a:latin typeface="ＭＳ ゴシック" panose="020B0609070205080204" pitchFamily="49" charset="-128"/>
                          <a:ea typeface="ＭＳ ゴシック" panose="020B0609070205080204" pitchFamily="49" charset="-128"/>
                          <a:cs typeface="Times New Roman"/>
                        </a:rPr>
                        <a:t>短期</a:t>
                      </a:r>
                      <a:r>
                        <a:rPr lang="ja-JP" sz="900" kern="100" dirty="0">
                          <a:effectLst/>
                          <a:latin typeface="ＭＳ ゴシック" panose="020B0609070205080204" pitchFamily="49" charset="-128"/>
                          <a:ea typeface="ＭＳ ゴシック" panose="020B0609070205080204" pitchFamily="49" charset="-128"/>
                          <a:cs typeface="Times New Roman"/>
                        </a:rPr>
                        <a:t>入所生活</a:t>
                      </a: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sz="900" kern="100" dirty="0" smtClean="0">
                          <a:effectLst/>
                          <a:latin typeface="ＭＳ ゴシック" panose="020B0609070205080204" pitchFamily="49" charset="-128"/>
                          <a:ea typeface="ＭＳ ゴシック" panose="020B0609070205080204" pitchFamily="49" charset="-128"/>
                          <a:cs typeface="Times New Roman"/>
                        </a:rPr>
                        <a:t>短期</a:t>
                      </a:r>
                      <a:r>
                        <a:rPr lang="ja-JP" sz="900" kern="100" dirty="0">
                          <a:effectLst/>
                          <a:latin typeface="ＭＳ ゴシック" panose="020B0609070205080204" pitchFamily="49" charset="-128"/>
                          <a:ea typeface="ＭＳ ゴシック" panose="020B0609070205080204" pitchFamily="49" charset="-128"/>
                          <a:cs typeface="Times New Roman"/>
                        </a:rPr>
                        <a:t>入所療養</a:t>
                      </a:r>
                      <a:r>
                        <a:rPr lang="ja-JP" sz="900" kern="100" dirty="0" smtClean="0">
                          <a:effectLst/>
                          <a:latin typeface="ＭＳ ゴシック" panose="020B0609070205080204" pitchFamily="49" charset="-128"/>
                          <a:ea typeface="ＭＳ ゴシック" panose="020B0609070205080204" pitchFamily="49" charset="-128"/>
                          <a:cs typeface="Times New Roman"/>
                        </a:rPr>
                        <a:t>介護</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特定施設入居者生活介護</a:t>
                      </a:r>
                      <a:endParaRPr lang="en-US" altLang="ja-JP" sz="900" kern="100" dirty="0" smtClean="0">
                        <a:effectLst/>
                        <a:latin typeface="ＭＳ ゴシック" panose="020B0609070205080204" pitchFamily="49" charset="-128"/>
                        <a:ea typeface="ＭＳ ゴシック" panose="020B0609070205080204" pitchFamily="49" charset="-128"/>
                        <a:cs typeface="Times New Roman"/>
                      </a:endParaRPr>
                    </a:p>
                    <a:p>
                      <a:pPr algn="just">
                        <a:lnSpc>
                          <a:spcPts val="1100"/>
                        </a:lnSpc>
                        <a:spcAft>
                          <a:spcPts val="0"/>
                        </a:spcAft>
                      </a:pPr>
                      <a:r>
                        <a:rPr lang="ja-JP" altLang="en-US" sz="800" kern="100" dirty="0" smtClean="0">
                          <a:effectLst/>
                          <a:latin typeface="ＭＳ ゴシック" panose="020B0609070205080204" pitchFamily="49" charset="-128"/>
                          <a:ea typeface="ＭＳ ゴシック" panose="020B0609070205080204" pitchFamily="49" charset="-128"/>
                          <a:cs typeface="Times New Roman"/>
                        </a:rPr>
                        <a:t>地域密着型特定施設入居者生活介護</a:t>
                      </a:r>
                      <a:endParaRPr lang="ja-JP" sz="800" kern="100" dirty="0">
                        <a:effectLst/>
                        <a:latin typeface="ＭＳ ゴシック" panose="020B0609070205080204" pitchFamily="49" charset="-128"/>
                        <a:ea typeface="ＭＳ ゴシック" panose="020B0609070205080204" pitchFamily="49" charset="-128"/>
                        <a:cs typeface="Times New Roman"/>
                      </a:endParaRPr>
                    </a:p>
                  </a:txBody>
                  <a:tcPr marL="50403" marR="50403"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133350" indent="-133350" algn="just">
                        <a:lnSpc>
                          <a:spcPts val="1100"/>
                        </a:lnSpc>
                        <a:spcAft>
                          <a:spcPts val="0"/>
                        </a:spcAft>
                      </a:pPr>
                      <a:r>
                        <a:rPr lang="ja-JP" sz="900" kern="100" dirty="0">
                          <a:effectLst/>
                          <a:latin typeface="ＭＳ ゴシック" panose="020B0609070205080204" pitchFamily="49" charset="-128"/>
                          <a:ea typeface="ＭＳ ゴシック" panose="020B0609070205080204" pitchFamily="49" charset="-128"/>
                          <a:cs typeface="Times New Roman"/>
                        </a:rPr>
                        <a:t>次のいずれかに該当すること。</a:t>
                      </a:r>
                    </a:p>
                    <a:p>
                      <a:pPr marL="133350" marR="0" indent="-133350" algn="just" defTabSz="914400" rtl="0" eaLnBrk="1" fontAlgn="auto" latinLnBrk="0" hangingPunct="1">
                        <a:lnSpc>
                          <a:spcPts val="1100"/>
                        </a:lnSpc>
                        <a:spcBef>
                          <a:spcPts val="0"/>
                        </a:spcBef>
                        <a:spcAft>
                          <a:spcPts val="0"/>
                        </a:spcAft>
                        <a:buClrTx/>
                        <a:buSzTx/>
                        <a:buFontTx/>
                        <a:buNone/>
                        <a:tabLst/>
                        <a:defRPr/>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　</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介護福祉士が</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60</a:t>
                      </a:r>
                      <a:r>
                        <a:rPr lang="ja-JP"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％以上配置されていること</a:t>
                      </a:r>
                      <a:r>
                        <a:rPr lang="ja-JP"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endParaRPr lang="en-US" altLang="ja-JP"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marL="13335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②</a:t>
                      </a:r>
                      <a:r>
                        <a:rPr lang="ja-JP" sz="900" kern="100" dirty="0">
                          <a:effectLst/>
                          <a:latin typeface="ＭＳ ゴシック" panose="020B0609070205080204" pitchFamily="49" charset="-128"/>
                          <a:ea typeface="ＭＳ ゴシック" panose="020B0609070205080204" pitchFamily="49" charset="-128"/>
                          <a:cs typeface="Times New Roman"/>
                        </a:rPr>
                        <a:t>　介護福祉士が</a:t>
                      </a:r>
                      <a:r>
                        <a:rPr lang="en-US" sz="900" kern="100" dirty="0">
                          <a:effectLst/>
                          <a:latin typeface="ＭＳ ゴシック" panose="020B0609070205080204" pitchFamily="49" charset="-128"/>
                          <a:ea typeface="ＭＳ ゴシック" panose="020B0609070205080204" pitchFamily="49" charset="-128"/>
                          <a:cs typeface="Times New Roman"/>
                        </a:rPr>
                        <a:t>50</a:t>
                      </a:r>
                      <a:r>
                        <a:rPr lang="ja-JP" sz="900" kern="100" dirty="0">
                          <a:effectLst/>
                          <a:latin typeface="ＭＳ ゴシック" panose="020B0609070205080204" pitchFamily="49" charset="-128"/>
                          <a:ea typeface="ＭＳ ゴシック" panose="020B0609070205080204" pitchFamily="49" charset="-128"/>
                          <a:cs typeface="Times New Roman"/>
                        </a:rPr>
                        <a:t>％以上配置されていること。</a:t>
                      </a:r>
                    </a:p>
                    <a:p>
                      <a:pPr marL="13335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③</a:t>
                      </a:r>
                      <a:r>
                        <a:rPr lang="ja-JP" sz="900" kern="100" dirty="0">
                          <a:effectLst/>
                          <a:latin typeface="ＭＳ ゴシック" panose="020B0609070205080204" pitchFamily="49" charset="-128"/>
                          <a:ea typeface="ＭＳ ゴシック" panose="020B0609070205080204" pitchFamily="49" charset="-128"/>
                          <a:cs typeface="Times New Roman"/>
                        </a:rPr>
                        <a:t>　常勤職員が</a:t>
                      </a:r>
                      <a:r>
                        <a:rPr lang="en-US" sz="900" kern="100" dirty="0">
                          <a:effectLst/>
                          <a:latin typeface="ＭＳ ゴシック" panose="020B0609070205080204" pitchFamily="49" charset="-128"/>
                          <a:ea typeface="ＭＳ ゴシック" panose="020B0609070205080204" pitchFamily="49" charset="-128"/>
                          <a:cs typeface="Times New Roman"/>
                        </a:rPr>
                        <a:t>75</a:t>
                      </a:r>
                      <a:r>
                        <a:rPr lang="ja-JP" sz="900" kern="100" dirty="0">
                          <a:effectLst/>
                          <a:latin typeface="ＭＳ ゴシック" panose="020B0609070205080204" pitchFamily="49" charset="-128"/>
                          <a:ea typeface="ＭＳ ゴシック" panose="020B0609070205080204" pitchFamily="49" charset="-128"/>
                          <a:cs typeface="Times New Roman"/>
                        </a:rPr>
                        <a:t>％以上配置されていること。</a:t>
                      </a:r>
                    </a:p>
                    <a:p>
                      <a:pPr marL="133350" indent="-13335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　④</a:t>
                      </a:r>
                      <a:r>
                        <a:rPr lang="ja-JP" sz="900" kern="100" dirty="0">
                          <a:effectLst/>
                          <a:latin typeface="ＭＳ ゴシック" panose="020B0609070205080204" pitchFamily="49" charset="-128"/>
                          <a:ea typeface="ＭＳ ゴシック" panose="020B0609070205080204" pitchFamily="49" charset="-128"/>
                          <a:cs typeface="Times New Roman"/>
                        </a:rPr>
                        <a:t>　３年以上の勤続年数のある者が</a:t>
                      </a:r>
                      <a:r>
                        <a:rPr lang="en-US" sz="900" kern="100" dirty="0">
                          <a:effectLst/>
                          <a:latin typeface="ＭＳ ゴシック" panose="020B0609070205080204" pitchFamily="49" charset="-128"/>
                          <a:ea typeface="ＭＳ ゴシック" panose="020B0609070205080204" pitchFamily="49" charset="-128"/>
                          <a:cs typeface="Times New Roman"/>
                        </a:rPr>
                        <a:t>30</a:t>
                      </a:r>
                      <a:r>
                        <a:rPr lang="ja-JP" sz="900" kern="100" dirty="0">
                          <a:effectLst/>
                          <a:latin typeface="ＭＳ ゴシック" panose="020B0609070205080204" pitchFamily="49" charset="-128"/>
                          <a:ea typeface="ＭＳ ゴシック" panose="020B0609070205080204" pitchFamily="49" charset="-128"/>
                          <a:cs typeface="Times New Roman"/>
                        </a:rPr>
                        <a:t>％以上配置されていること。</a:t>
                      </a:r>
                    </a:p>
                  </a:txBody>
                  <a:tcPr marL="50403" marR="50403"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4300" algn="just">
                        <a:lnSpc>
                          <a:spcPts val="1100"/>
                        </a:lnSpc>
                        <a:spcAft>
                          <a:spcPts val="0"/>
                        </a:spcAft>
                      </a:pP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①</a:t>
                      </a:r>
                      <a:r>
                        <a:rPr lang="ja-JP" altLang="en-US" sz="900" u="none"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a:t>
                      </a:r>
                      <a:r>
                        <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18</a:t>
                      </a:r>
                      <a:r>
                        <a:rPr lang="ja-JP" altLang="en-US"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rPr>
                        <a:t>単位／人・日</a:t>
                      </a:r>
                      <a:endParaRPr lang="en-US" altLang="ja-JP" sz="900" u="sng" kern="100" dirty="0" smtClean="0">
                        <a:solidFill>
                          <a:srgbClr val="FF0000"/>
                        </a:solidFill>
                        <a:effectLst/>
                        <a:latin typeface="ＭＳ ゴシック" panose="020B0609070205080204" pitchFamily="49" charset="-128"/>
                        <a:ea typeface="ＭＳ ゴシック" panose="020B0609070205080204" pitchFamily="49" charset="-128"/>
                        <a:cs typeface="Times New Roman"/>
                      </a:endParaRPr>
                    </a:p>
                    <a:p>
                      <a:pPr indent="114300" algn="just">
                        <a:lnSpc>
                          <a:spcPts val="1100"/>
                        </a:lnSpc>
                        <a:spcAft>
                          <a:spcPts val="0"/>
                        </a:spcAft>
                      </a:pPr>
                      <a:r>
                        <a:rPr lang="ja-JP" altLang="en-US" sz="900" kern="100" dirty="0" smtClean="0">
                          <a:effectLst/>
                          <a:latin typeface="ＭＳ ゴシック" panose="020B0609070205080204" pitchFamily="49" charset="-128"/>
                          <a:ea typeface="ＭＳ ゴシック" panose="020B0609070205080204" pitchFamily="49" charset="-128"/>
                          <a:cs typeface="Times New Roman"/>
                        </a:rPr>
                        <a:t>②</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en-US" sz="900" kern="100" dirty="0">
                          <a:effectLst/>
                          <a:latin typeface="ＭＳ ゴシック" panose="020B0609070205080204" pitchFamily="49" charset="-128"/>
                          <a:ea typeface="ＭＳ ゴシック" panose="020B0609070205080204" pitchFamily="49" charset="-128"/>
                          <a:cs typeface="Times New Roman"/>
                        </a:rPr>
                        <a:t>12</a:t>
                      </a:r>
                      <a:r>
                        <a:rPr lang="ja-JP" sz="900" kern="100" dirty="0">
                          <a:effectLst/>
                          <a:latin typeface="ＭＳ ゴシック" panose="020B0609070205080204" pitchFamily="49" charset="-128"/>
                          <a:ea typeface="ＭＳ ゴシック" panose="020B0609070205080204" pitchFamily="49" charset="-128"/>
                          <a:cs typeface="Times New Roman"/>
                        </a:rPr>
                        <a:t>単位／人・日</a:t>
                      </a:r>
                    </a:p>
                    <a:p>
                      <a:pPr indent="114300" algn="just">
                        <a:lnSpc>
                          <a:spcPts val="1100"/>
                        </a:lnSpc>
                        <a:spcAft>
                          <a:spcPts val="0"/>
                        </a:spcAft>
                      </a:pPr>
                      <a:r>
                        <a:rPr lang="ja-JP" altLang="en-US" sz="900" kern="100" dirty="0">
                          <a:effectLst/>
                          <a:latin typeface="ＭＳ ゴシック" panose="020B0609070205080204" pitchFamily="49" charset="-128"/>
                          <a:ea typeface="ＭＳ ゴシック" panose="020B0609070205080204" pitchFamily="49" charset="-128"/>
                          <a:cs typeface="Times New Roman"/>
                        </a:rPr>
                        <a:t>③</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altLang="en-US" sz="900" kern="100" dirty="0">
                          <a:effectLst/>
                          <a:latin typeface="ＭＳ ゴシック" panose="020B0609070205080204" pitchFamily="49" charset="-128"/>
                          <a:ea typeface="ＭＳ ゴシック" panose="020B0609070205080204" pitchFamily="49" charset="-128"/>
                          <a:cs typeface="Times New Roman"/>
                        </a:rPr>
                        <a:t>④</a:t>
                      </a:r>
                      <a:r>
                        <a:rPr lang="ja-JP" sz="900" kern="100" dirty="0" smtClean="0">
                          <a:effectLst/>
                          <a:latin typeface="ＭＳ ゴシック" panose="020B0609070205080204" pitchFamily="49" charset="-128"/>
                          <a:ea typeface="ＭＳ ゴシック" panose="020B0609070205080204" pitchFamily="49" charset="-128"/>
                          <a:cs typeface="Times New Roman"/>
                        </a:rPr>
                        <a:t>：</a:t>
                      </a:r>
                      <a:r>
                        <a:rPr lang="ja-JP" sz="900" kern="100" dirty="0">
                          <a:effectLst/>
                          <a:latin typeface="ＭＳ ゴシック" panose="020B0609070205080204" pitchFamily="49" charset="-128"/>
                          <a:ea typeface="ＭＳ ゴシック" panose="020B0609070205080204" pitchFamily="49" charset="-128"/>
                          <a:cs typeface="Times New Roman"/>
                        </a:rPr>
                        <a:t>６単位／人・日</a:t>
                      </a:r>
                    </a:p>
                  </a:txBody>
                  <a:tcPr marL="50403" marR="50403"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0351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79487" y="504808"/>
            <a:ext cx="9741594" cy="648072"/>
          </a:xfrm>
          <a:prstGeom prst="roundRect">
            <a:avLst>
              <a:gd name="adj" fmla="val 0"/>
            </a:avLst>
          </a:prstGeom>
          <a:ln w="25400"/>
        </p:spPr>
        <p:style>
          <a:lnRef idx="2">
            <a:schemeClr val="dk1"/>
          </a:lnRef>
          <a:fillRef idx="1">
            <a:schemeClr val="lt1"/>
          </a:fillRef>
          <a:effectRef idx="0">
            <a:schemeClr val="dk1"/>
          </a:effectRef>
          <a:fontRef idx="minor">
            <a:schemeClr val="dk1"/>
          </a:fontRef>
        </p:style>
        <p:txBody>
          <a:bodyPr anchor="t" anchorCtr="0"/>
          <a:lstStyle/>
          <a:p>
            <a:pPr marL="177800" indent="-177800" algn="just">
              <a:defRPr/>
            </a:pPr>
            <a:r>
              <a:rPr lang="ja-JP" altLang="en-US" dirty="0" smtClean="0">
                <a:solidFill>
                  <a:prstClr val="black"/>
                </a:solidFill>
                <a:latin typeface="ＭＳ Ｐゴシック" panose="020B0600070205080204" pitchFamily="50" charset="-128"/>
                <a:cs typeface="メイリオ" panose="020B0604030504040204" pitchFamily="50" charset="-128"/>
              </a:rPr>
              <a:t>○　地域包括ケアシステムの構築とともに介護保険制度の持続可能性を高めるため、各サービス提供の実態を踏まえた必要な適性化を図るとともに、サービスの効果的・効率的な提供を推進する。</a:t>
            </a:r>
            <a:endParaRPr lang="en-US" altLang="ja-JP" sz="800" dirty="0" smtClean="0">
              <a:solidFill>
                <a:prstClr val="black"/>
              </a:solidFill>
              <a:latin typeface="ＭＳ Ｐゴシック"/>
            </a:endParaRPr>
          </a:p>
        </p:txBody>
      </p:sp>
      <p:sp>
        <p:nvSpPr>
          <p:cNvPr id="6" name="正方形/長方形 5"/>
          <p:cNvSpPr/>
          <p:nvPr/>
        </p:nvSpPr>
        <p:spPr>
          <a:xfrm>
            <a:off x="59358" y="1615439"/>
            <a:ext cx="9809969" cy="646331"/>
          </a:xfrm>
          <a:prstGeom prst="rect">
            <a:avLst/>
          </a:prstGeom>
        </p:spPr>
        <p:txBody>
          <a:bodyPr wrap="square">
            <a:spAutoFit/>
          </a:bodyPr>
          <a:lstStyle/>
          <a:p>
            <a:pPr marL="273050" indent="-273050" algn="just">
              <a:buFont typeface="Wingdings" panose="05000000000000000000" pitchFamily="2" charset="2"/>
              <a:buChar char="l"/>
              <a:defRPr/>
            </a:pPr>
            <a:r>
              <a:rPr lang="ja-JP" altLang="en-US" dirty="0">
                <a:solidFill>
                  <a:prstClr val="black"/>
                </a:solidFill>
                <a:latin typeface="ＭＳ Ｐゴシック"/>
              </a:rPr>
              <a:t>「骨太の方針」も</a:t>
            </a:r>
            <a:r>
              <a:rPr lang="ja-JP" altLang="en-US">
                <a:solidFill>
                  <a:prstClr val="black"/>
                </a:solidFill>
                <a:latin typeface="ＭＳ Ｐゴシック"/>
              </a:rPr>
              <a:t>踏まえた</a:t>
            </a:r>
            <a:r>
              <a:rPr lang="ja-JP" altLang="en-US" smtClean="0">
                <a:solidFill>
                  <a:prstClr val="black"/>
                </a:solidFill>
                <a:latin typeface="ＭＳ Ｐゴシック"/>
              </a:rPr>
              <a:t>介護福祉</a:t>
            </a:r>
            <a:r>
              <a:rPr lang="ja-JP" altLang="en-US" dirty="0">
                <a:solidFill>
                  <a:prstClr val="black"/>
                </a:solidFill>
                <a:latin typeface="ＭＳ Ｐゴシック"/>
              </a:rPr>
              <a:t>施設サービスを始めとする各サービスの評価の適正化については、各サービスの運営実態も勘案しつつ、１</a:t>
            </a:r>
            <a:r>
              <a:rPr lang="en-US" altLang="ja-JP" dirty="0">
                <a:solidFill>
                  <a:prstClr val="black"/>
                </a:solidFill>
                <a:latin typeface="ＭＳ Ｐゴシック"/>
              </a:rPr>
              <a:t>.</a:t>
            </a:r>
            <a:r>
              <a:rPr lang="ja-JP" altLang="en-US" dirty="0">
                <a:solidFill>
                  <a:prstClr val="black"/>
                </a:solidFill>
                <a:latin typeface="ＭＳ Ｐゴシック"/>
              </a:rPr>
              <a:t>及び２</a:t>
            </a:r>
            <a:r>
              <a:rPr lang="en-US" altLang="ja-JP" dirty="0">
                <a:solidFill>
                  <a:prstClr val="black"/>
                </a:solidFill>
                <a:latin typeface="ＭＳ Ｐゴシック"/>
              </a:rPr>
              <a:t>.</a:t>
            </a:r>
            <a:r>
              <a:rPr lang="ja-JP" altLang="en-US" dirty="0">
                <a:solidFill>
                  <a:prstClr val="black"/>
                </a:solidFill>
                <a:latin typeface="ＭＳ Ｐゴシック"/>
              </a:rPr>
              <a:t>の視点を踏まえた対応を実施</a:t>
            </a:r>
            <a:r>
              <a:rPr lang="ja-JP" altLang="en-US" dirty="0" smtClean="0">
                <a:solidFill>
                  <a:prstClr val="black"/>
                </a:solidFill>
                <a:latin typeface="ＭＳ Ｐゴシック"/>
              </a:rPr>
              <a:t>。</a:t>
            </a:r>
            <a:endParaRPr lang="en-US" altLang="ja-JP" dirty="0">
              <a:solidFill>
                <a:prstClr val="black"/>
              </a:solidFill>
              <a:latin typeface="ＭＳ Ｐゴシック"/>
            </a:endParaRPr>
          </a:p>
        </p:txBody>
      </p:sp>
      <p:sp>
        <p:nvSpPr>
          <p:cNvPr id="7" name="角丸四角形 6"/>
          <p:cNvSpPr/>
          <p:nvPr/>
        </p:nvSpPr>
        <p:spPr>
          <a:xfrm>
            <a:off x="85484" y="1414026"/>
            <a:ext cx="9752776" cy="847744"/>
          </a:xfrm>
          <a:prstGeom prst="roundRect">
            <a:avLst>
              <a:gd name="adj" fmla="val 74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角丸四角形 7"/>
          <p:cNvSpPr/>
          <p:nvPr/>
        </p:nvSpPr>
        <p:spPr>
          <a:xfrm>
            <a:off x="101168" y="1232230"/>
            <a:ext cx="3123640" cy="408623"/>
          </a:xfrm>
          <a:prstGeom prst="roundRect">
            <a:avLst/>
          </a:prstGeom>
          <a:solidFill>
            <a:schemeClr val="accent3">
              <a:lumMod val="40000"/>
              <a:lumOff val="60000"/>
            </a:schemeClr>
          </a:solidFill>
          <a:ln w="6350">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marL="363538" indent="-363538" algn="ctr">
              <a:defRPr/>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サービス評価の適正化</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1"/>
          <p:cNvSpPr>
            <a:spLocks noGrp="1"/>
          </p:cNvSpPr>
          <p:nvPr>
            <p:ph type="sldNum" sz="quarter" idx="11"/>
          </p:nvPr>
        </p:nvSpPr>
        <p:spPr>
          <a:xfrm>
            <a:off x="9205240" y="658370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14</a:t>
            </a:fld>
            <a:endParaRPr kumimoji="0" lang="en-US" altLang="ja-JP" sz="1600" kern="0" dirty="0">
              <a:solidFill>
                <a:srgbClr val="000000"/>
              </a:solidFill>
            </a:endParaRPr>
          </a:p>
        </p:txBody>
      </p:sp>
      <p:sp>
        <p:nvSpPr>
          <p:cNvPr id="10" name="正方形/長方形 9"/>
          <p:cNvSpPr/>
          <p:nvPr/>
        </p:nvSpPr>
        <p:spPr>
          <a:xfrm>
            <a:off x="53222" y="6170819"/>
            <a:ext cx="9809969" cy="646331"/>
          </a:xfrm>
          <a:prstGeom prst="rect">
            <a:avLst/>
          </a:prstGeom>
        </p:spPr>
        <p:txBody>
          <a:bodyPr wrap="square">
            <a:spAutoFit/>
          </a:bodyPr>
          <a:lstStyle/>
          <a:p>
            <a:pPr marL="273050" indent="-273050" algn="just">
              <a:buFont typeface="Wingdings" panose="05000000000000000000" pitchFamily="2" charset="2"/>
              <a:buChar char="l"/>
              <a:defRPr/>
            </a:pPr>
            <a:r>
              <a:rPr lang="ja-JP" altLang="en-US" dirty="0" smtClean="0">
                <a:solidFill>
                  <a:prstClr val="black"/>
                </a:solidFill>
                <a:latin typeface="ＭＳ Ｐゴシック"/>
              </a:rPr>
              <a:t>通所介護、通所リハビリテーション等において、送迎を実施していない（利用者が自ら通う場合、家族が送迎を行う場合等の事業所が送迎を実施していない場合）は、片道あたり</a:t>
            </a:r>
            <a:r>
              <a:rPr lang="en-US" altLang="ja-JP" dirty="0" smtClean="0">
                <a:solidFill>
                  <a:prstClr val="black"/>
                </a:solidFill>
                <a:latin typeface="ＭＳ Ｐゴシック"/>
              </a:rPr>
              <a:t>47</a:t>
            </a:r>
            <a:r>
              <a:rPr lang="ja-JP" altLang="en-US" dirty="0" smtClean="0">
                <a:solidFill>
                  <a:prstClr val="black"/>
                </a:solidFill>
                <a:latin typeface="ＭＳ Ｐゴシック"/>
              </a:rPr>
              <a:t>単位</a:t>
            </a:r>
            <a:r>
              <a:rPr lang="ja-JP" altLang="en-US" dirty="0">
                <a:solidFill>
                  <a:prstClr val="black"/>
                </a:solidFill>
                <a:latin typeface="ＭＳ Ｐゴシック"/>
              </a:rPr>
              <a:t>を</a:t>
            </a:r>
            <a:r>
              <a:rPr lang="ja-JP" altLang="en-US" dirty="0" smtClean="0">
                <a:solidFill>
                  <a:prstClr val="black"/>
                </a:solidFill>
                <a:latin typeface="ＭＳ Ｐゴシック"/>
              </a:rPr>
              <a:t>減算。</a:t>
            </a:r>
            <a:endParaRPr lang="en-US" altLang="ja-JP" dirty="0" smtClean="0">
              <a:solidFill>
                <a:prstClr val="black"/>
              </a:solidFill>
              <a:latin typeface="ＭＳ Ｐゴシック"/>
            </a:endParaRPr>
          </a:p>
        </p:txBody>
      </p:sp>
      <p:sp>
        <p:nvSpPr>
          <p:cNvPr id="11" name="角丸四角形 10"/>
          <p:cNvSpPr/>
          <p:nvPr/>
        </p:nvSpPr>
        <p:spPr>
          <a:xfrm>
            <a:off x="79352" y="5964454"/>
            <a:ext cx="9752776" cy="866338"/>
          </a:xfrm>
          <a:prstGeom prst="roundRect">
            <a:avLst>
              <a:gd name="adj" fmla="val 744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 11"/>
          <p:cNvSpPr/>
          <p:nvPr/>
        </p:nvSpPr>
        <p:spPr>
          <a:xfrm>
            <a:off x="95036" y="5780222"/>
            <a:ext cx="4419784" cy="408623"/>
          </a:xfrm>
          <a:prstGeom prst="roundRect">
            <a:avLst/>
          </a:prstGeom>
          <a:solidFill>
            <a:schemeClr val="accent3">
              <a:lumMod val="40000"/>
              <a:lumOff val="60000"/>
            </a:schemeClr>
          </a:solidFill>
          <a:ln w="6350">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marL="363538" indent="-363538" algn="ctr">
              <a:defRPr/>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送迎が実施されない場合の評価の見直し</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56456" y="2737364"/>
            <a:ext cx="9768156" cy="2954655"/>
          </a:xfrm>
          <a:prstGeom prst="rect">
            <a:avLst/>
          </a:prstGeom>
        </p:spPr>
        <p:txBody>
          <a:bodyPr wrap="square">
            <a:spAutoFit/>
          </a:bodyPr>
          <a:lstStyle/>
          <a:p>
            <a:pPr algn="just">
              <a:defRPr/>
            </a:pPr>
            <a:r>
              <a:rPr lang="en-US" altLang="ja-JP" b="1" dirty="0" smtClean="0">
                <a:solidFill>
                  <a:prstClr val="black"/>
                </a:solidFill>
                <a:latin typeface="ＭＳ Ｐゴシック"/>
              </a:rPr>
              <a:t>(1) </a:t>
            </a:r>
            <a:r>
              <a:rPr lang="ja-JP" altLang="en-US" b="1" dirty="0" smtClean="0">
                <a:solidFill>
                  <a:prstClr val="black"/>
                </a:solidFill>
                <a:latin typeface="ＭＳ Ｐゴシック"/>
              </a:rPr>
              <a:t>訪問</a:t>
            </a:r>
            <a:r>
              <a:rPr lang="ja-JP" altLang="en-US" b="1" dirty="0">
                <a:solidFill>
                  <a:prstClr val="black"/>
                </a:solidFill>
                <a:latin typeface="ＭＳ Ｐゴシック"/>
              </a:rPr>
              <a:t>系サービス</a:t>
            </a:r>
            <a:r>
              <a:rPr lang="ja-JP" altLang="en-US" sz="1600" b="1" dirty="0">
                <a:solidFill>
                  <a:prstClr val="black"/>
                </a:solidFill>
                <a:latin typeface="ＭＳ Ｐゴシック"/>
              </a:rPr>
              <a:t>（訪問介護、訪問入浴介護、訪問看護</a:t>
            </a:r>
            <a:r>
              <a:rPr lang="ja-JP" altLang="en-US" sz="1600" b="1" dirty="0" smtClean="0">
                <a:solidFill>
                  <a:prstClr val="black"/>
                </a:solidFill>
                <a:latin typeface="ＭＳ Ｐゴシック"/>
              </a:rPr>
              <a:t>、訪問リハビリテーション、夜間</a:t>
            </a:r>
            <a:r>
              <a:rPr lang="ja-JP" altLang="en-US" sz="1600" b="1" dirty="0">
                <a:solidFill>
                  <a:prstClr val="black"/>
                </a:solidFill>
                <a:latin typeface="ＭＳ Ｐゴシック"/>
              </a:rPr>
              <a:t>対応型訪問介護</a:t>
            </a:r>
            <a:r>
              <a:rPr lang="ja-JP" altLang="en-US" sz="1600" b="1" dirty="0" smtClean="0">
                <a:solidFill>
                  <a:prstClr val="black"/>
                </a:solidFill>
                <a:latin typeface="ＭＳ Ｐゴシック"/>
              </a:rPr>
              <a:t>）</a:t>
            </a:r>
            <a:endParaRPr lang="en-US" altLang="ja-JP" b="1" dirty="0" smtClean="0">
              <a:solidFill>
                <a:prstClr val="black"/>
              </a:solidFill>
              <a:latin typeface="ＭＳ Ｐゴシック"/>
            </a:endParaRPr>
          </a:p>
          <a:p>
            <a:pPr marL="261938" indent="-261938" algn="just">
              <a:buFont typeface="Wingdings" panose="05000000000000000000" pitchFamily="2" charset="2"/>
              <a:buChar char="l"/>
              <a:defRPr/>
            </a:pPr>
            <a:r>
              <a:rPr lang="ja-JP" altLang="en-US" dirty="0" smtClean="0">
                <a:solidFill>
                  <a:prstClr val="black"/>
                </a:solidFill>
                <a:latin typeface="ＭＳ Ｐゴシック"/>
              </a:rPr>
              <a:t>事業所</a:t>
            </a:r>
            <a:r>
              <a:rPr lang="ja-JP" altLang="en-US" dirty="0">
                <a:solidFill>
                  <a:prstClr val="black"/>
                </a:solidFill>
                <a:latin typeface="ＭＳ Ｐゴシック"/>
              </a:rPr>
              <a:t>と同一敷地内又は隣接する敷地内の建物（養護老人ホーム、軽費老人ホーム、有料老人ホーム、サービス付き高齢者向け住宅に限る</a:t>
            </a:r>
            <a:r>
              <a:rPr lang="ja-JP" altLang="en-US" dirty="0" smtClean="0">
                <a:solidFill>
                  <a:prstClr val="black"/>
                </a:solidFill>
                <a:latin typeface="ＭＳ Ｐゴシック"/>
              </a:rPr>
              <a:t>。建物の定義は</a:t>
            </a:r>
            <a:r>
              <a:rPr lang="en-US" altLang="ja-JP" dirty="0" smtClean="0">
                <a:solidFill>
                  <a:prstClr val="black"/>
                </a:solidFill>
                <a:latin typeface="ＭＳ Ｐゴシック"/>
              </a:rPr>
              <a:t>(2),(3)</a:t>
            </a:r>
            <a:r>
              <a:rPr lang="ja-JP" altLang="en-US" dirty="0" smtClean="0">
                <a:solidFill>
                  <a:prstClr val="black"/>
                </a:solidFill>
                <a:latin typeface="ＭＳ Ｐゴシック"/>
              </a:rPr>
              <a:t>も同じ）</a:t>
            </a:r>
            <a:r>
              <a:rPr lang="ja-JP" altLang="en-US" dirty="0">
                <a:solidFill>
                  <a:prstClr val="black"/>
                </a:solidFill>
                <a:latin typeface="ＭＳ Ｐゴシック"/>
              </a:rPr>
              <a:t>に居住する利用者を訪問する場合は、当該建物に居住する人数に関わらず、当該利用者に対する報酬を</a:t>
            </a:r>
            <a:r>
              <a:rPr lang="en-US" altLang="ja-JP" dirty="0">
                <a:solidFill>
                  <a:prstClr val="black"/>
                </a:solidFill>
                <a:latin typeface="ＭＳ Ｐゴシック"/>
              </a:rPr>
              <a:t>10</a:t>
            </a:r>
            <a:r>
              <a:rPr lang="ja-JP" altLang="en-US" dirty="0">
                <a:solidFill>
                  <a:prstClr val="black"/>
                </a:solidFill>
                <a:latin typeface="ＭＳ Ｐゴシック"/>
              </a:rPr>
              <a:t>％</a:t>
            </a:r>
            <a:r>
              <a:rPr lang="ja-JP" altLang="en-US" dirty="0" smtClean="0">
                <a:solidFill>
                  <a:prstClr val="black"/>
                </a:solidFill>
                <a:latin typeface="ＭＳ Ｐゴシック"/>
              </a:rPr>
              <a:t>減算。　等</a:t>
            </a:r>
            <a:endParaRPr lang="en-US" altLang="ja-JP" dirty="0" smtClean="0">
              <a:solidFill>
                <a:prstClr val="black"/>
              </a:solidFill>
              <a:latin typeface="ＭＳ Ｐゴシック"/>
            </a:endParaRPr>
          </a:p>
          <a:p>
            <a:pPr marL="177800" algn="just">
              <a:defRPr/>
            </a:pPr>
            <a:endParaRPr lang="en-US" altLang="ja-JP" sz="1200" dirty="0" smtClean="0">
              <a:solidFill>
                <a:prstClr val="black"/>
              </a:solidFill>
              <a:latin typeface="ＭＳ Ｐゴシック"/>
            </a:endParaRPr>
          </a:p>
          <a:p>
            <a:pPr algn="just">
              <a:defRPr/>
            </a:pPr>
            <a:r>
              <a:rPr lang="en-US" altLang="ja-JP" b="1" dirty="0" smtClean="0">
                <a:solidFill>
                  <a:prstClr val="black"/>
                </a:solidFill>
                <a:latin typeface="ＭＳ Ｐゴシック"/>
              </a:rPr>
              <a:t>(2)</a:t>
            </a:r>
            <a:r>
              <a:rPr lang="ja-JP" altLang="en-US" b="1" dirty="0">
                <a:solidFill>
                  <a:prstClr val="black"/>
                </a:solidFill>
                <a:latin typeface="ＭＳ Ｐゴシック"/>
              </a:rPr>
              <a:t> </a:t>
            </a:r>
            <a:r>
              <a:rPr lang="ja-JP" altLang="en-US" b="1" dirty="0" smtClean="0">
                <a:solidFill>
                  <a:prstClr val="black"/>
                </a:solidFill>
                <a:latin typeface="ＭＳ Ｐゴシック"/>
              </a:rPr>
              <a:t>定期</a:t>
            </a:r>
            <a:r>
              <a:rPr lang="ja-JP" altLang="en-US" b="1" dirty="0">
                <a:solidFill>
                  <a:prstClr val="black"/>
                </a:solidFill>
                <a:latin typeface="ＭＳ Ｐゴシック"/>
              </a:rPr>
              <a:t>巡回・随時対応型訪問介護</a:t>
            </a:r>
            <a:r>
              <a:rPr lang="ja-JP" altLang="en-US" b="1" dirty="0" smtClean="0">
                <a:solidFill>
                  <a:prstClr val="black"/>
                </a:solidFill>
                <a:latin typeface="ＭＳ Ｐゴシック"/>
              </a:rPr>
              <a:t>看護</a:t>
            </a:r>
            <a:endParaRPr lang="en-US" altLang="ja-JP" b="1" dirty="0" smtClean="0">
              <a:solidFill>
                <a:prstClr val="black"/>
              </a:solidFill>
              <a:latin typeface="ＭＳ Ｐゴシック"/>
            </a:endParaRPr>
          </a:p>
          <a:p>
            <a:pPr marL="261938" indent="-261938" algn="just">
              <a:buFont typeface="Wingdings" panose="05000000000000000000" pitchFamily="2" charset="2"/>
              <a:buChar char="l"/>
              <a:defRPr/>
            </a:pPr>
            <a:r>
              <a:rPr lang="ja-JP" altLang="en-US" dirty="0">
                <a:solidFill>
                  <a:prstClr val="black"/>
                </a:solidFill>
                <a:latin typeface="ＭＳ Ｐゴシック"/>
              </a:rPr>
              <a:t>事業所と同一敷地内又は隣接する</a:t>
            </a:r>
            <a:r>
              <a:rPr lang="ja-JP" altLang="en-US" dirty="0" smtClean="0">
                <a:solidFill>
                  <a:prstClr val="black"/>
                </a:solidFill>
                <a:latin typeface="ＭＳ Ｐゴシック"/>
              </a:rPr>
              <a:t>敷地内の建物に</a:t>
            </a:r>
            <a:r>
              <a:rPr lang="ja-JP" altLang="en-US" dirty="0">
                <a:solidFill>
                  <a:prstClr val="black"/>
                </a:solidFill>
                <a:latin typeface="ＭＳ Ｐゴシック"/>
              </a:rPr>
              <a:t>居住する利用者に対して提供する場合は、その利用者に対する報酬を新たに１月あたり</a:t>
            </a:r>
            <a:r>
              <a:rPr lang="en-US" altLang="ja-JP" dirty="0">
                <a:solidFill>
                  <a:prstClr val="black"/>
                </a:solidFill>
                <a:latin typeface="ＭＳ Ｐゴシック"/>
              </a:rPr>
              <a:t>600</a:t>
            </a:r>
            <a:r>
              <a:rPr lang="ja-JP" altLang="en-US" dirty="0">
                <a:solidFill>
                  <a:prstClr val="black"/>
                </a:solidFill>
                <a:latin typeface="ＭＳ Ｐゴシック"/>
              </a:rPr>
              <a:t>単位</a:t>
            </a:r>
            <a:r>
              <a:rPr lang="ja-JP" altLang="en-US" dirty="0" smtClean="0">
                <a:solidFill>
                  <a:prstClr val="black"/>
                </a:solidFill>
                <a:latin typeface="ＭＳ Ｐゴシック"/>
              </a:rPr>
              <a:t>減算。</a:t>
            </a:r>
            <a:endParaRPr lang="en-US" altLang="ja-JP" dirty="0">
              <a:solidFill>
                <a:prstClr val="black"/>
              </a:solidFill>
              <a:latin typeface="ＭＳ Ｐゴシック"/>
            </a:endParaRPr>
          </a:p>
          <a:p>
            <a:pPr marL="177800" indent="-177800" algn="just">
              <a:defRPr/>
            </a:pPr>
            <a:endParaRPr lang="en-US" altLang="ja-JP" sz="1200" dirty="0" smtClean="0">
              <a:solidFill>
                <a:prstClr val="black"/>
              </a:solidFill>
              <a:latin typeface="ＭＳ Ｐゴシック"/>
            </a:endParaRPr>
          </a:p>
          <a:p>
            <a:pPr marL="177800" indent="-177800" algn="just">
              <a:defRPr/>
            </a:pPr>
            <a:r>
              <a:rPr lang="en-US" altLang="ja-JP" b="1" dirty="0" smtClean="0">
                <a:solidFill>
                  <a:prstClr val="black"/>
                </a:solidFill>
                <a:latin typeface="ＭＳ Ｐゴシック"/>
              </a:rPr>
              <a:t>(3)</a:t>
            </a:r>
            <a:r>
              <a:rPr lang="ja-JP" altLang="en-US" b="1" dirty="0" smtClean="0">
                <a:solidFill>
                  <a:prstClr val="black"/>
                </a:solidFill>
                <a:latin typeface="ＭＳ Ｐゴシック"/>
              </a:rPr>
              <a:t> 小規模</a:t>
            </a:r>
            <a:r>
              <a:rPr lang="ja-JP" altLang="en-US" b="1" dirty="0">
                <a:solidFill>
                  <a:prstClr val="black"/>
                </a:solidFill>
                <a:latin typeface="ＭＳ Ｐゴシック"/>
              </a:rPr>
              <a:t>多機能</a:t>
            </a:r>
            <a:r>
              <a:rPr lang="ja-JP" altLang="en-US" b="1" dirty="0" smtClean="0">
                <a:solidFill>
                  <a:prstClr val="black"/>
                </a:solidFill>
                <a:latin typeface="ＭＳ Ｐゴシック"/>
              </a:rPr>
              <a:t>型居宅介護、複合型</a:t>
            </a:r>
            <a:r>
              <a:rPr lang="ja-JP" altLang="en-US" b="1" dirty="0">
                <a:solidFill>
                  <a:prstClr val="black"/>
                </a:solidFill>
                <a:latin typeface="ＭＳ Ｐゴシック"/>
              </a:rPr>
              <a:t>サービス（看護小規模多機能型居宅介護）</a:t>
            </a:r>
          </a:p>
          <a:p>
            <a:pPr marL="261938" indent="-261938" algn="just">
              <a:buFont typeface="Wingdings" panose="05000000000000000000" pitchFamily="2" charset="2"/>
              <a:buChar char="l"/>
              <a:defRPr/>
            </a:pPr>
            <a:r>
              <a:rPr lang="ja-JP" altLang="en-US" dirty="0">
                <a:solidFill>
                  <a:prstClr val="black"/>
                </a:solidFill>
                <a:latin typeface="ＭＳ Ｐゴシック"/>
              </a:rPr>
              <a:t>事業所と同一</a:t>
            </a:r>
            <a:r>
              <a:rPr lang="ja-JP" altLang="en-US" dirty="0" smtClean="0">
                <a:solidFill>
                  <a:prstClr val="black"/>
                </a:solidFill>
                <a:latin typeface="ＭＳ Ｐゴシック"/>
              </a:rPr>
              <a:t>の建物の</a:t>
            </a:r>
            <a:r>
              <a:rPr lang="ja-JP" altLang="en-US" dirty="0">
                <a:solidFill>
                  <a:prstClr val="black"/>
                </a:solidFill>
                <a:latin typeface="ＭＳ Ｐゴシック"/>
              </a:rPr>
              <a:t>居住者に対してサービスを行う場合の基本報酬</a:t>
            </a:r>
            <a:r>
              <a:rPr lang="ja-JP" altLang="en-US" dirty="0" smtClean="0">
                <a:solidFill>
                  <a:prstClr val="black"/>
                </a:solidFill>
                <a:latin typeface="ＭＳ Ｐゴシック"/>
              </a:rPr>
              <a:t>を新たに創設。</a:t>
            </a:r>
            <a:endParaRPr lang="en-US" altLang="ja-JP" dirty="0" smtClean="0">
              <a:solidFill>
                <a:prstClr val="black"/>
              </a:solidFill>
              <a:latin typeface="ＭＳ Ｐゴシック"/>
            </a:endParaRPr>
          </a:p>
        </p:txBody>
      </p:sp>
      <p:sp>
        <p:nvSpPr>
          <p:cNvPr id="14" name="角丸四角形 13"/>
          <p:cNvSpPr/>
          <p:nvPr/>
        </p:nvSpPr>
        <p:spPr>
          <a:xfrm>
            <a:off x="85484" y="2543774"/>
            <a:ext cx="9752776" cy="3168194"/>
          </a:xfrm>
          <a:prstGeom prst="roundRect">
            <a:avLst>
              <a:gd name="adj" fmla="val 258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角丸四角形 14"/>
          <p:cNvSpPr/>
          <p:nvPr/>
        </p:nvSpPr>
        <p:spPr>
          <a:xfrm>
            <a:off x="101169" y="2336578"/>
            <a:ext cx="7300105" cy="408623"/>
          </a:xfrm>
          <a:prstGeom prst="roundRect">
            <a:avLst/>
          </a:prstGeom>
          <a:solidFill>
            <a:schemeClr val="accent3">
              <a:lumMod val="40000"/>
              <a:lumOff val="60000"/>
            </a:schemeClr>
          </a:solidFill>
          <a:ln w="6350">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0">
            <a:spAutoFit/>
          </a:bodyPr>
          <a:lstStyle/>
          <a:p>
            <a:pPr marL="363538" indent="-363538" algn="ctr">
              <a:defRPr/>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集合住宅に居住する利用者へのサービス提供に係る評価の見直し</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タイトル 1"/>
          <p:cNvSpPr>
            <a:spLocks noGrp="1"/>
          </p:cNvSpPr>
          <p:nvPr>
            <p:ph type="title"/>
          </p:nvPr>
        </p:nvSpPr>
        <p:spPr>
          <a:xfrm>
            <a:off x="40944" y="16489"/>
            <a:ext cx="9821078" cy="432048"/>
          </a:xfrm>
          <a:solidFill>
            <a:schemeClr val="accent6">
              <a:lumMod val="40000"/>
              <a:lumOff val="60000"/>
            </a:schemeClr>
          </a:solidFill>
          <a:ln>
            <a:solidFill>
              <a:schemeClr val="accent6">
                <a:lumMod val="40000"/>
                <a:lumOff val="60000"/>
              </a:schemeClr>
            </a:solidFill>
          </a:ln>
        </p:spPr>
        <p:txBody>
          <a:bodyPr>
            <a:norm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サービス評価の適正化と効率的なサービス提供体制の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構築</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95340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9821" y="2964246"/>
            <a:ext cx="9614263" cy="915430"/>
          </a:xfrm>
        </p:spPr>
        <p:txBody>
          <a:bodyPr anchor="t">
            <a:normAutofit/>
          </a:bodyPr>
          <a:lstStyle/>
          <a:p>
            <a:r>
              <a:rPr lang="en-US" altLang="ja-JP" sz="4800" dirty="0" smtClean="0">
                <a:latin typeface="ＤＨＰ特太ゴシック体" panose="020B0500000000000000" pitchFamily="50" charset="-128"/>
                <a:ea typeface="ＤＨＰ特太ゴシック体" panose="020B0500000000000000" pitchFamily="50" charset="-128"/>
              </a:rPr>
              <a:t>Ⅱ</a:t>
            </a:r>
            <a:r>
              <a:rPr lang="ja-JP" altLang="en-US" sz="4800" dirty="0" err="1" smtClean="0">
                <a:latin typeface="ＤＨＰ特太ゴシック体" panose="020B0500000000000000" pitchFamily="50" charset="-128"/>
                <a:ea typeface="ＤＨＰ特太ゴシック体" panose="020B0500000000000000" pitchFamily="50" charset="-128"/>
              </a:rPr>
              <a:t>．</a:t>
            </a:r>
            <a:r>
              <a:rPr lang="ja-JP" altLang="en-US" sz="4800" dirty="0" smtClean="0">
                <a:latin typeface="ＤＨＰ特太ゴシック体" panose="020B0500000000000000" pitchFamily="50" charset="-128"/>
                <a:ea typeface="ＤＨＰ特太ゴシック体" panose="020B0500000000000000" pitchFamily="50" charset="-128"/>
              </a:rPr>
              <a:t>各論</a:t>
            </a:r>
            <a:endParaRPr kumimoji="1" lang="ja-JP" altLang="en-US" sz="4800" dirty="0">
              <a:latin typeface="ＤＨＰ特太ゴシック体" panose="020B0500000000000000" pitchFamily="50" charset="-128"/>
              <a:ea typeface="ＤＨＰ特太ゴシック体" panose="020B0500000000000000" pitchFamily="50" charset="-128"/>
            </a:endParaRPr>
          </a:p>
        </p:txBody>
      </p:sp>
      <p:sp>
        <p:nvSpPr>
          <p:cNvPr id="5"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15</a:t>
            </a:fld>
            <a:endParaRPr kumimoji="0" lang="en-US" altLang="ja-JP" sz="1600" kern="0" dirty="0">
              <a:solidFill>
                <a:srgbClr val="000000"/>
              </a:solidFill>
            </a:endParaRPr>
          </a:p>
        </p:txBody>
      </p:sp>
    </p:spTree>
    <p:extLst>
      <p:ext uri="{BB962C8B-B14F-4D97-AF65-F5344CB8AC3E}">
        <p14:creationId xmlns:p14="http://schemas.microsoft.com/office/powerpoint/2010/main" val="3362754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4669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１．短期入所生活介護</a:t>
            </a:r>
            <a:endPar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2558" y="885946"/>
            <a:ext cx="9764485" cy="552936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（１）緊急短期入所に係る加算の見直し</a:t>
            </a:r>
            <a:endParaRPr kumimoji="1"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600" dirty="0" smtClean="0">
                <a:solidFill>
                  <a:schemeClr val="tx1"/>
                </a:solidFill>
                <a:latin typeface="+mn-ea"/>
                <a:cs typeface="メイリオ" panose="020B0604030504040204" pitchFamily="50" charset="-128"/>
              </a:rPr>
              <a:t>○　</a:t>
            </a:r>
            <a:r>
              <a:rPr lang="ja-JP" altLang="en-US" sz="1600" dirty="0">
                <a:solidFill>
                  <a:schemeClr val="tx1"/>
                </a:solidFill>
                <a:latin typeface="+mn-ea"/>
                <a:cs typeface="メイリオ" panose="020B0604030504040204" pitchFamily="50" charset="-128"/>
              </a:rPr>
              <a:t>緊急</a:t>
            </a:r>
            <a:r>
              <a:rPr lang="ja-JP" altLang="en-US" sz="1600" dirty="0" smtClean="0">
                <a:solidFill>
                  <a:schemeClr val="tx1"/>
                </a:solidFill>
                <a:latin typeface="+mn-ea"/>
                <a:cs typeface="メイリオ" panose="020B0604030504040204" pitchFamily="50" charset="-128"/>
              </a:rPr>
              <a:t>時の円滑な受入れが促進されるよう、緊急短期入所に係る加算を見直し、緊急短期入所受入加算の要件緩和と充実を図る。</a:t>
            </a:r>
            <a:endParaRPr kumimoji="1" lang="en-US" altLang="ja-JP" sz="1600" dirty="0" smtClean="0">
              <a:solidFill>
                <a:schemeClr val="tx1"/>
              </a:solidFill>
              <a:latin typeface="+mn-ea"/>
              <a:cs typeface="メイリオ" panose="020B0604030504040204" pitchFamily="50" charset="-128"/>
            </a:endParaRPr>
          </a:p>
          <a:p>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緊急時における基準緩和</a:t>
            </a:r>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600" dirty="0" smtClean="0">
                <a:solidFill>
                  <a:schemeClr val="tx1"/>
                </a:solidFill>
                <a:latin typeface="+mn-ea"/>
                <a:cs typeface="メイリオ" panose="020B0604030504040204" pitchFamily="50" charset="-128"/>
              </a:rPr>
              <a:t>○　介護支援専門員が緊急やむを得ないと認めた場合などの一定の条件下においては、静養室での受入れを可能とする。（運営基準事項）</a:t>
            </a:r>
            <a:endParaRPr kumimoji="1" lang="en-US" altLang="ja-JP" sz="1600" dirty="0" smtClean="0">
              <a:solidFill>
                <a:schemeClr val="tx1"/>
              </a:solidFill>
              <a:latin typeface="+mn-ea"/>
              <a:cs typeface="メイリオ" panose="020B0604030504040204" pitchFamily="50" charset="-128"/>
            </a:endParaRPr>
          </a:p>
          <a:p>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ADL</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IADL</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の維持･向上を目的とした機能訓練を実施している事業所の評価</a:t>
            </a:r>
            <a:endParaRPr kumimoji="1"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600" dirty="0" smtClean="0">
                <a:solidFill>
                  <a:schemeClr val="tx1"/>
                </a:solidFill>
                <a:latin typeface="+mn-ea"/>
                <a:cs typeface="メイリオ" panose="020B0604030504040204" pitchFamily="50" charset="-128"/>
              </a:rPr>
              <a:t>○　利用者の居宅を訪問し計画を作成した上で、個別の機能訓練を実施する場合、新たな加算として評価する。</a:t>
            </a:r>
            <a:endParaRPr lang="en-US" altLang="ja-JP" sz="1600" dirty="0" smtClean="0">
              <a:solidFill>
                <a:schemeClr val="tx1"/>
              </a:solidFill>
              <a:latin typeface="+mn-ea"/>
              <a:cs typeface="メイリオ" panose="020B0604030504040204" pitchFamily="50" charset="-128"/>
            </a:endParaRPr>
          </a:p>
          <a:p>
            <a:pPr marL="176213" indent="-176213"/>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重度者への対応の強化</a:t>
            </a:r>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600" dirty="0" smtClean="0">
                <a:solidFill>
                  <a:schemeClr val="tx1"/>
                </a:solidFill>
                <a:latin typeface="+mn-ea"/>
                <a:cs typeface="メイリオ" panose="020B0604030504040204" pitchFamily="50" charset="-128"/>
              </a:rPr>
              <a:t>○　重度者の増加に対応するため、手厚い健康管理と医療との連携を評価する。</a:t>
            </a:r>
            <a:endParaRPr lang="en-US" altLang="ja-JP" sz="1600" dirty="0" smtClean="0">
              <a:solidFill>
                <a:schemeClr val="tx1"/>
              </a:solidFill>
              <a:latin typeface="+mn-ea"/>
              <a:cs typeface="メイリオ" panose="020B0604030504040204" pitchFamily="50" charset="-128"/>
            </a:endParaRPr>
          </a:p>
          <a:p>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長期利用者の基本報酬の適正化</a:t>
            </a:r>
            <a:endParaRPr kumimoji="1"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600" dirty="0" smtClean="0">
                <a:solidFill>
                  <a:schemeClr val="tx1"/>
                </a:solidFill>
                <a:latin typeface="+mn-ea"/>
                <a:cs typeface="メイリオ" panose="020B0604030504040204" pitchFamily="50" charset="-128"/>
              </a:rPr>
              <a:t>○　長期間の利用者は、利用実態を鑑み、基本報酬を適正化する。</a:t>
            </a:r>
            <a:endParaRPr lang="en-US" altLang="ja-JP" sz="1600" dirty="0" smtClean="0">
              <a:solidFill>
                <a:schemeClr val="tx1"/>
              </a:solidFill>
              <a:latin typeface="+mn-ea"/>
              <a:cs typeface="メイリオ" panose="020B0604030504040204" pitchFamily="50" charset="-128"/>
            </a:endParaRPr>
          </a:p>
          <a:p>
            <a:pPr marL="174625" indent="-174625"/>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緊急時における短期利用や宿泊ニーズへの対応</a:t>
            </a:r>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600" dirty="0" smtClean="0">
                <a:solidFill>
                  <a:schemeClr val="tx1"/>
                </a:solidFill>
                <a:latin typeface="+mn-ea"/>
                <a:cs typeface="メイリオ" panose="020B0604030504040204" pitchFamily="50" charset="-128"/>
              </a:rPr>
              <a:t>○　基準該当短期入所生活介護の提供は、一定の条件下において、静養室等での実施を可能とする。また、小規模多機能型居宅介護事業所に併設して実施することも可能とする。（運営基準事項）</a:t>
            </a:r>
            <a:endParaRPr lang="en-US" altLang="ja-JP" sz="1600" dirty="0" smtClean="0">
              <a:solidFill>
                <a:schemeClr val="tx1"/>
              </a:solidFill>
              <a:latin typeface="+mn-ea"/>
              <a:cs typeface="メイリオ" panose="020B0604030504040204" pitchFamily="50" charset="-128"/>
            </a:endParaRPr>
          </a:p>
          <a:p>
            <a:pPr marL="174625" indent="-174625"/>
            <a:r>
              <a:rPr lang="ja-JP" altLang="en-US" sz="1600" dirty="0" smtClean="0">
                <a:solidFill>
                  <a:schemeClr val="tx1"/>
                </a:solidFill>
                <a:latin typeface="+mn-ea"/>
                <a:cs typeface="メイリオ" panose="020B0604030504040204" pitchFamily="50" charset="-128"/>
              </a:rPr>
              <a:t>○　小規模多機能型居宅介護及び複合型サービスの宿泊室に空床がある場合で、一定の条件下において、登録者以外の短期利用を可能とする。</a:t>
            </a:r>
            <a:endParaRPr lang="en-US" altLang="ja-JP" sz="1600" dirty="0" smtClean="0">
              <a:solidFill>
                <a:schemeClr val="tx1"/>
              </a:solidFill>
              <a:latin typeface="+mn-ea"/>
              <a:cs typeface="メイリオ" panose="020B0604030504040204" pitchFamily="50" charset="-128"/>
            </a:endParaRPr>
          </a:p>
        </p:txBody>
      </p:sp>
      <p:sp>
        <p:nvSpPr>
          <p:cNvPr id="12" name="角丸四角形 11"/>
          <p:cNvSpPr/>
          <p:nvPr/>
        </p:nvSpPr>
        <p:spPr>
          <a:xfrm>
            <a:off x="39618" y="634643"/>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16</a:t>
            </a:fld>
            <a:endParaRPr kumimoji="0" lang="en-US" altLang="ja-JP" sz="1600" kern="0" dirty="0">
              <a:solidFill>
                <a:srgbClr val="000000"/>
              </a:solidFill>
            </a:endParaRPr>
          </a:p>
        </p:txBody>
      </p:sp>
    </p:spTree>
    <p:extLst>
      <p:ext uri="{BB962C8B-B14F-4D97-AF65-F5344CB8AC3E}">
        <p14:creationId xmlns:p14="http://schemas.microsoft.com/office/powerpoint/2010/main" val="3534094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短期入所生活介護（</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緊急短期入所に係る加算の見直し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932197"/>
            <a:ext cx="9764486" cy="12726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4625" indent="-174625"/>
            <a:endParaRPr lang="en-US" altLang="ja-JP" sz="1400" dirty="0">
              <a:solidFill>
                <a:schemeClr val="tx1"/>
              </a:solidFill>
              <a:latin typeface="+mj-ea"/>
              <a:ea typeface="+mj-ea"/>
            </a:endParaRPr>
          </a:p>
          <a:p>
            <a:pPr marL="174625" indent="-174625"/>
            <a:r>
              <a:rPr lang="ja-JP" altLang="en-US" dirty="0" smtClean="0">
                <a:solidFill>
                  <a:schemeClr val="tx1"/>
                </a:solidFill>
                <a:latin typeface="+mj-ea"/>
                <a:ea typeface="+mj-ea"/>
              </a:rPr>
              <a:t>・ 緊急時の円滑な受け入れが促進されるよう、緊急短期入所に係る加算を見直し、空床確保の体制を評価する緊急短期入所体制確保加算は廃止する。短期入所生活介護を緊急的に行う場合を評価する緊急短期入所受入加算の要件を緩和し、充実を図る。</a:t>
            </a:r>
            <a:endParaRPr lang="en-US" altLang="ja-JP" dirty="0" smtClean="0">
              <a:solidFill>
                <a:schemeClr val="tx1"/>
              </a:solidFill>
              <a:latin typeface="+mj-ea"/>
              <a:ea typeface="+mj-ea"/>
            </a:endParaRPr>
          </a:p>
        </p:txBody>
      </p:sp>
      <p:sp>
        <p:nvSpPr>
          <p:cNvPr id="10" name="角丸四角形 9"/>
          <p:cNvSpPr/>
          <p:nvPr/>
        </p:nvSpPr>
        <p:spPr>
          <a:xfrm>
            <a:off x="70762" y="2559356"/>
            <a:ext cx="9758587" cy="1592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76664" y="4489046"/>
            <a:ext cx="9758587" cy="1940784"/>
          </a:xfrm>
          <a:prstGeom prst="roundRect">
            <a:avLst>
              <a:gd name="adj" fmla="val 1142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schemeClr val="tx1"/>
              </a:solidFill>
              <a:latin typeface="+mn-ea"/>
            </a:endParaRPr>
          </a:p>
          <a:p>
            <a:pPr marL="174625" indent="-174625"/>
            <a:r>
              <a:rPr lang="ja-JP" altLang="en-US" dirty="0" smtClean="0">
                <a:solidFill>
                  <a:schemeClr val="tx1"/>
                </a:solidFill>
                <a:latin typeface="+mn-ea"/>
              </a:rPr>
              <a:t>・ 利用者の状態や家族等の事情により、」介護支援専門員が、緊急に短期入所生活介護を受けることが必要と認めた者に対し、居宅サービス計画に位置付けられていない短期入所生活介護を緊急に行った場合</a:t>
            </a:r>
            <a:endParaRPr lang="en-US" altLang="ja-JP" dirty="0">
              <a:solidFill>
                <a:schemeClr val="tx1"/>
              </a:solidFill>
              <a:latin typeface="+mn-ea"/>
            </a:endParaRPr>
          </a:p>
          <a:p>
            <a:pPr marL="174625" indent="-174625"/>
            <a:r>
              <a:rPr lang="ja-JP" altLang="en-US" dirty="0" smtClean="0">
                <a:solidFill>
                  <a:schemeClr val="tx1"/>
                </a:solidFill>
                <a:latin typeface="+mn-ea"/>
              </a:rPr>
              <a:t>・ 緊急短期入所受入加算として短期入所生活介護を行った日から起算して７日（利用者の日常生活上の世話を行う家族の疾病等やむを得ない事情がある場合は１４日）を限度として算定可能</a:t>
            </a:r>
            <a:endParaRPr lang="en-US" altLang="ja-JP" dirty="0" smtClean="0">
              <a:solidFill>
                <a:schemeClr val="tx1"/>
              </a:solidFill>
              <a:latin typeface="+mn-ea"/>
            </a:endParaRPr>
          </a:p>
        </p:txBody>
      </p:sp>
      <p:sp>
        <p:nvSpPr>
          <p:cNvPr id="34" name="右矢印 33"/>
          <p:cNvSpPr/>
          <p:nvPr/>
        </p:nvSpPr>
        <p:spPr>
          <a:xfrm>
            <a:off x="4808987" y="3112242"/>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169524" y="4293110"/>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63631" y="2348894"/>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692698"/>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40288" y="2875932"/>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緊急短期入所体制確保加算　４０単位／日</a:t>
            </a:r>
            <a:endParaRPr lang="en-US" altLang="ja-JP" dirty="0" smtClean="0">
              <a:solidFill>
                <a:schemeClr val="tx1"/>
              </a:solidFill>
            </a:endParaRPr>
          </a:p>
          <a:p>
            <a:endParaRPr kumimoji="1" lang="en-US" altLang="ja-JP" dirty="0">
              <a:solidFill>
                <a:schemeClr val="tx1"/>
              </a:solidFill>
            </a:endParaRPr>
          </a:p>
          <a:p>
            <a:r>
              <a:rPr lang="ja-JP" altLang="en-US" dirty="0" smtClean="0">
                <a:solidFill>
                  <a:schemeClr val="tx1"/>
                </a:solidFill>
              </a:rPr>
              <a:t>緊急短期入所受入加算　６０単位／日</a:t>
            </a:r>
            <a:endParaRPr kumimoji="1" lang="ja-JP" altLang="en-US" dirty="0">
              <a:solidFill>
                <a:schemeClr val="tx1"/>
              </a:solidFill>
            </a:endParaRPr>
          </a:p>
        </p:txBody>
      </p:sp>
      <p:sp>
        <p:nvSpPr>
          <p:cNvPr id="39" name="正方形/長方形 38"/>
          <p:cNvSpPr/>
          <p:nvPr/>
        </p:nvSpPr>
        <p:spPr>
          <a:xfrm>
            <a:off x="5817096" y="2875932"/>
            <a:ext cx="388843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緊急短期入所体制確保加算　廃止</a:t>
            </a:r>
            <a:endParaRPr lang="en-US" altLang="ja-JP" dirty="0" smtClean="0">
              <a:solidFill>
                <a:schemeClr val="tx1"/>
              </a:solidFill>
            </a:endParaRPr>
          </a:p>
          <a:p>
            <a:endParaRPr lang="en-US" altLang="ja-JP" dirty="0">
              <a:solidFill>
                <a:schemeClr val="tx1"/>
              </a:solidFill>
            </a:endParaRPr>
          </a:p>
          <a:p>
            <a:r>
              <a:rPr lang="ja-JP" altLang="en-US" dirty="0" smtClean="0">
                <a:solidFill>
                  <a:schemeClr val="tx1"/>
                </a:solidFill>
              </a:rPr>
              <a:t>緊急短期入所受入加算　９０単位／日</a:t>
            </a:r>
            <a:endParaRPr lang="en-US" altLang="ja-JP" dirty="0" smtClean="0">
              <a:solidFill>
                <a:schemeClr val="tx1"/>
              </a:solidFill>
            </a:endParaRPr>
          </a:p>
        </p:txBody>
      </p:sp>
      <p:sp>
        <p:nvSpPr>
          <p:cNvPr id="13"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17</a:t>
            </a:fld>
            <a:endParaRPr kumimoji="0" lang="en-US" altLang="ja-JP" sz="1600" kern="0" dirty="0">
              <a:solidFill>
                <a:srgbClr val="000000"/>
              </a:solidFill>
            </a:endParaRPr>
          </a:p>
        </p:txBody>
      </p:sp>
    </p:spTree>
    <p:extLst>
      <p:ext uri="{BB962C8B-B14F-4D97-AF65-F5344CB8AC3E}">
        <p14:creationId xmlns:p14="http://schemas.microsoft.com/office/powerpoint/2010/main" val="3746153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短期入所生活介護（</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緊急時における基準緩和</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932197"/>
            <a:ext cx="9764486" cy="105664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a:endParaRPr lang="en-US" altLang="ja-JP" dirty="0" smtClean="0">
              <a:solidFill>
                <a:schemeClr val="tx1"/>
              </a:solidFill>
              <a:latin typeface="+mj-ea"/>
              <a:ea typeface="+mj-ea"/>
            </a:endParaRPr>
          </a:p>
          <a:p>
            <a:pPr marL="174625" indent="-174625"/>
            <a:r>
              <a:rPr lang="ja-JP" altLang="en-US" dirty="0" smtClean="0">
                <a:solidFill>
                  <a:schemeClr val="tx1"/>
                </a:solidFill>
                <a:latin typeface="+mj-ea"/>
                <a:ea typeface="+mj-ea"/>
              </a:rPr>
              <a:t>・ 利用者の状況や家族等の事情により、介護支援専門員が緊急やむを得ないと認めた場合などの一定の条件下においては、専用の居室以外の静養室での受け入れを可能とする。</a:t>
            </a:r>
            <a:endParaRPr lang="en-US" altLang="ja-JP" dirty="0" smtClean="0">
              <a:solidFill>
                <a:schemeClr val="tx1"/>
              </a:solidFill>
              <a:latin typeface="+mj-ea"/>
              <a:ea typeface="+mj-ea"/>
            </a:endParaRPr>
          </a:p>
        </p:txBody>
      </p:sp>
      <p:sp>
        <p:nvSpPr>
          <p:cNvPr id="10" name="角丸四角形 9"/>
          <p:cNvSpPr/>
          <p:nvPr/>
        </p:nvSpPr>
        <p:spPr>
          <a:xfrm>
            <a:off x="0" y="2212688"/>
            <a:ext cx="9829346" cy="2728480"/>
          </a:xfrm>
          <a:prstGeom prst="roundRect">
            <a:avLst>
              <a:gd name="adj" fmla="val 1016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76664" y="5137118"/>
            <a:ext cx="9758587" cy="1437854"/>
          </a:xfrm>
          <a:prstGeom prst="roundRect">
            <a:avLst>
              <a:gd name="adj" fmla="val 17518"/>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dirty="0" smtClean="0">
              <a:solidFill>
                <a:schemeClr val="tx1"/>
              </a:solidFill>
              <a:latin typeface="+mn-ea"/>
            </a:endParaRPr>
          </a:p>
          <a:p>
            <a:pPr marL="174625" indent="-174625"/>
            <a:r>
              <a:rPr lang="ja-JP" altLang="en-US" dirty="0" smtClean="0">
                <a:solidFill>
                  <a:schemeClr val="tx1"/>
                </a:solidFill>
                <a:latin typeface="+mn-ea"/>
              </a:rPr>
              <a:t>・ 緊急時の特例的な取扱いのため、７日（家族の疾病等やむを得ない事情がある場合は１４日）を限度とする。</a:t>
            </a:r>
            <a:endParaRPr lang="en-US" altLang="ja-JP" dirty="0">
              <a:solidFill>
                <a:schemeClr val="tx1"/>
              </a:solidFill>
              <a:latin typeface="+mn-ea"/>
            </a:endParaRPr>
          </a:p>
          <a:p>
            <a:pPr marL="174625" indent="-174625"/>
            <a:r>
              <a:rPr lang="ja-JP" altLang="en-US" dirty="0" smtClean="0">
                <a:solidFill>
                  <a:schemeClr val="tx1"/>
                </a:solidFill>
                <a:latin typeface="+mn-ea"/>
              </a:rPr>
              <a:t>・ </a:t>
            </a:r>
            <a:r>
              <a:rPr kumimoji="1" lang="ja-JP" altLang="en-US" dirty="0" smtClean="0">
                <a:solidFill>
                  <a:schemeClr val="tx1"/>
                </a:solidFill>
                <a:latin typeface="+mn-ea"/>
              </a:rPr>
              <a:t>利用定員が</a:t>
            </a:r>
            <a:r>
              <a:rPr lang="ja-JP" altLang="en-US" dirty="0" smtClean="0">
                <a:solidFill>
                  <a:schemeClr val="tx1"/>
                </a:solidFill>
                <a:latin typeface="+mn-ea"/>
              </a:rPr>
              <a:t>４０</a:t>
            </a:r>
            <a:r>
              <a:rPr kumimoji="1" lang="ja-JP" altLang="en-US" dirty="0" smtClean="0">
                <a:solidFill>
                  <a:schemeClr val="tx1"/>
                </a:solidFill>
                <a:latin typeface="+mn-ea"/>
              </a:rPr>
              <a:t>人未満までは利用定員に加えて１人、４０人以上は利用定員に加えて２人まで</a:t>
            </a:r>
            <a:r>
              <a:rPr lang="ja-JP" altLang="en-US" dirty="0" smtClean="0">
                <a:solidFill>
                  <a:schemeClr val="tx1"/>
                </a:solidFill>
                <a:latin typeface="+mn-ea"/>
              </a:rPr>
              <a:t>の受入を認め、定員超過利用による減算の対象とはならない。</a:t>
            </a:r>
            <a:endParaRPr kumimoji="1" lang="ja-JP" altLang="en-US" dirty="0">
              <a:solidFill>
                <a:schemeClr val="tx1"/>
              </a:solidFill>
              <a:latin typeface="+mn-ea"/>
            </a:endParaRPr>
          </a:p>
        </p:txBody>
      </p:sp>
      <p:sp>
        <p:nvSpPr>
          <p:cNvPr id="34" name="右矢印 33"/>
          <p:cNvSpPr/>
          <p:nvPr/>
        </p:nvSpPr>
        <p:spPr>
          <a:xfrm>
            <a:off x="2288704" y="3185054"/>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169524" y="4941182"/>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留意点</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52461" y="2002226"/>
            <a:ext cx="1551612" cy="53359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基準の新旧</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692698"/>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40289" y="2348881"/>
            <a:ext cx="2120424" cy="242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r>
              <a:rPr lang="ja-JP" altLang="en-US" dirty="0">
                <a:solidFill>
                  <a:schemeClr val="tx1"/>
                </a:solidFill>
              </a:rPr>
              <a:t>なし</a:t>
            </a:r>
            <a:r>
              <a:rPr kumimoji="1" lang="ja-JP" altLang="en-US" dirty="0" smtClean="0">
                <a:solidFill>
                  <a:schemeClr val="tx1"/>
                </a:solidFill>
              </a:rPr>
              <a:t>）</a:t>
            </a:r>
            <a:endParaRPr kumimoji="1" lang="ja-JP" altLang="en-US" dirty="0">
              <a:solidFill>
                <a:schemeClr val="tx1"/>
              </a:solidFill>
            </a:endParaRPr>
          </a:p>
        </p:txBody>
      </p:sp>
      <p:sp>
        <p:nvSpPr>
          <p:cNvPr id="39" name="正方形/長方形 38"/>
          <p:cNvSpPr/>
          <p:nvPr/>
        </p:nvSpPr>
        <p:spPr>
          <a:xfrm>
            <a:off x="3368824" y="2348881"/>
            <a:ext cx="6264696" cy="242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（新規）</a:t>
            </a:r>
            <a:endParaRPr lang="en-US" altLang="ja-JP" dirty="0" smtClean="0">
              <a:solidFill>
                <a:schemeClr val="tx1"/>
              </a:solidFill>
            </a:endParaRPr>
          </a:p>
          <a:p>
            <a:r>
              <a:rPr lang="ja-JP" altLang="en-US" dirty="0" smtClean="0">
                <a:solidFill>
                  <a:schemeClr val="tx1"/>
                </a:solidFill>
              </a:rPr>
              <a:t>以下のいずれの条件も満たす場合、利用定員を超えて静養室において短期入所生活介護を行うことができる。</a:t>
            </a:r>
            <a:endParaRPr lang="en-US" altLang="ja-JP" dirty="0">
              <a:solidFill>
                <a:schemeClr val="tx1"/>
              </a:solidFill>
            </a:endParaRPr>
          </a:p>
          <a:p>
            <a:pPr marL="285750" indent="-285750">
              <a:buFont typeface="Arial" panose="020B0604020202020204" pitchFamily="34" charset="0"/>
              <a:buChar char="•"/>
            </a:pPr>
            <a:r>
              <a:rPr lang="ja-JP" altLang="ja-JP" dirty="0" smtClean="0">
                <a:solidFill>
                  <a:schemeClr val="tx1"/>
                </a:solidFill>
              </a:rPr>
              <a:t>利用者</a:t>
            </a:r>
            <a:r>
              <a:rPr lang="ja-JP" altLang="ja-JP" dirty="0">
                <a:solidFill>
                  <a:schemeClr val="tx1"/>
                </a:solidFill>
              </a:rPr>
              <a:t>の状況や利用者の家族等の事情により、指定居宅介護支援</a:t>
            </a:r>
            <a:r>
              <a:rPr lang="ja-JP" altLang="ja-JP" dirty="0" smtClean="0">
                <a:solidFill>
                  <a:schemeClr val="tx1"/>
                </a:solidFill>
              </a:rPr>
              <a:t>事業所の</a:t>
            </a:r>
            <a:r>
              <a:rPr lang="ja-JP" altLang="ja-JP" dirty="0">
                <a:solidFill>
                  <a:schemeClr val="tx1"/>
                </a:solidFill>
              </a:rPr>
              <a:t>介護支援専門員が、緊急に指定短期入所生活介護を受けることが必要と認めた者に対し、居宅サービス計画において位置付けられていない指定短期入所生活介護を提供する</a:t>
            </a:r>
            <a:r>
              <a:rPr lang="ja-JP" altLang="ja-JP" dirty="0" smtClean="0">
                <a:solidFill>
                  <a:schemeClr val="tx1"/>
                </a:solidFill>
              </a:rPr>
              <a:t>場合</a:t>
            </a:r>
            <a:endParaRPr lang="en-US" altLang="ja-JP" dirty="0" smtClean="0">
              <a:solidFill>
                <a:schemeClr val="tx1"/>
              </a:solidFill>
            </a:endParaRPr>
          </a:p>
          <a:p>
            <a:pPr marL="285750" indent="-285750">
              <a:buFont typeface="Arial" panose="020B0604020202020204" pitchFamily="34" charset="0"/>
              <a:buChar char="•"/>
            </a:pPr>
            <a:r>
              <a:rPr lang="ja-JP" altLang="ja-JP" dirty="0" smtClean="0">
                <a:solidFill>
                  <a:schemeClr val="tx1"/>
                </a:solidFill>
              </a:rPr>
              <a:t>当該</a:t>
            </a:r>
            <a:r>
              <a:rPr lang="ja-JP" altLang="ja-JP" dirty="0">
                <a:solidFill>
                  <a:schemeClr val="tx1"/>
                </a:solidFill>
              </a:rPr>
              <a:t>利用者及び他の利用者の処遇に支障がない</a:t>
            </a:r>
            <a:r>
              <a:rPr lang="ja-JP" altLang="ja-JP" dirty="0" smtClean="0">
                <a:solidFill>
                  <a:schemeClr val="tx1"/>
                </a:solidFill>
              </a:rPr>
              <a:t>場合</a:t>
            </a:r>
            <a:endParaRPr lang="en-US" altLang="ja-JP" dirty="0" smtClean="0">
              <a:solidFill>
                <a:schemeClr val="tx1"/>
              </a:solidFill>
            </a:endParaRPr>
          </a:p>
        </p:txBody>
      </p:sp>
      <p:sp>
        <p:nvSpPr>
          <p:cNvPr id="13"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18</a:t>
            </a:fld>
            <a:endParaRPr kumimoji="0" lang="en-US" altLang="ja-JP" sz="1600" kern="0" dirty="0">
              <a:solidFill>
                <a:srgbClr val="000000"/>
              </a:solidFill>
            </a:endParaRPr>
          </a:p>
        </p:txBody>
      </p:sp>
    </p:spTree>
    <p:extLst>
      <p:ext uri="{BB962C8B-B14F-4D97-AF65-F5344CB8AC3E}">
        <p14:creationId xmlns:p14="http://schemas.microsoft.com/office/powerpoint/2010/main" val="3593225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9"/>
            <a:ext cx="9913739" cy="687647"/>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８．短期入所生活介護（</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ADL</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IADL</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の維持･向上を目的とした</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機能訓練を実施している事業所の評価</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66889" y="954644"/>
            <a:ext cx="9764486" cy="71195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dirty="0">
              <a:solidFill>
                <a:schemeClr val="tx1"/>
              </a:solidFill>
              <a:latin typeface="+mj-ea"/>
              <a:ea typeface="+mj-ea"/>
            </a:endParaRPr>
          </a:p>
          <a:p>
            <a:pPr marL="177800" indent="-177800"/>
            <a:r>
              <a:rPr lang="ja-JP" altLang="en-US" sz="1200" dirty="0" smtClean="0">
                <a:solidFill>
                  <a:schemeClr val="tx1"/>
                </a:solidFill>
                <a:latin typeface="+mj-ea"/>
                <a:ea typeface="+mj-ea"/>
              </a:rPr>
              <a:t>・ 事業所が利用者の住まいを訪問して個別の機能訓練計画を作成した上で、専従として配置された機能訓練指導員が、ＡＤＬ・ＩＡＤＬの維持・向上を目的として実施する個別の機能訓練を実施する場合には、新たな加算として評価する。</a:t>
            </a:r>
            <a:endParaRPr lang="en-US" altLang="ja-JP" sz="1200" dirty="0" smtClean="0">
              <a:solidFill>
                <a:schemeClr val="tx1"/>
              </a:solidFill>
              <a:latin typeface="+mj-ea"/>
              <a:ea typeface="+mj-ea"/>
            </a:endParaRPr>
          </a:p>
        </p:txBody>
      </p:sp>
      <p:sp>
        <p:nvSpPr>
          <p:cNvPr id="10" name="角丸四角形 9"/>
          <p:cNvSpPr/>
          <p:nvPr/>
        </p:nvSpPr>
        <p:spPr>
          <a:xfrm>
            <a:off x="76657" y="1887715"/>
            <a:ext cx="9758587" cy="44020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33" name="角丸四角形 32"/>
          <p:cNvSpPr/>
          <p:nvPr/>
        </p:nvSpPr>
        <p:spPr>
          <a:xfrm>
            <a:off x="76657" y="2588568"/>
            <a:ext cx="9758587" cy="4005016"/>
          </a:xfrm>
          <a:prstGeom prst="roundRect">
            <a:avLst>
              <a:gd name="adj" fmla="val 6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schemeClr val="tx1"/>
              </a:solidFill>
              <a:latin typeface="+mn-ea"/>
            </a:endParaRPr>
          </a:p>
          <a:p>
            <a:r>
              <a:rPr lang="ja-JP" altLang="en-US" sz="1200" dirty="0" smtClean="0">
                <a:solidFill>
                  <a:schemeClr val="tx1"/>
                </a:solidFill>
                <a:latin typeface="+mn-ea"/>
              </a:rPr>
              <a:t>・ 専従の機能訓練指導員の職務に従事する理学療法士等を１名以上配置していること</a:t>
            </a:r>
            <a:endParaRPr lang="en-US" altLang="ja-JP" sz="1200" dirty="0" smtClean="0">
              <a:solidFill>
                <a:schemeClr val="tx1"/>
              </a:solidFill>
              <a:latin typeface="+mn-ea"/>
            </a:endParaRPr>
          </a:p>
          <a:p>
            <a:pPr marL="174625" indent="-174625"/>
            <a:r>
              <a:rPr lang="ja-JP" altLang="en-US" sz="1200" dirty="0" smtClean="0">
                <a:solidFill>
                  <a:schemeClr val="tx1"/>
                </a:solidFill>
                <a:latin typeface="+mn-ea"/>
              </a:rPr>
              <a:t>   ①</a:t>
            </a:r>
            <a:r>
              <a:rPr lang="ja-JP" altLang="en-US" sz="1200" u="sng" dirty="0" smtClean="0">
                <a:solidFill>
                  <a:schemeClr val="tx1"/>
                </a:solidFill>
                <a:latin typeface="+mn-ea"/>
              </a:rPr>
              <a:t>一週間のうち特定の曜日だけ理学療法士等を配置している場合は、その曜日において理学療法士等から直接訓練の提供を受けた利用者のみ　</a:t>
            </a:r>
            <a:endParaRPr lang="en-US" altLang="ja-JP" sz="1200" u="sng" dirty="0" smtClean="0">
              <a:solidFill>
                <a:schemeClr val="tx1"/>
              </a:solidFill>
              <a:latin typeface="+mn-ea"/>
            </a:endParaRPr>
          </a:p>
          <a:p>
            <a:pPr marL="174625" indent="-174625"/>
            <a:r>
              <a:rPr lang="ja-JP" altLang="en-US" sz="1200" dirty="0">
                <a:solidFill>
                  <a:schemeClr val="tx1"/>
                </a:solidFill>
                <a:latin typeface="+mn-ea"/>
              </a:rPr>
              <a:t>　</a:t>
            </a:r>
            <a:r>
              <a:rPr lang="ja-JP" altLang="en-US" sz="1200" dirty="0" smtClean="0">
                <a:solidFill>
                  <a:schemeClr val="tx1"/>
                </a:solidFill>
                <a:latin typeface="+mn-ea"/>
              </a:rPr>
              <a:t>　　</a:t>
            </a:r>
            <a:r>
              <a:rPr lang="ja-JP" altLang="en-US" sz="1200" u="sng" dirty="0" smtClean="0">
                <a:solidFill>
                  <a:schemeClr val="tx1"/>
                </a:solidFill>
                <a:latin typeface="+mn-ea"/>
              </a:rPr>
              <a:t>が当該加算の算定対象となる。ただし、この場合、理学療法士等が配置される曜日はあらかじめ定められ、利用者や居宅介護支援事業者に周</a:t>
            </a:r>
            <a:endParaRPr lang="en-US" altLang="ja-JP" sz="1200" u="sng" dirty="0" smtClean="0">
              <a:solidFill>
                <a:schemeClr val="tx1"/>
              </a:solidFill>
              <a:latin typeface="+mn-ea"/>
            </a:endParaRPr>
          </a:p>
          <a:p>
            <a:pPr marL="174625" indent="-174625"/>
            <a:r>
              <a:rPr lang="ja-JP" altLang="en-US" sz="1200" dirty="0">
                <a:solidFill>
                  <a:schemeClr val="tx1"/>
                </a:solidFill>
                <a:latin typeface="+mn-ea"/>
              </a:rPr>
              <a:t>　</a:t>
            </a:r>
            <a:r>
              <a:rPr lang="ja-JP" altLang="en-US" sz="1200" dirty="0" smtClean="0">
                <a:solidFill>
                  <a:schemeClr val="tx1"/>
                </a:solidFill>
                <a:latin typeface="+mn-ea"/>
              </a:rPr>
              <a:t>　　</a:t>
            </a:r>
            <a:r>
              <a:rPr lang="ja-JP" altLang="en-US" sz="1200" u="sng" dirty="0" err="1" smtClean="0">
                <a:solidFill>
                  <a:schemeClr val="tx1"/>
                </a:solidFill>
                <a:latin typeface="+mn-ea"/>
              </a:rPr>
              <a:t>知されて</a:t>
            </a:r>
            <a:r>
              <a:rPr lang="ja-JP" altLang="en-US" sz="1200" u="sng" dirty="0" smtClean="0">
                <a:solidFill>
                  <a:schemeClr val="tx1"/>
                </a:solidFill>
                <a:latin typeface="+mn-ea"/>
              </a:rPr>
              <a:t>いる必要がある。</a:t>
            </a:r>
            <a:endParaRPr lang="en-US" altLang="ja-JP" sz="1200" u="sng" dirty="0" smtClean="0">
              <a:solidFill>
                <a:schemeClr val="tx1"/>
              </a:solidFill>
              <a:latin typeface="+mn-ea"/>
            </a:endParaRPr>
          </a:p>
          <a:p>
            <a:pPr marL="174625" indent="-174625"/>
            <a:r>
              <a:rPr lang="ja-JP" altLang="en-US" sz="1200" dirty="0" smtClean="0">
                <a:solidFill>
                  <a:schemeClr val="tx1"/>
                </a:solidFill>
                <a:latin typeface="+mn-ea"/>
              </a:rPr>
              <a:t>　 ②</a:t>
            </a:r>
            <a:r>
              <a:rPr lang="ja-JP" altLang="en-US" sz="1200" u="sng" dirty="0" smtClean="0">
                <a:solidFill>
                  <a:schemeClr val="tx1"/>
                </a:solidFill>
                <a:latin typeface="+mn-ea"/>
              </a:rPr>
              <a:t>看護職員が当該加算に係る機能訓練指導員の職務に従事する場合には、当該職務の時間は、短期入所生活介護事業所における看護職員と</a:t>
            </a:r>
            <a:endParaRPr lang="en-US" altLang="ja-JP" sz="1200" u="sng" dirty="0" smtClean="0">
              <a:solidFill>
                <a:schemeClr val="tx1"/>
              </a:solidFill>
              <a:latin typeface="+mn-ea"/>
            </a:endParaRPr>
          </a:p>
          <a:p>
            <a:pPr marL="174625" indent="-174625"/>
            <a:r>
              <a:rPr lang="ja-JP" altLang="en-US" sz="1200" dirty="0">
                <a:solidFill>
                  <a:schemeClr val="tx1"/>
                </a:solidFill>
                <a:latin typeface="+mn-ea"/>
              </a:rPr>
              <a:t>　</a:t>
            </a:r>
            <a:r>
              <a:rPr lang="ja-JP" altLang="en-US" sz="1200" dirty="0" smtClean="0">
                <a:solidFill>
                  <a:schemeClr val="tx1"/>
                </a:solidFill>
                <a:latin typeface="+mn-ea"/>
              </a:rPr>
              <a:t>　　</a:t>
            </a:r>
            <a:r>
              <a:rPr lang="ja-JP" altLang="en-US" sz="1200" u="sng" dirty="0" smtClean="0">
                <a:solidFill>
                  <a:schemeClr val="tx1"/>
                </a:solidFill>
                <a:latin typeface="+mn-ea"/>
              </a:rPr>
              <a:t>しての人員基準の算定には含めない。</a:t>
            </a:r>
            <a:endParaRPr lang="en-US" altLang="ja-JP" sz="1200" u="sng" dirty="0" smtClean="0">
              <a:solidFill>
                <a:schemeClr val="tx1"/>
              </a:solidFill>
              <a:latin typeface="+mn-ea"/>
            </a:endParaRPr>
          </a:p>
          <a:p>
            <a:pPr marL="174625" indent="-174625"/>
            <a:r>
              <a:rPr lang="ja-JP" altLang="en-US" sz="1200" dirty="0" smtClean="0">
                <a:solidFill>
                  <a:schemeClr val="tx1"/>
                </a:solidFill>
                <a:latin typeface="+mn-ea"/>
              </a:rPr>
              <a:t>　 ③</a:t>
            </a:r>
            <a:r>
              <a:rPr lang="ja-JP" altLang="en-US" sz="1200" u="sng" dirty="0" smtClean="0">
                <a:solidFill>
                  <a:schemeClr val="tx1"/>
                </a:solidFill>
                <a:latin typeface="+mn-ea"/>
              </a:rPr>
              <a:t>機能訓練指導員の加算を算定している場合であっても、別途個別機能訓練加算に係る訓練を実施した場合は、同一日であっても個別機能訓　</a:t>
            </a:r>
            <a:endParaRPr lang="en-US" altLang="ja-JP" sz="1200" u="sng" dirty="0" smtClean="0">
              <a:solidFill>
                <a:schemeClr val="tx1"/>
              </a:solidFill>
              <a:latin typeface="+mn-ea"/>
            </a:endParaRPr>
          </a:p>
          <a:p>
            <a:pPr marL="174625" indent="-174625"/>
            <a:r>
              <a:rPr lang="ja-JP" altLang="en-US" sz="1200" dirty="0">
                <a:solidFill>
                  <a:schemeClr val="tx1"/>
                </a:solidFill>
                <a:latin typeface="+mn-ea"/>
              </a:rPr>
              <a:t>　</a:t>
            </a:r>
            <a:r>
              <a:rPr lang="ja-JP" altLang="en-US" sz="1200" dirty="0" smtClean="0">
                <a:solidFill>
                  <a:schemeClr val="tx1"/>
                </a:solidFill>
                <a:latin typeface="+mn-ea"/>
              </a:rPr>
              <a:t>　　</a:t>
            </a:r>
            <a:r>
              <a:rPr lang="ja-JP" altLang="en-US" sz="1200" u="sng" dirty="0" smtClean="0">
                <a:solidFill>
                  <a:schemeClr val="tx1"/>
                </a:solidFill>
                <a:latin typeface="+mn-ea"/>
              </a:rPr>
              <a:t>練加算を算定できるが、この場合にあっては、機能訓練指導員の加算に係る常勤専従の機能訓練指導員は、個別機能訓練加算に係る機能訓</a:t>
            </a:r>
            <a:endParaRPr lang="en-US" altLang="ja-JP" sz="1200" u="sng" dirty="0" smtClean="0">
              <a:solidFill>
                <a:schemeClr val="tx1"/>
              </a:solidFill>
              <a:latin typeface="+mn-ea"/>
            </a:endParaRPr>
          </a:p>
          <a:p>
            <a:pPr marL="174625" indent="-174625"/>
            <a:r>
              <a:rPr lang="ja-JP" altLang="en-US" sz="1200" dirty="0">
                <a:solidFill>
                  <a:schemeClr val="tx1"/>
                </a:solidFill>
                <a:latin typeface="+mn-ea"/>
              </a:rPr>
              <a:t>　</a:t>
            </a:r>
            <a:r>
              <a:rPr lang="ja-JP" altLang="en-US" sz="1200" dirty="0" smtClean="0">
                <a:solidFill>
                  <a:schemeClr val="tx1"/>
                </a:solidFill>
                <a:latin typeface="+mn-ea"/>
              </a:rPr>
              <a:t>　　</a:t>
            </a:r>
            <a:r>
              <a:rPr lang="ja-JP" altLang="en-US" sz="1200" u="sng" dirty="0" smtClean="0">
                <a:solidFill>
                  <a:schemeClr val="tx1"/>
                </a:solidFill>
                <a:latin typeface="+mn-ea"/>
              </a:rPr>
              <a:t>練指導員として従事することはできず、別に個別機能訓練加算に係る機能訓練指導員の配置が必要になる。　 </a:t>
            </a:r>
            <a:endParaRPr lang="en-US" altLang="ja-JP" sz="1200" u="sng" dirty="0" smtClean="0">
              <a:solidFill>
                <a:schemeClr val="tx1"/>
              </a:solidFill>
              <a:latin typeface="+mn-ea"/>
            </a:endParaRPr>
          </a:p>
          <a:p>
            <a:pPr marL="174625" indent="-174625"/>
            <a:r>
              <a:rPr lang="ja-JP" altLang="en-US" sz="1200" dirty="0" smtClean="0">
                <a:solidFill>
                  <a:schemeClr val="tx1"/>
                </a:solidFill>
                <a:latin typeface="+mn-ea"/>
              </a:rPr>
              <a:t>　</a:t>
            </a:r>
            <a:r>
              <a:rPr lang="ja-JP" altLang="en-US" sz="1200" b="1" dirty="0" smtClean="0">
                <a:solidFill>
                  <a:srgbClr val="FF0000"/>
                </a:solidFill>
                <a:latin typeface="+mn-ea"/>
              </a:rPr>
              <a:t>⇒</a:t>
            </a:r>
            <a:r>
              <a:rPr lang="ja-JP" altLang="en-US" sz="1200" b="1" u="wavyHeavy" dirty="0" smtClean="0">
                <a:solidFill>
                  <a:srgbClr val="FF0000"/>
                </a:solidFill>
                <a:latin typeface="+mn-ea"/>
              </a:rPr>
              <a:t>本体特養に短期入所が併設されている場合（利用者数等の合計が１００名を超えない場合）、双方を兼務する常勤専従の機能訓練指導員を１名と短期入所で専ら機能訓練指導員の職務に従事する理学療法士等を１名配置（勤務時間を按分すれば兼務可）すれば、本体特養の個別機能訓練加算（１日１２単位）、併設短期の機能訓練指導員の加算（１日１２単位）、併設短期の個別機能訓練加算（１日５６単位）を全て算定できる。</a:t>
            </a:r>
            <a:endParaRPr lang="en-US" altLang="ja-JP" sz="1200" b="1" u="wavyHeavy" dirty="0" smtClean="0">
              <a:solidFill>
                <a:schemeClr val="tx1"/>
              </a:solidFill>
              <a:latin typeface="+mn-ea"/>
            </a:endParaRPr>
          </a:p>
          <a:p>
            <a:pPr marL="174625" indent="-174625"/>
            <a:r>
              <a:rPr lang="ja-JP" altLang="en-US" sz="1200" dirty="0" smtClean="0">
                <a:solidFill>
                  <a:schemeClr val="tx1"/>
                </a:solidFill>
                <a:latin typeface="+mn-ea"/>
              </a:rPr>
              <a:t>・ 機能訓練指導員、看護職員、介護職員、生活相談員等が協働して、利用者の生活機能向上に資する個別機能訓練計画を作成していること</a:t>
            </a:r>
            <a:endParaRPr lang="en-US" altLang="ja-JP" sz="1200" dirty="0" smtClean="0">
              <a:solidFill>
                <a:schemeClr val="tx1"/>
              </a:solidFill>
              <a:latin typeface="+mn-ea"/>
            </a:endParaRPr>
          </a:p>
          <a:p>
            <a:pPr marL="174625" indent="-174625"/>
            <a:r>
              <a:rPr lang="ja-JP" altLang="en-US" sz="1200" dirty="0" smtClean="0">
                <a:solidFill>
                  <a:schemeClr val="tx1"/>
                </a:solidFill>
                <a:latin typeface="+mn-ea"/>
              </a:rPr>
              <a:t>・ 個別機能訓練計画に基づき、利用者の生活機能向上を目的とする機能訓練の項目を準備し、理学療法士等が、利用者の心身の状況に応じた機能訓練を適切に提供してること</a:t>
            </a:r>
            <a:endParaRPr lang="en-US" altLang="ja-JP" sz="1200" dirty="0" smtClean="0">
              <a:solidFill>
                <a:schemeClr val="tx1"/>
              </a:solidFill>
              <a:latin typeface="+mn-ea"/>
            </a:endParaRPr>
          </a:p>
          <a:p>
            <a:pPr marL="174625" indent="-174625"/>
            <a:r>
              <a:rPr lang="ja-JP" altLang="en-US" sz="1200" dirty="0" smtClean="0">
                <a:solidFill>
                  <a:schemeClr val="tx1"/>
                </a:solidFill>
                <a:latin typeface="+mn-ea"/>
              </a:rPr>
              <a:t>　 ⇒</a:t>
            </a:r>
            <a:r>
              <a:rPr lang="ja-JP" altLang="en-US" sz="1200" u="sng" dirty="0" smtClean="0">
                <a:solidFill>
                  <a:schemeClr val="tx1"/>
                </a:solidFill>
                <a:latin typeface="+mn-ea"/>
              </a:rPr>
              <a:t>概ね週１回以上実施することを目安とする。</a:t>
            </a:r>
            <a:endParaRPr lang="en-US" altLang="ja-JP" sz="1200" u="sng" dirty="0" smtClean="0">
              <a:solidFill>
                <a:schemeClr val="tx1"/>
              </a:solidFill>
              <a:latin typeface="+mn-ea"/>
            </a:endParaRPr>
          </a:p>
          <a:p>
            <a:pPr marL="174625" indent="-174625"/>
            <a:r>
              <a:rPr lang="ja-JP" altLang="en-US" sz="1200" dirty="0" smtClean="0">
                <a:solidFill>
                  <a:schemeClr val="tx1"/>
                </a:solidFill>
                <a:latin typeface="+mn-ea"/>
              </a:rPr>
              <a:t>　 ⇒</a:t>
            </a:r>
            <a:r>
              <a:rPr lang="ja-JP" altLang="en-US" sz="1200" u="sng" dirty="0" smtClean="0">
                <a:solidFill>
                  <a:schemeClr val="tx1"/>
                </a:solidFill>
                <a:latin typeface="+mn-ea"/>
              </a:rPr>
              <a:t>個別機能訓練に関する記録は、利用者ごとに保管され、常に当該事業所の個別機能訓練の従事者により閲覧が可能であるようにすること。</a:t>
            </a:r>
            <a:endParaRPr lang="en-US" altLang="ja-JP" sz="1200" u="sng" dirty="0" smtClean="0">
              <a:solidFill>
                <a:schemeClr val="tx1"/>
              </a:solidFill>
              <a:latin typeface="+mn-ea"/>
            </a:endParaRPr>
          </a:p>
          <a:p>
            <a:pPr marL="174625" indent="-174625"/>
            <a:r>
              <a:rPr lang="ja-JP" altLang="en-US" sz="1200" dirty="0" smtClean="0">
                <a:solidFill>
                  <a:schemeClr val="tx1"/>
                </a:solidFill>
                <a:latin typeface="+mn-ea"/>
              </a:rPr>
              <a:t>・ 機能訓練指導員等が利用者の居宅を訪問した上で、個別機能訓練計画を作成し、その後３月ごとに１回以上、利用者の居宅を訪問した上で、利用者又はその家族に対して、機能訓練の内容と個別機能訓練計画の進捗状況等を説明し、訓練内容の見直し等を行っていること</a:t>
            </a:r>
            <a:endParaRPr lang="en-US" altLang="ja-JP" sz="1200" dirty="0" smtClean="0">
              <a:solidFill>
                <a:schemeClr val="tx1"/>
              </a:solidFill>
              <a:latin typeface="+mn-ea"/>
            </a:endParaRPr>
          </a:p>
          <a:p>
            <a:endParaRPr kumimoji="1" lang="ja-JP" altLang="en-US" dirty="0">
              <a:solidFill>
                <a:schemeClr val="tx1"/>
              </a:solidFill>
              <a:latin typeface="+mn-ea"/>
            </a:endParaRPr>
          </a:p>
        </p:txBody>
      </p:sp>
      <p:sp>
        <p:nvSpPr>
          <p:cNvPr id="34" name="右矢印 33"/>
          <p:cNvSpPr/>
          <p:nvPr/>
        </p:nvSpPr>
        <p:spPr>
          <a:xfrm>
            <a:off x="4404635" y="1933971"/>
            <a:ext cx="551315" cy="290454"/>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p>
        </p:txBody>
      </p:sp>
      <p:sp>
        <p:nvSpPr>
          <p:cNvPr id="35" name="角丸四角形 34"/>
          <p:cNvSpPr/>
          <p:nvPr/>
        </p:nvSpPr>
        <p:spPr>
          <a:xfrm>
            <a:off x="222822" y="2412069"/>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222822" y="1744545"/>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692696"/>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22822" y="2038606"/>
            <a:ext cx="4382512" cy="2688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a:t>
            </a:r>
            <a:r>
              <a:rPr lang="ja-JP" altLang="en-US" sz="1200" dirty="0">
                <a:solidFill>
                  <a:schemeClr val="tx1"/>
                </a:solidFill>
              </a:rPr>
              <a:t>なし</a:t>
            </a:r>
            <a:r>
              <a:rPr kumimoji="1" lang="ja-JP" altLang="en-US" sz="1200" dirty="0" smtClean="0">
                <a:solidFill>
                  <a:schemeClr val="tx1"/>
                </a:solidFill>
              </a:rPr>
              <a:t>）</a:t>
            </a:r>
            <a:endParaRPr kumimoji="1" lang="ja-JP" altLang="en-US" sz="1200" dirty="0">
              <a:solidFill>
                <a:schemeClr val="tx1"/>
              </a:solidFill>
            </a:endParaRPr>
          </a:p>
        </p:txBody>
      </p:sp>
      <p:sp>
        <p:nvSpPr>
          <p:cNvPr id="14" name="正方形/長方形 13"/>
          <p:cNvSpPr/>
          <p:nvPr/>
        </p:nvSpPr>
        <p:spPr>
          <a:xfrm>
            <a:off x="5195219" y="1887714"/>
            <a:ext cx="4382512" cy="445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a:t>
            </a:r>
            <a:r>
              <a:rPr lang="ja-JP" altLang="en-US" sz="1200" dirty="0" smtClean="0">
                <a:solidFill>
                  <a:schemeClr val="tx1"/>
                </a:solidFill>
              </a:rPr>
              <a:t>（新規）　　個別機能訓練加算　５６単位／日</a:t>
            </a:r>
            <a:endParaRPr kumimoji="1" lang="ja-JP" altLang="en-US" sz="1200" dirty="0">
              <a:solidFill>
                <a:schemeClr val="tx1"/>
              </a:solidFill>
            </a:endParaRPr>
          </a:p>
        </p:txBody>
      </p:sp>
      <p:sp>
        <p:nvSpPr>
          <p:cNvPr id="13" name="スライド番号プレースホルダー 1"/>
          <p:cNvSpPr>
            <a:spLocks noGrp="1"/>
          </p:cNvSpPr>
          <p:nvPr>
            <p:ph type="sldNum" sz="quarter" idx="11"/>
          </p:nvPr>
        </p:nvSpPr>
        <p:spPr>
          <a:xfrm>
            <a:off x="9233910" y="659358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19</a:t>
            </a:fld>
            <a:endParaRPr kumimoji="0" lang="en-US" altLang="ja-JP" sz="1600" kern="0" dirty="0">
              <a:solidFill>
                <a:srgbClr val="000000"/>
              </a:solidFill>
            </a:endParaRPr>
          </a:p>
        </p:txBody>
      </p:sp>
    </p:spTree>
    <p:extLst>
      <p:ext uri="{BB962C8B-B14F-4D97-AF65-F5344CB8AC3E}">
        <p14:creationId xmlns:p14="http://schemas.microsoft.com/office/powerpoint/2010/main" val="2436578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2627" y="1221361"/>
            <a:ext cx="4701177" cy="5172899"/>
          </a:xfrm>
        </p:spPr>
        <p:txBody>
          <a:bodyPr tIns="36000" anchor="t">
            <a:normAutofit/>
          </a:bodyPr>
          <a:lstStyle/>
          <a:p>
            <a:pPr algn="l">
              <a:lnSpc>
                <a:spcPct val="150000"/>
              </a:lnSpc>
              <a:spcBef>
                <a:spcPts val="0"/>
              </a:spcBef>
            </a:pPr>
            <a:r>
              <a:rPr lang="en-US" altLang="ja-JP" sz="1800" dirty="0">
                <a:latin typeface="ＭＳ ゴシック" panose="020B0609070205080204" pitchFamily="49" charset="-128"/>
                <a:ea typeface="ＭＳ ゴシック" panose="020B0609070205080204" pitchFamily="49" charset="-128"/>
              </a:rPr>
              <a:t/>
            </a:r>
            <a:br>
              <a:rPr lang="en-US" altLang="ja-JP" sz="1800" dirty="0">
                <a:latin typeface="ＭＳ ゴシック" panose="020B0609070205080204" pitchFamily="49" charset="-128"/>
                <a:ea typeface="ＭＳ ゴシック" panose="020B0609070205080204" pitchFamily="49" charset="-128"/>
              </a:rPr>
            </a:b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１</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短期入所生活介護</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２</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短期入所療養介護</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３</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特定施設入居者生活介護</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４</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介護老人福祉施設</a:t>
            </a:r>
            <a:r>
              <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５</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zh-TW"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介護老人保健施設</a:t>
            </a:r>
            <a:r>
              <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６</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zh-TW"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介護療養型医療</a:t>
            </a:r>
            <a:r>
              <a:rPr lang="zh-TW"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施設</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kumimoji="1" lang="ja-JP" altLang="en-US" sz="2000" dirty="0">
              <a:latin typeface="+mn-ea"/>
              <a:ea typeface="+mn-ea"/>
            </a:endParaRPr>
          </a:p>
        </p:txBody>
      </p:sp>
      <p:sp>
        <p:nvSpPr>
          <p:cNvPr id="3" name="正方形/長方形 2"/>
          <p:cNvSpPr/>
          <p:nvPr/>
        </p:nvSpPr>
        <p:spPr>
          <a:xfrm>
            <a:off x="4113053" y="109249"/>
            <a:ext cx="1261884" cy="369332"/>
          </a:xfrm>
          <a:prstGeom prst="rect">
            <a:avLst/>
          </a:prstGeom>
        </p:spPr>
        <p:txBody>
          <a:bodyPr wrap="none">
            <a:spAutoFit/>
          </a:bodyPr>
          <a:lstStyle/>
          <a:p>
            <a:r>
              <a:rPr lang="ja-JP" altLang="en-US" dirty="0">
                <a:latin typeface="+mn-ea"/>
              </a:rPr>
              <a:t>＜目　次＞</a:t>
            </a:r>
            <a:endParaRPr lang="ja-JP" altLang="en-US" dirty="0"/>
          </a:p>
        </p:txBody>
      </p:sp>
      <p:sp>
        <p:nvSpPr>
          <p:cNvPr id="5" name="タイトル 1"/>
          <p:cNvSpPr txBox="1">
            <a:spLocks/>
          </p:cNvSpPr>
          <p:nvPr/>
        </p:nvSpPr>
        <p:spPr>
          <a:xfrm>
            <a:off x="4113053" y="642521"/>
            <a:ext cx="6585427" cy="5499471"/>
          </a:xfrm>
          <a:prstGeom prst="rect">
            <a:avLst/>
          </a:prstGeom>
        </p:spPr>
        <p:txBody>
          <a:bodyPr vert="horz" lIns="91440" tIns="3600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pPr>
            <a:r>
              <a:rPr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Ⅲ.</a:t>
            </a:r>
            <a:r>
              <a:rPr lang="ja-JP" altLang="en-US"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横断的事項</a:t>
            </a:r>
            <a:endParaRPr lang="en-US" altLang="zh-TW"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l">
              <a:lnSpc>
                <a:spcPct val="150000"/>
              </a:lnSpc>
            </a:pP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７</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基準費用額</a:t>
            </a:r>
            <a:endPar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l">
              <a:lnSpc>
                <a:spcPct val="150000"/>
              </a:lnSpc>
            </a:pPr>
            <a:r>
              <a:rPr lang="en-US" altLang="ja-JP"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８</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口腔・栄養管理に係る取組の充実</a:t>
            </a:r>
            <a:endPar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l">
              <a:lnSpc>
                <a:spcPct val="150000"/>
              </a:lnSpc>
            </a:pP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９</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介護職員の処遇</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改善</a:t>
            </a:r>
            <a:endPar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l">
              <a:lnSpc>
                <a:spcPct val="150000"/>
              </a:lnSpc>
            </a:pP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10.</a:t>
            </a:r>
            <a:r>
              <a:rPr lang="ja-JP" altLang="en-US" sz="1600" dirty="0">
                <a:latin typeface="ＭＳ ゴシック" panose="020B0609070205080204" pitchFamily="49" charset="-128"/>
                <a:ea typeface="ＭＳ ゴシック" panose="020B0609070205080204" pitchFamily="49" charset="-128"/>
                <a:cs typeface="メイリオ" panose="020B0604030504040204" pitchFamily="50" charset="-128"/>
              </a:rPr>
              <a:t>区分支給限度基</a:t>
            </a:r>
            <a:r>
              <a:rPr lang="ja-JP" altLang="en-US"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準額に係る対応</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600" dirty="0" smtClean="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600" dirty="0" smtClean="0">
                <a:latin typeface="ＭＳ ゴシック" panose="020B0609070205080204" pitchFamily="49" charset="-128"/>
                <a:ea typeface="ＭＳ ゴシック" panose="020B0609070205080204" pitchFamily="49" charset="-128"/>
                <a:cs typeface="メイリオ" panose="020B0604030504040204" pitchFamily="50" charset="-128"/>
              </a:rPr>
              <a:t>11.</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地域区分</a:t>
            </a:r>
            <a:endPar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l">
              <a:lnSpc>
                <a:spcPct val="150000"/>
              </a:lnSpc>
            </a:pP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12.</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加算の届出</a:t>
            </a:r>
            <a:endPar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l">
              <a:lnSpc>
                <a:spcPct val="150000"/>
              </a:lnSpc>
            </a:pP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13.</a:t>
            </a: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その他</a:t>
            </a:r>
            <a: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ja-JP" altLang="en-US" sz="16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endParaRPr lang="ja-JP" altLang="en-US" sz="1400" dirty="0">
              <a:latin typeface="+mn-ea"/>
              <a:ea typeface="+mn-ea"/>
            </a:endParaRPr>
          </a:p>
        </p:txBody>
      </p:sp>
      <p:sp>
        <p:nvSpPr>
          <p:cNvPr id="6" name="タイトル 1"/>
          <p:cNvSpPr txBox="1">
            <a:spLocks/>
          </p:cNvSpPr>
          <p:nvPr/>
        </p:nvSpPr>
        <p:spPr>
          <a:xfrm>
            <a:off x="42822" y="676879"/>
            <a:ext cx="4701177" cy="1441660"/>
          </a:xfrm>
          <a:prstGeom prst="rect">
            <a:avLst/>
          </a:prstGeom>
        </p:spPr>
        <p:txBody>
          <a:bodyPr vert="horz" lIns="91440" tIns="36000" rIns="91440" bIns="45720" rtlCol="0" anchor="t">
            <a:normAutofit fontScale="7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lnSpc>
                <a:spcPct val="150000"/>
              </a:lnSpc>
              <a:spcBef>
                <a:spcPts val="0"/>
              </a:spcBef>
            </a:pPr>
            <a:r>
              <a:rPr lang="en-US" altLang="ja-JP" sz="1800" dirty="0" smtClean="0">
                <a:latin typeface="ＭＳ ゴシック" panose="020B0609070205080204" pitchFamily="49" charset="-128"/>
                <a:ea typeface="ＭＳ ゴシック" panose="020B0609070205080204" pitchFamily="49" charset="-128"/>
              </a:rPr>
              <a:t>Ⅰ.</a:t>
            </a:r>
            <a:r>
              <a:rPr lang="ja-JP" altLang="en-US" sz="1800" dirty="0" smtClean="0">
                <a:latin typeface="ＭＳ ゴシック" panose="020B0609070205080204" pitchFamily="49" charset="-128"/>
                <a:ea typeface="ＭＳ ゴシック" panose="020B0609070205080204" pitchFamily="49" charset="-128"/>
              </a:rPr>
              <a:t>平成</a:t>
            </a:r>
            <a:r>
              <a:rPr lang="en-US" altLang="ja-JP" sz="1800" dirty="0" smtClean="0">
                <a:latin typeface="ＭＳ ゴシック" panose="020B0609070205080204" pitchFamily="49" charset="-128"/>
                <a:ea typeface="ＭＳ ゴシック" panose="020B0609070205080204" pitchFamily="49" charset="-128"/>
              </a:rPr>
              <a:t>27</a:t>
            </a:r>
            <a:r>
              <a:rPr lang="ja-JP" altLang="en-US" sz="1800" dirty="0" smtClean="0">
                <a:latin typeface="ＭＳ ゴシック" panose="020B0609070205080204" pitchFamily="49" charset="-128"/>
                <a:ea typeface="ＭＳ ゴシック" panose="020B0609070205080204" pitchFamily="49" charset="-128"/>
              </a:rPr>
              <a:t>年度介護報酬改定の骨子</a:t>
            </a:r>
            <a:r>
              <a:rPr lang="en-US" altLang="ja-JP" sz="1800" dirty="0" smtClean="0">
                <a:latin typeface="ＭＳ ゴシック" panose="020B0609070205080204" pitchFamily="49" charset="-128"/>
                <a:ea typeface="ＭＳ ゴシック" panose="020B0609070205080204" pitchFamily="49" charset="-128"/>
              </a:rPr>
              <a:t/>
            </a:r>
            <a:br>
              <a:rPr lang="en-US" altLang="ja-JP" sz="1800" dirty="0" smtClean="0">
                <a:latin typeface="ＭＳ ゴシック" panose="020B0609070205080204" pitchFamily="49" charset="-128"/>
                <a:ea typeface="ＭＳ ゴシック" panose="020B0609070205080204" pitchFamily="49" charset="-128"/>
              </a:rPr>
            </a:br>
            <a:r>
              <a:rPr lang="en-US" altLang="ja-JP" sz="1800" dirty="0" smtClean="0">
                <a:latin typeface="ＭＳ ゴシック" panose="020B0609070205080204" pitchFamily="49" charset="-128"/>
                <a:ea typeface="ＭＳ ゴシック" panose="020B0609070205080204" pitchFamily="49" charset="-128"/>
              </a:rPr>
              <a:t/>
            </a:r>
            <a:br>
              <a:rPr lang="en-US" altLang="ja-JP" sz="1800" dirty="0" smtClean="0">
                <a:latin typeface="ＭＳ ゴシック" panose="020B0609070205080204" pitchFamily="49" charset="-128"/>
                <a:ea typeface="ＭＳ ゴシック" panose="020B0609070205080204" pitchFamily="49" charset="-128"/>
              </a:rPr>
            </a:br>
            <a:r>
              <a:rPr lang="en-US" altLang="ja-JP" sz="1800" dirty="0" smtClean="0">
                <a:latin typeface="ＭＳ ゴシック" panose="020B0609070205080204" pitchFamily="49" charset="-128"/>
                <a:ea typeface="ＭＳ ゴシック" panose="020B0609070205080204" pitchFamily="49" charset="-128"/>
              </a:rPr>
              <a:t>Ⅱ.</a:t>
            </a:r>
            <a:r>
              <a:rPr lang="ja-JP" altLang="en-US" sz="1800" dirty="0" smtClean="0">
                <a:latin typeface="ＭＳ ゴシック" panose="020B0609070205080204" pitchFamily="49" charset="-128"/>
                <a:ea typeface="ＭＳ ゴシック" panose="020B0609070205080204" pitchFamily="49" charset="-128"/>
              </a:rPr>
              <a:t>各サービスの概要</a:t>
            </a:r>
            <a:r>
              <a:rPr lang="en-US" altLang="ja-JP" sz="1800" dirty="0" smtClean="0">
                <a:latin typeface="ＭＳ ゴシック" panose="020B0609070205080204" pitchFamily="49" charset="-128"/>
                <a:ea typeface="ＭＳ ゴシック" panose="020B0609070205080204" pitchFamily="49" charset="-128"/>
              </a:rPr>
              <a:t/>
            </a:r>
            <a:br>
              <a:rPr lang="en-US" altLang="ja-JP" sz="1800" dirty="0" smtClean="0">
                <a:latin typeface="ＭＳ ゴシック" panose="020B0609070205080204" pitchFamily="49" charset="-128"/>
                <a:ea typeface="ＭＳ ゴシック" panose="020B0609070205080204" pitchFamily="49" charset="-128"/>
              </a:rPr>
            </a:b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endParaRPr lang="ja-JP" altLang="en-US" sz="2000" dirty="0">
              <a:latin typeface="+mn-ea"/>
              <a:ea typeface="+mn-ea"/>
            </a:endParaRPr>
          </a:p>
        </p:txBody>
      </p:sp>
      <p:sp>
        <p:nvSpPr>
          <p:cNvPr id="7"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a:t>
            </a:fld>
            <a:endParaRPr kumimoji="0" lang="en-US" altLang="ja-JP" sz="1600" kern="0" dirty="0">
              <a:solidFill>
                <a:srgbClr val="000000"/>
              </a:solidFill>
            </a:endParaRPr>
          </a:p>
        </p:txBody>
      </p:sp>
      <p:sp>
        <p:nvSpPr>
          <p:cNvPr id="9" name="タイトル 1"/>
          <p:cNvSpPr txBox="1">
            <a:spLocks/>
          </p:cNvSpPr>
          <p:nvPr/>
        </p:nvSpPr>
        <p:spPr>
          <a:xfrm>
            <a:off x="302627" y="5707117"/>
            <a:ext cx="9235511" cy="1013715"/>
          </a:xfrm>
          <a:prstGeom prst="rect">
            <a:avLst/>
          </a:prstGeom>
        </p:spPr>
        <p:txBody>
          <a:bodyPr vert="horz" lIns="91440" tIns="36000" rIns="91440" bIns="45720" rtlCol="0" anchor="t">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spcBef>
                <a:spcPts val="0"/>
              </a:spcBef>
            </a:pPr>
            <a:r>
              <a:rPr lang="en-US" altLang="ja-JP" sz="1800" dirty="0" smtClean="0">
                <a:latin typeface="ＭＳ ゴシック" panose="020B0609070205080204" pitchFamily="49" charset="-128"/>
                <a:ea typeface="ＭＳ ゴシック" panose="020B0609070205080204" pitchFamily="49" charset="-128"/>
              </a:rPr>
              <a:t/>
            </a:r>
            <a:br>
              <a:rPr lang="en-US" altLang="ja-JP" sz="1800" dirty="0" smtClean="0">
                <a:latin typeface="ＭＳ ゴシック" panose="020B0609070205080204" pitchFamily="49" charset="-128"/>
                <a:ea typeface="ＭＳ ゴシック" panose="020B0609070205080204" pitchFamily="49" charset="-128"/>
              </a:rPr>
            </a:br>
            <a: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r>
            <a:br>
              <a:rPr lang="en-US" altLang="ja-JP" sz="16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br>
            <a:r>
              <a:rPr lang="ja-JP" altLang="en-US" sz="1400" b="1"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en-US" altLang="ja-JP"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本資料は、全国介護保険・高齢者福祉担当課長会議資料及び社会保障審議会介護給付費分科会資料を</a:t>
            </a:r>
            <a:endParaRPr lang="en-US" altLang="ja-JP"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a:p>
            <a:pPr algn="l">
              <a:spcBef>
                <a:spcPts val="0"/>
              </a:spcBef>
            </a:pPr>
            <a:r>
              <a:rPr lang="ja-JP" altLang="en-US" sz="14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a:t>
            </a:r>
            <a:r>
              <a:rPr lang="ja-JP" altLang="en-US" sz="14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　基に作成しています。</a:t>
            </a:r>
            <a:endParaRPr lang="ja-JP" altLang="en-US" sz="1400" dirty="0">
              <a:latin typeface="+mn-ea"/>
              <a:ea typeface="+mn-ea"/>
            </a:endParaRPr>
          </a:p>
        </p:txBody>
      </p:sp>
    </p:spTree>
    <p:extLst>
      <p:ext uri="{BB962C8B-B14F-4D97-AF65-F5344CB8AC3E}">
        <p14:creationId xmlns:p14="http://schemas.microsoft.com/office/powerpoint/2010/main" val="758180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58" y="932197"/>
            <a:ext cx="9764486" cy="104764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a:endParaRPr lang="en-US" altLang="ja-JP" sz="1400" dirty="0" smtClean="0">
              <a:solidFill>
                <a:schemeClr val="tx1"/>
              </a:solidFill>
              <a:latin typeface="+mj-ea"/>
              <a:ea typeface="+mj-ea"/>
            </a:endParaRPr>
          </a:p>
          <a:p>
            <a:pPr marL="177800" indent="-177800"/>
            <a:r>
              <a:rPr lang="ja-JP" altLang="en-US" sz="1400" dirty="0" smtClean="0">
                <a:solidFill>
                  <a:schemeClr val="tx1"/>
                </a:solidFill>
                <a:latin typeface="+mj-ea"/>
                <a:ea typeface="+mj-ea"/>
              </a:rPr>
              <a:t>・ 重度者の増加に対応するため、急変の予測や早期発見等のために看護職員による定期的な巡視 や、主治の医師と連絡が取れない等の場合における対応に係る取り決めを事前に行うなどの要件を満たし、実際に重度な利用者を受け入れた場合には、新たな加算として評価する。</a:t>
            </a:r>
            <a:endParaRPr lang="en-US" altLang="ja-JP" sz="1400" dirty="0" smtClean="0">
              <a:solidFill>
                <a:schemeClr val="tx1"/>
              </a:solidFill>
              <a:latin typeface="+mj-ea"/>
              <a:ea typeface="+mj-ea"/>
            </a:endParaRPr>
          </a:p>
        </p:txBody>
      </p:sp>
      <p:sp>
        <p:nvSpPr>
          <p:cNvPr id="10" name="角丸四角形 9"/>
          <p:cNvSpPr/>
          <p:nvPr/>
        </p:nvSpPr>
        <p:spPr>
          <a:xfrm>
            <a:off x="76657" y="2176289"/>
            <a:ext cx="9758587" cy="87249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120201" y="3377184"/>
            <a:ext cx="9758587" cy="3359829"/>
          </a:xfrm>
          <a:prstGeom prst="roundRect">
            <a:avLst>
              <a:gd name="adj" fmla="val 6832"/>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smtClean="0">
              <a:solidFill>
                <a:schemeClr val="tx1"/>
              </a:solidFill>
              <a:latin typeface="+mn-ea"/>
            </a:endParaRPr>
          </a:p>
          <a:p>
            <a:pPr fontAlgn="base" hangingPunct="0"/>
            <a:r>
              <a:rPr lang="ja-JP" altLang="en-US" sz="1200" dirty="0" smtClean="0">
                <a:solidFill>
                  <a:schemeClr val="tx1"/>
                </a:solidFill>
              </a:rPr>
              <a:t>・</a:t>
            </a:r>
            <a:r>
              <a:rPr lang="en-US" altLang="ja-JP" sz="1200" dirty="0" smtClean="0">
                <a:solidFill>
                  <a:schemeClr val="tx1"/>
                </a:solidFill>
              </a:rPr>
              <a:t>【</a:t>
            </a:r>
            <a:r>
              <a:rPr lang="ja-JP" altLang="ja-JP" sz="1200" dirty="0" smtClean="0">
                <a:solidFill>
                  <a:schemeClr val="tx1"/>
                </a:solidFill>
              </a:rPr>
              <a:t>事業所要件</a:t>
            </a:r>
            <a:r>
              <a:rPr lang="en-US" altLang="ja-JP" sz="1200" dirty="0" smtClean="0">
                <a:solidFill>
                  <a:schemeClr val="tx1"/>
                </a:solidFill>
              </a:rPr>
              <a:t>】</a:t>
            </a:r>
            <a:r>
              <a:rPr lang="ja-JP" altLang="ja-JP" sz="1200" dirty="0" smtClean="0">
                <a:solidFill>
                  <a:schemeClr val="tx1"/>
                </a:solidFill>
              </a:rPr>
              <a:t>以下</a:t>
            </a:r>
            <a:r>
              <a:rPr lang="ja-JP" altLang="ja-JP" sz="1200" dirty="0">
                <a:solidFill>
                  <a:schemeClr val="tx1"/>
                </a:solidFill>
              </a:rPr>
              <a:t>のいずれの要件もみたす</a:t>
            </a:r>
            <a:r>
              <a:rPr lang="ja-JP" altLang="ja-JP" sz="1200" dirty="0" smtClean="0">
                <a:solidFill>
                  <a:schemeClr val="tx1"/>
                </a:solidFill>
              </a:rPr>
              <a:t>こと</a:t>
            </a:r>
            <a:endParaRPr lang="en-US" altLang="ja-JP" sz="1200" dirty="0" smtClean="0">
              <a:solidFill>
                <a:schemeClr val="tx1"/>
              </a:solidFill>
            </a:endParaRPr>
          </a:p>
          <a:p>
            <a:pPr fontAlgn="base" hangingPunct="0"/>
            <a:r>
              <a:rPr lang="ja-JP" altLang="en-US" sz="1200" dirty="0">
                <a:solidFill>
                  <a:schemeClr val="tx1"/>
                </a:solidFill>
              </a:rPr>
              <a:t>　</a:t>
            </a:r>
            <a:r>
              <a:rPr lang="ja-JP" altLang="en-US" sz="1200" dirty="0" smtClean="0">
                <a:solidFill>
                  <a:schemeClr val="tx1"/>
                </a:solidFill>
              </a:rPr>
              <a:t>① </a:t>
            </a:r>
            <a:r>
              <a:rPr lang="ja-JP" altLang="ja-JP" sz="1200" dirty="0" smtClean="0">
                <a:solidFill>
                  <a:schemeClr val="tx1"/>
                </a:solidFill>
              </a:rPr>
              <a:t>看護</a:t>
            </a:r>
            <a:r>
              <a:rPr lang="ja-JP" altLang="ja-JP" sz="1200" dirty="0">
                <a:solidFill>
                  <a:schemeClr val="tx1"/>
                </a:solidFill>
              </a:rPr>
              <a:t>体制加算（Ⅱ）を算定していること</a:t>
            </a:r>
          </a:p>
          <a:p>
            <a:pPr lvl="0" fontAlgn="base" hangingPunct="0"/>
            <a:r>
              <a:rPr lang="ja-JP" altLang="en-US" sz="1200" dirty="0">
                <a:solidFill>
                  <a:schemeClr val="tx1"/>
                </a:solidFill>
              </a:rPr>
              <a:t>　</a:t>
            </a:r>
            <a:r>
              <a:rPr lang="ja-JP" altLang="en-US" sz="1200" dirty="0" smtClean="0">
                <a:solidFill>
                  <a:schemeClr val="tx1"/>
                </a:solidFill>
              </a:rPr>
              <a:t>② </a:t>
            </a:r>
            <a:r>
              <a:rPr lang="ja-JP" altLang="ja-JP" sz="1200" dirty="0" smtClean="0">
                <a:solidFill>
                  <a:schemeClr val="tx1"/>
                </a:solidFill>
              </a:rPr>
              <a:t>急変</a:t>
            </a:r>
            <a:r>
              <a:rPr lang="ja-JP" altLang="ja-JP" sz="1200" dirty="0">
                <a:solidFill>
                  <a:schemeClr val="tx1"/>
                </a:solidFill>
              </a:rPr>
              <a:t>の予測や早期発見等のため、看護職員による定期的な巡視を行っている</a:t>
            </a:r>
            <a:r>
              <a:rPr lang="ja-JP" altLang="ja-JP" sz="1200" dirty="0" smtClean="0">
                <a:solidFill>
                  <a:schemeClr val="tx1"/>
                </a:solidFill>
              </a:rPr>
              <a:t>こと</a:t>
            </a:r>
            <a:endParaRPr lang="en-US" altLang="ja-JP" sz="1200" dirty="0" smtClean="0">
              <a:solidFill>
                <a:schemeClr val="tx1"/>
              </a:solidFill>
            </a:endParaRPr>
          </a:p>
          <a:p>
            <a:pPr lvl="0" fontAlgn="base" hangingPunct="0"/>
            <a:r>
              <a:rPr lang="ja-JP" altLang="en-US" sz="1200" dirty="0" smtClean="0">
                <a:solidFill>
                  <a:schemeClr val="tx1"/>
                </a:solidFill>
              </a:rPr>
              <a:t>　⇒</a:t>
            </a:r>
            <a:r>
              <a:rPr lang="ja-JP" altLang="en-US" sz="1200" u="sng" dirty="0" smtClean="0">
                <a:solidFill>
                  <a:schemeClr val="tx1"/>
                </a:solidFill>
              </a:rPr>
              <a:t>概ね１日３回以上の頻度で実施。利用者の状態に応じて適宜増加させるべきものであること。</a:t>
            </a:r>
            <a:endParaRPr lang="ja-JP" altLang="ja-JP" sz="1200" u="sng" dirty="0">
              <a:solidFill>
                <a:schemeClr val="tx1"/>
              </a:solidFill>
            </a:endParaRPr>
          </a:p>
          <a:p>
            <a:pPr marL="88900" lvl="0" indent="-88900" fontAlgn="base" hangingPunct="0"/>
            <a:r>
              <a:rPr lang="ja-JP" altLang="en-US" sz="1200" dirty="0">
                <a:solidFill>
                  <a:schemeClr val="tx1"/>
                </a:solidFill>
              </a:rPr>
              <a:t>　</a:t>
            </a:r>
            <a:r>
              <a:rPr lang="ja-JP" altLang="en-US" sz="1200" dirty="0" smtClean="0">
                <a:solidFill>
                  <a:schemeClr val="tx1"/>
                </a:solidFill>
              </a:rPr>
              <a:t>③ </a:t>
            </a:r>
            <a:r>
              <a:rPr lang="ja-JP" altLang="ja-JP" sz="1200" dirty="0" smtClean="0">
                <a:solidFill>
                  <a:schemeClr val="tx1"/>
                </a:solidFill>
              </a:rPr>
              <a:t>主</a:t>
            </a:r>
            <a:r>
              <a:rPr lang="ja-JP" altLang="ja-JP" sz="1200" dirty="0">
                <a:solidFill>
                  <a:schemeClr val="tx1"/>
                </a:solidFill>
              </a:rPr>
              <a:t>治の医師と連絡が取れない等の場合に備えて、あらかじめ協力医療機関を定め、緊急やむを得ない場合の対応に</a:t>
            </a:r>
            <a:r>
              <a:rPr lang="ja-JP" altLang="ja-JP" sz="1200" dirty="0" smtClean="0">
                <a:solidFill>
                  <a:schemeClr val="tx1"/>
                </a:solidFill>
              </a:rPr>
              <a:t>係る</a:t>
            </a:r>
            <a:endParaRPr lang="en-US" altLang="ja-JP" sz="1200" dirty="0" smtClean="0">
              <a:solidFill>
                <a:schemeClr val="tx1"/>
              </a:solidFill>
            </a:endParaRPr>
          </a:p>
          <a:p>
            <a:pPr marL="88900" lvl="0" indent="-88900" fontAlgn="base" hangingPunct="0"/>
            <a:r>
              <a:rPr lang="ja-JP" altLang="en-US" sz="1200" dirty="0">
                <a:solidFill>
                  <a:schemeClr val="tx1"/>
                </a:solidFill>
              </a:rPr>
              <a:t>　</a:t>
            </a:r>
            <a:r>
              <a:rPr lang="ja-JP" altLang="en-US" sz="1200" dirty="0" smtClean="0">
                <a:solidFill>
                  <a:schemeClr val="tx1"/>
                </a:solidFill>
              </a:rPr>
              <a:t>　　</a:t>
            </a:r>
            <a:r>
              <a:rPr lang="ja-JP" altLang="ja-JP" sz="1200" dirty="0" smtClean="0">
                <a:solidFill>
                  <a:schemeClr val="tx1"/>
                </a:solidFill>
              </a:rPr>
              <a:t>取り決め</a:t>
            </a:r>
            <a:r>
              <a:rPr lang="ja-JP" altLang="ja-JP" sz="1200" dirty="0">
                <a:solidFill>
                  <a:schemeClr val="tx1"/>
                </a:solidFill>
              </a:rPr>
              <a:t>を行っていること</a:t>
            </a:r>
          </a:p>
          <a:p>
            <a:pPr lvl="0" fontAlgn="base" hangingPunct="0"/>
            <a:r>
              <a:rPr lang="ja-JP" altLang="en-US" sz="1200" dirty="0">
                <a:solidFill>
                  <a:schemeClr val="tx1"/>
                </a:solidFill>
              </a:rPr>
              <a:t>　</a:t>
            </a:r>
            <a:r>
              <a:rPr lang="ja-JP" altLang="en-US" sz="1200" dirty="0" smtClean="0">
                <a:solidFill>
                  <a:schemeClr val="tx1"/>
                </a:solidFill>
              </a:rPr>
              <a:t>④ </a:t>
            </a:r>
            <a:r>
              <a:rPr lang="ja-JP" altLang="ja-JP" sz="1200" dirty="0" smtClean="0">
                <a:solidFill>
                  <a:schemeClr val="tx1"/>
                </a:solidFill>
              </a:rPr>
              <a:t>急変</a:t>
            </a:r>
            <a:r>
              <a:rPr lang="ja-JP" altLang="ja-JP" sz="1200" dirty="0">
                <a:solidFill>
                  <a:schemeClr val="tx1"/>
                </a:solidFill>
              </a:rPr>
              <a:t>時の医療提供の方針について、利用者から合意を得ている</a:t>
            </a:r>
            <a:r>
              <a:rPr lang="ja-JP" altLang="ja-JP" sz="1200" dirty="0" smtClean="0">
                <a:solidFill>
                  <a:schemeClr val="tx1"/>
                </a:solidFill>
              </a:rPr>
              <a:t>こと</a:t>
            </a:r>
            <a:endParaRPr lang="en-US" altLang="ja-JP" sz="1200" dirty="0" smtClean="0">
              <a:solidFill>
                <a:schemeClr val="tx1"/>
              </a:solidFill>
            </a:endParaRPr>
          </a:p>
          <a:p>
            <a:pPr lvl="0" fontAlgn="base" hangingPunct="0"/>
            <a:r>
              <a:rPr lang="ja-JP" altLang="en-US" sz="1200" dirty="0" smtClean="0">
                <a:solidFill>
                  <a:schemeClr val="tx1"/>
                </a:solidFill>
              </a:rPr>
              <a:t>　⇒</a:t>
            </a:r>
            <a:r>
              <a:rPr lang="ja-JP" altLang="en-US" sz="1200" u="sng" dirty="0" smtClean="0">
                <a:solidFill>
                  <a:schemeClr val="tx1"/>
                </a:solidFill>
              </a:rPr>
              <a:t>取り決めは利用開始時に利用者に説明し、当該同意については、文書で記録すべきものであること。</a:t>
            </a:r>
            <a:endParaRPr lang="ja-JP" altLang="ja-JP" sz="1200" u="sng" dirty="0">
              <a:solidFill>
                <a:schemeClr val="tx1"/>
              </a:solidFill>
            </a:endParaRPr>
          </a:p>
          <a:p>
            <a:pPr fontAlgn="base" hangingPunct="0"/>
            <a:endParaRPr lang="ja-JP" altLang="ja-JP" sz="1200" dirty="0">
              <a:solidFill>
                <a:schemeClr val="tx1"/>
              </a:solidFill>
            </a:endParaRPr>
          </a:p>
          <a:p>
            <a:pPr fontAlgn="base" hangingPunct="0"/>
            <a:r>
              <a:rPr lang="ja-JP" altLang="en-US" sz="1200" dirty="0" smtClean="0">
                <a:solidFill>
                  <a:schemeClr val="tx1"/>
                </a:solidFill>
              </a:rPr>
              <a:t>・</a:t>
            </a:r>
            <a:r>
              <a:rPr lang="en-US" altLang="ja-JP" sz="1200" dirty="0" smtClean="0">
                <a:solidFill>
                  <a:schemeClr val="tx1"/>
                </a:solidFill>
              </a:rPr>
              <a:t>【</a:t>
            </a:r>
            <a:r>
              <a:rPr lang="ja-JP" altLang="ja-JP" sz="1200" dirty="0" smtClean="0">
                <a:solidFill>
                  <a:schemeClr val="tx1"/>
                </a:solidFill>
              </a:rPr>
              <a:t>利用者要件</a:t>
            </a:r>
            <a:r>
              <a:rPr lang="en-US" altLang="ja-JP" sz="1200" dirty="0">
                <a:solidFill>
                  <a:schemeClr val="tx1"/>
                </a:solidFill>
              </a:rPr>
              <a:t>】</a:t>
            </a:r>
            <a:r>
              <a:rPr lang="ja-JP" altLang="ja-JP" sz="1200" dirty="0">
                <a:solidFill>
                  <a:schemeClr val="tx1"/>
                </a:solidFill>
              </a:rPr>
              <a:t>　以下のいずれかの状態であること</a:t>
            </a:r>
          </a:p>
          <a:p>
            <a:pPr marL="88900" lvl="0" indent="-88900" fontAlgn="base" hangingPunct="0"/>
            <a:r>
              <a:rPr lang="ja-JP" altLang="en-US" sz="1200" dirty="0">
                <a:solidFill>
                  <a:schemeClr val="tx1"/>
                </a:solidFill>
              </a:rPr>
              <a:t>　</a:t>
            </a:r>
            <a:r>
              <a:rPr lang="ja-JP" altLang="en-US" sz="1200" dirty="0" smtClean="0">
                <a:solidFill>
                  <a:schemeClr val="tx1"/>
                </a:solidFill>
              </a:rPr>
              <a:t>①</a:t>
            </a:r>
            <a:r>
              <a:rPr lang="ja-JP" altLang="ja-JP" sz="1200" dirty="0" smtClean="0">
                <a:solidFill>
                  <a:schemeClr val="tx1"/>
                </a:solidFill>
              </a:rPr>
              <a:t>喀痰</a:t>
            </a:r>
            <a:r>
              <a:rPr lang="ja-JP" altLang="ja-JP" sz="1200" dirty="0">
                <a:solidFill>
                  <a:schemeClr val="tx1"/>
                </a:solidFill>
              </a:rPr>
              <a:t>吸引を実施している</a:t>
            </a:r>
            <a:r>
              <a:rPr lang="ja-JP" altLang="ja-JP" sz="1200" dirty="0" smtClean="0">
                <a:solidFill>
                  <a:schemeClr val="tx1"/>
                </a:solidFill>
              </a:rPr>
              <a:t>状態</a:t>
            </a:r>
            <a:r>
              <a:rPr lang="ja-JP" altLang="en-US" sz="1200" dirty="0" smtClean="0">
                <a:solidFill>
                  <a:schemeClr val="tx1"/>
                </a:solidFill>
              </a:rPr>
              <a:t>　　</a:t>
            </a:r>
            <a:r>
              <a:rPr lang="ja-JP" altLang="en-US" sz="1200" dirty="0">
                <a:solidFill>
                  <a:schemeClr val="tx1"/>
                </a:solidFill>
              </a:rPr>
              <a:t>②</a:t>
            </a:r>
            <a:r>
              <a:rPr lang="ja-JP" altLang="ja-JP" sz="1200" dirty="0" smtClean="0">
                <a:solidFill>
                  <a:schemeClr val="tx1"/>
                </a:solidFill>
              </a:rPr>
              <a:t>呼吸</a:t>
            </a:r>
            <a:r>
              <a:rPr lang="ja-JP" altLang="ja-JP" sz="1200" dirty="0">
                <a:solidFill>
                  <a:schemeClr val="tx1"/>
                </a:solidFill>
              </a:rPr>
              <a:t>障害等により人工呼吸器を使用している</a:t>
            </a:r>
            <a:r>
              <a:rPr lang="ja-JP" altLang="ja-JP" sz="1200" dirty="0" smtClean="0">
                <a:solidFill>
                  <a:schemeClr val="tx1"/>
                </a:solidFill>
              </a:rPr>
              <a:t>状態</a:t>
            </a:r>
            <a:r>
              <a:rPr lang="ja-JP" altLang="en-US" sz="1200" dirty="0" smtClean="0">
                <a:solidFill>
                  <a:schemeClr val="tx1"/>
                </a:solidFill>
              </a:rPr>
              <a:t>（</a:t>
            </a:r>
            <a:r>
              <a:rPr lang="ja-JP" altLang="en-US" sz="1200" u="sng" dirty="0" smtClean="0">
                <a:solidFill>
                  <a:schemeClr val="tx1"/>
                </a:solidFill>
              </a:rPr>
              <a:t>当該月において、１週間以上人工呼吸又は間歇的陽圧呼吸を行っていること</a:t>
            </a:r>
            <a:r>
              <a:rPr lang="ja-JP" altLang="en-US" sz="1200" dirty="0" smtClean="0">
                <a:solidFill>
                  <a:schemeClr val="tx1"/>
                </a:solidFill>
              </a:rPr>
              <a:t>）　　</a:t>
            </a:r>
            <a:r>
              <a:rPr lang="ja-JP" altLang="en-US" sz="1200" dirty="0">
                <a:solidFill>
                  <a:schemeClr val="tx1"/>
                </a:solidFill>
              </a:rPr>
              <a:t>③</a:t>
            </a:r>
            <a:r>
              <a:rPr lang="ja-JP" altLang="ja-JP" sz="1200" dirty="0" smtClean="0">
                <a:solidFill>
                  <a:schemeClr val="tx1"/>
                </a:solidFill>
              </a:rPr>
              <a:t>中心</a:t>
            </a:r>
            <a:r>
              <a:rPr lang="ja-JP" altLang="ja-JP" sz="1200" dirty="0">
                <a:solidFill>
                  <a:schemeClr val="tx1"/>
                </a:solidFill>
              </a:rPr>
              <a:t>静脈注射を実施して</a:t>
            </a:r>
            <a:r>
              <a:rPr lang="ja-JP" altLang="ja-JP" sz="1200" dirty="0" smtClean="0">
                <a:solidFill>
                  <a:schemeClr val="tx1"/>
                </a:solidFill>
              </a:rPr>
              <a:t>いる状態</a:t>
            </a:r>
            <a:r>
              <a:rPr lang="ja-JP" altLang="en-US" sz="1200" dirty="0" smtClean="0">
                <a:solidFill>
                  <a:schemeClr val="tx1"/>
                </a:solidFill>
              </a:rPr>
              <a:t>（</a:t>
            </a:r>
            <a:r>
              <a:rPr lang="ja-JP" altLang="en-US" sz="1200" u="sng" dirty="0" smtClean="0">
                <a:solidFill>
                  <a:schemeClr val="tx1"/>
                </a:solidFill>
              </a:rPr>
              <a:t>中心静脈注射により薬剤の投与をされている利用者又は中心静脈栄養以外に栄養維持が困難な利用者</a:t>
            </a:r>
            <a:r>
              <a:rPr lang="ja-JP" altLang="en-US" sz="1200" dirty="0" smtClean="0">
                <a:solidFill>
                  <a:schemeClr val="tx1"/>
                </a:solidFill>
              </a:rPr>
              <a:t>）</a:t>
            </a:r>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④</a:t>
            </a:r>
            <a:r>
              <a:rPr lang="ja-JP" altLang="ja-JP" sz="1200" dirty="0" smtClean="0">
                <a:solidFill>
                  <a:schemeClr val="tx1"/>
                </a:solidFill>
              </a:rPr>
              <a:t>人工</a:t>
            </a:r>
            <a:r>
              <a:rPr lang="ja-JP" altLang="ja-JP" sz="1200" dirty="0">
                <a:solidFill>
                  <a:schemeClr val="tx1"/>
                </a:solidFill>
              </a:rPr>
              <a:t>腎臓を実施している</a:t>
            </a:r>
            <a:r>
              <a:rPr lang="ja-JP" altLang="ja-JP" sz="1200" dirty="0" smtClean="0">
                <a:solidFill>
                  <a:schemeClr val="tx1"/>
                </a:solidFill>
              </a:rPr>
              <a:t>状態</a:t>
            </a:r>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⑤</a:t>
            </a:r>
            <a:r>
              <a:rPr lang="ja-JP" altLang="ja-JP" sz="1200" dirty="0" smtClean="0">
                <a:solidFill>
                  <a:schemeClr val="tx1"/>
                </a:solidFill>
              </a:rPr>
              <a:t>重篤</a:t>
            </a:r>
            <a:r>
              <a:rPr lang="ja-JP" altLang="ja-JP" sz="1200" dirty="0">
                <a:solidFill>
                  <a:schemeClr val="tx1"/>
                </a:solidFill>
              </a:rPr>
              <a:t>な心機能障害、呼吸障害等により常時モニター測定を実施している</a:t>
            </a:r>
            <a:r>
              <a:rPr lang="ja-JP" altLang="ja-JP" sz="1200" dirty="0" smtClean="0">
                <a:solidFill>
                  <a:schemeClr val="tx1"/>
                </a:solidFill>
              </a:rPr>
              <a:t>状態</a:t>
            </a:r>
            <a:r>
              <a:rPr lang="ja-JP" altLang="en-US" sz="1200" dirty="0" smtClean="0">
                <a:solidFill>
                  <a:schemeClr val="tx1"/>
                </a:solidFill>
              </a:rPr>
              <a:t>（</a:t>
            </a:r>
            <a:r>
              <a:rPr lang="ja-JP" altLang="en-US" sz="1200" u="sng" dirty="0" smtClean="0">
                <a:solidFill>
                  <a:schemeClr val="tx1"/>
                </a:solidFill>
              </a:rPr>
              <a:t>重症不整脈発作を繰り返す状態、収縮期血圧</a:t>
            </a:r>
            <a:r>
              <a:rPr lang="en-US" altLang="ja-JP" sz="1200" u="sng" dirty="0" smtClean="0">
                <a:solidFill>
                  <a:schemeClr val="tx1"/>
                </a:solidFill>
              </a:rPr>
              <a:t>90</a:t>
            </a:r>
            <a:r>
              <a:rPr lang="ja-JP" altLang="en-US" sz="1200" u="sng" dirty="0" smtClean="0">
                <a:solidFill>
                  <a:schemeClr val="tx1"/>
                </a:solidFill>
              </a:rPr>
              <a:t>㎜</a:t>
            </a:r>
            <a:r>
              <a:rPr lang="en-US" altLang="ja-JP" sz="1200" u="sng" dirty="0" smtClean="0">
                <a:solidFill>
                  <a:schemeClr val="tx1"/>
                </a:solidFill>
              </a:rPr>
              <a:t>Hg</a:t>
            </a:r>
            <a:r>
              <a:rPr lang="ja-JP" altLang="en-US" sz="1200" u="sng" dirty="0" smtClean="0">
                <a:solidFill>
                  <a:schemeClr val="tx1"/>
                </a:solidFill>
              </a:rPr>
              <a:t>以下が持続する状態で常時、心電図、血圧、動脈血酸素飽和度のいずれかを含むモニタリングを行っていること</a:t>
            </a:r>
            <a:r>
              <a:rPr lang="ja-JP" altLang="en-US" sz="1200" dirty="0" smtClean="0">
                <a:solidFill>
                  <a:schemeClr val="tx1"/>
                </a:solidFill>
              </a:rPr>
              <a:t>）</a:t>
            </a:r>
            <a:r>
              <a:rPr lang="ja-JP" altLang="en-US" sz="1200" dirty="0">
                <a:solidFill>
                  <a:schemeClr val="tx1"/>
                </a:solidFill>
              </a:rPr>
              <a:t>　</a:t>
            </a:r>
            <a:r>
              <a:rPr lang="ja-JP" altLang="en-US" sz="1200" dirty="0" smtClean="0">
                <a:solidFill>
                  <a:schemeClr val="tx1"/>
                </a:solidFill>
              </a:rPr>
              <a:t>　⑥</a:t>
            </a:r>
            <a:r>
              <a:rPr lang="ja-JP" altLang="ja-JP" sz="1200" dirty="0" smtClean="0">
                <a:solidFill>
                  <a:schemeClr val="tx1"/>
                </a:solidFill>
              </a:rPr>
              <a:t>人工</a:t>
            </a:r>
            <a:r>
              <a:rPr lang="ja-JP" altLang="ja-JP" sz="1200" dirty="0">
                <a:solidFill>
                  <a:schemeClr val="tx1"/>
                </a:solidFill>
              </a:rPr>
              <a:t>膀胱又は人工肛門の処置を実施している</a:t>
            </a:r>
            <a:r>
              <a:rPr lang="ja-JP" altLang="ja-JP" sz="1200" dirty="0" smtClean="0">
                <a:solidFill>
                  <a:schemeClr val="tx1"/>
                </a:solidFill>
              </a:rPr>
              <a:t>状態</a:t>
            </a:r>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⑦</a:t>
            </a:r>
            <a:r>
              <a:rPr lang="ja-JP" altLang="ja-JP" sz="1200" dirty="0" smtClean="0">
                <a:solidFill>
                  <a:schemeClr val="tx1"/>
                </a:solidFill>
              </a:rPr>
              <a:t>経</a:t>
            </a:r>
            <a:r>
              <a:rPr lang="ja-JP" altLang="ja-JP" sz="1200" dirty="0">
                <a:solidFill>
                  <a:schemeClr val="tx1"/>
                </a:solidFill>
              </a:rPr>
              <a:t>鼻胃管や胃瘻等の経腸栄養が行われている</a:t>
            </a:r>
            <a:r>
              <a:rPr lang="ja-JP" altLang="ja-JP" sz="1200" dirty="0" smtClean="0">
                <a:solidFill>
                  <a:schemeClr val="tx1"/>
                </a:solidFill>
              </a:rPr>
              <a:t>状態</a:t>
            </a:r>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⑧</a:t>
            </a:r>
            <a:r>
              <a:rPr lang="ja-JP" altLang="ja-JP" sz="1200" dirty="0" smtClean="0">
                <a:solidFill>
                  <a:schemeClr val="tx1"/>
                </a:solidFill>
              </a:rPr>
              <a:t>褥</a:t>
            </a:r>
            <a:r>
              <a:rPr lang="ja-JP" altLang="ja-JP" sz="1200" dirty="0">
                <a:solidFill>
                  <a:schemeClr val="tx1"/>
                </a:solidFill>
              </a:rPr>
              <a:t>瘡に対する治療を実施している</a:t>
            </a:r>
            <a:r>
              <a:rPr lang="ja-JP" altLang="ja-JP" sz="1200" dirty="0" smtClean="0">
                <a:solidFill>
                  <a:schemeClr val="tx1"/>
                </a:solidFill>
              </a:rPr>
              <a:t>状態</a:t>
            </a:r>
            <a:r>
              <a:rPr lang="ja-JP" altLang="en-US" sz="1200" dirty="0" smtClean="0">
                <a:solidFill>
                  <a:schemeClr val="tx1"/>
                </a:solidFill>
              </a:rPr>
              <a:t>（通知に具体例あり）</a:t>
            </a:r>
            <a:r>
              <a:rPr lang="ja-JP" altLang="en-US" sz="1200" dirty="0">
                <a:solidFill>
                  <a:schemeClr val="tx1"/>
                </a:solidFill>
              </a:rPr>
              <a:t>　</a:t>
            </a:r>
            <a:r>
              <a:rPr lang="ja-JP" altLang="en-US" sz="1200" dirty="0" smtClean="0">
                <a:solidFill>
                  <a:schemeClr val="tx1"/>
                </a:solidFill>
              </a:rPr>
              <a:t>　</a:t>
            </a:r>
            <a:r>
              <a:rPr lang="ja-JP" altLang="en-US" sz="1200" dirty="0">
                <a:solidFill>
                  <a:schemeClr val="tx1"/>
                </a:solidFill>
              </a:rPr>
              <a:t>⑨</a:t>
            </a:r>
            <a:r>
              <a:rPr lang="ja-JP" altLang="ja-JP" sz="1200" dirty="0" smtClean="0">
                <a:solidFill>
                  <a:schemeClr val="tx1"/>
                </a:solidFill>
              </a:rPr>
              <a:t>気管</a:t>
            </a:r>
            <a:r>
              <a:rPr lang="ja-JP" altLang="ja-JP" sz="1200" dirty="0">
                <a:solidFill>
                  <a:schemeClr val="tx1"/>
                </a:solidFill>
              </a:rPr>
              <a:t>切開が行われている状態</a:t>
            </a:r>
            <a:endParaRPr kumimoji="1" lang="ja-JP" altLang="en-US" sz="1200" dirty="0">
              <a:solidFill>
                <a:schemeClr val="tx1"/>
              </a:solidFill>
              <a:latin typeface="+mn-ea"/>
            </a:endParaRPr>
          </a:p>
        </p:txBody>
      </p:sp>
      <p:sp>
        <p:nvSpPr>
          <p:cNvPr id="34" name="右矢印 33"/>
          <p:cNvSpPr/>
          <p:nvPr/>
        </p:nvSpPr>
        <p:spPr>
          <a:xfrm>
            <a:off x="4382974" y="2368143"/>
            <a:ext cx="551315" cy="532990"/>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169524" y="3129209"/>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69524" y="2054595"/>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692698"/>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22822" y="2368143"/>
            <a:ext cx="4382512" cy="573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a:t>
            </a:r>
            <a:r>
              <a:rPr lang="ja-JP" altLang="en-US" sz="1400" dirty="0">
                <a:solidFill>
                  <a:schemeClr val="tx1"/>
                </a:solidFill>
              </a:rPr>
              <a:t>なし</a:t>
            </a:r>
            <a:r>
              <a:rPr kumimoji="1" lang="ja-JP" altLang="en-US" sz="1400" dirty="0" smtClean="0">
                <a:solidFill>
                  <a:schemeClr val="tx1"/>
                </a:solidFill>
              </a:rPr>
              <a:t>）</a:t>
            </a:r>
            <a:endParaRPr kumimoji="1" lang="ja-JP" altLang="en-US" sz="1400" dirty="0">
              <a:solidFill>
                <a:schemeClr val="tx1"/>
              </a:solidFill>
            </a:endParaRPr>
          </a:p>
        </p:txBody>
      </p:sp>
      <p:sp>
        <p:nvSpPr>
          <p:cNvPr id="14" name="正方形/長方形 13"/>
          <p:cNvSpPr/>
          <p:nvPr/>
        </p:nvSpPr>
        <p:spPr>
          <a:xfrm>
            <a:off x="5321872" y="2317913"/>
            <a:ext cx="4382512" cy="585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a:t>
            </a:r>
            <a:r>
              <a:rPr lang="ja-JP" altLang="en-US" sz="1400" dirty="0" smtClean="0">
                <a:solidFill>
                  <a:schemeClr val="tx1"/>
                </a:solidFill>
              </a:rPr>
              <a:t>　（新規）</a:t>
            </a:r>
            <a:endParaRPr lang="en-US" altLang="ja-JP" sz="1400" dirty="0" smtClean="0">
              <a:solidFill>
                <a:schemeClr val="tx1"/>
              </a:solidFill>
            </a:endParaRPr>
          </a:p>
          <a:p>
            <a:pPr algn="ctr"/>
            <a:r>
              <a:rPr lang="ja-JP" altLang="en-US" sz="1400" dirty="0" smtClean="0">
                <a:solidFill>
                  <a:schemeClr val="tx1"/>
                </a:solidFill>
              </a:rPr>
              <a:t>医療連携強化加算　５８単位／日</a:t>
            </a:r>
            <a:endParaRPr kumimoji="1" lang="ja-JP" altLang="en-US" sz="1400" dirty="0">
              <a:solidFill>
                <a:schemeClr val="tx1"/>
              </a:solidFill>
            </a:endParaRPr>
          </a:p>
        </p:txBody>
      </p:sp>
      <p:sp>
        <p:nvSpPr>
          <p:cNvPr id="16"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８．短期入所生活介護（</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重度者への対応の強化</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
          <p:cNvSpPr>
            <a:spLocks noGrp="1"/>
          </p:cNvSpPr>
          <p:nvPr>
            <p:ph type="sldNum" sz="quarter" idx="11"/>
          </p:nvPr>
        </p:nvSpPr>
        <p:spPr>
          <a:xfrm>
            <a:off x="9192966" y="6484400"/>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20</a:t>
            </a:fld>
            <a:endParaRPr kumimoji="0" lang="en-US" altLang="ja-JP" sz="1600" kern="0" dirty="0">
              <a:solidFill>
                <a:srgbClr val="000000"/>
              </a:solidFill>
            </a:endParaRPr>
          </a:p>
        </p:txBody>
      </p:sp>
    </p:spTree>
    <p:extLst>
      <p:ext uri="{BB962C8B-B14F-4D97-AF65-F5344CB8AC3E}">
        <p14:creationId xmlns:p14="http://schemas.microsoft.com/office/powerpoint/2010/main" val="41173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円/楕円 19"/>
          <p:cNvSpPr/>
          <p:nvPr/>
        </p:nvSpPr>
        <p:spPr>
          <a:xfrm>
            <a:off x="0" y="885110"/>
            <a:ext cx="9783108" cy="5745706"/>
          </a:xfrm>
          <a:prstGeom prst="ellipse">
            <a:avLst/>
          </a:prstGeom>
          <a:solidFill>
            <a:srgbClr val="C7FFAB"/>
          </a:solidFill>
          <a:ln>
            <a:no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defTabSz="914070"/>
            <a:endParaRPr lang="ja-JP" altLang="en-US" dirty="0">
              <a:solidFill>
                <a:prstClr val="white"/>
              </a:solidFill>
            </a:endParaRPr>
          </a:p>
        </p:txBody>
      </p:sp>
      <p:pic>
        <p:nvPicPr>
          <p:cNvPr id="5" name="Picture 12" descr="C:\Users\ARNAS\Desktop\MC900079127.WMF"/>
          <p:cNvPicPr>
            <a:picLocks noChangeAspect="1" noChangeArrowheads="1"/>
          </p:cNvPicPr>
          <p:nvPr/>
        </p:nvPicPr>
        <p:blipFill>
          <a:blip r:embed="rId3" cstate="print">
            <a:duotone>
              <a:prstClr val="black"/>
              <a:schemeClr val="accent4">
                <a:lumMod val="75000"/>
                <a:tint val="45000"/>
                <a:satMod val="400000"/>
              </a:schemeClr>
            </a:duotone>
            <a:extLst>
              <a:ext uri="{28A0092B-C50C-407E-A947-70E740481C1C}">
                <a14:useLocalDpi xmlns:a14="http://schemas.microsoft.com/office/drawing/2010/main" val="0"/>
              </a:ext>
            </a:extLst>
          </a:blip>
          <a:srcRect/>
          <a:stretch>
            <a:fillRect/>
          </a:stretch>
        </p:blipFill>
        <p:spPr bwMode="auto">
          <a:xfrm>
            <a:off x="1181629" y="3251845"/>
            <a:ext cx="1181064" cy="658393"/>
          </a:xfrm>
          <a:prstGeom prst="rect">
            <a:avLst/>
          </a:prstGeom>
          <a:noFill/>
          <a:ln w="9525">
            <a:noFill/>
            <a:miter lim="800000"/>
            <a:headEnd/>
            <a:tailEnd/>
          </a:ln>
        </p:spPr>
      </p:pic>
      <p:sp>
        <p:nvSpPr>
          <p:cNvPr id="2" name="テキスト ボックス 1"/>
          <p:cNvSpPr txBox="1"/>
          <p:nvPr/>
        </p:nvSpPr>
        <p:spPr>
          <a:xfrm>
            <a:off x="818541" y="3933056"/>
            <a:ext cx="1899170" cy="369332"/>
          </a:xfrm>
          <a:prstGeom prst="rect">
            <a:avLst/>
          </a:prstGeom>
          <a:noFill/>
        </p:spPr>
        <p:txBody>
          <a:bodyPr wrap="square" rtlCol="0">
            <a:spAutoFit/>
          </a:bodyPr>
          <a:lstStyle/>
          <a:p>
            <a:pPr algn="ctr"/>
            <a:r>
              <a:rPr lang="ja-JP" altLang="en-US" b="1" dirty="0">
                <a:solidFill>
                  <a:prstClr val="black"/>
                </a:solidFill>
              </a:rPr>
              <a:t>医療</a:t>
            </a:r>
            <a:r>
              <a:rPr lang="ja-JP" altLang="en-US" b="1" dirty="0" smtClean="0">
                <a:solidFill>
                  <a:prstClr val="black"/>
                </a:solidFill>
              </a:rPr>
              <a:t>機関</a:t>
            </a:r>
            <a:endParaRPr lang="ja-JP" altLang="en-US" b="1" dirty="0">
              <a:solidFill>
                <a:prstClr val="black"/>
              </a:solidFill>
            </a:endParaRPr>
          </a:p>
        </p:txBody>
      </p:sp>
      <p:pic>
        <p:nvPicPr>
          <p:cNvPr id="13" name="図 12" descr="doctor4_3.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7485" y="2875937"/>
            <a:ext cx="1071688" cy="1034296"/>
          </a:xfrm>
          <a:prstGeom prst="rect">
            <a:avLst/>
          </a:prstGeom>
        </p:spPr>
      </p:pic>
      <p:pic>
        <p:nvPicPr>
          <p:cNvPr id="16" name="図 15" descr="work_w01.wmf"/>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017" y="3009330"/>
            <a:ext cx="429048" cy="851725"/>
          </a:xfrm>
          <a:prstGeom prst="rect">
            <a:avLst/>
          </a:prstGeom>
        </p:spPr>
      </p:pic>
      <p:sp>
        <p:nvSpPr>
          <p:cNvPr id="19" name="テキスト ボックス 18"/>
          <p:cNvSpPr txBox="1"/>
          <p:nvPr/>
        </p:nvSpPr>
        <p:spPr>
          <a:xfrm>
            <a:off x="272480" y="5243716"/>
            <a:ext cx="4301910" cy="1569660"/>
          </a:xfrm>
          <a:prstGeom prst="rect">
            <a:avLst/>
          </a:prstGeom>
          <a:noFill/>
        </p:spPr>
        <p:txBody>
          <a:bodyPr wrap="square" rtlCol="0">
            <a:spAutoFit/>
          </a:bodyPr>
          <a:lstStyle/>
          <a:p>
            <a:pPr algn="ctr"/>
            <a:r>
              <a:rPr lang="ja-JP" altLang="en-US" sz="1200" dirty="0" smtClean="0">
                <a:solidFill>
                  <a:prstClr val="black"/>
                </a:solidFill>
              </a:rPr>
              <a:t>配置医は、</a:t>
            </a:r>
            <a:r>
              <a:rPr lang="ja-JP" altLang="en-US" sz="1200" dirty="0">
                <a:solidFill>
                  <a:prstClr val="black"/>
                </a:solidFill>
              </a:rPr>
              <a:t>初・再診料、</a:t>
            </a:r>
            <a:r>
              <a:rPr lang="ja-JP" altLang="en-US" sz="1200" dirty="0" smtClean="0">
                <a:solidFill>
                  <a:prstClr val="black"/>
                </a:solidFill>
              </a:rPr>
              <a:t>往診料を算定できない。</a:t>
            </a:r>
            <a:endParaRPr lang="en-US" altLang="ja-JP" sz="1200" dirty="0" smtClean="0">
              <a:solidFill>
                <a:prstClr val="black"/>
              </a:solidFill>
            </a:endParaRPr>
          </a:p>
          <a:p>
            <a:pPr algn="ctr"/>
            <a:r>
              <a:rPr lang="ja-JP" altLang="en-US" sz="1200" dirty="0" smtClean="0">
                <a:solidFill>
                  <a:prstClr val="black"/>
                </a:solidFill>
              </a:rPr>
              <a:t>検査</a:t>
            </a:r>
            <a:r>
              <a:rPr lang="ja-JP" altLang="en-US" sz="1200" dirty="0">
                <a:solidFill>
                  <a:prstClr val="black"/>
                </a:solidFill>
              </a:rPr>
              <a:t>、画像診断、投薬、注射等は算定</a:t>
            </a:r>
            <a:r>
              <a:rPr lang="ja-JP" altLang="en-US" sz="1200" dirty="0" smtClean="0">
                <a:solidFill>
                  <a:prstClr val="black"/>
                </a:solidFill>
              </a:rPr>
              <a:t>可能。</a:t>
            </a:r>
            <a:endParaRPr lang="en-US" altLang="ja-JP" sz="1200" dirty="0" smtClean="0">
              <a:solidFill>
                <a:prstClr val="black"/>
              </a:solidFill>
            </a:endParaRPr>
          </a:p>
          <a:p>
            <a:pPr algn="ctr"/>
            <a:r>
              <a:rPr lang="ja-JP" altLang="en-US" sz="1200" dirty="0" smtClean="0">
                <a:solidFill>
                  <a:prstClr val="black"/>
                </a:solidFill>
              </a:rPr>
              <a:t>（参考）</a:t>
            </a:r>
            <a:r>
              <a:rPr lang="ja-JP" altLang="en-US" sz="1200" u="sng" dirty="0" smtClean="0">
                <a:solidFill>
                  <a:prstClr val="black"/>
                </a:solidFill>
              </a:rPr>
              <a:t>保険医が、配置医師でない場合については</a:t>
            </a:r>
            <a:r>
              <a:rPr lang="ja-JP" altLang="en-US" sz="1200" dirty="0" smtClean="0">
                <a:solidFill>
                  <a:prstClr val="black"/>
                </a:solidFill>
              </a:rPr>
              <a:t>、緊急の場合又は患者の傷病が当該配置医師の専門外にわたるものであるため、特に診療を必要とする場合を除き、それぞれの施設に入所している患者に対して</a:t>
            </a:r>
            <a:r>
              <a:rPr lang="ja-JP" altLang="en-US" sz="1200" u="sng" dirty="0" smtClean="0">
                <a:solidFill>
                  <a:prstClr val="black"/>
                </a:solidFill>
              </a:rPr>
              <a:t>みだりに診療を行ってはならない。</a:t>
            </a:r>
            <a:endParaRPr lang="en-US" altLang="ja-JP" sz="1200" u="sng" dirty="0" smtClean="0">
              <a:solidFill>
                <a:prstClr val="black"/>
              </a:solidFill>
            </a:endParaRPr>
          </a:p>
          <a:p>
            <a:pPr algn="ctr"/>
            <a:r>
              <a:rPr lang="ja-JP" altLang="en-US" sz="1200" dirty="0" smtClean="0">
                <a:solidFill>
                  <a:prstClr val="black"/>
                </a:solidFill>
              </a:rPr>
              <a:t>（特別養護老人ホーム等における療養の給付の取扱いについて　平成</a:t>
            </a:r>
            <a:r>
              <a:rPr lang="en-US" altLang="ja-JP" sz="1200" dirty="0" smtClean="0">
                <a:solidFill>
                  <a:prstClr val="black"/>
                </a:solidFill>
              </a:rPr>
              <a:t>18</a:t>
            </a:r>
            <a:r>
              <a:rPr lang="ja-JP" altLang="en-US" sz="1200" dirty="0" smtClean="0">
                <a:solidFill>
                  <a:prstClr val="black"/>
                </a:solidFill>
              </a:rPr>
              <a:t>年</a:t>
            </a:r>
            <a:r>
              <a:rPr lang="en-US" altLang="ja-JP" sz="1200" dirty="0" smtClean="0">
                <a:solidFill>
                  <a:prstClr val="black"/>
                </a:solidFill>
              </a:rPr>
              <a:t>3</a:t>
            </a:r>
            <a:r>
              <a:rPr lang="ja-JP" altLang="en-US" sz="1200" dirty="0" smtClean="0">
                <a:solidFill>
                  <a:prstClr val="black"/>
                </a:solidFill>
              </a:rPr>
              <a:t>月</a:t>
            </a:r>
            <a:r>
              <a:rPr lang="en-US" altLang="ja-JP" sz="1200" dirty="0" smtClean="0">
                <a:solidFill>
                  <a:prstClr val="black"/>
                </a:solidFill>
              </a:rPr>
              <a:t>31</a:t>
            </a:r>
            <a:r>
              <a:rPr lang="ja-JP" altLang="en-US" sz="1200" dirty="0" smtClean="0">
                <a:solidFill>
                  <a:prstClr val="black"/>
                </a:solidFill>
              </a:rPr>
              <a:t>日　保医発</a:t>
            </a:r>
            <a:r>
              <a:rPr lang="en-US" altLang="ja-JP" sz="1200" dirty="0" smtClean="0">
                <a:solidFill>
                  <a:prstClr val="black"/>
                </a:solidFill>
              </a:rPr>
              <a:t>0331002</a:t>
            </a:r>
            <a:r>
              <a:rPr lang="ja-JP" altLang="en-US" sz="1200" dirty="0" smtClean="0">
                <a:solidFill>
                  <a:prstClr val="black"/>
                </a:solidFill>
              </a:rPr>
              <a:t>）</a:t>
            </a:r>
            <a:endParaRPr lang="en-US" altLang="ja-JP" sz="1200" dirty="0">
              <a:solidFill>
                <a:prstClr val="black"/>
              </a:solidFill>
            </a:endParaRPr>
          </a:p>
        </p:txBody>
      </p:sp>
      <p:sp>
        <p:nvSpPr>
          <p:cNvPr id="23" name="円/楕円 22"/>
          <p:cNvSpPr/>
          <p:nvPr/>
        </p:nvSpPr>
        <p:spPr>
          <a:xfrm>
            <a:off x="1352607" y="1230094"/>
            <a:ext cx="3201312" cy="1046778"/>
          </a:xfrm>
          <a:prstGeom prst="ellipse">
            <a:avLst/>
          </a:prstGeom>
          <a:solidFill>
            <a:srgbClr val="CC99FF">
              <a:alpha val="72941"/>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u="heavy" dirty="0">
                <a:solidFill>
                  <a:prstClr val="black"/>
                </a:solidFill>
                <a:uFill>
                  <a:solidFill>
                    <a:srgbClr val="FF0000"/>
                  </a:solidFill>
                </a:uFill>
              </a:rPr>
              <a:t>医療</a:t>
            </a:r>
            <a:r>
              <a:rPr lang="ja-JP" altLang="en-US" sz="1600" u="heavy" dirty="0" smtClean="0">
                <a:solidFill>
                  <a:prstClr val="black"/>
                </a:solidFill>
                <a:uFill>
                  <a:solidFill>
                    <a:srgbClr val="FF0000"/>
                  </a:solidFill>
                </a:uFill>
              </a:rPr>
              <a:t>連携強化加算</a:t>
            </a:r>
            <a:endParaRPr lang="en-US" altLang="ja-JP" sz="1600" u="heavy" dirty="0">
              <a:solidFill>
                <a:prstClr val="black"/>
              </a:solidFill>
              <a:uFill>
                <a:solidFill>
                  <a:srgbClr val="FF0000"/>
                </a:solidFill>
              </a:uFill>
            </a:endParaRPr>
          </a:p>
          <a:p>
            <a:pPr algn="ctr"/>
            <a:r>
              <a:rPr lang="ja-JP" altLang="en-US" sz="1600" u="heavy" dirty="0">
                <a:solidFill>
                  <a:prstClr val="black"/>
                </a:solidFill>
                <a:uFill>
                  <a:solidFill>
                    <a:srgbClr val="FF0000"/>
                  </a:solidFill>
                </a:uFill>
              </a:rPr>
              <a:t>（仮称）</a:t>
            </a:r>
            <a:endParaRPr lang="en-US" altLang="ja-JP" sz="1600" u="heavy" dirty="0">
              <a:solidFill>
                <a:prstClr val="black"/>
              </a:solidFill>
              <a:uFill>
                <a:solidFill>
                  <a:srgbClr val="FF0000"/>
                </a:solidFill>
              </a:uFill>
            </a:endParaRPr>
          </a:p>
        </p:txBody>
      </p:sp>
      <p:sp>
        <p:nvSpPr>
          <p:cNvPr id="26" name="円/楕円 25"/>
          <p:cNvSpPr/>
          <p:nvPr/>
        </p:nvSpPr>
        <p:spPr>
          <a:xfrm>
            <a:off x="2418713" y="4365104"/>
            <a:ext cx="2496277" cy="841588"/>
          </a:xfrm>
          <a:prstGeom prst="ellipse">
            <a:avLst/>
          </a:prstGeom>
          <a:solidFill>
            <a:srgbClr val="00B0F0">
              <a:alpha val="72941"/>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solidFill>
                  <a:prstClr val="black"/>
                </a:solidFill>
              </a:rPr>
              <a:t>訪問診療・往診</a:t>
            </a:r>
            <a:endParaRPr lang="en-US" altLang="ja-JP" sz="1600" dirty="0">
              <a:solidFill>
                <a:prstClr val="black"/>
              </a:solidFill>
            </a:endParaRPr>
          </a:p>
          <a:p>
            <a:pPr algn="ctr"/>
            <a:r>
              <a:rPr lang="ja-JP" altLang="en-US" sz="1600" dirty="0">
                <a:solidFill>
                  <a:prstClr val="black"/>
                </a:solidFill>
              </a:rPr>
              <a:t>（医療保険）</a:t>
            </a:r>
          </a:p>
        </p:txBody>
      </p:sp>
      <p:sp>
        <p:nvSpPr>
          <p:cNvPr id="27" name="テキスト ボックス 26"/>
          <p:cNvSpPr txBox="1"/>
          <p:nvPr/>
        </p:nvSpPr>
        <p:spPr>
          <a:xfrm>
            <a:off x="4329141" y="4162035"/>
            <a:ext cx="2523239" cy="369332"/>
          </a:xfrm>
          <a:prstGeom prst="rect">
            <a:avLst/>
          </a:prstGeom>
          <a:noFill/>
        </p:spPr>
        <p:txBody>
          <a:bodyPr wrap="square" rtlCol="0">
            <a:spAutoFit/>
          </a:bodyPr>
          <a:lstStyle/>
          <a:p>
            <a:pPr algn="ctr"/>
            <a:r>
              <a:rPr lang="ja-JP" altLang="en-US" b="1" dirty="0">
                <a:solidFill>
                  <a:prstClr val="black"/>
                </a:solidFill>
              </a:rPr>
              <a:t>短期入所生活介護</a:t>
            </a:r>
          </a:p>
        </p:txBody>
      </p:sp>
      <p:sp>
        <p:nvSpPr>
          <p:cNvPr id="28" name="左右矢印 27"/>
          <p:cNvSpPr/>
          <p:nvPr/>
        </p:nvSpPr>
        <p:spPr>
          <a:xfrm>
            <a:off x="2924776" y="3269928"/>
            <a:ext cx="1001520" cy="375096"/>
          </a:xfrm>
          <a:prstGeom prst="lef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連携</a:t>
            </a:r>
            <a:endParaRPr lang="en-US" altLang="ja-JP" sz="1600" dirty="0">
              <a:solidFill>
                <a:prstClr val="white"/>
              </a:solidFill>
            </a:endParaRPr>
          </a:p>
        </p:txBody>
      </p:sp>
      <p:pic>
        <p:nvPicPr>
          <p:cNvPr id="29" name="Picture 13" descr="C:\Users\ARNAS\Desktop\MC900079129.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0963" y="1858514"/>
            <a:ext cx="1116737" cy="669020"/>
          </a:xfrm>
          <a:prstGeom prst="rect">
            <a:avLst/>
          </a:prstGeom>
          <a:noFill/>
          <a:ln w="9525">
            <a:noFill/>
            <a:miter lim="800000"/>
            <a:headEnd/>
            <a:tailEnd/>
          </a:ln>
        </p:spPr>
      </p:pic>
      <p:sp>
        <p:nvSpPr>
          <p:cNvPr id="30" name="テキスト ボックス 29"/>
          <p:cNvSpPr txBox="1"/>
          <p:nvPr/>
        </p:nvSpPr>
        <p:spPr>
          <a:xfrm>
            <a:off x="7605297" y="1537066"/>
            <a:ext cx="2523239" cy="307777"/>
          </a:xfrm>
          <a:prstGeom prst="rect">
            <a:avLst/>
          </a:prstGeom>
          <a:noFill/>
        </p:spPr>
        <p:txBody>
          <a:bodyPr wrap="square" rtlCol="0">
            <a:spAutoFit/>
          </a:bodyPr>
          <a:lstStyle/>
          <a:p>
            <a:pPr algn="ctr"/>
            <a:r>
              <a:rPr lang="ja-JP" altLang="en-US" sz="1400" b="1" dirty="0">
                <a:solidFill>
                  <a:prstClr val="black"/>
                </a:solidFill>
              </a:rPr>
              <a:t>訪問看護事業所</a:t>
            </a:r>
          </a:p>
        </p:txBody>
      </p:sp>
      <p:sp>
        <p:nvSpPr>
          <p:cNvPr id="31" name="円/楕円 30"/>
          <p:cNvSpPr/>
          <p:nvPr/>
        </p:nvSpPr>
        <p:spPr>
          <a:xfrm>
            <a:off x="4992993" y="692696"/>
            <a:ext cx="2846328" cy="841588"/>
          </a:xfrm>
          <a:prstGeom prst="ellipse">
            <a:avLst/>
          </a:prstGeom>
          <a:solidFill>
            <a:srgbClr val="CC99FF">
              <a:alpha val="72941"/>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solidFill>
                  <a:prstClr val="black"/>
                </a:solidFill>
              </a:rPr>
              <a:t>在宅中重度者</a:t>
            </a:r>
            <a:endParaRPr lang="en-US" altLang="ja-JP" sz="1600" dirty="0">
              <a:solidFill>
                <a:prstClr val="black"/>
              </a:solidFill>
            </a:endParaRPr>
          </a:p>
          <a:p>
            <a:pPr algn="ctr"/>
            <a:r>
              <a:rPr lang="ja-JP" altLang="en-US" sz="1600" dirty="0">
                <a:solidFill>
                  <a:prstClr val="black"/>
                </a:solidFill>
              </a:rPr>
              <a:t>受入加算</a:t>
            </a:r>
            <a:endParaRPr lang="en-US" altLang="ja-JP" sz="1600" dirty="0">
              <a:solidFill>
                <a:prstClr val="black"/>
              </a:solidFill>
            </a:endParaRPr>
          </a:p>
          <a:p>
            <a:pPr algn="ctr"/>
            <a:r>
              <a:rPr lang="ja-JP" altLang="en-US" sz="1600" dirty="0">
                <a:solidFill>
                  <a:prstClr val="black"/>
                </a:solidFill>
              </a:rPr>
              <a:t>（</a:t>
            </a:r>
            <a:r>
              <a:rPr lang="en-US" altLang="ja-JP" sz="1600" dirty="0">
                <a:solidFill>
                  <a:prstClr val="black"/>
                </a:solidFill>
              </a:rPr>
              <a:t>421</a:t>
            </a:r>
            <a:r>
              <a:rPr lang="ja-JP" altLang="en-US" sz="1600" dirty="0">
                <a:solidFill>
                  <a:prstClr val="black"/>
                </a:solidFill>
              </a:rPr>
              <a:t>単位等</a:t>
            </a:r>
            <a:r>
              <a:rPr lang="en-US" altLang="ja-JP" sz="1600" dirty="0">
                <a:solidFill>
                  <a:prstClr val="black"/>
                </a:solidFill>
              </a:rPr>
              <a:t>/</a:t>
            </a:r>
            <a:r>
              <a:rPr lang="ja-JP" altLang="en-US" sz="1600" dirty="0">
                <a:solidFill>
                  <a:prstClr val="black"/>
                </a:solidFill>
              </a:rPr>
              <a:t>日）</a:t>
            </a:r>
            <a:endParaRPr lang="en-US" altLang="ja-JP" sz="1600" dirty="0">
              <a:solidFill>
                <a:prstClr val="black"/>
              </a:solidFill>
            </a:endParaRPr>
          </a:p>
        </p:txBody>
      </p:sp>
      <p:sp>
        <p:nvSpPr>
          <p:cNvPr id="33" name="円/楕円 32"/>
          <p:cNvSpPr/>
          <p:nvPr/>
        </p:nvSpPr>
        <p:spPr>
          <a:xfrm>
            <a:off x="6903234" y="2636912"/>
            <a:ext cx="2643755" cy="1046778"/>
          </a:xfrm>
          <a:prstGeom prst="ellipse">
            <a:avLst/>
          </a:prstGeom>
          <a:solidFill>
            <a:srgbClr val="CC99FF">
              <a:alpha val="72941"/>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solidFill>
                  <a:prstClr val="black"/>
                </a:solidFill>
              </a:rPr>
              <a:t>看護体制加算</a:t>
            </a:r>
            <a:r>
              <a:rPr lang="en-US" altLang="ja-JP" sz="1600" baseline="30000" dirty="0">
                <a:solidFill>
                  <a:prstClr val="black"/>
                </a:solidFill>
              </a:rPr>
              <a:t>※</a:t>
            </a:r>
          </a:p>
          <a:p>
            <a:pPr algn="ctr"/>
            <a:r>
              <a:rPr lang="ja-JP" altLang="en-US" sz="1600" dirty="0">
                <a:solidFill>
                  <a:prstClr val="black"/>
                </a:solidFill>
              </a:rPr>
              <a:t>（</a:t>
            </a:r>
            <a:r>
              <a:rPr lang="en-US" altLang="ja-JP" sz="1600" dirty="0">
                <a:solidFill>
                  <a:prstClr val="black"/>
                </a:solidFill>
              </a:rPr>
              <a:t>4</a:t>
            </a:r>
            <a:r>
              <a:rPr lang="ja-JP" altLang="en-US" sz="1600" dirty="0">
                <a:solidFill>
                  <a:prstClr val="black"/>
                </a:solidFill>
              </a:rPr>
              <a:t>単位</a:t>
            </a:r>
            <a:r>
              <a:rPr lang="en-US" altLang="ja-JP" sz="1600" dirty="0">
                <a:solidFill>
                  <a:prstClr val="black"/>
                </a:solidFill>
              </a:rPr>
              <a:t>/</a:t>
            </a:r>
            <a:r>
              <a:rPr lang="ja-JP" altLang="en-US" sz="1600" dirty="0">
                <a:solidFill>
                  <a:prstClr val="black"/>
                </a:solidFill>
              </a:rPr>
              <a:t>日他）</a:t>
            </a:r>
            <a:endParaRPr lang="en-US" altLang="ja-JP" sz="1600" dirty="0">
              <a:solidFill>
                <a:prstClr val="black"/>
              </a:solidFill>
            </a:endParaRPr>
          </a:p>
        </p:txBody>
      </p:sp>
      <p:pic>
        <p:nvPicPr>
          <p:cNvPr id="21" name="図 57" descr="build34.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6239" y="2260449"/>
            <a:ext cx="2877186" cy="1689030"/>
          </a:xfrm>
          <a:prstGeom prst="rect">
            <a:avLst/>
          </a:prstGeom>
          <a:noFill/>
          <a:ln w="9525">
            <a:noFill/>
            <a:miter lim="800000"/>
            <a:headEnd/>
            <a:tailEnd/>
          </a:ln>
        </p:spPr>
      </p:pic>
      <p:pic>
        <p:nvPicPr>
          <p:cNvPr id="17" name="Picture 5" descr="C:\Users\IMLGJ\AppData\Local\Microsoft\Windows\Temporary Internet Files\Content.IE5\YO97QDGR\MC900290925[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09485" y="3307806"/>
            <a:ext cx="643517" cy="841274"/>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p:cNvSpPr txBox="1"/>
          <p:nvPr/>
        </p:nvSpPr>
        <p:spPr>
          <a:xfrm>
            <a:off x="6981663" y="3645029"/>
            <a:ext cx="2801444" cy="954107"/>
          </a:xfrm>
          <a:prstGeom prst="rect">
            <a:avLst/>
          </a:prstGeom>
          <a:noFill/>
        </p:spPr>
        <p:txBody>
          <a:bodyPr wrap="square" rtlCol="0">
            <a:spAutoFit/>
          </a:bodyPr>
          <a:lstStyle/>
          <a:p>
            <a:pPr algn="ctr"/>
            <a:r>
              <a:rPr lang="ja-JP" altLang="en-US" sz="1400" dirty="0">
                <a:solidFill>
                  <a:prstClr val="black"/>
                </a:solidFill>
              </a:rPr>
              <a:t>利用者の重度化や医療ニーズに対応するため、看護師の常勤配置や基準を上回る看護職員の配置がある場合に加算</a:t>
            </a:r>
            <a:endParaRPr lang="en-US" altLang="ja-JP" sz="1400" dirty="0">
              <a:solidFill>
                <a:prstClr val="black"/>
              </a:solidFill>
            </a:endParaRPr>
          </a:p>
        </p:txBody>
      </p:sp>
      <p:sp>
        <p:nvSpPr>
          <p:cNvPr id="35" name="左右矢印 34"/>
          <p:cNvSpPr/>
          <p:nvPr/>
        </p:nvSpPr>
        <p:spPr>
          <a:xfrm rot="20059915">
            <a:off x="6600851" y="2374739"/>
            <a:ext cx="1001520" cy="375096"/>
          </a:xfrm>
          <a:prstGeom prst="leftRightArrow">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white"/>
                </a:solidFill>
              </a:rPr>
              <a:t>連携</a:t>
            </a:r>
            <a:endParaRPr lang="en-US" altLang="ja-JP" sz="1600" dirty="0">
              <a:solidFill>
                <a:prstClr val="white"/>
              </a:solidFill>
            </a:endParaRPr>
          </a:p>
        </p:txBody>
      </p:sp>
      <p:sp>
        <p:nvSpPr>
          <p:cNvPr id="36" name="テキスト ボックス 35"/>
          <p:cNvSpPr txBox="1"/>
          <p:nvPr/>
        </p:nvSpPr>
        <p:spPr>
          <a:xfrm>
            <a:off x="4891558" y="4535050"/>
            <a:ext cx="4655422" cy="584775"/>
          </a:xfrm>
          <a:prstGeom prst="rect">
            <a:avLst/>
          </a:prstGeom>
          <a:noFill/>
        </p:spPr>
        <p:txBody>
          <a:bodyPr wrap="square" rtlCol="0">
            <a:spAutoFit/>
          </a:bodyPr>
          <a:lstStyle/>
          <a:p>
            <a:pPr marL="96838" indent="-96838"/>
            <a:r>
              <a:rPr lang="ja-JP" altLang="en-US" sz="1600" dirty="0">
                <a:solidFill>
                  <a:prstClr val="black"/>
                </a:solidFill>
              </a:rPr>
              <a:t>○　</a:t>
            </a:r>
            <a:r>
              <a:rPr lang="ja-JP" altLang="en-US" sz="1600" dirty="0">
                <a:solidFill>
                  <a:prstClr val="black"/>
                </a:solidFill>
                <a:uFill>
                  <a:solidFill>
                    <a:srgbClr val="FF0000"/>
                  </a:solidFill>
                </a:uFill>
              </a:rPr>
              <a:t>急変等に備えた手厚い</a:t>
            </a:r>
            <a:r>
              <a:rPr lang="ja-JP" altLang="en-US" sz="1600" dirty="0" smtClean="0">
                <a:solidFill>
                  <a:prstClr val="black"/>
                </a:solidFill>
                <a:uFill>
                  <a:solidFill>
                    <a:srgbClr val="FF0000"/>
                  </a:solidFill>
                </a:uFill>
              </a:rPr>
              <a:t>健康管理</a:t>
            </a:r>
            <a:endParaRPr lang="en-US" altLang="ja-JP" sz="1600" strike="sngStrike" dirty="0">
              <a:solidFill>
                <a:prstClr val="black"/>
              </a:solidFill>
              <a:uFill>
                <a:solidFill>
                  <a:srgbClr val="FF0000"/>
                </a:solidFill>
              </a:uFill>
            </a:endParaRPr>
          </a:p>
          <a:p>
            <a:pPr marL="96838" indent="-96838"/>
            <a:r>
              <a:rPr lang="ja-JP" altLang="en-US" sz="1600" dirty="0">
                <a:solidFill>
                  <a:prstClr val="black"/>
                </a:solidFill>
              </a:rPr>
              <a:t>○　</a:t>
            </a:r>
            <a:r>
              <a:rPr lang="ja-JP" altLang="en-US" sz="1600" dirty="0" smtClean="0">
                <a:solidFill>
                  <a:prstClr val="black"/>
                </a:solidFill>
              </a:rPr>
              <a:t>医療機関等との連携</a:t>
            </a:r>
            <a:endParaRPr lang="en-US" altLang="ja-JP" sz="1600" strike="sngStrike" dirty="0">
              <a:solidFill>
                <a:prstClr val="black"/>
              </a:solidFill>
              <a:uFill>
                <a:solidFill>
                  <a:srgbClr val="FF0000"/>
                </a:solidFill>
              </a:uFill>
            </a:endParaRPr>
          </a:p>
        </p:txBody>
      </p:sp>
      <p:sp>
        <p:nvSpPr>
          <p:cNvPr id="32" name="テキスト ボックス 31"/>
          <p:cNvSpPr txBox="1"/>
          <p:nvPr/>
        </p:nvSpPr>
        <p:spPr>
          <a:xfrm>
            <a:off x="4992993" y="1484791"/>
            <a:ext cx="2846328" cy="954107"/>
          </a:xfrm>
          <a:prstGeom prst="rect">
            <a:avLst/>
          </a:prstGeom>
          <a:noFill/>
        </p:spPr>
        <p:txBody>
          <a:bodyPr wrap="square" rtlCol="0">
            <a:spAutoFit/>
          </a:bodyPr>
          <a:lstStyle/>
          <a:p>
            <a:pPr algn="ctr"/>
            <a:r>
              <a:rPr lang="ja-JP" altLang="en-US" sz="1400" dirty="0">
                <a:solidFill>
                  <a:prstClr val="black"/>
                </a:solidFill>
              </a:rPr>
              <a:t>在宅で訪問看護利用がある中重度の利用者への看護の対応</a:t>
            </a:r>
            <a:endParaRPr lang="en-US" altLang="ja-JP" sz="1400" dirty="0">
              <a:solidFill>
                <a:prstClr val="black"/>
              </a:solidFill>
            </a:endParaRPr>
          </a:p>
          <a:p>
            <a:pPr algn="ctr"/>
            <a:r>
              <a:rPr lang="ja-JP" altLang="en-US" sz="1400" dirty="0">
                <a:solidFill>
                  <a:prstClr val="black"/>
                </a:solidFill>
              </a:rPr>
              <a:t>（委託契約に基づいて訪問看護事業所に支払う）</a:t>
            </a:r>
            <a:endParaRPr lang="en-US" altLang="ja-JP" sz="1400" dirty="0">
              <a:solidFill>
                <a:prstClr val="black"/>
              </a:solidFill>
            </a:endParaRPr>
          </a:p>
        </p:txBody>
      </p:sp>
      <p:sp>
        <p:nvSpPr>
          <p:cNvPr id="37" name="テキスト ボックス 36"/>
          <p:cNvSpPr txBox="1"/>
          <p:nvPr/>
        </p:nvSpPr>
        <p:spPr>
          <a:xfrm>
            <a:off x="350489" y="2132857"/>
            <a:ext cx="4301910" cy="738664"/>
          </a:xfrm>
          <a:prstGeom prst="rect">
            <a:avLst/>
          </a:prstGeom>
          <a:noFill/>
        </p:spPr>
        <p:txBody>
          <a:bodyPr wrap="square" rtlCol="0">
            <a:spAutoFit/>
          </a:bodyPr>
          <a:lstStyle/>
          <a:p>
            <a:pPr algn="ctr"/>
            <a:r>
              <a:rPr lang="ja-JP" altLang="en-US" sz="1400" u="heavy" dirty="0">
                <a:solidFill>
                  <a:prstClr val="black"/>
                </a:solidFill>
                <a:uFill>
                  <a:solidFill>
                    <a:srgbClr val="FF0000"/>
                  </a:solidFill>
                </a:uFill>
              </a:rPr>
              <a:t>看護職員の定期的な巡視による健康管理</a:t>
            </a:r>
            <a:endParaRPr lang="en-US" altLang="ja-JP" sz="1400" u="heavy" dirty="0">
              <a:solidFill>
                <a:prstClr val="black"/>
              </a:solidFill>
              <a:uFill>
                <a:solidFill>
                  <a:srgbClr val="FF0000"/>
                </a:solidFill>
              </a:uFill>
            </a:endParaRPr>
          </a:p>
          <a:p>
            <a:pPr algn="ctr"/>
            <a:r>
              <a:rPr lang="ja-JP" altLang="en-US" sz="1400" u="heavy" dirty="0">
                <a:solidFill>
                  <a:prstClr val="black"/>
                </a:solidFill>
                <a:uFill>
                  <a:solidFill>
                    <a:srgbClr val="FF0000"/>
                  </a:solidFill>
                </a:uFill>
              </a:rPr>
              <a:t>及び急変時の医療との連携体制の確保</a:t>
            </a:r>
            <a:endParaRPr lang="en-US" altLang="ja-JP" sz="1400" u="heavy" dirty="0">
              <a:solidFill>
                <a:prstClr val="black"/>
              </a:solidFill>
              <a:uFill>
                <a:solidFill>
                  <a:srgbClr val="FF0000"/>
                </a:solidFill>
              </a:uFill>
            </a:endParaRPr>
          </a:p>
          <a:p>
            <a:pPr algn="ctr"/>
            <a:r>
              <a:rPr lang="ja-JP" altLang="en-US" sz="1400" dirty="0">
                <a:solidFill>
                  <a:prstClr val="black"/>
                </a:solidFill>
              </a:rPr>
              <a:t>（</a:t>
            </a:r>
            <a:r>
              <a:rPr lang="ja-JP" altLang="en-US" sz="1400" u="heavy" dirty="0">
                <a:solidFill>
                  <a:prstClr val="black"/>
                </a:solidFill>
                <a:uFill>
                  <a:solidFill>
                    <a:srgbClr val="FF0000"/>
                  </a:solidFill>
                </a:uFill>
              </a:rPr>
              <a:t>在宅での訪問看護利用実績を問わない</a:t>
            </a:r>
            <a:r>
              <a:rPr lang="ja-JP" altLang="en-US" sz="1400" dirty="0">
                <a:solidFill>
                  <a:prstClr val="black"/>
                </a:solidFill>
              </a:rPr>
              <a:t>）</a:t>
            </a:r>
            <a:endParaRPr lang="en-US" altLang="ja-JP" sz="1400" dirty="0">
              <a:solidFill>
                <a:prstClr val="black"/>
              </a:solidFill>
            </a:endParaRPr>
          </a:p>
        </p:txBody>
      </p:sp>
      <p:sp>
        <p:nvSpPr>
          <p:cNvPr id="38" name="テキスト ボックス 37"/>
          <p:cNvSpPr txBox="1"/>
          <p:nvPr/>
        </p:nvSpPr>
        <p:spPr>
          <a:xfrm>
            <a:off x="4992992" y="5229207"/>
            <a:ext cx="4789677" cy="1546577"/>
          </a:xfrm>
          <a:prstGeom prst="rect">
            <a:avLst/>
          </a:prstGeom>
          <a:noFill/>
        </p:spPr>
        <p:txBody>
          <a:bodyPr wrap="square" rtlCol="0">
            <a:spAutoFit/>
          </a:bodyPr>
          <a:lstStyle/>
          <a:p>
            <a:r>
              <a:rPr lang="en-US" altLang="ja-JP" sz="1050" dirty="0">
                <a:solidFill>
                  <a:prstClr val="black"/>
                </a:solidFill>
              </a:rPr>
              <a:t>※</a:t>
            </a:r>
            <a:r>
              <a:rPr lang="ja-JP" altLang="en-US" sz="1050" dirty="0">
                <a:solidFill>
                  <a:prstClr val="black"/>
                </a:solidFill>
              </a:rPr>
              <a:t>参考</a:t>
            </a:r>
            <a:endParaRPr lang="en-US" altLang="ja-JP" sz="1050" dirty="0">
              <a:solidFill>
                <a:prstClr val="black"/>
              </a:solidFill>
            </a:endParaRPr>
          </a:p>
          <a:p>
            <a:r>
              <a:rPr lang="ja-JP" altLang="en-US" sz="1050" dirty="0">
                <a:solidFill>
                  <a:prstClr val="black"/>
                </a:solidFill>
              </a:rPr>
              <a:t>・看護体制加算</a:t>
            </a:r>
            <a:r>
              <a:rPr lang="en-US" altLang="ja-JP" sz="1050" dirty="0">
                <a:solidFill>
                  <a:prstClr val="black"/>
                </a:solidFill>
              </a:rPr>
              <a:t>(I)</a:t>
            </a:r>
            <a:r>
              <a:rPr lang="ja-JP" altLang="en-US" sz="1050" dirty="0">
                <a:solidFill>
                  <a:prstClr val="black"/>
                </a:solidFill>
              </a:rPr>
              <a:t>（</a:t>
            </a:r>
            <a:r>
              <a:rPr lang="en-US" altLang="ja-JP" sz="1050" dirty="0">
                <a:solidFill>
                  <a:prstClr val="black"/>
                </a:solidFill>
              </a:rPr>
              <a:t>4</a:t>
            </a:r>
            <a:r>
              <a:rPr lang="ja-JP" altLang="en-US" sz="1050" dirty="0">
                <a:solidFill>
                  <a:prstClr val="black"/>
                </a:solidFill>
              </a:rPr>
              <a:t>単位）</a:t>
            </a:r>
            <a:endParaRPr lang="en-US" altLang="ja-JP" sz="1050" dirty="0">
              <a:solidFill>
                <a:prstClr val="black"/>
              </a:solidFill>
            </a:endParaRPr>
          </a:p>
          <a:p>
            <a:r>
              <a:rPr lang="ja-JP" altLang="en-US" sz="1050" dirty="0">
                <a:solidFill>
                  <a:prstClr val="black"/>
                </a:solidFill>
              </a:rPr>
              <a:t>　看護師常勤</a:t>
            </a:r>
            <a:r>
              <a:rPr lang="en-US" altLang="ja-JP" sz="1050" dirty="0">
                <a:solidFill>
                  <a:prstClr val="black"/>
                </a:solidFill>
              </a:rPr>
              <a:t>1</a:t>
            </a:r>
            <a:r>
              <a:rPr lang="ja-JP" altLang="en-US" sz="1050" dirty="0">
                <a:solidFill>
                  <a:prstClr val="black"/>
                </a:solidFill>
              </a:rPr>
              <a:t>名以上</a:t>
            </a:r>
            <a:endParaRPr lang="en-US" altLang="ja-JP" sz="1050" dirty="0">
              <a:solidFill>
                <a:prstClr val="black"/>
              </a:solidFill>
            </a:endParaRPr>
          </a:p>
          <a:p>
            <a:r>
              <a:rPr lang="ja-JP" altLang="en-US" sz="1050" dirty="0">
                <a:solidFill>
                  <a:prstClr val="black"/>
                </a:solidFill>
              </a:rPr>
              <a:t>・看護体制加算</a:t>
            </a:r>
            <a:r>
              <a:rPr lang="en-US" altLang="ja-JP" sz="1050" dirty="0">
                <a:solidFill>
                  <a:prstClr val="black"/>
                </a:solidFill>
              </a:rPr>
              <a:t>(II)</a:t>
            </a:r>
            <a:r>
              <a:rPr lang="ja-JP" altLang="en-US" sz="1050" dirty="0">
                <a:solidFill>
                  <a:prstClr val="black"/>
                </a:solidFill>
              </a:rPr>
              <a:t>（</a:t>
            </a:r>
            <a:r>
              <a:rPr lang="en-US" altLang="ja-JP" sz="1050" dirty="0">
                <a:solidFill>
                  <a:prstClr val="black"/>
                </a:solidFill>
              </a:rPr>
              <a:t>8</a:t>
            </a:r>
            <a:r>
              <a:rPr lang="ja-JP" altLang="en-US" sz="1050" dirty="0">
                <a:solidFill>
                  <a:prstClr val="black"/>
                </a:solidFill>
              </a:rPr>
              <a:t>単位）</a:t>
            </a:r>
            <a:endParaRPr lang="en-US" altLang="ja-JP" sz="1050" dirty="0">
              <a:solidFill>
                <a:prstClr val="black"/>
              </a:solidFill>
            </a:endParaRPr>
          </a:p>
          <a:p>
            <a:pPr marL="92075" indent="-92075"/>
            <a:r>
              <a:rPr lang="ja-JP" altLang="en-US" sz="1050" dirty="0">
                <a:solidFill>
                  <a:prstClr val="black"/>
                </a:solidFill>
              </a:rPr>
              <a:t>①（</a:t>
            </a:r>
            <a:r>
              <a:rPr lang="ja-JP" altLang="en-US" sz="1050" dirty="0" smtClean="0">
                <a:solidFill>
                  <a:prstClr val="black"/>
                </a:solidFill>
              </a:rPr>
              <a:t>単独型・併設型）</a:t>
            </a:r>
            <a:r>
              <a:rPr lang="ja-JP" altLang="en-US" sz="1050" dirty="0">
                <a:solidFill>
                  <a:prstClr val="black"/>
                </a:solidFill>
              </a:rPr>
              <a:t>看護職員を常勤換算で</a:t>
            </a:r>
            <a:r>
              <a:rPr lang="en-US" altLang="ja-JP" sz="1050" dirty="0" smtClean="0">
                <a:solidFill>
                  <a:prstClr val="black"/>
                </a:solidFill>
              </a:rPr>
              <a:t>25</a:t>
            </a:r>
            <a:r>
              <a:rPr lang="ja-JP" altLang="en-US" sz="1050" dirty="0" smtClean="0">
                <a:solidFill>
                  <a:prstClr val="black"/>
                </a:solidFill>
              </a:rPr>
              <a:t>又はその端数を増すごとに１以上</a:t>
            </a:r>
            <a:endParaRPr lang="en-US" altLang="ja-JP" sz="1050" dirty="0">
              <a:solidFill>
                <a:prstClr val="black"/>
              </a:solidFill>
            </a:endParaRPr>
          </a:p>
          <a:p>
            <a:pPr marL="92075" indent="-6350"/>
            <a:r>
              <a:rPr lang="ja-JP" altLang="en-US" sz="1050" dirty="0">
                <a:solidFill>
                  <a:prstClr val="black"/>
                </a:solidFill>
              </a:rPr>
              <a:t>（空床利用型）看護職員を常勤換算で</a:t>
            </a:r>
            <a:r>
              <a:rPr lang="en-US" altLang="ja-JP" sz="1050" dirty="0" smtClean="0">
                <a:solidFill>
                  <a:prstClr val="black"/>
                </a:solidFill>
              </a:rPr>
              <a:t>25</a:t>
            </a:r>
            <a:r>
              <a:rPr lang="ja-JP" altLang="en-US" sz="1050" dirty="0">
                <a:solidFill>
                  <a:prstClr val="black"/>
                </a:solidFill>
              </a:rPr>
              <a:t>又はその端数を増すごとに</a:t>
            </a:r>
            <a:r>
              <a:rPr lang="ja-JP" altLang="en-US" sz="1050" dirty="0" smtClean="0">
                <a:solidFill>
                  <a:prstClr val="black"/>
                </a:solidFill>
              </a:rPr>
              <a:t>１以上</a:t>
            </a:r>
            <a:r>
              <a:rPr lang="ja-JP" altLang="en-US" sz="1050" dirty="0">
                <a:solidFill>
                  <a:prstClr val="black"/>
                </a:solidFill>
              </a:rPr>
              <a:t>かつ、配置基準＋</a:t>
            </a:r>
            <a:r>
              <a:rPr lang="en-US" altLang="ja-JP" sz="1050" dirty="0">
                <a:solidFill>
                  <a:prstClr val="black"/>
                </a:solidFill>
              </a:rPr>
              <a:t>1</a:t>
            </a:r>
            <a:r>
              <a:rPr lang="ja-JP" altLang="en-US" sz="1050" dirty="0">
                <a:solidFill>
                  <a:prstClr val="black"/>
                </a:solidFill>
              </a:rPr>
              <a:t>名以上</a:t>
            </a:r>
            <a:endParaRPr lang="en-US" altLang="ja-JP" sz="1050" dirty="0">
              <a:solidFill>
                <a:prstClr val="black"/>
              </a:solidFill>
            </a:endParaRPr>
          </a:p>
          <a:p>
            <a:pPr marL="92075" indent="-92075"/>
            <a:r>
              <a:rPr lang="ja-JP" altLang="en-US" sz="1050" dirty="0">
                <a:solidFill>
                  <a:prstClr val="black"/>
                </a:solidFill>
              </a:rPr>
              <a:t>②事業所の看護職員、または、医療機関・訪問看護ステーションの看護職員の連携によって</a:t>
            </a:r>
            <a:r>
              <a:rPr lang="en-US" altLang="ja-JP" sz="1050" dirty="0">
                <a:solidFill>
                  <a:prstClr val="black"/>
                </a:solidFill>
              </a:rPr>
              <a:t>24</a:t>
            </a:r>
            <a:r>
              <a:rPr lang="ja-JP" altLang="en-US" sz="1050" dirty="0">
                <a:solidFill>
                  <a:prstClr val="black"/>
                </a:solidFill>
              </a:rPr>
              <a:t>時間連絡体制を確保</a:t>
            </a:r>
            <a:endParaRPr lang="en-US" altLang="ja-JP" sz="1050" dirty="0">
              <a:solidFill>
                <a:prstClr val="black"/>
              </a:solidFill>
            </a:endParaRPr>
          </a:p>
        </p:txBody>
      </p:sp>
      <p:sp>
        <p:nvSpPr>
          <p:cNvPr id="39" name="円/楕円 38"/>
          <p:cNvSpPr/>
          <p:nvPr/>
        </p:nvSpPr>
        <p:spPr>
          <a:xfrm>
            <a:off x="64231" y="4221088"/>
            <a:ext cx="2080456" cy="795440"/>
          </a:xfrm>
          <a:prstGeom prst="ellipse">
            <a:avLst/>
          </a:prstGeom>
          <a:solidFill>
            <a:srgbClr val="00B0F0">
              <a:alpha val="72941"/>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600" dirty="0">
                <a:solidFill>
                  <a:prstClr val="black"/>
                </a:solidFill>
              </a:rPr>
              <a:t>入院</a:t>
            </a:r>
            <a:endParaRPr lang="en-US" altLang="ja-JP" sz="1600" dirty="0">
              <a:solidFill>
                <a:prstClr val="black"/>
              </a:solidFill>
            </a:endParaRPr>
          </a:p>
          <a:p>
            <a:pPr algn="ctr"/>
            <a:r>
              <a:rPr lang="ja-JP" altLang="en-US" sz="1600" dirty="0">
                <a:solidFill>
                  <a:prstClr val="black"/>
                </a:solidFill>
              </a:rPr>
              <a:t>（医療保険）</a:t>
            </a:r>
          </a:p>
        </p:txBody>
      </p:sp>
      <p:sp>
        <p:nvSpPr>
          <p:cNvPr id="3" name="左右矢印 2"/>
          <p:cNvSpPr/>
          <p:nvPr/>
        </p:nvSpPr>
        <p:spPr>
          <a:xfrm rot="21160336">
            <a:off x="3033503" y="689771"/>
            <a:ext cx="2530038" cy="543525"/>
          </a:xfrm>
          <a:prstGeom prst="leftRigh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C0504D"/>
                </a:solidFill>
              </a:rPr>
              <a:t>同一日の併算不可</a:t>
            </a:r>
          </a:p>
        </p:txBody>
      </p:sp>
      <p:sp>
        <p:nvSpPr>
          <p:cNvPr id="41" name="タイトル 1"/>
          <p:cNvSpPr txBox="1">
            <a:spLocks/>
          </p:cNvSpPr>
          <p:nvPr/>
        </p:nvSpPr>
        <p:spPr>
          <a:xfrm>
            <a:off x="-7737" y="5050"/>
            <a:ext cx="9913739" cy="558291"/>
          </a:xfrm>
          <a:prstGeom prst="rect">
            <a:avLst/>
          </a:prstGeom>
          <a:solidFill>
            <a:schemeClr val="accent6">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短期入所生活介護（</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　重度者への対応の強化</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21</a:t>
            </a:fld>
            <a:endParaRPr kumimoji="0" lang="en-US" altLang="ja-JP" sz="1600" kern="0" dirty="0">
              <a:solidFill>
                <a:srgbClr val="000000"/>
              </a:solidFill>
            </a:endParaRPr>
          </a:p>
        </p:txBody>
      </p:sp>
    </p:spTree>
    <p:extLst>
      <p:ext uri="{BB962C8B-B14F-4D97-AF65-F5344CB8AC3E}">
        <p14:creationId xmlns:p14="http://schemas.microsoft.com/office/powerpoint/2010/main" val="260959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短期入所生活介護（</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長期利用者の基本報酬の適正化</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1148231"/>
            <a:ext cx="9764486" cy="1128655"/>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a:endParaRPr lang="en-US" altLang="ja-JP" dirty="0" smtClean="0">
              <a:solidFill>
                <a:schemeClr val="tx1"/>
              </a:solidFill>
              <a:latin typeface="+mj-ea"/>
              <a:ea typeface="+mj-ea"/>
            </a:endParaRPr>
          </a:p>
          <a:p>
            <a:pPr marL="174625" indent="-174625"/>
            <a:r>
              <a:rPr lang="ja-JP" altLang="en-US" dirty="0" smtClean="0">
                <a:solidFill>
                  <a:schemeClr val="tx1"/>
                </a:solidFill>
                <a:latin typeface="+mj-ea"/>
                <a:ea typeface="+mj-ea"/>
              </a:rPr>
              <a:t>・ 長期間の利用者（自費利用などを挟み実質連続３０日を超える利用者）については、基本報酬の評価を適正化する。</a:t>
            </a:r>
            <a:endParaRPr lang="en-US" altLang="ja-JP" dirty="0" smtClean="0">
              <a:solidFill>
                <a:schemeClr val="tx1"/>
              </a:solidFill>
              <a:latin typeface="+mj-ea"/>
              <a:ea typeface="+mj-ea"/>
            </a:endParaRPr>
          </a:p>
        </p:txBody>
      </p:sp>
      <p:sp>
        <p:nvSpPr>
          <p:cNvPr id="10" name="角丸四角形 9"/>
          <p:cNvSpPr/>
          <p:nvPr/>
        </p:nvSpPr>
        <p:spPr>
          <a:xfrm>
            <a:off x="70762" y="2775367"/>
            <a:ext cx="9758587" cy="108568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76664" y="4345043"/>
            <a:ext cx="9758587" cy="1836301"/>
          </a:xfrm>
          <a:prstGeom prst="roundRect">
            <a:avLst>
              <a:gd name="adj" fmla="val 11425"/>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4625" indent="-174625"/>
            <a:endParaRPr lang="en-US" altLang="ja-JP" dirty="0">
              <a:solidFill>
                <a:schemeClr val="tx1"/>
              </a:solidFill>
              <a:latin typeface="+mn-ea"/>
            </a:endParaRPr>
          </a:p>
          <a:p>
            <a:pPr marL="174625" indent="-174625"/>
            <a:r>
              <a:rPr lang="ja-JP" altLang="en-US" dirty="0" smtClean="0">
                <a:solidFill>
                  <a:schemeClr val="tx1"/>
                </a:solidFill>
                <a:latin typeface="+mn-ea"/>
              </a:rPr>
              <a:t>・ 連続</a:t>
            </a:r>
            <a:r>
              <a:rPr lang="ja-JP" altLang="en-US" dirty="0">
                <a:solidFill>
                  <a:schemeClr val="tx1"/>
                </a:solidFill>
                <a:latin typeface="+mn-ea"/>
              </a:rPr>
              <a:t>して３０日を超えて同一の指定短期入所生活介護事業所に入所（指定居宅サービス基準に規定する設備及び備品を利用した指定短期入所生活介護以外のサービスによるものを含む。）している場合であって、指定短期入所生活介護を受けている利用者に対して指定短期入所生活介護を行った場合は減算を行う</a:t>
            </a:r>
            <a:r>
              <a:rPr lang="ja-JP" altLang="en-US" dirty="0" smtClean="0">
                <a:solidFill>
                  <a:schemeClr val="tx1"/>
                </a:solidFill>
                <a:latin typeface="+mn-ea"/>
              </a:rPr>
              <a:t>。なお、同一事業所を長期間利用していることについては、居宅サービス計画において確認することとなる。</a:t>
            </a:r>
            <a:endParaRPr lang="ja-JP" altLang="en-US" dirty="0">
              <a:solidFill>
                <a:schemeClr val="tx1"/>
              </a:solidFill>
              <a:latin typeface="+mn-ea"/>
            </a:endParaRPr>
          </a:p>
        </p:txBody>
      </p:sp>
      <p:sp>
        <p:nvSpPr>
          <p:cNvPr id="34" name="右矢印 33"/>
          <p:cNvSpPr/>
          <p:nvPr/>
        </p:nvSpPr>
        <p:spPr>
          <a:xfrm>
            <a:off x="2648751" y="3158075"/>
            <a:ext cx="551315" cy="513372"/>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169524" y="4149086"/>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63631" y="2564918"/>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908725"/>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40288" y="2996952"/>
            <a:ext cx="2480464" cy="83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r>
              <a:rPr lang="ja-JP" altLang="en-US" dirty="0">
                <a:solidFill>
                  <a:schemeClr val="tx1"/>
                </a:solidFill>
              </a:rPr>
              <a:t>なし</a:t>
            </a:r>
            <a:r>
              <a:rPr kumimoji="1" lang="ja-JP" altLang="en-US" dirty="0" smtClean="0">
                <a:solidFill>
                  <a:schemeClr val="tx1"/>
                </a:solidFill>
              </a:rPr>
              <a:t>）</a:t>
            </a:r>
            <a:endParaRPr kumimoji="1" lang="ja-JP" altLang="en-US" dirty="0">
              <a:solidFill>
                <a:schemeClr val="tx1"/>
              </a:solidFill>
            </a:endParaRPr>
          </a:p>
        </p:txBody>
      </p:sp>
      <p:sp>
        <p:nvSpPr>
          <p:cNvPr id="39" name="正方形/長方形 38"/>
          <p:cNvSpPr/>
          <p:nvPr/>
        </p:nvSpPr>
        <p:spPr>
          <a:xfrm>
            <a:off x="3296821" y="2996952"/>
            <a:ext cx="6480720" cy="835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（新規）</a:t>
            </a:r>
            <a:endParaRPr lang="en-US" altLang="ja-JP" dirty="0" smtClean="0">
              <a:solidFill>
                <a:schemeClr val="tx1"/>
              </a:solidFill>
            </a:endParaRPr>
          </a:p>
          <a:p>
            <a:pPr algn="ctr"/>
            <a:r>
              <a:rPr lang="ja-JP" altLang="en-US" dirty="0" smtClean="0">
                <a:solidFill>
                  <a:schemeClr val="tx1"/>
                </a:solidFill>
              </a:rPr>
              <a:t>長期利用者に対する短期入所生活介護：－３０単位／日</a:t>
            </a:r>
            <a:endParaRPr kumimoji="1" lang="ja-JP" altLang="en-US" dirty="0">
              <a:solidFill>
                <a:schemeClr val="tx1"/>
              </a:solidFill>
            </a:endParaRPr>
          </a:p>
        </p:txBody>
      </p:sp>
      <p:sp>
        <p:nvSpPr>
          <p:cNvPr id="13"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22</a:t>
            </a:fld>
            <a:endParaRPr kumimoji="0" lang="en-US" altLang="ja-JP" sz="1600" kern="0" dirty="0">
              <a:solidFill>
                <a:srgbClr val="000000"/>
              </a:solidFill>
            </a:endParaRPr>
          </a:p>
        </p:txBody>
      </p:sp>
    </p:spTree>
    <p:extLst>
      <p:ext uri="{BB962C8B-B14F-4D97-AF65-F5344CB8AC3E}">
        <p14:creationId xmlns:p14="http://schemas.microsoft.com/office/powerpoint/2010/main" val="22905411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58" y="932197"/>
            <a:ext cx="9764486" cy="127267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a:endParaRPr lang="en-US" altLang="ja-JP" dirty="0" smtClean="0">
              <a:solidFill>
                <a:schemeClr val="tx1"/>
              </a:solidFill>
              <a:latin typeface="+mj-ea"/>
              <a:ea typeface="+mj-ea"/>
            </a:endParaRPr>
          </a:p>
          <a:p>
            <a:pPr marL="177800" indent="-177800"/>
            <a:r>
              <a:rPr lang="ja-JP" altLang="en-US" dirty="0" smtClean="0">
                <a:solidFill>
                  <a:schemeClr val="tx1"/>
                </a:solidFill>
                <a:latin typeface="+mj-ea"/>
                <a:ea typeface="+mj-ea"/>
              </a:rPr>
              <a:t>・ 基準該当短期入所生活介護の提供について、一定の条件下において、専用の居室以外の静養室等での実施を可能とする。また、小規模多機能型居宅事業所に併設して実施することを可能とし、その場合には、浴室・トイレ等については共用を可能とする。</a:t>
            </a:r>
            <a:endParaRPr lang="en-US" altLang="ja-JP" dirty="0" smtClean="0">
              <a:solidFill>
                <a:schemeClr val="tx1"/>
              </a:solidFill>
              <a:latin typeface="+mj-ea"/>
              <a:ea typeface="+mj-ea"/>
            </a:endParaRPr>
          </a:p>
        </p:txBody>
      </p:sp>
      <p:sp>
        <p:nvSpPr>
          <p:cNvPr id="10" name="角丸四角形 9"/>
          <p:cNvSpPr/>
          <p:nvPr/>
        </p:nvSpPr>
        <p:spPr>
          <a:xfrm>
            <a:off x="70762" y="2588819"/>
            <a:ext cx="9758587" cy="4226650"/>
          </a:xfrm>
          <a:prstGeom prst="roundRect">
            <a:avLst>
              <a:gd name="adj" fmla="val 10168"/>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右矢印 33"/>
          <p:cNvSpPr/>
          <p:nvPr/>
        </p:nvSpPr>
        <p:spPr>
          <a:xfrm>
            <a:off x="2601485" y="3401078"/>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163631" y="2348894"/>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基準の新旧</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692698"/>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40289" y="2564905"/>
            <a:ext cx="2120424" cy="242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r>
              <a:rPr lang="ja-JP" altLang="en-US" dirty="0">
                <a:solidFill>
                  <a:schemeClr val="tx1"/>
                </a:solidFill>
              </a:rPr>
              <a:t>なし</a:t>
            </a:r>
            <a:r>
              <a:rPr kumimoji="1" lang="ja-JP" altLang="en-US" dirty="0" smtClean="0">
                <a:solidFill>
                  <a:schemeClr val="tx1"/>
                </a:solidFill>
              </a:rPr>
              <a:t>）</a:t>
            </a:r>
            <a:endParaRPr kumimoji="1" lang="en-US" altLang="ja-JP" dirty="0" smtClean="0">
              <a:solidFill>
                <a:schemeClr val="tx1"/>
              </a:solidFill>
            </a:endParaRPr>
          </a:p>
          <a:p>
            <a:r>
              <a:rPr lang="en-US" altLang="ja-JP" sz="1400" dirty="0" smtClean="0">
                <a:solidFill>
                  <a:schemeClr val="tx1"/>
                </a:solidFill>
              </a:rPr>
              <a:t>※</a:t>
            </a:r>
            <a:r>
              <a:rPr lang="ja-JP" altLang="en-US" sz="1400" dirty="0" smtClean="0">
                <a:solidFill>
                  <a:schemeClr val="tx1"/>
                </a:solidFill>
              </a:rPr>
              <a:t>居室以外の静養室等の利用について</a:t>
            </a:r>
            <a:endParaRPr kumimoji="1" lang="ja-JP" altLang="en-US" sz="1400" dirty="0">
              <a:solidFill>
                <a:schemeClr val="tx1"/>
              </a:solidFill>
            </a:endParaRPr>
          </a:p>
        </p:txBody>
      </p:sp>
      <p:sp>
        <p:nvSpPr>
          <p:cNvPr id="39" name="正方形/長方形 38"/>
          <p:cNvSpPr/>
          <p:nvPr/>
        </p:nvSpPr>
        <p:spPr>
          <a:xfrm>
            <a:off x="3368824" y="2669410"/>
            <a:ext cx="6264696" cy="24252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（新規）</a:t>
            </a:r>
            <a:endParaRPr lang="en-US" altLang="ja-JP" dirty="0" smtClean="0">
              <a:solidFill>
                <a:schemeClr val="tx1"/>
              </a:solidFill>
            </a:endParaRPr>
          </a:p>
          <a:p>
            <a:r>
              <a:rPr lang="ja-JP" altLang="en-US" dirty="0" smtClean="0">
                <a:solidFill>
                  <a:schemeClr val="tx1"/>
                </a:solidFill>
              </a:rPr>
              <a:t>以下のいずれの条件も満たす場合、利用定員を超えて静養室等において基準該当短期入所生活介護を行うことができる。</a:t>
            </a:r>
            <a:endParaRPr lang="en-US" altLang="ja-JP" dirty="0">
              <a:solidFill>
                <a:schemeClr val="tx1"/>
              </a:solidFill>
            </a:endParaRPr>
          </a:p>
          <a:p>
            <a:r>
              <a:rPr lang="ja-JP" altLang="en-US" dirty="0" smtClean="0">
                <a:solidFill>
                  <a:schemeClr val="tx1"/>
                </a:solidFill>
              </a:rPr>
              <a:t>・</a:t>
            </a:r>
            <a:r>
              <a:rPr lang="ja-JP" altLang="ja-JP" dirty="0" smtClean="0">
                <a:solidFill>
                  <a:schemeClr val="tx1"/>
                </a:solidFill>
              </a:rPr>
              <a:t>利用者</a:t>
            </a:r>
            <a:r>
              <a:rPr lang="ja-JP" altLang="ja-JP" dirty="0">
                <a:solidFill>
                  <a:schemeClr val="tx1"/>
                </a:solidFill>
              </a:rPr>
              <a:t>の状況や利用者の家族等の事情により、指定居宅</a:t>
            </a:r>
            <a:r>
              <a:rPr lang="ja-JP" altLang="ja-JP" dirty="0" smtClean="0">
                <a:solidFill>
                  <a:schemeClr val="tx1"/>
                </a:solidFill>
              </a:rPr>
              <a:t>介</a:t>
            </a:r>
            <a:r>
              <a:rPr lang="ja-JP" altLang="en-US" dirty="0" smtClean="0">
                <a:solidFill>
                  <a:schemeClr val="tx1"/>
                </a:solidFill>
              </a:rPr>
              <a:t>　</a:t>
            </a:r>
            <a:endParaRPr lang="en-US" altLang="ja-JP" dirty="0" smtClean="0">
              <a:solidFill>
                <a:schemeClr val="tx1"/>
              </a:solidFill>
            </a:endParaRPr>
          </a:p>
          <a:p>
            <a:r>
              <a:rPr lang="ja-JP" altLang="en-US" dirty="0">
                <a:solidFill>
                  <a:schemeClr val="tx1"/>
                </a:solidFill>
              </a:rPr>
              <a:t>　</a:t>
            </a:r>
            <a:r>
              <a:rPr lang="ja-JP" altLang="ja-JP" dirty="0" smtClean="0">
                <a:solidFill>
                  <a:schemeClr val="tx1"/>
                </a:solidFill>
              </a:rPr>
              <a:t>護</a:t>
            </a:r>
            <a:r>
              <a:rPr lang="ja-JP" altLang="ja-JP" dirty="0">
                <a:solidFill>
                  <a:schemeClr val="tx1"/>
                </a:solidFill>
              </a:rPr>
              <a:t>支援</a:t>
            </a:r>
            <a:r>
              <a:rPr lang="ja-JP" altLang="ja-JP" dirty="0" smtClean="0">
                <a:solidFill>
                  <a:schemeClr val="tx1"/>
                </a:solidFill>
              </a:rPr>
              <a:t>事業所の</a:t>
            </a:r>
            <a:r>
              <a:rPr lang="ja-JP" altLang="ja-JP" dirty="0">
                <a:solidFill>
                  <a:schemeClr val="tx1"/>
                </a:solidFill>
              </a:rPr>
              <a:t>介護支援専門員が、緊急</a:t>
            </a:r>
            <a:r>
              <a:rPr lang="ja-JP" altLang="ja-JP" dirty="0" smtClean="0">
                <a:solidFill>
                  <a:schemeClr val="tx1"/>
                </a:solidFill>
              </a:rPr>
              <a:t>に</a:t>
            </a:r>
            <a:r>
              <a:rPr lang="ja-JP" altLang="en-US" dirty="0" smtClean="0">
                <a:solidFill>
                  <a:schemeClr val="tx1"/>
                </a:solidFill>
              </a:rPr>
              <a:t>基準該当</a:t>
            </a:r>
            <a:r>
              <a:rPr lang="ja-JP" altLang="ja-JP" dirty="0" smtClean="0">
                <a:solidFill>
                  <a:schemeClr val="tx1"/>
                </a:solidFill>
              </a:rPr>
              <a:t>短期入</a:t>
            </a:r>
            <a:endParaRPr lang="en-US" altLang="ja-JP" dirty="0" smtClean="0">
              <a:solidFill>
                <a:schemeClr val="tx1"/>
              </a:solidFill>
            </a:endParaRPr>
          </a:p>
          <a:p>
            <a:r>
              <a:rPr lang="ja-JP" altLang="en-US" dirty="0">
                <a:solidFill>
                  <a:schemeClr val="tx1"/>
                </a:solidFill>
              </a:rPr>
              <a:t>　</a:t>
            </a:r>
            <a:r>
              <a:rPr lang="ja-JP" altLang="ja-JP" dirty="0" smtClean="0">
                <a:solidFill>
                  <a:schemeClr val="tx1"/>
                </a:solidFill>
              </a:rPr>
              <a:t>所</a:t>
            </a:r>
            <a:r>
              <a:rPr lang="ja-JP" altLang="ja-JP" dirty="0">
                <a:solidFill>
                  <a:schemeClr val="tx1"/>
                </a:solidFill>
              </a:rPr>
              <a:t>生活介護を受けることが必要と認めた者に対し、居宅</a:t>
            </a:r>
            <a:r>
              <a:rPr lang="ja-JP" altLang="ja-JP" dirty="0" smtClean="0">
                <a:solidFill>
                  <a:schemeClr val="tx1"/>
                </a:solidFill>
              </a:rPr>
              <a:t>サー</a:t>
            </a:r>
            <a:endParaRPr lang="en-US" altLang="ja-JP" dirty="0" smtClean="0">
              <a:solidFill>
                <a:schemeClr val="tx1"/>
              </a:solidFill>
            </a:endParaRPr>
          </a:p>
          <a:p>
            <a:r>
              <a:rPr lang="ja-JP" altLang="en-US" dirty="0">
                <a:solidFill>
                  <a:schemeClr val="tx1"/>
                </a:solidFill>
              </a:rPr>
              <a:t>　</a:t>
            </a:r>
            <a:r>
              <a:rPr lang="ja-JP" altLang="ja-JP" dirty="0" smtClean="0">
                <a:solidFill>
                  <a:schemeClr val="tx1"/>
                </a:solidFill>
              </a:rPr>
              <a:t>ビス</a:t>
            </a:r>
            <a:r>
              <a:rPr lang="ja-JP" altLang="ja-JP" dirty="0">
                <a:solidFill>
                  <a:schemeClr val="tx1"/>
                </a:solidFill>
              </a:rPr>
              <a:t>計画において位置付けられて</a:t>
            </a:r>
            <a:r>
              <a:rPr lang="ja-JP" altLang="ja-JP" dirty="0" smtClean="0">
                <a:solidFill>
                  <a:schemeClr val="tx1"/>
                </a:solidFill>
              </a:rPr>
              <a:t>いない</a:t>
            </a:r>
            <a:r>
              <a:rPr lang="ja-JP" altLang="en-US" dirty="0" smtClean="0">
                <a:solidFill>
                  <a:schemeClr val="tx1"/>
                </a:solidFill>
              </a:rPr>
              <a:t>基準該当</a:t>
            </a:r>
            <a:r>
              <a:rPr lang="ja-JP" altLang="ja-JP" dirty="0" smtClean="0">
                <a:solidFill>
                  <a:schemeClr val="tx1"/>
                </a:solidFill>
              </a:rPr>
              <a:t>短期入所</a:t>
            </a:r>
            <a:endParaRPr lang="en-US" altLang="ja-JP" dirty="0" smtClean="0">
              <a:solidFill>
                <a:schemeClr val="tx1"/>
              </a:solidFill>
            </a:endParaRPr>
          </a:p>
          <a:p>
            <a:r>
              <a:rPr lang="ja-JP" altLang="en-US" dirty="0">
                <a:solidFill>
                  <a:schemeClr val="tx1"/>
                </a:solidFill>
              </a:rPr>
              <a:t>　</a:t>
            </a:r>
            <a:r>
              <a:rPr lang="ja-JP" altLang="ja-JP" dirty="0" smtClean="0">
                <a:solidFill>
                  <a:schemeClr val="tx1"/>
                </a:solidFill>
              </a:rPr>
              <a:t>生活</a:t>
            </a:r>
            <a:r>
              <a:rPr lang="ja-JP" altLang="ja-JP" dirty="0">
                <a:solidFill>
                  <a:schemeClr val="tx1"/>
                </a:solidFill>
              </a:rPr>
              <a:t>介護を提供する</a:t>
            </a:r>
            <a:r>
              <a:rPr lang="ja-JP" altLang="ja-JP" dirty="0" smtClean="0">
                <a:solidFill>
                  <a:schemeClr val="tx1"/>
                </a:solidFill>
              </a:rPr>
              <a:t>場合</a:t>
            </a:r>
            <a:endParaRPr lang="en-US" altLang="ja-JP" dirty="0" smtClean="0">
              <a:solidFill>
                <a:schemeClr val="tx1"/>
              </a:solidFill>
            </a:endParaRPr>
          </a:p>
          <a:p>
            <a:r>
              <a:rPr lang="ja-JP" altLang="en-US" dirty="0" smtClean="0">
                <a:solidFill>
                  <a:schemeClr val="tx1"/>
                </a:solidFill>
              </a:rPr>
              <a:t>・</a:t>
            </a:r>
            <a:r>
              <a:rPr lang="ja-JP" altLang="ja-JP" dirty="0" smtClean="0">
                <a:solidFill>
                  <a:schemeClr val="tx1"/>
                </a:solidFill>
              </a:rPr>
              <a:t>当該</a:t>
            </a:r>
            <a:r>
              <a:rPr lang="ja-JP" altLang="ja-JP" dirty="0">
                <a:solidFill>
                  <a:schemeClr val="tx1"/>
                </a:solidFill>
              </a:rPr>
              <a:t>利用者及び他の利用者の処遇に支障がない</a:t>
            </a:r>
            <a:r>
              <a:rPr lang="ja-JP" altLang="ja-JP" dirty="0" smtClean="0">
                <a:solidFill>
                  <a:schemeClr val="tx1"/>
                </a:solidFill>
              </a:rPr>
              <a:t>場合</a:t>
            </a:r>
            <a:endParaRPr lang="en-US" altLang="ja-JP" dirty="0" smtClean="0">
              <a:solidFill>
                <a:schemeClr val="tx1"/>
              </a:solidFill>
            </a:endParaRPr>
          </a:p>
        </p:txBody>
      </p:sp>
      <p:sp>
        <p:nvSpPr>
          <p:cNvPr id="1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短期入所生活介護（</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緊急時における短期利用や宿泊ニーズへの対応</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a:off x="240289" y="5324215"/>
            <a:ext cx="2120424" cy="1561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tx1"/>
                </a:solidFill>
              </a:rPr>
              <a:t>※</a:t>
            </a:r>
            <a:r>
              <a:rPr lang="ja-JP" altLang="en-US" sz="1400" dirty="0" smtClean="0">
                <a:solidFill>
                  <a:schemeClr val="tx1"/>
                </a:solidFill>
              </a:rPr>
              <a:t>基準該当ショートが併設して実施できる事業所の追加</a:t>
            </a:r>
            <a:endParaRPr kumimoji="1" lang="en-US" altLang="ja-JP" dirty="0" smtClean="0">
              <a:solidFill>
                <a:schemeClr val="tx1"/>
              </a:solidFill>
            </a:endParaRPr>
          </a:p>
        </p:txBody>
      </p:sp>
      <p:sp>
        <p:nvSpPr>
          <p:cNvPr id="19" name="正方形/長方形 18"/>
          <p:cNvSpPr/>
          <p:nvPr/>
        </p:nvSpPr>
        <p:spPr>
          <a:xfrm>
            <a:off x="3368824" y="5258900"/>
            <a:ext cx="6264696" cy="1561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（追加）</a:t>
            </a:r>
            <a:endParaRPr lang="en-US" altLang="ja-JP" dirty="0" smtClean="0">
              <a:solidFill>
                <a:schemeClr val="tx1"/>
              </a:solidFill>
            </a:endParaRPr>
          </a:p>
          <a:p>
            <a:r>
              <a:rPr lang="ja-JP" altLang="en-US" dirty="0" smtClean="0">
                <a:solidFill>
                  <a:schemeClr val="tx1"/>
                </a:solidFill>
              </a:rPr>
              <a:t>基準該当短期入所生活介護事業者が当該事業を行う事業所は、指定通所介護事業所、指定認知症対応型通所介護事業所</a:t>
            </a:r>
            <a:r>
              <a:rPr lang="ja-JP" altLang="en-US" u="sng" dirty="0" smtClean="0">
                <a:solidFill>
                  <a:schemeClr val="tx1"/>
                </a:solidFill>
              </a:rPr>
              <a:t>若しくは小規模多機能型居宅介護事業所</a:t>
            </a:r>
            <a:r>
              <a:rPr lang="ja-JP" altLang="en-US" dirty="0" smtClean="0">
                <a:solidFill>
                  <a:schemeClr val="tx1"/>
                </a:solidFill>
              </a:rPr>
              <a:t>又は社会福祉施設に併設しなければならない。</a:t>
            </a:r>
            <a:endParaRPr lang="en-US" altLang="ja-JP" dirty="0" smtClean="0">
              <a:solidFill>
                <a:schemeClr val="tx1"/>
              </a:solidFill>
            </a:endParaRPr>
          </a:p>
        </p:txBody>
      </p:sp>
      <p:sp>
        <p:nvSpPr>
          <p:cNvPr id="20" name="右矢印 19"/>
          <p:cNvSpPr/>
          <p:nvPr/>
        </p:nvSpPr>
        <p:spPr>
          <a:xfrm>
            <a:off x="2601485" y="5728340"/>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ー 1"/>
          <p:cNvSpPr>
            <a:spLocks noGrp="1"/>
          </p:cNvSpPr>
          <p:nvPr>
            <p:ph type="sldNum" sz="quarter" idx="11"/>
          </p:nvPr>
        </p:nvSpPr>
        <p:spPr>
          <a:xfrm>
            <a:off x="9083782"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23</a:t>
            </a:fld>
            <a:endParaRPr kumimoji="0" lang="en-US" altLang="ja-JP" sz="1600" kern="0" dirty="0">
              <a:solidFill>
                <a:srgbClr val="000000"/>
              </a:solidFill>
            </a:endParaRPr>
          </a:p>
        </p:txBody>
      </p:sp>
    </p:spTree>
    <p:extLst>
      <p:ext uri="{BB962C8B-B14F-4D97-AF65-F5344CB8AC3E}">
        <p14:creationId xmlns:p14="http://schemas.microsoft.com/office/powerpoint/2010/main" val="5043716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58" y="932196"/>
            <a:ext cx="9764486" cy="1200663"/>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a:endParaRPr lang="en-US" altLang="ja-JP" sz="1200" dirty="0" smtClean="0">
              <a:solidFill>
                <a:schemeClr val="tx1"/>
              </a:solidFill>
              <a:latin typeface="+mj-ea"/>
              <a:ea typeface="+mj-ea"/>
            </a:endParaRPr>
          </a:p>
          <a:p>
            <a:pPr marL="177800" indent="-177800"/>
            <a:r>
              <a:rPr lang="ja-JP" altLang="en-US" dirty="0" smtClean="0">
                <a:solidFill>
                  <a:schemeClr val="tx1"/>
                </a:solidFill>
                <a:latin typeface="+mj-ea"/>
                <a:ea typeface="+mj-ea"/>
              </a:rPr>
              <a:t>・ 小規模多機能型居宅介護及び複合型サービスの宿泊室に空床がある場合には、登録定員に空きがある場合であって、緊急やむを得ない場合など一定の条件下において、登録者以外の短期利用を可能とする。</a:t>
            </a:r>
            <a:endParaRPr lang="en-US" altLang="ja-JP" dirty="0" smtClean="0">
              <a:solidFill>
                <a:schemeClr val="tx1"/>
              </a:solidFill>
              <a:latin typeface="+mj-ea"/>
              <a:ea typeface="+mj-ea"/>
            </a:endParaRPr>
          </a:p>
        </p:txBody>
      </p:sp>
      <p:sp>
        <p:nvSpPr>
          <p:cNvPr id="10" name="角丸四角形 9"/>
          <p:cNvSpPr/>
          <p:nvPr/>
        </p:nvSpPr>
        <p:spPr>
          <a:xfrm>
            <a:off x="70762" y="2369780"/>
            <a:ext cx="9758587" cy="192332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76664" y="4489059"/>
            <a:ext cx="9758587" cy="2252323"/>
          </a:xfrm>
          <a:prstGeom prst="roundRect">
            <a:avLst>
              <a:gd name="adj" fmla="val 11425"/>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400" dirty="0">
              <a:solidFill>
                <a:schemeClr val="tx1"/>
              </a:solidFill>
              <a:latin typeface="+mn-ea"/>
            </a:endParaRPr>
          </a:p>
          <a:p>
            <a:r>
              <a:rPr lang="ja-JP" altLang="en-US" dirty="0" smtClean="0">
                <a:solidFill>
                  <a:schemeClr val="tx1"/>
                </a:solidFill>
                <a:latin typeface="+mn-ea"/>
              </a:rPr>
              <a:t>・ 登録者</a:t>
            </a:r>
            <a:r>
              <a:rPr lang="ja-JP" altLang="en-US" dirty="0">
                <a:solidFill>
                  <a:schemeClr val="tx1"/>
                </a:solidFill>
                <a:latin typeface="+mn-ea"/>
              </a:rPr>
              <a:t>の数が登録定員未満である</a:t>
            </a:r>
            <a:r>
              <a:rPr lang="ja-JP" altLang="en-US" dirty="0" smtClean="0">
                <a:solidFill>
                  <a:schemeClr val="tx1"/>
                </a:solidFill>
                <a:latin typeface="+mn-ea"/>
              </a:rPr>
              <a:t>こと</a:t>
            </a:r>
            <a:endParaRPr lang="en-US" altLang="ja-JP" dirty="0" smtClean="0">
              <a:solidFill>
                <a:schemeClr val="tx1"/>
              </a:solidFill>
              <a:latin typeface="+mn-ea"/>
            </a:endParaRPr>
          </a:p>
          <a:p>
            <a:pPr marL="177800" indent="-177800"/>
            <a:r>
              <a:rPr lang="ja-JP" altLang="en-US" dirty="0" smtClean="0">
                <a:solidFill>
                  <a:schemeClr val="tx1"/>
                </a:solidFill>
                <a:latin typeface="+mn-ea"/>
              </a:rPr>
              <a:t>・ 利用者</a:t>
            </a:r>
            <a:r>
              <a:rPr lang="ja-JP" altLang="en-US" dirty="0">
                <a:solidFill>
                  <a:schemeClr val="tx1"/>
                </a:solidFill>
                <a:latin typeface="+mn-ea"/>
              </a:rPr>
              <a:t>の状態や家族等の事情により、指定居宅介護支援事業所の介護支援専門員が緊急に利用することが必要と認めた場合であって、指定小規模多機能型居宅介護事業所の介護支援専門員が登録者のサービス提供に支障がないと認めた場合であること</a:t>
            </a:r>
            <a:endParaRPr lang="en-US" altLang="ja-JP" dirty="0">
              <a:solidFill>
                <a:schemeClr val="tx1"/>
              </a:solidFill>
              <a:latin typeface="+mn-ea"/>
            </a:endParaRPr>
          </a:p>
          <a:p>
            <a:pPr marL="174625" indent="-174625"/>
            <a:r>
              <a:rPr lang="ja-JP" altLang="en-US" dirty="0" smtClean="0">
                <a:solidFill>
                  <a:schemeClr val="tx1"/>
                </a:solidFill>
                <a:latin typeface="+mn-ea"/>
              </a:rPr>
              <a:t>・ サービス</a:t>
            </a:r>
            <a:r>
              <a:rPr lang="ja-JP" altLang="en-US" dirty="0">
                <a:solidFill>
                  <a:schemeClr val="tx1"/>
                </a:solidFill>
                <a:latin typeface="+mn-ea"/>
              </a:rPr>
              <a:t>提供が過少である場合の減算を受けていないこと</a:t>
            </a:r>
            <a:endParaRPr lang="en-US" altLang="ja-JP" dirty="0">
              <a:solidFill>
                <a:schemeClr val="tx1"/>
              </a:solidFill>
              <a:latin typeface="+mn-ea"/>
            </a:endParaRPr>
          </a:p>
          <a:p>
            <a:pPr marL="174625" indent="-174625"/>
            <a:r>
              <a:rPr lang="ja-JP" altLang="en-US" dirty="0" smtClean="0">
                <a:solidFill>
                  <a:schemeClr val="tx1"/>
                </a:solidFill>
                <a:latin typeface="+mn-ea"/>
              </a:rPr>
              <a:t>・ 利用</a:t>
            </a:r>
            <a:r>
              <a:rPr lang="ja-JP" altLang="en-US" dirty="0">
                <a:solidFill>
                  <a:schemeClr val="tx1"/>
                </a:solidFill>
                <a:latin typeface="+mn-ea"/>
              </a:rPr>
              <a:t>の開始に当たって、あらかじめ７日以内（やむを得ない事情がある場合は１４日以内）の</a:t>
            </a:r>
            <a:r>
              <a:rPr lang="ja-JP" altLang="en-US" dirty="0" smtClean="0">
                <a:solidFill>
                  <a:schemeClr val="tx1"/>
                </a:solidFill>
                <a:latin typeface="+mn-ea"/>
              </a:rPr>
              <a:t>利用期間</a:t>
            </a:r>
            <a:r>
              <a:rPr lang="ja-JP" altLang="en-US" dirty="0">
                <a:solidFill>
                  <a:schemeClr val="tx1"/>
                </a:solidFill>
                <a:latin typeface="+mn-ea"/>
              </a:rPr>
              <a:t>を定めること</a:t>
            </a:r>
          </a:p>
        </p:txBody>
      </p:sp>
      <p:sp>
        <p:nvSpPr>
          <p:cNvPr id="34" name="右矢印 33"/>
          <p:cNvSpPr/>
          <p:nvPr/>
        </p:nvSpPr>
        <p:spPr>
          <a:xfrm>
            <a:off x="5121767" y="3017252"/>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169524" y="4293110"/>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69532" y="2159319"/>
            <a:ext cx="1540442" cy="55541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692698"/>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816352" y="2780942"/>
            <a:ext cx="3776608"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smtClean="0">
                <a:solidFill>
                  <a:schemeClr val="tx1"/>
                </a:solidFill>
              </a:rPr>
              <a:t>（例）小規模多機能型居宅介護費</a:t>
            </a:r>
            <a:endParaRPr kumimoji="1" lang="en-US" altLang="ja-JP" dirty="0" smtClean="0">
              <a:solidFill>
                <a:schemeClr val="tx1"/>
              </a:solidFill>
            </a:endParaRPr>
          </a:p>
          <a:p>
            <a:r>
              <a:rPr lang="ja-JP" altLang="en-US" dirty="0">
                <a:solidFill>
                  <a:schemeClr val="tx1"/>
                </a:solidFill>
              </a:rPr>
              <a:t>　</a:t>
            </a:r>
            <a:r>
              <a:rPr lang="ja-JP" altLang="en-US" dirty="0" smtClean="0">
                <a:solidFill>
                  <a:schemeClr val="tx1"/>
                </a:solidFill>
              </a:rPr>
              <a:t>　　　 短期利用居宅介護費（</a:t>
            </a:r>
            <a:r>
              <a:rPr lang="ja-JP" altLang="en-US" dirty="0">
                <a:solidFill>
                  <a:schemeClr val="tx1"/>
                </a:solidFill>
              </a:rPr>
              <a:t>なし</a:t>
            </a:r>
            <a:r>
              <a:rPr lang="ja-JP" altLang="en-US" dirty="0" smtClean="0">
                <a:solidFill>
                  <a:schemeClr val="tx1"/>
                </a:solidFill>
              </a:rPr>
              <a:t>）</a:t>
            </a:r>
            <a:endParaRPr lang="en-US" altLang="ja-JP" dirty="0" smtClean="0">
              <a:solidFill>
                <a:schemeClr val="tx1"/>
              </a:solidFill>
            </a:endParaRPr>
          </a:p>
        </p:txBody>
      </p:sp>
      <p:sp>
        <p:nvSpPr>
          <p:cNvPr id="1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短期入所生活介護（</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緊急時における短期利用や宿泊ニーズへの対応</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正方形/長方形 12"/>
          <p:cNvSpPr/>
          <p:nvPr/>
        </p:nvSpPr>
        <p:spPr>
          <a:xfrm>
            <a:off x="6393160" y="2516825"/>
            <a:ext cx="3888432" cy="16322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dirty="0" smtClean="0">
                <a:solidFill>
                  <a:schemeClr val="tx1"/>
                </a:solidFill>
              </a:rPr>
              <a:t>（新規）</a:t>
            </a:r>
            <a:endParaRPr lang="en-US" altLang="ja-JP" dirty="0" smtClean="0">
              <a:solidFill>
                <a:schemeClr val="tx1"/>
              </a:solidFill>
            </a:endParaRPr>
          </a:p>
          <a:p>
            <a:r>
              <a:rPr lang="ja-JP" altLang="en-US" dirty="0" smtClean="0">
                <a:solidFill>
                  <a:schemeClr val="tx1"/>
                </a:solidFill>
              </a:rPr>
              <a:t>要介護１　　５６５単位／日</a:t>
            </a:r>
            <a:endParaRPr lang="en-US" altLang="ja-JP" dirty="0" smtClean="0">
              <a:solidFill>
                <a:schemeClr val="tx1"/>
              </a:solidFill>
            </a:endParaRPr>
          </a:p>
          <a:p>
            <a:r>
              <a:rPr lang="ja-JP" altLang="en-US" dirty="0" smtClean="0">
                <a:solidFill>
                  <a:schemeClr val="tx1"/>
                </a:solidFill>
              </a:rPr>
              <a:t>要介護２　　６３２単位／日</a:t>
            </a:r>
            <a:endParaRPr lang="en-US" altLang="ja-JP" dirty="0" smtClean="0">
              <a:solidFill>
                <a:schemeClr val="tx1"/>
              </a:solidFill>
            </a:endParaRPr>
          </a:p>
          <a:p>
            <a:r>
              <a:rPr lang="ja-JP" altLang="en-US" dirty="0" smtClean="0">
                <a:solidFill>
                  <a:schemeClr val="tx1"/>
                </a:solidFill>
              </a:rPr>
              <a:t>要介護３　　７００単位／日</a:t>
            </a:r>
            <a:endParaRPr lang="en-US" altLang="ja-JP" dirty="0" smtClean="0">
              <a:solidFill>
                <a:schemeClr val="tx1"/>
              </a:solidFill>
            </a:endParaRPr>
          </a:p>
          <a:p>
            <a:r>
              <a:rPr lang="ja-JP" altLang="en-US" dirty="0" smtClean="0">
                <a:solidFill>
                  <a:schemeClr val="tx1"/>
                </a:solidFill>
              </a:rPr>
              <a:t>要介護４　</a:t>
            </a:r>
            <a:r>
              <a:rPr lang="ja-JP" altLang="en-US" dirty="0">
                <a:solidFill>
                  <a:schemeClr val="tx1"/>
                </a:solidFill>
              </a:rPr>
              <a:t>　７６７</a:t>
            </a:r>
            <a:r>
              <a:rPr lang="ja-JP" altLang="en-US" dirty="0" smtClean="0">
                <a:solidFill>
                  <a:schemeClr val="tx1"/>
                </a:solidFill>
              </a:rPr>
              <a:t>単位／日</a:t>
            </a:r>
            <a:endParaRPr lang="en-US" altLang="ja-JP" dirty="0" smtClean="0">
              <a:solidFill>
                <a:schemeClr val="tx1"/>
              </a:solidFill>
            </a:endParaRPr>
          </a:p>
          <a:p>
            <a:r>
              <a:rPr lang="ja-JP" altLang="en-US" dirty="0" smtClean="0">
                <a:solidFill>
                  <a:schemeClr val="tx1"/>
                </a:solidFill>
              </a:rPr>
              <a:t>要介護５　</a:t>
            </a:r>
            <a:r>
              <a:rPr lang="ja-JP" altLang="en-US" dirty="0">
                <a:solidFill>
                  <a:schemeClr val="tx1"/>
                </a:solidFill>
              </a:rPr>
              <a:t>　８３２</a:t>
            </a:r>
            <a:r>
              <a:rPr lang="ja-JP" altLang="en-US" dirty="0" smtClean="0">
                <a:solidFill>
                  <a:schemeClr val="tx1"/>
                </a:solidFill>
              </a:rPr>
              <a:t>単位／日</a:t>
            </a:r>
            <a:endParaRPr lang="en-US" altLang="ja-JP" dirty="0" smtClean="0">
              <a:solidFill>
                <a:schemeClr val="tx1"/>
              </a:solidFill>
            </a:endParaRPr>
          </a:p>
        </p:txBody>
      </p:sp>
      <p:sp>
        <p:nvSpPr>
          <p:cNvPr id="16" name="スライド番号プレースホルダー 1"/>
          <p:cNvSpPr>
            <a:spLocks noGrp="1"/>
          </p:cNvSpPr>
          <p:nvPr>
            <p:ph type="sldNum" sz="quarter" idx="11"/>
          </p:nvPr>
        </p:nvSpPr>
        <p:spPr>
          <a:xfrm>
            <a:off x="9302150" y="6648176"/>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24</a:t>
            </a:fld>
            <a:endParaRPr kumimoji="0" lang="en-US" altLang="ja-JP" sz="1600" kern="0" dirty="0">
              <a:solidFill>
                <a:srgbClr val="000000"/>
              </a:solidFill>
            </a:endParaRPr>
          </a:p>
        </p:txBody>
      </p:sp>
    </p:spTree>
    <p:extLst>
      <p:ext uri="{BB962C8B-B14F-4D97-AF65-F5344CB8AC3E}">
        <p14:creationId xmlns:p14="http://schemas.microsoft.com/office/powerpoint/2010/main" val="3581537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79118" y="1010508"/>
            <a:ext cx="4172215" cy="2510581"/>
            <a:chOff x="79111" y="1138130"/>
            <a:chExt cx="4172215" cy="2510581"/>
          </a:xfrm>
        </p:grpSpPr>
        <p:grpSp>
          <p:nvGrpSpPr>
            <p:cNvPr id="4099" name="グループ化 5"/>
            <p:cNvGrpSpPr>
              <a:grpSpLocks/>
            </p:cNvGrpSpPr>
            <p:nvPr/>
          </p:nvGrpSpPr>
          <p:grpSpPr bwMode="auto">
            <a:xfrm>
              <a:off x="94590" y="1786202"/>
              <a:ext cx="4156736" cy="1862509"/>
              <a:chOff x="130785" y="2075552"/>
              <a:chExt cx="4663786" cy="3000397"/>
            </a:xfrm>
          </p:grpSpPr>
          <p:sp>
            <p:nvSpPr>
              <p:cNvPr id="7" name="正方形/長方形 6"/>
              <p:cNvSpPr/>
              <p:nvPr/>
            </p:nvSpPr>
            <p:spPr>
              <a:xfrm>
                <a:off x="130785" y="4219169"/>
                <a:ext cx="663774" cy="85678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ja-JP" altLang="en-US" sz="1000" dirty="0">
                    <a:solidFill>
                      <a:prstClr val="black"/>
                    </a:solidFill>
                    <a:latin typeface="ＭＳ Ｐゴシック"/>
                  </a:rPr>
                  <a:t>要支援</a:t>
                </a:r>
                <a:r>
                  <a:rPr lang="en-US" altLang="ja-JP" sz="1000" dirty="0">
                    <a:solidFill>
                      <a:prstClr val="black"/>
                    </a:solidFill>
                    <a:latin typeface="ＭＳ Ｐゴシック"/>
                  </a:rPr>
                  <a:t>1</a:t>
                </a:r>
              </a:p>
              <a:p>
                <a:pPr algn="ctr">
                  <a:defRPr/>
                </a:pPr>
                <a:endParaRPr lang="en-US" altLang="ja-JP" sz="400" dirty="0">
                  <a:solidFill>
                    <a:prstClr val="black"/>
                  </a:solidFill>
                  <a:latin typeface="ＭＳ Ｐゴシック"/>
                </a:endParaRPr>
              </a:p>
              <a:p>
                <a:pPr algn="ctr">
                  <a:defRPr/>
                </a:pPr>
                <a:r>
                  <a:rPr lang="en-US" altLang="ja-JP" sz="1050" dirty="0" smtClean="0">
                    <a:solidFill>
                      <a:prstClr val="black"/>
                    </a:solidFill>
                    <a:latin typeface="ＭＳ Ｐゴシック"/>
                  </a:rPr>
                  <a:t>433</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p>
            </p:txBody>
          </p:sp>
          <p:sp>
            <p:nvSpPr>
              <p:cNvPr id="8" name="正方形/長方形 7"/>
              <p:cNvSpPr/>
              <p:nvPr/>
            </p:nvSpPr>
            <p:spPr>
              <a:xfrm>
                <a:off x="792629" y="3790223"/>
                <a:ext cx="668830" cy="128572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a:solidFill>
                      <a:prstClr val="black"/>
                    </a:solidFill>
                    <a:latin typeface="ＭＳ Ｐゴシック"/>
                  </a:rPr>
                  <a:t>要支援２</a:t>
                </a:r>
                <a:endParaRPr lang="en-US" altLang="ja-JP" sz="1000" dirty="0">
                  <a:solidFill>
                    <a:prstClr val="black"/>
                  </a:solidFill>
                  <a:latin typeface="ＭＳ Ｐゴシック"/>
                </a:endParaRP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538</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p>
            </p:txBody>
          </p:sp>
          <p:sp>
            <p:nvSpPr>
              <p:cNvPr id="9" name="正方形/長方形 8"/>
              <p:cNvSpPr/>
              <p:nvPr/>
            </p:nvSpPr>
            <p:spPr>
              <a:xfrm>
                <a:off x="1539376" y="3432398"/>
                <a:ext cx="663774" cy="164355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a:solidFill>
                      <a:prstClr val="black"/>
                    </a:solidFill>
                    <a:latin typeface="ＭＳ Ｐゴシック"/>
                  </a:rPr>
                  <a:t>要介護</a:t>
                </a:r>
                <a:r>
                  <a:rPr lang="en-US" altLang="ja-JP" sz="1000" dirty="0">
                    <a:solidFill>
                      <a:prstClr val="black"/>
                    </a:solidFill>
                    <a:latin typeface="ＭＳ Ｐゴシック"/>
                  </a:rPr>
                  <a:t>1</a:t>
                </a: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579</a:t>
                </a:r>
              </a:p>
              <a:p>
                <a:pPr algn="ctr">
                  <a:defRPr/>
                </a:pPr>
                <a:r>
                  <a:rPr lang="ja-JP" altLang="en-US" sz="1050" dirty="0" smtClean="0">
                    <a:solidFill>
                      <a:prstClr val="black"/>
                    </a:solidFill>
                    <a:latin typeface="ＭＳ Ｐゴシック"/>
                  </a:rPr>
                  <a:t>単位</a:t>
                </a:r>
                <a:endParaRPr lang="ja-JP" altLang="en-US" sz="1050" dirty="0">
                  <a:solidFill>
                    <a:prstClr val="black"/>
                  </a:solidFill>
                  <a:latin typeface="ＭＳ Ｐゴシック"/>
                </a:endParaRPr>
              </a:p>
            </p:txBody>
          </p:sp>
          <p:sp>
            <p:nvSpPr>
              <p:cNvPr id="10" name="正方形/長方形 9"/>
              <p:cNvSpPr/>
              <p:nvPr/>
            </p:nvSpPr>
            <p:spPr>
              <a:xfrm>
                <a:off x="2203150" y="3075684"/>
                <a:ext cx="661844" cy="200026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a:solidFill>
                      <a:prstClr val="black"/>
                    </a:solidFill>
                    <a:latin typeface="ＭＳ Ｐゴシック"/>
                  </a:rPr>
                  <a:t>要介護</a:t>
                </a:r>
                <a:r>
                  <a:rPr lang="en-US" altLang="ja-JP" sz="1000" dirty="0">
                    <a:solidFill>
                      <a:prstClr val="black"/>
                    </a:solidFill>
                    <a:latin typeface="ＭＳ Ｐゴシック"/>
                  </a:rPr>
                  <a:t>2</a:t>
                </a: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646</a:t>
                </a:r>
              </a:p>
              <a:p>
                <a:pPr algn="ctr">
                  <a:defRPr/>
                </a:pPr>
                <a:r>
                  <a:rPr lang="ja-JP" altLang="en-US" sz="1050" dirty="0" smtClean="0">
                    <a:solidFill>
                      <a:prstClr val="black"/>
                    </a:solidFill>
                    <a:latin typeface="ＭＳ Ｐゴシック"/>
                  </a:rPr>
                  <a:t>単位</a:t>
                </a:r>
                <a:endParaRPr lang="ja-JP" altLang="en-US" sz="1050" dirty="0">
                  <a:solidFill>
                    <a:prstClr val="black"/>
                  </a:solidFill>
                  <a:latin typeface="ＭＳ Ｐゴシック"/>
                </a:endParaRPr>
              </a:p>
            </p:txBody>
          </p:sp>
          <p:sp>
            <p:nvSpPr>
              <p:cNvPr id="11" name="正方形/長方形 10"/>
              <p:cNvSpPr/>
              <p:nvPr/>
            </p:nvSpPr>
            <p:spPr>
              <a:xfrm>
                <a:off x="2845699" y="2790091"/>
                <a:ext cx="661845" cy="228585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a:solidFill>
                      <a:prstClr val="black"/>
                    </a:solidFill>
                    <a:latin typeface="ＭＳ Ｐゴシック"/>
                  </a:rPr>
                  <a:t>要介護</a:t>
                </a:r>
                <a:r>
                  <a:rPr lang="en-US" altLang="ja-JP" sz="1000" dirty="0">
                    <a:solidFill>
                      <a:prstClr val="black"/>
                    </a:solidFill>
                    <a:latin typeface="ＭＳ Ｐゴシック"/>
                  </a:rPr>
                  <a:t>3</a:t>
                </a: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714</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p>
            </p:txBody>
          </p:sp>
          <p:sp>
            <p:nvSpPr>
              <p:cNvPr id="12" name="正方形/長方形 11"/>
              <p:cNvSpPr/>
              <p:nvPr/>
            </p:nvSpPr>
            <p:spPr>
              <a:xfrm>
                <a:off x="3488248" y="2432266"/>
                <a:ext cx="663774" cy="264368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a:solidFill>
                      <a:prstClr val="black"/>
                    </a:solidFill>
                    <a:latin typeface="ＭＳ Ｐゴシック"/>
                  </a:rPr>
                  <a:t>要介護</a:t>
                </a:r>
                <a:r>
                  <a:rPr lang="en-US" altLang="ja-JP" sz="1000" dirty="0">
                    <a:solidFill>
                      <a:prstClr val="black"/>
                    </a:solidFill>
                    <a:latin typeface="ＭＳ Ｐゴシック"/>
                  </a:rPr>
                  <a:t>4</a:t>
                </a: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781</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p>
            </p:txBody>
          </p:sp>
          <p:sp>
            <p:nvSpPr>
              <p:cNvPr id="13" name="正方形/長方形 12"/>
              <p:cNvSpPr/>
              <p:nvPr/>
            </p:nvSpPr>
            <p:spPr>
              <a:xfrm>
                <a:off x="4130797" y="2075552"/>
                <a:ext cx="663774" cy="300039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smtClean="0">
                    <a:solidFill>
                      <a:prstClr val="black"/>
                    </a:solidFill>
                    <a:latin typeface="ＭＳ Ｐゴシック"/>
                  </a:rPr>
                  <a:t>要介護</a:t>
                </a:r>
                <a:r>
                  <a:rPr lang="en-US" altLang="ja-JP" sz="1000" dirty="0" smtClean="0">
                    <a:solidFill>
                      <a:prstClr val="black"/>
                    </a:solidFill>
                    <a:latin typeface="ＭＳ Ｐゴシック"/>
                  </a:rPr>
                  <a:t>5</a:t>
                </a:r>
                <a:endParaRPr lang="en-US" altLang="ja-JP" sz="1000" dirty="0">
                  <a:solidFill>
                    <a:prstClr val="black"/>
                  </a:solidFill>
                  <a:latin typeface="ＭＳ Ｐゴシック"/>
                </a:endParaRP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846</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endParaRPr lang="en-US" altLang="ja-JP" sz="1050" dirty="0">
                  <a:solidFill>
                    <a:prstClr val="black"/>
                  </a:solidFill>
                  <a:latin typeface="ＭＳ Ｐゴシック"/>
                </a:endParaRPr>
              </a:p>
              <a:p>
                <a:pPr algn="ctr">
                  <a:defRPr/>
                </a:pPr>
                <a:endParaRPr lang="ja-JP" altLang="en-US" sz="1050" dirty="0">
                  <a:solidFill>
                    <a:prstClr val="black"/>
                  </a:solidFill>
                  <a:latin typeface="ＭＳ Ｐゴシック"/>
                </a:endParaRPr>
              </a:p>
            </p:txBody>
          </p:sp>
        </p:grpSp>
        <p:sp>
          <p:nvSpPr>
            <p:cNvPr id="14" name="テキスト ボックス 13"/>
            <p:cNvSpPr txBox="1"/>
            <p:nvPr/>
          </p:nvSpPr>
          <p:spPr>
            <a:xfrm>
              <a:off x="79111" y="1138130"/>
              <a:ext cx="4172215" cy="504056"/>
            </a:xfrm>
            <a:prstGeom prst="roundRect">
              <a:avLst/>
            </a:prstGeom>
            <a:ln>
              <a:prstDash val="solid"/>
            </a:ln>
          </p:spPr>
          <p:style>
            <a:lnRef idx="2">
              <a:schemeClr val="dk1"/>
            </a:lnRef>
            <a:fillRef idx="1">
              <a:schemeClr val="lt1"/>
            </a:fillRef>
            <a:effectRef idx="0">
              <a:schemeClr val="dk1"/>
            </a:effectRef>
            <a:fontRef idx="minor">
              <a:schemeClr val="dk1"/>
            </a:fontRef>
          </p:style>
          <p:txBody>
            <a:bodyPr lIns="91435" tIns="45718" rIns="91435" bIns="45718" anchor="ctr"/>
            <a:lstStyle/>
            <a:p>
              <a:pPr algn="ctr">
                <a:defRPr/>
              </a:pPr>
              <a:r>
                <a:rPr lang="ja-JP" altLang="en-US" sz="1400" dirty="0">
                  <a:solidFill>
                    <a:prstClr val="black"/>
                  </a:solidFill>
                  <a:latin typeface="ＭＳ Ｐゴシック"/>
                </a:rPr>
                <a:t>利用者の</a:t>
              </a:r>
              <a:r>
                <a:rPr lang="ja-JP" altLang="en-US" sz="1400" b="1" dirty="0">
                  <a:solidFill>
                    <a:prstClr val="black"/>
                  </a:solidFill>
                  <a:latin typeface="ＭＳ Ｐゴシック"/>
                </a:rPr>
                <a:t>要介護度等に応じた基本サービス費</a:t>
              </a:r>
              <a:endParaRPr lang="en-US" altLang="ja-JP" sz="1400" b="1" dirty="0">
                <a:solidFill>
                  <a:prstClr val="black"/>
                </a:solidFill>
                <a:latin typeface="ＭＳ Ｐゴシック"/>
              </a:endParaRPr>
            </a:p>
            <a:p>
              <a:pPr algn="ctr">
                <a:defRPr/>
              </a:pPr>
              <a:r>
                <a:rPr lang="ja-JP" altLang="en-US" sz="1200" dirty="0">
                  <a:solidFill>
                    <a:prstClr val="black"/>
                  </a:solidFill>
                  <a:latin typeface="ＭＳ Ｐゴシック"/>
                </a:rPr>
                <a:t>（特別養護老人ホーム等との併設</a:t>
              </a:r>
              <a:r>
                <a:rPr lang="ja-JP" altLang="en-US" sz="1200" dirty="0" smtClean="0">
                  <a:solidFill>
                    <a:prstClr val="black"/>
                  </a:solidFill>
                  <a:latin typeface="ＭＳ Ｐゴシック"/>
                </a:rPr>
                <a:t>で従来型個室の</a:t>
              </a:r>
              <a:r>
                <a:rPr lang="ja-JP" altLang="en-US" sz="1200" dirty="0">
                  <a:solidFill>
                    <a:prstClr val="black"/>
                  </a:solidFill>
                  <a:latin typeface="ＭＳ Ｐゴシック"/>
                </a:rPr>
                <a:t>場合）</a:t>
              </a:r>
              <a:endParaRPr lang="en-US" altLang="ja-JP" sz="1200" dirty="0">
                <a:solidFill>
                  <a:prstClr val="black"/>
                </a:solidFill>
                <a:latin typeface="ＭＳ Ｐゴシック"/>
              </a:endParaRPr>
            </a:p>
          </p:txBody>
        </p:sp>
      </p:grpSp>
      <p:sp>
        <p:nvSpPr>
          <p:cNvPr id="16" name="正方形/長方形 15"/>
          <p:cNvSpPr/>
          <p:nvPr/>
        </p:nvSpPr>
        <p:spPr>
          <a:xfrm>
            <a:off x="5057908" y="5890774"/>
            <a:ext cx="2276343" cy="720725"/>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lIns="91435" tIns="45718" rIns="91435" bIns="45718" anchor="ctr"/>
          <a:lstStyle/>
          <a:p>
            <a:pPr>
              <a:defRPr/>
            </a:pPr>
            <a:r>
              <a:rPr lang="ja-JP" altLang="en-US" sz="1200" b="1" dirty="0">
                <a:solidFill>
                  <a:prstClr val="black"/>
                </a:solidFill>
                <a:latin typeface="ＭＳ Ｐゴシック"/>
              </a:rPr>
              <a:t>定員を超えた利用や人員配置基準に違反</a:t>
            </a:r>
            <a:endParaRPr lang="en-US" altLang="ja-JP" sz="1200" b="1" dirty="0">
              <a:solidFill>
                <a:prstClr val="black"/>
              </a:solidFill>
              <a:latin typeface="ＭＳ Ｐゴシック"/>
            </a:endParaRPr>
          </a:p>
          <a:p>
            <a:pPr algn="r">
              <a:defRPr/>
            </a:pPr>
            <a:r>
              <a:rPr lang="ja-JP" altLang="en-US" sz="1400" dirty="0">
                <a:solidFill>
                  <a:prstClr val="black"/>
                </a:solidFill>
                <a:latin typeface="ＭＳ Ｐゴシック"/>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30</a:t>
            </a:r>
            <a:r>
              <a:rPr lang="ja-JP" altLang="en-US" sz="1200" dirty="0" smtClean="0">
                <a:solidFill>
                  <a:prstClr val="black"/>
                </a:solidFill>
                <a:latin typeface="ＭＳ Ｐゴシック"/>
              </a:rPr>
              <a:t>％</a:t>
            </a:r>
            <a:r>
              <a:rPr lang="ja-JP" altLang="en-US" sz="1200" dirty="0">
                <a:solidFill>
                  <a:prstClr val="black"/>
                </a:solidFill>
                <a:latin typeface="ＭＳ Ｐゴシック"/>
              </a:rPr>
              <a:t>）</a:t>
            </a:r>
            <a:endParaRPr lang="en-US" altLang="ja-JP" sz="1200" dirty="0">
              <a:solidFill>
                <a:prstClr val="black"/>
              </a:solidFill>
              <a:latin typeface="ＭＳ Ｐゴシック"/>
            </a:endParaRPr>
          </a:p>
        </p:txBody>
      </p:sp>
      <p:sp>
        <p:nvSpPr>
          <p:cNvPr id="21" name="テキスト ボックス 20"/>
          <p:cNvSpPr txBox="1"/>
          <p:nvPr/>
        </p:nvSpPr>
        <p:spPr>
          <a:xfrm>
            <a:off x="4963326" y="998581"/>
            <a:ext cx="4748346" cy="6477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lIns="91435" tIns="45718" rIns="91435" bIns="45718">
            <a:spAutoFit/>
          </a:bodyPr>
          <a:lstStyle/>
          <a:p>
            <a:pPr algn="ctr">
              <a:defRPr/>
            </a:pPr>
            <a:r>
              <a:rPr lang="ja-JP" altLang="en-US" sz="1600" dirty="0">
                <a:solidFill>
                  <a:prstClr val="black"/>
                </a:solidFill>
                <a:latin typeface="ＭＳ Ｐゴシック"/>
              </a:rPr>
              <a:t>利用者の状態に応じたサービス提供や</a:t>
            </a:r>
            <a:endParaRPr lang="en-US" altLang="ja-JP" sz="1600" dirty="0">
              <a:solidFill>
                <a:prstClr val="black"/>
              </a:solidFill>
              <a:latin typeface="ＭＳ Ｐゴシック"/>
            </a:endParaRPr>
          </a:p>
          <a:p>
            <a:pPr algn="ctr">
              <a:defRPr/>
            </a:pPr>
            <a:r>
              <a:rPr lang="ja-JP" altLang="en-US" sz="1600" dirty="0">
                <a:solidFill>
                  <a:prstClr val="black"/>
                </a:solidFill>
                <a:latin typeface="ＭＳ Ｐゴシック"/>
              </a:rPr>
              <a:t>施設の体制に対する</a:t>
            </a:r>
            <a:r>
              <a:rPr lang="ja-JP" altLang="en-US" sz="1600" b="1" dirty="0">
                <a:solidFill>
                  <a:prstClr val="black"/>
                </a:solidFill>
                <a:latin typeface="ＭＳ Ｐゴシック"/>
              </a:rPr>
              <a:t>加算・減算</a:t>
            </a:r>
            <a:endParaRPr lang="en-US" altLang="ja-JP" sz="1600" b="1" dirty="0">
              <a:solidFill>
                <a:prstClr val="black"/>
              </a:solidFill>
              <a:latin typeface="ＭＳ Ｐゴシック"/>
            </a:endParaRPr>
          </a:p>
        </p:txBody>
      </p:sp>
      <p:sp>
        <p:nvSpPr>
          <p:cNvPr id="22" name="正方形/長方形 21"/>
          <p:cNvSpPr/>
          <p:nvPr/>
        </p:nvSpPr>
        <p:spPr>
          <a:xfrm>
            <a:off x="4418814" y="6179699"/>
            <a:ext cx="507339" cy="71437"/>
          </a:xfrm>
          <a:prstGeom prst="rect">
            <a:avLst/>
          </a:prstGeom>
        </p:spPr>
        <p:style>
          <a:lnRef idx="2">
            <a:schemeClr val="dk1">
              <a:shade val="50000"/>
            </a:schemeClr>
          </a:lnRef>
          <a:fillRef idx="1">
            <a:schemeClr val="dk1"/>
          </a:fillRef>
          <a:effectRef idx="0">
            <a:schemeClr val="dk1"/>
          </a:effectRef>
          <a:fontRef idx="minor">
            <a:schemeClr val="lt1"/>
          </a:fontRef>
        </p:style>
        <p:txBody>
          <a:bodyPr lIns="91435" tIns="45718" rIns="91435" bIns="45718" anchor="ctr"/>
          <a:lstStyle/>
          <a:p>
            <a:pPr algn="ctr">
              <a:defRPr/>
            </a:pPr>
            <a:endParaRPr lang="ja-JP" altLang="en-US">
              <a:solidFill>
                <a:prstClr val="white"/>
              </a:solidFill>
            </a:endParaRPr>
          </a:p>
        </p:txBody>
      </p:sp>
      <p:grpSp>
        <p:nvGrpSpPr>
          <p:cNvPr id="4106" name="グループ化 32"/>
          <p:cNvGrpSpPr>
            <a:grpSpLocks/>
          </p:cNvGrpSpPr>
          <p:nvPr/>
        </p:nvGrpSpPr>
        <p:grpSpPr bwMode="auto">
          <a:xfrm>
            <a:off x="4406116" y="3085840"/>
            <a:ext cx="507339" cy="468313"/>
            <a:chOff x="4429124" y="1785926"/>
            <a:chExt cx="468000" cy="468000"/>
          </a:xfrm>
        </p:grpSpPr>
        <p:sp>
          <p:nvSpPr>
            <p:cNvPr id="27" name="正方形/長方形 26"/>
            <p:cNvSpPr/>
            <p:nvPr/>
          </p:nvSpPr>
          <p:spPr>
            <a:xfrm>
              <a:off x="4429124" y="1984231"/>
              <a:ext cx="468000" cy="71389"/>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prstClr val="white"/>
                </a:solidFill>
              </a:endParaRPr>
            </a:p>
          </p:txBody>
        </p:sp>
        <p:sp>
          <p:nvSpPr>
            <p:cNvPr id="28" name="正方形/長方形 27"/>
            <p:cNvSpPr/>
            <p:nvPr/>
          </p:nvSpPr>
          <p:spPr>
            <a:xfrm rot="5400000">
              <a:off x="4429124" y="1984231"/>
              <a:ext cx="468000" cy="71389"/>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ja-JP" altLang="en-US">
                <a:solidFill>
                  <a:prstClr val="white"/>
                </a:solidFill>
              </a:endParaRPr>
            </a:p>
          </p:txBody>
        </p:sp>
      </p:grpSp>
      <p:sp>
        <p:nvSpPr>
          <p:cNvPr id="4107" name="テキスト ボックス 30"/>
          <p:cNvSpPr txBox="1">
            <a:spLocks noChangeArrowheads="1"/>
          </p:cNvSpPr>
          <p:nvPr/>
        </p:nvSpPr>
        <p:spPr bwMode="auto">
          <a:xfrm>
            <a:off x="7761421" y="462869"/>
            <a:ext cx="214458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a:solidFill>
                  <a:srgbClr val="000000"/>
                </a:solidFill>
                <a:latin typeface="Calibri" pitchFamily="34" charset="0"/>
              </a:rPr>
              <a:t>※</a:t>
            </a:r>
            <a:r>
              <a:rPr lang="ja-JP" altLang="en-US" sz="1000" dirty="0">
                <a:solidFill>
                  <a:srgbClr val="000000"/>
                </a:solidFill>
                <a:latin typeface="Calibri" pitchFamily="34" charset="0"/>
              </a:rPr>
              <a:t>　加算・減算は主なものを記載</a:t>
            </a:r>
          </a:p>
        </p:txBody>
      </p:sp>
      <p:sp>
        <p:nvSpPr>
          <p:cNvPr id="17" name="正方形/長方形 16"/>
          <p:cNvSpPr/>
          <p:nvPr/>
        </p:nvSpPr>
        <p:spPr>
          <a:xfrm>
            <a:off x="7401278" y="2765333"/>
            <a:ext cx="2304703" cy="935038"/>
          </a:xfrm>
          <a:prstGeom prst="rect">
            <a:avLst/>
          </a:prstGeom>
          <a:ln>
            <a:prstDash val="solid"/>
          </a:ln>
        </p:spPr>
        <p:style>
          <a:lnRef idx="2">
            <a:schemeClr val="dk1"/>
          </a:lnRef>
          <a:fillRef idx="1">
            <a:schemeClr val="lt1"/>
          </a:fillRef>
          <a:effectRef idx="0">
            <a:schemeClr val="dk1"/>
          </a:effectRef>
          <a:fontRef idx="minor">
            <a:schemeClr val="dk1"/>
          </a:fontRef>
        </p:style>
        <p:txBody>
          <a:bodyPr lIns="91435" tIns="45718" rIns="91435" bIns="45718"/>
          <a:lstStyle/>
          <a:p>
            <a:pPr>
              <a:defRPr/>
            </a:pPr>
            <a:r>
              <a:rPr lang="ja-JP" altLang="en-US" sz="1200" b="1" dirty="0">
                <a:solidFill>
                  <a:prstClr val="black"/>
                </a:solidFill>
                <a:latin typeface="ＭＳ Ｐゴシック"/>
              </a:rPr>
              <a:t>夜勤職員の手厚い配置</a:t>
            </a:r>
            <a:endParaRPr lang="en-US" altLang="ja-JP" sz="1200" b="1" dirty="0">
              <a:solidFill>
                <a:prstClr val="black"/>
              </a:solidFill>
              <a:latin typeface="ＭＳ Ｐゴシック"/>
            </a:endParaRPr>
          </a:p>
          <a:p>
            <a:pPr>
              <a:defRPr/>
            </a:pPr>
            <a:r>
              <a:rPr lang="ja-JP" altLang="en-US" sz="1200" i="1" dirty="0">
                <a:solidFill>
                  <a:prstClr val="black"/>
                </a:solidFill>
                <a:latin typeface="ＭＳ Ｐゴシック"/>
              </a:rPr>
              <a:t>注：要介護者のみ</a:t>
            </a:r>
            <a:endParaRPr lang="en-US" altLang="ja-JP" sz="1200" i="1" dirty="0">
              <a:solidFill>
                <a:prstClr val="black"/>
              </a:solidFill>
              <a:latin typeface="ＭＳ Ｐゴシック"/>
            </a:endParaRPr>
          </a:p>
          <a:p>
            <a:pPr algn="r">
              <a:defRPr/>
            </a:pPr>
            <a:r>
              <a:rPr lang="ja-JP" altLang="en-US" sz="1200" dirty="0">
                <a:solidFill>
                  <a:prstClr val="black"/>
                </a:solidFill>
                <a:latin typeface="ＭＳ Ｐゴシック"/>
              </a:rPr>
              <a:t>（ﾕﾆｯﾄ型以外：</a:t>
            </a:r>
            <a:r>
              <a:rPr lang="en-US" altLang="ja-JP" sz="1200" dirty="0">
                <a:solidFill>
                  <a:prstClr val="black"/>
                </a:solidFill>
                <a:latin typeface="ＭＳ Ｐゴシック"/>
              </a:rPr>
              <a:t>13</a:t>
            </a:r>
            <a:r>
              <a:rPr lang="ja-JP" altLang="en-US" sz="1200" dirty="0">
                <a:solidFill>
                  <a:prstClr val="black"/>
                </a:solidFill>
                <a:latin typeface="ＭＳ Ｐゴシック"/>
              </a:rPr>
              <a:t>単位）</a:t>
            </a:r>
            <a:endParaRPr lang="en-US" altLang="ja-JP" sz="1200" dirty="0">
              <a:solidFill>
                <a:prstClr val="black"/>
              </a:solidFill>
              <a:latin typeface="ＭＳ Ｐゴシック"/>
            </a:endParaRPr>
          </a:p>
          <a:p>
            <a:pPr algn="r">
              <a:defRPr/>
            </a:pPr>
            <a:r>
              <a:rPr lang="ja-JP" altLang="en-US" sz="1200" dirty="0">
                <a:solidFill>
                  <a:prstClr val="black"/>
                </a:solidFill>
                <a:latin typeface="ＭＳ Ｐゴシック"/>
              </a:rPr>
              <a:t>（ﾕﾆｯﾄ型      ：</a:t>
            </a:r>
            <a:r>
              <a:rPr lang="en-US" altLang="ja-JP" sz="1200" dirty="0" smtClean="0">
                <a:solidFill>
                  <a:prstClr val="black"/>
                </a:solidFill>
                <a:latin typeface="ＭＳ Ｐゴシック"/>
              </a:rPr>
              <a:t>18</a:t>
            </a:r>
            <a:r>
              <a:rPr lang="ja-JP" altLang="en-US" sz="1200" dirty="0" smtClean="0">
                <a:solidFill>
                  <a:prstClr val="black"/>
                </a:solidFill>
                <a:latin typeface="ＭＳ Ｐゴシック"/>
              </a:rPr>
              <a:t>単位</a:t>
            </a:r>
            <a:r>
              <a:rPr lang="ja-JP" altLang="en-US" sz="1200" dirty="0">
                <a:solidFill>
                  <a:prstClr val="black"/>
                </a:solidFill>
                <a:latin typeface="ＭＳ Ｐゴシック"/>
              </a:rPr>
              <a:t>）</a:t>
            </a:r>
          </a:p>
        </p:txBody>
      </p:sp>
      <p:grpSp>
        <p:nvGrpSpPr>
          <p:cNvPr id="6" name="グループ化 5"/>
          <p:cNvGrpSpPr/>
          <p:nvPr/>
        </p:nvGrpSpPr>
        <p:grpSpPr>
          <a:xfrm>
            <a:off x="5057908" y="3760702"/>
            <a:ext cx="4647621" cy="935037"/>
            <a:chOff x="5057907" y="2878140"/>
            <a:chExt cx="4647621" cy="935037"/>
          </a:xfrm>
        </p:grpSpPr>
        <p:sp>
          <p:nvSpPr>
            <p:cNvPr id="15" name="正方形/長方形 14"/>
            <p:cNvSpPr/>
            <p:nvPr/>
          </p:nvSpPr>
          <p:spPr>
            <a:xfrm>
              <a:off x="5057907" y="2878140"/>
              <a:ext cx="2263246" cy="935037"/>
            </a:xfrm>
            <a:prstGeom prst="rect">
              <a:avLst/>
            </a:prstGeom>
          </p:spPr>
          <p:style>
            <a:lnRef idx="2">
              <a:schemeClr val="dk1"/>
            </a:lnRef>
            <a:fillRef idx="1">
              <a:schemeClr val="lt1"/>
            </a:fillRef>
            <a:effectRef idx="0">
              <a:schemeClr val="dk1"/>
            </a:effectRef>
            <a:fontRef idx="minor">
              <a:schemeClr val="dk1"/>
            </a:fontRef>
          </p:style>
          <p:txBody>
            <a:bodyPr lIns="91435" tIns="45718" rIns="91435" bIns="45718"/>
            <a:lstStyle/>
            <a:p>
              <a:pPr>
                <a:defRPr/>
              </a:pPr>
              <a:endParaRPr lang="en-US" altLang="ja-JP" sz="1200" b="1" dirty="0">
                <a:solidFill>
                  <a:prstClr val="black"/>
                </a:solidFill>
                <a:latin typeface="ＭＳ Ｐゴシック"/>
              </a:endParaRPr>
            </a:p>
            <a:p>
              <a:pPr>
                <a:defRPr/>
              </a:pPr>
              <a:r>
                <a:rPr lang="ja-JP" altLang="en-US" sz="1200" b="1" dirty="0">
                  <a:solidFill>
                    <a:prstClr val="black"/>
                  </a:solidFill>
                  <a:latin typeface="ＭＳ Ｐゴシック"/>
                </a:rPr>
                <a:t>送迎を行う場合</a:t>
              </a:r>
              <a:endParaRPr lang="en-US" altLang="ja-JP" sz="1200" b="1" dirty="0">
                <a:solidFill>
                  <a:prstClr val="black"/>
                </a:solidFill>
                <a:latin typeface="ＭＳ Ｐゴシック"/>
              </a:endParaRPr>
            </a:p>
            <a:p>
              <a:pPr>
                <a:defRPr/>
              </a:pPr>
              <a:endParaRPr lang="en-US" altLang="ja-JP" sz="1200" b="1" dirty="0">
                <a:solidFill>
                  <a:prstClr val="black"/>
                </a:solidFill>
                <a:latin typeface="ＭＳ Ｐゴシック"/>
              </a:endParaRPr>
            </a:p>
            <a:p>
              <a:pPr algn="r">
                <a:defRPr/>
              </a:pPr>
              <a:r>
                <a:rPr lang="ja-JP" altLang="en-US" sz="1100" dirty="0">
                  <a:solidFill>
                    <a:prstClr val="black"/>
                  </a:solidFill>
                  <a:latin typeface="ＭＳ Ｐゴシック"/>
                </a:rPr>
                <a:t>（片道につき</a:t>
              </a:r>
              <a:r>
                <a:rPr lang="en-US" altLang="ja-JP" sz="1100" dirty="0">
                  <a:solidFill>
                    <a:prstClr val="black"/>
                  </a:solidFill>
                  <a:latin typeface="ＭＳ Ｐゴシック"/>
                </a:rPr>
                <a:t>184</a:t>
              </a:r>
              <a:r>
                <a:rPr lang="ja-JP" altLang="en-US" sz="1100" dirty="0">
                  <a:solidFill>
                    <a:prstClr val="black"/>
                  </a:solidFill>
                  <a:latin typeface="ＭＳ Ｐゴシック"/>
                </a:rPr>
                <a:t>単位）</a:t>
              </a:r>
              <a:endParaRPr lang="en-US" altLang="ja-JP" sz="11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ja-JP" altLang="en-US" sz="1200" dirty="0">
                <a:solidFill>
                  <a:prstClr val="black"/>
                </a:solidFill>
                <a:latin typeface="ＭＳ Ｐゴシック"/>
              </a:endParaRPr>
            </a:p>
          </p:txBody>
        </p:sp>
        <p:sp>
          <p:nvSpPr>
            <p:cNvPr id="19" name="正方形/長方形 18"/>
            <p:cNvSpPr/>
            <p:nvPr/>
          </p:nvSpPr>
          <p:spPr>
            <a:xfrm>
              <a:off x="7401272" y="2878140"/>
              <a:ext cx="2304256" cy="935037"/>
            </a:xfrm>
            <a:prstGeom prst="rect">
              <a:avLst/>
            </a:prstGeom>
            <a:solidFill>
              <a:srgbClr val="FFFF00"/>
            </a:solidFill>
            <a:ln w="38100">
              <a:prstDash val="solid"/>
            </a:ln>
          </p:spPr>
          <p:style>
            <a:lnRef idx="2">
              <a:schemeClr val="dk1"/>
            </a:lnRef>
            <a:fillRef idx="1">
              <a:schemeClr val="lt1"/>
            </a:fillRef>
            <a:effectRef idx="0">
              <a:schemeClr val="dk1"/>
            </a:effectRef>
            <a:fontRef idx="minor">
              <a:schemeClr val="dk1"/>
            </a:fontRef>
          </p:style>
          <p:txBody>
            <a:bodyPr lIns="36000" tIns="45718" rIns="36000" bIns="45718" anchor="ctr"/>
            <a:lstStyle/>
            <a:p>
              <a:pPr>
                <a:defRPr/>
              </a:pPr>
              <a:r>
                <a:rPr lang="ja-JP" altLang="en-US" sz="1200" b="1" dirty="0" smtClean="0">
                  <a:solidFill>
                    <a:prstClr val="black"/>
                  </a:solidFill>
                  <a:latin typeface="ＭＳ Ｐゴシック"/>
                </a:rPr>
                <a:t>緊急</a:t>
              </a:r>
              <a:r>
                <a:rPr lang="ja-JP" altLang="en-US" sz="1200" b="1" dirty="0">
                  <a:solidFill>
                    <a:prstClr val="black"/>
                  </a:solidFill>
                  <a:latin typeface="ＭＳ Ｐゴシック"/>
                </a:rPr>
                <a:t>の利用者を受け入れた場合</a:t>
              </a:r>
              <a:endParaRPr lang="en-US" altLang="ja-JP" sz="1200" b="1" dirty="0">
                <a:solidFill>
                  <a:prstClr val="black"/>
                </a:solidFill>
                <a:latin typeface="ＭＳ Ｐゴシック"/>
              </a:endParaRPr>
            </a:p>
            <a:p>
              <a:pPr>
                <a:defRPr/>
              </a:pPr>
              <a:r>
                <a:rPr lang="ja-JP" altLang="en-US" sz="1200" i="1" dirty="0">
                  <a:solidFill>
                    <a:prstClr val="black"/>
                  </a:solidFill>
                  <a:latin typeface="ＭＳ Ｐゴシック"/>
                </a:rPr>
                <a:t>注：要介護者のみ</a:t>
              </a:r>
              <a:endParaRPr lang="en-US" altLang="ja-JP" sz="1200" i="1" dirty="0">
                <a:solidFill>
                  <a:prstClr val="black"/>
                </a:solidFill>
                <a:latin typeface="ＭＳ Ｐゴシック"/>
              </a:endParaRPr>
            </a:p>
            <a:p>
              <a:pPr algn="r">
                <a:defRPr/>
              </a:pPr>
              <a:r>
                <a:rPr lang="ja-JP" altLang="en-US" sz="1100" dirty="0" smtClean="0">
                  <a:solidFill>
                    <a:prstClr val="black"/>
                  </a:solidFill>
                  <a:latin typeface="ＭＳ Ｐゴシック"/>
                </a:rPr>
                <a:t>（</a:t>
              </a:r>
              <a:r>
                <a:rPr lang="en-US" altLang="ja-JP" sz="1100" dirty="0" smtClean="0">
                  <a:solidFill>
                    <a:prstClr val="black"/>
                  </a:solidFill>
                  <a:latin typeface="ＭＳ Ｐゴシック"/>
                </a:rPr>
                <a:t>90</a:t>
              </a:r>
              <a:r>
                <a:rPr lang="ja-JP" altLang="en-US" sz="1100" dirty="0" smtClean="0">
                  <a:solidFill>
                    <a:prstClr val="black"/>
                  </a:solidFill>
                  <a:latin typeface="ＭＳ Ｐゴシック"/>
                </a:rPr>
                <a:t>単位</a:t>
              </a:r>
              <a:r>
                <a:rPr lang="ja-JP" altLang="en-US" sz="1100" dirty="0">
                  <a:solidFill>
                    <a:prstClr val="black"/>
                  </a:solidFill>
                  <a:latin typeface="ＭＳ Ｐゴシック"/>
                </a:rPr>
                <a:t>）</a:t>
              </a:r>
              <a:endParaRPr lang="en-US" altLang="ja-JP" sz="1100" dirty="0">
                <a:solidFill>
                  <a:prstClr val="black"/>
                </a:solidFill>
                <a:latin typeface="ＭＳ Ｐゴシック"/>
              </a:endParaRPr>
            </a:p>
          </p:txBody>
        </p:sp>
      </p:grpSp>
      <p:cxnSp>
        <p:nvCxnSpPr>
          <p:cNvPr id="23" name="直線コネクタ 22"/>
          <p:cNvCxnSpPr/>
          <p:nvPr/>
        </p:nvCxnSpPr>
        <p:spPr>
          <a:xfrm>
            <a:off x="4693319" y="5784395"/>
            <a:ext cx="5095743"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057907" y="4752672"/>
            <a:ext cx="2263246" cy="968599"/>
          </a:xfrm>
          <a:prstGeom prst="rect">
            <a:avLst/>
          </a:prstGeom>
          <a:solidFill>
            <a:srgbClr val="FFFF00"/>
          </a:solidFill>
          <a:ln w="38100">
            <a:prstDash val="sysDash"/>
          </a:ln>
        </p:spPr>
        <p:style>
          <a:lnRef idx="2">
            <a:schemeClr val="dk1"/>
          </a:lnRef>
          <a:fillRef idx="1">
            <a:schemeClr val="lt1"/>
          </a:fillRef>
          <a:effectRef idx="0">
            <a:schemeClr val="dk1"/>
          </a:effectRef>
          <a:fontRef idx="minor">
            <a:schemeClr val="dk1"/>
          </a:fontRef>
        </p:style>
        <p:txBody>
          <a:bodyPr lIns="36000" tIns="45718" rIns="36000" bIns="45718"/>
          <a:lstStyle/>
          <a:p>
            <a:pPr>
              <a:defRPr/>
            </a:pPr>
            <a:r>
              <a:rPr lang="ja-JP" altLang="en-US" sz="1200" b="1" dirty="0">
                <a:solidFill>
                  <a:prstClr val="black"/>
                </a:solidFill>
                <a:latin typeface="ＭＳ Ｐゴシック"/>
              </a:rPr>
              <a:t>介護福祉士や常勤職員等を一定割合以上</a:t>
            </a:r>
            <a:r>
              <a:rPr lang="ja-JP" altLang="en-US" sz="1200" b="1" dirty="0" smtClean="0">
                <a:solidFill>
                  <a:prstClr val="black"/>
                </a:solidFill>
                <a:latin typeface="ＭＳ Ｐゴシック"/>
              </a:rPr>
              <a:t>配置</a:t>
            </a:r>
            <a:r>
              <a:rPr lang="en-US" altLang="ja-JP" sz="800" b="1" dirty="0" smtClean="0">
                <a:solidFill>
                  <a:prstClr val="black"/>
                </a:solidFill>
                <a:latin typeface="ＭＳ Ｐゴシック"/>
              </a:rPr>
              <a:t>(</a:t>
            </a:r>
            <a:r>
              <a:rPr lang="ja-JP" altLang="en-US" sz="800" b="1" dirty="0" smtClean="0">
                <a:solidFill>
                  <a:prstClr val="black"/>
                </a:solidFill>
                <a:latin typeface="ＭＳ Ｐゴシック"/>
              </a:rPr>
              <a:t>ｻｰﾋﾞｽ提供体制強化加算</a:t>
            </a:r>
            <a:endParaRPr lang="ja-JP" altLang="en-US" sz="800" dirty="0">
              <a:solidFill>
                <a:prstClr val="black"/>
              </a:solidFill>
              <a:latin typeface="ＭＳ Ｐゴシック"/>
            </a:endParaRPr>
          </a:p>
        </p:txBody>
      </p:sp>
      <p:sp>
        <p:nvSpPr>
          <p:cNvPr id="4114" name="テキスト ボックス 28"/>
          <p:cNvSpPr>
            <a:spLocks noChangeArrowheads="1"/>
          </p:cNvSpPr>
          <p:nvPr/>
        </p:nvSpPr>
        <p:spPr bwMode="auto">
          <a:xfrm>
            <a:off x="5210969" y="5209626"/>
            <a:ext cx="1998398" cy="464021"/>
          </a:xfrm>
          <a:prstGeom prst="bracketPair">
            <a:avLst>
              <a:gd name="adj" fmla="val 978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36000" tIns="0" rIns="36000" bIns="0">
            <a:noAutofit/>
          </a:bodyPr>
          <a:lstStyle/>
          <a:p>
            <a:r>
              <a:rPr lang="ja-JP" altLang="en-US" sz="1000" dirty="0">
                <a:solidFill>
                  <a:srgbClr val="000000"/>
                </a:solidFill>
                <a:latin typeface="ＭＳ Ｐゴシック"/>
              </a:rPr>
              <a:t>・介護</a:t>
            </a:r>
            <a:r>
              <a:rPr lang="ja-JP" altLang="en-US" sz="1000" dirty="0" smtClean="0">
                <a:solidFill>
                  <a:srgbClr val="000000"/>
                </a:solidFill>
                <a:latin typeface="ＭＳ Ｐゴシック"/>
              </a:rPr>
              <a:t>福祉士</a:t>
            </a:r>
            <a:r>
              <a:rPr lang="en-US" altLang="ja-JP" sz="1000" dirty="0" smtClean="0">
                <a:solidFill>
                  <a:srgbClr val="000000"/>
                </a:solidFill>
                <a:latin typeface="ＭＳ Ｐゴシック"/>
              </a:rPr>
              <a:t>6</a:t>
            </a:r>
            <a:r>
              <a:rPr lang="ja-JP" altLang="en-US" sz="1000" dirty="0" smtClean="0">
                <a:solidFill>
                  <a:srgbClr val="000000"/>
                </a:solidFill>
                <a:latin typeface="ＭＳ Ｐゴシック"/>
              </a:rPr>
              <a:t>割以上：</a:t>
            </a:r>
            <a:r>
              <a:rPr lang="en-US" altLang="ja-JP" sz="1000" dirty="0" smtClean="0">
                <a:solidFill>
                  <a:srgbClr val="000000"/>
                </a:solidFill>
                <a:latin typeface="ＭＳ Ｐゴシック"/>
              </a:rPr>
              <a:t>18</a:t>
            </a:r>
            <a:r>
              <a:rPr lang="ja-JP" altLang="en-US" sz="1000" dirty="0" smtClean="0">
                <a:solidFill>
                  <a:srgbClr val="000000"/>
                </a:solidFill>
                <a:latin typeface="ＭＳ Ｐゴシック"/>
              </a:rPr>
              <a:t>単位</a:t>
            </a:r>
            <a:endParaRPr lang="en-US" altLang="ja-JP" sz="1000" dirty="0" smtClean="0">
              <a:solidFill>
                <a:srgbClr val="000000"/>
              </a:solidFill>
              <a:latin typeface="ＭＳ Ｐゴシック"/>
            </a:endParaRPr>
          </a:p>
          <a:p>
            <a:r>
              <a:rPr lang="ja-JP" altLang="en-US" sz="1000" dirty="0" smtClean="0">
                <a:solidFill>
                  <a:srgbClr val="000000"/>
                </a:solidFill>
                <a:latin typeface="ＭＳ Ｐゴシック"/>
              </a:rPr>
              <a:t>・介護福祉士</a:t>
            </a:r>
            <a:r>
              <a:rPr lang="en-US" altLang="ja-JP" sz="1000" dirty="0" smtClean="0">
                <a:solidFill>
                  <a:srgbClr val="000000"/>
                </a:solidFill>
                <a:latin typeface="ＭＳ Ｐゴシック"/>
              </a:rPr>
              <a:t>5</a:t>
            </a:r>
            <a:r>
              <a:rPr lang="ja-JP" altLang="en-US" sz="1000" dirty="0" smtClean="0">
                <a:solidFill>
                  <a:srgbClr val="000000"/>
                </a:solidFill>
                <a:latin typeface="ＭＳ Ｐゴシック"/>
              </a:rPr>
              <a:t>割以上：</a:t>
            </a:r>
            <a:r>
              <a:rPr lang="en-US" altLang="ja-JP" sz="1000" dirty="0" smtClean="0">
                <a:solidFill>
                  <a:srgbClr val="000000"/>
                </a:solidFill>
                <a:latin typeface="ＭＳ Ｐゴシック"/>
              </a:rPr>
              <a:t>12</a:t>
            </a:r>
            <a:r>
              <a:rPr lang="ja-JP" altLang="en-US" sz="1000" dirty="0" smtClean="0">
                <a:solidFill>
                  <a:srgbClr val="000000"/>
                </a:solidFill>
                <a:latin typeface="ＭＳ Ｐゴシック"/>
              </a:rPr>
              <a:t>単位</a:t>
            </a:r>
            <a:endParaRPr lang="en-US" altLang="ja-JP" sz="1000" dirty="0">
              <a:solidFill>
                <a:srgbClr val="000000"/>
              </a:solidFill>
              <a:latin typeface="ＭＳ Ｐゴシック"/>
            </a:endParaRPr>
          </a:p>
          <a:p>
            <a:r>
              <a:rPr lang="ja-JP" altLang="en-US" sz="1000" dirty="0">
                <a:solidFill>
                  <a:srgbClr val="000000"/>
                </a:solidFill>
                <a:latin typeface="ＭＳ Ｐゴシック"/>
              </a:rPr>
              <a:t>・常勤職員</a:t>
            </a:r>
            <a:r>
              <a:rPr lang="ja-JP" altLang="en-US" sz="1000" dirty="0" smtClean="0">
                <a:solidFill>
                  <a:srgbClr val="000000"/>
                </a:solidFill>
                <a:latin typeface="ＭＳ Ｐゴシック"/>
              </a:rPr>
              <a:t>等　　　  ： </a:t>
            </a:r>
            <a:r>
              <a:rPr lang="ja-JP" altLang="en-US" sz="1000" dirty="0">
                <a:solidFill>
                  <a:srgbClr val="000000"/>
                </a:solidFill>
                <a:latin typeface="ＭＳ Ｐゴシック"/>
              </a:rPr>
              <a:t>６単位</a:t>
            </a:r>
          </a:p>
        </p:txBody>
      </p:sp>
      <p:sp>
        <p:nvSpPr>
          <p:cNvPr id="32" name="正方形/長方形 31"/>
          <p:cNvSpPr/>
          <p:nvPr/>
        </p:nvSpPr>
        <p:spPr>
          <a:xfrm>
            <a:off x="5057907" y="1766800"/>
            <a:ext cx="2263246" cy="935037"/>
          </a:xfrm>
          <a:prstGeom prst="rect">
            <a:avLst/>
          </a:prstGeom>
        </p:spPr>
        <p:style>
          <a:lnRef idx="2">
            <a:schemeClr val="dk1"/>
          </a:lnRef>
          <a:fillRef idx="1">
            <a:schemeClr val="lt1"/>
          </a:fillRef>
          <a:effectRef idx="0">
            <a:schemeClr val="dk1"/>
          </a:effectRef>
          <a:fontRef idx="minor">
            <a:schemeClr val="dk1"/>
          </a:fontRef>
        </p:style>
        <p:txBody>
          <a:bodyPr lIns="91435" tIns="45718" rIns="91435" bIns="45718"/>
          <a:lstStyle/>
          <a:p>
            <a:pPr>
              <a:defRPr/>
            </a:pPr>
            <a:endParaRPr lang="en-US" altLang="ja-JP" sz="1200" b="1" dirty="0">
              <a:solidFill>
                <a:prstClr val="black"/>
              </a:solidFill>
              <a:latin typeface="ＭＳ Ｐゴシック"/>
            </a:endParaRPr>
          </a:p>
          <a:p>
            <a:pPr>
              <a:defRPr/>
            </a:pPr>
            <a:r>
              <a:rPr lang="ja-JP" altLang="en-US" sz="1200" b="1" dirty="0">
                <a:solidFill>
                  <a:prstClr val="black"/>
                </a:solidFill>
                <a:latin typeface="ＭＳ Ｐゴシック"/>
              </a:rPr>
              <a:t>専従の機能訓練指導員を配置している場合</a:t>
            </a:r>
            <a:endParaRPr lang="en-US" altLang="ja-JP" sz="1200" b="1" dirty="0">
              <a:solidFill>
                <a:prstClr val="black"/>
              </a:solidFill>
              <a:latin typeface="ＭＳ Ｐゴシック"/>
            </a:endParaRPr>
          </a:p>
          <a:p>
            <a:pPr algn="r">
              <a:defRPr/>
            </a:pPr>
            <a:r>
              <a:rPr lang="ja-JP" altLang="en-US" sz="1100" dirty="0">
                <a:solidFill>
                  <a:prstClr val="black"/>
                </a:solidFill>
                <a:latin typeface="ＭＳ Ｐゴシック"/>
              </a:rPr>
              <a:t>（</a:t>
            </a:r>
            <a:r>
              <a:rPr lang="en-US" altLang="ja-JP" sz="1100" dirty="0">
                <a:solidFill>
                  <a:prstClr val="black"/>
                </a:solidFill>
                <a:latin typeface="ＭＳ Ｐゴシック"/>
              </a:rPr>
              <a:t>12</a:t>
            </a:r>
            <a:r>
              <a:rPr lang="ja-JP" altLang="en-US" sz="1100" dirty="0">
                <a:solidFill>
                  <a:prstClr val="black"/>
                </a:solidFill>
                <a:latin typeface="ＭＳ Ｐゴシック"/>
              </a:rPr>
              <a:t>単位）</a:t>
            </a:r>
            <a:endParaRPr lang="en-US" altLang="ja-JP" sz="11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ja-JP" altLang="en-US" sz="1200" dirty="0">
              <a:solidFill>
                <a:prstClr val="black"/>
              </a:solidFill>
              <a:latin typeface="ＭＳ Ｐゴシック"/>
            </a:endParaRPr>
          </a:p>
        </p:txBody>
      </p:sp>
      <p:sp>
        <p:nvSpPr>
          <p:cNvPr id="31" name="正方形/長方形 30"/>
          <p:cNvSpPr/>
          <p:nvPr/>
        </p:nvSpPr>
        <p:spPr>
          <a:xfrm>
            <a:off x="7401272" y="4752659"/>
            <a:ext cx="2295922" cy="971550"/>
          </a:xfrm>
          <a:prstGeom prst="rect">
            <a:avLst/>
          </a:prstGeom>
          <a:solidFill>
            <a:srgbClr val="FFFF00"/>
          </a:solidFill>
          <a:ln w="38100">
            <a:prstDash val="sysDash"/>
          </a:ln>
        </p:spPr>
        <p:style>
          <a:lnRef idx="2">
            <a:schemeClr val="dk1"/>
          </a:lnRef>
          <a:fillRef idx="1">
            <a:schemeClr val="lt1"/>
          </a:fillRef>
          <a:effectRef idx="0">
            <a:schemeClr val="dk1"/>
          </a:effectRef>
          <a:fontRef idx="minor">
            <a:schemeClr val="dk1"/>
          </a:fontRef>
        </p:style>
        <p:txBody>
          <a:bodyPr lIns="91435" tIns="45718" rIns="91435" bIns="45718"/>
          <a:lstStyle/>
          <a:p>
            <a:pPr>
              <a:defRPr/>
            </a:pPr>
            <a:r>
              <a:rPr lang="ja-JP" altLang="en-US" sz="1200" b="1" dirty="0" smtClean="0">
                <a:solidFill>
                  <a:prstClr val="black"/>
                </a:solidFill>
                <a:latin typeface="ＭＳ Ｐゴシック"/>
              </a:rPr>
              <a:t>介護職員処遇改善加算</a:t>
            </a:r>
            <a:endParaRPr lang="en-US" altLang="ja-JP" sz="1200" b="1" dirty="0" smtClean="0">
              <a:solidFill>
                <a:prstClr val="black"/>
              </a:solidFill>
              <a:latin typeface="ＭＳ Ｐゴシック"/>
            </a:endParaRPr>
          </a:p>
          <a:p>
            <a:pPr>
              <a:spcBef>
                <a:spcPts val="600"/>
              </a:spcBef>
              <a:defRPr/>
            </a:pPr>
            <a:r>
              <a:rPr lang="ja-JP" altLang="en-US" sz="1100" dirty="0" smtClean="0">
                <a:solidFill>
                  <a:prstClr val="black"/>
                </a:solidFill>
                <a:latin typeface="ＭＳ Ｐゴシック"/>
              </a:rPr>
              <a:t>  </a:t>
            </a:r>
            <a:endParaRPr lang="en-US" altLang="ja-JP" sz="1100" dirty="0">
              <a:solidFill>
                <a:prstClr val="black"/>
              </a:solidFill>
              <a:latin typeface="ＭＳ Ｐゴシック"/>
            </a:endParaRPr>
          </a:p>
        </p:txBody>
      </p:sp>
      <p:sp>
        <p:nvSpPr>
          <p:cNvPr id="34" name="正方形/長方形 33"/>
          <p:cNvSpPr/>
          <p:nvPr/>
        </p:nvSpPr>
        <p:spPr>
          <a:xfrm>
            <a:off x="3" y="-27383"/>
            <a:ext cx="9910765" cy="51928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１．短期入所生活介護［ 報酬</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のイメージ（</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日あたり</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45" name="グループ化 44"/>
          <p:cNvGrpSpPr/>
          <p:nvPr/>
        </p:nvGrpSpPr>
        <p:grpSpPr>
          <a:xfrm>
            <a:off x="79118" y="3750175"/>
            <a:ext cx="4172215" cy="2510581"/>
            <a:chOff x="79111" y="1085878"/>
            <a:chExt cx="4172215" cy="2510581"/>
          </a:xfrm>
        </p:grpSpPr>
        <p:grpSp>
          <p:nvGrpSpPr>
            <p:cNvPr id="46" name="グループ化 5"/>
            <p:cNvGrpSpPr>
              <a:grpSpLocks/>
            </p:cNvGrpSpPr>
            <p:nvPr/>
          </p:nvGrpSpPr>
          <p:grpSpPr bwMode="auto">
            <a:xfrm>
              <a:off x="94590" y="1733950"/>
              <a:ext cx="4156736" cy="1862509"/>
              <a:chOff x="130785" y="1991376"/>
              <a:chExt cx="4663786" cy="3000397"/>
            </a:xfrm>
          </p:grpSpPr>
          <p:sp>
            <p:nvSpPr>
              <p:cNvPr id="48" name="正方形/長方形 47"/>
              <p:cNvSpPr/>
              <p:nvPr/>
            </p:nvSpPr>
            <p:spPr>
              <a:xfrm>
                <a:off x="130785" y="4134993"/>
                <a:ext cx="663774" cy="85678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36000" rIns="36000" anchor="ctr"/>
              <a:lstStyle/>
              <a:p>
                <a:pPr algn="ctr">
                  <a:defRPr/>
                </a:pPr>
                <a:r>
                  <a:rPr lang="ja-JP" altLang="en-US" sz="1000" dirty="0" smtClean="0">
                    <a:solidFill>
                      <a:prstClr val="black"/>
                    </a:solidFill>
                    <a:latin typeface="ＭＳ Ｐゴシック"/>
                  </a:rPr>
                  <a:t>要支援</a:t>
                </a:r>
                <a:r>
                  <a:rPr lang="en-US" altLang="ja-JP" sz="1000" dirty="0">
                    <a:solidFill>
                      <a:prstClr val="black"/>
                    </a:solidFill>
                    <a:latin typeface="ＭＳ Ｐゴシック"/>
                  </a:rPr>
                  <a:t>1</a:t>
                </a:r>
              </a:p>
              <a:p>
                <a:pPr algn="ctr">
                  <a:defRPr/>
                </a:pPr>
                <a:endParaRPr lang="en-US" altLang="ja-JP" sz="400" dirty="0">
                  <a:solidFill>
                    <a:prstClr val="black"/>
                  </a:solidFill>
                  <a:latin typeface="ＭＳ Ｐゴシック"/>
                </a:endParaRPr>
              </a:p>
              <a:p>
                <a:pPr algn="ctr">
                  <a:defRPr/>
                </a:pPr>
                <a:r>
                  <a:rPr lang="en-US" altLang="ja-JP" sz="1050" dirty="0" smtClean="0">
                    <a:solidFill>
                      <a:prstClr val="black"/>
                    </a:solidFill>
                    <a:latin typeface="ＭＳ Ｐゴシック"/>
                  </a:rPr>
                  <a:t>473</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p>
            </p:txBody>
          </p:sp>
          <p:sp>
            <p:nvSpPr>
              <p:cNvPr id="49" name="正方形/長方形 48"/>
              <p:cNvSpPr/>
              <p:nvPr/>
            </p:nvSpPr>
            <p:spPr>
              <a:xfrm>
                <a:off x="792629" y="3706047"/>
                <a:ext cx="668830" cy="128572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smtClean="0">
                    <a:solidFill>
                      <a:prstClr val="black"/>
                    </a:solidFill>
                    <a:latin typeface="ＭＳ Ｐゴシック"/>
                  </a:rPr>
                  <a:t>要支援</a:t>
                </a:r>
                <a:r>
                  <a:rPr lang="en-US" altLang="ja-JP" sz="1000" dirty="0" smtClean="0">
                    <a:solidFill>
                      <a:prstClr val="black"/>
                    </a:solidFill>
                    <a:latin typeface="ＭＳ Ｐゴシック"/>
                  </a:rPr>
                  <a:t>2</a:t>
                </a:r>
                <a:endParaRPr lang="en-US" altLang="ja-JP" sz="1000" dirty="0">
                  <a:solidFill>
                    <a:prstClr val="black"/>
                  </a:solidFill>
                  <a:latin typeface="ＭＳ Ｐゴシック"/>
                </a:endParaRP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581</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p>
            </p:txBody>
          </p:sp>
          <p:sp>
            <p:nvSpPr>
              <p:cNvPr id="50" name="正方形/長方形 49"/>
              <p:cNvSpPr/>
              <p:nvPr/>
            </p:nvSpPr>
            <p:spPr>
              <a:xfrm>
                <a:off x="1539376" y="3348222"/>
                <a:ext cx="663774" cy="164355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smtClean="0">
                    <a:solidFill>
                      <a:prstClr val="black"/>
                    </a:solidFill>
                    <a:latin typeface="ＭＳ Ｐゴシック"/>
                  </a:rPr>
                  <a:t>要介護</a:t>
                </a:r>
                <a:r>
                  <a:rPr lang="en-US" altLang="ja-JP" sz="1000" dirty="0">
                    <a:solidFill>
                      <a:prstClr val="black"/>
                    </a:solidFill>
                    <a:latin typeface="ＭＳ Ｐゴシック"/>
                  </a:rPr>
                  <a:t>1</a:t>
                </a: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646</a:t>
                </a:r>
              </a:p>
              <a:p>
                <a:pPr algn="ctr">
                  <a:defRPr/>
                </a:pPr>
                <a:r>
                  <a:rPr lang="ja-JP" altLang="en-US" sz="1050" dirty="0" smtClean="0">
                    <a:solidFill>
                      <a:prstClr val="black"/>
                    </a:solidFill>
                    <a:latin typeface="ＭＳ Ｐゴシック"/>
                  </a:rPr>
                  <a:t>単位</a:t>
                </a:r>
                <a:endParaRPr lang="ja-JP" altLang="en-US" sz="1050" dirty="0">
                  <a:solidFill>
                    <a:prstClr val="black"/>
                  </a:solidFill>
                  <a:latin typeface="ＭＳ Ｐゴシック"/>
                </a:endParaRPr>
              </a:p>
            </p:txBody>
          </p:sp>
          <p:sp>
            <p:nvSpPr>
              <p:cNvPr id="51" name="正方形/長方形 50"/>
              <p:cNvSpPr/>
              <p:nvPr/>
            </p:nvSpPr>
            <p:spPr>
              <a:xfrm>
                <a:off x="2203150" y="2991508"/>
                <a:ext cx="661844" cy="2000265"/>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a:solidFill>
                      <a:prstClr val="black"/>
                    </a:solidFill>
                    <a:latin typeface="ＭＳ Ｐゴシック"/>
                  </a:rPr>
                  <a:t>要介護</a:t>
                </a:r>
                <a:r>
                  <a:rPr lang="en-US" altLang="ja-JP" sz="1000" dirty="0">
                    <a:solidFill>
                      <a:prstClr val="black"/>
                    </a:solidFill>
                    <a:latin typeface="ＭＳ Ｐゴシック"/>
                  </a:rPr>
                  <a:t>2</a:t>
                </a: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713</a:t>
                </a:r>
              </a:p>
              <a:p>
                <a:pPr algn="ctr">
                  <a:defRPr/>
                </a:pPr>
                <a:r>
                  <a:rPr lang="ja-JP" altLang="en-US" sz="1050" dirty="0" smtClean="0">
                    <a:solidFill>
                      <a:prstClr val="black"/>
                    </a:solidFill>
                    <a:latin typeface="ＭＳ Ｐゴシック"/>
                  </a:rPr>
                  <a:t>単位</a:t>
                </a:r>
                <a:endParaRPr lang="ja-JP" altLang="en-US" sz="1050" dirty="0">
                  <a:solidFill>
                    <a:prstClr val="black"/>
                  </a:solidFill>
                  <a:latin typeface="ＭＳ Ｐゴシック"/>
                </a:endParaRPr>
              </a:p>
            </p:txBody>
          </p:sp>
          <p:sp>
            <p:nvSpPr>
              <p:cNvPr id="52" name="正方形/長方形 51"/>
              <p:cNvSpPr/>
              <p:nvPr/>
            </p:nvSpPr>
            <p:spPr>
              <a:xfrm>
                <a:off x="2845699" y="2705915"/>
                <a:ext cx="661845" cy="228585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a:solidFill>
                      <a:prstClr val="black"/>
                    </a:solidFill>
                    <a:latin typeface="ＭＳ Ｐゴシック"/>
                  </a:rPr>
                  <a:t>要介護</a:t>
                </a:r>
                <a:r>
                  <a:rPr lang="en-US" altLang="ja-JP" sz="1000" dirty="0">
                    <a:solidFill>
                      <a:prstClr val="black"/>
                    </a:solidFill>
                    <a:latin typeface="ＭＳ Ｐゴシック"/>
                  </a:rPr>
                  <a:t>3</a:t>
                </a: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781</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p>
            </p:txBody>
          </p:sp>
          <p:sp>
            <p:nvSpPr>
              <p:cNvPr id="53" name="正方形/長方形 52"/>
              <p:cNvSpPr/>
              <p:nvPr/>
            </p:nvSpPr>
            <p:spPr>
              <a:xfrm>
                <a:off x="3488248" y="2348090"/>
                <a:ext cx="663774" cy="2643683"/>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a:solidFill>
                      <a:prstClr val="black"/>
                    </a:solidFill>
                    <a:latin typeface="ＭＳ Ｐゴシック"/>
                  </a:rPr>
                  <a:t>要介護</a:t>
                </a:r>
                <a:r>
                  <a:rPr lang="en-US" altLang="ja-JP" sz="1000" dirty="0">
                    <a:solidFill>
                      <a:prstClr val="black"/>
                    </a:solidFill>
                    <a:latin typeface="ＭＳ Ｐゴシック"/>
                  </a:rPr>
                  <a:t>4</a:t>
                </a: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848</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p>
            </p:txBody>
          </p:sp>
          <p:sp>
            <p:nvSpPr>
              <p:cNvPr id="54" name="正方形/長方形 53"/>
              <p:cNvSpPr/>
              <p:nvPr/>
            </p:nvSpPr>
            <p:spPr>
              <a:xfrm>
                <a:off x="4130797" y="1991376"/>
                <a:ext cx="663774" cy="300039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0" rIns="0" anchor="ctr"/>
              <a:lstStyle/>
              <a:p>
                <a:pPr algn="ctr">
                  <a:defRPr/>
                </a:pPr>
                <a:r>
                  <a:rPr lang="ja-JP" altLang="en-US" sz="1000" dirty="0" smtClean="0">
                    <a:solidFill>
                      <a:prstClr val="black"/>
                    </a:solidFill>
                    <a:latin typeface="ＭＳ Ｐゴシック"/>
                  </a:rPr>
                  <a:t>要介護</a:t>
                </a:r>
                <a:r>
                  <a:rPr lang="en-US" altLang="ja-JP" sz="1000" dirty="0" smtClean="0">
                    <a:solidFill>
                      <a:prstClr val="black"/>
                    </a:solidFill>
                    <a:latin typeface="ＭＳ Ｐゴシック"/>
                  </a:rPr>
                  <a:t>5</a:t>
                </a:r>
                <a:endParaRPr lang="en-US" altLang="ja-JP" sz="1000" dirty="0">
                  <a:solidFill>
                    <a:prstClr val="black"/>
                  </a:solidFill>
                  <a:latin typeface="ＭＳ Ｐゴシック"/>
                </a:endParaRPr>
              </a:p>
              <a:p>
                <a:pPr algn="ctr">
                  <a:defRPr/>
                </a:pPr>
                <a:endParaRPr lang="en-US" altLang="ja-JP" sz="1050" dirty="0">
                  <a:solidFill>
                    <a:prstClr val="black"/>
                  </a:solidFill>
                  <a:latin typeface="ＭＳ Ｐゴシック"/>
                </a:endParaRPr>
              </a:p>
              <a:p>
                <a:pPr algn="ctr">
                  <a:defRPr/>
                </a:pPr>
                <a:r>
                  <a:rPr lang="en-US" altLang="ja-JP" sz="1050" dirty="0" smtClean="0">
                    <a:solidFill>
                      <a:prstClr val="black"/>
                    </a:solidFill>
                    <a:latin typeface="ＭＳ Ｐゴシック"/>
                  </a:rPr>
                  <a:t>913</a:t>
                </a:r>
                <a:endParaRPr lang="en-US" altLang="ja-JP" sz="1050" dirty="0">
                  <a:solidFill>
                    <a:prstClr val="black"/>
                  </a:solidFill>
                  <a:latin typeface="ＭＳ Ｐゴシック"/>
                </a:endParaRPr>
              </a:p>
              <a:p>
                <a:pPr algn="ctr">
                  <a:defRPr/>
                </a:pPr>
                <a:r>
                  <a:rPr lang="ja-JP" altLang="en-US" sz="1050" dirty="0">
                    <a:solidFill>
                      <a:prstClr val="black"/>
                    </a:solidFill>
                    <a:latin typeface="ＭＳ Ｐゴシック"/>
                  </a:rPr>
                  <a:t>単位</a:t>
                </a:r>
                <a:endParaRPr lang="en-US" altLang="ja-JP" sz="1050" dirty="0">
                  <a:solidFill>
                    <a:prstClr val="black"/>
                  </a:solidFill>
                  <a:latin typeface="ＭＳ Ｐゴシック"/>
                </a:endParaRPr>
              </a:p>
              <a:p>
                <a:pPr algn="ctr">
                  <a:defRPr/>
                </a:pPr>
                <a:endParaRPr lang="ja-JP" altLang="en-US" sz="1050" dirty="0">
                  <a:solidFill>
                    <a:prstClr val="black"/>
                  </a:solidFill>
                  <a:latin typeface="ＭＳ Ｐゴシック"/>
                </a:endParaRPr>
              </a:p>
            </p:txBody>
          </p:sp>
        </p:grpSp>
        <p:sp>
          <p:nvSpPr>
            <p:cNvPr id="47" name="テキスト ボックス 46"/>
            <p:cNvSpPr txBox="1"/>
            <p:nvPr/>
          </p:nvSpPr>
          <p:spPr>
            <a:xfrm>
              <a:off x="79111" y="1085878"/>
              <a:ext cx="4172215" cy="504056"/>
            </a:xfrm>
            <a:prstGeom prst="roundRect">
              <a:avLst/>
            </a:prstGeom>
            <a:ln>
              <a:prstDash val="solid"/>
            </a:ln>
          </p:spPr>
          <p:style>
            <a:lnRef idx="2">
              <a:schemeClr val="dk1"/>
            </a:lnRef>
            <a:fillRef idx="1">
              <a:schemeClr val="lt1"/>
            </a:fillRef>
            <a:effectRef idx="0">
              <a:schemeClr val="dk1"/>
            </a:effectRef>
            <a:fontRef idx="minor">
              <a:schemeClr val="dk1"/>
            </a:fontRef>
          </p:style>
          <p:txBody>
            <a:bodyPr lIns="91435" tIns="45718" rIns="91435" bIns="45718" anchor="ctr"/>
            <a:lstStyle/>
            <a:p>
              <a:pPr algn="ctr">
                <a:defRPr/>
              </a:pPr>
              <a:r>
                <a:rPr lang="ja-JP" altLang="en-US" sz="1400" dirty="0">
                  <a:solidFill>
                    <a:prstClr val="black"/>
                  </a:solidFill>
                  <a:latin typeface="ＭＳ Ｐゴシック"/>
                </a:rPr>
                <a:t>利用者の</a:t>
              </a:r>
              <a:r>
                <a:rPr lang="ja-JP" altLang="en-US" sz="1400" b="1" dirty="0">
                  <a:solidFill>
                    <a:prstClr val="black"/>
                  </a:solidFill>
                  <a:latin typeface="ＭＳ Ｐゴシック"/>
                </a:rPr>
                <a:t>要介護度等に応じた基本サービス費</a:t>
              </a:r>
              <a:endParaRPr lang="en-US" altLang="ja-JP" sz="1400" b="1" dirty="0">
                <a:solidFill>
                  <a:prstClr val="black"/>
                </a:solidFill>
                <a:latin typeface="ＭＳ Ｐゴシック"/>
              </a:endParaRPr>
            </a:p>
            <a:p>
              <a:pPr algn="ctr">
                <a:defRPr/>
              </a:pPr>
              <a:r>
                <a:rPr lang="ja-JP" altLang="en-US" sz="1200" dirty="0">
                  <a:solidFill>
                    <a:prstClr val="black"/>
                  </a:solidFill>
                  <a:latin typeface="ＭＳ Ｐゴシック"/>
                </a:rPr>
                <a:t>（特別養護老人ホーム等との併設</a:t>
              </a:r>
              <a:r>
                <a:rPr lang="ja-JP" altLang="en-US" sz="1200" dirty="0" smtClean="0">
                  <a:solidFill>
                    <a:prstClr val="black"/>
                  </a:solidFill>
                  <a:latin typeface="ＭＳ Ｐゴシック"/>
                </a:rPr>
                <a:t>で</a:t>
              </a:r>
              <a:r>
                <a:rPr lang="ja-JP" altLang="en-US" sz="1200" dirty="0">
                  <a:solidFill>
                    <a:prstClr val="black"/>
                  </a:solidFill>
                  <a:latin typeface="ＭＳ Ｐゴシック"/>
                </a:rPr>
                <a:t>多床室</a:t>
              </a:r>
              <a:r>
                <a:rPr lang="ja-JP" altLang="en-US" sz="1200" dirty="0" smtClean="0">
                  <a:solidFill>
                    <a:prstClr val="black"/>
                  </a:solidFill>
                  <a:latin typeface="ＭＳ Ｐゴシック"/>
                </a:rPr>
                <a:t>の</a:t>
              </a:r>
              <a:r>
                <a:rPr lang="ja-JP" altLang="en-US" sz="1200" dirty="0">
                  <a:solidFill>
                    <a:prstClr val="black"/>
                  </a:solidFill>
                  <a:latin typeface="ＭＳ Ｐゴシック"/>
                </a:rPr>
                <a:t>場合）</a:t>
              </a:r>
              <a:endParaRPr lang="en-US" altLang="ja-JP" sz="1200" dirty="0">
                <a:solidFill>
                  <a:prstClr val="black"/>
                </a:solidFill>
                <a:latin typeface="ＭＳ Ｐゴシック"/>
              </a:endParaRPr>
            </a:p>
          </p:txBody>
        </p:sp>
      </p:grpSp>
      <p:sp>
        <p:nvSpPr>
          <p:cNvPr id="4" name="テキスト ボックス 3"/>
          <p:cNvSpPr txBox="1"/>
          <p:nvPr/>
        </p:nvSpPr>
        <p:spPr>
          <a:xfrm>
            <a:off x="128471" y="6264098"/>
            <a:ext cx="4104456" cy="276999"/>
          </a:xfrm>
          <a:prstGeom prst="rect">
            <a:avLst/>
          </a:prstGeom>
          <a:noFill/>
        </p:spPr>
        <p:txBody>
          <a:bodyPr wrap="square" rtlCol="0">
            <a:spAutoFit/>
          </a:bodyPr>
          <a:lstStyle/>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多床室の場合、平成</a:t>
            </a:r>
            <a:r>
              <a:rPr lang="en-US" altLang="ja-JP" sz="1200" dirty="0" smtClean="0">
                <a:solidFill>
                  <a:prstClr val="black"/>
                </a:solidFill>
                <a:latin typeface="ＭＳ Ｐゴシック"/>
              </a:rPr>
              <a:t>27</a:t>
            </a:r>
            <a:r>
              <a:rPr lang="ja-JP" altLang="en-US" sz="1200" dirty="0" smtClean="0">
                <a:solidFill>
                  <a:prstClr val="black"/>
                </a:solidFill>
                <a:latin typeface="ＭＳ Ｐゴシック"/>
              </a:rPr>
              <a:t>年</a:t>
            </a:r>
            <a:r>
              <a:rPr lang="en-US" altLang="ja-JP" sz="1200" dirty="0" smtClean="0">
                <a:solidFill>
                  <a:prstClr val="black"/>
                </a:solidFill>
                <a:latin typeface="ＭＳ Ｐゴシック"/>
              </a:rPr>
              <a:t>4</a:t>
            </a:r>
            <a:r>
              <a:rPr lang="ja-JP" altLang="en-US" sz="1200" dirty="0" smtClean="0">
                <a:solidFill>
                  <a:prstClr val="black"/>
                </a:solidFill>
                <a:latin typeface="ＭＳ Ｐゴシック"/>
              </a:rPr>
              <a:t>月時点</a:t>
            </a:r>
            <a:endParaRPr lang="ja-JP" altLang="en-US" sz="1200" dirty="0">
              <a:solidFill>
                <a:prstClr val="black"/>
              </a:solidFill>
              <a:latin typeface="ＭＳ Ｐゴシック"/>
            </a:endParaRPr>
          </a:p>
        </p:txBody>
      </p:sp>
      <p:sp>
        <p:nvSpPr>
          <p:cNvPr id="57" name="正方形/長方形 56"/>
          <p:cNvSpPr/>
          <p:nvPr/>
        </p:nvSpPr>
        <p:spPr>
          <a:xfrm>
            <a:off x="7401271" y="1766800"/>
            <a:ext cx="2304257" cy="935037"/>
          </a:xfrm>
          <a:prstGeom prst="rect">
            <a:avLst/>
          </a:prstGeom>
          <a:solidFill>
            <a:srgbClr val="FFFF00"/>
          </a:solidFill>
          <a:ln w="38100">
            <a:prstDash val="solid"/>
          </a:ln>
        </p:spPr>
        <p:style>
          <a:lnRef idx="2">
            <a:schemeClr val="dk1"/>
          </a:lnRef>
          <a:fillRef idx="1">
            <a:schemeClr val="lt1"/>
          </a:fillRef>
          <a:effectRef idx="0">
            <a:schemeClr val="dk1"/>
          </a:effectRef>
          <a:fontRef idx="minor">
            <a:schemeClr val="dk1"/>
          </a:fontRef>
        </p:style>
        <p:txBody>
          <a:bodyPr lIns="91435" tIns="45718" rIns="91435" bIns="45718" anchor="ctr"/>
          <a:lstStyle/>
          <a:p>
            <a:pPr>
              <a:defRPr/>
            </a:pPr>
            <a:r>
              <a:rPr lang="ja-JP" altLang="en-US" sz="1200" b="1" dirty="0" smtClean="0">
                <a:solidFill>
                  <a:prstClr val="black"/>
                </a:solidFill>
                <a:latin typeface="ＭＳ Ｐゴシック"/>
              </a:rPr>
              <a:t>個別機能訓練の実施</a:t>
            </a:r>
            <a:endParaRPr lang="en-US" altLang="ja-JP" sz="1200" b="1" dirty="0">
              <a:solidFill>
                <a:prstClr val="black"/>
              </a:solidFill>
              <a:latin typeface="ＭＳ Ｐゴシック"/>
            </a:endParaRPr>
          </a:p>
          <a:p>
            <a:pPr>
              <a:defRPr/>
            </a:pPr>
            <a:r>
              <a:rPr lang="ja-JP" altLang="en-US" sz="1100" i="1" dirty="0">
                <a:solidFill>
                  <a:prstClr val="black"/>
                </a:solidFill>
                <a:latin typeface="ＭＳ Ｐゴシック"/>
              </a:rPr>
              <a:t>注：要介護者のみ</a:t>
            </a:r>
            <a:endParaRPr lang="en-US" altLang="ja-JP" sz="1100" i="1" dirty="0">
              <a:solidFill>
                <a:prstClr val="black"/>
              </a:solidFill>
              <a:latin typeface="ＭＳ Ｐゴシック"/>
            </a:endParaRPr>
          </a:p>
          <a:p>
            <a:pPr algn="r">
              <a:defRPr/>
            </a:pPr>
            <a:r>
              <a:rPr lang="ja-JP" altLang="en-US" sz="1100" dirty="0" smtClean="0">
                <a:solidFill>
                  <a:prstClr val="black"/>
                </a:solidFill>
                <a:latin typeface="ＭＳ Ｐゴシック"/>
              </a:rPr>
              <a:t>（</a:t>
            </a:r>
            <a:r>
              <a:rPr lang="en-US" altLang="ja-JP" sz="1100" dirty="0" smtClean="0">
                <a:solidFill>
                  <a:prstClr val="black"/>
                </a:solidFill>
                <a:latin typeface="ＭＳ Ｐゴシック"/>
              </a:rPr>
              <a:t>56</a:t>
            </a:r>
            <a:r>
              <a:rPr lang="ja-JP" altLang="en-US" sz="1100" dirty="0" smtClean="0">
                <a:solidFill>
                  <a:prstClr val="black"/>
                </a:solidFill>
                <a:latin typeface="ＭＳ Ｐゴシック"/>
              </a:rPr>
              <a:t>単位</a:t>
            </a:r>
            <a:r>
              <a:rPr lang="ja-JP" altLang="en-US" sz="1100" dirty="0">
                <a:solidFill>
                  <a:prstClr val="black"/>
                </a:solidFill>
                <a:latin typeface="ＭＳ Ｐゴシック"/>
              </a:rPr>
              <a:t>）</a:t>
            </a:r>
            <a:endParaRPr lang="en-US" altLang="ja-JP" sz="1100" dirty="0">
              <a:solidFill>
                <a:prstClr val="black"/>
              </a:solidFill>
              <a:latin typeface="ＭＳ Ｐゴシック"/>
            </a:endParaRPr>
          </a:p>
        </p:txBody>
      </p:sp>
      <p:sp>
        <p:nvSpPr>
          <p:cNvPr id="60" name="正方形/長方形 59"/>
          <p:cNvSpPr/>
          <p:nvPr/>
        </p:nvSpPr>
        <p:spPr>
          <a:xfrm>
            <a:off x="5057907" y="2765348"/>
            <a:ext cx="2263246" cy="935037"/>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lIns="91435" tIns="45718" rIns="91435" bIns="45718"/>
          <a:lstStyle/>
          <a:p>
            <a:pPr>
              <a:defRPr/>
            </a:pPr>
            <a:r>
              <a:rPr lang="ja-JP" altLang="en-US" sz="1200" b="1" dirty="0" smtClean="0">
                <a:solidFill>
                  <a:prstClr val="black"/>
                </a:solidFill>
                <a:latin typeface="ＭＳ Ｐゴシック"/>
              </a:rPr>
              <a:t>手厚い健康管理と医療との連携</a:t>
            </a:r>
            <a:endParaRPr lang="en-US" altLang="ja-JP" sz="1200" b="1" dirty="0" smtClean="0">
              <a:solidFill>
                <a:prstClr val="black"/>
              </a:solidFill>
              <a:latin typeface="ＭＳ Ｐゴシック"/>
            </a:endParaRPr>
          </a:p>
          <a:p>
            <a:pPr>
              <a:defRPr/>
            </a:pPr>
            <a:r>
              <a:rPr lang="ja-JP" altLang="en-US" sz="1100" i="1" dirty="0">
                <a:solidFill>
                  <a:prstClr val="black"/>
                </a:solidFill>
                <a:latin typeface="ＭＳ Ｐゴシック"/>
              </a:rPr>
              <a:t>注：要介護者のみ</a:t>
            </a:r>
            <a:endParaRPr lang="en-US" altLang="ja-JP" sz="1100" i="1" dirty="0">
              <a:solidFill>
                <a:prstClr val="black"/>
              </a:solidFill>
              <a:latin typeface="ＭＳ Ｐゴシック"/>
            </a:endParaRPr>
          </a:p>
          <a:p>
            <a:pPr algn="r">
              <a:defRPr/>
            </a:pPr>
            <a:r>
              <a:rPr lang="ja-JP" altLang="en-US" sz="1100" dirty="0" smtClean="0">
                <a:solidFill>
                  <a:prstClr val="black"/>
                </a:solidFill>
                <a:latin typeface="ＭＳ Ｐゴシック"/>
              </a:rPr>
              <a:t>（</a:t>
            </a:r>
            <a:r>
              <a:rPr lang="en-US" altLang="ja-JP" sz="1100" dirty="0" smtClean="0">
                <a:solidFill>
                  <a:prstClr val="black"/>
                </a:solidFill>
                <a:latin typeface="ＭＳ Ｐゴシック"/>
              </a:rPr>
              <a:t>58</a:t>
            </a:r>
            <a:r>
              <a:rPr lang="ja-JP" altLang="en-US" sz="1100" dirty="0" smtClean="0">
                <a:solidFill>
                  <a:prstClr val="black"/>
                </a:solidFill>
                <a:latin typeface="ＭＳ Ｐゴシック"/>
              </a:rPr>
              <a:t>単位</a:t>
            </a:r>
            <a:r>
              <a:rPr lang="ja-JP" altLang="en-US" sz="1100" dirty="0">
                <a:solidFill>
                  <a:prstClr val="black"/>
                </a:solidFill>
                <a:latin typeface="ＭＳ Ｐゴシック"/>
              </a:rPr>
              <a:t>）</a:t>
            </a:r>
            <a:endParaRPr lang="en-US" altLang="ja-JP" sz="11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en-US" altLang="ja-JP" sz="1200" dirty="0">
              <a:solidFill>
                <a:prstClr val="black"/>
              </a:solidFill>
              <a:latin typeface="ＭＳ Ｐゴシック"/>
            </a:endParaRPr>
          </a:p>
          <a:p>
            <a:pPr>
              <a:defRPr/>
            </a:pPr>
            <a:endParaRPr lang="ja-JP" altLang="en-US" sz="1200" dirty="0">
              <a:solidFill>
                <a:prstClr val="black"/>
              </a:solidFill>
              <a:latin typeface="ＭＳ Ｐゴシック"/>
            </a:endParaRPr>
          </a:p>
        </p:txBody>
      </p:sp>
      <p:sp>
        <p:nvSpPr>
          <p:cNvPr id="61" name="正方形/長方形 60"/>
          <p:cNvSpPr/>
          <p:nvPr/>
        </p:nvSpPr>
        <p:spPr>
          <a:xfrm>
            <a:off x="7420853" y="5890774"/>
            <a:ext cx="2276343" cy="720725"/>
          </a:xfrm>
          <a:prstGeom prst="rect">
            <a:avLst/>
          </a:prstGeom>
          <a:solidFill>
            <a:srgbClr val="FFFF00"/>
          </a:solidFill>
          <a:ln w="38100"/>
        </p:spPr>
        <p:style>
          <a:lnRef idx="2">
            <a:schemeClr val="dk1">
              <a:shade val="50000"/>
            </a:schemeClr>
          </a:lnRef>
          <a:fillRef idx="1">
            <a:schemeClr val="dk1"/>
          </a:fillRef>
          <a:effectRef idx="0">
            <a:schemeClr val="dk1"/>
          </a:effectRef>
          <a:fontRef idx="minor">
            <a:schemeClr val="lt1"/>
          </a:fontRef>
        </p:style>
        <p:txBody>
          <a:bodyPr lIns="91435" tIns="45718" rIns="91435" bIns="45718" anchor="ctr"/>
          <a:lstStyle/>
          <a:p>
            <a:pPr>
              <a:defRPr/>
            </a:pPr>
            <a:r>
              <a:rPr lang="ja-JP" altLang="en-US" sz="1200" b="1" dirty="0" smtClean="0">
                <a:solidFill>
                  <a:prstClr val="black"/>
                </a:solidFill>
                <a:latin typeface="ＭＳ Ｐゴシック"/>
              </a:rPr>
              <a:t>長期間の利用者へのサービス提供</a:t>
            </a:r>
            <a:endParaRPr lang="en-US" altLang="ja-JP" sz="1200" b="1" dirty="0" smtClean="0">
              <a:solidFill>
                <a:prstClr val="black"/>
              </a:solidFill>
              <a:latin typeface="ＭＳ Ｐゴシック"/>
            </a:endParaRPr>
          </a:p>
          <a:p>
            <a:pPr algn="r">
              <a:defRPr/>
            </a:pPr>
            <a:r>
              <a:rPr lang="ja-JP" altLang="en-US" sz="1400" dirty="0">
                <a:solidFill>
                  <a:prstClr val="black"/>
                </a:solidFill>
                <a:latin typeface="ＭＳ Ｐゴシック"/>
              </a:rPr>
              <a:t>　　</a:t>
            </a:r>
            <a:r>
              <a:rPr lang="ja-JP" altLang="en-US" sz="1200" dirty="0">
                <a:solidFill>
                  <a:prstClr val="black"/>
                </a:solidFill>
                <a:latin typeface="ＭＳ Ｐゴシック"/>
              </a:rPr>
              <a:t>　</a:t>
            </a: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30</a:t>
            </a:r>
            <a:r>
              <a:rPr lang="ja-JP" altLang="en-US" sz="1200" dirty="0" smtClean="0">
                <a:solidFill>
                  <a:prstClr val="black"/>
                </a:solidFill>
                <a:latin typeface="ＭＳ Ｐゴシック"/>
              </a:rPr>
              <a:t>単位）</a:t>
            </a:r>
            <a:endParaRPr lang="en-US" altLang="ja-JP" sz="1200" dirty="0">
              <a:solidFill>
                <a:prstClr val="black"/>
              </a:solidFill>
              <a:latin typeface="ＭＳ Ｐゴシック"/>
            </a:endParaRPr>
          </a:p>
        </p:txBody>
      </p:sp>
      <p:sp>
        <p:nvSpPr>
          <p:cNvPr id="55" name="正方形/長方形 54"/>
          <p:cNvSpPr/>
          <p:nvPr/>
        </p:nvSpPr>
        <p:spPr>
          <a:xfrm>
            <a:off x="156424" y="6595087"/>
            <a:ext cx="353534" cy="1864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a:solidFill>
                <a:prstClr val="white"/>
              </a:solidFill>
            </a:endParaRPr>
          </a:p>
        </p:txBody>
      </p:sp>
      <p:sp>
        <p:nvSpPr>
          <p:cNvPr id="56" name="正方形/長方形 55"/>
          <p:cNvSpPr/>
          <p:nvPr/>
        </p:nvSpPr>
        <p:spPr>
          <a:xfrm>
            <a:off x="506237" y="6536340"/>
            <a:ext cx="2507418" cy="261610"/>
          </a:xfrm>
          <a:prstGeom prst="rect">
            <a:avLst/>
          </a:prstGeom>
        </p:spPr>
        <p:txBody>
          <a:bodyPr wrap="none">
            <a:spAutoFit/>
          </a:bodyPr>
          <a:lstStyle/>
          <a:p>
            <a:r>
              <a:rPr lang="ja-JP" altLang="en-US" sz="1100" dirty="0" smtClean="0">
                <a:solidFill>
                  <a:prstClr val="black"/>
                </a:solidFill>
                <a:latin typeface="ＭＳ Ｐゴシック"/>
                <a:cs typeface="メイリオ" panose="020B0604030504040204" pitchFamily="50" charset="-128"/>
              </a:rPr>
              <a:t>は今回の報酬改定で見直しの</a:t>
            </a:r>
            <a:r>
              <a:rPr lang="ja-JP" altLang="en-US" sz="1100" dirty="0">
                <a:solidFill>
                  <a:prstClr val="black"/>
                </a:solidFill>
                <a:latin typeface="ＭＳ Ｐゴシック"/>
                <a:cs typeface="メイリオ" panose="020B0604030504040204" pitchFamily="50" charset="-128"/>
              </a:rPr>
              <a:t>ある項目</a:t>
            </a:r>
          </a:p>
        </p:txBody>
      </p:sp>
      <p:sp>
        <p:nvSpPr>
          <p:cNvPr id="59" name="大かっこ 58"/>
          <p:cNvSpPr/>
          <p:nvPr/>
        </p:nvSpPr>
        <p:spPr>
          <a:xfrm>
            <a:off x="7489897" y="5019096"/>
            <a:ext cx="1783589" cy="709823"/>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spcBef>
                <a:spcPts val="600"/>
              </a:spcBef>
              <a:defRPr/>
            </a:pPr>
            <a:r>
              <a:rPr lang="ja-JP" altLang="en-US" sz="1100" dirty="0">
                <a:solidFill>
                  <a:prstClr val="black"/>
                </a:solidFill>
                <a:latin typeface="ＭＳ Ｐゴシック"/>
              </a:rPr>
              <a:t>・加算</a:t>
            </a:r>
            <a:r>
              <a:rPr lang="en-US" altLang="ja-JP" sz="1100" dirty="0">
                <a:solidFill>
                  <a:prstClr val="black"/>
                </a:solidFill>
                <a:latin typeface="ＭＳ Ｐゴシック"/>
              </a:rPr>
              <a:t>Ⅰ</a:t>
            </a:r>
            <a:r>
              <a:rPr lang="ja-JP" altLang="en-US" sz="1100" dirty="0">
                <a:solidFill>
                  <a:prstClr val="black"/>
                </a:solidFill>
                <a:latin typeface="ＭＳ Ｐゴシック"/>
              </a:rPr>
              <a:t>：</a:t>
            </a:r>
            <a:r>
              <a:rPr lang="en-US" altLang="ja-JP" sz="1100" dirty="0">
                <a:solidFill>
                  <a:prstClr val="black"/>
                </a:solidFill>
                <a:latin typeface="ＭＳ Ｐゴシック"/>
              </a:rPr>
              <a:t>5.9</a:t>
            </a:r>
            <a:r>
              <a:rPr lang="ja-JP" altLang="en-US" sz="1100" dirty="0">
                <a:solidFill>
                  <a:prstClr val="black"/>
                </a:solidFill>
                <a:latin typeface="ＭＳ Ｐゴシック"/>
              </a:rPr>
              <a:t>％</a:t>
            </a:r>
            <a:endParaRPr lang="en-US" altLang="ja-JP" sz="1100" dirty="0">
              <a:solidFill>
                <a:prstClr val="black"/>
              </a:solidFill>
              <a:latin typeface="ＭＳ Ｐゴシック"/>
            </a:endParaRPr>
          </a:p>
          <a:p>
            <a:pPr>
              <a:defRPr/>
            </a:pPr>
            <a:r>
              <a:rPr lang="ja-JP" altLang="en-US" sz="1100" dirty="0" smtClean="0">
                <a:solidFill>
                  <a:prstClr val="black"/>
                </a:solidFill>
                <a:latin typeface="ＭＳ Ｐゴシック"/>
              </a:rPr>
              <a:t>・</a:t>
            </a:r>
            <a:r>
              <a:rPr lang="ja-JP" altLang="en-US" sz="1100" dirty="0">
                <a:solidFill>
                  <a:prstClr val="black"/>
                </a:solidFill>
                <a:latin typeface="ＭＳ Ｐゴシック"/>
              </a:rPr>
              <a:t>加算</a:t>
            </a:r>
            <a:r>
              <a:rPr lang="en-US" altLang="ja-JP" sz="1100" dirty="0">
                <a:solidFill>
                  <a:prstClr val="black"/>
                </a:solidFill>
                <a:latin typeface="ＭＳ Ｐゴシック"/>
              </a:rPr>
              <a:t>Ⅱ</a:t>
            </a:r>
            <a:r>
              <a:rPr lang="ja-JP" altLang="en-US" sz="1100" dirty="0">
                <a:solidFill>
                  <a:prstClr val="black"/>
                </a:solidFill>
                <a:latin typeface="ＭＳ Ｐゴシック"/>
              </a:rPr>
              <a:t>：</a:t>
            </a:r>
            <a:r>
              <a:rPr lang="en-US" altLang="ja-JP" sz="1100" dirty="0">
                <a:solidFill>
                  <a:prstClr val="black"/>
                </a:solidFill>
                <a:latin typeface="ＭＳ Ｐゴシック"/>
              </a:rPr>
              <a:t>3.3</a:t>
            </a:r>
            <a:r>
              <a:rPr lang="ja-JP" altLang="en-US" sz="1100" dirty="0">
                <a:solidFill>
                  <a:prstClr val="black"/>
                </a:solidFill>
                <a:latin typeface="ＭＳ Ｐゴシック"/>
              </a:rPr>
              <a:t>％</a:t>
            </a:r>
            <a:endParaRPr lang="en-US" altLang="ja-JP" sz="1100" dirty="0">
              <a:solidFill>
                <a:prstClr val="black"/>
              </a:solidFill>
              <a:latin typeface="ＭＳ Ｐゴシック"/>
            </a:endParaRPr>
          </a:p>
          <a:p>
            <a:pPr>
              <a:defRPr/>
            </a:pPr>
            <a:r>
              <a:rPr lang="ja-JP" altLang="en-US" sz="1100" dirty="0" smtClean="0">
                <a:solidFill>
                  <a:prstClr val="black"/>
                </a:solidFill>
                <a:latin typeface="ＭＳ Ｐゴシック"/>
              </a:rPr>
              <a:t>・</a:t>
            </a:r>
            <a:r>
              <a:rPr lang="ja-JP" altLang="en-US" sz="1100" dirty="0">
                <a:solidFill>
                  <a:prstClr val="black"/>
                </a:solidFill>
                <a:latin typeface="ＭＳ Ｐゴシック"/>
              </a:rPr>
              <a:t>加算</a:t>
            </a:r>
            <a:r>
              <a:rPr lang="en-US" altLang="ja-JP" sz="1100" dirty="0">
                <a:solidFill>
                  <a:prstClr val="black"/>
                </a:solidFill>
                <a:latin typeface="ＭＳ Ｐゴシック"/>
              </a:rPr>
              <a:t>Ⅲ</a:t>
            </a:r>
            <a:r>
              <a:rPr lang="ja-JP" altLang="en-US" sz="1100" dirty="0">
                <a:solidFill>
                  <a:prstClr val="black"/>
                </a:solidFill>
                <a:latin typeface="ＭＳ Ｐゴシック"/>
              </a:rPr>
              <a:t>：加算</a:t>
            </a:r>
            <a:r>
              <a:rPr lang="en-US" altLang="ja-JP" sz="1100" dirty="0">
                <a:solidFill>
                  <a:prstClr val="black"/>
                </a:solidFill>
                <a:latin typeface="ＭＳ Ｐゴシック"/>
              </a:rPr>
              <a:t>Ⅱ×0.9</a:t>
            </a:r>
          </a:p>
          <a:p>
            <a:pPr>
              <a:defRPr/>
            </a:pPr>
            <a:r>
              <a:rPr lang="ja-JP" altLang="en-US" sz="1100" dirty="0" smtClean="0">
                <a:solidFill>
                  <a:prstClr val="black"/>
                </a:solidFill>
                <a:latin typeface="ＭＳ Ｐゴシック"/>
              </a:rPr>
              <a:t>・</a:t>
            </a:r>
            <a:r>
              <a:rPr lang="ja-JP" altLang="en-US" sz="1100" dirty="0">
                <a:solidFill>
                  <a:prstClr val="black"/>
                </a:solidFill>
                <a:latin typeface="ＭＳ Ｐゴシック"/>
              </a:rPr>
              <a:t>加算</a:t>
            </a:r>
            <a:r>
              <a:rPr lang="en-US" altLang="ja-JP" sz="1100" dirty="0">
                <a:solidFill>
                  <a:prstClr val="black"/>
                </a:solidFill>
                <a:latin typeface="ＭＳ Ｐゴシック"/>
              </a:rPr>
              <a:t>Ⅳ</a:t>
            </a:r>
            <a:r>
              <a:rPr lang="ja-JP" altLang="en-US" sz="1100" dirty="0">
                <a:solidFill>
                  <a:prstClr val="black"/>
                </a:solidFill>
                <a:latin typeface="ＭＳ Ｐゴシック"/>
              </a:rPr>
              <a:t>：加算</a:t>
            </a:r>
            <a:r>
              <a:rPr lang="en-US" altLang="ja-JP" sz="1100" dirty="0" smtClean="0">
                <a:solidFill>
                  <a:prstClr val="black"/>
                </a:solidFill>
                <a:latin typeface="ＭＳ Ｐゴシック"/>
              </a:rPr>
              <a:t>Ⅱ×0.8</a:t>
            </a:r>
            <a:endParaRPr lang="ja-JP" altLang="en-US" sz="1100" dirty="0">
              <a:solidFill>
                <a:sysClr val="windowText" lastClr="000000"/>
              </a:solidFill>
            </a:endParaRPr>
          </a:p>
        </p:txBody>
      </p:sp>
      <p:sp>
        <p:nvSpPr>
          <p:cNvPr id="58" name="スライド番号プレースホルダー 1"/>
          <p:cNvSpPr>
            <a:spLocks noGrp="1"/>
          </p:cNvSpPr>
          <p:nvPr>
            <p:ph type="sldNum" sz="quarter" idx="11"/>
          </p:nvPr>
        </p:nvSpPr>
        <p:spPr>
          <a:xfrm>
            <a:off x="9233910" y="660723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25</a:t>
            </a:fld>
            <a:endParaRPr kumimoji="0" lang="en-US" altLang="ja-JP" sz="1600" kern="0" dirty="0">
              <a:solidFill>
                <a:srgbClr val="000000"/>
              </a:solidFill>
            </a:endParaRPr>
          </a:p>
        </p:txBody>
      </p:sp>
    </p:spTree>
    <p:extLst>
      <p:ext uri="{BB962C8B-B14F-4D97-AF65-F5344CB8AC3E}">
        <p14:creationId xmlns:p14="http://schemas.microsoft.com/office/powerpoint/2010/main" val="9607542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94337" y="796592"/>
            <a:ext cx="9519046" cy="6016963"/>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smtClean="0">
              <a:solidFill>
                <a:srgbClr val="000000"/>
              </a:solidFill>
              <a:latin typeface="+mn-ea"/>
              <a:cs typeface="Times New Roman" pitchFamily="18" charset="0"/>
            </a:endParaRPr>
          </a:p>
          <a:p>
            <a:pPr>
              <a:defRPr/>
            </a:pPr>
            <a:r>
              <a:rPr lang="ja-JP" altLang="en-US" sz="1600" dirty="0" smtClean="0">
                <a:solidFill>
                  <a:srgbClr val="000000"/>
                </a:solidFill>
                <a:latin typeface="+mn-ea"/>
                <a:cs typeface="Times New Roman" pitchFamily="18" charset="0"/>
              </a:rPr>
              <a:t>短期入所</a:t>
            </a:r>
            <a:r>
              <a:rPr lang="ja-JP" altLang="en-US" sz="1600" dirty="0">
                <a:solidFill>
                  <a:srgbClr val="000000"/>
                </a:solidFill>
                <a:latin typeface="+mn-ea"/>
                <a:cs typeface="Times New Roman" pitchFamily="18" charset="0"/>
              </a:rPr>
              <a:t>生活介護サービスを提供するために必要な職員・設備等は次のとおり</a:t>
            </a:r>
            <a:endParaRPr lang="en-US" altLang="ja-JP" sz="1600" dirty="0">
              <a:solidFill>
                <a:srgbClr val="000000"/>
              </a:solidFill>
              <a:latin typeface="+mn-ea"/>
              <a:cs typeface="Times New Roman" pitchFamily="18" charset="0"/>
            </a:endParaRPr>
          </a:p>
          <a:p>
            <a:pPr>
              <a:lnSpc>
                <a:spcPts val="800"/>
              </a:lnSpc>
              <a:defRPr/>
            </a:pPr>
            <a:r>
              <a:rPr lang="ja-JP" altLang="en-US" sz="1400" dirty="0">
                <a:solidFill>
                  <a:srgbClr val="000000"/>
                </a:solidFill>
                <a:latin typeface="+mn-ea"/>
                <a:cs typeface="Times New Roman" pitchFamily="18" charset="0"/>
              </a:rPr>
              <a:t>　</a:t>
            </a:r>
            <a:endParaRPr lang="en-US" altLang="ja-JP" sz="1400" dirty="0">
              <a:solidFill>
                <a:srgbClr val="000000"/>
              </a:solidFill>
              <a:latin typeface="+mn-ea"/>
              <a:cs typeface="Times New Roman" pitchFamily="18" charset="0"/>
            </a:endParaRPr>
          </a:p>
          <a:p>
            <a:pPr>
              <a:defRPr/>
            </a:pPr>
            <a:r>
              <a:rPr lang="ja-JP" altLang="en-US" sz="1400" dirty="0">
                <a:solidFill>
                  <a:srgbClr val="000000"/>
                </a:solidFill>
                <a:latin typeface="+mn-ea"/>
                <a:cs typeface="Times New Roman" pitchFamily="18" charset="0"/>
              </a:rPr>
              <a:t>・</a:t>
            </a:r>
            <a:r>
              <a:rPr lang="ja-JP" altLang="en-US" sz="1400" dirty="0" smtClean="0">
                <a:solidFill>
                  <a:srgbClr val="000000"/>
                </a:solidFill>
                <a:latin typeface="+mn-ea"/>
                <a:cs typeface="Times New Roman" pitchFamily="18" charset="0"/>
              </a:rPr>
              <a:t>人員</a:t>
            </a:r>
            <a:r>
              <a:rPr lang="ja-JP" altLang="en-US" sz="1400" dirty="0">
                <a:solidFill>
                  <a:srgbClr val="000000"/>
                </a:solidFill>
                <a:latin typeface="+mn-ea"/>
                <a:cs typeface="Times New Roman" pitchFamily="18" charset="0"/>
              </a:rPr>
              <a:t>基準</a:t>
            </a:r>
            <a:endParaRPr lang="en-US" altLang="ja-JP" sz="1400" dirty="0">
              <a:solidFill>
                <a:srgbClr val="000000"/>
              </a:solidFill>
              <a:latin typeface="+mn-ea"/>
              <a:cs typeface="Times New Roman" pitchFamily="18" charset="0"/>
            </a:endParaRPr>
          </a:p>
          <a:p>
            <a:pPr>
              <a:lnSpc>
                <a:spcPts val="1300"/>
              </a:lnSpc>
              <a:defRPr/>
            </a:pPr>
            <a:endParaRPr lang="en-US" altLang="ja-JP" sz="1400" dirty="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smtClean="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smtClean="0">
              <a:solidFill>
                <a:srgbClr val="000000"/>
              </a:solidFill>
              <a:latin typeface="+mn-ea"/>
              <a:cs typeface="Times New Roman" pitchFamily="18" charset="0"/>
            </a:endParaRPr>
          </a:p>
          <a:p>
            <a:pPr>
              <a:defRPr/>
            </a:pPr>
            <a:endParaRPr lang="en-US" altLang="ja-JP" sz="1400" dirty="0">
              <a:solidFill>
                <a:srgbClr val="000000"/>
              </a:solidFill>
              <a:latin typeface="+mn-ea"/>
              <a:cs typeface="Times New Roman" pitchFamily="18" charset="0"/>
            </a:endParaRPr>
          </a:p>
          <a:p>
            <a:pPr>
              <a:defRPr/>
            </a:pPr>
            <a:endParaRPr lang="en-US" altLang="ja-JP" sz="1400" dirty="0" smtClean="0">
              <a:solidFill>
                <a:srgbClr val="000000"/>
              </a:solidFill>
              <a:latin typeface="+mn-ea"/>
              <a:cs typeface="Times New Roman" pitchFamily="18" charset="0"/>
            </a:endParaRPr>
          </a:p>
          <a:p>
            <a:pPr>
              <a:defRPr/>
            </a:pPr>
            <a:r>
              <a:rPr lang="ja-JP" altLang="en-US" sz="1400" dirty="0" smtClean="0">
                <a:solidFill>
                  <a:srgbClr val="000000"/>
                </a:solidFill>
                <a:latin typeface="+mn-ea"/>
                <a:cs typeface="Times New Roman" pitchFamily="18" charset="0"/>
              </a:rPr>
              <a:t>・設備</a:t>
            </a:r>
            <a:r>
              <a:rPr lang="ja-JP" altLang="en-US" sz="1400" dirty="0">
                <a:solidFill>
                  <a:srgbClr val="000000"/>
                </a:solidFill>
                <a:latin typeface="+mn-ea"/>
                <a:cs typeface="Times New Roman" pitchFamily="18" charset="0"/>
              </a:rPr>
              <a:t>基準</a:t>
            </a:r>
            <a:endParaRPr lang="en-US" altLang="ja-JP" sz="14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ja-JP" altLang="en-US" sz="2400" dirty="0">
              <a:solidFill>
                <a:srgbClr val="000000"/>
              </a:solidFill>
              <a:latin typeface="+mn-ea"/>
              <a:cs typeface="Times New Roman" pitchFamily="18" charset="0"/>
            </a:endParaRPr>
          </a:p>
          <a:p>
            <a:pPr>
              <a:defRPr/>
            </a:pPr>
            <a:endParaRPr lang="ja-JP" altLang="en-US" dirty="0">
              <a:solidFill>
                <a:srgbClr val="000000"/>
              </a:solidFill>
              <a:latin typeface="+mn-ea"/>
              <a:cs typeface="Times New Roman" pitchFamily="18" charset="0"/>
            </a:endParaRPr>
          </a:p>
        </p:txBody>
      </p:sp>
      <p:sp>
        <p:nvSpPr>
          <p:cNvPr id="12" name="角丸四角形 11"/>
          <p:cNvSpPr/>
          <p:nvPr/>
        </p:nvSpPr>
        <p:spPr>
          <a:xfrm>
            <a:off x="194337" y="618008"/>
            <a:ext cx="3274483" cy="357187"/>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必要となる人員・設備等</a:t>
            </a:r>
          </a:p>
        </p:txBody>
      </p:sp>
      <p:graphicFrame>
        <p:nvGraphicFramePr>
          <p:cNvPr id="14" name="表 13"/>
          <p:cNvGraphicFramePr>
            <a:graphicFrameLocks noGrp="1"/>
          </p:cNvGraphicFramePr>
          <p:nvPr>
            <p:extLst>
              <p:ext uri="{D42A27DB-BD31-4B8C-83A1-F6EECF244321}">
                <p14:modId xmlns:p14="http://schemas.microsoft.com/office/powerpoint/2010/main" val="2334588041"/>
              </p:ext>
            </p:extLst>
          </p:nvPr>
        </p:nvGraphicFramePr>
        <p:xfrm>
          <a:off x="460949" y="1680858"/>
          <a:ext cx="8996560" cy="2551506"/>
        </p:xfrm>
        <a:graphic>
          <a:graphicData uri="http://schemas.openxmlformats.org/drawingml/2006/table">
            <a:tbl>
              <a:tblPr/>
              <a:tblGrid>
                <a:gridCol w="2245424"/>
                <a:gridCol w="6751136"/>
              </a:tblGrid>
              <a:tr h="307642">
                <a:tc>
                  <a:txBody>
                    <a:bodyPr/>
                    <a:lstStyle/>
                    <a:p>
                      <a:pPr algn="l">
                        <a:spcAft>
                          <a:spcPts val="0"/>
                        </a:spcAft>
                      </a:pPr>
                      <a:r>
                        <a:rPr lang="ja-JP" altLang="en-US" sz="1400" kern="100" dirty="0" smtClean="0">
                          <a:latin typeface="+mn-ea"/>
                          <a:ea typeface="+mn-ea"/>
                          <a:cs typeface="Times New Roman"/>
                        </a:rPr>
                        <a:t>医師</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smtClean="0">
                          <a:latin typeface="+mn-ea"/>
                          <a:ea typeface="+mn-ea"/>
                          <a:cs typeface="Times New Roman"/>
                        </a:rPr>
                        <a:t>１</a:t>
                      </a:r>
                      <a:r>
                        <a:rPr lang="ja-JP" sz="1400" kern="100" dirty="0">
                          <a:latin typeface="+mn-ea"/>
                          <a:ea typeface="+mn-ea"/>
                          <a:cs typeface="Times New Roman"/>
                        </a:rPr>
                        <a:t>以上</a:t>
                      </a: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860">
                <a:tc>
                  <a:txBody>
                    <a:bodyPr/>
                    <a:lstStyle/>
                    <a:p>
                      <a:pPr marL="0" indent="0" algn="l">
                        <a:spcAft>
                          <a:spcPts val="0"/>
                        </a:spcAft>
                      </a:pPr>
                      <a:r>
                        <a:rPr lang="ja-JP" altLang="en-US" sz="1400" kern="100" dirty="0" smtClean="0">
                          <a:latin typeface="+mn-ea"/>
                          <a:ea typeface="+mn-ea"/>
                          <a:cs typeface="Times New Roman"/>
                        </a:rPr>
                        <a:t>生活相談員</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smtClean="0">
                          <a:latin typeface="+mn-ea"/>
                          <a:ea typeface="+mn-ea"/>
                          <a:cs typeface="Times New Roman"/>
                        </a:rPr>
                        <a:t>利用者１００人につき１人以上（常勤換算）</a:t>
                      </a:r>
                      <a:endParaRPr lang="en-US" altLang="ja-JP" sz="1400" kern="100" dirty="0" smtClean="0">
                        <a:latin typeface="+mn-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400" kern="100" dirty="0" smtClean="0">
                          <a:latin typeface="+mn-ea"/>
                          <a:ea typeface="+mn-ea"/>
                          <a:cs typeface="Times New Roman"/>
                        </a:rPr>
                        <a:t>※</a:t>
                      </a:r>
                      <a:r>
                        <a:rPr lang="ja-JP" altLang="en-US" sz="1400" kern="100" dirty="0" smtClean="0">
                          <a:latin typeface="+mn-ea"/>
                          <a:ea typeface="+mn-ea"/>
                          <a:cs typeface="Times New Roman"/>
                        </a:rPr>
                        <a:t>うち１人は常勤（利用定員が２０人未満の併設事業所を除く）</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860">
                <a:tc>
                  <a:txBody>
                    <a:bodyPr/>
                    <a:lstStyle/>
                    <a:p>
                      <a:pPr marL="0" indent="0" algn="just">
                        <a:spcAft>
                          <a:spcPts val="0"/>
                        </a:spcAft>
                      </a:pPr>
                      <a:r>
                        <a:rPr lang="ja-JP" altLang="en-US" sz="1400" kern="100" dirty="0" smtClean="0">
                          <a:latin typeface="+mn-ea"/>
                          <a:ea typeface="+mn-ea"/>
                          <a:cs typeface="Times New Roman"/>
                        </a:rPr>
                        <a:t>介護職員又は看護師若しくは准看護師</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400" kern="100" dirty="0" smtClean="0">
                          <a:latin typeface="+mn-ea"/>
                          <a:ea typeface="+mn-ea"/>
                          <a:cs typeface="Times New Roman"/>
                        </a:rPr>
                        <a:t>利用者３人につき１人以上（常勤換算）</a:t>
                      </a:r>
                      <a:endParaRPr lang="en-US" altLang="ja-JP" sz="1400" kern="100" dirty="0" smtClean="0">
                        <a:latin typeface="+mn-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400" kern="100" dirty="0" smtClean="0">
                          <a:latin typeface="+mn-ea"/>
                          <a:ea typeface="+mn-ea"/>
                          <a:cs typeface="Times New Roman"/>
                        </a:rPr>
                        <a:t>※</a:t>
                      </a:r>
                      <a:r>
                        <a:rPr lang="ja-JP" altLang="en-US" sz="1400" kern="100" dirty="0" smtClean="0">
                          <a:latin typeface="+mn-ea"/>
                          <a:ea typeface="+mn-ea"/>
                          <a:cs typeface="Times New Roman"/>
                        </a:rPr>
                        <a:t>うち１人は常勤（利用定員が２０人未満の併設事業所を除く）</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286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smtClean="0">
                          <a:latin typeface="+mn-ea"/>
                          <a:ea typeface="+mn-ea"/>
                          <a:cs typeface="Times New Roman"/>
                        </a:rPr>
                        <a:t>栄養士</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smtClean="0">
                          <a:latin typeface="+mn-ea"/>
                          <a:ea typeface="+mn-ea"/>
                          <a:cs typeface="Times New Roman"/>
                        </a:rPr>
                        <a:t>１人以上</a:t>
                      </a:r>
                      <a:endParaRPr lang="en-US" altLang="ja-JP" sz="1400" kern="100" dirty="0" smtClean="0">
                        <a:latin typeface="+mn-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400" kern="100" dirty="0" smtClean="0">
                          <a:latin typeface="+mn-ea"/>
                          <a:ea typeface="+mn-ea"/>
                          <a:cs typeface="Times New Roman"/>
                        </a:rPr>
                        <a:t>※</a:t>
                      </a:r>
                      <a:r>
                        <a:rPr lang="ja-JP" altLang="en-US" sz="1400" kern="100" dirty="0" smtClean="0">
                          <a:latin typeface="+mn-ea"/>
                          <a:ea typeface="+mn-ea"/>
                          <a:cs typeface="Times New Roman"/>
                        </a:rPr>
                        <a:t>利用定員が４０人以下の事業所は、一定の場合は、栄養士を置かないことができる</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642">
                <a:tc>
                  <a:txBody>
                    <a:bodyPr/>
                    <a:lstStyle/>
                    <a:p>
                      <a:pPr marL="0" indent="0" algn="just">
                        <a:spcAft>
                          <a:spcPts val="0"/>
                        </a:spcAft>
                      </a:pPr>
                      <a:r>
                        <a:rPr lang="ja-JP" sz="1400" kern="100" dirty="0">
                          <a:latin typeface="+mn-ea"/>
                          <a:ea typeface="+mn-ea"/>
                          <a:cs typeface="Times New Roman"/>
                        </a:rPr>
                        <a:t>機能訓練指導員</a:t>
                      </a: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latin typeface="+mn-ea"/>
                          <a:ea typeface="+mn-ea"/>
                          <a:cs typeface="Times New Roman"/>
                        </a:rPr>
                        <a:t>１以上</a:t>
                      </a: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642">
                <a:tc>
                  <a:txBody>
                    <a:bodyPr/>
                    <a:lstStyle/>
                    <a:p>
                      <a:pPr marL="342900" marR="0" lvl="0" indent="-342900" algn="just" defTabSz="914400" rtl="0" eaLnBrk="1" fontAlgn="auto" latinLnBrk="0" hangingPunct="1">
                        <a:lnSpc>
                          <a:spcPct val="100000"/>
                        </a:lnSpc>
                        <a:spcBef>
                          <a:spcPts val="0"/>
                        </a:spcBef>
                        <a:spcAft>
                          <a:spcPts val="0"/>
                        </a:spcAft>
                        <a:buClrTx/>
                        <a:buSzTx/>
                        <a:buFont typeface="ＭＳ ゴシック"/>
                        <a:buNone/>
                        <a:tabLst/>
                        <a:defRPr/>
                      </a:pPr>
                      <a:r>
                        <a:rPr lang="ja-JP" altLang="en-US" sz="1400" kern="100" dirty="0" smtClean="0">
                          <a:latin typeface="+mn-ea"/>
                          <a:ea typeface="+mn-ea"/>
                          <a:cs typeface="Times New Roman"/>
                        </a:rPr>
                        <a:t>調理員その他の従業者</a:t>
                      </a:r>
                      <a:endParaRPr lang="ja-JP" sz="1400" kern="100" dirty="0">
                        <a:latin typeface="+mn-ea"/>
                        <a:ea typeface="+mn-ea"/>
                        <a:cs typeface="Times New Roman"/>
                      </a:endParaRPr>
                    </a:p>
                  </a:txBody>
                  <a:tcPr marL="68105" marR="6810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defTabSz="914400" rtl="0" eaLnBrk="1" fontAlgn="auto" latinLnBrk="0" hangingPunct="1">
                        <a:lnSpc>
                          <a:spcPct val="100000"/>
                        </a:lnSpc>
                        <a:spcBef>
                          <a:spcPts val="0"/>
                        </a:spcBef>
                        <a:spcAft>
                          <a:spcPts val="0"/>
                        </a:spcAft>
                        <a:buClrTx/>
                        <a:buSzTx/>
                        <a:buFont typeface="ＭＳ ゴシック"/>
                        <a:buNone/>
                        <a:tabLst/>
                        <a:defRPr/>
                      </a:pPr>
                      <a:r>
                        <a:rPr lang="ja-JP" altLang="en-US" sz="1400" kern="100" dirty="0" smtClean="0">
                          <a:latin typeface="+mn-ea"/>
                          <a:ea typeface="+mn-ea"/>
                          <a:cs typeface="Times New Roman"/>
                        </a:rPr>
                        <a:t>実情に応じた適当数</a:t>
                      </a:r>
                      <a:endParaRPr lang="ja-JP" sz="1400" kern="100" dirty="0">
                        <a:latin typeface="+mn-ea"/>
                        <a:ea typeface="+mn-ea"/>
                        <a:cs typeface="Times New Roman"/>
                      </a:endParaRPr>
                    </a:p>
                  </a:txBody>
                  <a:tcPr marL="68105" marR="6810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1351382642"/>
              </p:ext>
            </p:extLst>
          </p:nvPr>
        </p:nvGraphicFramePr>
        <p:xfrm>
          <a:off x="456407" y="4892813"/>
          <a:ext cx="9001102" cy="1625554"/>
        </p:xfrm>
        <a:graphic>
          <a:graphicData uri="http://schemas.openxmlformats.org/drawingml/2006/table">
            <a:tbl>
              <a:tblPr/>
              <a:tblGrid>
                <a:gridCol w="2924149"/>
                <a:gridCol w="6076953"/>
              </a:tblGrid>
              <a:tr h="464509">
                <a:tc>
                  <a:txBody>
                    <a:bodyPr/>
                    <a:lstStyle/>
                    <a:p>
                      <a:pPr marL="0" indent="0" algn="l">
                        <a:spcAft>
                          <a:spcPts val="0"/>
                        </a:spcAft>
                      </a:pPr>
                      <a:r>
                        <a:rPr lang="ja-JP" altLang="en-US" sz="1400" kern="100" dirty="0" smtClean="0">
                          <a:latin typeface="+mn-ea"/>
                          <a:ea typeface="+mn-ea"/>
                          <a:cs typeface="Times New Roman"/>
                        </a:rPr>
                        <a:t>利用定員等</a:t>
                      </a:r>
                      <a:endParaRPr lang="en-US" altLang="ja-JP" sz="1400" kern="100" dirty="0" smtClean="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smtClean="0">
                          <a:latin typeface="+mn-ea"/>
                          <a:ea typeface="+mn-ea"/>
                          <a:cs typeface="Times New Roman"/>
                        </a:rPr>
                        <a:t>２０人以上とし、専用の居室を設ける</a:t>
                      </a:r>
                      <a:endParaRPr lang="en-US" altLang="ja-JP" sz="1400" kern="100" dirty="0" smtClean="0">
                        <a:latin typeface="+mn-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400" kern="100" dirty="0" smtClean="0">
                          <a:latin typeface="+mn-ea"/>
                          <a:ea typeface="+mn-ea"/>
                          <a:cs typeface="Times New Roman"/>
                        </a:rPr>
                        <a:t>※</a:t>
                      </a:r>
                      <a:r>
                        <a:rPr lang="ja-JP" altLang="en-US" sz="1400" kern="100" dirty="0" smtClean="0">
                          <a:latin typeface="+mn-ea"/>
                          <a:ea typeface="+mn-ea"/>
                          <a:cs typeface="Times New Roman"/>
                        </a:rPr>
                        <a:t>ただし、併設事業所の場合は、２０人未満とすることができる</a:t>
                      </a:r>
                      <a:endParaRPr lang="en-US" altLang="ja-JP" sz="1400" kern="100" dirty="0" smtClean="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2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kern="100" dirty="0" smtClean="0">
                          <a:latin typeface="+mn-ea"/>
                          <a:ea typeface="+mn-ea"/>
                          <a:cs typeface="Times New Roman"/>
                        </a:rPr>
                        <a:t>居室</a:t>
                      </a:r>
                      <a:endParaRPr lang="ja-JP" altLang="ja-JP" sz="1400" kern="100" dirty="0" smtClean="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smtClean="0">
                          <a:latin typeface="+mn-ea"/>
                          <a:ea typeface="+mn-ea"/>
                          <a:cs typeface="Times New Roman"/>
                        </a:rPr>
                        <a:t>定員４人以下、床面積（１人当たり）</a:t>
                      </a:r>
                      <a:r>
                        <a:rPr lang="en-US" altLang="ja-JP" sz="1400" kern="100" dirty="0" smtClean="0">
                          <a:latin typeface="+mn-ea"/>
                          <a:ea typeface="+mn-ea"/>
                          <a:cs typeface="Times New Roman"/>
                        </a:rPr>
                        <a:t>10.65㎡</a:t>
                      </a:r>
                      <a:r>
                        <a:rPr lang="ja-JP" altLang="en-US" sz="1400" kern="100" dirty="0" smtClean="0">
                          <a:latin typeface="+mn-ea"/>
                          <a:ea typeface="+mn-ea"/>
                          <a:cs typeface="Times New Roman"/>
                        </a:rPr>
                        <a:t>以上</a:t>
                      </a:r>
                      <a:endParaRPr lang="ja-JP" altLang="ja-JP" sz="1400" kern="100" dirty="0" smtClean="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255">
                <a:tc>
                  <a:txBody>
                    <a:bodyPr/>
                    <a:lstStyle/>
                    <a:p>
                      <a:pPr marL="0" indent="0" algn="l">
                        <a:spcAft>
                          <a:spcPts val="0"/>
                        </a:spcAft>
                      </a:pPr>
                      <a:r>
                        <a:rPr lang="ja-JP" altLang="en-US" sz="1400" kern="100" dirty="0" smtClean="0">
                          <a:latin typeface="+mn-ea"/>
                          <a:ea typeface="+mn-ea"/>
                          <a:cs typeface="Times New Roman"/>
                        </a:rPr>
                        <a:t>食堂及び機能訓練室</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smtClean="0">
                          <a:latin typeface="+mn-ea"/>
                          <a:ea typeface="+mn-ea"/>
                          <a:cs typeface="Times New Roman"/>
                        </a:rPr>
                        <a:t>合計面積３㎡</a:t>
                      </a:r>
                      <a:r>
                        <a:rPr lang="en-US" altLang="ja-JP" sz="1400" kern="100" dirty="0" smtClean="0">
                          <a:latin typeface="+mn-ea"/>
                          <a:ea typeface="+mn-ea"/>
                          <a:cs typeface="Times New Roman"/>
                        </a:rPr>
                        <a:t>×</a:t>
                      </a:r>
                      <a:r>
                        <a:rPr lang="ja-JP" altLang="en-US" sz="1400" kern="100" dirty="0" smtClean="0">
                          <a:latin typeface="+mn-ea"/>
                          <a:ea typeface="+mn-ea"/>
                          <a:cs typeface="Times New Roman"/>
                        </a:rPr>
                        <a:t>利用定員以上</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255">
                <a:tc>
                  <a:txBody>
                    <a:bodyPr/>
                    <a:lstStyle/>
                    <a:p>
                      <a:pPr marL="0" indent="0" algn="l">
                        <a:spcAft>
                          <a:spcPts val="0"/>
                        </a:spcAft>
                      </a:pPr>
                      <a:r>
                        <a:rPr lang="ja-JP" altLang="en-US" sz="1400" kern="100" dirty="0" smtClean="0">
                          <a:latin typeface="+mn-ea"/>
                          <a:ea typeface="+mn-ea"/>
                          <a:cs typeface="Times New Roman"/>
                        </a:rPr>
                        <a:t>浴室、便所、洗面設備</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400" kern="100" dirty="0" smtClean="0">
                          <a:latin typeface="+mn-ea"/>
                          <a:ea typeface="+mn-ea"/>
                          <a:cs typeface="Times New Roman"/>
                        </a:rPr>
                        <a:t>要介護者が使用するのに適したもの</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280">
                <a:tc gridSpan="2">
                  <a:txBody>
                    <a:bodyPr/>
                    <a:lstStyle/>
                    <a:p>
                      <a:pPr marL="0" indent="0" algn="l">
                        <a:spcAft>
                          <a:spcPts val="0"/>
                        </a:spcAft>
                      </a:pPr>
                      <a:r>
                        <a:rPr lang="ja-JP" altLang="en-US" sz="1400" kern="100" dirty="0" smtClean="0">
                          <a:latin typeface="+mn-ea"/>
                          <a:ea typeface="+mn-ea"/>
                          <a:cs typeface="Times New Roman"/>
                        </a:rPr>
                        <a:t>その他、医務室、静養室、面談室、介護職員室、看護職員室、調理室、洗濯室又は洗濯場、汚物処理室、介護材料室が必要</a:t>
                      </a:r>
                      <a:endParaRPr lang="ja-JP" sz="1400" kern="100" dirty="0">
                        <a:latin typeface="+mn-ea"/>
                        <a:ea typeface="+mn-ea"/>
                        <a:cs typeface="Times New Roman"/>
                      </a:endParaRPr>
                    </a:p>
                  </a:txBody>
                  <a:tcPr marL="74296" marR="74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spcAft>
                          <a:spcPts val="0"/>
                        </a:spcAft>
                      </a:pPr>
                      <a:endParaRPr lang="ja-JP" sz="1400" kern="100" dirty="0">
                        <a:latin typeface="HG丸ｺﾞｼｯｸM-PRO" pitchFamily="50" charset="-128"/>
                        <a:ea typeface="HG丸ｺﾞｼｯｸM-PRO" pitchFamily="50" charset="-128"/>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正方形/長方形 9"/>
          <p:cNvSpPr/>
          <p:nvPr/>
        </p:nvSpPr>
        <p:spPr>
          <a:xfrm>
            <a:off x="3" y="-27384"/>
            <a:ext cx="9910765" cy="432048"/>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defTabSz="914400"/>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１．短期入所生活介護［基準等］</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1"/>
          <p:cNvSpPr>
            <a:spLocks noGrp="1"/>
          </p:cNvSpPr>
          <p:nvPr>
            <p:ph type="sldNum" sz="quarter" idx="11"/>
          </p:nvPr>
        </p:nvSpPr>
        <p:spPr>
          <a:xfrm>
            <a:off x="9097430" y="653899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26</a:t>
            </a:fld>
            <a:endParaRPr kumimoji="0" lang="en-US" altLang="ja-JP" sz="1600" kern="0" dirty="0">
              <a:solidFill>
                <a:srgbClr val="000000"/>
              </a:solidFill>
            </a:endParaRPr>
          </a:p>
        </p:txBody>
      </p:sp>
    </p:spTree>
    <p:extLst>
      <p:ext uri="{BB962C8B-B14F-4D97-AF65-F5344CB8AC3E}">
        <p14:creationId xmlns:p14="http://schemas.microsoft.com/office/powerpoint/2010/main" val="11340893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817619234"/>
              </p:ext>
            </p:extLst>
          </p:nvPr>
        </p:nvGraphicFramePr>
        <p:xfrm>
          <a:off x="217456" y="2158208"/>
          <a:ext cx="9437587" cy="3749040"/>
        </p:xfrm>
        <a:graphic>
          <a:graphicData uri="http://schemas.openxmlformats.org/drawingml/2006/table">
            <a:tbl>
              <a:tblPr firstRow="1" bandRow="1">
                <a:tableStyleId>{5C22544A-7EE6-4342-B048-85BDC9FD1C3A}</a:tableStyleId>
              </a:tblPr>
              <a:tblGrid>
                <a:gridCol w="464337"/>
                <a:gridCol w="1170130"/>
                <a:gridCol w="3901560"/>
                <a:gridCol w="3901560"/>
              </a:tblGrid>
              <a:tr h="135136">
                <a:tc>
                  <a:txBody>
                    <a:bodyPr/>
                    <a:lstStyle/>
                    <a:p>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55" rtl="0" eaLnBrk="1" fontAlgn="auto" latinLnBrk="0" hangingPunct="1">
                        <a:lnSpc>
                          <a:spcPct val="100000"/>
                        </a:lnSpc>
                        <a:spcBef>
                          <a:spcPts val="0"/>
                        </a:spcBef>
                        <a:spcAft>
                          <a:spcPts val="0"/>
                        </a:spcAft>
                        <a:buClrTx/>
                        <a:buSzTx/>
                        <a:buFontTx/>
                        <a:buNone/>
                        <a:tabLst/>
                        <a:defRPr/>
                      </a:pPr>
                      <a:endParaRPr lang="ja-JP" altLang="en-US" sz="1200" b="0" dirty="0" smtClean="0">
                        <a:solidFill>
                          <a:prstClr val="black"/>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355"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prstClr val="black"/>
                          </a:solidFill>
                          <a:latin typeface="ＭＳ ゴシック" pitchFamily="49" charset="-128"/>
                          <a:ea typeface="ＭＳ ゴシック" pitchFamily="49" charset="-128"/>
                          <a:cs typeface="+mn-cs"/>
                        </a:rPr>
                        <a:t>指定短期入所生活介護</a:t>
                      </a:r>
                    </a:p>
                  </a:txBody>
                  <a:tcPr marL="91484" marR="914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defTabSz="914355">
                        <a:defRPr/>
                      </a:pPr>
                      <a:r>
                        <a:rPr lang="ja-JP" altLang="en-US" sz="1200" b="0" dirty="0" smtClean="0">
                          <a:solidFill>
                            <a:prstClr val="black"/>
                          </a:solidFill>
                          <a:latin typeface="ＭＳ ゴシック" pitchFamily="49" charset="-128"/>
                          <a:ea typeface="ＭＳ ゴシック" pitchFamily="49" charset="-128"/>
                        </a:rPr>
                        <a:t>基準該当短期入所生活介護</a:t>
                      </a:r>
                      <a:endParaRPr lang="en-US" altLang="ja-JP" sz="1200" b="0" dirty="0" smtClean="0">
                        <a:solidFill>
                          <a:prstClr val="black"/>
                        </a:solidFill>
                        <a:latin typeface="ＭＳ ゴシック" pitchFamily="49" charset="-128"/>
                        <a:ea typeface="ＭＳ ゴシック" pitchFamily="49" charset="-128"/>
                      </a:endParaRPr>
                    </a:p>
                  </a:txBody>
                  <a:tcPr marL="91484" marR="9148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136">
                <a:tc rowSpan="4">
                  <a:txBody>
                    <a:bodyPr/>
                    <a:lstStyle/>
                    <a:p>
                      <a:pPr algn="ctr"/>
                      <a:r>
                        <a:rPr kumimoji="1" lang="ja-JP" altLang="en-US" sz="1200" b="0" dirty="0" smtClean="0">
                          <a:solidFill>
                            <a:schemeClr val="tx1"/>
                          </a:solidFill>
                          <a:latin typeface="ＭＳ ゴシック" pitchFamily="49" charset="-128"/>
                          <a:ea typeface="ＭＳ ゴシック" pitchFamily="49" charset="-128"/>
                        </a:rPr>
                        <a:t>従業者</a:t>
                      </a:r>
                      <a:endParaRPr kumimoji="1" lang="ja-JP" altLang="en-US" sz="1200" b="0" dirty="0">
                        <a:solidFill>
                          <a:schemeClr val="tx1"/>
                        </a:solidFill>
                        <a:latin typeface="ＭＳ ゴシック" pitchFamily="49" charset="-128"/>
                        <a:ea typeface="ＭＳ ゴシック" pitchFamily="49" charset="-128"/>
                      </a:endParaRPr>
                    </a:p>
                  </a:txBody>
                  <a:tcPr marL="91484" marR="91484"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ゴシック" pitchFamily="49" charset="-128"/>
                          <a:ea typeface="ＭＳ ゴシック" pitchFamily="49" charset="-128"/>
                        </a:rPr>
                        <a:t>医師</a:t>
                      </a:r>
                      <a:endParaRPr kumimoji="1" lang="en-US" altLang="ja-JP" sz="1200" b="0" dirty="0" smtClean="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ゴシック" pitchFamily="49" charset="-128"/>
                          <a:ea typeface="ＭＳ ゴシック" pitchFamily="49" charset="-128"/>
                        </a:rPr>
                        <a:t>１人以上</a:t>
                      </a:r>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u="sng" dirty="0" smtClean="0">
                          <a:solidFill>
                            <a:schemeClr val="tx1"/>
                          </a:solidFill>
                          <a:latin typeface="ＭＳ ゴシック" pitchFamily="49" charset="-128"/>
                          <a:ea typeface="ＭＳ ゴシック" pitchFamily="49" charset="-128"/>
                        </a:rPr>
                        <a:t>不要</a:t>
                      </a:r>
                      <a:r>
                        <a:rPr kumimoji="1" lang="ja-JP" altLang="en-US" sz="1200" b="0" u="none" dirty="0" smtClean="0">
                          <a:solidFill>
                            <a:schemeClr val="tx1"/>
                          </a:solidFill>
                          <a:latin typeface="ＭＳ ゴシック" pitchFamily="49" charset="-128"/>
                          <a:ea typeface="ＭＳ ゴシック" pitchFamily="49" charset="-128"/>
                        </a:rPr>
                        <a:t>（平成</a:t>
                      </a:r>
                      <a:r>
                        <a:rPr kumimoji="1" lang="en-US" altLang="ja-JP" sz="1200" b="0" u="none" dirty="0" smtClean="0">
                          <a:solidFill>
                            <a:schemeClr val="tx1"/>
                          </a:solidFill>
                          <a:latin typeface="ＭＳ ゴシック" pitchFamily="49" charset="-128"/>
                          <a:ea typeface="ＭＳ ゴシック" pitchFamily="49" charset="-128"/>
                        </a:rPr>
                        <a:t>24</a:t>
                      </a:r>
                      <a:r>
                        <a:rPr kumimoji="1" lang="ja-JP" altLang="en-US" sz="1200" b="0" u="none" dirty="0" smtClean="0">
                          <a:solidFill>
                            <a:schemeClr val="tx1"/>
                          </a:solidFill>
                          <a:latin typeface="ＭＳ ゴシック" pitchFamily="49" charset="-128"/>
                          <a:ea typeface="ＭＳ ゴシック" pitchFamily="49" charset="-128"/>
                        </a:rPr>
                        <a:t>年基準改定）</a:t>
                      </a:r>
                      <a:endParaRPr kumimoji="1" lang="ja-JP" altLang="en-US" sz="1200" b="0" u="none"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7">
                <a:tc vMerge="1">
                  <a:txBody>
                    <a:bodyPr/>
                    <a:lstStyle/>
                    <a:p>
                      <a:endParaRPr kumimoji="1" lang="ja-JP" altLang="en-US" sz="1100" b="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200" b="0" dirty="0" smtClean="0">
                          <a:solidFill>
                            <a:schemeClr val="tx1"/>
                          </a:solidFill>
                          <a:latin typeface="ＭＳ ゴシック" pitchFamily="49" charset="-128"/>
                          <a:ea typeface="ＭＳ ゴシック" pitchFamily="49" charset="-128"/>
                        </a:rPr>
                        <a:t>生活相談員</a:t>
                      </a:r>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ゴシック" pitchFamily="49" charset="-128"/>
                          <a:ea typeface="ＭＳ ゴシック" pitchFamily="49" charset="-128"/>
                        </a:rPr>
                        <a:t>①常勤換算方法で利用者</a:t>
                      </a:r>
                      <a:r>
                        <a:rPr kumimoji="1" lang="en-US" altLang="ja-JP" sz="1200" b="0" dirty="0" smtClean="0">
                          <a:solidFill>
                            <a:schemeClr val="tx1"/>
                          </a:solidFill>
                          <a:latin typeface="ＭＳ ゴシック" pitchFamily="49" charset="-128"/>
                          <a:ea typeface="ＭＳ ゴシック" pitchFamily="49" charset="-128"/>
                        </a:rPr>
                        <a:t>100</a:t>
                      </a:r>
                      <a:r>
                        <a:rPr kumimoji="1" lang="ja-JP" altLang="en-US" sz="1200" b="0" dirty="0" smtClean="0">
                          <a:solidFill>
                            <a:schemeClr val="tx1"/>
                          </a:solidFill>
                          <a:latin typeface="ＭＳ ゴシック" pitchFamily="49" charset="-128"/>
                          <a:ea typeface="ＭＳ ゴシック" pitchFamily="49" charset="-128"/>
                        </a:rPr>
                        <a:t>人に１以上</a:t>
                      </a:r>
                      <a:endParaRPr kumimoji="1" lang="en-US" altLang="ja-JP" sz="1200" b="0" dirty="0" smtClean="0">
                        <a:solidFill>
                          <a:schemeClr val="tx1"/>
                        </a:solidFill>
                        <a:latin typeface="ＭＳ ゴシック" pitchFamily="49" charset="-128"/>
                        <a:ea typeface="ＭＳ ゴシック" pitchFamily="49" charset="-128"/>
                      </a:endParaRPr>
                    </a:p>
                    <a:p>
                      <a:r>
                        <a:rPr kumimoji="1" lang="ja-JP" altLang="en-US" sz="1200" b="0" dirty="0" smtClean="0">
                          <a:solidFill>
                            <a:schemeClr val="tx1"/>
                          </a:solidFill>
                          <a:latin typeface="ＭＳ ゴシック" pitchFamily="49" charset="-128"/>
                          <a:ea typeface="ＭＳ ゴシック" pitchFamily="49" charset="-128"/>
                        </a:rPr>
                        <a:t>②１人は常勤（利用定員</a:t>
                      </a:r>
                      <a:r>
                        <a:rPr kumimoji="1" lang="en-US" altLang="ja-JP" sz="1200" b="0" dirty="0" smtClean="0">
                          <a:solidFill>
                            <a:schemeClr val="tx1"/>
                          </a:solidFill>
                          <a:latin typeface="ＭＳ ゴシック" pitchFamily="49" charset="-128"/>
                          <a:ea typeface="ＭＳ ゴシック" pitchFamily="49" charset="-128"/>
                        </a:rPr>
                        <a:t>20</a:t>
                      </a:r>
                      <a:r>
                        <a:rPr kumimoji="1" lang="ja-JP" altLang="en-US" sz="1200" b="0" dirty="0" smtClean="0">
                          <a:solidFill>
                            <a:schemeClr val="tx1"/>
                          </a:solidFill>
                          <a:latin typeface="ＭＳ ゴシック" pitchFamily="49" charset="-128"/>
                          <a:ea typeface="ＭＳ ゴシック" pitchFamily="49" charset="-128"/>
                        </a:rPr>
                        <a:t>人未満の併設事業所は除く）</a:t>
                      </a:r>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55" rtl="0" eaLnBrk="1" fontAlgn="auto" latinLnBrk="0" hangingPunct="1">
                        <a:lnSpc>
                          <a:spcPct val="100000"/>
                        </a:lnSpc>
                        <a:spcBef>
                          <a:spcPts val="0"/>
                        </a:spcBef>
                        <a:spcAft>
                          <a:spcPts val="0"/>
                        </a:spcAft>
                        <a:buClrTx/>
                        <a:buSzTx/>
                        <a:buFontTx/>
                        <a:buNone/>
                        <a:tabLst/>
                        <a:defRPr/>
                      </a:pPr>
                      <a:r>
                        <a:rPr kumimoji="1" lang="ja-JP" altLang="en-US" sz="1200" b="0" u="sng" kern="1200" dirty="0" smtClean="0">
                          <a:solidFill>
                            <a:schemeClr val="tx1"/>
                          </a:solidFill>
                          <a:latin typeface="ＭＳ ゴシック" pitchFamily="49" charset="-128"/>
                          <a:ea typeface="ＭＳ ゴシック" pitchFamily="49" charset="-128"/>
                          <a:cs typeface="+mn-cs"/>
                        </a:rPr>
                        <a:t>１人以上</a:t>
                      </a:r>
                    </a:p>
                    <a:p>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7">
                <a:tc vMerge="1">
                  <a:txBody>
                    <a:bodyPr/>
                    <a:lstStyle/>
                    <a:p>
                      <a:endParaRPr kumimoji="1" lang="ja-JP" altLang="en-US" sz="1100" b="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200" b="0" dirty="0" smtClean="0">
                          <a:solidFill>
                            <a:schemeClr val="tx1"/>
                          </a:solidFill>
                          <a:latin typeface="ＭＳ ゴシック" pitchFamily="49" charset="-128"/>
                          <a:ea typeface="ＭＳ ゴシック" pitchFamily="49" charset="-128"/>
                        </a:rPr>
                        <a:t>介護職員</a:t>
                      </a:r>
                      <a:endParaRPr kumimoji="1" lang="en-US" altLang="ja-JP" sz="1200" b="0" dirty="0" smtClean="0">
                        <a:solidFill>
                          <a:schemeClr val="tx1"/>
                        </a:solidFill>
                        <a:latin typeface="ＭＳ ゴシック" pitchFamily="49" charset="-128"/>
                        <a:ea typeface="ＭＳ ゴシック" pitchFamily="49" charset="-128"/>
                      </a:endParaRPr>
                    </a:p>
                    <a:p>
                      <a:r>
                        <a:rPr kumimoji="1" lang="ja-JP" altLang="en-US" sz="1200" b="0" dirty="0" smtClean="0">
                          <a:solidFill>
                            <a:schemeClr val="tx1"/>
                          </a:solidFill>
                          <a:latin typeface="ＭＳ ゴシック" pitchFamily="49" charset="-128"/>
                          <a:ea typeface="ＭＳ ゴシック" pitchFamily="49" charset="-128"/>
                        </a:rPr>
                        <a:t>又は</a:t>
                      </a:r>
                      <a:endParaRPr kumimoji="1" lang="en-US" altLang="ja-JP" sz="1200" b="0" dirty="0" smtClean="0">
                        <a:solidFill>
                          <a:schemeClr val="tx1"/>
                        </a:solidFill>
                        <a:latin typeface="ＭＳ ゴシック" pitchFamily="49" charset="-128"/>
                        <a:ea typeface="ＭＳ ゴシック" pitchFamily="49" charset="-128"/>
                      </a:endParaRPr>
                    </a:p>
                    <a:p>
                      <a:r>
                        <a:rPr kumimoji="1" lang="ja-JP" altLang="en-US" sz="1200" b="0" dirty="0" smtClean="0">
                          <a:solidFill>
                            <a:schemeClr val="tx1"/>
                          </a:solidFill>
                          <a:latin typeface="ＭＳ ゴシック" pitchFamily="49" charset="-128"/>
                          <a:ea typeface="ＭＳ ゴシック" pitchFamily="49" charset="-128"/>
                        </a:rPr>
                        <a:t>看護職員</a:t>
                      </a:r>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ゴシック" pitchFamily="49" charset="-128"/>
                          <a:ea typeface="ＭＳ ゴシック" pitchFamily="49" charset="-128"/>
                        </a:rPr>
                        <a:t>①常勤換算方法で利用者</a:t>
                      </a:r>
                      <a:r>
                        <a:rPr kumimoji="1" lang="en-US" altLang="ja-JP" sz="1200" b="0" dirty="0" smtClean="0">
                          <a:solidFill>
                            <a:schemeClr val="tx1"/>
                          </a:solidFill>
                          <a:latin typeface="ＭＳ ゴシック" pitchFamily="49" charset="-128"/>
                          <a:ea typeface="ＭＳ ゴシック" pitchFamily="49" charset="-128"/>
                        </a:rPr>
                        <a:t>3</a:t>
                      </a:r>
                      <a:r>
                        <a:rPr kumimoji="1" lang="ja-JP" altLang="en-US" sz="1200" b="0" dirty="0" smtClean="0">
                          <a:solidFill>
                            <a:schemeClr val="tx1"/>
                          </a:solidFill>
                          <a:latin typeface="ＭＳ ゴシック" pitchFamily="49" charset="-128"/>
                          <a:ea typeface="ＭＳ ゴシック" pitchFamily="49" charset="-128"/>
                        </a:rPr>
                        <a:t>人に１以上</a:t>
                      </a:r>
                      <a:endParaRPr kumimoji="1" lang="en-US" altLang="ja-JP" sz="1200" b="0" dirty="0" smtClean="0">
                        <a:solidFill>
                          <a:schemeClr val="tx1"/>
                        </a:solidFill>
                        <a:latin typeface="ＭＳ ゴシック" pitchFamily="49" charset="-128"/>
                        <a:ea typeface="ＭＳ ゴシック" pitchFamily="49"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smtClean="0">
                          <a:solidFill>
                            <a:schemeClr val="tx1"/>
                          </a:solidFill>
                          <a:latin typeface="ＭＳ ゴシック" pitchFamily="49" charset="-128"/>
                          <a:ea typeface="ＭＳ ゴシック" pitchFamily="49" charset="-128"/>
                        </a:rPr>
                        <a:t>②１人は常勤</a:t>
                      </a:r>
                      <a:r>
                        <a:rPr kumimoji="1" lang="ja-JP" altLang="en-US" sz="1200" b="0" kern="1200" dirty="0" smtClean="0">
                          <a:solidFill>
                            <a:schemeClr val="tx1"/>
                          </a:solidFill>
                          <a:latin typeface="ＭＳ ゴシック" pitchFamily="49" charset="-128"/>
                          <a:ea typeface="ＭＳ ゴシック" pitchFamily="49" charset="-128"/>
                          <a:cs typeface="+mn-cs"/>
                        </a:rPr>
                        <a:t>（利用者定員</a:t>
                      </a:r>
                      <a:r>
                        <a:rPr kumimoji="1" lang="en-US" altLang="ja-JP" sz="1200" b="0" kern="1200" dirty="0" smtClean="0">
                          <a:solidFill>
                            <a:schemeClr val="tx1"/>
                          </a:solidFill>
                          <a:latin typeface="ＭＳ ゴシック" pitchFamily="49" charset="-128"/>
                          <a:ea typeface="ＭＳ ゴシック" pitchFamily="49" charset="-128"/>
                          <a:cs typeface="+mn-cs"/>
                        </a:rPr>
                        <a:t>20</a:t>
                      </a:r>
                      <a:r>
                        <a:rPr kumimoji="1" lang="ja-JP" altLang="en-US" sz="1200" b="0" kern="1200" dirty="0" smtClean="0">
                          <a:solidFill>
                            <a:schemeClr val="tx1"/>
                          </a:solidFill>
                          <a:latin typeface="ＭＳ ゴシック" pitchFamily="49" charset="-128"/>
                          <a:ea typeface="ＭＳ ゴシック" pitchFamily="49" charset="-128"/>
                          <a:cs typeface="+mn-cs"/>
                        </a:rPr>
                        <a:t>人未満の併設事業所は除く）</a:t>
                      </a: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sng" kern="1200" dirty="0" smtClean="0">
                          <a:solidFill>
                            <a:schemeClr val="tx1"/>
                          </a:solidFill>
                          <a:latin typeface="ＭＳ ゴシック" pitchFamily="49" charset="-128"/>
                          <a:ea typeface="ＭＳ ゴシック" pitchFamily="49" charset="-128"/>
                          <a:cs typeface="+mn-cs"/>
                        </a:rPr>
                        <a:t>常勤換算方法で利用者</a:t>
                      </a:r>
                      <a:r>
                        <a:rPr kumimoji="1" lang="en-US" altLang="ja-JP" sz="1200" b="0" u="sng" kern="1200" dirty="0" smtClean="0">
                          <a:solidFill>
                            <a:schemeClr val="tx1"/>
                          </a:solidFill>
                          <a:latin typeface="ＭＳ ゴシック" pitchFamily="49" charset="-128"/>
                          <a:ea typeface="ＭＳ ゴシック" pitchFamily="49" charset="-128"/>
                          <a:cs typeface="+mn-cs"/>
                        </a:rPr>
                        <a:t>3</a:t>
                      </a:r>
                      <a:r>
                        <a:rPr kumimoji="1" lang="ja-JP" altLang="en-US" sz="1200" b="0" u="sng" kern="1200" dirty="0" smtClean="0">
                          <a:solidFill>
                            <a:schemeClr val="tx1"/>
                          </a:solidFill>
                          <a:latin typeface="ＭＳ ゴシック" pitchFamily="49" charset="-128"/>
                          <a:ea typeface="ＭＳ ゴシック" pitchFamily="49" charset="-128"/>
                          <a:cs typeface="+mn-cs"/>
                        </a:rPr>
                        <a:t>人に１以上</a:t>
                      </a: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226">
                <a:tc vMerge="1">
                  <a:txBody>
                    <a:bodyPr/>
                    <a:lstStyle/>
                    <a:p>
                      <a:endParaRPr kumimoji="1" lang="ja-JP" altLang="en-US" sz="1100" b="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kumimoji="1" lang="ja-JP" altLang="en-US" sz="1200" b="0" dirty="0" smtClean="0">
                          <a:solidFill>
                            <a:schemeClr val="tx1"/>
                          </a:solidFill>
                          <a:latin typeface="ＭＳ ゴシック" pitchFamily="49" charset="-128"/>
                          <a:ea typeface="ＭＳ ゴシック" pitchFamily="49" charset="-128"/>
                        </a:rPr>
                        <a:t>栄養士</a:t>
                      </a:r>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dirty="0" smtClean="0">
                          <a:solidFill>
                            <a:schemeClr val="tx1"/>
                          </a:solidFill>
                          <a:latin typeface="ＭＳ ゴシック" pitchFamily="49" charset="-128"/>
                          <a:ea typeface="ＭＳ ゴシック" pitchFamily="49" charset="-128"/>
                        </a:rPr>
                        <a:t>１人以上（利用定員</a:t>
                      </a:r>
                      <a:r>
                        <a:rPr kumimoji="1" lang="en-US" altLang="ja-JP" sz="1200" b="0" dirty="0" smtClean="0">
                          <a:solidFill>
                            <a:schemeClr val="tx1"/>
                          </a:solidFill>
                          <a:latin typeface="ＭＳ ゴシック" pitchFamily="49" charset="-128"/>
                          <a:ea typeface="ＭＳ ゴシック" pitchFamily="49" charset="-128"/>
                        </a:rPr>
                        <a:t>40</a:t>
                      </a:r>
                      <a:r>
                        <a:rPr kumimoji="1" lang="ja-JP" altLang="en-US" sz="1200" b="0" dirty="0" smtClean="0">
                          <a:solidFill>
                            <a:schemeClr val="tx1"/>
                          </a:solidFill>
                          <a:latin typeface="ＭＳ ゴシック" pitchFamily="49" charset="-128"/>
                          <a:ea typeface="ＭＳ ゴシック" pitchFamily="49" charset="-128"/>
                        </a:rPr>
                        <a:t>名以下で他の施設の栄養士と連携可能な場合は不要）</a:t>
                      </a:r>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355"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ゴシック" pitchFamily="49" charset="-128"/>
                          <a:ea typeface="ＭＳ ゴシック" pitchFamily="49" charset="-128"/>
                          <a:cs typeface="+mn-cs"/>
                        </a:rPr>
                        <a:t>１人以上</a:t>
                      </a:r>
                      <a:r>
                        <a:rPr kumimoji="1" lang="ja-JP" altLang="en-US" sz="1200" b="0" u="sng" kern="1200" dirty="0" smtClean="0">
                          <a:solidFill>
                            <a:schemeClr val="tx1"/>
                          </a:solidFill>
                          <a:latin typeface="ＭＳ ゴシック" pitchFamily="49" charset="-128"/>
                          <a:ea typeface="ＭＳ ゴシック" pitchFamily="49" charset="-128"/>
                          <a:cs typeface="+mn-cs"/>
                        </a:rPr>
                        <a:t>（利用定員に関わらず、他の施設の栄養士と連携可能な場合は不要）</a:t>
                      </a: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226">
                <a:tc rowSpan="2" gridSpan="2">
                  <a:txBody>
                    <a:bodyPr/>
                    <a:lstStyle/>
                    <a:p>
                      <a:r>
                        <a:rPr kumimoji="1" lang="ja-JP" altLang="en-US" sz="1200" b="0" dirty="0" smtClean="0">
                          <a:solidFill>
                            <a:schemeClr val="tx1"/>
                          </a:solidFill>
                          <a:latin typeface="ＭＳ ゴシック" pitchFamily="49" charset="-128"/>
                          <a:ea typeface="ＭＳ ゴシック" pitchFamily="49" charset="-128"/>
                        </a:rPr>
                        <a:t>利用定員等</a:t>
                      </a:r>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hMerge="1">
                  <a:txBody>
                    <a:bodyPr/>
                    <a:lstStyle/>
                    <a:p>
                      <a:endParaRPr kumimoji="1" lang="ja-JP" altLang="en-US" sz="1100" b="0" dirty="0">
                        <a:solidFill>
                          <a:schemeClr val="tx1"/>
                        </a:solidFill>
                        <a:latin typeface="+mj-ea"/>
                        <a:ea typeface="+mj-ea"/>
                      </a:endParaRPr>
                    </a:p>
                  </a:txBody>
                  <a:tcPr marL="84447" marR="8444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ゴシック" pitchFamily="49" charset="-128"/>
                          <a:ea typeface="ＭＳ ゴシック" pitchFamily="49" charset="-128"/>
                          <a:cs typeface="+mn-cs"/>
                        </a:rPr>
                        <a:t>（１）</a:t>
                      </a:r>
                      <a:r>
                        <a:rPr kumimoji="1" lang="en-US" altLang="ja-JP" sz="1200" b="0" kern="1200" dirty="0" smtClean="0">
                          <a:solidFill>
                            <a:schemeClr val="tx1"/>
                          </a:solidFill>
                          <a:latin typeface="ＭＳ ゴシック" pitchFamily="49" charset="-128"/>
                          <a:ea typeface="ＭＳ ゴシック" pitchFamily="49" charset="-128"/>
                          <a:cs typeface="+mn-cs"/>
                        </a:rPr>
                        <a:t>20</a:t>
                      </a:r>
                      <a:r>
                        <a:rPr kumimoji="1" lang="ja-JP" altLang="en-US" sz="1200" b="0" kern="1200" dirty="0" smtClean="0">
                          <a:solidFill>
                            <a:schemeClr val="tx1"/>
                          </a:solidFill>
                          <a:latin typeface="ＭＳ ゴシック" pitchFamily="49" charset="-128"/>
                          <a:ea typeface="ＭＳ ゴシック" pitchFamily="49" charset="-128"/>
                          <a:cs typeface="+mn-cs"/>
                        </a:rPr>
                        <a:t>人以上（特別養護老人ホームの空床を利用する場合は</a:t>
                      </a:r>
                      <a:r>
                        <a:rPr kumimoji="1" lang="en-US" altLang="ja-JP" sz="1200" b="0" kern="1200" dirty="0" smtClean="0">
                          <a:solidFill>
                            <a:schemeClr val="tx1"/>
                          </a:solidFill>
                          <a:latin typeface="ＭＳ ゴシック" pitchFamily="49" charset="-128"/>
                          <a:ea typeface="ＭＳ ゴシック" pitchFamily="49" charset="-128"/>
                          <a:cs typeface="+mn-cs"/>
                        </a:rPr>
                        <a:t>20</a:t>
                      </a:r>
                      <a:r>
                        <a:rPr kumimoji="1" lang="ja-JP" altLang="en-US" sz="1200" b="0" kern="1200" dirty="0" smtClean="0">
                          <a:solidFill>
                            <a:schemeClr val="tx1"/>
                          </a:solidFill>
                          <a:latin typeface="ＭＳ ゴシック" pitchFamily="49" charset="-128"/>
                          <a:ea typeface="ＭＳ ゴシック" pitchFamily="49" charset="-128"/>
                          <a:cs typeface="+mn-cs"/>
                        </a:rPr>
                        <a:t>人未満に出来る）</a:t>
                      </a: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kumimoji="1" lang="ja-JP" altLang="en-US" sz="1200" b="0" u="sng" dirty="0" smtClean="0">
                          <a:solidFill>
                            <a:schemeClr val="tx1"/>
                          </a:solidFill>
                          <a:latin typeface="ＭＳ ゴシック" pitchFamily="49" charset="-128"/>
                          <a:ea typeface="ＭＳ ゴシック" pitchFamily="49" charset="-128"/>
                        </a:rPr>
                        <a:t>利用定員は</a:t>
                      </a:r>
                      <a:r>
                        <a:rPr kumimoji="1" lang="en-US" altLang="ja-JP" sz="1200" b="0" u="sng" dirty="0" smtClean="0">
                          <a:solidFill>
                            <a:schemeClr val="tx1"/>
                          </a:solidFill>
                          <a:latin typeface="ＭＳ ゴシック" pitchFamily="49" charset="-128"/>
                          <a:ea typeface="ＭＳ ゴシック" pitchFamily="49" charset="-128"/>
                        </a:rPr>
                        <a:t>20</a:t>
                      </a:r>
                      <a:r>
                        <a:rPr kumimoji="1" lang="ja-JP" altLang="en-US" sz="1200" b="0" u="sng" dirty="0" smtClean="0">
                          <a:solidFill>
                            <a:schemeClr val="tx1"/>
                          </a:solidFill>
                          <a:latin typeface="ＭＳ ゴシック" pitchFamily="49" charset="-128"/>
                          <a:ea typeface="ＭＳ ゴシック" pitchFamily="49" charset="-128"/>
                        </a:rPr>
                        <a:t>人未満とする</a:t>
                      </a:r>
                      <a:endParaRPr kumimoji="1" lang="ja-JP" altLang="en-US" sz="1200" b="0" u="sng"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136">
                <a:tc gridSpan="2" vMerge="1">
                  <a:txBody>
                    <a:bodyPr/>
                    <a:lstStyle/>
                    <a:p>
                      <a:endParaRPr kumimoji="1" lang="ja-JP" altLang="en-US" sz="1200" b="0" dirty="0">
                        <a:solidFill>
                          <a:schemeClr val="tx1"/>
                        </a:solidFill>
                        <a:latin typeface="ＭＳ ゴシック" pitchFamily="49" charset="-128"/>
                        <a:ea typeface="ＭＳ ゴシック" pitchFamily="49" charset="-128"/>
                      </a:endParaRPr>
                    </a:p>
                  </a:txBody>
                  <a:tcPr marL="84447" marR="84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kumimoji="1" lang="ja-JP" altLang="en-US" sz="1100" b="0" dirty="0">
                        <a:solidFill>
                          <a:schemeClr val="tx1"/>
                        </a:solidFill>
                        <a:latin typeface="+mj-ea"/>
                        <a:ea typeface="+mj-ea"/>
                      </a:endParaRPr>
                    </a:p>
                  </a:txBody>
                  <a:tcPr marL="84447" marR="84447">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ゴシック" pitchFamily="49" charset="-128"/>
                          <a:ea typeface="ＭＳ ゴシック" pitchFamily="49" charset="-128"/>
                          <a:cs typeface="+mn-cs"/>
                        </a:rPr>
                        <a:t>（２）併設事業所は</a:t>
                      </a:r>
                      <a:r>
                        <a:rPr kumimoji="1" lang="en-US" altLang="ja-JP" sz="1200" b="0" kern="1200" dirty="0" smtClean="0">
                          <a:solidFill>
                            <a:schemeClr val="tx1"/>
                          </a:solidFill>
                          <a:latin typeface="ＭＳ ゴシック" pitchFamily="49" charset="-128"/>
                          <a:ea typeface="ＭＳ ゴシック" pitchFamily="49" charset="-128"/>
                          <a:cs typeface="+mn-cs"/>
                        </a:rPr>
                        <a:t>20</a:t>
                      </a:r>
                      <a:r>
                        <a:rPr kumimoji="1" lang="ja-JP" altLang="en-US" sz="1200" b="0" kern="1200" dirty="0" smtClean="0">
                          <a:solidFill>
                            <a:schemeClr val="tx1"/>
                          </a:solidFill>
                          <a:latin typeface="ＭＳ ゴシック" pitchFamily="49" charset="-128"/>
                          <a:ea typeface="ＭＳ ゴシック" pitchFamily="49" charset="-128"/>
                          <a:cs typeface="+mn-cs"/>
                        </a:rPr>
                        <a:t>人未満に出来る</a:t>
                      </a: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100" b="0" dirty="0">
                        <a:solidFill>
                          <a:schemeClr val="tx1"/>
                        </a:solidFill>
                        <a:latin typeface="+mj-ea"/>
                        <a:ea typeface="+mj-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5226">
                <a:tc gridSpan="2">
                  <a:txBody>
                    <a:bodyPr/>
                    <a:lstStyle/>
                    <a:p>
                      <a:r>
                        <a:rPr kumimoji="1" lang="ja-JP" altLang="en-US" sz="1200" b="0" dirty="0" smtClean="0">
                          <a:solidFill>
                            <a:schemeClr val="tx1"/>
                          </a:solidFill>
                          <a:latin typeface="ＭＳ ゴシック" pitchFamily="49" charset="-128"/>
                          <a:ea typeface="ＭＳ ゴシック" pitchFamily="49" charset="-128"/>
                        </a:rPr>
                        <a:t>設備等</a:t>
                      </a:r>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00" b="0" dirty="0">
                        <a:solidFill>
                          <a:schemeClr val="tx1"/>
                        </a:solidFill>
                        <a:latin typeface="+mj-ea"/>
                        <a:ea typeface="+mj-ea"/>
                      </a:endParaRPr>
                    </a:p>
                  </a:txBody>
                  <a:tcPr marL="84447" marR="84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ゴシック" pitchFamily="49" charset="-128"/>
                          <a:ea typeface="ＭＳ ゴシック" pitchFamily="49" charset="-128"/>
                          <a:cs typeface="+mn-cs"/>
                        </a:rPr>
                        <a:t>廊下幅は</a:t>
                      </a:r>
                      <a:r>
                        <a:rPr kumimoji="1" lang="en-US" altLang="ja-JP" sz="1200" b="0" kern="1200" dirty="0" smtClean="0">
                          <a:solidFill>
                            <a:schemeClr val="tx1"/>
                          </a:solidFill>
                          <a:latin typeface="ＭＳ ゴシック" pitchFamily="49" charset="-128"/>
                          <a:ea typeface="ＭＳ ゴシック" pitchFamily="49" charset="-128"/>
                          <a:cs typeface="+mn-cs"/>
                        </a:rPr>
                        <a:t>1.8</a:t>
                      </a:r>
                      <a:r>
                        <a:rPr kumimoji="1" lang="ja-JP" altLang="en-US" sz="1200" b="0" kern="1200" dirty="0" smtClean="0">
                          <a:solidFill>
                            <a:schemeClr val="tx1"/>
                          </a:solidFill>
                          <a:latin typeface="ＭＳ ゴシック" pitchFamily="49" charset="-128"/>
                          <a:ea typeface="ＭＳ ゴシック" pitchFamily="49" charset="-128"/>
                          <a:cs typeface="+mn-cs"/>
                        </a:rPr>
                        <a:t>メートル以上（中廊下の幅は</a:t>
                      </a:r>
                      <a:r>
                        <a:rPr kumimoji="1" lang="en-US" altLang="ja-JP" sz="1200" b="0" kern="1200" dirty="0" smtClean="0">
                          <a:solidFill>
                            <a:schemeClr val="tx1"/>
                          </a:solidFill>
                          <a:latin typeface="ＭＳ ゴシック" pitchFamily="49" charset="-128"/>
                          <a:ea typeface="ＭＳ ゴシック" pitchFamily="49" charset="-128"/>
                          <a:cs typeface="+mn-cs"/>
                        </a:rPr>
                        <a:t>2.7</a:t>
                      </a:r>
                      <a:r>
                        <a:rPr kumimoji="1" lang="ja-JP" altLang="en-US" sz="1200" b="0" kern="1200" dirty="0" smtClean="0">
                          <a:solidFill>
                            <a:schemeClr val="tx1"/>
                          </a:solidFill>
                          <a:latin typeface="ＭＳ ゴシック" pitchFamily="49" charset="-128"/>
                          <a:ea typeface="ＭＳ ゴシック" pitchFamily="49" charset="-128"/>
                          <a:cs typeface="+mn-cs"/>
                        </a:rPr>
                        <a:t>メートル以上）</a:t>
                      </a: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200" b="0" u="sng" dirty="0" smtClean="0">
                          <a:solidFill>
                            <a:schemeClr val="tx1"/>
                          </a:solidFill>
                          <a:latin typeface="ＭＳ ゴシック" pitchFamily="49" charset="-128"/>
                          <a:ea typeface="ＭＳ ゴシック" pitchFamily="49" charset="-128"/>
                        </a:rPr>
                        <a:t>車椅子での円滑な移動が可能な廊下幅</a:t>
                      </a:r>
                      <a:endParaRPr kumimoji="1" lang="ja-JP" altLang="en-US" sz="1200" b="0" u="sng"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5136">
                <a:tc gridSpan="2">
                  <a:txBody>
                    <a:bodyPr/>
                    <a:lstStyle/>
                    <a:p>
                      <a:r>
                        <a:rPr kumimoji="1" lang="ja-JP" altLang="en-US" sz="1200" b="0" dirty="0" smtClean="0">
                          <a:solidFill>
                            <a:schemeClr val="tx1"/>
                          </a:solidFill>
                          <a:latin typeface="ＭＳ ゴシック" pitchFamily="49" charset="-128"/>
                          <a:ea typeface="ＭＳ ゴシック" pitchFamily="49" charset="-128"/>
                        </a:rPr>
                        <a:t>居室面積</a:t>
                      </a:r>
                      <a:endParaRPr kumimoji="1" lang="ja-JP" altLang="en-US" sz="1200" b="0" dirty="0">
                        <a:solidFill>
                          <a:schemeClr val="tx1"/>
                        </a:solidFill>
                        <a:latin typeface="ＭＳ ゴシック" pitchFamily="49" charset="-128"/>
                        <a:ea typeface="ＭＳ ゴシック" pitchFamily="49" charset="-128"/>
                      </a:endParaRP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100" b="0" dirty="0">
                        <a:solidFill>
                          <a:schemeClr val="tx1"/>
                        </a:solidFill>
                        <a:latin typeface="+mj-ea"/>
                        <a:ea typeface="+mj-ea"/>
                      </a:endParaRPr>
                    </a:p>
                  </a:txBody>
                  <a:tcPr marL="84447" marR="8444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ゴシック" pitchFamily="49" charset="-128"/>
                          <a:ea typeface="ＭＳ ゴシック" pitchFamily="49" charset="-128"/>
                          <a:cs typeface="+mn-cs"/>
                        </a:rPr>
                        <a:t>１人当たり</a:t>
                      </a:r>
                      <a:r>
                        <a:rPr kumimoji="1" lang="en-US" altLang="ja-JP" sz="1200" b="0" kern="1200" dirty="0" smtClean="0">
                          <a:solidFill>
                            <a:schemeClr val="tx1"/>
                          </a:solidFill>
                          <a:latin typeface="ＭＳ ゴシック" pitchFamily="49" charset="-128"/>
                          <a:ea typeface="ＭＳ ゴシック" pitchFamily="49" charset="-128"/>
                          <a:cs typeface="+mn-cs"/>
                        </a:rPr>
                        <a:t>10.65</a:t>
                      </a:r>
                      <a:r>
                        <a:rPr kumimoji="1" lang="ja-JP" altLang="en-US" sz="1200" b="0" kern="1200" dirty="0" smtClean="0">
                          <a:solidFill>
                            <a:schemeClr val="tx1"/>
                          </a:solidFill>
                          <a:latin typeface="ＭＳ ゴシック" pitchFamily="49" charset="-128"/>
                          <a:ea typeface="ＭＳ ゴシック" pitchFamily="49" charset="-128"/>
                          <a:cs typeface="+mn-cs"/>
                        </a:rPr>
                        <a:t>㎡</a:t>
                      </a: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0" kern="1200" dirty="0" smtClean="0">
                          <a:solidFill>
                            <a:schemeClr val="tx1"/>
                          </a:solidFill>
                          <a:latin typeface="ＭＳ ゴシック" pitchFamily="49" charset="-128"/>
                          <a:ea typeface="ＭＳ ゴシック" pitchFamily="49" charset="-128"/>
                          <a:cs typeface="+mn-cs"/>
                        </a:rPr>
                        <a:t>１人当たり</a:t>
                      </a:r>
                      <a:r>
                        <a:rPr kumimoji="1" lang="en-US" altLang="ja-JP" sz="1200" b="0" u="sng" kern="1200" dirty="0" smtClean="0">
                          <a:solidFill>
                            <a:schemeClr val="tx1"/>
                          </a:solidFill>
                          <a:latin typeface="ＭＳ ゴシック" pitchFamily="49" charset="-128"/>
                          <a:ea typeface="ＭＳ ゴシック" pitchFamily="49" charset="-128"/>
                          <a:cs typeface="+mn-cs"/>
                        </a:rPr>
                        <a:t>7.43</a:t>
                      </a:r>
                      <a:r>
                        <a:rPr kumimoji="1" lang="ja-JP" altLang="en-US" sz="1200" b="0" u="sng" kern="1200" dirty="0" smtClean="0">
                          <a:solidFill>
                            <a:schemeClr val="tx1"/>
                          </a:solidFill>
                          <a:latin typeface="ＭＳ ゴシック" pitchFamily="49" charset="-128"/>
                          <a:ea typeface="ＭＳ ゴシック" pitchFamily="49" charset="-128"/>
                          <a:cs typeface="+mn-cs"/>
                        </a:rPr>
                        <a:t>㎡</a:t>
                      </a:r>
                      <a:r>
                        <a:rPr kumimoji="1" lang="ja-JP" altLang="en-US" sz="1200" b="0" u="none" dirty="0" smtClean="0">
                          <a:solidFill>
                            <a:schemeClr val="tx1"/>
                          </a:solidFill>
                          <a:latin typeface="ＭＳ ゴシック" pitchFamily="49" charset="-128"/>
                          <a:ea typeface="ＭＳ ゴシック" pitchFamily="49" charset="-128"/>
                        </a:rPr>
                        <a:t>（平成</a:t>
                      </a:r>
                      <a:r>
                        <a:rPr kumimoji="1" lang="en-US" altLang="ja-JP" sz="1200" b="0" u="none" dirty="0" smtClean="0">
                          <a:solidFill>
                            <a:schemeClr val="tx1"/>
                          </a:solidFill>
                          <a:latin typeface="ＭＳ ゴシック" pitchFamily="49" charset="-128"/>
                          <a:ea typeface="ＭＳ ゴシック" pitchFamily="49" charset="-128"/>
                        </a:rPr>
                        <a:t>24</a:t>
                      </a:r>
                      <a:r>
                        <a:rPr kumimoji="1" lang="ja-JP" altLang="en-US" sz="1200" b="0" u="none" dirty="0" smtClean="0">
                          <a:solidFill>
                            <a:schemeClr val="tx1"/>
                          </a:solidFill>
                          <a:latin typeface="ＭＳ ゴシック" pitchFamily="49" charset="-128"/>
                          <a:ea typeface="ＭＳ ゴシック" pitchFamily="49" charset="-128"/>
                        </a:rPr>
                        <a:t>年基準改定）</a:t>
                      </a:r>
                    </a:p>
                  </a:txBody>
                  <a:tcPr marL="91484" marR="9148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1" name="テキスト ボックス 10"/>
          <p:cNvSpPr txBox="1"/>
          <p:nvPr/>
        </p:nvSpPr>
        <p:spPr>
          <a:xfrm>
            <a:off x="64232" y="5949294"/>
            <a:ext cx="9777536" cy="830993"/>
          </a:xfrm>
          <a:prstGeom prst="rect">
            <a:avLst/>
          </a:prstGeom>
          <a:noFill/>
        </p:spPr>
        <p:txBody>
          <a:bodyPr wrap="square" lIns="91435" tIns="45718" rIns="91435" bIns="45718" rtlCol="0">
            <a:spAutoFit/>
          </a:bodyPr>
          <a:lstStyle/>
          <a:p>
            <a:pPr marL="85721" indent="-85721"/>
            <a:r>
              <a:rPr lang="en-US" altLang="ja-JP" sz="1200" dirty="0" smtClean="0"/>
              <a:t>※</a:t>
            </a:r>
            <a:r>
              <a:rPr lang="ja-JP" altLang="en-US" sz="1200" dirty="0" smtClean="0"/>
              <a:t>　基準該当短期入所生活介護は指定通所介護事業所、指定認知症対応型通所介護事業所、指定小規模多機能型居宅介護又は社会福祉施設に併設しなければならない。</a:t>
            </a:r>
            <a:endParaRPr lang="en-US" altLang="ja-JP" sz="1200" dirty="0" smtClean="0"/>
          </a:p>
          <a:p>
            <a:pPr marL="85721" indent="-85721"/>
            <a:r>
              <a:rPr lang="en-US" altLang="ja-JP" sz="1200" dirty="0" smtClean="0"/>
              <a:t>※</a:t>
            </a:r>
            <a:r>
              <a:rPr lang="ja-JP" altLang="en-US" sz="1200" dirty="0" smtClean="0"/>
              <a:t>　指定短期入所生活介護と同様に基準該当短期入所生活介護には、夜勤を行う介護職員又は看護職員を１以上配置しなければならない。</a:t>
            </a:r>
            <a:endParaRPr lang="en-US" altLang="ja-JP" sz="1200" dirty="0" smtClean="0"/>
          </a:p>
          <a:p>
            <a:pPr marL="85721" indent="-85721"/>
            <a:r>
              <a:rPr lang="en-US" altLang="ja-JP" sz="1200" u="sng" dirty="0" smtClean="0"/>
              <a:t>※</a:t>
            </a:r>
            <a:r>
              <a:rPr lang="ja-JP" altLang="en-US" sz="1200" u="sng" dirty="0" smtClean="0"/>
              <a:t>　基準該当短期入所生活介護の整備は、中山間地域等だけでなく、都市部等での積極的な整備が期待される。</a:t>
            </a:r>
            <a:endParaRPr lang="ja-JP" altLang="en-US" sz="1200" u="sng" dirty="0"/>
          </a:p>
        </p:txBody>
      </p:sp>
      <p:sp>
        <p:nvSpPr>
          <p:cNvPr id="12" name="正方形/長方形 11"/>
          <p:cNvSpPr/>
          <p:nvPr/>
        </p:nvSpPr>
        <p:spPr>
          <a:xfrm>
            <a:off x="0" y="1844825"/>
            <a:ext cx="9361040" cy="307777"/>
          </a:xfrm>
          <a:prstGeom prst="rect">
            <a:avLst/>
          </a:prstGeom>
        </p:spPr>
        <p:txBody>
          <a:bodyPr wrap="square">
            <a:spAutoFit/>
          </a:bodyPr>
          <a:lstStyle/>
          <a:p>
            <a:pPr marL="177792" indent="-177792">
              <a:spcBef>
                <a:spcPct val="20000"/>
              </a:spcBef>
            </a:pPr>
            <a:r>
              <a:rPr lang="en-US" altLang="ja-JP" sz="1400" b="1" dirty="0" smtClean="0">
                <a:solidFill>
                  <a:schemeClr val="dk1"/>
                </a:solidFill>
                <a:latin typeface="ＭＳ ゴシック" panose="020B0609070205080204" pitchFamily="49" charset="-128"/>
                <a:ea typeface="ＭＳ ゴシック" panose="020B0609070205080204" pitchFamily="49" charset="-128"/>
              </a:rPr>
              <a:t>【</a:t>
            </a:r>
            <a:r>
              <a:rPr lang="ja-JP" altLang="en-US" sz="1400" b="1" dirty="0" smtClean="0">
                <a:solidFill>
                  <a:schemeClr val="dk1"/>
                </a:solidFill>
                <a:latin typeface="ＭＳ ゴシック" panose="020B0609070205080204" pitchFamily="49" charset="-128"/>
                <a:ea typeface="ＭＳ ゴシック" panose="020B0609070205080204" pitchFamily="49" charset="-128"/>
              </a:rPr>
              <a:t>指定短期入所生活介護と基準該当短期入所生活介護の比較（異なる部分のみ抜粋）</a:t>
            </a:r>
            <a:r>
              <a:rPr lang="en-US" altLang="ja-JP" sz="1400" b="1" dirty="0" smtClean="0">
                <a:solidFill>
                  <a:schemeClr val="dk1"/>
                </a:solidFill>
                <a:latin typeface="ＭＳ ゴシック" panose="020B0609070205080204" pitchFamily="49" charset="-128"/>
                <a:ea typeface="ＭＳ ゴシック" panose="020B0609070205080204" pitchFamily="49" charset="-128"/>
              </a:rPr>
              <a:t>】</a:t>
            </a:r>
          </a:p>
        </p:txBody>
      </p:sp>
      <p:sp>
        <p:nvSpPr>
          <p:cNvPr id="15" name="コンテンツ プレースホルダ 2"/>
          <p:cNvSpPr txBox="1">
            <a:spLocks/>
          </p:cNvSpPr>
          <p:nvPr/>
        </p:nvSpPr>
        <p:spPr>
          <a:xfrm>
            <a:off x="116469" y="476672"/>
            <a:ext cx="9673075" cy="1298813"/>
          </a:xfrm>
          <a:prstGeom prst="rect">
            <a:avLst/>
          </a:prstGeom>
          <a:ln/>
        </p:spPr>
        <p:style>
          <a:lnRef idx="2">
            <a:schemeClr val="dk1"/>
          </a:lnRef>
          <a:fillRef idx="1">
            <a:schemeClr val="lt1"/>
          </a:fillRef>
          <a:effectRef idx="0">
            <a:schemeClr val="dk1"/>
          </a:effectRef>
          <a:fontRef idx="minor">
            <a:schemeClr val="dk1"/>
          </a:fontRef>
        </p:style>
        <p:txBody>
          <a:bodyPr wrap="square" lIns="91435" tIns="45718" rIns="91435" bIns="45718" rtlCol="0">
            <a:spAutoFit/>
          </a:bodyPr>
          <a:lstStyle/>
          <a:p>
            <a:pPr marL="285750" indent="-285750">
              <a:spcBef>
                <a:spcPct val="20000"/>
              </a:spcBef>
              <a:buFont typeface="Arial" panose="020B0604020202020204" pitchFamily="34" charset="0"/>
              <a:buChar char="•"/>
            </a:pPr>
            <a:r>
              <a:rPr lang="ja-JP" altLang="en-US" sz="1400" dirty="0" smtClean="0">
                <a:latin typeface="+mj-ea"/>
                <a:ea typeface="+mj-ea"/>
              </a:rPr>
              <a:t>基準該当サービスとは、指定居宅サービスの要件（人員・設備・運営基準）の一部を満たしていない事業者のうち、厚生労働省令で定める一定の基準を満たすサービスをいう。</a:t>
            </a:r>
            <a:endParaRPr lang="en-US" altLang="ja-JP" sz="1400" dirty="0" smtClean="0">
              <a:latin typeface="+mj-ea"/>
              <a:ea typeface="+mj-ea"/>
            </a:endParaRPr>
          </a:p>
          <a:p>
            <a:pPr marL="285750" indent="-285750">
              <a:spcBef>
                <a:spcPct val="20000"/>
              </a:spcBef>
              <a:buFont typeface="Arial" panose="020B0604020202020204" pitchFamily="34" charset="0"/>
              <a:buChar char="•"/>
            </a:pPr>
            <a:r>
              <a:rPr lang="ja-JP" altLang="en-US" sz="1400" dirty="0" smtClean="0">
                <a:solidFill>
                  <a:prstClr val="black"/>
                </a:solidFill>
                <a:latin typeface="+mj-ea"/>
                <a:ea typeface="+mj-ea"/>
              </a:rPr>
              <a:t>基準該当居宅サービスに係る介護報酬については、</a:t>
            </a:r>
            <a:endParaRPr lang="en-US" altLang="ja-JP" sz="1400" dirty="0" smtClean="0">
              <a:solidFill>
                <a:prstClr val="black"/>
              </a:solidFill>
              <a:latin typeface="+mj-ea"/>
              <a:ea typeface="+mj-ea"/>
            </a:endParaRPr>
          </a:p>
          <a:p>
            <a:pPr marL="177792" indent="-177792">
              <a:spcBef>
                <a:spcPct val="20000"/>
              </a:spcBef>
            </a:pPr>
            <a:r>
              <a:rPr lang="ja-JP" altLang="en-US" sz="1400" dirty="0" smtClean="0">
                <a:solidFill>
                  <a:prstClr val="black"/>
                </a:solidFill>
                <a:latin typeface="+mj-ea"/>
                <a:ea typeface="+mj-ea"/>
              </a:rPr>
              <a:t>　①　</a:t>
            </a:r>
            <a:r>
              <a:rPr lang="ja-JP" altLang="en-US" sz="1400" u="sng" dirty="0" smtClean="0">
                <a:solidFill>
                  <a:prstClr val="black"/>
                </a:solidFill>
                <a:latin typeface="+mj-ea"/>
                <a:ea typeface="+mj-ea"/>
              </a:rPr>
              <a:t>市町村が「必要があると認めるとき」に支給できる</a:t>
            </a:r>
            <a:r>
              <a:rPr lang="ja-JP" altLang="en-US" sz="1400" dirty="0" smtClean="0">
                <a:solidFill>
                  <a:prstClr val="black"/>
                </a:solidFill>
                <a:latin typeface="+mj-ea"/>
                <a:ea typeface="+mj-ea"/>
              </a:rPr>
              <a:t>ものとされ、</a:t>
            </a:r>
            <a:r>
              <a:rPr lang="ja-JP" altLang="en-US" sz="1100" dirty="0" smtClean="0">
                <a:solidFill>
                  <a:prstClr val="black"/>
                </a:solidFill>
                <a:latin typeface="+mj-ea"/>
                <a:ea typeface="+mj-ea"/>
              </a:rPr>
              <a:t>（基準該当短期入所生活介護を実施する場合は、市町村の事業許可が必要）</a:t>
            </a:r>
            <a:endParaRPr lang="en-US" altLang="ja-JP" sz="1100" dirty="0" smtClean="0">
              <a:solidFill>
                <a:prstClr val="black"/>
              </a:solidFill>
              <a:latin typeface="+mj-ea"/>
              <a:ea typeface="+mj-ea"/>
            </a:endParaRPr>
          </a:p>
          <a:p>
            <a:pPr marL="450850" indent="-450850">
              <a:spcBef>
                <a:spcPct val="20000"/>
              </a:spcBef>
            </a:pPr>
            <a:r>
              <a:rPr lang="ja-JP" altLang="en-US" sz="1400" dirty="0" smtClean="0">
                <a:solidFill>
                  <a:prstClr val="black"/>
                </a:solidFill>
                <a:latin typeface="+mj-ea"/>
                <a:ea typeface="+mj-ea"/>
              </a:rPr>
              <a:t>　②　その額については、厚生労働大臣が定める</a:t>
            </a:r>
            <a:r>
              <a:rPr lang="ja-JP" altLang="en-US" sz="1400" u="sng" dirty="0" smtClean="0">
                <a:solidFill>
                  <a:prstClr val="black"/>
                </a:solidFill>
                <a:latin typeface="+mj-ea"/>
                <a:ea typeface="+mj-ea"/>
              </a:rPr>
              <a:t>介護報酬の額を基準として市町村が額を定める</a:t>
            </a:r>
            <a:r>
              <a:rPr lang="ja-JP" altLang="en-US" sz="1400" dirty="0" smtClean="0">
                <a:solidFill>
                  <a:prstClr val="black"/>
                </a:solidFill>
                <a:latin typeface="+mj-ea"/>
                <a:ea typeface="+mj-ea"/>
              </a:rPr>
              <a:t>こととなっている。</a:t>
            </a:r>
            <a:endParaRPr lang="en-US" altLang="ja-JP" sz="1400" dirty="0" smtClean="0">
              <a:solidFill>
                <a:prstClr val="black"/>
              </a:solidFill>
              <a:latin typeface="+mj-ea"/>
              <a:ea typeface="+mj-ea"/>
            </a:endParaRPr>
          </a:p>
        </p:txBody>
      </p:sp>
      <p:sp>
        <p:nvSpPr>
          <p:cNvPr id="7" name="正方形/長方形 6"/>
          <p:cNvSpPr/>
          <p:nvPr/>
        </p:nvSpPr>
        <p:spPr>
          <a:xfrm>
            <a:off x="0" y="-27384"/>
            <a:ext cx="9906000" cy="43204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短期入所生活</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　</a:t>
            </a:r>
            <a:r>
              <a:rPr lang="ja-JP" altLang="en-US" sz="2000" dirty="0" smtClean="0">
                <a:solidFill>
                  <a:prstClr val="black"/>
                </a:solidFill>
                <a:latin typeface="ＤＨＰ特太ゴシック体" panose="020B0500000000000000" pitchFamily="50" charset="-128"/>
                <a:ea typeface="ＤＨＰ特太ゴシック体" panose="020B0500000000000000" pitchFamily="50" charset="-128"/>
              </a:rPr>
              <a:t>＜参考</a:t>
            </a:r>
            <a:r>
              <a:rPr lang="ja-JP" altLang="en-US" sz="2000" dirty="0">
                <a:solidFill>
                  <a:prstClr val="black"/>
                </a:solidFill>
                <a:latin typeface="ＤＨＰ特太ゴシック体" panose="020B0500000000000000" pitchFamily="50" charset="-128"/>
                <a:ea typeface="ＤＨＰ特太ゴシック体" panose="020B0500000000000000" pitchFamily="50" charset="-128"/>
              </a:rPr>
              <a:t>＞</a:t>
            </a:r>
            <a:r>
              <a:rPr lang="ja-JP" altLang="en-US" sz="2000" dirty="0" smtClean="0">
                <a:solidFill>
                  <a:prstClr val="black"/>
                </a:solidFill>
                <a:latin typeface="ＤＨＰ特太ゴシック体" panose="020B0500000000000000" pitchFamily="50" charset="-128"/>
                <a:ea typeface="ＤＨＰ特太ゴシック体" panose="020B0500000000000000" pitchFamily="50" charset="-128"/>
              </a:rPr>
              <a:t>　基準該当短期入所生活介護について</a:t>
            </a:r>
            <a:endParaRPr lang="ja-JP" altLang="en-US" sz="2000" dirty="0">
              <a:solidFill>
                <a:prstClr val="black"/>
              </a:solidFill>
              <a:latin typeface="ＤＨＰ特太ゴシック体" panose="020B0500000000000000" pitchFamily="50" charset="-128"/>
              <a:ea typeface="ＤＨＰ特太ゴシック体" panose="020B0500000000000000" pitchFamily="50" charset="-128"/>
            </a:endParaRPr>
          </a:p>
        </p:txBody>
      </p:sp>
      <p:sp>
        <p:nvSpPr>
          <p:cNvPr id="8"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27</a:t>
            </a:fld>
            <a:endParaRPr kumimoji="0" lang="en-US" altLang="ja-JP" sz="1600" kern="0" dirty="0">
              <a:solidFill>
                <a:srgbClr val="000000"/>
              </a:solidFill>
            </a:endParaRPr>
          </a:p>
        </p:txBody>
      </p:sp>
    </p:spTree>
    <p:extLst>
      <p:ext uri="{BB962C8B-B14F-4D97-AF65-F5344CB8AC3E}">
        <p14:creationId xmlns:p14="http://schemas.microsoft.com/office/powerpoint/2010/main" val="1874032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4669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２．短期</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入所</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療養介護</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2562" y="705454"/>
            <a:ext cx="9764485" cy="23773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（１）リハビリテーションの評価</a:t>
            </a:r>
            <a:r>
              <a:rPr kumimoji="1"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の見直し</a:t>
            </a:r>
            <a:endParaRPr kumimoji="1"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600" dirty="0" smtClean="0">
                <a:solidFill>
                  <a:schemeClr val="tx1"/>
                </a:solidFill>
                <a:latin typeface="+mn-ea"/>
                <a:cs typeface="メイリオ" panose="020B0604030504040204" pitchFamily="50" charset="-128"/>
              </a:rPr>
              <a:t>○</a:t>
            </a:r>
            <a:r>
              <a:rPr lang="ja-JP" altLang="en-US" sz="1600" dirty="0">
                <a:solidFill>
                  <a:schemeClr val="tx1"/>
                </a:solidFill>
                <a:latin typeface="+mn-ea"/>
                <a:cs typeface="メイリオ" panose="020B0604030504040204" pitchFamily="50" charset="-128"/>
              </a:rPr>
              <a:t>　介護老人保健施設における短期入所療養介護において、算定率の高い</a:t>
            </a:r>
            <a:r>
              <a:rPr lang="ja-JP" altLang="en-US" sz="1600" dirty="0" smtClean="0">
                <a:solidFill>
                  <a:schemeClr val="tx1"/>
                </a:solidFill>
                <a:latin typeface="+mn-ea"/>
                <a:cs typeface="メイリオ" panose="020B0604030504040204" pitchFamily="50" charset="-128"/>
              </a:rPr>
              <a:t>リハビリテーション</a:t>
            </a:r>
            <a:r>
              <a:rPr lang="ja-JP" altLang="en-US" sz="1600" dirty="0">
                <a:solidFill>
                  <a:schemeClr val="tx1"/>
                </a:solidFill>
                <a:latin typeface="+mn-ea"/>
                <a:cs typeface="メイリオ" panose="020B0604030504040204" pitchFamily="50" charset="-128"/>
              </a:rPr>
              <a:t>機能強化加算</a:t>
            </a:r>
            <a:r>
              <a:rPr lang="ja-JP" altLang="en-US" sz="1600" dirty="0" smtClean="0">
                <a:solidFill>
                  <a:schemeClr val="tx1"/>
                </a:solidFill>
                <a:latin typeface="+mn-ea"/>
                <a:cs typeface="メイリオ" panose="020B0604030504040204" pitchFamily="50" charset="-128"/>
              </a:rPr>
              <a:t>を基本サービス費</a:t>
            </a:r>
            <a:r>
              <a:rPr lang="ja-JP" altLang="en-US" sz="1600" dirty="0">
                <a:solidFill>
                  <a:schemeClr val="tx1"/>
                </a:solidFill>
                <a:latin typeface="+mn-ea"/>
                <a:cs typeface="メイリオ" panose="020B0604030504040204" pitchFamily="50" charset="-128"/>
              </a:rPr>
              <a:t>に包括化する</a:t>
            </a:r>
            <a:r>
              <a:rPr lang="ja-JP" altLang="en-US" sz="1600" dirty="0" smtClean="0">
                <a:solidFill>
                  <a:schemeClr val="tx1"/>
                </a:solidFill>
                <a:latin typeface="+mn-ea"/>
                <a:cs typeface="メイリオ" panose="020B0604030504040204" pitchFamily="50" charset="-128"/>
              </a:rPr>
              <a:t>。</a:t>
            </a:r>
            <a:endParaRPr lang="en-US" altLang="ja-JP" sz="1600" dirty="0" smtClean="0">
              <a:solidFill>
                <a:schemeClr val="tx1"/>
              </a:solidFill>
              <a:latin typeface="+mn-ea"/>
              <a:cs typeface="メイリオ" panose="020B0604030504040204" pitchFamily="50" charset="-128"/>
            </a:endParaRPr>
          </a:p>
          <a:p>
            <a:pPr marL="176213" indent="-176213"/>
            <a:r>
              <a:rPr lang="ja-JP" altLang="en-US" sz="1600" dirty="0">
                <a:solidFill>
                  <a:schemeClr val="tx1"/>
                </a:solidFill>
                <a:latin typeface="+mn-ea"/>
                <a:cs typeface="メイリオ" panose="020B0604030504040204" pitchFamily="50" charset="-128"/>
              </a:rPr>
              <a:t>○　当該加算の</a:t>
            </a:r>
            <a:r>
              <a:rPr lang="ja-JP" altLang="en-US" sz="1600" dirty="0" smtClean="0">
                <a:solidFill>
                  <a:schemeClr val="tx1"/>
                </a:solidFill>
                <a:latin typeface="+mn-ea"/>
                <a:cs typeface="メイリオ" panose="020B0604030504040204" pitchFamily="50" charset="-128"/>
              </a:rPr>
              <a:t>要件</a:t>
            </a:r>
            <a:r>
              <a:rPr lang="ja-JP" altLang="en-US" sz="1600" dirty="0">
                <a:solidFill>
                  <a:schemeClr val="tx1"/>
                </a:solidFill>
                <a:latin typeface="+mn-ea"/>
                <a:cs typeface="メイリオ" panose="020B0604030504040204" pitchFamily="50" charset="-128"/>
              </a:rPr>
              <a:t>のうち、個別</a:t>
            </a:r>
            <a:r>
              <a:rPr lang="ja-JP" altLang="en-US" sz="1600" dirty="0" smtClean="0">
                <a:solidFill>
                  <a:schemeClr val="tx1"/>
                </a:solidFill>
                <a:latin typeface="+mn-ea"/>
                <a:cs typeface="メイリオ" panose="020B0604030504040204" pitchFamily="50" charset="-128"/>
              </a:rPr>
              <a:t>リハビリテーション計画</a:t>
            </a:r>
            <a:r>
              <a:rPr lang="ja-JP" altLang="en-US" sz="1600" dirty="0">
                <a:solidFill>
                  <a:schemeClr val="tx1"/>
                </a:solidFill>
                <a:latin typeface="+mn-ea"/>
                <a:cs typeface="メイリオ" panose="020B0604030504040204" pitchFamily="50" charset="-128"/>
              </a:rPr>
              <a:t>の策定については、個別</a:t>
            </a:r>
            <a:r>
              <a:rPr lang="ja-JP" altLang="en-US" sz="1600" dirty="0" smtClean="0">
                <a:solidFill>
                  <a:schemeClr val="tx1"/>
                </a:solidFill>
                <a:latin typeface="+mn-ea"/>
                <a:cs typeface="メイリオ" panose="020B0604030504040204" pitchFamily="50" charset="-128"/>
              </a:rPr>
              <a:t>リハビリテーション</a:t>
            </a:r>
            <a:r>
              <a:rPr lang="ja-JP" altLang="en-US" sz="1600" dirty="0">
                <a:solidFill>
                  <a:schemeClr val="tx1"/>
                </a:solidFill>
                <a:latin typeface="+mn-ea"/>
                <a:cs typeface="メイリオ" panose="020B0604030504040204" pitchFamily="50" charset="-128"/>
              </a:rPr>
              <a:t>実施加算の要件に位置づける。</a:t>
            </a:r>
            <a:endParaRPr kumimoji="1" lang="ja-JP" altLang="en-US" sz="1600" dirty="0">
              <a:solidFill>
                <a:schemeClr val="tx1"/>
              </a:solidFill>
              <a:latin typeface="+mn-ea"/>
              <a:cs typeface="メイリオ" panose="020B0604030504040204" pitchFamily="50" charset="-128"/>
            </a:endParaRPr>
          </a:p>
        </p:txBody>
      </p:sp>
      <p:sp>
        <p:nvSpPr>
          <p:cNvPr id="12" name="角丸四角形 11"/>
          <p:cNvSpPr/>
          <p:nvPr/>
        </p:nvSpPr>
        <p:spPr>
          <a:xfrm>
            <a:off x="39622" y="512207"/>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28</a:t>
            </a:fld>
            <a:endParaRPr kumimoji="0" lang="en-US" altLang="ja-JP" sz="1600" kern="0" dirty="0">
              <a:solidFill>
                <a:srgbClr val="000000"/>
              </a:solidFill>
            </a:endParaRPr>
          </a:p>
        </p:txBody>
      </p:sp>
    </p:spTree>
    <p:extLst>
      <p:ext uri="{BB962C8B-B14F-4D97-AF65-F5344CB8AC3E}">
        <p14:creationId xmlns:p14="http://schemas.microsoft.com/office/powerpoint/2010/main" val="2582865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短期入所療養介護（１</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リハビリテーション</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の評価の</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1037784"/>
            <a:ext cx="9764486" cy="1455115"/>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prstClr val="black"/>
              </a:solidFill>
            </a:endParaRPr>
          </a:p>
          <a:p>
            <a:pPr marL="115888" indent="-115888"/>
            <a:r>
              <a:rPr lang="ja-JP" altLang="en-US" dirty="0" smtClean="0">
                <a:solidFill>
                  <a:prstClr val="black"/>
                </a:solidFill>
                <a:latin typeface="ＭＳ Ｐゴシック"/>
              </a:rPr>
              <a:t>・</a:t>
            </a:r>
            <a:r>
              <a:rPr lang="en-US" altLang="ja-JP" dirty="0">
                <a:solidFill>
                  <a:prstClr val="black"/>
                </a:solidFill>
                <a:latin typeface="ＭＳ Ｐゴシック"/>
              </a:rPr>
              <a:t> </a:t>
            </a:r>
            <a:r>
              <a:rPr lang="ja-JP" altLang="en-US" dirty="0" smtClean="0">
                <a:solidFill>
                  <a:prstClr val="black"/>
                </a:solidFill>
                <a:latin typeface="ＭＳ Ｐゴシック"/>
                <a:cs typeface="メイリオ" panose="020B0604030504040204" pitchFamily="50" charset="-128"/>
              </a:rPr>
              <a:t>介護</a:t>
            </a:r>
            <a:r>
              <a:rPr lang="ja-JP" altLang="en-US" dirty="0">
                <a:solidFill>
                  <a:prstClr val="black"/>
                </a:solidFill>
                <a:latin typeface="ＭＳ Ｐゴシック"/>
                <a:cs typeface="メイリオ" panose="020B0604030504040204" pitchFamily="50" charset="-128"/>
              </a:rPr>
              <a:t>老人保健施設における短期入所療養介護において、算定率の高いリハビリテーション機能強化加算を基本サービス費に包括化する。</a:t>
            </a:r>
            <a:endParaRPr lang="en-US" altLang="ja-JP" dirty="0">
              <a:solidFill>
                <a:prstClr val="black"/>
              </a:solidFill>
              <a:latin typeface="ＭＳ Ｐゴシック"/>
              <a:cs typeface="メイリオ" panose="020B0604030504040204" pitchFamily="50" charset="-128"/>
            </a:endParaRPr>
          </a:p>
          <a:p>
            <a:pPr marL="115888" indent="-115888"/>
            <a:r>
              <a:rPr lang="ja-JP" altLang="en-US" dirty="0" smtClean="0">
                <a:solidFill>
                  <a:prstClr val="black"/>
                </a:solidFill>
                <a:latin typeface="ＭＳ Ｐゴシック"/>
                <a:cs typeface="メイリオ" panose="020B0604030504040204" pitchFamily="50" charset="-128"/>
              </a:rPr>
              <a:t>・ 当該</a:t>
            </a:r>
            <a:r>
              <a:rPr lang="ja-JP" altLang="en-US" dirty="0">
                <a:solidFill>
                  <a:prstClr val="black"/>
                </a:solidFill>
                <a:latin typeface="ＭＳ Ｐゴシック"/>
                <a:cs typeface="メイリオ" panose="020B0604030504040204" pitchFamily="50" charset="-128"/>
              </a:rPr>
              <a:t>加算の要件のうち、個別</a:t>
            </a:r>
            <a:r>
              <a:rPr lang="ja-JP" altLang="en-US" dirty="0" smtClean="0">
                <a:solidFill>
                  <a:prstClr val="black"/>
                </a:solidFill>
                <a:latin typeface="ＭＳ Ｐゴシック"/>
                <a:cs typeface="メイリオ" panose="020B0604030504040204" pitchFamily="50" charset="-128"/>
              </a:rPr>
              <a:t>リハビリテーション計画</a:t>
            </a:r>
            <a:r>
              <a:rPr lang="ja-JP" altLang="en-US" dirty="0">
                <a:solidFill>
                  <a:prstClr val="black"/>
                </a:solidFill>
                <a:latin typeface="ＭＳ Ｐゴシック"/>
                <a:cs typeface="メイリオ" panose="020B0604030504040204" pitchFamily="50" charset="-128"/>
              </a:rPr>
              <a:t>の策定については、個別リハビリテーション実施加算の要件に位置づける。</a:t>
            </a:r>
          </a:p>
          <a:p>
            <a:pPr marL="95250" indent="-95250"/>
            <a:endParaRPr lang="en-US" altLang="ja-JP" dirty="0" smtClean="0">
              <a:solidFill>
                <a:prstClr val="black"/>
              </a:solidFill>
              <a:latin typeface="ＭＳ Ｐゴシック"/>
            </a:endParaRPr>
          </a:p>
          <a:p>
            <a:pPr marL="95250" indent="-95250"/>
            <a:r>
              <a:rPr lang="ja-JP" altLang="en-US" dirty="0" smtClean="0">
                <a:solidFill>
                  <a:prstClr val="black"/>
                </a:solidFill>
                <a:latin typeface="ＭＳ Ｐゴシック"/>
              </a:rPr>
              <a:t>・○○～</a:t>
            </a:r>
            <a:endParaRPr lang="ja-JP" altLang="en-US" dirty="0">
              <a:solidFill>
                <a:prstClr val="black"/>
              </a:solidFill>
              <a:latin typeface="ＭＳ Ｐゴシック"/>
            </a:endParaRPr>
          </a:p>
          <a:p>
            <a:pPr marL="95250" indent="-95250"/>
            <a:endParaRPr lang="ja-JP" altLang="en-US" dirty="0">
              <a:solidFill>
                <a:prstClr val="black"/>
              </a:solidFill>
            </a:endParaRPr>
          </a:p>
        </p:txBody>
      </p:sp>
      <p:sp>
        <p:nvSpPr>
          <p:cNvPr id="10" name="角丸四角形 9"/>
          <p:cNvSpPr/>
          <p:nvPr/>
        </p:nvSpPr>
        <p:spPr>
          <a:xfrm>
            <a:off x="70762" y="2844809"/>
            <a:ext cx="9758587" cy="1712685"/>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76664" y="4911001"/>
            <a:ext cx="9758587" cy="1712685"/>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 指定</a:t>
            </a:r>
            <a:r>
              <a:rPr lang="ja-JP" altLang="en-US" sz="1600" dirty="0">
                <a:solidFill>
                  <a:prstClr val="black"/>
                </a:solidFill>
                <a:latin typeface="ＭＳ Ｐゴシック"/>
              </a:rPr>
              <a:t>短期入所療養介護事業所の</a:t>
            </a:r>
            <a:r>
              <a:rPr lang="ja-JP" altLang="en-US" sz="1600" u="sng" dirty="0">
                <a:solidFill>
                  <a:prstClr val="black"/>
                </a:solidFill>
                <a:latin typeface="ＭＳ Ｐゴシック"/>
              </a:rPr>
              <a:t>医師、看護職員、理学療法士、作業療法士、言語聴覚士等が共同して利用者ごとに個別リハビリテーション計画を作成し、</a:t>
            </a:r>
            <a:r>
              <a:rPr lang="ja-JP" altLang="en-US" sz="1600" u="sng" dirty="0" smtClean="0">
                <a:solidFill>
                  <a:prstClr val="black"/>
                </a:solidFill>
                <a:latin typeface="ＭＳ Ｐゴシック"/>
              </a:rPr>
              <a:t>当該個別リハビリテーション</a:t>
            </a:r>
            <a:r>
              <a:rPr lang="ja-JP" altLang="en-US" sz="1600" u="sng" dirty="0">
                <a:solidFill>
                  <a:prstClr val="black"/>
                </a:solidFill>
                <a:latin typeface="ＭＳ Ｐゴシック"/>
              </a:rPr>
              <a:t>計画に基づき、医師又は医師の指示を受けた</a:t>
            </a:r>
            <a:r>
              <a:rPr lang="ja-JP" altLang="en-US" sz="1600" dirty="0">
                <a:solidFill>
                  <a:prstClr val="black"/>
                </a:solidFill>
                <a:latin typeface="ＭＳ Ｐゴシック"/>
              </a:rPr>
              <a:t>理学療法士、作業療法士又は言語聴覚士が個別リハビリテーションを行った場合は、個別リハビリテーション実施加算として、１日につき</a:t>
            </a:r>
            <a:r>
              <a:rPr lang="en-US" altLang="ja-JP" sz="1600" dirty="0">
                <a:solidFill>
                  <a:prstClr val="black"/>
                </a:solidFill>
                <a:latin typeface="ＭＳ Ｐゴシック"/>
              </a:rPr>
              <a:t>240</a:t>
            </a:r>
            <a:r>
              <a:rPr lang="ja-JP" altLang="en-US" sz="1600" dirty="0">
                <a:solidFill>
                  <a:prstClr val="black"/>
                </a:solidFill>
                <a:latin typeface="ＭＳ Ｐゴシック"/>
              </a:rPr>
              <a:t>単位を所定単位数に加算する。</a:t>
            </a:r>
            <a:r>
              <a:rPr lang="ja-JP" altLang="en-US" sz="1600" dirty="0" smtClean="0">
                <a:solidFill>
                  <a:prstClr val="black"/>
                </a:solidFill>
                <a:latin typeface="ＭＳ Ｐゴシック"/>
              </a:rPr>
              <a:t>　</a:t>
            </a:r>
            <a:endParaRPr lang="ja-JP" altLang="en-US" sz="1600" dirty="0">
              <a:solidFill>
                <a:prstClr val="black"/>
              </a:solidFill>
              <a:latin typeface="ＭＳ Ｐゴシック"/>
            </a:endParaRPr>
          </a:p>
        </p:txBody>
      </p:sp>
      <p:sp>
        <p:nvSpPr>
          <p:cNvPr id="34" name="右矢印 33"/>
          <p:cNvSpPr/>
          <p:nvPr/>
        </p:nvSpPr>
        <p:spPr>
          <a:xfrm>
            <a:off x="4745888" y="3373676"/>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 34"/>
          <p:cNvSpPr/>
          <p:nvPr/>
        </p:nvSpPr>
        <p:spPr>
          <a:xfrm>
            <a:off x="169523" y="4731677"/>
            <a:ext cx="6646913"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要件（個別リハビリテーション実施加算の要件）</a:t>
            </a:r>
          </a:p>
        </p:txBody>
      </p:sp>
      <p:sp>
        <p:nvSpPr>
          <p:cNvPr id="36" name="角丸四角形 35"/>
          <p:cNvSpPr/>
          <p:nvPr/>
        </p:nvSpPr>
        <p:spPr>
          <a:xfrm>
            <a:off x="163631" y="2634363"/>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798285"/>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90668" y="3172276"/>
            <a:ext cx="4671850"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リハビリテーション機能強化加算</a:t>
            </a:r>
            <a:r>
              <a:rPr lang="ja-JP" altLang="en-US" dirty="0" smtClean="0">
                <a:solidFill>
                  <a:prstClr val="black"/>
                </a:solidFill>
              </a:rPr>
              <a:t>：</a:t>
            </a:r>
            <a:r>
              <a:rPr lang="en-US" altLang="ja-JP" dirty="0">
                <a:solidFill>
                  <a:prstClr val="black"/>
                </a:solidFill>
              </a:rPr>
              <a:t>30</a:t>
            </a:r>
            <a:r>
              <a:rPr lang="ja-JP" altLang="en-US" dirty="0">
                <a:solidFill>
                  <a:prstClr val="black"/>
                </a:solidFill>
              </a:rPr>
              <a:t>単位／日</a:t>
            </a:r>
          </a:p>
        </p:txBody>
      </p:sp>
      <p:sp>
        <p:nvSpPr>
          <p:cNvPr id="39" name="正方形/長方形 38"/>
          <p:cNvSpPr/>
          <p:nvPr/>
        </p:nvSpPr>
        <p:spPr>
          <a:xfrm>
            <a:off x="5352492" y="3150511"/>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rPr>
              <a:t>　　基本サービス費に包括化</a:t>
            </a:r>
            <a:endParaRPr lang="ja-JP" altLang="en-US" dirty="0">
              <a:solidFill>
                <a:prstClr val="black"/>
              </a:solidFill>
            </a:endParaRPr>
          </a:p>
        </p:txBody>
      </p:sp>
      <p:sp>
        <p:nvSpPr>
          <p:cNvPr id="13" name="スライド番号プレースホルダー 1"/>
          <p:cNvSpPr>
            <a:spLocks noGrp="1"/>
          </p:cNvSpPr>
          <p:nvPr>
            <p:ph type="sldNum" sz="quarter" idx="11"/>
          </p:nvPr>
        </p:nvSpPr>
        <p:spPr>
          <a:xfrm>
            <a:off x="9233910" y="659358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29</a:t>
            </a:fld>
            <a:endParaRPr kumimoji="0" lang="en-US" altLang="ja-JP" sz="1600" kern="0" dirty="0">
              <a:solidFill>
                <a:srgbClr val="000000"/>
              </a:solidFill>
            </a:endParaRPr>
          </a:p>
        </p:txBody>
      </p:sp>
    </p:spTree>
    <p:extLst>
      <p:ext uri="{BB962C8B-B14F-4D97-AF65-F5344CB8AC3E}">
        <p14:creationId xmlns:p14="http://schemas.microsoft.com/office/powerpoint/2010/main" val="577173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13" y="1996826"/>
            <a:ext cx="8420100" cy="1621583"/>
          </a:xfrm>
        </p:spPr>
        <p:txBody>
          <a:bodyPr>
            <a:normAutofit/>
          </a:bodyPr>
          <a:lstStyle/>
          <a:p>
            <a:r>
              <a:rPr lang="en-US" altLang="ja-JP" sz="4400" dirty="0" smtClean="0">
                <a:latin typeface="ＤＨＰ特太ゴシック体" panose="020B0500000000000000" pitchFamily="50" charset="-128"/>
                <a:ea typeface="ＤＨＰ特太ゴシック体" panose="020B0500000000000000" pitchFamily="50" charset="-128"/>
              </a:rPr>
              <a:t>Ⅰ</a:t>
            </a:r>
            <a:r>
              <a:rPr lang="ja-JP" altLang="en-US" sz="4400" dirty="0" err="1" smtClean="0">
                <a:latin typeface="ＤＨＰ特太ゴシック体" panose="020B0500000000000000" pitchFamily="50" charset="-128"/>
                <a:ea typeface="ＤＨＰ特太ゴシック体" panose="020B0500000000000000" pitchFamily="50" charset="-128"/>
              </a:rPr>
              <a:t>．</a:t>
            </a:r>
            <a:r>
              <a:rPr kumimoji="1" lang="ja-JP" altLang="en-US" sz="4400" dirty="0" smtClean="0">
                <a:latin typeface="ＤＨＰ特太ゴシック体" panose="020B0500000000000000" pitchFamily="50" charset="-128"/>
                <a:ea typeface="ＤＨＰ特太ゴシック体" panose="020B0500000000000000" pitchFamily="50" charset="-128"/>
              </a:rPr>
              <a:t>平成</a:t>
            </a:r>
            <a:r>
              <a:rPr kumimoji="1" lang="en-US" altLang="ja-JP" sz="4400" dirty="0" smtClean="0">
                <a:latin typeface="ＤＨＰ特太ゴシック体" panose="020B0500000000000000" pitchFamily="50" charset="-128"/>
                <a:ea typeface="ＤＨＰ特太ゴシック体" panose="020B0500000000000000" pitchFamily="50" charset="-128"/>
              </a:rPr>
              <a:t>27</a:t>
            </a:r>
            <a:r>
              <a:rPr kumimoji="1" lang="ja-JP" altLang="en-US" sz="4400" dirty="0" smtClean="0">
                <a:latin typeface="ＤＨＰ特太ゴシック体" panose="020B0500000000000000" pitchFamily="50" charset="-128"/>
                <a:ea typeface="ＤＨＰ特太ゴシック体" panose="020B0500000000000000" pitchFamily="50" charset="-128"/>
              </a:rPr>
              <a:t>年度介護報酬改定</a:t>
            </a:r>
            <a:r>
              <a:rPr lang="ja-JP" altLang="en-US" sz="4400" dirty="0" smtClean="0">
                <a:latin typeface="ＤＨＰ特太ゴシック体" panose="020B0500000000000000" pitchFamily="50" charset="-128"/>
                <a:ea typeface="ＤＨＰ特太ゴシック体" panose="020B0500000000000000" pitchFamily="50" charset="-128"/>
              </a:rPr>
              <a:t>の骨子</a:t>
            </a:r>
            <a:endParaRPr kumimoji="1" lang="ja-JP" altLang="en-US" sz="4400" dirty="0">
              <a:latin typeface="ＤＨＰ特太ゴシック体" panose="020B0500000000000000" pitchFamily="50" charset="-128"/>
              <a:ea typeface="ＤＨＰ特太ゴシック体" panose="020B0500000000000000" pitchFamily="50" charset="-128"/>
            </a:endParaRPr>
          </a:p>
        </p:txBody>
      </p:sp>
      <p:sp>
        <p:nvSpPr>
          <p:cNvPr id="4"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a:t>
            </a:fld>
            <a:endParaRPr kumimoji="0" lang="en-US" altLang="ja-JP" sz="1600" kern="0" dirty="0">
              <a:solidFill>
                <a:srgbClr val="000000"/>
              </a:solidFill>
            </a:endParaRPr>
          </a:p>
        </p:txBody>
      </p:sp>
    </p:spTree>
    <p:extLst>
      <p:ext uri="{BB962C8B-B14F-4D97-AF65-F5344CB8AC3E}">
        <p14:creationId xmlns:p14="http://schemas.microsoft.com/office/powerpoint/2010/main" val="3366566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表 41"/>
          <p:cNvGraphicFramePr>
            <a:graphicFrameLocks noGrp="1"/>
          </p:cNvGraphicFramePr>
          <p:nvPr>
            <p:extLst>
              <p:ext uri="{D42A27DB-BD31-4B8C-83A1-F6EECF244321}">
                <p14:modId xmlns:p14="http://schemas.microsoft.com/office/powerpoint/2010/main" val="955836663"/>
              </p:ext>
            </p:extLst>
          </p:nvPr>
        </p:nvGraphicFramePr>
        <p:xfrm>
          <a:off x="81580" y="1745688"/>
          <a:ext cx="4714908" cy="4774186"/>
        </p:xfrm>
        <a:graphic>
          <a:graphicData uri="http://schemas.openxmlformats.org/drawingml/2006/table">
            <a:tbl>
              <a:tblPr firstRow="1" bandRow="1">
                <a:tableStyleId>{5940675A-B579-460E-94D1-54222C63F5DA}</a:tableStyleId>
              </a:tblPr>
              <a:tblGrid>
                <a:gridCol w="4714908"/>
              </a:tblGrid>
              <a:tr h="3131112">
                <a:tc>
                  <a:txBody>
                    <a:bodyPr/>
                    <a:lstStyle/>
                    <a:p>
                      <a:endParaRPr kumimoji="1" lang="ja-JP" altLang="en-US" dirty="0"/>
                    </a:p>
                  </a:txBody>
                  <a:tcPr/>
                </a:tc>
              </a:tr>
              <a:tr h="1643074">
                <a:tc>
                  <a:txBody>
                    <a:bodyPr/>
                    <a:lstStyle/>
                    <a:p>
                      <a:endParaRPr kumimoji="1" lang="ja-JP" altLang="en-US" dirty="0"/>
                    </a:p>
                  </a:txBody>
                  <a:tcPr/>
                </a:tc>
              </a:tr>
            </a:tbl>
          </a:graphicData>
        </a:graphic>
      </p:graphicFrame>
      <p:grpSp>
        <p:nvGrpSpPr>
          <p:cNvPr id="2" name="グループ化 40"/>
          <p:cNvGrpSpPr/>
          <p:nvPr/>
        </p:nvGrpSpPr>
        <p:grpSpPr>
          <a:xfrm>
            <a:off x="116479" y="1788335"/>
            <a:ext cx="4590041" cy="3000397"/>
            <a:chOff x="158081" y="2285992"/>
            <a:chExt cx="4590041" cy="3000397"/>
          </a:xfrm>
        </p:grpSpPr>
        <p:sp>
          <p:nvSpPr>
            <p:cNvPr id="37" name="正方形/長方形 36"/>
            <p:cNvSpPr/>
            <p:nvPr/>
          </p:nvSpPr>
          <p:spPr>
            <a:xfrm>
              <a:off x="158081" y="4429132"/>
              <a:ext cx="612000" cy="857256"/>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algn="ctr" defTabSz="914361"/>
              <a:r>
                <a:rPr lang="ja-JP" altLang="en-US" sz="1100" b="1" dirty="0" smtClean="0">
                  <a:solidFill>
                    <a:prstClr val="black"/>
                  </a:solidFill>
                  <a:latin typeface="ＭＳ Ｐゴシック"/>
                </a:rPr>
                <a:t>要支援</a:t>
              </a:r>
              <a:r>
                <a:rPr lang="en-US" altLang="ja-JP" sz="1100" b="1" dirty="0" smtClean="0">
                  <a:solidFill>
                    <a:prstClr val="black"/>
                  </a:solidFill>
                  <a:latin typeface="ＭＳ Ｐゴシック"/>
                </a:rPr>
                <a:t>1</a:t>
              </a:r>
            </a:p>
            <a:p>
              <a:pPr algn="ctr" defTabSz="914361"/>
              <a:endParaRPr lang="en-US" altLang="ja-JP" sz="800" b="1" dirty="0">
                <a:solidFill>
                  <a:prstClr val="black"/>
                </a:solidFill>
                <a:latin typeface="ＭＳ Ｐゴシック"/>
              </a:endParaRPr>
            </a:p>
            <a:p>
              <a:pPr algn="ctr" defTabSz="914361"/>
              <a:r>
                <a:rPr lang="en-US" altLang="ja-JP" sz="1100" b="1" dirty="0">
                  <a:solidFill>
                    <a:prstClr val="black"/>
                  </a:solidFill>
                  <a:latin typeface="ＭＳ Ｐゴシック"/>
                </a:rPr>
                <a:t>608</a:t>
              </a:r>
              <a:endParaRPr lang="en-US" altLang="ja-JP" sz="1100" b="1" dirty="0" smtClean="0">
                <a:solidFill>
                  <a:prstClr val="black"/>
                </a:solidFill>
                <a:latin typeface="ＭＳ Ｐゴシック"/>
              </a:endParaRPr>
            </a:p>
            <a:p>
              <a:pPr algn="ctr" defTabSz="914361"/>
              <a:r>
                <a:rPr lang="ja-JP" altLang="en-US" sz="1100" b="1" dirty="0">
                  <a:solidFill>
                    <a:prstClr val="black"/>
                  </a:solidFill>
                  <a:latin typeface="ＭＳ Ｐゴシック"/>
                </a:rPr>
                <a:t>単位</a:t>
              </a:r>
            </a:p>
          </p:txBody>
        </p:sp>
        <p:sp>
          <p:nvSpPr>
            <p:cNvPr id="35" name="正方形/長方形 34"/>
            <p:cNvSpPr/>
            <p:nvPr/>
          </p:nvSpPr>
          <p:spPr>
            <a:xfrm>
              <a:off x="765481" y="4000504"/>
              <a:ext cx="612000" cy="1285884"/>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algn="ctr" defTabSz="914361"/>
              <a:r>
                <a:rPr lang="ja-JP" altLang="en-US" sz="1100" b="1" dirty="0" smtClean="0">
                  <a:solidFill>
                    <a:prstClr val="black"/>
                  </a:solidFill>
                  <a:latin typeface="ＭＳ Ｐゴシック"/>
                </a:rPr>
                <a:t>要支援２</a:t>
              </a:r>
              <a:endParaRPr lang="en-US" altLang="ja-JP" sz="1100" b="1" dirty="0" smtClean="0">
                <a:solidFill>
                  <a:prstClr val="black"/>
                </a:solidFill>
                <a:latin typeface="ＭＳ Ｐゴシック"/>
              </a:endParaRPr>
            </a:p>
            <a:p>
              <a:pPr algn="ctr" defTabSz="914361"/>
              <a:endParaRPr lang="en-US" altLang="ja-JP" sz="1100" b="1" dirty="0">
                <a:solidFill>
                  <a:prstClr val="black"/>
                </a:solidFill>
                <a:latin typeface="ＭＳ Ｐゴシック"/>
              </a:endParaRPr>
            </a:p>
            <a:p>
              <a:pPr algn="ctr" defTabSz="914361"/>
              <a:r>
                <a:rPr lang="en-US" altLang="ja-JP" sz="1100" b="1" dirty="0">
                  <a:solidFill>
                    <a:prstClr val="black"/>
                  </a:solidFill>
                  <a:latin typeface="ＭＳ Ｐゴシック"/>
                </a:rPr>
                <a:t>762</a:t>
              </a:r>
            </a:p>
            <a:p>
              <a:pPr algn="ctr" defTabSz="914361"/>
              <a:r>
                <a:rPr lang="ja-JP" altLang="en-US" sz="1100" b="1" dirty="0" smtClean="0">
                  <a:solidFill>
                    <a:prstClr val="black"/>
                  </a:solidFill>
                  <a:latin typeface="ＭＳ Ｐゴシック"/>
                </a:rPr>
                <a:t>単位</a:t>
              </a:r>
              <a:endParaRPr lang="ja-JP" altLang="en-US" sz="1100" b="1" dirty="0">
                <a:solidFill>
                  <a:prstClr val="black"/>
                </a:solidFill>
                <a:latin typeface="ＭＳ Ｐゴシック"/>
              </a:endParaRPr>
            </a:p>
          </p:txBody>
        </p:sp>
        <p:sp>
          <p:nvSpPr>
            <p:cNvPr id="5" name="正方形/長方形 4"/>
            <p:cNvSpPr/>
            <p:nvPr/>
          </p:nvSpPr>
          <p:spPr>
            <a:xfrm>
              <a:off x="1452538" y="3643314"/>
              <a:ext cx="663258" cy="1643075"/>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algn="ctr" defTabSz="914361"/>
              <a:r>
                <a:rPr lang="ja-JP" altLang="en-US" sz="1100" b="1" dirty="0" smtClean="0">
                  <a:solidFill>
                    <a:prstClr val="black"/>
                  </a:solidFill>
                  <a:latin typeface="ＭＳ Ｐゴシック"/>
                </a:rPr>
                <a:t>要介護</a:t>
              </a:r>
              <a:r>
                <a:rPr lang="en-US" altLang="ja-JP" sz="1100" b="1" dirty="0" smtClean="0">
                  <a:solidFill>
                    <a:prstClr val="black"/>
                  </a:solidFill>
                  <a:latin typeface="ＭＳ Ｐゴシック"/>
                </a:rPr>
                <a:t>1</a:t>
              </a:r>
            </a:p>
            <a:p>
              <a:pPr algn="ctr" defTabSz="914361"/>
              <a:endParaRPr lang="en-US" altLang="ja-JP" sz="1100" b="1" dirty="0">
                <a:solidFill>
                  <a:prstClr val="black"/>
                </a:solidFill>
                <a:latin typeface="ＭＳ Ｐゴシック"/>
              </a:endParaRPr>
            </a:p>
            <a:p>
              <a:pPr algn="ctr" defTabSz="914361"/>
              <a:r>
                <a:rPr lang="en-US" altLang="ja-JP" sz="1100" b="1" dirty="0" smtClean="0">
                  <a:solidFill>
                    <a:prstClr val="black"/>
                  </a:solidFill>
                  <a:latin typeface="ＭＳ Ｐゴシック"/>
                </a:rPr>
                <a:t>823</a:t>
              </a:r>
              <a:endParaRPr lang="en-US" altLang="ja-JP" sz="1100" b="1" dirty="0">
                <a:solidFill>
                  <a:prstClr val="black"/>
                </a:solidFill>
                <a:latin typeface="ＭＳ Ｐゴシック"/>
              </a:endParaRPr>
            </a:p>
            <a:p>
              <a:pPr algn="ctr" defTabSz="914361"/>
              <a:r>
                <a:rPr lang="ja-JP" altLang="en-US" sz="1100" b="1" dirty="0" smtClean="0">
                  <a:solidFill>
                    <a:prstClr val="black"/>
                  </a:solidFill>
                  <a:latin typeface="ＭＳ Ｐゴシック"/>
                </a:rPr>
                <a:t>単位</a:t>
              </a:r>
              <a:endParaRPr lang="ja-JP" altLang="en-US" sz="1100" b="1" dirty="0">
                <a:solidFill>
                  <a:prstClr val="black"/>
                </a:solidFill>
                <a:latin typeface="ＭＳ Ｐゴシック"/>
              </a:endParaRPr>
            </a:p>
          </p:txBody>
        </p:sp>
        <p:sp>
          <p:nvSpPr>
            <p:cNvPr id="6" name="正方形/長方形 5"/>
            <p:cNvSpPr/>
            <p:nvPr/>
          </p:nvSpPr>
          <p:spPr>
            <a:xfrm>
              <a:off x="2110619" y="3286124"/>
              <a:ext cx="663258" cy="2000265"/>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algn="ctr" defTabSz="914361"/>
              <a:r>
                <a:rPr lang="ja-JP" altLang="en-US" sz="1100" b="1" dirty="0" smtClean="0">
                  <a:solidFill>
                    <a:prstClr val="black"/>
                  </a:solidFill>
                  <a:latin typeface="ＭＳ Ｐゴシック"/>
                </a:rPr>
                <a:t>要介護</a:t>
              </a:r>
              <a:r>
                <a:rPr lang="en-US" altLang="ja-JP" sz="1100" b="1" dirty="0" smtClean="0">
                  <a:solidFill>
                    <a:prstClr val="black"/>
                  </a:solidFill>
                  <a:latin typeface="ＭＳ Ｐゴシック"/>
                </a:rPr>
                <a:t>2</a:t>
              </a:r>
            </a:p>
            <a:p>
              <a:pPr algn="ctr" defTabSz="914361"/>
              <a:endParaRPr lang="en-US" altLang="ja-JP" sz="1100" b="1" dirty="0">
                <a:solidFill>
                  <a:prstClr val="black"/>
                </a:solidFill>
                <a:latin typeface="ＭＳ Ｐゴシック"/>
              </a:endParaRPr>
            </a:p>
            <a:p>
              <a:pPr algn="ctr" defTabSz="914361"/>
              <a:r>
                <a:rPr lang="en-US" altLang="ja-JP" sz="1100" b="1" dirty="0" smtClean="0">
                  <a:solidFill>
                    <a:prstClr val="black"/>
                  </a:solidFill>
                  <a:latin typeface="ＭＳ Ｐゴシック"/>
                </a:rPr>
                <a:t>871</a:t>
              </a:r>
              <a:endParaRPr lang="en-US" altLang="ja-JP" sz="1100" b="1" dirty="0">
                <a:solidFill>
                  <a:prstClr val="black"/>
                </a:solidFill>
                <a:latin typeface="ＭＳ Ｐゴシック"/>
              </a:endParaRPr>
            </a:p>
            <a:p>
              <a:pPr algn="ctr" defTabSz="914361"/>
              <a:r>
                <a:rPr lang="ja-JP" altLang="en-US" sz="1100" b="1" dirty="0" smtClean="0">
                  <a:solidFill>
                    <a:prstClr val="black"/>
                  </a:solidFill>
                  <a:latin typeface="ＭＳ Ｐゴシック"/>
                </a:rPr>
                <a:t>単位</a:t>
              </a:r>
              <a:endParaRPr lang="ja-JP" altLang="en-US" sz="1100" b="1" dirty="0">
                <a:solidFill>
                  <a:prstClr val="black"/>
                </a:solidFill>
                <a:latin typeface="ＭＳ Ｐゴシック"/>
              </a:endParaRPr>
            </a:p>
          </p:txBody>
        </p:sp>
        <p:sp>
          <p:nvSpPr>
            <p:cNvPr id="7" name="正方形/長方形 6"/>
            <p:cNvSpPr/>
            <p:nvPr/>
          </p:nvSpPr>
          <p:spPr>
            <a:xfrm>
              <a:off x="2768701" y="3000372"/>
              <a:ext cx="663258" cy="2286016"/>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algn="ctr" defTabSz="914361"/>
              <a:r>
                <a:rPr lang="ja-JP" altLang="en-US" sz="1100" b="1" dirty="0" smtClean="0">
                  <a:solidFill>
                    <a:prstClr val="black"/>
                  </a:solidFill>
                  <a:latin typeface="ＭＳ Ｐゴシック"/>
                </a:rPr>
                <a:t>要介護</a:t>
              </a:r>
              <a:r>
                <a:rPr lang="en-US" altLang="ja-JP" sz="1100" b="1" dirty="0" smtClean="0">
                  <a:solidFill>
                    <a:prstClr val="black"/>
                  </a:solidFill>
                  <a:latin typeface="ＭＳ Ｐゴシック"/>
                </a:rPr>
                <a:t>3</a:t>
              </a:r>
            </a:p>
            <a:p>
              <a:pPr algn="ctr" defTabSz="914361"/>
              <a:endParaRPr lang="en-US" altLang="ja-JP" sz="1100" b="1" dirty="0">
                <a:solidFill>
                  <a:prstClr val="black"/>
                </a:solidFill>
                <a:latin typeface="ＭＳ Ｐゴシック"/>
              </a:endParaRPr>
            </a:p>
            <a:p>
              <a:pPr algn="ctr" defTabSz="914361"/>
              <a:r>
                <a:rPr lang="en-US" altLang="ja-JP" sz="1100" b="1" dirty="0" smtClean="0">
                  <a:solidFill>
                    <a:prstClr val="black"/>
                  </a:solidFill>
                  <a:latin typeface="ＭＳ Ｐゴシック"/>
                </a:rPr>
                <a:t>932</a:t>
              </a:r>
              <a:endParaRPr lang="en-US" altLang="ja-JP" sz="1100" b="1" dirty="0">
                <a:solidFill>
                  <a:prstClr val="black"/>
                </a:solidFill>
                <a:latin typeface="ＭＳ Ｐゴシック"/>
              </a:endParaRPr>
            </a:p>
            <a:p>
              <a:pPr algn="ctr" defTabSz="914361"/>
              <a:r>
                <a:rPr lang="ja-JP" altLang="en-US" sz="1100" b="1" dirty="0" smtClean="0">
                  <a:solidFill>
                    <a:prstClr val="black"/>
                  </a:solidFill>
                  <a:latin typeface="ＭＳ Ｐゴシック"/>
                </a:rPr>
                <a:t>単位</a:t>
              </a:r>
              <a:endParaRPr lang="ja-JP" altLang="en-US" sz="1100" b="1" dirty="0">
                <a:solidFill>
                  <a:prstClr val="black"/>
                </a:solidFill>
                <a:latin typeface="ＭＳ Ｐゴシック"/>
              </a:endParaRPr>
            </a:p>
          </p:txBody>
        </p:sp>
        <p:sp>
          <p:nvSpPr>
            <p:cNvPr id="8" name="正方形/長方形 7"/>
            <p:cNvSpPr/>
            <p:nvPr/>
          </p:nvSpPr>
          <p:spPr>
            <a:xfrm>
              <a:off x="3426782" y="2643182"/>
              <a:ext cx="663258" cy="2643207"/>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algn="ctr" defTabSz="914361"/>
              <a:r>
                <a:rPr lang="ja-JP" altLang="en-US" sz="1100" b="1" dirty="0" smtClean="0">
                  <a:solidFill>
                    <a:prstClr val="black"/>
                  </a:solidFill>
                  <a:latin typeface="ＭＳ Ｐゴシック"/>
                </a:rPr>
                <a:t>要介護</a:t>
              </a:r>
              <a:r>
                <a:rPr lang="en-US" altLang="ja-JP" sz="1100" b="1" dirty="0" smtClean="0">
                  <a:solidFill>
                    <a:prstClr val="black"/>
                  </a:solidFill>
                  <a:latin typeface="ＭＳ Ｐゴシック"/>
                </a:rPr>
                <a:t>4</a:t>
              </a:r>
            </a:p>
            <a:p>
              <a:pPr algn="ctr" defTabSz="914361"/>
              <a:endParaRPr lang="en-US" altLang="ja-JP" sz="1100" b="1" dirty="0">
                <a:solidFill>
                  <a:prstClr val="black"/>
                </a:solidFill>
                <a:latin typeface="ＭＳ Ｐゴシック"/>
              </a:endParaRPr>
            </a:p>
            <a:p>
              <a:pPr algn="ctr" defTabSz="914361"/>
              <a:r>
                <a:rPr lang="en-US" altLang="ja-JP" sz="1050" b="1" dirty="0" smtClean="0">
                  <a:solidFill>
                    <a:prstClr val="black"/>
                  </a:solidFill>
                  <a:latin typeface="ＭＳ Ｐゴシック"/>
                </a:rPr>
                <a:t>983</a:t>
              </a:r>
              <a:endParaRPr lang="en-US" altLang="ja-JP" sz="1050" b="1" dirty="0">
                <a:solidFill>
                  <a:prstClr val="black"/>
                </a:solidFill>
                <a:latin typeface="ＭＳ Ｐゴシック"/>
              </a:endParaRPr>
            </a:p>
            <a:p>
              <a:pPr algn="ctr" defTabSz="914361"/>
              <a:r>
                <a:rPr lang="ja-JP" altLang="en-US" sz="1050" b="1" dirty="0" smtClean="0">
                  <a:solidFill>
                    <a:prstClr val="black"/>
                  </a:solidFill>
                  <a:latin typeface="ＭＳ Ｐゴシック"/>
                </a:rPr>
                <a:t>単位</a:t>
              </a:r>
              <a:endParaRPr lang="ja-JP" altLang="en-US" sz="1050" b="1" dirty="0">
                <a:solidFill>
                  <a:prstClr val="black"/>
                </a:solidFill>
                <a:latin typeface="ＭＳ Ｐゴシック"/>
              </a:endParaRPr>
            </a:p>
          </p:txBody>
        </p:sp>
        <p:sp>
          <p:nvSpPr>
            <p:cNvPr id="9" name="正方形/長方形 8"/>
            <p:cNvSpPr/>
            <p:nvPr/>
          </p:nvSpPr>
          <p:spPr>
            <a:xfrm>
              <a:off x="4084864" y="2285992"/>
              <a:ext cx="663258" cy="3000396"/>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algn="ctr" defTabSz="914361"/>
              <a:r>
                <a:rPr lang="ja-JP" altLang="en-US" sz="1100" b="1" dirty="0" smtClean="0">
                  <a:solidFill>
                    <a:prstClr val="black"/>
                  </a:solidFill>
                  <a:latin typeface="ＭＳ Ｐゴシック"/>
                </a:rPr>
                <a:t>要介護</a:t>
              </a:r>
              <a:r>
                <a:rPr lang="en-US" altLang="ja-JP" sz="1100" b="1" dirty="0" smtClean="0">
                  <a:solidFill>
                    <a:prstClr val="black"/>
                  </a:solidFill>
                  <a:latin typeface="ＭＳ Ｐゴシック"/>
                </a:rPr>
                <a:t>5</a:t>
              </a:r>
            </a:p>
            <a:p>
              <a:pPr algn="ctr" defTabSz="914361"/>
              <a:endParaRPr lang="en-US" altLang="ja-JP" sz="1100" b="1" dirty="0">
                <a:solidFill>
                  <a:prstClr val="black"/>
                </a:solidFill>
                <a:latin typeface="ＭＳ Ｐゴシック"/>
              </a:endParaRPr>
            </a:p>
            <a:p>
              <a:pPr algn="ctr" defTabSz="914361"/>
              <a:r>
                <a:rPr lang="en-US" altLang="ja-JP" sz="1050" b="1" dirty="0" smtClean="0">
                  <a:solidFill>
                    <a:prstClr val="black"/>
                  </a:solidFill>
                  <a:latin typeface="ＭＳ Ｐゴシック"/>
                </a:rPr>
                <a:t>1,036</a:t>
              </a:r>
              <a:endParaRPr lang="en-US" altLang="ja-JP" sz="1050" b="1" dirty="0">
                <a:solidFill>
                  <a:prstClr val="black"/>
                </a:solidFill>
                <a:latin typeface="ＭＳ Ｐゴシック"/>
              </a:endParaRPr>
            </a:p>
            <a:p>
              <a:pPr algn="ctr" defTabSz="914361"/>
              <a:r>
                <a:rPr lang="ja-JP" altLang="en-US" sz="1050" b="1" dirty="0" smtClean="0">
                  <a:solidFill>
                    <a:prstClr val="black"/>
                  </a:solidFill>
                  <a:latin typeface="ＭＳ Ｐゴシック"/>
                </a:rPr>
                <a:t>単位</a:t>
              </a:r>
              <a:endParaRPr lang="en-US" altLang="ja-JP" sz="1100" b="1" dirty="0" smtClean="0">
                <a:solidFill>
                  <a:prstClr val="black"/>
                </a:solidFill>
                <a:latin typeface="ＭＳ Ｐゴシック"/>
              </a:endParaRPr>
            </a:p>
            <a:p>
              <a:pPr algn="ctr" defTabSz="914361"/>
              <a:endParaRPr lang="ja-JP" altLang="en-US" sz="1100" b="1" dirty="0">
                <a:solidFill>
                  <a:prstClr val="black"/>
                </a:solidFill>
                <a:latin typeface="ＭＳ Ｐゴシック"/>
              </a:endParaRPr>
            </a:p>
          </p:txBody>
        </p:sp>
      </p:grpSp>
      <p:sp>
        <p:nvSpPr>
          <p:cNvPr id="10" name="テキスト ボックス 9"/>
          <p:cNvSpPr txBox="1"/>
          <p:nvPr/>
        </p:nvSpPr>
        <p:spPr>
          <a:xfrm>
            <a:off x="79834" y="913626"/>
            <a:ext cx="4795165" cy="6480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defTabSz="914361"/>
            <a:r>
              <a:rPr lang="ja-JP" altLang="en-US" sz="1600" dirty="0" smtClean="0">
                <a:solidFill>
                  <a:prstClr val="black"/>
                </a:solidFill>
                <a:latin typeface="ＭＳ Ｐゴシック"/>
              </a:rPr>
              <a:t>利用者の</a:t>
            </a:r>
            <a:r>
              <a:rPr lang="ja-JP" altLang="en-US" sz="1600" b="1" dirty="0" smtClean="0">
                <a:solidFill>
                  <a:prstClr val="black"/>
                </a:solidFill>
                <a:latin typeface="ＭＳ Ｐゴシック"/>
              </a:rPr>
              <a:t>要介護度等に応じた</a:t>
            </a:r>
            <a:r>
              <a:rPr lang="ja-JP" altLang="en-US" sz="1600" b="1" dirty="0">
                <a:solidFill>
                  <a:prstClr val="black"/>
                </a:solidFill>
                <a:latin typeface="ＭＳ Ｐゴシック"/>
              </a:rPr>
              <a:t>基本</a:t>
            </a:r>
            <a:r>
              <a:rPr lang="ja-JP" altLang="en-US" sz="1600" b="1" dirty="0" smtClean="0">
                <a:solidFill>
                  <a:prstClr val="black"/>
                </a:solidFill>
                <a:latin typeface="ＭＳ Ｐゴシック"/>
              </a:rPr>
              <a:t>サービス費</a:t>
            </a:r>
            <a:endParaRPr lang="en-US" altLang="ja-JP" sz="1600" b="1" dirty="0" smtClean="0">
              <a:solidFill>
                <a:prstClr val="black"/>
              </a:solidFill>
              <a:latin typeface="ＭＳ Ｐゴシック"/>
            </a:endParaRPr>
          </a:p>
          <a:p>
            <a:pPr algn="ctr" defTabSz="914361"/>
            <a:r>
              <a:rPr lang="ja-JP" altLang="en-US" sz="1400" dirty="0" smtClean="0">
                <a:solidFill>
                  <a:prstClr val="black"/>
                </a:solidFill>
                <a:latin typeface="ＭＳ Ｐゴシック"/>
              </a:rPr>
              <a:t>（従来型介護老人保健施設の多床室の場合）</a:t>
            </a:r>
            <a:endParaRPr lang="en-US" altLang="ja-JP" sz="1400" dirty="0" smtClean="0">
              <a:solidFill>
                <a:prstClr val="black"/>
              </a:solidFill>
              <a:latin typeface="ＭＳ Ｐゴシック"/>
            </a:endParaRPr>
          </a:p>
        </p:txBody>
      </p:sp>
      <p:sp>
        <p:nvSpPr>
          <p:cNvPr id="12" name="正方形/長方形 11"/>
          <p:cNvSpPr/>
          <p:nvPr/>
        </p:nvSpPr>
        <p:spPr>
          <a:xfrm>
            <a:off x="5370922" y="1773667"/>
            <a:ext cx="2145000" cy="1129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defTabSz="914361"/>
            <a:r>
              <a:rPr lang="ja-JP" altLang="en-US" sz="1400" b="1" dirty="0" smtClean="0">
                <a:solidFill>
                  <a:prstClr val="black"/>
                </a:solidFill>
                <a:latin typeface="ＭＳ Ｐゴシック"/>
              </a:rPr>
              <a:t>個別リハビリテーションの実施　　　　</a:t>
            </a:r>
            <a:r>
              <a:rPr lang="ja-JP" altLang="en-US" sz="1400" dirty="0" smtClean="0">
                <a:solidFill>
                  <a:prstClr val="black"/>
                </a:solidFill>
                <a:latin typeface="ＭＳ Ｐゴシック"/>
              </a:rPr>
              <a:t>　　　</a:t>
            </a: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240</a:t>
            </a:r>
            <a:r>
              <a:rPr lang="ja-JP" altLang="en-US" sz="1200" dirty="0" smtClean="0">
                <a:solidFill>
                  <a:prstClr val="black"/>
                </a:solidFill>
                <a:latin typeface="ＭＳ Ｐゴシック"/>
              </a:rPr>
              <a:t>単位）</a:t>
            </a:r>
            <a:endParaRPr lang="ja-JP" altLang="en-US" sz="1200" dirty="0">
              <a:solidFill>
                <a:prstClr val="black"/>
              </a:solidFill>
              <a:latin typeface="ＭＳ Ｐゴシック"/>
            </a:endParaRPr>
          </a:p>
        </p:txBody>
      </p:sp>
      <p:sp>
        <p:nvSpPr>
          <p:cNvPr id="16" name="正方形/長方形 15"/>
          <p:cNvSpPr/>
          <p:nvPr/>
        </p:nvSpPr>
        <p:spPr>
          <a:xfrm>
            <a:off x="5475123" y="5633899"/>
            <a:ext cx="4318815" cy="610314"/>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defTabSz="914361"/>
            <a:r>
              <a:rPr lang="ja-JP" altLang="en-US" sz="1400" b="1" dirty="0" smtClean="0">
                <a:solidFill>
                  <a:prstClr val="white"/>
                </a:solidFill>
                <a:latin typeface="ＭＳ Ｐゴシック"/>
              </a:rPr>
              <a:t>定員を超えた利用や人員配置基準に違反</a:t>
            </a:r>
            <a:endParaRPr lang="en-US" altLang="ja-JP" sz="1400" b="1" dirty="0" smtClean="0">
              <a:solidFill>
                <a:prstClr val="white"/>
              </a:solidFill>
              <a:latin typeface="ＭＳ Ｐゴシック"/>
            </a:endParaRPr>
          </a:p>
          <a:p>
            <a:pPr algn="r" defTabSz="914361"/>
            <a:r>
              <a:rPr lang="ja-JP" altLang="en-US" sz="1400" dirty="0" smtClean="0">
                <a:solidFill>
                  <a:prstClr val="white"/>
                </a:solidFill>
                <a:latin typeface="ＭＳ Ｐゴシック"/>
              </a:rPr>
              <a:t>　　</a:t>
            </a:r>
            <a:r>
              <a:rPr lang="ja-JP" altLang="en-US" sz="1200" dirty="0" smtClean="0">
                <a:solidFill>
                  <a:prstClr val="white"/>
                </a:solidFill>
                <a:latin typeface="ＭＳ Ｐゴシック"/>
              </a:rPr>
              <a:t>　（３０％）</a:t>
            </a:r>
            <a:endParaRPr lang="en-US" altLang="ja-JP" sz="1200" dirty="0" smtClean="0">
              <a:solidFill>
                <a:prstClr val="white"/>
              </a:solidFill>
              <a:latin typeface="ＭＳ Ｐゴシック"/>
            </a:endParaRPr>
          </a:p>
        </p:txBody>
      </p:sp>
      <p:sp>
        <p:nvSpPr>
          <p:cNvPr id="17" name="正方形/長方形 16"/>
          <p:cNvSpPr/>
          <p:nvPr/>
        </p:nvSpPr>
        <p:spPr>
          <a:xfrm>
            <a:off x="7603204" y="4267797"/>
            <a:ext cx="2252004" cy="1188000"/>
          </a:xfrm>
          <a:prstGeom prst="rect">
            <a:avLst/>
          </a:prstGeom>
          <a:solidFill>
            <a:srgbClr val="FFFF00"/>
          </a:solidFill>
          <a:ln w="38100">
            <a:prstDash val="sysDash"/>
          </a:ln>
        </p:spPr>
        <p:style>
          <a:lnRef idx="2">
            <a:schemeClr val="dk1"/>
          </a:lnRef>
          <a:fillRef idx="1">
            <a:schemeClr val="lt1"/>
          </a:fillRef>
          <a:effectRef idx="0">
            <a:schemeClr val="dk1"/>
          </a:effectRef>
          <a:fontRef idx="minor">
            <a:schemeClr val="dk1"/>
          </a:fontRef>
        </p:style>
        <p:txBody>
          <a:bodyPr rtlCol="0" anchor="t"/>
          <a:lstStyle/>
          <a:p>
            <a:pPr>
              <a:defRPr/>
            </a:pPr>
            <a:r>
              <a:rPr lang="ja-JP" altLang="en-US" sz="1400" b="1" dirty="0">
                <a:solidFill>
                  <a:prstClr val="black"/>
                </a:solidFill>
                <a:latin typeface="ＭＳ Ｐゴシック"/>
              </a:rPr>
              <a:t>介護職員処遇改善</a:t>
            </a:r>
            <a:r>
              <a:rPr lang="ja-JP" altLang="en-US" sz="1400" b="1" dirty="0" smtClean="0">
                <a:solidFill>
                  <a:prstClr val="black"/>
                </a:solidFill>
                <a:latin typeface="ＭＳ Ｐゴシック"/>
              </a:rPr>
              <a:t>加算</a:t>
            </a:r>
            <a:endParaRPr lang="en-US" altLang="ja-JP" sz="1400" b="1" dirty="0">
              <a:solidFill>
                <a:prstClr val="black"/>
              </a:solidFill>
              <a:latin typeface="ＭＳ Ｐゴシック"/>
            </a:endParaRPr>
          </a:p>
          <a:p>
            <a:pPr>
              <a:spcBef>
                <a:spcPts val="600"/>
              </a:spcBef>
              <a:defRPr/>
            </a:pPr>
            <a:r>
              <a:rPr lang="ja-JP" altLang="en-US" sz="1050" dirty="0" smtClean="0">
                <a:solidFill>
                  <a:prstClr val="black"/>
                </a:solidFill>
                <a:latin typeface="ＭＳ Ｐゴシック"/>
              </a:rPr>
              <a:t>　・</a:t>
            </a:r>
            <a:r>
              <a:rPr lang="ja-JP" altLang="en-US" sz="1050" dirty="0">
                <a:solidFill>
                  <a:prstClr val="black"/>
                </a:solidFill>
                <a:latin typeface="ＭＳ Ｐゴシック"/>
              </a:rPr>
              <a:t>加算</a:t>
            </a:r>
            <a:r>
              <a:rPr lang="en-US" altLang="ja-JP" sz="1050" dirty="0">
                <a:solidFill>
                  <a:prstClr val="black"/>
                </a:solidFill>
                <a:latin typeface="ＭＳ Ｐゴシック"/>
              </a:rPr>
              <a:t>Ⅰ</a:t>
            </a:r>
            <a:r>
              <a:rPr lang="ja-JP" altLang="en-US" sz="1050" dirty="0" smtClean="0">
                <a:solidFill>
                  <a:prstClr val="black"/>
                </a:solidFill>
                <a:latin typeface="ＭＳ Ｐゴシック"/>
              </a:rPr>
              <a:t>：</a:t>
            </a:r>
            <a:r>
              <a:rPr lang="en-US" altLang="ja-JP" sz="1050" dirty="0" smtClean="0">
                <a:solidFill>
                  <a:prstClr val="black"/>
                </a:solidFill>
                <a:latin typeface="ＭＳ Ｐゴシック"/>
              </a:rPr>
              <a:t>2.7</a:t>
            </a:r>
            <a:r>
              <a:rPr lang="ja-JP" altLang="en-US" sz="1050" dirty="0" smtClean="0">
                <a:solidFill>
                  <a:prstClr val="black"/>
                </a:solidFill>
                <a:latin typeface="ＭＳ Ｐゴシック"/>
              </a:rPr>
              <a:t>％</a:t>
            </a:r>
            <a:endParaRPr lang="en-US" altLang="ja-JP" sz="1050" dirty="0">
              <a:solidFill>
                <a:prstClr val="black"/>
              </a:solidFill>
              <a:latin typeface="ＭＳ Ｐゴシック"/>
            </a:endParaRPr>
          </a:p>
          <a:p>
            <a:pPr>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Ⅱ</a:t>
            </a:r>
            <a:r>
              <a:rPr lang="ja-JP" altLang="en-US" sz="1050" dirty="0" smtClean="0">
                <a:solidFill>
                  <a:prstClr val="black"/>
                </a:solidFill>
                <a:latin typeface="ＭＳ Ｐゴシック"/>
              </a:rPr>
              <a:t>：</a:t>
            </a:r>
            <a:r>
              <a:rPr lang="en-US" altLang="ja-JP" sz="1050" dirty="0">
                <a:solidFill>
                  <a:prstClr val="black"/>
                </a:solidFill>
                <a:latin typeface="ＭＳ Ｐゴシック"/>
              </a:rPr>
              <a:t>1.5</a:t>
            </a:r>
            <a:r>
              <a:rPr lang="ja-JP" altLang="en-US" sz="1050" dirty="0" smtClean="0">
                <a:solidFill>
                  <a:prstClr val="black"/>
                </a:solidFill>
                <a:latin typeface="ＭＳ Ｐゴシック"/>
              </a:rPr>
              <a:t>％</a:t>
            </a:r>
            <a:endParaRPr lang="en-US" altLang="ja-JP" sz="1050" dirty="0">
              <a:solidFill>
                <a:prstClr val="black"/>
              </a:solidFill>
              <a:latin typeface="ＭＳ Ｐゴシック"/>
            </a:endParaRPr>
          </a:p>
          <a:p>
            <a:pPr>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Ⅲ</a:t>
            </a:r>
            <a:r>
              <a:rPr lang="ja-JP" altLang="en-US" sz="1050" dirty="0">
                <a:solidFill>
                  <a:prstClr val="black"/>
                </a:solidFill>
                <a:latin typeface="ＭＳ Ｐゴシック"/>
              </a:rPr>
              <a:t>：加算</a:t>
            </a:r>
            <a:r>
              <a:rPr lang="en-US" altLang="ja-JP" sz="1050" dirty="0">
                <a:solidFill>
                  <a:prstClr val="black"/>
                </a:solidFill>
                <a:latin typeface="ＭＳ Ｐゴシック"/>
              </a:rPr>
              <a:t>Ⅱ×0.9</a:t>
            </a:r>
          </a:p>
          <a:p>
            <a:pPr>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Ⅳ</a:t>
            </a:r>
            <a:r>
              <a:rPr lang="ja-JP" altLang="en-US" sz="1050" dirty="0">
                <a:solidFill>
                  <a:prstClr val="black"/>
                </a:solidFill>
                <a:latin typeface="ＭＳ Ｐゴシック"/>
              </a:rPr>
              <a:t>：加算</a:t>
            </a:r>
            <a:r>
              <a:rPr lang="en-US" altLang="ja-JP" sz="1050" dirty="0">
                <a:solidFill>
                  <a:prstClr val="black"/>
                </a:solidFill>
                <a:latin typeface="ＭＳ Ｐゴシック"/>
              </a:rPr>
              <a:t>Ⅱ×0.8</a:t>
            </a:r>
          </a:p>
          <a:p>
            <a:pPr defTabSz="914361"/>
            <a:endParaRPr lang="en-US" altLang="ja-JP" sz="1400" b="1" dirty="0" smtClean="0">
              <a:solidFill>
                <a:prstClr val="black"/>
              </a:solidFill>
              <a:latin typeface="ＭＳ Ｐゴシック"/>
            </a:endParaRPr>
          </a:p>
          <a:p>
            <a:pPr algn="r" defTabSz="914361"/>
            <a:endParaRPr lang="en-US" altLang="ja-JP" sz="1200" strike="sngStrike" dirty="0" smtClean="0">
              <a:solidFill>
                <a:srgbClr val="FF0000"/>
              </a:solidFill>
              <a:latin typeface="ＭＳ Ｐゴシック"/>
            </a:endParaRPr>
          </a:p>
        </p:txBody>
      </p:sp>
      <p:sp>
        <p:nvSpPr>
          <p:cNvPr id="18" name="正方形/長方形 17"/>
          <p:cNvSpPr/>
          <p:nvPr/>
        </p:nvSpPr>
        <p:spPr>
          <a:xfrm>
            <a:off x="7588922" y="3009901"/>
            <a:ext cx="2253583" cy="1142753"/>
          </a:xfrm>
          <a:prstGeom prst="rect">
            <a:avLst/>
          </a:prstGeom>
          <a:ln>
            <a:prstDash val="sysDash"/>
          </a:ln>
        </p:spPr>
        <p:style>
          <a:lnRef idx="2">
            <a:schemeClr val="dk1"/>
          </a:lnRef>
          <a:fillRef idx="1">
            <a:schemeClr val="lt1"/>
          </a:fillRef>
          <a:effectRef idx="0">
            <a:schemeClr val="dk1"/>
          </a:effectRef>
          <a:fontRef idx="minor">
            <a:schemeClr val="dk1"/>
          </a:fontRef>
        </p:style>
        <p:txBody>
          <a:bodyPr rtlCol="0" anchor="ctr"/>
          <a:lstStyle/>
          <a:p>
            <a:pPr defTabSz="914361"/>
            <a:r>
              <a:rPr lang="ja-JP" altLang="en-US" sz="1400" b="1" dirty="0" smtClean="0">
                <a:solidFill>
                  <a:prstClr val="black"/>
                </a:solidFill>
                <a:latin typeface="ＭＳ Ｐゴシック"/>
              </a:rPr>
              <a:t>緊急受入を実施</a:t>
            </a:r>
            <a:endParaRPr lang="en-US" altLang="ja-JP" sz="1400" b="1" strike="sngStrike" dirty="0" smtClean="0">
              <a:solidFill>
                <a:prstClr val="black"/>
              </a:solidFill>
              <a:latin typeface="ＭＳ Ｐゴシック"/>
            </a:endParaRPr>
          </a:p>
          <a:p>
            <a:pPr defTabSz="914361"/>
            <a:r>
              <a:rPr lang="ja-JP" altLang="en-US" sz="1200" i="1" dirty="0" smtClean="0">
                <a:solidFill>
                  <a:prstClr val="black"/>
                </a:solidFill>
                <a:latin typeface="ＭＳ Ｐゴシック"/>
              </a:rPr>
              <a:t>注：要介護者のみ</a:t>
            </a:r>
            <a:endParaRPr lang="en-US" altLang="ja-JP" sz="1200" i="1" dirty="0" smtClean="0">
              <a:solidFill>
                <a:prstClr val="black"/>
              </a:solidFill>
              <a:latin typeface="ＭＳ Ｐゴシック"/>
            </a:endParaRPr>
          </a:p>
          <a:p>
            <a:pPr defTabSz="914361"/>
            <a:r>
              <a:rPr lang="ja-JP" altLang="en-US" sz="1200" i="1" dirty="0">
                <a:solidFill>
                  <a:prstClr val="black"/>
                </a:solidFill>
                <a:latin typeface="ＭＳ Ｐゴシック"/>
              </a:rPr>
              <a:t>　</a:t>
            </a:r>
            <a:r>
              <a:rPr lang="ja-JP" altLang="en-US" sz="1200" i="1" dirty="0" smtClean="0">
                <a:solidFill>
                  <a:prstClr val="black"/>
                </a:solidFill>
                <a:latin typeface="ＭＳ Ｐゴシック"/>
              </a:rPr>
              <a:t>　開始日から</a:t>
            </a:r>
            <a:r>
              <a:rPr lang="en-US" altLang="ja-JP" sz="1200" i="1" dirty="0" smtClean="0">
                <a:solidFill>
                  <a:prstClr val="black"/>
                </a:solidFill>
                <a:latin typeface="ＭＳ Ｐゴシック"/>
              </a:rPr>
              <a:t>7</a:t>
            </a:r>
            <a:r>
              <a:rPr lang="ja-JP" altLang="en-US" sz="1200" i="1" dirty="0" smtClean="0">
                <a:solidFill>
                  <a:prstClr val="black"/>
                </a:solidFill>
                <a:latin typeface="ＭＳ Ｐゴシック"/>
              </a:rPr>
              <a:t>日間のみ</a:t>
            </a:r>
            <a:endParaRPr lang="en-US" altLang="ja-JP" sz="1200" i="1" dirty="0" smtClean="0">
              <a:solidFill>
                <a:prstClr val="black"/>
              </a:solidFill>
              <a:latin typeface="ＭＳ Ｐゴシック"/>
            </a:endParaRPr>
          </a:p>
          <a:p>
            <a:pPr algn="r" defTabSz="914361"/>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90</a:t>
            </a:r>
            <a:r>
              <a:rPr lang="ja-JP" altLang="en-US" sz="1200" dirty="0" smtClean="0">
                <a:solidFill>
                  <a:prstClr val="black"/>
                </a:solidFill>
                <a:latin typeface="ＭＳ Ｐゴシック"/>
              </a:rPr>
              <a:t>単位）</a:t>
            </a:r>
            <a:endParaRPr lang="en-US" altLang="ja-JP" sz="1200" dirty="0" smtClean="0">
              <a:solidFill>
                <a:prstClr val="black"/>
              </a:solidFill>
              <a:latin typeface="ＭＳ Ｐゴシック"/>
            </a:endParaRPr>
          </a:p>
        </p:txBody>
      </p:sp>
      <p:sp>
        <p:nvSpPr>
          <p:cNvPr id="20" name="正方形/長方形 19"/>
          <p:cNvSpPr/>
          <p:nvPr/>
        </p:nvSpPr>
        <p:spPr>
          <a:xfrm>
            <a:off x="5379155" y="3009901"/>
            <a:ext cx="2135025" cy="1142753"/>
          </a:xfrm>
          <a:prstGeom prst="rect">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defTabSz="914361"/>
            <a:r>
              <a:rPr lang="ja-JP" altLang="en-US" sz="1400" b="1" dirty="0" smtClean="0">
                <a:solidFill>
                  <a:prstClr val="black"/>
                </a:solidFill>
                <a:latin typeface="ＭＳ Ｐゴシック"/>
              </a:rPr>
              <a:t>夜勤職員の手厚い配置</a:t>
            </a:r>
            <a:endParaRPr lang="en-US" altLang="ja-JP" sz="1400" b="1" dirty="0" smtClean="0">
              <a:solidFill>
                <a:prstClr val="black"/>
              </a:solidFill>
              <a:latin typeface="ＭＳ Ｐゴシック"/>
            </a:endParaRPr>
          </a:p>
          <a:p>
            <a:pPr defTabSz="914361"/>
            <a:r>
              <a:rPr lang="ja-JP" altLang="en-US" sz="1200" i="1" dirty="0" smtClean="0">
                <a:solidFill>
                  <a:prstClr val="black"/>
                </a:solidFill>
                <a:latin typeface="ＭＳ Ｐゴシック"/>
              </a:rPr>
              <a:t>注　宿泊のみ</a:t>
            </a:r>
            <a:endParaRPr lang="en-US" altLang="ja-JP" sz="1200" i="1" dirty="0" smtClean="0">
              <a:solidFill>
                <a:prstClr val="black"/>
              </a:solidFill>
              <a:latin typeface="ＭＳ Ｐゴシック"/>
            </a:endParaRPr>
          </a:p>
          <a:p>
            <a:pPr algn="r" defTabSz="914361"/>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24</a:t>
            </a:r>
            <a:r>
              <a:rPr lang="ja-JP" altLang="en-US" sz="1200" dirty="0" smtClean="0">
                <a:solidFill>
                  <a:prstClr val="black"/>
                </a:solidFill>
                <a:latin typeface="ＭＳ Ｐゴシック"/>
              </a:rPr>
              <a:t>単位）</a:t>
            </a:r>
            <a:endParaRPr lang="ja-JP" altLang="en-US" sz="1200" dirty="0">
              <a:solidFill>
                <a:prstClr val="black"/>
              </a:solidFill>
              <a:latin typeface="ＭＳ Ｐゴシック"/>
            </a:endParaRPr>
          </a:p>
        </p:txBody>
      </p:sp>
      <p:sp>
        <p:nvSpPr>
          <p:cNvPr id="21" name="正方形/長方形 20"/>
          <p:cNvSpPr/>
          <p:nvPr/>
        </p:nvSpPr>
        <p:spPr>
          <a:xfrm>
            <a:off x="5384473" y="4274139"/>
            <a:ext cx="2145000" cy="118800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t"/>
          <a:lstStyle/>
          <a:p>
            <a:pPr>
              <a:defRPr/>
            </a:pPr>
            <a:r>
              <a:rPr lang="ja-JP" altLang="en-US" sz="1050" b="1" dirty="0">
                <a:solidFill>
                  <a:prstClr val="black"/>
                </a:solidFill>
                <a:latin typeface="ＭＳ Ｐゴシック"/>
              </a:rPr>
              <a:t>介護福祉士や常勤職員等を一定割合以上配置</a:t>
            </a:r>
            <a:r>
              <a:rPr lang="ja-JP" altLang="en-US" sz="1000" b="1" dirty="0">
                <a:solidFill>
                  <a:prstClr val="black"/>
                </a:solidFill>
                <a:latin typeface="ＭＳ Ｐゴシック"/>
              </a:rPr>
              <a:t>（サービス提供体制</a:t>
            </a:r>
            <a:r>
              <a:rPr lang="ja-JP" altLang="en-US" sz="1050" b="1" dirty="0">
                <a:solidFill>
                  <a:prstClr val="black"/>
                </a:solidFill>
                <a:latin typeface="ＭＳ Ｐゴシック"/>
              </a:rPr>
              <a:t>強化加算）</a:t>
            </a:r>
            <a:endParaRPr lang="ja-JP" altLang="en-US" sz="1100" dirty="0">
              <a:solidFill>
                <a:prstClr val="black"/>
              </a:solidFill>
              <a:latin typeface="ＭＳ Ｐゴシック"/>
            </a:endParaRPr>
          </a:p>
        </p:txBody>
      </p:sp>
      <p:sp>
        <p:nvSpPr>
          <p:cNvPr id="22" name="テキスト ボックス 21"/>
          <p:cNvSpPr txBox="1"/>
          <p:nvPr/>
        </p:nvSpPr>
        <p:spPr>
          <a:xfrm>
            <a:off x="5390051" y="914133"/>
            <a:ext cx="4407000" cy="646986"/>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defTabSz="914361"/>
            <a:r>
              <a:rPr lang="ja-JP" altLang="en-US" sz="1600" dirty="0" smtClean="0">
                <a:solidFill>
                  <a:prstClr val="black"/>
                </a:solidFill>
                <a:latin typeface="ＭＳ Ｐゴシック"/>
              </a:rPr>
              <a:t>利用者の状態に応じたサービス提供や</a:t>
            </a:r>
            <a:endParaRPr lang="en-US" altLang="ja-JP" sz="1600" dirty="0" smtClean="0">
              <a:solidFill>
                <a:prstClr val="black"/>
              </a:solidFill>
              <a:latin typeface="ＭＳ Ｐゴシック"/>
            </a:endParaRPr>
          </a:p>
          <a:p>
            <a:pPr algn="ctr" defTabSz="914361"/>
            <a:r>
              <a:rPr lang="ja-JP" altLang="en-US" sz="1600" dirty="0" smtClean="0">
                <a:solidFill>
                  <a:prstClr val="black"/>
                </a:solidFill>
                <a:latin typeface="ＭＳ Ｐゴシック"/>
              </a:rPr>
              <a:t>施設の体制に対する</a:t>
            </a:r>
            <a:r>
              <a:rPr lang="ja-JP" altLang="en-US" sz="1600" b="1" dirty="0" smtClean="0">
                <a:solidFill>
                  <a:prstClr val="black"/>
                </a:solidFill>
                <a:latin typeface="ＭＳ Ｐゴシック"/>
              </a:rPr>
              <a:t>加算・減算</a:t>
            </a:r>
            <a:endParaRPr lang="en-US" altLang="ja-JP" sz="1600" b="1" dirty="0" smtClean="0">
              <a:solidFill>
                <a:prstClr val="black"/>
              </a:solidFill>
              <a:latin typeface="ＭＳ Ｐゴシック"/>
            </a:endParaRPr>
          </a:p>
        </p:txBody>
      </p:sp>
      <p:sp>
        <p:nvSpPr>
          <p:cNvPr id="23" name="正方形/長方形 22"/>
          <p:cNvSpPr/>
          <p:nvPr/>
        </p:nvSpPr>
        <p:spPr>
          <a:xfrm>
            <a:off x="4874628" y="5919089"/>
            <a:ext cx="507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61"/>
            <a:endParaRPr lang="ja-JP" altLang="en-US">
              <a:solidFill>
                <a:prstClr val="white"/>
              </a:solidFill>
            </a:endParaRPr>
          </a:p>
        </p:txBody>
      </p:sp>
      <p:cxnSp>
        <p:nvCxnSpPr>
          <p:cNvPr id="25" name="直線コネクタ 24"/>
          <p:cNvCxnSpPr/>
          <p:nvPr/>
        </p:nvCxnSpPr>
        <p:spPr>
          <a:xfrm>
            <a:off x="5030393" y="5530379"/>
            <a:ext cx="47580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グループ化 32"/>
          <p:cNvGrpSpPr/>
          <p:nvPr/>
        </p:nvGrpSpPr>
        <p:grpSpPr>
          <a:xfrm>
            <a:off x="4832956" y="3295051"/>
            <a:ext cx="507000" cy="468000"/>
            <a:chOff x="4429124" y="1785926"/>
            <a:chExt cx="468000" cy="468000"/>
          </a:xfrm>
        </p:grpSpPr>
        <p:sp>
          <p:nvSpPr>
            <p:cNvPr id="31" name="正方形/長方形 30"/>
            <p:cNvSpPr/>
            <p:nvPr/>
          </p:nvSpPr>
          <p:spPr>
            <a:xfrm>
              <a:off x="4429124"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61"/>
              <a:endParaRPr lang="ja-JP" altLang="en-US">
                <a:solidFill>
                  <a:prstClr val="white"/>
                </a:solidFill>
              </a:endParaRPr>
            </a:p>
          </p:txBody>
        </p:sp>
        <p:sp>
          <p:nvSpPr>
            <p:cNvPr id="32" name="正方形/長方形 31"/>
            <p:cNvSpPr/>
            <p:nvPr/>
          </p:nvSpPr>
          <p:spPr>
            <a:xfrm rot="5400000">
              <a:off x="4429124"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361"/>
              <a:endParaRPr lang="ja-JP" altLang="en-US">
                <a:solidFill>
                  <a:prstClr val="white"/>
                </a:solidFill>
              </a:endParaRPr>
            </a:p>
          </p:txBody>
        </p:sp>
      </p:grpSp>
      <p:sp>
        <p:nvSpPr>
          <p:cNvPr id="36" name="テキスト ボックス 35"/>
          <p:cNvSpPr txBox="1"/>
          <p:nvPr/>
        </p:nvSpPr>
        <p:spPr>
          <a:xfrm>
            <a:off x="5227695" y="6296607"/>
            <a:ext cx="4828018" cy="276999"/>
          </a:xfrm>
          <a:prstGeom prst="rect">
            <a:avLst/>
          </a:prstGeom>
          <a:noFill/>
        </p:spPr>
        <p:txBody>
          <a:bodyPr wrap="square" rtlCol="0">
            <a:spAutoFit/>
          </a:bodyPr>
          <a:lstStyle/>
          <a:p>
            <a:pPr defTabSz="914361"/>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　加算・減算は介護老人保健施設の場合の主なものを記載</a:t>
            </a:r>
            <a:endParaRPr lang="en-US" altLang="ja-JP" sz="1200" dirty="0" smtClean="0">
              <a:solidFill>
                <a:prstClr val="black"/>
              </a:solidFill>
              <a:latin typeface="ＭＳ Ｐゴシック"/>
            </a:endParaRPr>
          </a:p>
        </p:txBody>
      </p:sp>
      <p:grpSp>
        <p:nvGrpSpPr>
          <p:cNvPr id="4" name="グループ化 49"/>
          <p:cNvGrpSpPr/>
          <p:nvPr/>
        </p:nvGrpSpPr>
        <p:grpSpPr>
          <a:xfrm>
            <a:off x="224446" y="5140742"/>
            <a:ext cx="4286280" cy="1084752"/>
            <a:chOff x="238092" y="5330531"/>
            <a:chExt cx="4286280" cy="1174971"/>
          </a:xfrm>
        </p:grpSpPr>
        <p:sp>
          <p:nvSpPr>
            <p:cNvPr id="43" name="正方形/長方形 42"/>
            <p:cNvSpPr/>
            <p:nvPr/>
          </p:nvSpPr>
          <p:spPr>
            <a:xfrm>
              <a:off x="238092" y="5330531"/>
              <a:ext cx="2571768" cy="4077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defTabSz="914361"/>
              <a:r>
                <a:rPr lang="en-US" altLang="ja-JP" sz="1100" b="1" dirty="0" smtClean="0">
                  <a:solidFill>
                    <a:prstClr val="black"/>
                  </a:solidFill>
                  <a:latin typeface="ＭＳ Ｐゴシック"/>
                </a:rPr>
                <a:t>3</a:t>
              </a:r>
              <a:r>
                <a:rPr lang="ja-JP" altLang="en-US" sz="1100" b="1" dirty="0" smtClean="0">
                  <a:solidFill>
                    <a:prstClr val="black"/>
                  </a:solidFill>
                  <a:latin typeface="ＭＳ Ｐゴシック"/>
                </a:rPr>
                <a:t>時間以上４時間未満：</a:t>
              </a:r>
              <a:r>
                <a:rPr lang="en-US" altLang="ja-JP" sz="1100" b="1" dirty="0">
                  <a:solidFill>
                    <a:prstClr val="black"/>
                  </a:solidFill>
                  <a:latin typeface="ＭＳ Ｐゴシック"/>
                </a:rPr>
                <a:t>654</a:t>
              </a:r>
              <a:r>
                <a:rPr lang="ja-JP" altLang="en-US" sz="1100" b="1" dirty="0" smtClean="0">
                  <a:solidFill>
                    <a:prstClr val="black"/>
                  </a:solidFill>
                  <a:latin typeface="ＭＳ Ｐゴシック"/>
                </a:rPr>
                <a:t>単位</a:t>
              </a:r>
              <a:endParaRPr lang="ja-JP" altLang="en-US" sz="1100" b="1" dirty="0">
                <a:solidFill>
                  <a:prstClr val="black"/>
                </a:solidFill>
                <a:latin typeface="ＭＳ Ｐゴシック"/>
              </a:endParaRPr>
            </a:p>
          </p:txBody>
        </p:sp>
        <p:sp>
          <p:nvSpPr>
            <p:cNvPr id="45" name="正方形/長方形 44"/>
            <p:cNvSpPr/>
            <p:nvPr/>
          </p:nvSpPr>
          <p:spPr>
            <a:xfrm>
              <a:off x="238092" y="5731646"/>
              <a:ext cx="3416600" cy="36915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defTabSz="914361"/>
              <a:r>
                <a:rPr lang="ja-JP" altLang="en-US" sz="1100" b="1" dirty="0" smtClean="0">
                  <a:solidFill>
                    <a:prstClr val="black"/>
                  </a:solidFill>
                  <a:latin typeface="ＭＳ Ｐゴシック"/>
                </a:rPr>
                <a:t>４時間以上６時間未満：</a:t>
              </a:r>
              <a:r>
                <a:rPr lang="en-US" altLang="ja-JP" sz="1100" b="1" dirty="0">
                  <a:solidFill>
                    <a:prstClr val="black"/>
                  </a:solidFill>
                  <a:latin typeface="ＭＳ Ｐゴシック"/>
                </a:rPr>
                <a:t>905</a:t>
              </a:r>
              <a:r>
                <a:rPr lang="ja-JP" altLang="en-US" sz="1100" b="1" dirty="0" smtClean="0">
                  <a:solidFill>
                    <a:prstClr val="black"/>
                  </a:solidFill>
                  <a:latin typeface="ＭＳ Ｐゴシック"/>
                </a:rPr>
                <a:t>単位</a:t>
              </a:r>
              <a:endParaRPr lang="ja-JP" altLang="en-US" sz="1100" b="1" dirty="0">
                <a:solidFill>
                  <a:prstClr val="black"/>
                </a:solidFill>
                <a:latin typeface="ＭＳ Ｐゴシック"/>
              </a:endParaRPr>
            </a:p>
          </p:txBody>
        </p:sp>
        <p:sp>
          <p:nvSpPr>
            <p:cNvPr id="46" name="正方形/長方形 45"/>
            <p:cNvSpPr/>
            <p:nvPr/>
          </p:nvSpPr>
          <p:spPr>
            <a:xfrm>
              <a:off x="238092" y="6096994"/>
              <a:ext cx="4286280" cy="40850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defTabSz="914361"/>
              <a:r>
                <a:rPr lang="ja-JP" altLang="en-US" sz="1100" b="1" dirty="0" smtClean="0">
                  <a:solidFill>
                    <a:prstClr val="black"/>
                  </a:solidFill>
                  <a:latin typeface="ＭＳ Ｐゴシック"/>
                </a:rPr>
                <a:t>６時間以上８時間未満：</a:t>
              </a:r>
              <a:r>
                <a:rPr lang="en-US" altLang="ja-JP" sz="1100" b="1" dirty="0" smtClean="0">
                  <a:solidFill>
                    <a:prstClr val="black"/>
                  </a:solidFill>
                  <a:latin typeface="ＭＳ Ｐゴシック"/>
                </a:rPr>
                <a:t>1,257</a:t>
              </a:r>
              <a:r>
                <a:rPr lang="ja-JP" altLang="en-US" sz="1100" b="1" dirty="0" smtClean="0">
                  <a:solidFill>
                    <a:prstClr val="black"/>
                  </a:solidFill>
                  <a:latin typeface="ＭＳ Ｐゴシック"/>
                </a:rPr>
                <a:t>単位</a:t>
              </a:r>
              <a:endParaRPr lang="ja-JP" altLang="en-US" sz="1100" b="1" dirty="0">
                <a:solidFill>
                  <a:prstClr val="black"/>
                </a:solidFill>
                <a:latin typeface="ＭＳ Ｐゴシック"/>
              </a:endParaRPr>
            </a:p>
          </p:txBody>
        </p:sp>
      </p:grpSp>
      <p:sp>
        <p:nvSpPr>
          <p:cNvPr id="48" name="テキスト ボックス 47"/>
          <p:cNvSpPr txBox="1"/>
          <p:nvPr/>
        </p:nvSpPr>
        <p:spPr>
          <a:xfrm>
            <a:off x="153015" y="1928802"/>
            <a:ext cx="1928826" cy="338554"/>
          </a:xfrm>
          <a:prstGeom prst="rect">
            <a:avLst/>
          </a:prstGeom>
          <a:noFill/>
        </p:spPr>
        <p:txBody>
          <a:bodyPr wrap="square" rtlCol="0">
            <a:spAutoFit/>
          </a:bodyPr>
          <a:lstStyle/>
          <a:p>
            <a:pPr defTabSz="914361"/>
            <a:r>
              <a:rPr lang="ja-JP" altLang="en-US" sz="1600" b="1" dirty="0" smtClean="0">
                <a:solidFill>
                  <a:prstClr val="black"/>
                </a:solidFill>
                <a:latin typeface="ＭＳ Ｐゴシック"/>
              </a:rPr>
              <a:t>○　宿泊の場合</a:t>
            </a:r>
            <a:endParaRPr lang="ja-JP" altLang="en-US" sz="1200" dirty="0">
              <a:solidFill>
                <a:prstClr val="black"/>
              </a:solidFill>
              <a:latin typeface="ＭＳ Ｐゴシック"/>
            </a:endParaRPr>
          </a:p>
        </p:txBody>
      </p:sp>
      <p:sp>
        <p:nvSpPr>
          <p:cNvPr id="49" name="テキスト ボックス 48"/>
          <p:cNvSpPr txBox="1"/>
          <p:nvPr/>
        </p:nvSpPr>
        <p:spPr>
          <a:xfrm>
            <a:off x="153006" y="4827592"/>
            <a:ext cx="3514110" cy="338554"/>
          </a:xfrm>
          <a:prstGeom prst="rect">
            <a:avLst/>
          </a:prstGeom>
          <a:noFill/>
        </p:spPr>
        <p:txBody>
          <a:bodyPr wrap="square" rtlCol="0">
            <a:spAutoFit/>
          </a:bodyPr>
          <a:lstStyle/>
          <a:p>
            <a:pPr defTabSz="914361"/>
            <a:r>
              <a:rPr lang="ja-JP" altLang="en-US" sz="1600" b="1" dirty="0" smtClean="0">
                <a:solidFill>
                  <a:prstClr val="black"/>
                </a:solidFill>
                <a:latin typeface="ＭＳ Ｐゴシック"/>
              </a:rPr>
              <a:t>○　日帰りの場合</a:t>
            </a:r>
            <a:r>
              <a:rPr lang="ja-JP" altLang="en-US" sz="1400" dirty="0" smtClean="0">
                <a:solidFill>
                  <a:prstClr val="black"/>
                </a:solidFill>
                <a:latin typeface="ＭＳ Ｐゴシック"/>
              </a:rPr>
              <a:t>（要介護者のみ）</a:t>
            </a:r>
            <a:endParaRPr lang="ja-JP" altLang="en-US" sz="1400" dirty="0">
              <a:solidFill>
                <a:prstClr val="black"/>
              </a:solidFill>
              <a:latin typeface="ＭＳ Ｐゴシック"/>
            </a:endParaRPr>
          </a:p>
        </p:txBody>
      </p:sp>
      <p:sp>
        <p:nvSpPr>
          <p:cNvPr id="39" name="角丸四角形 38"/>
          <p:cNvSpPr/>
          <p:nvPr/>
        </p:nvSpPr>
        <p:spPr>
          <a:xfrm>
            <a:off x="85994" y="6250953"/>
            <a:ext cx="4824824" cy="250879"/>
          </a:xfrm>
          <a:prstGeom prst="roundRect">
            <a:avLst/>
          </a:prstGeom>
          <a:noFill/>
          <a:ln>
            <a:noFill/>
            <a:prstDash val="sysDash"/>
          </a:ln>
        </p:spPr>
        <p:style>
          <a:lnRef idx="2">
            <a:schemeClr val="accent1"/>
          </a:lnRef>
          <a:fillRef idx="1">
            <a:schemeClr val="lt1"/>
          </a:fillRef>
          <a:effectRef idx="0">
            <a:schemeClr val="accent1"/>
          </a:effectRef>
          <a:fontRef idx="minor">
            <a:schemeClr val="dk1"/>
          </a:fontRef>
        </p:style>
        <p:txBody>
          <a:bodyPr rtlCol="0" anchor="ctr"/>
          <a:lstStyle/>
          <a:p>
            <a:pPr defTabSz="914361"/>
            <a:r>
              <a:rPr lang="en-US" altLang="ja-JP" sz="900" dirty="0" smtClean="0">
                <a:solidFill>
                  <a:prstClr val="black"/>
                </a:solidFill>
              </a:rPr>
              <a:t>※</a:t>
            </a:r>
            <a:r>
              <a:rPr lang="ja-JP" altLang="en-US" sz="900" dirty="0" smtClean="0">
                <a:solidFill>
                  <a:prstClr val="black"/>
                </a:solidFill>
              </a:rPr>
              <a:t>常時看護職員による観察を必要とする難病等を有する重度者又はがん末期の利用者を想定</a:t>
            </a:r>
            <a:endParaRPr lang="ja-JP" altLang="en-US" sz="900" dirty="0">
              <a:solidFill>
                <a:prstClr val="black"/>
              </a:solidFill>
            </a:endParaRPr>
          </a:p>
        </p:txBody>
      </p:sp>
      <p:sp>
        <p:nvSpPr>
          <p:cNvPr id="50" name="タイトル 1"/>
          <p:cNvSpPr txBox="1">
            <a:spLocks/>
          </p:cNvSpPr>
          <p:nvPr/>
        </p:nvSpPr>
        <p:spPr>
          <a:xfrm>
            <a:off x="0" y="-4476"/>
            <a:ext cx="9906000" cy="473922"/>
          </a:xfrm>
          <a:prstGeom prst="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vert="horz" lIns="91440" tIns="45720" rIns="91440" bIns="45720" rtlCol="0" anchor="b" anchorCtr="0">
            <a:noAutofit/>
          </a:bodyPr>
          <a:lstStyle/>
          <a:p>
            <a:pPr algn="ctr">
              <a:spcBef>
                <a:spcPct val="0"/>
              </a:spcBef>
              <a:defRPr/>
            </a:pP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２．短期</a:t>
            </a:r>
            <a:r>
              <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入所療養</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 報酬</a:t>
            </a:r>
            <a:r>
              <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のイメージ（</a:t>
            </a:r>
            <a:r>
              <a:rPr kumimoji="0" lang="en-US" altLang="ja-JP"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日あたり</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9" name="正方形/長方形 58"/>
          <p:cNvSpPr/>
          <p:nvPr/>
        </p:nvSpPr>
        <p:spPr>
          <a:xfrm>
            <a:off x="273985" y="6621213"/>
            <a:ext cx="353534" cy="1864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solidFill>
                <a:prstClr val="white"/>
              </a:solidFill>
            </a:endParaRPr>
          </a:p>
        </p:txBody>
      </p:sp>
      <p:sp>
        <p:nvSpPr>
          <p:cNvPr id="60" name="正方形/長方形 59"/>
          <p:cNvSpPr/>
          <p:nvPr/>
        </p:nvSpPr>
        <p:spPr>
          <a:xfrm>
            <a:off x="623815" y="6536354"/>
            <a:ext cx="2720617" cy="276999"/>
          </a:xfrm>
          <a:prstGeom prst="rect">
            <a:avLst/>
          </a:prstGeom>
        </p:spPr>
        <p:txBody>
          <a:bodyPr wrap="none">
            <a:spAutoFit/>
          </a:bodyPr>
          <a:lstStyle/>
          <a:p>
            <a:r>
              <a:rPr lang="ja-JP" altLang="en-US" sz="1200" dirty="0" smtClean="0">
                <a:solidFill>
                  <a:prstClr val="black"/>
                </a:solidFill>
                <a:latin typeface="ＭＳ Ｐゴシック"/>
                <a:cs typeface="メイリオ" panose="020B0604030504040204" pitchFamily="50" charset="-128"/>
              </a:rPr>
              <a:t>は今回の報酬改定で見直しの</a:t>
            </a:r>
            <a:r>
              <a:rPr lang="ja-JP" altLang="en-US" sz="1200" dirty="0">
                <a:solidFill>
                  <a:prstClr val="black"/>
                </a:solidFill>
                <a:latin typeface="ＭＳ Ｐゴシック"/>
                <a:cs typeface="メイリオ" panose="020B0604030504040204" pitchFamily="50" charset="-128"/>
              </a:rPr>
              <a:t>ある項目</a:t>
            </a:r>
          </a:p>
        </p:txBody>
      </p:sp>
      <p:sp>
        <p:nvSpPr>
          <p:cNvPr id="44" name="テキスト ボックス 28"/>
          <p:cNvSpPr>
            <a:spLocks noChangeArrowheads="1"/>
          </p:cNvSpPr>
          <p:nvPr/>
        </p:nvSpPr>
        <p:spPr bwMode="auto">
          <a:xfrm>
            <a:off x="5515779" y="4904816"/>
            <a:ext cx="1998398" cy="464021"/>
          </a:xfrm>
          <a:prstGeom prst="bracketPair">
            <a:avLst>
              <a:gd name="adj" fmla="val 978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36000" tIns="0" rIns="36000" bIns="0">
            <a:noAutofit/>
          </a:bodyPr>
          <a:lstStyle/>
          <a:p>
            <a:r>
              <a:rPr lang="ja-JP" altLang="en-US" sz="1000" dirty="0">
                <a:solidFill>
                  <a:srgbClr val="000000"/>
                </a:solidFill>
                <a:latin typeface="ＭＳ Ｐゴシック"/>
              </a:rPr>
              <a:t>・介護</a:t>
            </a:r>
            <a:r>
              <a:rPr lang="ja-JP" altLang="en-US" sz="1000" dirty="0" smtClean="0">
                <a:solidFill>
                  <a:srgbClr val="000000"/>
                </a:solidFill>
                <a:latin typeface="ＭＳ Ｐゴシック"/>
              </a:rPr>
              <a:t>福祉士</a:t>
            </a:r>
            <a:r>
              <a:rPr lang="en-US" altLang="ja-JP" sz="1000" dirty="0" smtClean="0">
                <a:solidFill>
                  <a:srgbClr val="000000"/>
                </a:solidFill>
                <a:latin typeface="ＭＳ Ｐゴシック"/>
              </a:rPr>
              <a:t>6</a:t>
            </a:r>
            <a:r>
              <a:rPr lang="ja-JP" altLang="en-US" sz="1000" dirty="0" smtClean="0">
                <a:solidFill>
                  <a:srgbClr val="000000"/>
                </a:solidFill>
                <a:latin typeface="ＭＳ Ｐゴシック"/>
              </a:rPr>
              <a:t>割以上：</a:t>
            </a:r>
            <a:r>
              <a:rPr lang="en-US" altLang="ja-JP" sz="1000" dirty="0" smtClean="0">
                <a:solidFill>
                  <a:srgbClr val="000000"/>
                </a:solidFill>
                <a:latin typeface="ＭＳ Ｐゴシック"/>
              </a:rPr>
              <a:t>18</a:t>
            </a:r>
            <a:r>
              <a:rPr lang="ja-JP" altLang="en-US" sz="1000" dirty="0" smtClean="0">
                <a:solidFill>
                  <a:srgbClr val="000000"/>
                </a:solidFill>
                <a:latin typeface="ＭＳ Ｐゴシック"/>
              </a:rPr>
              <a:t>単位</a:t>
            </a:r>
            <a:endParaRPr lang="en-US" altLang="ja-JP" sz="1000" dirty="0" smtClean="0">
              <a:solidFill>
                <a:srgbClr val="000000"/>
              </a:solidFill>
              <a:latin typeface="ＭＳ Ｐゴシック"/>
            </a:endParaRPr>
          </a:p>
          <a:p>
            <a:r>
              <a:rPr lang="ja-JP" altLang="en-US" sz="1000" dirty="0" smtClean="0">
                <a:solidFill>
                  <a:srgbClr val="000000"/>
                </a:solidFill>
                <a:latin typeface="ＭＳ Ｐゴシック"/>
              </a:rPr>
              <a:t>・介護福祉士</a:t>
            </a:r>
            <a:r>
              <a:rPr lang="en-US" altLang="ja-JP" sz="1000" dirty="0" smtClean="0">
                <a:solidFill>
                  <a:srgbClr val="000000"/>
                </a:solidFill>
                <a:latin typeface="ＭＳ Ｐゴシック"/>
              </a:rPr>
              <a:t>5</a:t>
            </a:r>
            <a:r>
              <a:rPr lang="ja-JP" altLang="en-US" sz="1000" dirty="0" smtClean="0">
                <a:solidFill>
                  <a:srgbClr val="000000"/>
                </a:solidFill>
                <a:latin typeface="ＭＳ Ｐゴシック"/>
              </a:rPr>
              <a:t>割以上：</a:t>
            </a:r>
            <a:r>
              <a:rPr lang="en-US" altLang="ja-JP" sz="1000" dirty="0" smtClean="0">
                <a:solidFill>
                  <a:srgbClr val="000000"/>
                </a:solidFill>
                <a:latin typeface="ＭＳ Ｐゴシック"/>
              </a:rPr>
              <a:t>12</a:t>
            </a:r>
            <a:r>
              <a:rPr lang="ja-JP" altLang="en-US" sz="1000" dirty="0" smtClean="0">
                <a:solidFill>
                  <a:srgbClr val="000000"/>
                </a:solidFill>
                <a:latin typeface="ＭＳ Ｐゴシック"/>
              </a:rPr>
              <a:t>単位</a:t>
            </a:r>
            <a:endParaRPr lang="en-US" altLang="ja-JP" sz="1000" dirty="0">
              <a:solidFill>
                <a:srgbClr val="000000"/>
              </a:solidFill>
              <a:latin typeface="ＭＳ Ｐゴシック"/>
            </a:endParaRPr>
          </a:p>
          <a:p>
            <a:r>
              <a:rPr lang="ja-JP" altLang="en-US" sz="1000" dirty="0">
                <a:solidFill>
                  <a:srgbClr val="000000"/>
                </a:solidFill>
                <a:latin typeface="ＭＳ Ｐゴシック"/>
              </a:rPr>
              <a:t>・常勤職員</a:t>
            </a:r>
            <a:r>
              <a:rPr lang="ja-JP" altLang="en-US" sz="1000" dirty="0" smtClean="0">
                <a:solidFill>
                  <a:srgbClr val="000000"/>
                </a:solidFill>
                <a:latin typeface="ＭＳ Ｐゴシック"/>
              </a:rPr>
              <a:t>等　　　  ： </a:t>
            </a:r>
            <a:r>
              <a:rPr lang="ja-JP" altLang="en-US" sz="1000" dirty="0">
                <a:solidFill>
                  <a:srgbClr val="000000"/>
                </a:solidFill>
                <a:latin typeface="ＭＳ Ｐゴシック"/>
              </a:rPr>
              <a:t>６単位</a:t>
            </a:r>
          </a:p>
        </p:txBody>
      </p:sp>
      <p:sp>
        <p:nvSpPr>
          <p:cNvPr id="51" name="大かっこ 50"/>
          <p:cNvSpPr/>
          <p:nvPr/>
        </p:nvSpPr>
        <p:spPr>
          <a:xfrm>
            <a:off x="7707304" y="4629164"/>
            <a:ext cx="1484326" cy="603381"/>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ja-JP" altLang="en-US">
              <a:solidFill>
                <a:sysClr val="windowText" lastClr="000000"/>
              </a:solidFill>
            </a:endParaRPr>
          </a:p>
        </p:txBody>
      </p:sp>
      <p:sp>
        <p:nvSpPr>
          <p:cNvPr id="41" name="正方形/長方形 40"/>
          <p:cNvSpPr/>
          <p:nvPr/>
        </p:nvSpPr>
        <p:spPr>
          <a:xfrm>
            <a:off x="7577811" y="1760191"/>
            <a:ext cx="2252004" cy="1142573"/>
          </a:xfrm>
          <a:prstGeom prst="rect">
            <a:avLst/>
          </a:prstGeom>
          <a:ln>
            <a:prstDash val="solid"/>
          </a:ln>
        </p:spPr>
        <p:style>
          <a:lnRef idx="2">
            <a:schemeClr val="dk1"/>
          </a:lnRef>
          <a:fillRef idx="1">
            <a:schemeClr val="lt1"/>
          </a:fillRef>
          <a:effectRef idx="0">
            <a:schemeClr val="dk1"/>
          </a:effectRef>
          <a:fontRef idx="minor">
            <a:schemeClr val="dk1"/>
          </a:fontRef>
        </p:style>
        <p:txBody>
          <a:bodyPr rtlCol="0" anchor="ctr"/>
          <a:lstStyle/>
          <a:p>
            <a:pPr defTabSz="914361"/>
            <a:r>
              <a:rPr lang="ja-JP" altLang="en-US" sz="1400" b="1" dirty="0" smtClean="0">
                <a:solidFill>
                  <a:prstClr val="black"/>
                </a:solidFill>
                <a:latin typeface="ＭＳ Ｐゴシック"/>
              </a:rPr>
              <a:t>重度者に対する医学的管理と処置</a:t>
            </a:r>
            <a:r>
              <a:rPr lang="en-US" altLang="ja-JP" sz="1200" dirty="0" smtClean="0">
                <a:solidFill>
                  <a:prstClr val="black"/>
                </a:solidFill>
                <a:latin typeface="ＭＳ Ｐゴシック"/>
              </a:rPr>
              <a:t>               </a:t>
            </a: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120</a:t>
            </a:r>
            <a:r>
              <a:rPr lang="ja-JP" altLang="en-US" sz="1200" dirty="0" smtClean="0">
                <a:solidFill>
                  <a:prstClr val="black"/>
                </a:solidFill>
                <a:latin typeface="ＭＳ Ｐゴシック"/>
              </a:rPr>
              <a:t>単位）</a:t>
            </a:r>
            <a:endParaRPr lang="en-US" altLang="ja-JP" sz="1200" strike="sngStrike" dirty="0" smtClean="0">
              <a:solidFill>
                <a:prstClr val="black"/>
              </a:solidFill>
              <a:latin typeface="ＭＳ Ｐゴシック"/>
            </a:endParaRPr>
          </a:p>
          <a:p>
            <a:pPr algn="r" defTabSz="914361"/>
            <a:endParaRPr lang="en-US" altLang="ja-JP" sz="1200" strike="sngStrike" dirty="0" smtClean="0">
              <a:solidFill>
                <a:srgbClr val="FF0000"/>
              </a:solidFill>
              <a:latin typeface="ＭＳ Ｐゴシック"/>
            </a:endParaRPr>
          </a:p>
        </p:txBody>
      </p:sp>
      <p:sp>
        <p:nvSpPr>
          <p:cNvPr id="40"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30</a:t>
            </a:fld>
            <a:endParaRPr kumimoji="0" lang="en-US" altLang="ja-JP" sz="1600" kern="0" dirty="0">
              <a:solidFill>
                <a:srgbClr val="000000"/>
              </a:solidFill>
            </a:endParaRPr>
          </a:p>
        </p:txBody>
      </p:sp>
    </p:spTree>
    <p:extLst>
      <p:ext uri="{BB962C8B-B14F-4D97-AF65-F5344CB8AC3E}">
        <p14:creationId xmlns:p14="http://schemas.microsoft.com/office/powerpoint/2010/main" val="3643542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94337" y="1029793"/>
            <a:ext cx="9519046" cy="310424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361">
              <a:defRPr/>
            </a:pPr>
            <a:endParaRPr lang="en-US" altLang="ja-JP" sz="1600" dirty="0" smtClean="0">
              <a:solidFill>
                <a:srgbClr val="000000"/>
              </a:solidFill>
              <a:latin typeface="+mn-ea"/>
              <a:cs typeface="Times New Roman" pitchFamily="18" charset="0"/>
            </a:endParaRPr>
          </a:p>
          <a:p>
            <a:pPr defTabSz="914361">
              <a:defRPr/>
            </a:pPr>
            <a:endParaRPr lang="en-US" altLang="ja-JP" sz="1600" dirty="0">
              <a:solidFill>
                <a:srgbClr val="000000"/>
              </a:solidFill>
              <a:latin typeface="+mn-ea"/>
              <a:cs typeface="Times New Roman" pitchFamily="18" charset="0"/>
            </a:endParaRPr>
          </a:p>
          <a:p>
            <a:pPr defTabSz="914361">
              <a:defRPr/>
            </a:pPr>
            <a:endParaRPr lang="en-US" altLang="ja-JP" sz="1600" dirty="0">
              <a:solidFill>
                <a:srgbClr val="000000"/>
              </a:solidFill>
              <a:latin typeface="+mn-ea"/>
              <a:cs typeface="Times New Roman" pitchFamily="18" charset="0"/>
            </a:endParaRPr>
          </a:p>
          <a:p>
            <a:pPr defTabSz="914361">
              <a:defRPr/>
            </a:pPr>
            <a:endParaRPr lang="en-US" altLang="ja-JP" sz="1600" dirty="0" smtClean="0">
              <a:solidFill>
                <a:srgbClr val="000000"/>
              </a:solidFill>
              <a:latin typeface="+mn-ea"/>
              <a:cs typeface="Times New Roman" pitchFamily="18" charset="0"/>
            </a:endParaRPr>
          </a:p>
          <a:p>
            <a:pPr defTabSz="914361">
              <a:defRPr/>
            </a:pPr>
            <a:endParaRPr lang="en-US" altLang="ja-JP" sz="1400" dirty="0" smtClean="0">
              <a:solidFill>
                <a:srgbClr val="000000"/>
              </a:solidFill>
              <a:latin typeface="+mn-ea"/>
              <a:cs typeface="Times New Roman" pitchFamily="18" charset="0"/>
            </a:endParaRPr>
          </a:p>
          <a:p>
            <a:pPr defTabSz="914361">
              <a:defRPr/>
            </a:pPr>
            <a:endParaRPr lang="en-US" altLang="ja-JP" sz="1400" dirty="0">
              <a:solidFill>
                <a:srgbClr val="000000"/>
              </a:solidFill>
              <a:latin typeface="+mn-ea"/>
              <a:cs typeface="Times New Roman" pitchFamily="18" charset="0"/>
            </a:endParaRPr>
          </a:p>
          <a:p>
            <a:pPr defTabSz="914361">
              <a:lnSpc>
                <a:spcPts val="900"/>
              </a:lnSpc>
              <a:defRPr/>
            </a:pPr>
            <a:endParaRPr lang="en-US" altLang="ja-JP" sz="1600" dirty="0">
              <a:solidFill>
                <a:srgbClr val="000000"/>
              </a:solidFill>
              <a:latin typeface="+mn-ea"/>
              <a:cs typeface="Times New Roman" pitchFamily="18" charset="0"/>
            </a:endParaRPr>
          </a:p>
          <a:p>
            <a:pPr defTabSz="914361">
              <a:defRPr/>
            </a:pPr>
            <a:r>
              <a:rPr lang="ja-JP" altLang="en-US" sz="1600" dirty="0">
                <a:solidFill>
                  <a:srgbClr val="000000"/>
                </a:solidFill>
                <a:latin typeface="+mn-ea"/>
                <a:cs typeface="Times New Roman" pitchFamily="18" charset="0"/>
              </a:rPr>
              <a:t>短期</a:t>
            </a:r>
            <a:r>
              <a:rPr lang="ja-JP" altLang="en-US" sz="1600" dirty="0" smtClean="0">
                <a:solidFill>
                  <a:srgbClr val="000000"/>
                </a:solidFill>
                <a:latin typeface="+mn-ea"/>
                <a:cs typeface="Times New Roman" pitchFamily="18" charset="0"/>
              </a:rPr>
              <a:t>入所療養介護を行うことのできる施設は</a:t>
            </a:r>
            <a:r>
              <a:rPr lang="ja-JP" altLang="en-US" sz="1600" dirty="0">
                <a:solidFill>
                  <a:srgbClr val="000000"/>
                </a:solidFill>
                <a:latin typeface="+mn-ea"/>
                <a:cs typeface="Times New Roman" pitchFamily="18" charset="0"/>
              </a:rPr>
              <a:t>次の</a:t>
            </a:r>
            <a:r>
              <a:rPr lang="ja-JP" altLang="en-US" sz="1600" dirty="0" smtClean="0">
                <a:solidFill>
                  <a:srgbClr val="000000"/>
                </a:solidFill>
                <a:latin typeface="+mn-ea"/>
                <a:cs typeface="Times New Roman" pitchFamily="18" charset="0"/>
              </a:rPr>
              <a:t>とおりであり、必要な人員・設備等は、原則としてそれぞれの施設として満たすべき基準による。</a:t>
            </a:r>
            <a:endParaRPr lang="en-US" altLang="ja-JP" sz="1600" dirty="0" smtClean="0">
              <a:solidFill>
                <a:srgbClr val="000000"/>
              </a:solidFill>
              <a:latin typeface="+mn-ea"/>
              <a:cs typeface="Times New Roman" pitchFamily="18" charset="0"/>
            </a:endParaRPr>
          </a:p>
          <a:p>
            <a:pPr marL="179388" defTabSz="914361">
              <a:defRPr/>
            </a:pPr>
            <a:r>
              <a:rPr lang="ja-JP" altLang="en-US" sz="1600" dirty="0">
                <a:solidFill>
                  <a:srgbClr val="000000"/>
                </a:solidFill>
                <a:latin typeface="+mn-ea"/>
                <a:cs typeface="Times New Roman" pitchFamily="18" charset="0"/>
              </a:rPr>
              <a:t>・</a:t>
            </a:r>
            <a:r>
              <a:rPr lang="ja-JP" altLang="en-US" sz="1600" dirty="0" smtClean="0">
                <a:solidFill>
                  <a:srgbClr val="000000"/>
                </a:solidFill>
                <a:latin typeface="+mn-ea"/>
                <a:cs typeface="Times New Roman" pitchFamily="18" charset="0"/>
              </a:rPr>
              <a:t>　介護老人保健施設</a:t>
            </a:r>
            <a:endParaRPr lang="en-US" altLang="ja-JP" sz="1600" dirty="0" smtClean="0">
              <a:solidFill>
                <a:srgbClr val="000000"/>
              </a:solidFill>
              <a:latin typeface="+mn-ea"/>
              <a:cs typeface="Times New Roman" pitchFamily="18" charset="0"/>
            </a:endParaRPr>
          </a:p>
          <a:p>
            <a:pPr marL="179388" defTabSz="914361">
              <a:defRPr/>
            </a:pPr>
            <a:r>
              <a:rPr lang="ja-JP" altLang="en-US" sz="1600" dirty="0">
                <a:solidFill>
                  <a:srgbClr val="000000"/>
                </a:solidFill>
                <a:latin typeface="+mn-ea"/>
                <a:cs typeface="Times New Roman" pitchFamily="18" charset="0"/>
              </a:rPr>
              <a:t>・</a:t>
            </a:r>
            <a:r>
              <a:rPr lang="ja-JP" altLang="en-US" sz="1600" dirty="0" smtClean="0">
                <a:solidFill>
                  <a:srgbClr val="000000"/>
                </a:solidFill>
                <a:latin typeface="+mn-ea"/>
                <a:cs typeface="Times New Roman" pitchFamily="18" charset="0"/>
              </a:rPr>
              <a:t>　療養病床を有する病院若しくは診療所</a:t>
            </a:r>
            <a:endParaRPr lang="en-US" altLang="ja-JP" sz="1600" dirty="0" smtClean="0">
              <a:solidFill>
                <a:srgbClr val="000000"/>
              </a:solidFill>
              <a:latin typeface="+mn-ea"/>
              <a:cs typeface="Times New Roman" pitchFamily="18" charset="0"/>
            </a:endParaRPr>
          </a:p>
          <a:p>
            <a:pPr marL="179388" defTabSz="914361">
              <a:defRPr/>
            </a:pPr>
            <a:r>
              <a:rPr lang="ja-JP" altLang="en-US" sz="1600" dirty="0">
                <a:solidFill>
                  <a:srgbClr val="000000"/>
                </a:solidFill>
                <a:latin typeface="+mn-ea"/>
                <a:cs typeface="Times New Roman" pitchFamily="18" charset="0"/>
              </a:rPr>
              <a:t>・</a:t>
            </a:r>
            <a:r>
              <a:rPr lang="ja-JP" altLang="en-US" sz="1600" dirty="0" smtClean="0">
                <a:solidFill>
                  <a:srgbClr val="000000"/>
                </a:solidFill>
                <a:latin typeface="+mn-ea"/>
                <a:cs typeface="Times New Roman" pitchFamily="18" charset="0"/>
              </a:rPr>
              <a:t>　診療所</a:t>
            </a:r>
            <a:endParaRPr lang="en-US" altLang="ja-JP" sz="1600" dirty="0" smtClean="0">
              <a:solidFill>
                <a:srgbClr val="000000"/>
              </a:solidFill>
              <a:latin typeface="+mn-ea"/>
              <a:cs typeface="Times New Roman" pitchFamily="18" charset="0"/>
            </a:endParaRPr>
          </a:p>
          <a:p>
            <a:pPr defTabSz="914361">
              <a:lnSpc>
                <a:spcPts val="800"/>
              </a:lnSpc>
              <a:defRPr/>
            </a:pPr>
            <a:endParaRPr lang="en-US" altLang="ja-JP" sz="1400" dirty="0" smtClean="0">
              <a:solidFill>
                <a:srgbClr val="000000"/>
              </a:solidFill>
              <a:latin typeface="+mn-ea"/>
              <a:cs typeface="Times New Roman" pitchFamily="18" charset="0"/>
            </a:endParaRPr>
          </a:p>
          <a:p>
            <a:pPr defTabSz="914361">
              <a:defRPr/>
            </a:pPr>
            <a:r>
              <a:rPr lang="ja-JP" altLang="en-US" sz="1600" dirty="0" smtClean="0">
                <a:solidFill>
                  <a:srgbClr val="000000"/>
                </a:solidFill>
                <a:latin typeface="+mn-ea"/>
                <a:cs typeface="Times New Roman" pitchFamily="18" charset="0"/>
              </a:rPr>
              <a:t>　</a:t>
            </a:r>
            <a:r>
              <a:rPr lang="en-US" altLang="ja-JP" sz="1600" dirty="0" smtClean="0">
                <a:solidFill>
                  <a:srgbClr val="000000"/>
                </a:solidFill>
                <a:latin typeface="+mn-ea"/>
                <a:cs typeface="Times New Roman" pitchFamily="18" charset="0"/>
              </a:rPr>
              <a:t>※</a:t>
            </a:r>
            <a:r>
              <a:rPr lang="ja-JP" altLang="en-US" sz="1600" dirty="0" smtClean="0">
                <a:solidFill>
                  <a:srgbClr val="000000"/>
                </a:solidFill>
                <a:latin typeface="+mn-ea"/>
                <a:cs typeface="Times New Roman" pitchFamily="18" charset="0"/>
              </a:rPr>
              <a:t>診療所（療養病床を有するものを除く。）においては、以下の要件を満たすこと。</a:t>
            </a:r>
            <a:endParaRPr lang="en-US" altLang="ja-JP" sz="1600" dirty="0" smtClean="0">
              <a:solidFill>
                <a:srgbClr val="000000"/>
              </a:solidFill>
              <a:latin typeface="+mn-ea"/>
              <a:cs typeface="Times New Roman" pitchFamily="18" charset="0"/>
            </a:endParaRPr>
          </a:p>
          <a:p>
            <a:pPr marL="360363" defTabSz="914361">
              <a:defRPr/>
            </a:pPr>
            <a:r>
              <a:rPr lang="ja-JP" altLang="en-US" sz="1600" dirty="0">
                <a:solidFill>
                  <a:srgbClr val="000000"/>
                </a:solidFill>
                <a:latin typeface="+mn-ea"/>
                <a:cs typeface="Times New Roman" pitchFamily="18" charset="0"/>
              </a:rPr>
              <a:t>・</a:t>
            </a:r>
            <a:r>
              <a:rPr lang="ja-JP" altLang="en-US" sz="1600" dirty="0" smtClean="0">
                <a:solidFill>
                  <a:srgbClr val="000000"/>
                </a:solidFill>
                <a:latin typeface="+mn-ea"/>
                <a:cs typeface="Times New Roman" pitchFamily="18" charset="0"/>
              </a:rPr>
              <a:t>床面積は利用者１人につき</a:t>
            </a:r>
            <a:r>
              <a:rPr lang="en-US" altLang="ja-JP" sz="1600" dirty="0" smtClean="0">
                <a:solidFill>
                  <a:srgbClr val="000000"/>
                </a:solidFill>
                <a:latin typeface="+mn-ea"/>
                <a:cs typeface="Times New Roman" pitchFamily="18" charset="0"/>
              </a:rPr>
              <a:t>6.4</a:t>
            </a:r>
            <a:r>
              <a:rPr lang="ja-JP" altLang="en-US" sz="1600" dirty="0" smtClean="0">
                <a:solidFill>
                  <a:srgbClr val="000000"/>
                </a:solidFill>
                <a:latin typeface="+mn-ea"/>
                <a:cs typeface="Times New Roman" pitchFamily="18" charset="0"/>
              </a:rPr>
              <a:t>㎡以上とすること</a:t>
            </a:r>
            <a:endParaRPr lang="en-US" altLang="ja-JP" sz="1600" dirty="0" smtClean="0">
              <a:solidFill>
                <a:srgbClr val="000000"/>
              </a:solidFill>
              <a:latin typeface="+mn-ea"/>
              <a:cs typeface="Times New Roman" pitchFamily="18" charset="0"/>
            </a:endParaRPr>
          </a:p>
          <a:p>
            <a:pPr marL="360363" defTabSz="914361">
              <a:defRPr/>
            </a:pPr>
            <a:r>
              <a:rPr lang="ja-JP" altLang="en-US" sz="1600" dirty="0" smtClean="0">
                <a:solidFill>
                  <a:srgbClr val="000000"/>
                </a:solidFill>
                <a:latin typeface="+mn-ea"/>
                <a:cs typeface="Times New Roman" pitchFamily="18" charset="0"/>
              </a:rPr>
              <a:t>・食堂</a:t>
            </a:r>
            <a:r>
              <a:rPr lang="ja-JP" altLang="en-US" sz="1600" dirty="0">
                <a:solidFill>
                  <a:srgbClr val="000000"/>
                </a:solidFill>
                <a:latin typeface="+mn-ea"/>
                <a:cs typeface="Times New Roman" pitchFamily="18" charset="0"/>
              </a:rPr>
              <a:t>及び</a:t>
            </a:r>
            <a:r>
              <a:rPr lang="ja-JP" altLang="en-US" sz="1600" dirty="0" smtClean="0">
                <a:solidFill>
                  <a:srgbClr val="000000"/>
                </a:solidFill>
                <a:latin typeface="+mn-ea"/>
                <a:cs typeface="Times New Roman" pitchFamily="18" charset="0"/>
              </a:rPr>
              <a:t>浴室を有すること</a:t>
            </a:r>
            <a:endParaRPr lang="en-US" altLang="ja-JP" sz="1600" dirty="0" smtClean="0">
              <a:solidFill>
                <a:srgbClr val="000000"/>
              </a:solidFill>
              <a:latin typeface="+mn-ea"/>
              <a:cs typeface="Times New Roman" pitchFamily="18" charset="0"/>
            </a:endParaRPr>
          </a:p>
          <a:p>
            <a:pPr marL="360363" defTabSz="914361">
              <a:defRPr/>
            </a:pPr>
            <a:r>
              <a:rPr lang="ja-JP" altLang="en-US" sz="1600" dirty="0">
                <a:solidFill>
                  <a:srgbClr val="000000"/>
                </a:solidFill>
                <a:latin typeface="+mn-ea"/>
                <a:cs typeface="Times New Roman" pitchFamily="18" charset="0"/>
              </a:rPr>
              <a:t>・</a:t>
            </a:r>
            <a:r>
              <a:rPr lang="ja-JP" altLang="en-US" sz="1600" dirty="0" smtClean="0">
                <a:solidFill>
                  <a:srgbClr val="000000"/>
                </a:solidFill>
                <a:latin typeface="+mn-ea"/>
                <a:cs typeface="Times New Roman" pitchFamily="18" charset="0"/>
              </a:rPr>
              <a:t>機能訓練を行うための場所を有すること</a:t>
            </a:r>
            <a:endParaRPr lang="en-US" altLang="ja-JP" sz="1600" dirty="0">
              <a:solidFill>
                <a:srgbClr val="000000"/>
              </a:solidFill>
              <a:latin typeface="+mn-ea"/>
              <a:cs typeface="Times New Roman" pitchFamily="18" charset="0"/>
            </a:endParaRPr>
          </a:p>
          <a:p>
            <a:pPr defTabSz="914361">
              <a:defRPr/>
            </a:pPr>
            <a:endParaRPr lang="en-US" altLang="ja-JP" sz="1600" dirty="0">
              <a:solidFill>
                <a:srgbClr val="000000"/>
              </a:solidFill>
              <a:latin typeface="+mn-ea"/>
              <a:cs typeface="Times New Roman" pitchFamily="18" charset="0"/>
            </a:endParaRPr>
          </a:p>
          <a:p>
            <a:pPr defTabSz="914361">
              <a:defRPr/>
            </a:pPr>
            <a:endParaRPr lang="en-US" altLang="ja-JP" sz="1600" dirty="0">
              <a:solidFill>
                <a:srgbClr val="000000"/>
              </a:solidFill>
              <a:latin typeface="+mn-ea"/>
              <a:cs typeface="Times New Roman" pitchFamily="18" charset="0"/>
            </a:endParaRPr>
          </a:p>
          <a:p>
            <a:pPr defTabSz="914361">
              <a:defRPr/>
            </a:pPr>
            <a:endParaRPr lang="en-US" altLang="ja-JP" sz="1600" dirty="0">
              <a:solidFill>
                <a:srgbClr val="000000"/>
              </a:solidFill>
              <a:latin typeface="+mn-ea"/>
              <a:cs typeface="Times New Roman" pitchFamily="18" charset="0"/>
            </a:endParaRPr>
          </a:p>
          <a:p>
            <a:pPr defTabSz="914361">
              <a:defRPr/>
            </a:pPr>
            <a:endParaRPr lang="ja-JP" altLang="en-US" sz="2400" dirty="0">
              <a:solidFill>
                <a:srgbClr val="000000"/>
              </a:solidFill>
              <a:latin typeface="+mn-ea"/>
              <a:cs typeface="Times New Roman" pitchFamily="18" charset="0"/>
            </a:endParaRPr>
          </a:p>
          <a:p>
            <a:pPr defTabSz="914361">
              <a:defRPr/>
            </a:pPr>
            <a:endParaRPr lang="ja-JP" altLang="en-US" dirty="0">
              <a:solidFill>
                <a:srgbClr val="000000"/>
              </a:solidFill>
              <a:latin typeface="+mn-ea"/>
              <a:cs typeface="Times New Roman" pitchFamily="18" charset="0"/>
            </a:endParaRPr>
          </a:p>
        </p:txBody>
      </p:sp>
      <p:sp>
        <p:nvSpPr>
          <p:cNvPr id="12" name="角丸四角形 11"/>
          <p:cNvSpPr/>
          <p:nvPr/>
        </p:nvSpPr>
        <p:spPr>
          <a:xfrm>
            <a:off x="194337" y="851201"/>
            <a:ext cx="3274483" cy="357187"/>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61">
              <a:defRPr/>
            </a:pPr>
            <a:r>
              <a:rPr lang="ja-JP" altLang="en-US" sz="16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必要となる人員・設備等</a:t>
            </a:r>
          </a:p>
        </p:txBody>
      </p:sp>
      <p:sp>
        <p:nvSpPr>
          <p:cNvPr id="10" name="タイトル 1"/>
          <p:cNvSpPr txBox="1">
            <a:spLocks/>
          </p:cNvSpPr>
          <p:nvPr/>
        </p:nvSpPr>
        <p:spPr>
          <a:xfrm>
            <a:off x="-7737" y="5049"/>
            <a:ext cx="9913739" cy="473922"/>
          </a:xfrm>
          <a:prstGeom prst="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vert="horz" lIns="91440" tIns="45720" rIns="91440" bIns="45720" rtlCol="0" anchor="b" anchorCtr="0">
            <a:noAutofit/>
          </a:bodyPr>
          <a:lstStyle/>
          <a:p>
            <a:pPr lvl="0" algn="ctr">
              <a:spcBef>
                <a:spcPct val="0"/>
              </a:spcBef>
              <a:defRPr/>
            </a:pP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２．短期</a:t>
            </a:r>
            <a:r>
              <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入所療養</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kumimoji="0" lang="ja-JP" altLang="en-US" sz="2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基準等］</a:t>
            </a:r>
            <a:endParaRPr kumimoji="0" lang="en-US" altLang="ja-JP" sz="2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31</a:t>
            </a:fld>
            <a:endParaRPr kumimoji="0" lang="en-US" altLang="ja-JP" sz="1600" kern="0" dirty="0">
              <a:solidFill>
                <a:srgbClr val="000000"/>
              </a:solidFill>
            </a:endParaRPr>
          </a:p>
        </p:txBody>
      </p:sp>
    </p:spTree>
    <p:extLst>
      <p:ext uri="{BB962C8B-B14F-4D97-AF65-F5344CB8AC3E}">
        <p14:creationId xmlns:p14="http://schemas.microsoft.com/office/powerpoint/2010/main" val="3787502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nvGraphicFramePr>
        <p:xfrm>
          <a:off x="272485" y="1700808"/>
          <a:ext cx="9487244" cy="4133733"/>
        </p:xfrm>
        <a:graphic>
          <a:graphicData uri="http://schemas.openxmlformats.org/drawingml/2006/table">
            <a:tbl>
              <a:tblPr/>
              <a:tblGrid>
                <a:gridCol w="1248139"/>
                <a:gridCol w="1764387"/>
                <a:gridCol w="1092121"/>
                <a:gridCol w="1170130"/>
                <a:gridCol w="1092121"/>
                <a:gridCol w="936104"/>
                <a:gridCol w="1092121"/>
                <a:gridCol w="1092121"/>
              </a:tblGrid>
              <a:tr h="457781">
                <a:tc rowSpan="3">
                  <a:txBody>
                    <a:bodyPr/>
                    <a:lstStyle/>
                    <a:p>
                      <a:pPr algn="r">
                        <a:lnSpc>
                          <a:spcPct val="100000"/>
                        </a:lnSpc>
                        <a:spcAft>
                          <a:spcPts val="0"/>
                        </a:spcAft>
                      </a:pPr>
                      <a:r>
                        <a:rPr lang="ja-JP" altLang="en-US" sz="1400" kern="100" dirty="0" smtClean="0">
                          <a:latin typeface="+mn-ea"/>
                          <a:ea typeface="+mn-ea"/>
                          <a:cs typeface="Times New Roman"/>
                        </a:rPr>
                        <a:t>施設類型</a:t>
                      </a:r>
                      <a:endParaRPr lang="en-US" altLang="ja-JP" sz="1400" kern="100" dirty="0" smtClean="0">
                        <a:latin typeface="+mn-ea"/>
                        <a:ea typeface="+mn-ea"/>
                        <a:cs typeface="Times New Roman"/>
                      </a:endParaRPr>
                    </a:p>
                    <a:p>
                      <a:pPr algn="r">
                        <a:lnSpc>
                          <a:spcPct val="100000"/>
                        </a:lnSpc>
                        <a:spcAft>
                          <a:spcPts val="0"/>
                        </a:spcAft>
                      </a:pPr>
                      <a:endParaRPr lang="en-US" altLang="ja-JP" sz="1400" kern="100" dirty="0" smtClean="0">
                        <a:latin typeface="+mn-ea"/>
                        <a:ea typeface="+mn-ea"/>
                        <a:cs typeface="Times New Roman"/>
                      </a:endParaRPr>
                    </a:p>
                    <a:p>
                      <a:pPr algn="ctr">
                        <a:lnSpc>
                          <a:spcPct val="100000"/>
                        </a:lnSpc>
                        <a:spcAft>
                          <a:spcPts val="0"/>
                        </a:spcAft>
                      </a:pPr>
                      <a:endParaRPr lang="en-US" altLang="ja-JP" sz="1400" kern="100" dirty="0" smtClean="0">
                        <a:latin typeface="+mn-ea"/>
                        <a:ea typeface="+mn-ea"/>
                        <a:cs typeface="Times New Roman"/>
                      </a:endParaRPr>
                    </a:p>
                    <a:p>
                      <a:pPr algn="l">
                        <a:lnSpc>
                          <a:spcPct val="100000"/>
                        </a:lnSpc>
                        <a:spcAft>
                          <a:spcPts val="0"/>
                        </a:spcAft>
                      </a:pPr>
                      <a:r>
                        <a:rPr lang="ja-JP" altLang="en-US" sz="1400" kern="100" dirty="0" smtClean="0">
                          <a:latin typeface="+mn-ea"/>
                          <a:ea typeface="+mn-ea"/>
                          <a:cs typeface="Times New Roman"/>
                        </a:rPr>
                        <a:t>基準等</a:t>
                      </a:r>
                      <a:endParaRPr lang="ja-JP" sz="1400" kern="100" dirty="0">
                        <a:latin typeface="+mn-ea"/>
                        <a:ea typeface="+mn-ea"/>
                        <a:cs typeface="Times New Roman"/>
                      </a:endParaRPr>
                    </a:p>
                  </a:txBody>
                  <a:tcPr marL="74295" marR="7429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ap="flat" cmpd="sng" algn="ctr">
                      <a:solidFill>
                        <a:schemeClr val="tx1"/>
                      </a:solidFill>
                      <a:prstDash val="sysDash"/>
                      <a:round/>
                      <a:headEnd type="none" w="med" len="med"/>
                      <a:tailEnd type="none" w="med" len="med"/>
                    </a:lnTlToBr>
                  </a:tcPr>
                </a:tc>
                <a:tc rowSpan="3">
                  <a:txBody>
                    <a:bodyPr/>
                    <a:lstStyle/>
                    <a:p>
                      <a:pPr algn="ctr">
                        <a:lnSpc>
                          <a:spcPct val="100000"/>
                        </a:lnSpc>
                        <a:spcAft>
                          <a:spcPts val="0"/>
                        </a:spcAft>
                      </a:pPr>
                      <a:r>
                        <a:rPr lang="ja-JP" altLang="en-US" sz="1400" kern="100" dirty="0" smtClean="0">
                          <a:latin typeface="+mn-ea"/>
                          <a:ea typeface="+mn-ea"/>
                          <a:cs typeface="Times New Roman"/>
                        </a:rPr>
                        <a:t>介護老人</a:t>
                      </a:r>
                      <a:endParaRPr lang="en-US" altLang="ja-JP" sz="1400" kern="100" dirty="0" smtClean="0">
                        <a:latin typeface="+mn-ea"/>
                        <a:ea typeface="+mn-ea"/>
                        <a:cs typeface="Times New Roman"/>
                      </a:endParaRPr>
                    </a:p>
                    <a:p>
                      <a:pPr algn="ctr">
                        <a:lnSpc>
                          <a:spcPct val="100000"/>
                        </a:lnSpc>
                        <a:spcAft>
                          <a:spcPts val="0"/>
                        </a:spcAft>
                      </a:pPr>
                      <a:r>
                        <a:rPr kumimoji="1" lang="ja-JP" altLang="en-US" sz="1400" b="0" i="0" u="none" strike="noStrike" kern="1200" dirty="0" smtClean="0">
                          <a:solidFill>
                            <a:srgbClr val="000000"/>
                          </a:solidFill>
                          <a:latin typeface="ＭＳ Ｐゴシック" pitchFamily="50" charset="-128"/>
                          <a:ea typeface="ＭＳ Ｐゴシック" pitchFamily="50" charset="-128"/>
                          <a:cs typeface="+mn-cs"/>
                        </a:rPr>
                        <a:t>保健</a:t>
                      </a:r>
                      <a:r>
                        <a:rPr lang="ja-JP" altLang="en-US" sz="1400" kern="100" dirty="0" smtClean="0">
                          <a:latin typeface="+mn-ea"/>
                          <a:ea typeface="+mn-ea"/>
                          <a:cs typeface="Times New Roman"/>
                        </a:rPr>
                        <a:t>施設</a:t>
                      </a:r>
                      <a:endParaRPr lang="ja-JP" sz="1400" kern="100" dirty="0">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2" gridSpan="2">
                  <a:txBody>
                    <a:bodyPr/>
                    <a:lstStyle/>
                    <a:p>
                      <a:pPr algn="ctr">
                        <a:lnSpc>
                          <a:spcPts val="1200"/>
                        </a:lnSpc>
                        <a:spcAft>
                          <a:spcPts val="0"/>
                        </a:spcAft>
                      </a:pPr>
                      <a:r>
                        <a:rPr lang="ja-JP" altLang="en-US" sz="1400" kern="100" dirty="0" smtClean="0">
                          <a:latin typeface="+mn-ea"/>
                          <a:ea typeface="+mn-ea"/>
                          <a:cs typeface="Times New Roman"/>
                        </a:rPr>
                        <a:t>介護療養型医療施設</a:t>
                      </a:r>
                      <a:endParaRPr lang="ja-JP" sz="1400" kern="100" dirty="0">
                        <a:latin typeface="+mn-ea"/>
                        <a:ea typeface="+mn-ea"/>
                        <a:cs typeface="Times New Roman"/>
                      </a:endParaRPr>
                    </a:p>
                  </a:txBody>
                  <a:tcPr marL="74295" marR="7429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rowSpan="2" hMerge="1">
                  <a:txBody>
                    <a:bodyPr/>
                    <a:lstStyle/>
                    <a:p>
                      <a:pPr algn="ctr">
                        <a:lnSpc>
                          <a:spcPts val="1200"/>
                        </a:lnSpc>
                        <a:spcAft>
                          <a:spcPts val="0"/>
                        </a:spcAft>
                      </a:pPr>
                      <a:endParaRPr lang="ja-JP"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lnSpc>
                          <a:spcPts val="1200"/>
                        </a:lnSpc>
                        <a:spcAft>
                          <a:spcPts val="0"/>
                        </a:spcAft>
                      </a:pPr>
                      <a:r>
                        <a:rPr lang="ja-JP" altLang="en-US" sz="1400" kern="100" dirty="0" smtClean="0">
                          <a:latin typeface="+mn-ea"/>
                          <a:ea typeface="+mn-ea"/>
                          <a:cs typeface="Times New Roman"/>
                        </a:rPr>
                        <a:t>介護療養型医療施設以外</a:t>
                      </a:r>
                      <a:endParaRPr lang="ja-JP" sz="1400" kern="100" dirty="0">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algn="ctr">
                        <a:lnSpc>
                          <a:spcPts val="1200"/>
                        </a:lnSpc>
                        <a:spcAft>
                          <a:spcPts val="0"/>
                        </a:spcAft>
                      </a:pPr>
                      <a:endParaRPr lang="ja-JP"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200"/>
                        </a:lnSpc>
                        <a:spcAft>
                          <a:spcPts val="0"/>
                        </a:spcAft>
                      </a:pPr>
                      <a:endParaRPr lang="ja-JP" sz="105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pPr algn="ctr">
                        <a:lnSpc>
                          <a:spcPts val="1200"/>
                        </a:lnSpc>
                        <a:spcAft>
                          <a:spcPts val="0"/>
                        </a:spcAft>
                      </a:pPr>
                      <a:endParaRPr lang="ja-JP" sz="1600" kern="100" dirty="0">
                        <a:latin typeface="+mn-ea"/>
                        <a:ea typeface="+mn-ea"/>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6225">
                <a:tc vMerge="1">
                  <a:txBody>
                    <a:bodyPr/>
                    <a:lstStyle/>
                    <a:p>
                      <a:endParaRPr kumimoji="1" lang="ja-JP" altLang="en-US"/>
                    </a:p>
                  </a:txBody>
                  <a:tcPr/>
                </a:tc>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gridSpan="2">
                  <a:txBody>
                    <a:bodyPr/>
                    <a:lstStyle/>
                    <a:p>
                      <a:pPr algn="ctr">
                        <a:lnSpc>
                          <a:spcPts val="1200"/>
                        </a:lnSpc>
                        <a:spcAft>
                          <a:spcPts val="0"/>
                        </a:spcAft>
                      </a:pPr>
                      <a:r>
                        <a:rPr lang="ja-JP" altLang="en-US" sz="1400" kern="100" dirty="0" smtClean="0">
                          <a:latin typeface="+mn-ea"/>
                          <a:ea typeface="+mn-ea"/>
                          <a:cs typeface="Times New Roman"/>
                        </a:rPr>
                        <a:t>病院</a:t>
                      </a:r>
                      <a:endParaRPr lang="ja-JP" altLang="ja-JP" sz="1050" kern="100" dirty="0">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c gridSpan="2">
                  <a:txBody>
                    <a:bodyPr/>
                    <a:lstStyle/>
                    <a:p>
                      <a:pPr algn="ctr">
                        <a:lnSpc>
                          <a:spcPts val="1200"/>
                        </a:lnSpc>
                        <a:spcAft>
                          <a:spcPts val="0"/>
                        </a:spcAft>
                      </a:pPr>
                      <a:r>
                        <a:rPr lang="ja-JP" altLang="en-US" sz="1400" kern="100" dirty="0" smtClean="0">
                          <a:latin typeface="+mn-ea"/>
                          <a:ea typeface="+mn-ea"/>
                          <a:cs typeface="Times New Roman"/>
                        </a:rPr>
                        <a:t>診療所</a:t>
                      </a:r>
                      <a:endParaRPr lang="ja-JP" altLang="ja-JP" sz="1050" kern="100" dirty="0">
                        <a:latin typeface="+mn-ea"/>
                        <a:ea typeface="+mn-ea"/>
                        <a:cs typeface="Times New Roman"/>
                      </a:endParaRPr>
                    </a:p>
                  </a:txBody>
                  <a:tcPr marL="74295" marR="74295"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hMerge="1">
                  <a:txBody>
                    <a:bodyPr/>
                    <a:lstStyle/>
                    <a:p>
                      <a:endParaRPr kumimoji="1" lang="ja-JP" altLang="en-US"/>
                    </a:p>
                  </a:txBody>
                  <a:tcPr/>
                </a:tc>
              </a:tr>
              <a:tr h="54414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ja-JP" altLang="en-US" sz="1400" dirty="0" smtClean="0"/>
                        <a:t>病院</a:t>
                      </a:r>
                      <a:endParaRPr kumimoji="1" lang="ja-JP" altLang="en-US" sz="1400" dirty="0"/>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kumimoji="1" lang="ja-JP" altLang="en-US" sz="1400" dirty="0" smtClean="0"/>
                        <a:t>診療所</a:t>
                      </a:r>
                      <a:endParaRPr kumimoji="1" lang="ja-JP" altLang="en-US" sz="1400" dirty="0"/>
                    </a:p>
                  </a:txBody>
                  <a:tcPr marL="74295" marR="74295" marT="0"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smtClean="0">
                          <a:latin typeface="+mn-ea"/>
                          <a:ea typeface="+mn-ea"/>
                          <a:cs typeface="Times New Roman"/>
                        </a:rPr>
                        <a:t>医療</a:t>
                      </a:r>
                      <a:endParaRPr lang="en-US" altLang="ja-JP" sz="1400" kern="100" dirty="0" smtClean="0">
                        <a:latin typeface="+mn-ea"/>
                        <a:ea typeface="+mn-ea"/>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sz="1400" kern="100" dirty="0" smtClean="0">
                          <a:latin typeface="+mn-ea"/>
                          <a:ea typeface="+mn-ea"/>
                          <a:cs typeface="Times New Roman"/>
                        </a:rPr>
                        <a:t>療養病床</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sz="1400" kern="100" dirty="0" smtClean="0">
                          <a:latin typeface="+mn-ea"/>
                          <a:ea typeface="+mn-ea"/>
                          <a:cs typeface="Times New Roman"/>
                        </a:rPr>
                        <a:t>一般病床</a:t>
                      </a: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1400" kern="100" dirty="0" smtClean="0">
                          <a:latin typeface="+mn-ea"/>
                          <a:ea typeface="+mn-ea"/>
                          <a:cs typeface="Times New Roman"/>
                        </a:rPr>
                        <a:t>医療</a:t>
                      </a:r>
                      <a:endParaRPr lang="en-US" altLang="ja-JP" sz="1400" kern="100" dirty="0" smtClean="0">
                        <a:latin typeface="+mn-ea"/>
                        <a:ea typeface="+mn-ea"/>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ja-JP" sz="1400" kern="100" dirty="0" smtClean="0">
                          <a:latin typeface="+mn-ea"/>
                          <a:ea typeface="+mn-ea"/>
                          <a:cs typeface="Times New Roman"/>
                        </a:rPr>
                        <a:t>療養病床</a:t>
                      </a:r>
                    </a:p>
                  </a:txBody>
                  <a:tcPr marL="74295" marR="74295"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sz="1400" kern="100" dirty="0" smtClean="0">
                          <a:latin typeface="+mn-ea"/>
                          <a:ea typeface="+mn-ea"/>
                          <a:cs typeface="Times New Roman"/>
                        </a:rPr>
                        <a:t>一般病床</a:t>
                      </a: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28575" cap="flat" cmpd="sng" algn="ctr">
                      <a:solidFill>
                        <a:schemeClr val="tx1"/>
                      </a:solidFill>
                      <a:prstDash val="solid"/>
                      <a:round/>
                      <a:headEnd type="none" w="med" len="med"/>
                      <a:tailEnd type="none" w="med" len="med"/>
                    </a:lnB>
                  </a:tcPr>
                </a:tc>
              </a:tr>
              <a:tr h="576064">
                <a:tc>
                  <a:txBody>
                    <a:bodyPr/>
                    <a:lstStyle/>
                    <a:p>
                      <a:pPr algn="ctr">
                        <a:lnSpc>
                          <a:spcPct val="100000"/>
                        </a:lnSpc>
                        <a:spcAft>
                          <a:spcPts val="0"/>
                        </a:spcAft>
                      </a:pPr>
                      <a:r>
                        <a:rPr lang="ja-JP" sz="1400" kern="100" dirty="0">
                          <a:latin typeface="+mn-ea"/>
                          <a:ea typeface="+mn-ea"/>
                          <a:cs typeface="Times New Roman"/>
                        </a:rPr>
                        <a:t>みなし指定</a:t>
                      </a:r>
                    </a:p>
                  </a:txBody>
                  <a:tcPr marL="74295" marR="7429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altLang="en-US" sz="1400" kern="100" dirty="0" smtClean="0">
                          <a:latin typeface="+mn-ea"/>
                          <a:ea typeface="+mn-ea"/>
                          <a:cs typeface="Times New Roman"/>
                        </a:rPr>
                        <a:t>あり</a:t>
                      </a:r>
                      <a:endParaRPr lang="ja-JP" sz="1400" kern="100" dirty="0">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sz="1400" kern="100" dirty="0">
                          <a:latin typeface="+mn-ea"/>
                          <a:ea typeface="+mn-ea"/>
                          <a:cs typeface="Times New Roman"/>
                        </a:rPr>
                        <a:t>あり</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sz="1400" kern="100" dirty="0">
                          <a:latin typeface="+mn-ea"/>
                          <a:ea typeface="+mn-ea"/>
                          <a:cs typeface="Times New Roman"/>
                        </a:rPr>
                        <a:t>あり</a:t>
                      </a:r>
                    </a:p>
                  </a:txBody>
                  <a:tcPr marL="74295" marR="74295" marT="0"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sz="1400" kern="100" dirty="0">
                          <a:latin typeface="+mn-ea"/>
                          <a:ea typeface="+mn-ea"/>
                          <a:cs typeface="Times New Roman"/>
                        </a:rPr>
                        <a:t>なし</a:t>
                      </a: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sz="1400" kern="100" dirty="0">
                          <a:latin typeface="+mn-ea"/>
                          <a:ea typeface="+mn-ea"/>
                          <a:cs typeface="Times New Roman"/>
                        </a:rPr>
                        <a:t>－</a:t>
                      </a: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sz="1400" kern="100" dirty="0">
                          <a:latin typeface="+mn-ea"/>
                          <a:ea typeface="+mn-ea"/>
                          <a:cs typeface="Times New Roman"/>
                        </a:rPr>
                        <a:t>なし</a:t>
                      </a:r>
                    </a:p>
                  </a:txBody>
                  <a:tcPr marL="74295" marR="74295"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sz="1400" kern="100" dirty="0">
                          <a:latin typeface="+mn-ea"/>
                          <a:ea typeface="+mn-ea"/>
                          <a:cs typeface="Times New Roman"/>
                        </a:rPr>
                        <a:t>なし</a:t>
                      </a: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r h="694347">
                <a:tc>
                  <a:txBody>
                    <a:bodyPr/>
                    <a:lstStyle/>
                    <a:p>
                      <a:pPr algn="ctr">
                        <a:lnSpc>
                          <a:spcPct val="100000"/>
                        </a:lnSpc>
                        <a:spcAft>
                          <a:spcPts val="0"/>
                        </a:spcAft>
                      </a:pPr>
                      <a:r>
                        <a:rPr lang="ja-JP" sz="1400" kern="100" dirty="0" smtClean="0">
                          <a:latin typeface="+mn-ea"/>
                          <a:ea typeface="+mn-ea"/>
                          <a:cs typeface="Times New Roman"/>
                        </a:rPr>
                        <a:t>病室</a:t>
                      </a:r>
                      <a:r>
                        <a:rPr lang="ja-JP" altLang="en-US" sz="1400" kern="100" dirty="0" smtClean="0">
                          <a:latin typeface="+mn-ea"/>
                          <a:ea typeface="+mn-ea"/>
                          <a:cs typeface="Times New Roman"/>
                        </a:rPr>
                        <a:t>・居室</a:t>
                      </a:r>
                      <a:endParaRPr lang="en-US" altLang="ja-JP" sz="1400" kern="100" dirty="0" smtClean="0">
                        <a:latin typeface="+mn-ea"/>
                        <a:ea typeface="+mn-ea"/>
                        <a:cs typeface="Times New Roman"/>
                      </a:endParaRPr>
                    </a:p>
                    <a:p>
                      <a:pPr algn="ctr">
                        <a:lnSpc>
                          <a:spcPct val="100000"/>
                        </a:lnSpc>
                        <a:spcAft>
                          <a:spcPts val="0"/>
                        </a:spcAft>
                      </a:pPr>
                      <a:r>
                        <a:rPr lang="ja-JP" sz="1400" kern="100" dirty="0" smtClean="0">
                          <a:latin typeface="+mn-ea"/>
                          <a:ea typeface="+mn-ea"/>
                          <a:cs typeface="Times New Roman"/>
                        </a:rPr>
                        <a:t>面積</a:t>
                      </a:r>
                      <a:endParaRPr lang="ja-JP" sz="1400" kern="100" dirty="0">
                        <a:latin typeface="+mn-ea"/>
                        <a:ea typeface="+mn-ea"/>
                        <a:cs typeface="Times New Roman"/>
                      </a:endParaRPr>
                    </a:p>
                  </a:txBody>
                  <a:tcPr marL="74295" marR="7429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00000"/>
                        </a:lnSpc>
                        <a:spcAft>
                          <a:spcPts val="0"/>
                        </a:spcAft>
                      </a:pPr>
                      <a:r>
                        <a:rPr lang="en-US" altLang="ja-JP" sz="1400" kern="100" dirty="0" smtClean="0">
                          <a:latin typeface="ＭＳ Ｐゴシック" pitchFamily="50" charset="-128"/>
                          <a:ea typeface="ＭＳ Ｐゴシック" pitchFamily="50" charset="-128"/>
                          <a:cs typeface="Times New Roman"/>
                        </a:rPr>
                        <a:t>8.0</a:t>
                      </a:r>
                      <a:r>
                        <a:rPr lang="ja-JP" altLang="en-US" sz="1400" kern="100" dirty="0" smtClean="0">
                          <a:latin typeface="ＭＳ Ｐゴシック" pitchFamily="50" charset="-128"/>
                          <a:ea typeface="ＭＳ Ｐゴシック" pitchFamily="50" charset="-128"/>
                          <a:cs typeface="Times New Roman"/>
                        </a:rPr>
                        <a:t>㎡</a:t>
                      </a:r>
                      <a:endParaRPr lang="ja-JP" sz="1400" kern="100" dirty="0">
                        <a:latin typeface="ＭＳ Ｐゴシック" pitchFamily="50" charset="-128"/>
                        <a:ea typeface="ＭＳ Ｐゴシック" pitchFamily="50" charset="-128"/>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ts val="1200"/>
                        </a:lnSpc>
                        <a:spcAft>
                          <a:spcPts val="0"/>
                        </a:spcAft>
                      </a:pPr>
                      <a:r>
                        <a:rPr lang="en-US" sz="1400" kern="100" dirty="0" smtClean="0">
                          <a:latin typeface="ＭＳ Ｐゴシック" pitchFamily="50" charset="-128"/>
                          <a:ea typeface="ＭＳ Ｐゴシック" pitchFamily="50" charset="-128"/>
                          <a:cs typeface="Times New Roman"/>
                        </a:rPr>
                        <a:t>6.4</a:t>
                      </a:r>
                      <a:r>
                        <a:rPr lang="ja-JP" sz="1400" kern="100" dirty="0" smtClean="0">
                          <a:latin typeface="ＭＳ Ｐゴシック" pitchFamily="50" charset="-128"/>
                          <a:ea typeface="ＭＳ Ｐゴシック" pitchFamily="50" charset="-128"/>
                          <a:cs typeface="Times New Roman"/>
                        </a:rPr>
                        <a:t>㎡</a:t>
                      </a:r>
                      <a:endParaRPr lang="ja-JP" sz="1400" kern="100" dirty="0">
                        <a:latin typeface="ＭＳ Ｐゴシック" pitchFamily="50" charset="-128"/>
                        <a:ea typeface="ＭＳ Ｐゴシック" pitchFamily="50" charset="-128"/>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ts val="1200"/>
                        </a:lnSpc>
                        <a:spcAft>
                          <a:spcPts val="0"/>
                        </a:spcAft>
                      </a:pPr>
                      <a:r>
                        <a:rPr lang="en-US" sz="1400" kern="100" dirty="0" smtClean="0">
                          <a:latin typeface="ＭＳ Ｐゴシック" pitchFamily="50" charset="-128"/>
                          <a:ea typeface="ＭＳ Ｐゴシック" pitchFamily="50" charset="-128"/>
                          <a:cs typeface="Times New Roman"/>
                        </a:rPr>
                        <a:t>6.4</a:t>
                      </a:r>
                      <a:r>
                        <a:rPr lang="ja-JP" sz="1400" kern="100" dirty="0" smtClean="0">
                          <a:latin typeface="ＭＳ Ｐゴシック" pitchFamily="50" charset="-128"/>
                          <a:ea typeface="ＭＳ Ｐゴシック" pitchFamily="50" charset="-128"/>
                          <a:cs typeface="Times New Roman"/>
                        </a:rPr>
                        <a:t>㎡</a:t>
                      </a:r>
                      <a:endParaRPr lang="ja-JP" sz="1400" kern="100" dirty="0">
                        <a:latin typeface="ＭＳ Ｐゴシック" pitchFamily="50" charset="-128"/>
                        <a:ea typeface="ＭＳ Ｐゴシック" pitchFamily="50" charset="-128"/>
                        <a:cs typeface="Times New Roman"/>
                      </a:endParaRPr>
                    </a:p>
                  </a:txBody>
                  <a:tcPr marL="74295" marR="74295" marT="0"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ts val="1200"/>
                        </a:lnSpc>
                        <a:spcAft>
                          <a:spcPts val="0"/>
                        </a:spcAft>
                      </a:pPr>
                      <a:r>
                        <a:rPr lang="en-US" sz="1400" kern="100" dirty="0" smtClean="0">
                          <a:latin typeface="ＭＳ Ｐゴシック" pitchFamily="50" charset="-128"/>
                          <a:ea typeface="ＭＳ Ｐゴシック" pitchFamily="50" charset="-128"/>
                          <a:cs typeface="Times New Roman"/>
                        </a:rPr>
                        <a:t>6.4</a:t>
                      </a:r>
                      <a:r>
                        <a:rPr lang="ja-JP" sz="1400" kern="100" dirty="0" smtClean="0">
                          <a:latin typeface="ＭＳ Ｐゴシック" pitchFamily="50" charset="-128"/>
                          <a:ea typeface="ＭＳ Ｐゴシック" pitchFamily="50" charset="-128"/>
                          <a:cs typeface="Times New Roman"/>
                        </a:rPr>
                        <a:t>㎡</a:t>
                      </a:r>
                      <a:endParaRPr lang="ja-JP" sz="1200" kern="100" dirty="0">
                        <a:latin typeface="ＭＳ Ｐゴシック" pitchFamily="50" charset="-128"/>
                        <a:ea typeface="ＭＳ Ｐゴシック" pitchFamily="50" charset="-128"/>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400" kern="100" dirty="0" smtClean="0">
                          <a:solidFill>
                            <a:schemeClr val="tx1"/>
                          </a:solidFill>
                          <a:latin typeface="+mn-ea"/>
                          <a:ea typeface="+mn-ea"/>
                          <a:cs typeface="Times New Roman"/>
                        </a:rPr>
                        <a:t>－</a:t>
                      </a:r>
                      <a:endParaRPr kumimoji="1" lang="ja-JP" altLang="ja-JP" sz="1400" kern="100" dirty="0" smtClean="0">
                        <a:solidFill>
                          <a:schemeClr val="tx1"/>
                        </a:solidFill>
                        <a:latin typeface="ＭＳ Ｐゴシック" pitchFamily="50" charset="-128"/>
                        <a:ea typeface="ＭＳ Ｐゴシック" pitchFamily="50" charset="-128"/>
                        <a:cs typeface="Times New Roman"/>
                      </a:endParaRP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sz="1400" kern="100" dirty="0" smtClean="0">
                          <a:solidFill>
                            <a:schemeClr val="tx1"/>
                          </a:solidFill>
                          <a:latin typeface="ＭＳ Ｐゴシック" pitchFamily="50" charset="-128"/>
                          <a:ea typeface="ＭＳ Ｐゴシック" pitchFamily="50" charset="-128"/>
                          <a:cs typeface="Times New Roman"/>
                        </a:rPr>
                        <a:t>6.4</a:t>
                      </a:r>
                      <a:r>
                        <a:rPr lang="ja-JP" sz="1400" kern="100" dirty="0" smtClean="0">
                          <a:solidFill>
                            <a:schemeClr val="tx1"/>
                          </a:solidFill>
                          <a:latin typeface="ＭＳ Ｐゴシック" pitchFamily="50" charset="-128"/>
                          <a:ea typeface="ＭＳ Ｐゴシック" pitchFamily="50" charset="-128"/>
                          <a:cs typeface="Times New Roman"/>
                        </a:rPr>
                        <a:t>㎡</a:t>
                      </a:r>
                      <a:endParaRPr kumimoji="1" lang="ja-JP" altLang="ja-JP" sz="1200" kern="100" dirty="0" smtClean="0">
                        <a:solidFill>
                          <a:schemeClr val="tx1"/>
                        </a:solidFill>
                        <a:latin typeface="ＭＳ Ｐゴシック" pitchFamily="50" charset="-128"/>
                        <a:ea typeface="ＭＳ Ｐゴシック" pitchFamily="50" charset="-128"/>
                        <a:cs typeface="Times New Roman"/>
                      </a:endParaRPr>
                    </a:p>
                  </a:txBody>
                  <a:tcPr marL="74295" marR="74295"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ja-JP" sz="1400" kern="100" dirty="0" smtClean="0">
                          <a:solidFill>
                            <a:schemeClr val="tx1"/>
                          </a:solidFill>
                          <a:latin typeface="ＭＳ Ｐゴシック" pitchFamily="50" charset="-128"/>
                          <a:ea typeface="ＭＳ Ｐゴシック" pitchFamily="50" charset="-128"/>
                          <a:cs typeface="Times New Roman"/>
                        </a:rPr>
                        <a:t>6.4</a:t>
                      </a:r>
                      <a:r>
                        <a:rPr lang="ja-JP" altLang="ja-JP" sz="1400" kern="100" dirty="0" smtClean="0">
                          <a:solidFill>
                            <a:schemeClr val="tx1"/>
                          </a:solidFill>
                          <a:latin typeface="ＭＳ Ｐゴシック" pitchFamily="50" charset="-128"/>
                          <a:ea typeface="ＭＳ Ｐゴシック" pitchFamily="50" charset="-128"/>
                          <a:cs typeface="Times New Roman"/>
                        </a:rPr>
                        <a:t>㎡</a:t>
                      </a:r>
                      <a:endParaRPr lang="en-US" altLang="ja-JP" sz="1400" kern="100" dirty="0" smtClean="0">
                        <a:solidFill>
                          <a:schemeClr val="tx1"/>
                        </a:solidFill>
                        <a:latin typeface="ＭＳ Ｐゴシック" pitchFamily="50" charset="-128"/>
                        <a:ea typeface="ＭＳ Ｐゴシック" pitchFamily="50" charset="-128"/>
                        <a:cs typeface="Times New Roman"/>
                      </a:endParaRP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r>
              <a:tr h="720080">
                <a:tc>
                  <a:txBody>
                    <a:bodyPr/>
                    <a:lstStyle/>
                    <a:p>
                      <a:pPr algn="ctr">
                        <a:lnSpc>
                          <a:spcPct val="100000"/>
                        </a:lnSpc>
                        <a:spcAft>
                          <a:spcPts val="0"/>
                        </a:spcAft>
                      </a:pPr>
                      <a:r>
                        <a:rPr lang="ja-JP" altLang="en-US" sz="1400" kern="100" dirty="0" smtClean="0">
                          <a:latin typeface="+mn-ea"/>
                          <a:ea typeface="+mn-ea"/>
                          <a:cs typeface="Times New Roman"/>
                        </a:rPr>
                        <a:t>機能訓練室</a:t>
                      </a:r>
                      <a:endParaRPr lang="en-US" altLang="ja-JP" sz="1400" kern="100" dirty="0" smtClean="0">
                        <a:latin typeface="+mn-ea"/>
                        <a:ea typeface="+mn-ea"/>
                        <a:cs typeface="Times New Roman"/>
                      </a:endParaRPr>
                    </a:p>
                    <a:p>
                      <a:pPr algn="ctr">
                        <a:lnSpc>
                          <a:spcPct val="100000"/>
                        </a:lnSpc>
                        <a:spcAft>
                          <a:spcPts val="0"/>
                        </a:spcAft>
                      </a:pPr>
                      <a:r>
                        <a:rPr lang="ja-JP" altLang="en-US" sz="1400" kern="100" dirty="0" smtClean="0">
                          <a:latin typeface="+mn-ea"/>
                          <a:ea typeface="+mn-ea"/>
                          <a:cs typeface="Times New Roman"/>
                        </a:rPr>
                        <a:t>面積</a:t>
                      </a:r>
                      <a:endParaRPr lang="ja-JP" sz="1400" kern="100" dirty="0">
                        <a:latin typeface="+mn-ea"/>
                        <a:ea typeface="+mn-ea"/>
                        <a:cs typeface="Times New Roman"/>
                      </a:endParaRPr>
                    </a:p>
                  </a:txBody>
                  <a:tcPr marL="74295" marR="7429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ct val="100000"/>
                        </a:lnSpc>
                        <a:spcAft>
                          <a:spcPts val="0"/>
                        </a:spcAft>
                      </a:pPr>
                      <a:r>
                        <a:rPr lang="en-US" altLang="ja-JP" sz="1400" kern="100" dirty="0" smtClean="0">
                          <a:latin typeface="+mn-ea"/>
                          <a:ea typeface="+mn-ea"/>
                          <a:cs typeface="Times New Roman"/>
                        </a:rPr>
                        <a:t>1</a:t>
                      </a:r>
                      <a:r>
                        <a:rPr lang="ja-JP" altLang="en-US" sz="1400" kern="100" dirty="0" smtClean="0">
                          <a:latin typeface="+mn-ea"/>
                          <a:ea typeface="+mn-ea"/>
                          <a:cs typeface="Times New Roman"/>
                        </a:rPr>
                        <a:t>㎡</a:t>
                      </a:r>
                      <a:r>
                        <a:rPr lang="en-US" altLang="ja-JP" sz="1400" kern="100" dirty="0" smtClean="0">
                          <a:latin typeface="+mn-ea"/>
                          <a:ea typeface="+mn-ea"/>
                          <a:cs typeface="Times New Roman"/>
                        </a:rPr>
                        <a:t>/</a:t>
                      </a:r>
                      <a:r>
                        <a:rPr lang="ja-JP" altLang="en-US" sz="1400" kern="100" dirty="0" smtClean="0">
                          <a:latin typeface="+mn-ea"/>
                          <a:ea typeface="+mn-ea"/>
                          <a:cs typeface="Times New Roman"/>
                        </a:rPr>
                        <a:t>定員</a:t>
                      </a:r>
                      <a:endParaRPr lang="ja-JP" sz="1400" kern="100" dirty="0">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en-US" altLang="ja-JP" sz="1400" kern="100" dirty="0" smtClean="0">
                          <a:latin typeface="+mn-ea"/>
                          <a:ea typeface="+mn-ea"/>
                          <a:cs typeface="Times New Roman"/>
                        </a:rPr>
                        <a:t>40</a:t>
                      </a:r>
                      <a:r>
                        <a:rPr lang="ja-JP" altLang="en-US" sz="1400" kern="100" dirty="0" smtClean="0">
                          <a:latin typeface="+mn-ea"/>
                          <a:ea typeface="+mn-ea"/>
                          <a:cs typeface="Times New Roman"/>
                        </a:rPr>
                        <a:t>㎡</a:t>
                      </a:r>
                      <a:endParaRPr lang="ja-JP" sz="1400" kern="100" dirty="0" smtClean="0">
                        <a:latin typeface="+mn-ea"/>
                        <a:ea typeface="+mn-ea"/>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400" kern="100" dirty="0" smtClean="0">
                          <a:latin typeface="+mn-ea"/>
                          <a:ea typeface="+mn-ea"/>
                          <a:cs typeface="Times New Roman"/>
                        </a:rPr>
                        <a:t>十分な広さ</a:t>
                      </a:r>
                      <a:endParaRPr lang="ja-JP" sz="1400" kern="100" dirty="0" smtClean="0">
                        <a:latin typeface="+mn-ea"/>
                        <a:ea typeface="+mn-ea"/>
                        <a:cs typeface="Times New Roman"/>
                      </a:endParaRPr>
                    </a:p>
                  </a:txBody>
                  <a:tcPr marL="74295" marR="74295" marT="0"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ts val="1200"/>
                        </a:lnSpc>
                        <a:spcAft>
                          <a:spcPts val="0"/>
                        </a:spcAft>
                      </a:pPr>
                      <a:r>
                        <a:rPr lang="en-US" altLang="ja-JP" sz="1400" kern="100" dirty="0" smtClean="0">
                          <a:latin typeface="+mn-ea"/>
                          <a:ea typeface="+mn-ea"/>
                          <a:cs typeface="Times New Roman"/>
                        </a:rPr>
                        <a:t>40</a:t>
                      </a:r>
                      <a:r>
                        <a:rPr lang="ja-JP" altLang="en-US" sz="1400" kern="100" dirty="0" smtClean="0">
                          <a:latin typeface="+mn-ea"/>
                          <a:ea typeface="+mn-ea"/>
                          <a:cs typeface="Times New Roman"/>
                        </a:rPr>
                        <a:t>㎡</a:t>
                      </a:r>
                      <a:endParaRPr lang="ja-JP" sz="1400" kern="100" dirty="0">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400" kern="100" dirty="0" smtClean="0">
                          <a:solidFill>
                            <a:schemeClr val="tx1"/>
                          </a:solidFill>
                          <a:latin typeface="+mn-ea"/>
                          <a:ea typeface="+mn-ea"/>
                          <a:cs typeface="Times New Roman"/>
                        </a:rPr>
                        <a:t>－</a:t>
                      </a:r>
                      <a:endParaRPr lang="ja-JP" sz="1400" kern="100" dirty="0" smtClean="0">
                        <a:solidFill>
                          <a:schemeClr val="tx1"/>
                        </a:solidFill>
                        <a:latin typeface="+mn-ea"/>
                        <a:ea typeface="+mn-ea"/>
                        <a:cs typeface="Times New Roman"/>
                      </a:endParaRP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lnSpc>
                          <a:spcPts val="1200"/>
                        </a:lnSpc>
                        <a:spcAft>
                          <a:spcPts val="0"/>
                        </a:spcAft>
                      </a:pPr>
                      <a:r>
                        <a:rPr lang="ja-JP" altLang="en-US" sz="1400" kern="100" dirty="0" smtClean="0">
                          <a:solidFill>
                            <a:schemeClr val="tx1"/>
                          </a:solidFill>
                          <a:latin typeface="+mn-ea"/>
                          <a:ea typeface="+mn-ea"/>
                          <a:cs typeface="Times New Roman"/>
                        </a:rPr>
                        <a:t>十分な広さ</a:t>
                      </a:r>
                      <a:endParaRPr lang="ja-JP" sz="1400" kern="100" dirty="0">
                        <a:solidFill>
                          <a:schemeClr val="tx1"/>
                        </a:solidFill>
                        <a:latin typeface="+mn-ea"/>
                        <a:ea typeface="+mn-ea"/>
                        <a:cs typeface="Times New Roman"/>
                      </a:endParaRPr>
                    </a:p>
                  </a:txBody>
                  <a:tcPr marL="74295" marR="74295"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ts val="1200"/>
                        </a:lnSpc>
                        <a:spcBef>
                          <a:spcPts val="0"/>
                        </a:spcBef>
                        <a:spcAft>
                          <a:spcPts val="0"/>
                        </a:spcAft>
                        <a:buClrTx/>
                        <a:buSzTx/>
                        <a:buFontTx/>
                        <a:buNone/>
                        <a:tabLst/>
                        <a:defRPr/>
                      </a:pPr>
                      <a:r>
                        <a:rPr lang="ja-JP" altLang="en-US" sz="1400" kern="100" dirty="0" smtClean="0">
                          <a:solidFill>
                            <a:schemeClr val="tx1"/>
                          </a:solidFill>
                          <a:latin typeface="+mn-ea"/>
                          <a:ea typeface="+mn-ea"/>
                          <a:cs typeface="Times New Roman"/>
                        </a:rPr>
                        <a:t>十分な広さ</a:t>
                      </a:r>
                      <a:endParaRPr lang="ja-JP" sz="1200" kern="100" dirty="0" smtClean="0">
                        <a:solidFill>
                          <a:schemeClr val="tx1"/>
                        </a:solidFill>
                        <a:latin typeface="+mn-ea"/>
                        <a:ea typeface="+mn-ea"/>
                        <a:cs typeface="Times New Roman"/>
                      </a:endParaRP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r>
              <a:tr h="775090">
                <a:tc>
                  <a:txBody>
                    <a:bodyPr/>
                    <a:lstStyle/>
                    <a:p>
                      <a:pPr algn="ctr">
                        <a:lnSpc>
                          <a:spcPct val="100000"/>
                        </a:lnSpc>
                        <a:spcAft>
                          <a:spcPts val="0"/>
                        </a:spcAft>
                      </a:pPr>
                      <a:r>
                        <a:rPr lang="ja-JP" altLang="en-US" sz="1400" kern="100" dirty="0" smtClean="0">
                          <a:latin typeface="+mn-ea"/>
                          <a:ea typeface="+mn-ea"/>
                          <a:cs typeface="Times New Roman"/>
                        </a:rPr>
                        <a:t>看護・介護</a:t>
                      </a:r>
                      <a:endParaRPr lang="en-US" altLang="ja-JP" sz="1400" kern="100" dirty="0" smtClean="0">
                        <a:latin typeface="+mn-ea"/>
                        <a:ea typeface="+mn-ea"/>
                        <a:cs typeface="Times New Roman"/>
                      </a:endParaRPr>
                    </a:p>
                    <a:p>
                      <a:pPr algn="ctr">
                        <a:lnSpc>
                          <a:spcPct val="100000"/>
                        </a:lnSpc>
                        <a:spcAft>
                          <a:spcPts val="0"/>
                        </a:spcAft>
                      </a:pPr>
                      <a:r>
                        <a:rPr lang="ja-JP" altLang="en-US" sz="1400" kern="100" dirty="0" smtClean="0">
                          <a:latin typeface="+mn-ea"/>
                          <a:ea typeface="+mn-ea"/>
                          <a:cs typeface="Times New Roman"/>
                        </a:rPr>
                        <a:t>職員</a:t>
                      </a:r>
                      <a:endParaRPr lang="ja-JP" sz="1400" kern="100" dirty="0">
                        <a:latin typeface="+mn-ea"/>
                        <a:ea typeface="+mn-ea"/>
                        <a:cs typeface="Times New Roman"/>
                      </a:endParaRPr>
                    </a:p>
                  </a:txBody>
                  <a:tcPr marL="74295" marR="74295"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ja-JP" altLang="en-US" sz="1400" kern="100" dirty="0" smtClean="0">
                          <a:latin typeface="+mn-ea"/>
                          <a:ea typeface="+mn-ea"/>
                          <a:cs typeface="Times New Roman"/>
                        </a:rPr>
                        <a:t>看護・介護　</a:t>
                      </a:r>
                      <a:endParaRPr lang="en-US" altLang="ja-JP" sz="1400" kern="100" dirty="0" smtClean="0">
                        <a:latin typeface="+mn-ea"/>
                        <a:ea typeface="+mn-ea"/>
                        <a:cs typeface="Times New Roman"/>
                      </a:endParaRPr>
                    </a:p>
                    <a:p>
                      <a:pPr algn="ctr">
                        <a:lnSpc>
                          <a:spcPct val="100000"/>
                        </a:lnSpc>
                        <a:spcAft>
                          <a:spcPts val="0"/>
                        </a:spcAft>
                      </a:pPr>
                      <a:r>
                        <a:rPr lang="ja-JP" altLang="en-US" sz="1400" kern="100" dirty="0" smtClean="0">
                          <a:latin typeface="+mn-ea"/>
                          <a:ea typeface="+mn-ea"/>
                          <a:cs typeface="Times New Roman"/>
                        </a:rPr>
                        <a:t>３：１</a:t>
                      </a:r>
                      <a:endParaRPr lang="en-US" altLang="ja-JP" sz="1400" kern="100" dirty="0" smtClean="0">
                        <a:latin typeface="+mn-ea"/>
                        <a:ea typeface="+mn-ea"/>
                        <a:cs typeface="Times New Roman"/>
                      </a:endParaRPr>
                    </a:p>
                    <a:p>
                      <a:pPr algn="ctr">
                        <a:lnSpc>
                          <a:spcPct val="100000"/>
                        </a:lnSpc>
                        <a:spcAft>
                          <a:spcPts val="0"/>
                        </a:spcAft>
                      </a:pPr>
                      <a:r>
                        <a:rPr lang="ja-JP" altLang="en-US" sz="1200" kern="100" dirty="0" smtClean="0">
                          <a:latin typeface="+mn-ea"/>
                          <a:ea typeface="+mn-ea"/>
                          <a:cs typeface="Times New Roman"/>
                        </a:rPr>
                        <a:t>（うち、看護</a:t>
                      </a:r>
                      <a:r>
                        <a:rPr lang="en-US" altLang="ja-JP" sz="1200" kern="100" dirty="0" smtClean="0">
                          <a:latin typeface="+mn-ea"/>
                          <a:ea typeface="+mn-ea"/>
                          <a:cs typeface="Times New Roman"/>
                        </a:rPr>
                        <a:t>2/7</a:t>
                      </a:r>
                      <a:r>
                        <a:rPr lang="ja-JP" altLang="en-US" sz="1200" kern="100" dirty="0" smtClean="0">
                          <a:latin typeface="+mn-ea"/>
                          <a:ea typeface="+mn-ea"/>
                          <a:cs typeface="Times New Roman"/>
                        </a:rPr>
                        <a:t>標準）</a:t>
                      </a:r>
                      <a:endParaRPr lang="ja-JP" sz="1200" kern="100" dirty="0">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400" kern="100" dirty="0" smtClean="0">
                          <a:latin typeface="+mn-ea"/>
                          <a:ea typeface="+mn-ea"/>
                          <a:cs typeface="Times New Roman"/>
                        </a:rPr>
                        <a:t>看護　６：１</a:t>
                      </a:r>
                      <a:endParaRPr lang="en-US" altLang="ja-JP" sz="1400" kern="100" dirty="0" smtClean="0">
                        <a:latin typeface="+mn-ea"/>
                        <a:ea typeface="+mn-ea"/>
                        <a:cs typeface="Times New Roman"/>
                      </a:endParaRPr>
                    </a:p>
                    <a:p>
                      <a:pPr algn="ctr">
                        <a:lnSpc>
                          <a:spcPts val="1200"/>
                        </a:lnSpc>
                        <a:spcAft>
                          <a:spcPts val="0"/>
                        </a:spcAft>
                      </a:pPr>
                      <a:endParaRPr lang="en-US" altLang="ja-JP" sz="1400" kern="100" dirty="0" smtClean="0">
                        <a:latin typeface="+mn-ea"/>
                        <a:ea typeface="+mn-ea"/>
                        <a:cs typeface="Times New Roman"/>
                      </a:endParaRPr>
                    </a:p>
                    <a:p>
                      <a:pPr algn="ctr">
                        <a:lnSpc>
                          <a:spcPts val="1200"/>
                        </a:lnSpc>
                        <a:spcAft>
                          <a:spcPts val="0"/>
                        </a:spcAft>
                      </a:pPr>
                      <a:r>
                        <a:rPr lang="ja-JP" altLang="en-US" sz="1400" kern="100" dirty="0" smtClean="0">
                          <a:latin typeface="+mn-ea"/>
                          <a:ea typeface="+mn-ea"/>
                          <a:cs typeface="Times New Roman"/>
                        </a:rPr>
                        <a:t>介護　６：１</a:t>
                      </a:r>
                      <a:endParaRPr lang="ja-JP" sz="1400" kern="100" dirty="0">
                        <a:latin typeface="+mn-ea"/>
                        <a:ea typeface="+mn-ea"/>
                        <a:cs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400" kern="100" dirty="0" smtClean="0">
                          <a:latin typeface="+mn-ea"/>
                          <a:ea typeface="+mn-ea"/>
                          <a:cs typeface="Times New Roman"/>
                        </a:rPr>
                        <a:t>看護　６：１</a:t>
                      </a:r>
                      <a:endParaRPr lang="en-US" altLang="ja-JP" sz="1400" kern="100" dirty="0" smtClean="0">
                        <a:latin typeface="+mn-ea"/>
                        <a:ea typeface="+mn-ea"/>
                        <a:cs typeface="Times New Roman"/>
                      </a:endParaRPr>
                    </a:p>
                    <a:p>
                      <a:pPr algn="ctr">
                        <a:lnSpc>
                          <a:spcPts val="1200"/>
                        </a:lnSpc>
                        <a:spcAft>
                          <a:spcPts val="0"/>
                        </a:spcAft>
                      </a:pPr>
                      <a:endParaRPr lang="en-US" altLang="ja-JP" sz="1400" kern="100" dirty="0" smtClean="0">
                        <a:latin typeface="+mn-ea"/>
                        <a:ea typeface="+mn-ea"/>
                        <a:cs typeface="Times New Roman"/>
                      </a:endParaRPr>
                    </a:p>
                    <a:p>
                      <a:pPr algn="ctr">
                        <a:lnSpc>
                          <a:spcPts val="1200"/>
                        </a:lnSpc>
                        <a:spcAft>
                          <a:spcPts val="0"/>
                        </a:spcAft>
                      </a:pPr>
                      <a:r>
                        <a:rPr lang="ja-JP" altLang="en-US" sz="1400" kern="100" dirty="0" smtClean="0">
                          <a:latin typeface="+mn-ea"/>
                          <a:ea typeface="+mn-ea"/>
                          <a:cs typeface="Times New Roman"/>
                        </a:rPr>
                        <a:t>介護　６：１</a:t>
                      </a:r>
                      <a:endParaRPr lang="ja-JP" sz="1400" kern="100" dirty="0">
                        <a:latin typeface="+mn-ea"/>
                        <a:ea typeface="+mn-ea"/>
                        <a:cs typeface="Times New Roman"/>
                      </a:endParaRPr>
                    </a:p>
                  </a:txBody>
                  <a:tcPr marL="74295" marR="74295" marT="0" marB="0" anchor="ctr">
                    <a:lnL w="12700" cap="flat" cmpd="sng" algn="ctr">
                      <a:solidFill>
                        <a:schemeClr val="tx1"/>
                      </a:solidFill>
                      <a:prstDash val="sysDot"/>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400" kern="100" dirty="0" smtClean="0">
                          <a:latin typeface="+mn-ea"/>
                          <a:ea typeface="+mn-ea"/>
                          <a:cs typeface="Times New Roman"/>
                        </a:rPr>
                        <a:t>看護　６：１</a:t>
                      </a:r>
                      <a:endParaRPr lang="en-US" altLang="ja-JP" sz="1400" kern="100" dirty="0" smtClean="0">
                        <a:latin typeface="+mn-ea"/>
                        <a:ea typeface="+mn-ea"/>
                        <a:cs typeface="Times New Roman"/>
                      </a:endParaRPr>
                    </a:p>
                    <a:p>
                      <a:pPr algn="ctr">
                        <a:lnSpc>
                          <a:spcPts val="1200"/>
                        </a:lnSpc>
                        <a:spcAft>
                          <a:spcPts val="0"/>
                        </a:spcAft>
                      </a:pPr>
                      <a:endParaRPr lang="en-US" altLang="ja-JP" sz="1400" kern="100" dirty="0" smtClean="0">
                        <a:latin typeface="+mn-ea"/>
                        <a:ea typeface="+mn-ea"/>
                        <a:cs typeface="Times New Roman"/>
                      </a:endParaRPr>
                    </a:p>
                    <a:p>
                      <a:pPr algn="ctr">
                        <a:lnSpc>
                          <a:spcPts val="1200"/>
                        </a:lnSpc>
                        <a:spcAft>
                          <a:spcPts val="0"/>
                        </a:spcAft>
                      </a:pPr>
                      <a:r>
                        <a:rPr lang="ja-JP" altLang="en-US" sz="1400" kern="100" dirty="0" smtClean="0">
                          <a:latin typeface="+mn-ea"/>
                          <a:ea typeface="+mn-ea"/>
                          <a:cs typeface="Times New Roman"/>
                        </a:rPr>
                        <a:t>介護　６：１</a:t>
                      </a:r>
                      <a:endParaRPr lang="ja-JP" altLang="ja-JP" sz="1400" kern="100" dirty="0" smtClean="0">
                        <a:latin typeface="+mn-ea"/>
                        <a:ea typeface="+mn-ea"/>
                        <a:cs typeface="Times New Roman"/>
                      </a:endParaRPr>
                    </a:p>
                  </a:txBody>
                  <a:tcPr marL="74295" marR="7429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sz="1400" kern="100" dirty="0">
                          <a:latin typeface="+mn-ea"/>
                          <a:ea typeface="+mn-ea"/>
                          <a:cs typeface="Times New Roman"/>
                        </a:rPr>
                        <a:t>－</a:t>
                      </a: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200"/>
                        </a:lnSpc>
                        <a:spcAft>
                          <a:spcPts val="0"/>
                        </a:spcAft>
                      </a:pPr>
                      <a:r>
                        <a:rPr lang="ja-JP" altLang="en-US" sz="1400" kern="100" dirty="0" smtClean="0">
                          <a:latin typeface="+mn-ea"/>
                          <a:ea typeface="+mn-ea"/>
                          <a:cs typeface="Times New Roman"/>
                        </a:rPr>
                        <a:t>看護　６：１</a:t>
                      </a:r>
                      <a:endParaRPr lang="en-US" altLang="ja-JP" sz="1400" kern="100" dirty="0" smtClean="0">
                        <a:latin typeface="+mn-ea"/>
                        <a:ea typeface="+mn-ea"/>
                        <a:cs typeface="Times New Roman"/>
                      </a:endParaRPr>
                    </a:p>
                    <a:p>
                      <a:pPr algn="ctr">
                        <a:lnSpc>
                          <a:spcPts val="1200"/>
                        </a:lnSpc>
                        <a:spcAft>
                          <a:spcPts val="0"/>
                        </a:spcAft>
                      </a:pPr>
                      <a:endParaRPr lang="en-US" altLang="ja-JP" sz="1400" kern="100" dirty="0" smtClean="0">
                        <a:latin typeface="+mn-ea"/>
                        <a:ea typeface="+mn-ea"/>
                        <a:cs typeface="Times New Roman"/>
                      </a:endParaRPr>
                    </a:p>
                    <a:p>
                      <a:pPr algn="ctr">
                        <a:lnSpc>
                          <a:spcPts val="1200"/>
                        </a:lnSpc>
                        <a:spcAft>
                          <a:spcPts val="0"/>
                        </a:spcAft>
                      </a:pPr>
                      <a:r>
                        <a:rPr lang="ja-JP" altLang="en-US" sz="1400" kern="100" dirty="0" smtClean="0">
                          <a:latin typeface="+mn-ea"/>
                          <a:ea typeface="+mn-ea"/>
                          <a:cs typeface="Times New Roman"/>
                        </a:rPr>
                        <a:t>介護　６：１</a:t>
                      </a:r>
                      <a:endParaRPr lang="ja-JP" altLang="ja-JP" sz="1400" kern="100" dirty="0">
                        <a:latin typeface="+mn-ea"/>
                        <a:ea typeface="+mn-ea"/>
                        <a:cs typeface="Times New Roman"/>
                      </a:endParaRPr>
                    </a:p>
                  </a:txBody>
                  <a:tcPr marL="74295" marR="74295" marT="0" marB="0" anchor="ctr">
                    <a:lnL w="12700" cap="flat" cmpd="sng" algn="ctr">
                      <a:solidFill>
                        <a:schemeClr val="tx1"/>
                      </a:solidFill>
                      <a:prstDash val="sysDash"/>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latin typeface="ＭＳ Ｐゴシック" pitchFamily="50" charset="-128"/>
                          <a:ea typeface="ＭＳ Ｐゴシック" pitchFamily="50" charset="-128"/>
                        </a:rPr>
                        <a:t>看護・介護</a:t>
                      </a:r>
                      <a:endParaRPr lang="en-US" altLang="ja-JP" sz="1400" b="0"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400" b="0" i="0" u="none" strike="noStrike" dirty="0" smtClean="0">
                          <a:solidFill>
                            <a:srgbClr val="000000"/>
                          </a:solidFill>
                          <a:latin typeface="ＭＳ Ｐゴシック" pitchFamily="50" charset="-128"/>
                          <a:ea typeface="ＭＳ Ｐゴシック" pitchFamily="50" charset="-128"/>
                        </a:rPr>
                        <a:t>３：１</a:t>
                      </a:r>
                      <a:endParaRPr lang="en-US" altLang="ja-JP" sz="1400" b="0" i="0" u="none" strike="noStrike" dirty="0" smtClean="0">
                        <a:solidFill>
                          <a:srgbClr val="000000"/>
                        </a:solidFill>
                        <a:latin typeface="ＭＳ Ｐゴシック" pitchFamily="50" charset="-128"/>
                        <a:ea typeface="ＭＳ Ｐゴシック" pitchFamily="50" charset="-128"/>
                      </a:endParaRPr>
                    </a:p>
                  </a:txBody>
                  <a:tcPr marL="74295" marR="74295" marT="0" marB="0"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テキスト ボックス 12"/>
          <p:cNvSpPr txBox="1"/>
          <p:nvPr/>
        </p:nvSpPr>
        <p:spPr>
          <a:xfrm>
            <a:off x="350489" y="1268760"/>
            <a:ext cx="1346844" cy="369332"/>
          </a:xfrm>
          <a:prstGeom prst="rect">
            <a:avLst/>
          </a:prstGeom>
          <a:noFill/>
        </p:spPr>
        <p:txBody>
          <a:bodyPr wrap="none" rtlCol="0" anchor="ctr" anchorCtr="0">
            <a:spAutoFit/>
          </a:bodyPr>
          <a:lstStyle/>
          <a:p>
            <a:pPr defTabSz="914361"/>
            <a:r>
              <a:rPr lang="ja-JP" altLang="en-US" b="1" u="sng" dirty="0" smtClean="0">
                <a:solidFill>
                  <a:prstClr val="black"/>
                </a:solidFill>
              </a:rPr>
              <a:t>施設基準等</a:t>
            </a:r>
            <a:endParaRPr lang="ja-JP" altLang="en-US" b="1" u="sng" dirty="0">
              <a:solidFill>
                <a:prstClr val="black"/>
              </a:solidFill>
            </a:endParaRPr>
          </a:p>
        </p:txBody>
      </p:sp>
      <p:sp>
        <p:nvSpPr>
          <p:cNvPr id="5" name="スライド番号プレースホルダー 1"/>
          <p:cNvSpPr txBox="1">
            <a:spLocks noGrp="1"/>
          </p:cNvSpPr>
          <p:nvPr/>
        </p:nvSpPr>
        <p:spPr bwMode="auto">
          <a:xfrm>
            <a:off x="9399507" y="6492923"/>
            <a:ext cx="506507" cy="365125"/>
          </a:xfrm>
          <a:prstGeom prst="rect">
            <a:avLst/>
          </a:prstGeom>
          <a:noFill/>
          <a:ln>
            <a:miter lim="800000"/>
            <a:headEnd/>
            <a:tailEnd/>
          </a:ln>
        </p:spPr>
        <p:txBody>
          <a:bodyPr lIns="91413" tIns="45707" rIns="91413" bIns="45707" anchor="ctr"/>
          <a:lstStyle/>
          <a:p>
            <a:pPr algn="r" defTabSz="914361">
              <a:defRPr/>
            </a:pPr>
            <a:fld id="{71316A0E-05EA-4553-ABD2-DA07ABB94753}" type="slidenum">
              <a:rPr lang="ja-JP" altLang="en-US" sz="1600">
                <a:solidFill>
                  <a:srgbClr val="000000"/>
                </a:solidFill>
              </a:rPr>
              <a:pPr algn="r" defTabSz="914361">
                <a:defRPr/>
              </a:pPr>
              <a:t>32</a:t>
            </a:fld>
            <a:endParaRPr lang="en-US" altLang="ja-JP" sz="1600" dirty="0">
              <a:solidFill>
                <a:srgbClr val="000000"/>
              </a:solidFill>
            </a:endParaRPr>
          </a:p>
        </p:txBody>
      </p:sp>
      <p:sp>
        <p:nvSpPr>
          <p:cNvPr id="7" name="タイトル 1"/>
          <p:cNvSpPr txBox="1">
            <a:spLocks/>
          </p:cNvSpPr>
          <p:nvPr/>
        </p:nvSpPr>
        <p:spPr>
          <a:xfrm>
            <a:off x="-7737" y="5049"/>
            <a:ext cx="9913739" cy="473922"/>
          </a:xfrm>
          <a:prstGeom prst="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vert="horz" lIns="91440" tIns="45720" rIns="91440" bIns="45720" rtlCol="0" anchor="b" anchorCtr="0">
            <a:noAutofit/>
          </a:bodyPr>
          <a:lstStyle/>
          <a:p>
            <a:pPr lvl="0" algn="ctr">
              <a:spcBef>
                <a:spcPct val="0"/>
              </a:spcBef>
              <a:defRPr/>
            </a:pP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２．短期</a:t>
            </a:r>
            <a:r>
              <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入所療養</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介護＜参考＞　施設基準等</a:t>
            </a:r>
            <a:endParaRPr kumimoji="0" lang="en-US" altLang="ja-JP" sz="2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211332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4669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３．特定施設入居者生活介護</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2558" y="705454"/>
            <a:ext cx="9764485" cy="61367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（１）要支援２の基本報酬</a:t>
            </a:r>
            <a:r>
              <a:rPr kumimoji="1"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の見直し</a:t>
            </a:r>
            <a:endParaRPr kumimoji="1"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gn="l"/>
            <a:r>
              <a:rPr lang="ja-JP" altLang="en-US" sz="1600" dirty="0">
                <a:solidFill>
                  <a:schemeClr val="tx1"/>
                </a:solidFill>
                <a:latin typeface="+mn-ea"/>
                <a:cs typeface="メイリオ" panose="020B0604030504040204" pitchFamily="50" charset="-128"/>
              </a:rPr>
              <a:t>○介護職員・看護職員の配置基準に</a:t>
            </a:r>
            <a:r>
              <a:rPr lang="ja-JP" altLang="en-US" sz="1600" dirty="0" smtClean="0">
                <a:solidFill>
                  <a:schemeClr val="tx1"/>
                </a:solidFill>
                <a:latin typeface="+mn-ea"/>
                <a:cs typeface="メイリオ" panose="020B0604030504040204" pitchFamily="50" charset="-128"/>
              </a:rPr>
              <a:t>ついて、</a:t>
            </a:r>
            <a:r>
              <a:rPr lang="ja-JP" altLang="en-US" sz="1600" dirty="0">
                <a:solidFill>
                  <a:schemeClr val="tx1"/>
                </a:solidFill>
                <a:latin typeface="+mn-ea"/>
                <a:cs typeface="メイリオ" panose="020B0604030504040204" pitchFamily="50" charset="-128"/>
              </a:rPr>
              <a:t>要支援１の基準（</a:t>
            </a:r>
            <a:r>
              <a:rPr lang="en-US" altLang="ja-JP" sz="1600" dirty="0">
                <a:solidFill>
                  <a:schemeClr val="tx1"/>
                </a:solidFill>
                <a:latin typeface="+mn-ea"/>
                <a:cs typeface="メイリオ" panose="020B0604030504040204" pitchFamily="50" charset="-128"/>
              </a:rPr>
              <a:t>10</a:t>
            </a:r>
            <a:r>
              <a:rPr lang="ja-JP" altLang="en-US" sz="1600" dirty="0">
                <a:solidFill>
                  <a:schemeClr val="tx1"/>
                </a:solidFill>
                <a:latin typeface="+mn-ea"/>
                <a:cs typeface="メイリオ" panose="020B0604030504040204" pitchFamily="50" charset="-128"/>
              </a:rPr>
              <a:t>：１）を参考に、要支援２の基準（３：１）を見直す。また、この見直しに合わせて、要支援２の基本報酬の評価も見直す</a:t>
            </a:r>
            <a:r>
              <a:rPr lang="ja-JP" altLang="en-US" sz="1600" dirty="0" smtClean="0">
                <a:solidFill>
                  <a:schemeClr val="tx1"/>
                </a:solidFill>
                <a:latin typeface="+mn-ea"/>
                <a:cs typeface="メイリオ" panose="020B0604030504040204" pitchFamily="50" charset="-128"/>
              </a:rPr>
              <a:t>。</a:t>
            </a:r>
            <a:endParaRPr kumimoji="1" lang="en-US" altLang="ja-JP" sz="1600" dirty="0" smtClean="0">
              <a:solidFill>
                <a:schemeClr val="tx1"/>
              </a:solidFill>
              <a:latin typeface="+mn-ea"/>
              <a:cs typeface="メイリオ" panose="020B0604030504040204" pitchFamily="50" charset="-128"/>
            </a:endParaRPr>
          </a:p>
          <a:p>
            <a:pPr algn="l"/>
            <a:endPar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サービス提供体制強化加算の創設</a:t>
            </a:r>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gn="l"/>
            <a:r>
              <a:rPr lang="ja-JP" altLang="en-US" sz="1600" dirty="0" smtClean="0">
                <a:solidFill>
                  <a:schemeClr val="tx1"/>
                </a:solidFill>
                <a:latin typeface="+mn-ea"/>
                <a:cs typeface="メイリオ" panose="020B0604030504040204" pitchFamily="50" charset="-128"/>
              </a:rPr>
              <a:t>○ 特定</a:t>
            </a:r>
            <a:r>
              <a:rPr lang="ja-JP" altLang="en-US" sz="1600" dirty="0">
                <a:solidFill>
                  <a:schemeClr val="tx1"/>
                </a:solidFill>
                <a:latin typeface="+mn-ea"/>
                <a:cs typeface="メイリオ" panose="020B0604030504040204" pitchFamily="50" charset="-128"/>
              </a:rPr>
              <a:t>施設の入居者が重度化した場合でも、引き続き、当該施設においてサービスを提供し続けるための手厚い介護体制の確保を推進する観点から</a:t>
            </a:r>
            <a:r>
              <a:rPr lang="ja-JP" altLang="en-US" sz="1600" dirty="0" smtClean="0">
                <a:solidFill>
                  <a:schemeClr val="tx1"/>
                </a:solidFill>
                <a:latin typeface="+mn-ea"/>
                <a:cs typeface="メイリオ" panose="020B0604030504040204" pitchFamily="50" charset="-128"/>
              </a:rPr>
              <a:t>、サービス</a:t>
            </a:r>
            <a:r>
              <a:rPr lang="ja-JP" altLang="en-US" sz="1600" dirty="0">
                <a:solidFill>
                  <a:schemeClr val="tx1"/>
                </a:solidFill>
                <a:latin typeface="+mn-ea"/>
                <a:cs typeface="メイリオ" panose="020B0604030504040204" pitchFamily="50" charset="-128"/>
              </a:rPr>
              <a:t>提供体制強化加算を創設する。</a:t>
            </a:r>
            <a:endParaRPr lang="en-US" altLang="ja-JP" sz="1600" dirty="0" smtClean="0">
              <a:solidFill>
                <a:schemeClr val="tx1"/>
              </a:solidFill>
              <a:latin typeface="+mn-ea"/>
              <a:cs typeface="メイリオ" panose="020B0604030504040204" pitchFamily="50" charset="-128"/>
            </a:endParaRPr>
          </a:p>
          <a:p>
            <a:pPr algn="l"/>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認知症専門ケア加算の創設</a:t>
            </a:r>
            <a:endParaRPr kumimoji="1"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lgn="l"/>
            <a:r>
              <a:rPr lang="ja-JP" altLang="en-US" sz="1600" dirty="0" smtClean="0">
                <a:solidFill>
                  <a:schemeClr val="tx1"/>
                </a:solidFill>
                <a:latin typeface="+mn-ea"/>
                <a:cs typeface="メイリオ" panose="020B0604030504040204" pitchFamily="50" charset="-128"/>
              </a:rPr>
              <a:t>○ 認知症</a:t>
            </a:r>
            <a:r>
              <a:rPr lang="ja-JP" altLang="en-US" sz="1600" dirty="0">
                <a:solidFill>
                  <a:schemeClr val="tx1"/>
                </a:solidFill>
                <a:latin typeface="+mn-ea"/>
                <a:cs typeface="メイリオ" panose="020B0604030504040204" pitchFamily="50" charset="-128"/>
              </a:rPr>
              <a:t>高齢者</a:t>
            </a:r>
            <a:r>
              <a:rPr lang="ja-JP" altLang="en-US" sz="1600" dirty="0" smtClean="0">
                <a:solidFill>
                  <a:schemeClr val="tx1"/>
                </a:solidFill>
                <a:latin typeface="+mn-ea"/>
                <a:cs typeface="メイリオ" panose="020B0604030504040204" pitchFamily="50" charset="-128"/>
              </a:rPr>
              <a:t>の積極的</a:t>
            </a:r>
            <a:r>
              <a:rPr lang="ja-JP" altLang="en-US" sz="1600" dirty="0">
                <a:solidFill>
                  <a:schemeClr val="tx1"/>
                </a:solidFill>
                <a:latin typeface="+mn-ea"/>
                <a:cs typeface="メイリオ" panose="020B0604030504040204" pitchFamily="50" charset="-128"/>
              </a:rPr>
              <a:t>な受入れを促進する観点から</a:t>
            </a:r>
            <a:r>
              <a:rPr lang="ja-JP" altLang="en-US" sz="1600" dirty="0" smtClean="0">
                <a:solidFill>
                  <a:schemeClr val="tx1"/>
                </a:solidFill>
                <a:latin typeface="+mn-ea"/>
                <a:cs typeface="メイリオ" panose="020B0604030504040204" pitchFamily="50" charset="-128"/>
              </a:rPr>
              <a:t>、認知症</a:t>
            </a:r>
            <a:r>
              <a:rPr lang="ja-JP" altLang="en-US" sz="1600" dirty="0">
                <a:solidFill>
                  <a:schemeClr val="tx1"/>
                </a:solidFill>
                <a:latin typeface="+mn-ea"/>
                <a:cs typeface="メイリオ" panose="020B0604030504040204" pitchFamily="50" charset="-128"/>
              </a:rPr>
              <a:t>専門ケア加算を創設</a:t>
            </a:r>
            <a:r>
              <a:rPr lang="ja-JP" altLang="en-US" sz="1600" dirty="0" smtClean="0">
                <a:solidFill>
                  <a:schemeClr val="tx1"/>
                </a:solidFill>
                <a:latin typeface="+mn-ea"/>
                <a:cs typeface="メイリオ" panose="020B0604030504040204" pitchFamily="50" charset="-128"/>
              </a:rPr>
              <a:t>する。</a:t>
            </a:r>
            <a:endParaRPr lang="en-US" altLang="ja-JP" sz="1600" dirty="0" smtClean="0">
              <a:solidFill>
                <a:schemeClr val="tx1"/>
              </a:solidFill>
              <a:latin typeface="+mn-ea"/>
              <a:cs typeface="メイリオ" panose="020B0604030504040204" pitchFamily="50" charset="-128"/>
            </a:endParaRPr>
          </a:p>
          <a:p>
            <a:pPr algn="l"/>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看取り介護加算の充実</a:t>
            </a:r>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gn="l"/>
            <a:r>
              <a:rPr lang="ja-JP" altLang="en-US" sz="1600" dirty="0" smtClean="0">
                <a:solidFill>
                  <a:schemeClr val="tx1"/>
                </a:solidFill>
                <a:latin typeface="+mn-ea"/>
                <a:cs typeface="メイリオ" panose="020B0604030504040204" pitchFamily="50" charset="-128"/>
              </a:rPr>
              <a:t>○ 看取り</a:t>
            </a:r>
            <a:r>
              <a:rPr lang="ja-JP" altLang="en-US" sz="1600" dirty="0">
                <a:solidFill>
                  <a:schemeClr val="tx1"/>
                </a:solidFill>
                <a:latin typeface="+mn-ea"/>
                <a:cs typeface="メイリオ" panose="020B0604030504040204" pitchFamily="50" charset="-128"/>
              </a:rPr>
              <a:t>に関する理解の促進を図り</a:t>
            </a:r>
            <a:r>
              <a:rPr lang="ja-JP" altLang="en-US" sz="1600" dirty="0" smtClean="0">
                <a:solidFill>
                  <a:schemeClr val="tx1"/>
                </a:solidFill>
                <a:latin typeface="+mn-ea"/>
                <a:cs typeface="メイリオ" panose="020B0604030504040204" pitchFamily="50" charset="-128"/>
              </a:rPr>
              <a:t>、看取り</a:t>
            </a:r>
            <a:r>
              <a:rPr lang="ja-JP" altLang="en-US" sz="1600" dirty="0">
                <a:solidFill>
                  <a:schemeClr val="tx1"/>
                </a:solidFill>
                <a:latin typeface="+mn-ea"/>
                <a:cs typeface="メイリオ" panose="020B0604030504040204" pitchFamily="50" charset="-128"/>
              </a:rPr>
              <a:t>介護の質を向上させるため</a:t>
            </a:r>
            <a:r>
              <a:rPr lang="ja-JP" altLang="en-US" sz="1600" dirty="0" smtClean="0">
                <a:solidFill>
                  <a:schemeClr val="tx1"/>
                </a:solidFill>
                <a:latin typeface="+mn-ea"/>
                <a:cs typeface="メイリオ" panose="020B0604030504040204" pitchFamily="50" charset="-128"/>
              </a:rPr>
              <a:t>、</a:t>
            </a:r>
            <a:r>
              <a:rPr lang="ja-JP" altLang="en-US" sz="1600" dirty="0">
                <a:solidFill>
                  <a:schemeClr val="tx1"/>
                </a:solidFill>
                <a:latin typeface="+mn-ea"/>
                <a:cs typeface="メイリオ" panose="020B0604030504040204" pitchFamily="50" charset="-128"/>
              </a:rPr>
              <a:t>そ</a:t>
            </a:r>
            <a:r>
              <a:rPr lang="ja-JP" altLang="en-US" sz="1600" dirty="0" smtClean="0">
                <a:solidFill>
                  <a:schemeClr val="tx1"/>
                </a:solidFill>
                <a:latin typeface="+mn-ea"/>
                <a:cs typeface="メイリオ" panose="020B0604030504040204" pitchFamily="50" charset="-128"/>
              </a:rPr>
              <a:t>の</a:t>
            </a:r>
            <a:r>
              <a:rPr lang="ja-JP" altLang="en-US" sz="1600" dirty="0">
                <a:solidFill>
                  <a:schemeClr val="tx1"/>
                </a:solidFill>
                <a:latin typeface="+mn-ea"/>
                <a:cs typeface="メイリオ" panose="020B0604030504040204" pitchFamily="50" charset="-128"/>
              </a:rPr>
              <a:t>体制構築・強化を</a:t>
            </a:r>
            <a:r>
              <a:rPr lang="en-US" altLang="ja-JP" sz="1600" dirty="0">
                <a:solidFill>
                  <a:schemeClr val="tx1"/>
                </a:solidFill>
                <a:latin typeface="+mn-ea"/>
                <a:cs typeface="メイリオ" panose="020B0604030504040204" pitchFamily="50" charset="-128"/>
              </a:rPr>
              <a:t>PDCA</a:t>
            </a:r>
            <a:r>
              <a:rPr lang="ja-JP" altLang="en-US" sz="1600" dirty="0">
                <a:solidFill>
                  <a:schemeClr val="tx1"/>
                </a:solidFill>
                <a:latin typeface="+mn-ea"/>
                <a:cs typeface="メイリオ" panose="020B0604030504040204" pitchFamily="50" charset="-128"/>
              </a:rPr>
              <a:t>サイクルにより推進することを要件として、死亡日以前４日以上</a:t>
            </a:r>
            <a:r>
              <a:rPr lang="en-US" altLang="ja-JP" sz="1600" dirty="0">
                <a:solidFill>
                  <a:schemeClr val="tx1"/>
                </a:solidFill>
                <a:latin typeface="+mn-ea"/>
                <a:cs typeface="メイリオ" panose="020B0604030504040204" pitchFamily="50" charset="-128"/>
              </a:rPr>
              <a:t>30</a:t>
            </a:r>
            <a:r>
              <a:rPr lang="ja-JP" altLang="en-US" sz="1600" dirty="0">
                <a:solidFill>
                  <a:schemeClr val="tx1"/>
                </a:solidFill>
                <a:latin typeface="+mn-ea"/>
                <a:cs typeface="メイリオ" panose="020B0604030504040204" pitchFamily="50" charset="-128"/>
              </a:rPr>
              <a:t>日以下に</a:t>
            </a:r>
            <a:r>
              <a:rPr lang="ja-JP" altLang="en-US" sz="1600" dirty="0" smtClean="0">
                <a:solidFill>
                  <a:schemeClr val="tx1"/>
                </a:solidFill>
                <a:latin typeface="+mn-ea"/>
                <a:cs typeface="メイリオ" panose="020B0604030504040204" pitchFamily="50" charset="-128"/>
              </a:rPr>
              <a:t>おける加算を充実する。</a:t>
            </a:r>
            <a:endParaRPr lang="en-US" altLang="ja-JP" sz="1600" dirty="0" smtClean="0">
              <a:solidFill>
                <a:schemeClr val="tx1"/>
              </a:solidFill>
              <a:latin typeface="+mn-ea"/>
              <a:cs typeface="メイリオ" panose="020B0604030504040204" pitchFamily="50" charset="-128"/>
            </a:endParaRPr>
          </a:p>
          <a:p>
            <a:pPr algn="l"/>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短期利用の要件緩和</a:t>
            </a:r>
            <a:endParaRPr kumimoji="1"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gn="l"/>
            <a:r>
              <a:rPr lang="ja-JP" altLang="en-US" sz="1600" dirty="0" smtClean="0">
                <a:solidFill>
                  <a:schemeClr val="tx1"/>
                </a:solidFill>
                <a:latin typeface="+mn-ea"/>
                <a:cs typeface="メイリオ" panose="020B0604030504040204" pitchFamily="50" charset="-128"/>
              </a:rPr>
              <a:t>○ 空き</a:t>
            </a:r>
            <a:r>
              <a:rPr lang="ja-JP" altLang="en-US" sz="1600" dirty="0">
                <a:solidFill>
                  <a:schemeClr val="tx1"/>
                </a:solidFill>
                <a:latin typeface="+mn-ea"/>
                <a:cs typeface="メイリオ" panose="020B0604030504040204" pitchFamily="50" charset="-128"/>
              </a:rPr>
              <a:t>部屋を活用した短期</a:t>
            </a:r>
            <a:r>
              <a:rPr lang="ja-JP" altLang="en-US" sz="1600" dirty="0" smtClean="0">
                <a:solidFill>
                  <a:schemeClr val="tx1"/>
                </a:solidFill>
                <a:latin typeface="+mn-ea"/>
                <a:cs typeface="メイリオ" panose="020B0604030504040204" pitchFamily="50" charset="-128"/>
              </a:rPr>
              <a:t>利用の要件について、事</a:t>
            </a:r>
            <a:r>
              <a:rPr lang="ja-JP" altLang="en-US" sz="1600" dirty="0">
                <a:solidFill>
                  <a:schemeClr val="tx1"/>
                </a:solidFill>
                <a:latin typeface="+mn-ea"/>
                <a:cs typeface="メイリオ" panose="020B0604030504040204" pitchFamily="50" charset="-128"/>
              </a:rPr>
              <a:t>業者としての経験を評価する方式に見直すとともに、本来入居者の入居率を</a:t>
            </a:r>
            <a:r>
              <a:rPr lang="en-US" altLang="ja-JP" sz="1600" dirty="0">
                <a:solidFill>
                  <a:schemeClr val="tx1"/>
                </a:solidFill>
                <a:latin typeface="+mn-ea"/>
                <a:cs typeface="メイリオ" panose="020B0604030504040204" pitchFamily="50" charset="-128"/>
              </a:rPr>
              <a:t>80</a:t>
            </a:r>
            <a:r>
              <a:rPr lang="ja-JP" altLang="en-US" sz="1600" dirty="0">
                <a:solidFill>
                  <a:schemeClr val="tx1"/>
                </a:solidFill>
                <a:latin typeface="+mn-ea"/>
                <a:cs typeface="メイリオ" panose="020B0604030504040204" pitchFamily="50" charset="-128"/>
              </a:rPr>
              <a:t>％以上確保するという要件を撤廃</a:t>
            </a:r>
            <a:r>
              <a:rPr lang="ja-JP" altLang="en-US" sz="1600" dirty="0" smtClean="0">
                <a:solidFill>
                  <a:schemeClr val="tx1"/>
                </a:solidFill>
                <a:latin typeface="+mn-ea"/>
                <a:cs typeface="メイリオ" panose="020B0604030504040204" pitchFamily="50" charset="-128"/>
              </a:rPr>
              <a:t>する。</a:t>
            </a:r>
            <a:endParaRPr lang="en-US" altLang="ja-JP" sz="1600" dirty="0" smtClean="0">
              <a:solidFill>
                <a:schemeClr val="tx1"/>
              </a:solidFill>
              <a:latin typeface="+mn-ea"/>
              <a:cs typeface="メイリオ" panose="020B0604030504040204" pitchFamily="50" charset="-128"/>
            </a:endParaRPr>
          </a:p>
          <a:p>
            <a:pPr algn="l"/>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法定代理受領の同意書の廃止</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gn="l"/>
            <a:r>
              <a:rPr lang="ja-JP" altLang="en-US" sz="1600" dirty="0" smtClean="0">
                <a:solidFill>
                  <a:schemeClr val="tx1"/>
                </a:solidFill>
                <a:latin typeface="+mn-ea"/>
                <a:cs typeface="メイリオ" panose="020B0604030504040204" pitchFamily="50" charset="-128"/>
              </a:rPr>
              <a:t>○ 有料老人ホームについて、事</a:t>
            </a:r>
            <a:r>
              <a:rPr lang="ja-JP" altLang="en-US" sz="1600" dirty="0">
                <a:solidFill>
                  <a:schemeClr val="tx1"/>
                </a:solidFill>
                <a:latin typeface="+mn-ea"/>
                <a:cs typeface="メイリオ" panose="020B0604030504040204" pitchFamily="50" charset="-128"/>
              </a:rPr>
              <a:t>業者が介護報酬を代理受領する</a:t>
            </a:r>
            <a:r>
              <a:rPr lang="ja-JP" altLang="en-US" sz="1600" dirty="0" smtClean="0">
                <a:solidFill>
                  <a:schemeClr val="tx1"/>
                </a:solidFill>
                <a:latin typeface="+mn-ea"/>
                <a:cs typeface="メイリオ" panose="020B0604030504040204" pitchFamily="50" charset="-128"/>
              </a:rPr>
              <a:t>要件</a:t>
            </a:r>
            <a:r>
              <a:rPr lang="ja-JP" altLang="en-US" sz="1600" dirty="0">
                <a:solidFill>
                  <a:schemeClr val="tx1"/>
                </a:solidFill>
                <a:latin typeface="+mn-ea"/>
                <a:cs typeface="メイリオ" panose="020B0604030504040204" pitchFamily="50" charset="-128"/>
              </a:rPr>
              <a:t>である</a:t>
            </a:r>
            <a:r>
              <a:rPr lang="ja-JP" altLang="en-US" sz="1600" dirty="0" smtClean="0">
                <a:solidFill>
                  <a:schemeClr val="tx1"/>
                </a:solidFill>
                <a:latin typeface="+mn-ea"/>
                <a:cs typeface="メイリオ" panose="020B0604030504040204" pitchFamily="50" charset="-128"/>
              </a:rPr>
              <a:t>入居者</a:t>
            </a:r>
            <a:r>
              <a:rPr lang="ja-JP" altLang="en-US" sz="1600" dirty="0">
                <a:solidFill>
                  <a:schemeClr val="tx1"/>
                </a:solidFill>
                <a:latin typeface="+mn-ea"/>
                <a:cs typeface="メイリオ" panose="020B0604030504040204" pitchFamily="50" charset="-128"/>
              </a:rPr>
              <a:t>の</a:t>
            </a:r>
            <a:r>
              <a:rPr lang="ja-JP" altLang="en-US" sz="1600" dirty="0" smtClean="0">
                <a:solidFill>
                  <a:schemeClr val="tx1"/>
                </a:solidFill>
                <a:latin typeface="+mn-ea"/>
                <a:cs typeface="メイリオ" panose="020B0604030504040204" pitchFamily="50" charset="-128"/>
              </a:rPr>
              <a:t>同意書を廃止する。</a:t>
            </a:r>
            <a:endParaRPr lang="ja-JP" altLang="en-US" sz="1600" dirty="0">
              <a:solidFill>
                <a:schemeClr val="tx1"/>
              </a:solidFill>
              <a:latin typeface="+mn-ea"/>
              <a:cs typeface="メイリオ" panose="020B0604030504040204" pitchFamily="50" charset="-128"/>
            </a:endParaRPr>
          </a:p>
          <a:p>
            <a:pPr algn="l"/>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養護老人ホームにおけるサービス提供のあり方の見直し</a:t>
            </a:r>
            <a:endParaRPr lang="en-US" altLang="ja-JP"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lgn="l"/>
            <a:r>
              <a:rPr lang="ja-JP" altLang="en-US" sz="1600" dirty="0" smtClean="0">
                <a:solidFill>
                  <a:schemeClr val="tx1"/>
                </a:solidFill>
                <a:latin typeface="+mn-ea"/>
                <a:cs typeface="メイリオ" panose="020B0604030504040204" pitchFamily="50" charset="-128"/>
              </a:rPr>
              <a:t>○ 養護</a:t>
            </a:r>
            <a:r>
              <a:rPr lang="ja-JP" altLang="en-US" sz="1600" dirty="0">
                <a:solidFill>
                  <a:schemeClr val="tx1"/>
                </a:solidFill>
                <a:latin typeface="+mn-ea"/>
                <a:cs typeface="メイリオ" panose="020B0604030504040204" pitchFamily="50" charset="-128"/>
              </a:rPr>
              <a:t>老人ホームについて</a:t>
            </a:r>
            <a:r>
              <a:rPr lang="ja-JP" altLang="en-US" sz="1600" dirty="0" smtClean="0">
                <a:solidFill>
                  <a:schemeClr val="tx1"/>
                </a:solidFill>
                <a:latin typeface="+mn-ea"/>
                <a:cs typeface="メイリオ" panose="020B0604030504040204" pitchFamily="50" charset="-128"/>
              </a:rPr>
              <a:t>、施設</a:t>
            </a:r>
            <a:r>
              <a:rPr lang="ja-JP" altLang="en-US" sz="1600" dirty="0">
                <a:solidFill>
                  <a:schemeClr val="tx1"/>
                </a:solidFill>
                <a:latin typeface="+mn-ea"/>
                <a:cs typeface="メイリオ" panose="020B0604030504040204" pitchFamily="50" charset="-128"/>
              </a:rPr>
              <a:t>自体に介護職員等を配置することで多くの要介護者に対して効率的にサービスを提供することが可能な一般型とすることができることとする。</a:t>
            </a:r>
          </a:p>
          <a:p>
            <a:pPr marL="174625" indent="-174625" algn="l"/>
            <a:endParaRPr kumimoji="1" lang="ja-JP" altLang="en-US" sz="1600" b="1" dirty="0">
              <a:solidFill>
                <a:schemeClr val="tx1"/>
              </a:solidFill>
              <a:latin typeface="+mn-ea"/>
              <a:cs typeface="メイリオ" panose="020B0604030504040204" pitchFamily="50" charset="-128"/>
            </a:endParaRPr>
          </a:p>
        </p:txBody>
      </p:sp>
      <p:sp>
        <p:nvSpPr>
          <p:cNvPr id="12" name="角丸四角形 11"/>
          <p:cNvSpPr/>
          <p:nvPr/>
        </p:nvSpPr>
        <p:spPr>
          <a:xfrm>
            <a:off x="39618" y="512207"/>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20262" y="6566288"/>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33</a:t>
            </a:fld>
            <a:endParaRPr kumimoji="0" lang="en-US" altLang="ja-JP" sz="1600" kern="0" dirty="0">
              <a:solidFill>
                <a:srgbClr val="000000"/>
              </a:solidFill>
            </a:endParaRPr>
          </a:p>
        </p:txBody>
      </p:sp>
    </p:spTree>
    <p:extLst>
      <p:ext uri="{BB962C8B-B14F-4D97-AF65-F5344CB8AC3E}">
        <p14:creationId xmlns:p14="http://schemas.microsoft.com/office/powerpoint/2010/main" val="3940268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58" y="898304"/>
            <a:ext cx="9764486" cy="1306565"/>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l" fontAlgn="auto">
              <a:spcBef>
                <a:spcPts val="0"/>
              </a:spcBef>
              <a:spcAft>
                <a:spcPts val="0"/>
              </a:spcAft>
              <a:buFont typeface="Arial" panose="020B0604020202020204" pitchFamily="34" charset="0"/>
              <a:buChar char="•"/>
            </a:pPr>
            <a:r>
              <a:rPr lang="ja-JP" altLang="en-US" sz="1600" dirty="0" smtClean="0">
                <a:solidFill>
                  <a:prstClr val="black"/>
                </a:solidFill>
                <a:latin typeface="ＭＳ Ｐゴシック"/>
                <a:ea typeface="ＭＳ Ｐゴシック"/>
              </a:rPr>
              <a:t> 特定</a:t>
            </a:r>
            <a:r>
              <a:rPr lang="ja-JP" altLang="en-US" sz="1600" dirty="0">
                <a:solidFill>
                  <a:prstClr val="black"/>
                </a:solidFill>
                <a:latin typeface="ＭＳ Ｐゴシック"/>
                <a:ea typeface="ＭＳ Ｐゴシック"/>
              </a:rPr>
              <a:t>施設の入居者の平均要介護度が上昇傾向にあることを踏まえ、サービス提供体制強化加算及び認知症専門ケア加算の創設による重度化への対応を行う一方、介護職員・看護職員の配置基準については、要支援１の基準（</a:t>
            </a:r>
            <a:r>
              <a:rPr lang="en-US" altLang="ja-JP" sz="1600" dirty="0">
                <a:solidFill>
                  <a:prstClr val="black"/>
                </a:solidFill>
                <a:latin typeface="ＭＳ Ｐゴシック"/>
                <a:ea typeface="ＭＳ Ｐゴシック"/>
              </a:rPr>
              <a:t>10</a:t>
            </a:r>
            <a:r>
              <a:rPr lang="ja-JP" altLang="en-US" sz="1600" dirty="0">
                <a:solidFill>
                  <a:prstClr val="black"/>
                </a:solidFill>
                <a:latin typeface="ＭＳ Ｐゴシック"/>
                <a:ea typeface="ＭＳ Ｐゴシック"/>
              </a:rPr>
              <a:t>：１）を参考に、要支援２の基準（３：１）を見直す</a:t>
            </a:r>
            <a:r>
              <a:rPr lang="ja-JP" altLang="en-US" sz="1600" dirty="0" smtClean="0">
                <a:solidFill>
                  <a:prstClr val="black"/>
                </a:solidFill>
                <a:latin typeface="ＭＳ Ｐゴシック"/>
                <a:ea typeface="ＭＳ Ｐゴシック"/>
              </a:rPr>
              <a:t>。</a:t>
            </a:r>
            <a:endParaRPr lang="en-US" altLang="ja-JP" sz="1600" dirty="0" smtClean="0">
              <a:solidFill>
                <a:prstClr val="black"/>
              </a:solidFill>
              <a:latin typeface="ＭＳ Ｐゴシック"/>
              <a:ea typeface="ＭＳ Ｐゴシック"/>
            </a:endParaRPr>
          </a:p>
          <a:p>
            <a:pPr marL="95250" indent="-95250" algn="l" fontAlgn="auto">
              <a:spcBef>
                <a:spcPts val="0"/>
              </a:spcBef>
              <a:spcAft>
                <a:spcPts val="0"/>
              </a:spcAft>
            </a:pPr>
            <a:endParaRPr lang="en-US" altLang="ja-JP" sz="800" dirty="0" smtClean="0">
              <a:solidFill>
                <a:prstClr val="black"/>
              </a:solidFill>
              <a:latin typeface="ＭＳ Ｐゴシック"/>
              <a:ea typeface="ＭＳ Ｐゴシック"/>
            </a:endParaRPr>
          </a:p>
          <a:p>
            <a:pPr marL="285750" indent="-285750" algn="l" fontAlgn="auto">
              <a:spcBef>
                <a:spcPts val="0"/>
              </a:spcBef>
              <a:spcAft>
                <a:spcPts val="0"/>
              </a:spcAft>
              <a:buFont typeface="Arial" panose="020B0604020202020204" pitchFamily="34" charset="0"/>
              <a:buChar char="•"/>
            </a:pPr>
            <a:r>
              <a:rPr lang="ja-JP" altLang="en-US" sz="1600" dirty="0" smtClean="0">
                <a:solidFill>
                  <a:prstClr val="black"/>
                </a:solidFill>
                <a:latin typeface="ＭＳ Ｐゴシック"/>
                <a:ea typeface="ＭＳ Ｐゴシック"/>
              </a:rPr>
              <a:t> また</a:t>
            </a:r>
            <a:r>
              <a:rPr lang="ja-JP" altLang="en-US" sz="1600" dirty="0">
                <a:solidFill>
                  <a:prstClr val="black"/>
                </a:solidFill>
                <a:latin typeface="ＭＳ Ｐゴシック"/>
                <a:ea typeface="ＭＳ Ｐゴシック"/>
              </a:rPr>
              <a:t>、この見直しに合わせて、要支援２の基本報酬の評価も見直す</a:t>
            </a:r>
            <a:r>
              <a:rPr lang="ja-JP" altLang="en-US" sz="1600" dirty="0" smtClean="0">
                <a:solidFill>
                  <a:prstClr val="black"/>
                </a:solidFill>
                <a:latin typeface="ＭＳ Ｐゴシック"/>
                <a:ea typeface="ＭＳ Ｐゴシック"/>
              </a:rPr>
              <a:t>。</a:t>
            </a:r>
            <a:endParaRPr lang="ja-JP" altLang="en-US" sz="1600" dirty="0">
              <a:solidFill>
                <a:prstClr val="black"/>
              </a:solidFill>
              <a:latin typeface="Calibri"/>
              <a:ea typeface="ＭＳ Ｐゴシック"/>
            </a:endParaRPr>
          </a:p>
        </p:txBody>
      </p:sp>
      <p:sp>
        <p:nvSpPr>
          <p:cNvPr id="10" name="角丸四角形 9"/>
          <p:cNvSpPr/>
          <p:nvPr/>
        </p:nvSpPr>
        <p:spPr>
          <a:xfrm>
            <a:off x="70762" y="2789520"/>
            <a:ext cx="9758587" cy="982209"/>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latin typeface="Calibri"/>
              <a:ea typeface="ＭＳ Ｐゴシック"/>
            </a:endParaRPr>
          </a:p>
        </p:txBody>
      </p:sp>
      <p:sp>
        <p:nvSpPr>
          <p:cNvPr id="33" name="角丸四角形 32"/>
          <p:cNvSpPr/>
          <p:nvPr/>
        </p:nvSpPr>
        <p:spPr>
          <a:xfrm>
            <a:off x="76664" y="4374979"/>
            <a:ext cx="9758587" cy="2366411"/>
          </a:xfrm>
          <a:prstGeom prst="roundRect">
            <a:avLst>
              <a:gd name="adj" fmla="val 11540"/>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fontAlgn="auto">
              <a:spcBef>
                <a:spcPts val="0"/>
              </a:spcBef>
              <a:spcAft>
                <a:spcPts val="0"/>
              </a:spcAft>
            </a:pPr>
            <a:endParaRPr lang="ja-JP" altLang="en-US" dirty="0">
              <a:solidFill>
                <a:prstClr val="black"/>
              </a:solidFill>
              <a:latin typeface="ＭＳ Ｐゴシック"/>
              <a:ea typeface="ＭＳ Ｐゴシック"/>
            </a:endParaRPr>
          </a:p>
        </p:txBody>
      </p:sp>
      <p:sp>
        <p:nvSpPr>
          <p:cNvPr id="34" name="右矢印 33"/>
          <p:cNvSpPr/>
          <p:nvPr/>
        </p:nvSpPr>
        <p:spPr>
          <a:xfrm>
            <a:off x="5815278" y="2920235"/>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latin typeface="Calibri"/>
              <a:ea typeface="ＭＳ Ｐゴシック"/>
            </a:endParaRPr>
          </a:p>
        </p:txBody>
      </p:sp>
      <p:graphicFrame>
        <p:nvGraphicFramePr>
          <p:cNvPr id="30" name="表 29"/>
          <p:cNvGraphicFramePr>
            <a:graphicFrameLocks noGrp="1"/>
          </p:cNvGraphicFramePr>
          <p:nvPr>
            <p:extLst>
              <p:ext uri="{D42A27DB-BD31-4B8C-83A1-F6EECF244321}">
                <p14:modId xmlns:p14="http://schemas.microsoft.com/office/powerpoint/2010/main" val="3403805128"/>
              </p:ext>
            </p:extLst>
          </p:nvPr>
        </p:nvGraphicFramePr>
        <p:xfrm>
          <a:off x="1806663" y="4669901"/>
          <a:ext cx="6868573" cy="1951312"/>
        </p:xfrm>
        <a:graphic>
          <a:graphicData uri="http://schemas.openxmlformats.org/drawingml/2006/table">
            <a:tbl>
              <a:tblPr firstRow="1" bandRow="1">
                <a:gradFill rotWithShape="1">
                  <a:gsLst>
                    <a:gs pos="0">
                      <a:srgbClr val="FEB80A">
                        <a:tint val="50000"/>
                        <a:satMod val="300000"/>
                      </a:srgbClr>
                    </a:gs>
                    <a:gs pos="35000">
                      <a:srgbClr val="FEB80A">
                        <a:tint val="37000"/>
                        <a:satMod val="300000"/>
                      </a:srgbClr>
                    </a:gs>
                    <a:gs pos="100000">
                      <a:srgbClr val="FEB80A">
                        <a:tint val="15000"/>
                        <a:satMod val="350000"/>
                      </a:srgbClr>
                    </a:gs>
                  </a:gsLst>
                  <a:lin ang="16200000" scaled="1"/>
                </a:gradFill>
                <a:effectLst>
                  <a:outerShdw blurRad="40000" dist="20000" dir="5400000" rotWithShape="0">
                    <a:srgbClr val="000000">
                      <a:alpha val="38000"/>
                    </a:srgbClr>
                  </a:outerShdw>
                </a:effectLst>
              </a:tblPr>
              <a:tblGrid>
                <a:gridCol w="1235512"/>
                <a:gridCol w="1877687"/>
                <a:gridCol w="1877687"/>
                <a:gridCol w="1877687"/>
              </a:tblGrid>
              <a:tr h="397399">
                <a:tc>
                  <a:txBody>
                    <a:bodyPr/>
                    <a:lstStyle/>
                    <a:p>
                      <a:endParaRPr kumimoji="1" lang="ja-JP" altLang="en-US" sz="2000" dirty="0">
                        <a:solidFill>
                          <a:srgbClr val="000000"/>
                        </a:solidFill>
                      </a:endParaRPr>
                    </a:p>
                  </a:txBody>
                  <a:tcPr marL="152549" marR="152549" marT="76274" marB="76274">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ap="flat" cmpd="sng" algn="ctr">
                      <a:solidFill>
                        <a:scrgbClr r="0" g="0" b="0"/>
                      </a:solidFill>
                      <a:prstDash val="solid"/>
                      <a:round/>
                      <a:headEnd type="none" w="med" len="med"/>
                      <a:tailEnd type="none" w="med" len="med"/>
                    </a:lnTlToBr>
                    <a:lnBlToTr w="12700" cmpd="sng">
                      <a:noFill/>
                      <a:prstDash val="solid"/>
                    </a:lnBlToTr>
                    <a:solidFill>
                      <a:schemeClr val="accent4"/>
                    </a:solidFill>
                  </a:tcPr>
                </a:tc>
                <a:tc>
                  <a:txBody>
                    <a:bodyPr/>
                    <a:lstStyle/>
                    <a:p>
                      <a:pPr algn="ctr"/>
                      <a:r>
                        <a:rPr kumimoji="1" lang="ja-JP" altLang="en-US" sz="2000" dirty="0" smtClean="0">
                          <a:solidFill>
                            <a:srgbClr val="000000"/>
                          </a:solidFill>
                        </a:rPr>
                        <a:t>要支援１</a:t>
                      </a:r>
                      <a:endParaRPr kumimoji="1" lang="ja-JP" altLang="en-US" sz="2000" dirty="0">
                        <a:solidFill>
                          <a:srgbClr val="000000"/>
                        </a:solidFill>
                      </a:endParaRPr>
                    </a:p>
                  </a:txBody>
                  <a:tcPr marL="152549" marR="152549" marT="76274" marB="76274"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kumimoji="1" lang="ja-JP" altLang="en-US" sz="2000" dirty="0" smtClean="0">
                          <a:solidFill>
                            <a:srgbClr val="000000"/>
                          </a:solidFill>
                        </a:rPr>
                        <a:t>要支援２</a:t>
                      </a:r>
                      <a:endParaRPr kumimoji="1" lang="ja-JP" altLang="en-US" sz="2000" dirty="0">
                        <a:solidFill>
                          <a:srgbClr val="000000"/>
                        </a:solidFill>
                      </a:endParaRPr>
                    </a:p>
                  </a:txBody>
                  <a:tcPr marL="152549" marR="152549" marT="76274" marB="76274" anchor="ctr">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kumimoji="1" lang="ja-JP" altLang="en-US" sz="2000" dirty="0" smtClean="0">
                          <a:solidFill>
                            <a:srgbClr val="000000"/>
                          </a:solidFill>
                        </a:rPr>
                        <a:t>要介護１</a:t>
                      </a:r>
                      <a:r>
                        <a:rPr kumimoji="1" lang="en-US" altLang="ja-JP" sz="2000" dirty="0" smtClean="0">
                          <a:solidFill>
                            <a:srgbClr val="000000"/>
                          </a:solidFill>
                        </a:rPr>
                        <a:t>〜</a:t>
                      </a:r>
                      <a:r>
                        <a:rPr kumimoji="1" lang="ja-JP" altLang="en-US" sz="2000" dirty="0" smtClean="0">
                          <a:solidFill>
                            <a:srgbClr val="000000"/>
                          </a:solidFill>
                        </a:rPr>
                        <a:t>５</a:t>
                      </a:r>
                      <a:endParaRPr kumimoji="1" lang="ja-JP" altLang="en-US" sz="2000" dirty="0">
                        <a:solidFill>
                          <a:srgbClr val="000000"/>
                        </a:solidFill>
                      </a:endParaRPr>
                    </a:p>
                  </a:txBody>
                  <a:tcPr marL="152549" marR="152549" marT="76274" marB="76274" anchor="ctr">
                    <a:lnL w="12700" cap="flat" cmpd="sng" algn="ctr">
                      <a:solidFill>
                        <a:sysClr val="windowText" lastClr="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497532">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r>
                        <a:rPr kumimoji="1" lang="ja-JP" altLang="en-US" sz="2000" dirty="0" smtClean="0">
                          <a:solidFill>
                            <a:srgbClr val="000000"/>
                          </a:solidFill>
                        </a:rPr>
                        <a:t>現行</a:t>
                      </a:r>
                      <a:endParaRPr kumimoji="1" lang="ja-JP" altLang="en-US" sz="2000" dirty="0">
                        <a:solidFill>
                          <a:srgbClr val="000000"/>
                        </a:solidFill>
                      </a:endParaRPr>
                    </a:p>
                  </a:txBody>
                  <a:tcPr marL="152549" marR="152549" marT="76274" marB="76274">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en-US" altLang="ja-JP" sz="2000" dirty="0" smtClean="0">
                          <a:solidFill>
                            <a:srgbClr val="000000"/>
                          </a:solidFill>
                        </a:rPr>
                        <a:t>10</a:t>
                      </a:r>
                      <a:r>
                        <a:rPr kumimoji="1" lang="ja-JP" altLang="en-US" sz="2000" dirty="0" smtClean="0">
                          <a:solidFill>
                            <a:srgbClr val="000000"/>
                          </a:solidFill>
                        </a:rPr>
                        <a:t>：１</a:t>
                      </a:r>
                      <a:endParaRPr kumimoji="1" lang="ja-JP" altLang="en-US" sz="2000" dirty="0">
                        <a:solidFill>
                          <a:srgbClr val="000000"/>
                        </a:solidFill>
                      </a:endParaRPr>
                    </a:p>
                  </a:txBody>
                  <a:tcPr marL="152549" marR="152549" marT="76274" marB="7627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ja-JP" altLang="en-US" sz="2400" b="0" i="0" dirty="0" smtClean="0">
                          <a:solidFill>
                            <a:srgbClr val="000000"/>
                          </a:solidFill>
                          <a:latin typeface="ヒラギノ角ゴ ProN W6"/>
                          <a:ea typeface="ヒラギノ角ゴ ProN W6"/>
                          <a:cs typeface="ヒラギノ角ゴ ProN W6"/>
                        </a:rPr>
                        <a:t>３：１</a:t>
                      </a:r>
                      <a:endParaRPr kumimoji="1" lang="ja-JP" altLang="en-US" sz="2400" b="0" i="0" dirty="0">
                        <a:solidFill>
                          <a:srgbClr val="000000"/>
                        </a:solidFill>
                        <a:latin typeface="ヒラギノ角ゴ ProN W6"/>
                        <a:ea typeface="ヒラギノ角ゴ ProN W6"/>
                        <a:cs typeface="ヒラギノ角ゴ ProN W6"/>
                      </a:endParaRPr>
                    </a:p>
                  </a:txBody>
                  <a:tcPr marL="152549" marR="152549" marT="76274" marB="76274">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ja-JP" altLang="en-US" sz="2000" dirty="0" smtClean="0">
                          <a:solidFill>
                            <a:srgbClr val="000000"/>
                          </a:solidFill>
                        </a:rPr>
                        <a:t>３：１</a:t>
                      </a:r>
                      <a:endParaRPr kumimoji="1" lang="ja-JP" altLang="en-US" sz="2000" dirty="0">
                        <a:solidFill>
                          <a:srgbClr val="000000"/>
                        </a:solidFill>
                      </a:endParaRPr>
                    </a:p>
                  </a:txBody>
                  <a:tcPr marL="152549" marR="152549" marT="76274" marB="76274">
                    <a:lnL w="12700" cap="flat" cmpd="sng" algn="ctr">
                      <a:solidFill>
                        <a:sysClr val="windowText" lastClr="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56919">
                <a:tc gridSpan="4">
                  <a:txBody>
                    <a:bodyPr/>
                    <a:lstStyle/>
                    <a:p>
                      <a:endParaRPr kumimoji="1" lang="ja-JP" altLang="en-US" sz="2000" dirty="0">
                        <a:solidFill>
                          <a:srgbClr val="000000"/>
                        </a:solidFill>
                      </a:endParaRPr>
                    </a:p>
                  </a:txBody>
                  <a:tcPr marL="152549" marR="152549" marT="76274" marB="7627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kumimoji="1" lang="ja-JP" altLang="en-US" sz="2000" dirty="0"/>
                    </a:p>
                  </a:txBody>
                  <a:tcPr marL="152548" marR="152548" marT="76274" marB="7627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2000" b="1" dirty="0">
                        <a:solidFill>
                          <a:srgbClr val="FF0000"/>
                        </a:solidFill>
                      </a:endParaRPr>
                    </a:p>
                  </a:txBody>
                  <a:tcPr marL="152548" marR="152548" marT="76274" marB="76274">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2000" dirty="0"/>
                    </a:p>
                  </a:txBody>
                  <a:tcPr marL="152548" marR="152548" marT="76274" marB="76274">
                    <a:lnL w="12700" cap="flat" cmpd="sng" algn="ctr">
                      <a:solidFill>
                        <a:sysClr val="windowText" lastClr="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497532">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r>
                        <a:rPr kumimoji="1" lang="ja-JP" altLang="en-US" sz="2000" dirty="0" smtClean="0">
                          <a:solidFill>
                            <a:srgbClr val="000000"/>
                          </a:solidFill>
                        </a:rPr>
                        <a:t>改定案</a:t>
                      </a:r>
                      <a:endParaRPr kumimoji="1" lang="ja-JP" altLang="en-US" sz="2000" dirty="0">
                        <a:solidFill>
                          <a:srgbClr val="000000"/>
                        </a:solidFill>
                      </a:endParaRPr>
                    </a:p>
                  </a:txBody>
                  <a:tcPr marL="152549" marR="152549" marT="76274" marB="76274">
                    <a:lnL w="12700" cap="flat" cmpd="sng" algn="ctr">
                      <a:solidFill>
                        <a:schemeClr val="tx1"/>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80A">
                        <a:alpha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en-US" altLang="ja-JP" sz="2000" dirty="0" smtClean="0">
                          <a:solidFill>
                            <a:srgbClr val="000000"/>
                          </a:solidFill>
                        </a:rPr>
                        <a:t>10</a:t>
                      </a:r>
                      <a:r>
                        <a:rPr kumimoji="1" lang="ja-JP" altLang="en-US" sz="2000" dirty="0" smtClean="0">
                          <a:solidFill>
                            <a:srgbClr val="000000"/>
                          </a:solidFill>
                        </a:rPr>
                        <a:t>：１</a:t>
                      </a:r>
                      <a:endParaRPr kumimoji="1" lang="ja-JP" altLang="en-US" sz="2000" dirty="0">
                        <a:solidFill>
                          <a:srgbClr val="000000"/>
                        </a:solidFill>
                      </a:endParaRPr>
                    </a:p>
                  </a:txBody>
                  <a:tcPr marL="152549" marR="152549" marT="76274" marB="76274">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80A">
                        <a:alpha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en-US" altLang="ja-JP" sz="2400" b="0" i="0" dirty="0" smtClean="0">
                          <a:solidFill>
                            <a:srgbClr val="000000"/>
                          </a:solidFill>
                          <a:latin typeface="ヒラギノ角ゴ ProN W6"/>
                          <a:ea typeface="ヒラギノ角ゴ ProN W6"/>
                          <a:cs typeface="ヒラギノ角ゴ ProN W6"/>
                        </a:rPr>
                        <a:t>10</a:t>
                      </a:r>
                      <a:r>
                        <a:rPr kumimoji="1" lang="ja-JP" altLang="en-US" sz="2400" b="0" i="0" dirty="0" smtClean="0">
                          <a:solidFill>
                            <a:srgbClr val="000000"/>
                          </a:solidFill>
                          <a:latin typeface="ヒラギノ角ゴ ProN W6"/>
                          <a:ea typeface="ヒラギノ角ゴ ProN W6"/>
                          <a:cs typeface="ヒラギノ角ゴ ProN W6"/>
                        </a:rPr>
                        <a:t>：１</a:t>
                      </a:r>
                      <a:endParaRPr kumimoji="1" lang="ja-JP" altLang="en-US" sz="2400" b="0" i="0" dirty="0">
                        <a:solidFill>
                          <a:srgbClr val="000000"/>
                        </a:solidFill>
                        <a:latin typeface="ヒラギノ角ゴ ProN W6"/>
                        <a:ea typeface="ヒラギノ角ゴ ProN W6"/>
                        <a:cs typeface="ヒラギノ角ゴ ProN W6"/>
                      </a:endParaRPr>
                    </a:p>
                  </a:txBody>
                  <a:tcPr marL="152549" marR="152549" marT="76274" marB="76274">
                    <a:lnL w="12700" cap="flat" cmpd="sng" algn="ctr">
                      <a:solidFill>
                        <a:sysClr val="windowText" lastClr="000000"/>
                      </a:solidFill>
                      <a:prstDash val="dash"/>
                      <a:round/>
                      <a:headEnd type="none" w="med" len="med"/>
                      <a:tailEnd type="none" w="med" len="med"/>
                    </a:lnL>
                    <a:lnR w="12700" cap="flat" cmpd="sng" algn="ctr">
                      <a:solidFill>
                        <a:sysClr val="windowText" lastClr="000000"/>
                      </a:solidFill>
                      <a:prstDash val="dash"/>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80A">
                        <a:alpha val="40000"/>
                      </a:srgbClr>
                    </a:solidFill>
                  </a:tcPr>
                </a:tc>
                <a:tc>
                  <a:txBody>
                    <a:bodyPr/>
                    <a:lstStyle>
                      <a:lvl1pPr marL="0" algn="l" defTabSz="914400" rtl="0" eaLnBrk="1" latinLnBrk="0" hangingPunct="1">
                        <a:defRPr kumimoji="1" sz="1800" kern="1200">
                          <a:solidFill>
                            <a:schemeClr val="dk1"/>
                          </a:solidFill>
                          <a:latin typeface="Arial"/>
                          <a:ea typeface="ＭＳ Ｐゴシック"/>
                        </a:defRPr>
                      </a:lvl1pPr>
                      <a:lvl2pPr marL="457200" algn="l" defTabSz="914400" rtl="0" eaLnBrk="1" latinLnBrk="0" hangingPunct="1">
                        <a:defRPr kumimoji="1" sz="1800" kern="1200">
                          <a:solidFill>
                            <a:schemeClr val="dk1"/>
                          </a:solidFill>
                          <a:latin typeface="Arial"/>
                          <a:ea typeface="ＭＳ Ｐゴシック"/>
                        </a:defRPr>
                      </a:lvl2pPr>
                      <a:lvl3pPr marL="914400" algn="l" defTabSz="914400" rtl="0" eaLnBrk="1" latinLnBrk="0" hangingPunct="1">
                        <a:defRPr kumimoji="1" sz="1800" kern="1200">
                          <a:solidFill>
                            <a:schemeClr val="dk1"/>
                          </a:solidFill>
                          <a:latin typeface="Arial"/>
                          <a:ea typeface="ＭＳ Ｐゴシック"/>
                        </a:defRPr>
                      </a:lvl3pPr>
                      <a:lvl4pPr marL="1371600" algn="l" defTabSz="914400" rtl="0" eaLnBrk="1" latinLnBrk="0" hangingPunct="1">
                        <a:defRPr kumimoji="1" sz="1800" kern="1200">
                          <a:solidFill>
                            <a:schemeClr val="dk1"/>
                          </a:solidFill>
                          <a:latin typeface="Arial"/>
                          <a:ea typeface="ＭＳ Ｐゴシック"/>
                        </a:defRPr>
                      </a:lvl4pPr>
                      <a:lvl5pPr marL="1828800" algn="l" defTabSz="914400" rtl="0" eaLnBrk="1" latinLnBrk="0" hangingPunct="1">
                        <a:defRPr kumimoji="1" sz="1800" kern="1200">
                          <a:solidFill>
                            <a:schemeClr val="dk1"/>
                          </a:solidFill>
                          <a:latin typeface="Arial"/>
                          <a:ea typeface="ＭＳ Ｐゴシック"/>
                        </a:defRPr>
                      </a:lvl5pPr>
                      <a:lvl6pPr marL="2286000" algn="l" defTabSz="914400" rtl="0" eaLnBrk="1" latinLnBrk="0" hangingPunct="1">
                        <a:defRPr kumimoji="1" sz="1800" kern="1200">
                          <a:solidFill>
                            <a:schemeClr val="dk1"/>
                          </a:solidFill>
                          <a:latin typeface="Arial"/>
                          <a:ea typeface="ＭＳ Ｐゴシック"/>
                        </a:defRPr>
                      </a:lvl6pPr>
                      <a:lvl7pPr marL="2743200" algn="l" defTabSz="914400" rtl="0" eaLnBrk="1" latinLnBrk="0" hangingPunct="1">
                        <a:defRPr kumimoji="1" sz="1800" kern="1200">
                          <a:solidFill>
                            <a:schemeClr val="dk1"/>
                          </a:solidFill>
                          <a:latin typeface="Arial"/>
                          <a:ea typeface="ＭＳ Ｐゴシック"/>
                        </a:defRPr>
                      </a:lvl7pPr>
                      <a:lvl8pPr marL="3200400" algn="l" defTabSz="914400" rtl="0" eaLnBrk="1" latinLnBrk="0" hangingPunct="1">
                        <a:defRPr kumimoji="1" sz="1800" kern="1200">
                          <a:solidFill>
                            <a:schemeClr val="dk1"/>
                          </a:solidFill>
                          <a:latin typeface="Arial"/>
                          <a:ea typeface="ＭＳ Ｐゴシック"/>
                        </a:defRPr>
                      </a:lvl8pPr>
                      <a:lvl9pPr marL="3657600" algn="l" defTabSz="914400" rtl="0" eaLnBrk="1" latinLnBrk="0" hangingPunct="1">
                        <a:defRPr kumimoji="1" sz="1800" kern="1200">
                          <a:solidFill>
                            <a:schemeClr val="dk1"/>
                          </a:solidFill>
                          <a:latin typeface="Arial"/>
                          <a:ea typeface="ＭＳ Ｐゴシック"/>
                        </a:defRPr>
                      </a:lvl9pPr>
                    </a:lstStyle>
                    <a:p>
                      <a:pPr algn="ctr"/>
                      <a:r>
                        <a:rPr kumimoji="1" lang="ja-JP" altLang="en-US" sz="2000" dirty="0" smtClean="0">
                          <a:solidFill>
                            <a:srgbClr val="000000"/>
                          </a:solidFill>
                        </a:rPr>
                        <a:t>３：１</a:t>
                      </a:r>
                      <a:endParaRPr kumimoji="1" lang="ja-JP" altLang="en-US" sz="2000" dirty="0">
                        <a:solidFill>
                          <a:srgbClr val="000000"/>
                        </a:solidFill>
                      </a:endParaRPr>
                    </a:p>
                  </a:txBody>
                  <a:tcPr marL="152549" marR="152549" marT="76274" marB="76274">
                    <a:lnL w="12700" cap="flat" cmpd="sng" algn="ctr">
                      <a:solidFill>
                        <a:sysClr val="windowText" lastClr="000000"/>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EB80A">
                        <a:alpha val="40000"/>
                      </a:srgbClr>
                    </a:solidFill>
                  </a:tcPr>
                </a:tc>
              </a:tr>
            </a:tbl>
          </a:graphicData>
        </a:graphic>
      </p:graphicFrame>
      <p:sp>
        <p:nvSpPr>
          <p:cNvPr id="47" name="右矢印 46"/>
          <p:cNvSpPr/>
          <p:nvPr/>
        </p:nvSpPr>
        <p:spPr bwMode="auto">
          <a:xfrm rot="5400000">
            <a:off x="5613787" y="5477357"/>
            <a:ext cx="432625" cy="750281"/>
          </a:xfrm>
          <a:prstGeom prst="rightArrow">
            <a:avLst/>
          </a:prstGeom>
          <a:ln>
            <a:headEnd/>
            <a:tailEnd/>
          </a:ln>
        </p:spPr>
        <p:style>
          <a:lnRef idx="1">
            <a:schemeClr val="accent1"/>
          </a:lnRef>
          <a:fillRef idx="3">
            <a:schemeClr val="accent1"/>
          </a:fillRef>
          <a:effectRef idx="2">
            <a:schemeClr val="accent1"/>
          </a:effectRef>
          <a:fontRef idx="minor">
            <a:schemeClr val="lt1"/>
          </a:fontRef>
        </p:style>
        <p:txBody>
          <a:bodyPr rtlCol="0" anchor="ctr"/>
          <a:lstStyle/>
          <a:p>
            <a:pPr fontAlgn="auto">
              <a:spcBef>
                <a:spcPts val="0"/>
              </a:spcBef>
              <a:spcAft>
                <a:spcPts val="0"/>
              </a:spcAft>
              <a:defRPr/>
            </a:pPr>
            <a:endParaRPr kumimoji="0" lang="ja-JP" altLang="en-US" sz="2400" kern="0" dirty="0" smtClean="0">
              <a:solidFill>
                <a:prstClr val="black"/>
              </a:solidFill>
              <a:latin typeface="HG丸ｺﾞｼｯｸM-PRO" pitchFamily="50" charset="-128"/>
              <a:ea typeface="HG丸ｺﾞｼｯｸM-PRO" pitchFamily="50" charset="-128"/>
            </a:endParaRPr>
          </a:p>
        </p:txBody>
      </p:sp>
      <p:sp>
        <p:nvSpPr>
          <p:cNvPr id="15" name="正方形/長方形 14"/>
          <p:cNvSpPr/>
          <p:nvPr/>
        </p:nvSpPr>
        <p:spPr>
          <a:xfrm>
            <a:off x="0" y="0"/>
            <a:ext cx="9906000" cy="404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介護（１）基本サービス費の見直し</a:t>
            </a:r>
            <a:endPar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169530" y="4135017"/>
            <a:ext cx="283926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職員の配置基準の新旧</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163631" y="2494491"/>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a:xfrm>
            <a:off x="169532" y="476672"/>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547868" y="2662833"/>
            <a:ext cx="4671850"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要支援２　　</a:t>
            </a:r>
            <a:r>
              <a:rPr lang="en-US" altLang="ja-JP" dirty="0" smtClean="0">
                <a:solidFill>
                  <a:schemeClr val="tx1"/>
                </a:solidFill>
              </a:rPr>
              <a:t>456</a:t>
            </a:r>
            <a:r>
              <a:rPr lang="ja-JP" altLang="en-US" dirty="0" smtClean="0">
                <a:solidFill>
                  <a:schemeClr val="tx1"/>
                </a:solidFill>
              </a:rPr>
              <a:t>単位／日</a:t>
            </a:r>
            <a:endParaRPr kumimoji="1" lang="ja-JP" altLang="en-US" dirty="0">
              <a:solidFill>
                <a:schemeClr val="tx1"/>
              </a:solidFill>
            </a:endParaRPr>
          </a:p>
        </p:txBody>
      </p:sp>
      <p:sp>
        <p:nvSpPr>
          <p:cNvPr id="16" name="正方形/長方形 15"/>
          <p:cNvSpPr/>
          <p:nvPr/>
        </p:nvSpPr>
        <p:spPr>
          <a:xfrm>
            <a:off x="5809697" y="2641068"/>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308</a:t>
            </a:r>
            <a:r>
              <a:rPr lang="ja-JP" altLang="en-US" dirty="0" smtClean="0">
                <a:solidFill>
                  <a:schemeClr val="tx1"/>
                </a:solidFill>
              </a:rPr>
              <a:t>単位／日</a:t>
            </a:r>
            <a:endParaRPr kumimoji="1" lang="ja-JP" altLang="en-US" dirty="0">
              <a:solidFill>
                <a:schemeClr val="tx1"/>
              </a:solidFill>
            </a:endParaRPr>
          </a:p>
        </p:txBody>
      </p:sp>
      <p:sp>
        <p:nvSpPr>
          <p:cNvPr id="20" name="スライド番号プレースホルダー 1"/>
          <p:cNvSpPr>
            <a:spLocks noGrp="1"/>
          </p:cNvSpPr>
          <p:nvPr>
            <p:ph type="sldNum" sz="quarter" idx="11"/>
          </p:nvPr>
        </p:nvSpPr>
        <p:spPr>
          <a:xfrm>
            <a:off x="9138374" y="647075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34</a:t>
            </a:fld>
            <a:endParaRPr kumimoji="0" lang="en-US" altLang="ja-JP" sz="1600" kern="0" dirty="0">
              <a:solidFill>
                <a:srgbClr val="000000"/>
              </a:solidFill>
            </a:endParaRPr>
          </a:p>
        </p:txBody>
      </p:sp>
    </p:spTree>
    <p:extLst>
      <p:ext uri="{BB962C8B-B14F-4D97-AF65-F5344CB8AC3E}">
        <p14:creationId xmlns:p14="http://schemas.microsoft.com/office/powerpoint/2010/main" val="9264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77201172"/>
              </p:ext>
            </p:extLst>
          </p:nvPr>
        </p:nvGraphicFramePr>
        <p:xfrm>
          <a:off x="1352600" y="620687"/>
          <a:ext cx="7344816" cy="3931920"/>
        </p:xfrm>
        <a:graphic>
          <a:graphicData uri="http://schemas.openxmlformats.org/drawingml/2006/table">
            <a:tbl>
              <a:tblPr firstRow="1" bandRow="1">
                <a:tableStyleId>{5C22544A-7EE6-4342-B048-85BDC9FD1C3A}</a:tableStyleId>
              </a:tblPr>
              <a:tblGrid>
                <a:gridCol w="1387442"/>
                <a:gridCol w="1060830"/>
                <a:gridCol w="2040226"/>
                <a:gridCol w="734482"/>
                <a:gridCol w="2121836"/>
              </a:tblGrid>
              <a:tr h="264272">
                <a:tc gridSpan="2">
                  <a:txBody>
                    <a:bodyPr/>
                    <a:lstStyle/>
                    <a:p>
                      <a:endParaRPr kumimoji="1" lang="ja-JP" altLang="en-US" sz="12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sz="1200" dirty="0" smtClean="0"/>
                        <a:t>現行</a:t>
                      </a:r>
                      <a:endParaRPr kumimoji="1" lang="ja-JP" alt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kumimoji="1" lang="ja-JP" altLang="en-US" sz="12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sz="1200" b="0" i="0" dirty="0" smtClean="0">
                          <a:latin typeface="ヒラギノ角ゴ ProN W6"/>
                          <a:ea typeface="ヒラギノ角ゴ ProN W6"/>
                          <a:cs typeface="ヒラギノ角ゴ ProN W6"/>
                        </a:rPr>
                        <a:t>見直し後</a:t>
                      </a:r>
                      <a:endParaRPr kumimoji="1" lang="ja-JP" altLang="en-US" sz="1200" b="0" i="0" dirty="0">
                        <a:latin typeface="ヒラギノ角ゴ ProN W6"/>
                        <a:ea typeface="ヒラギノ角ゴ ProN W6"/>
                        <a:cs typeface="ヒラギノ角ゴ ProN W6"/>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3636">
                <a:tc gridSpan="2">
                  <a:txBody>
                    <a:bodyPr/>
                    <a:lstStyle/>
                    <a:p>
                      <a:r>
                        <a:rPr kumimoji="1" lang="ja-JP" altLang="en-US" sz="1400" dirty="0" smtClean="0"/>
                        <a:t>要支援１</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solidFill>
                            <a:srgbClr val="0000FF"/>
                          </a:solidFill>
                        </a:rPr>
                        <a:t>197</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400" b="0" i="0" dirty="0" smtClean="0">
                          <a:solidFill>
                            <a:srgbClr val="FF0000"/>
                          </a:solidFill>
                          <a:latin typeface="ヒラギノ角ゴ ProN W6"/>
                          <a:ea typeface="ヒラギノ角ゴ ProN W6"/>
                          <a:cs typeface="ヒラギノ角ゴ ProN W6"/>
                        </a:rPr>
                        <a:t>179</a:t>
                      </a:r>
                      <a:r>
                        <a:rPr kumimoji="1" lang="ja-JP" altLang="en-US" sz="1400" b="0" i="0" dirty="0" smtClean="0">
                          <a:solidFill>
                            <a:srgbClr val="FF0000"/>
                          </a:solidFill>
                          <a:latin typeface="ヒラギノ角ゴ ProN W6"/>
                          <a:ea typeface="ヒラギノ角ゴ ProN W6"/>
                          <a:cs typeface="ヒラギノ角ゴ ProN W6"/>
                        </a:rPr>
                        <a:t>単位</a:t>
                      </a:r>
                      <a:r>
                        <a:rPr kumimoji="1" lang="en-US" altLang="ja-JP" sz="1400" b="0" i="0" dirty="0" smtClean="0">
                          <a:solidFill>
                            <a:srgbClr val="FF0000"/>
                          </a:solidFill>
                          <a:latin typeface="ヒラギノ角ゴ ProN W6"/>
                          <a:ea typeface="ヒラギノ角ゴ ProN W6"/>
                          <a:cs typeface="ヒラギノ角ゴ ProN W6"/>
                        </a:rPr>
                        <a:t>/</a:t>
                      </a:r>
                      <a:r>
                        <a:rPr kumimoji="1" lang="ja-JP" altLang="en-US" sz="1400" b="0" i="0" dirty="0" smtClean="0">
                          <a:solidFill>
                            <a:srgbClr val="FF0000"/>
                          </a:solidFill>
                          <a:latin typeface="ヒラギノ角ゴ ProN W6"/>
                          <a:ea typeface="ヒラギノ角ゴ ProN W6"/>
                          <a:cs typeface="ヒラギノ角ゴ ProN W6"/>
                        </a:rPr>
                        <a:t>日</a:t>
                      </a:r>
                      <a:endParaRPr kumimoji="1" lang="ja-JP" altLang="en-US" sz="1400" b="0" i="0" dirty="0">
                        <a:solidFill>
                          <a:srgbClr val="FF0000"/>
                        </a:solidFill>
                        <a:latin typeface="ヒラギノ角ゴ ProN W6"/>
                        <a:ea typeface="ヒラギノ角ゴ ProN W6"/>
                        <a:cs typeface="ヒラギノ角ゴ ProN W6"/>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3636">
                <a:tc gridSpan="2">
                  <a:txBody>
                    <a:bodyPr/>
                    <a:lstStyle/>
                    <a:p>
                      <a:r>
                        <a:rPr kumimoji="1" lang="ja-JP" altLang="en-US" sz="1400" dirty="0" smtClean="0"/>
                        <a:t>要支援２</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solidFill>
                            <a:srgbClr val="0000FF"/>
                          </a:solidFill>
                        </a:rPr>
                        <a:t>456</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400" b="0" i="0" dirty="0" smtClean="0">
                          <a:solidFill>
                            <a:srgbClr val="FF0000"/>
                          </a:solidFill>
                          <a:latin typeface="ヒラギノ角ゴ ProN W6"/>
                          <a:ea typeface="ヒラギノ角ゴ ProN W6"/>
                          <a:cs typeface="ヒラギノ角ゴ ProN W6"/>
                        </a:rPr>
                        <a:t>308</a:t>
                      </a:r>
                      <a:r>
                        <a:rPr kumimoji="1" lang="ja-JP" altLang="en-US" sz="1400" b="0" i="0" dirty="0" smtClean="0">
                          <a:solidFill>
                            <a:srgbClr val="FF0000"/>
                          </a:solidFill>
                          <a:latin typeface="ヒラギノ角ゴ ProN W6"/>
                          <a:ea typeface="ヒラギノ角ゴ ProN W6"/>
                          <a:cs typeface="ヒラギノ角ゴ ProN W6"/>
                        </a:rPr>
                        <a:t>単位</a:t>
                      </a:r>
                      <a:r>
                        <a:rPr kumimoji="1" lang="en-US" altLang="ja-JP" sz="1400" b="0" i="0" dirty="0" smtClean="0">
                          <a:solidFill>
                            <a:srgbClr val="FF0000"/>
                          </a:solidFill>
                          <a:latin typeface="ヒラギノ角ゴ ProN W6"/>
                          <a:ea typeface="ヒラギノ角ゴ ProN W6"/>
                          <a:cs typeface="ヒラギノ角ゴ ProN W6"/>
                        </a:rPr>
                        <a:t>/</a:t>
                      </a:r>
                      <a:r>
                        <a:rPr kumimoji="1" lang="ja-JP" altLang="en-US" sz="1400" b="0" i="0" dirty="0" smtClean="0">
                          <a:solidFill>
                            <a:srgbClr val="FF0000"/>
                          </a:solidFill>
                          <a:latin typeface="ヒラギノ角ゴ ProN W6"/>
                          <a:ea typeface="ヒラギノ角ゴ ProN W6"/>
                          <a:cs typeface="ヒラギノ角ゴ ProN W6"/>
                        </a:rPr>
                        <a:t>日</a:t>
                      </a:r>
                      <a:endParaRPr kumimoji="1" lang="ja-JP" altLang="en-US" sz="1400" b="0" i="0" dirty="0">
                        <a:solidFill>
                          <a:srgbClr val="FF0000"/>
                        </a:solidFill>
                        <a:latin typeface="ヒラギノ角ゴ ProN W6"/>
                        <a:ea typeface="ヒラギノ角ゴ ProN W6"/>
                        <a:cs typeface="ヒラギノ角ゴ ProN W6"/>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3636">
                <a:tc rowSpan="2">
                  <a:txBody>
                    <a:bodyPr/>
                    <a:lstStyle/>
                    <a:p>
                      <a:r>
                        <a:rPr kumimoji="1" lang="ja-JP" altLang="en-US" sz="1400" dirty="0" smtClean="0"/>
                        <a:t>要介護１</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sz="1400" dirty="0" smtClean="0"/>
                        <a:t>居宅</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a:txBody>
                    <a:bodyPr/>
                    <a:lstStyle/>
                    <a:p>
                      <a:pPr algn="ctr"/>
                      <a:r>
                        <a:rPr kumimoji="1" lang="en-US" altLang="ja-JP" sz="1400" dirty="0" smtClean="0">
                          <a:solidFill>
                            <a:srgbClr val="0000FF"/>
                          </a:solidFill>
                        </a:rPr>
                        <a:t>564</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rowSpan="2">
                  <a:txBody>
                    <a:bodyPr/>
                    <a:lstStyle/>
                    <a:p>
                      <a:pPr algn="ctr"/>
                      <a:r>
                        <a:rPr kumimoji="1" lang="en-US" altLang="ja-JP" sz="1400" dirty="0" smtClean="0"/>
                        <a:t>→</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kumimoji="1" lang="en-US" altLang="ja-JP" sz="1400" b="0" i="0" dirty="0" smtClean="0">
                          <a:solidFill>
                            <a:srgbClr val="FF0000"/>
                          </a:solidFill>
                          <a:latin typeface="ヒラギノ角ゴ ProN W6"/>
                          <a:ea typeface="ヒラギノ角ゴ ProN W6"/>
                          <a:cs typeface="ヒラギノ角ゴ ProN W6"/>
                        </a:rPr>
                        <a:t>533</a:t>
                      </a:r>
                      <a:r>
                        <a:rPr kumimoji="1" lang="ja-JP" altLang="en-US" sz="1400" b="0" i="0" dirty="0" smtClean="0">
                          <a:solidFill>
                            <a:srgbClr val="FF0000"/>
                          </a:solidFill>
                          <a:latin typeface="ヒラギノ角ゴ ProN W6"/>
                          <a:ea typeface="ヒラギノ角ゴ ProN W6"/>
                          <a:cs typeface="ヒラギノ角ゴ ProN W6"/>
                        </a:rPr>
                        <a:t>単位</a:t>
                      </a:r>
                      <a:r>
                        <a:rPr kumimoji="1" lang="en-US" altLang="ja-JP" sz="1400" b="0" i="0" dirty="0" smtClean="0">
                          <a:solidFill>
                            <a:srgbClr val="FF0000"/>
                          </a:solidFill>
                          <a:latin typeface="ヒラギノ角ゴ ProN W6"/>
                          <a:ea typeface="ヒラギノ角ゴ ProN W6"/>
                          <a:cs typeface="ヒラギノ角ゴ ProN W6"/>
                        </a:rPr>
                        <a:t>/</a:t>
                      </a:r>
                      <a:r>
                        <a:rPr kumimoji="1" lang="ja-JP" altLang="en-US" sz="1400" b="0" i="0" dirty="0" smtClean="0">
                          <a:solidFill>
                            <a:srgbClr val="FF0000"/>
                          </a:solidFill>
                          <a:latin typeface="ヒラギノ角ゴ ProN W6"/>
                          <a:ea typeface="ヒラギノ角ゴ ProN W6"/>
                          <a:cs typeface="ヒラギノ角ゴ ProN W6"/>
                        </a:rPr>
                        <a:t>日</a:t>
                      </a:r>
                      <a:endParaRPr kumimoji="1" lang="ja-JP" altLang="en-US" sz="1400" b="0" i="0" dirty="0">
                        <a:solidFill>
                          <a:srgbClr val="FF0000"/>
                        </a:solidFill>
                        <a:latin typeface="ヒラギノ角ゴ ProN W6"/>
                        <a:ea typeface="ヒラギノ角ゴ ProN W6"/>
                        <a:cs typeface="ヒラギノ角ゴ ProN W6"/>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3636">
                <a:tc vMerge="1">
                  <a:txBody>
                    <a:bodyPr/>
                    <a:lstStyle/>
                    <a:p>
                      <a:endParaRPr kumimoji="1" lang="ja-JP" altLang="en-US" dirty="0"/>
                    </a:p>
                  </a:txBody>
                  <a:tcPr>
                    <a:lnT w="12700" cap="flat" cmpd="sng" algn="ctr">
                      <a:solidFill>
                        <a:scrgbClr r="0" g="0" b="0"/>
                      </a:solidFill>
                      <a:prstDash val="dash"/>
                      <a:round/>
                      <a:headEnd type="none" w="med" len="med"/>
                      <a:tailEnd type="none" w="med" len="med"/>
                    </a:lnT>
                  </a:tcPr>
                </a:tc>
                <a:tc>
                  <a:txBody>
                    <a:bodyPr/>
                    <a:lstStyle/>
                    <a:p>
                      <a:pPr algn="ctr"/>
                      <a:r>
                        <a:rPr kumimoji="1" lang="ja-JP" altLang="en-US" sz="1400" dirty="0" smtClean="0"/>
                        <a:t>地密</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solidFill>
                            <a:srgbClr val="0000FF"/>
                          </a:solidFill>
                        </a:rPr>
                        <a:t>562</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kumimoji="1" lang="ja-JP" altLang="en-US" dirty="0"/>
                    </a:p>
                  </a:txBody>
                  <a:tcPr>
                    <a:lnT w="12700" cap="flat" cmpd="sng" algn="ctr">
                      <a:solidFill>
                        <a:scrgbClr r="0" g="0" b="0"/>
                      </a:solidFill>
                      <a:prstDash val="dash"/>
                      <a:round/>
                      <a:headEnd type="none" w="med" len="med"/>
                      <a:tailEnd type="none" w="med" len="med"/>
                    </a:lnT>
                  </a:tcPr>
                </a:tc>
                <a:tc vMerge="1">
                  <a:txBody>
                    <a:bodyPr/>
                    <a:lstStyle/>
                    <a:p>
                      <a:endParaRPr kumimoji="1" lang="ja-JP" altLang="en-US" dirty="0"/>
                    </a:p>
                  </a:txBody>
                  <a:tcPr>
                    <a:lnT w="12700" cap="flat" cmpd="sng" algn="ctr">
                      <a:solidFill>
                        <a:scrgbClr r="0" g="0" b="0"/>
                      </a:solidFill>
                      <a:prstDash val="dash"/>
                      <a:round/>
                      <a:headEnd type="none" w="med" len="med"/>
                      <a:tailEnd type="none" w="med" len="med"/>
                    </a:lnT>
                  </a:tcPr>
                </a:tc>
              </a:tr>
              <a:tr h="293636">
                <a:tc rowSpan="2">
                  <a:txBody>
                    <a:bodyPr/>
                    <a:lstStyle/>
                    <a:p>
                      <a:r>
                        <a:rPr kumimoji="1" lang="ja-JP" altLang="en-US" sz="1400" dirty="0" smtClean="0"/>
                        <a:t>要介護２</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sz="1400" dirty="0" smtClean="0"/>
                        <a:t>居宅</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a:txBody>
                    <a:bodyPr/>
                    <a:lstStyle/>
                    <a:p>
                      <a:pPr algn="ctr"/>
                      <a:r>
                        <a:rPr kumimoji="1" lang="en-US" altLang="ja-JP" sz="1400" dirty="0" smtClean="0">
                          <a:solidFill>
                            <a:srgbClr val="0000FF"/>
                          </a:solidFill>
                        </a:rPr>
                        <a:t>632</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kumimoji="1" lang="en-US" altLang="ja-JP" sz="1400" b="0" i="0" dirty="0" smtClean="0">
                          <a:solidFill>
                            <a:srgbClr val="FF0000"/>
                          </a:solidFill>
                          <a:latin typeface="ヒラギノ角ゴ ProN W6"/>
                          <a:ea typeface="ヒラギノ角ゴ ProN W6"/>
                          <a:cs typeface="ヒラギノ角ゴ ProN W6"/>
                        </a:rPr>
                        <a:t>597</a:t>
                      </a:r>
                      <a:r>
                        <a:rPr kumimoji="1" lang="ja-JP" altLang="en-US" sz="1400" b="0" i="0" dirty="0" smtClean="0">
                          <a:solidFill>
                            <a:srgbClr val="FF0000"/>
                          </a:solidFill>
                          <a:latin typeface="ヒラギノ角ゴ ProN W6"/>
                          <a:ea typeface="ヒラギノ角ゴ ProN W6"/>
                          <a:cs typeface="ヒラギノ角ゴ ProN W6"/>
                        </a:rPr>
                        <a:t>単位</a:t>
                      </a:r>
                      <a:r>
                        <a:rPr kumimoji="1" lang="en-US" altLang="ja-JP" sz="1400" b="0" i="0" dirty="0" smtClean="0">
                          <a:solidFill>
                            <a:srgbClr val="FF0000"/>
                          </a:solidFill>
                          <a:latin typeface="ヒラギノ角ゴ ProN W6"/>
                          <a:ea typeface="ヒラギノ角ゴ ProN W6"/>
                          <a:cs typeface="ヒラギノ角ゴ ProN W6"/>
                        </a:rPr>
                        <a:t>/</a:t>
                      </a:r>
                      <a:r>
                        <a:rPr kumimoji="1" lang="ja-JP" altLang="en-US" sz="1400" b="0" i="0" dirty="0" smtClean="0">
                          <a:solidFill>
                            <a:srgbClr val="FF0000"/>
                          </a:solidFill>
                          <a:latin typeface="ヒラギノ角ゴ ProN W6"/>
                          <a:ea typeface="ヒラギノ角ゴ ProN W6"/>
                          <a:cs typeface="ヒラギノ角ゴ ProN W6"/>
                        </a:rPr>
                        <a:t>日</a:t>
                      </a:r>
                      <a:endParaRPr kumimoji="1" lang="ja-JP" altLang="en-US" sz="1400" b="0" i="0" dirty="0">
                        <a:solidFill>
                          <a:srgbClr val="FF0000"/>
                        </a:solidFill>
                        <a:latin typeface="ヒラギノ角ゴ ProN W6"/>
                        <a:ea typeface="ヒラギノ角ゴ ProN W6"/>
                        <a:cs typeface="ヒラギノ角ゴ ProN W6"/>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3636">
                <a:tc vMerge="1">
                  <a:txBody>
                    <a:bodyPr/>
                    <a:lstStyle/>
                    <a:p>
                      <a:endParaRPr kumimoji="1" lang="ja-JP" altLang="en-US" dirty="0"/>
                    </a:p>
                  </a:txBody>
                  <a:tcPr>
                    <a:lnT w="12700" cap="flat" cmpd="sng" algn="ctr">
                      <a:solidFill>
                        <a:scrgbClr r="0" g="0" b="0"/>
                      </a:solidFill>
                      <a:prstDash val="dash"/>
                      <a:round/>
                      <a:headEnd type="none" w="med" len="med"/>
                      <a:tailEnd type="none" w="med" len="med"/>
                    </a:lnT>
                  </a:tcPr>
                </a:tc>
                <a:tc>
                  <a:txBody>
                    <a:bodyPr/>
                    <a:lstStyle/>
                    <a:p>
                      <a:pPr algn="ctr"/>
                      <a:r>
                        <a:rPr kumimoji="1" lang="ja-JP" altLang="en-US" sz="1400" dirty="0" smtClean="0"/>
                        <a:t>地密</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solidFill>
                            <a:srgbClr val="0000FF"/>
                          </a:solidFill>
                        </a:rPr>
                        <a:t>631</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r>
              <a:tr h="293636">
                <a:tc rowSpan="2">
                  <a:txBody>
                    <a:bodyPr/>
                    <a:lstStyle/>
                    <a:p>
                      <a:r>
                        <a:rPr kumimoji="1" lang="ja-JP" altLang="en-US" sz="1400" dirty="0" smtClean="0"/>
                        <a:t>要介護３</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sz="1400" dirty="0" smtClean="0"/>
                        <a:t>居宅</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a:txBody>
                    <a:bodyPr/>
                    <a:lstStyle/>
                    <a:p>
                      <a:pPr algn="ctr"/>
                      <a:r>
                        <a:rPr kumimoji="1" lang="en-US" altLang="ja-JP" sz="1400" dirty="0" smtClean="0">
                          <a:solidFill>
                            <a:srgbClr val="0000FF"/>
                          </a:solidFill>
                        </a:rPr>
                        <a:t>705</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kumimoji="1" lang="en-US" altLang="ja-JP" sz="1400" b="0" i="0" dirty="0" smtClean="0">
                          <a:solidFill>
                            <a:srgbClr val="FF0000"/>
                          </a:solidFill>
                          <a:latin typeface="ヒラギノ角ゴ ProN W6"/>
                          <a:ea typeface="ヒラギノ角ゴ ProN W6"/>
                          <a:cs typeface="ヒラギノ角ゴ ProN W6"/>
                        </a:rPr>
                        <a:t>666</a:t>
                      </a:r>
                      <a:r>
                        <a:rPr kumimoji="1" lang="ja-JP" altLang="en-US" sz="1400" b="0" i="0" dirty="0" smtClean="0">
                          <a:solidFill>
                            <a:srgbClr val="FF0000"/>
                          </a:solidFill>
                          <a:latin typeface="ヒラギノ角ゴ ProN W6"/>
                          <a:ea typeface="ヒラギノ角ゴ ProN W6"/>
                          <a:cs typeface="ヒラギノ角ゴ ProN W6"/>
                        </a:rPr>
                        <a:t>単位</a:t>
                      </a:r>
                      <a:r>
                        <a:rPr kumimoji="1" lang="en-US" altLang="ja-JP" sz="1400" b="0" i="0" dirty="0" smtClean="0">
                          <a:solidFill>
                            <a:srgbClr val="FF0000"/>
                          </a:solidFill>
                          <a:latin typeface="ヒラギノ角ゴ ProN W6"/>
                          <a:ea typeface="ヒラギノ角ゴ ProN W6"/>
                          <a:cs typeface="ヒラギノ角ゴ ProN W6"/>
                        </a:rPr>
                        <a:t>/</a:t>
                      </a:r>
                      <a:r>
                        <a:rPr kumimoji="1" lang="ja-JP" altLang="en-US" sz="1400" b="0" i="0" dirty="0" smtClean="0">
                          <a:solidFill>
                            <a:srgbClr val="FF0000"/>
                          </a:solidFill>
                          <a:latin typeface="ヒラギノ角ゴ ProN W6"/>
                          <a:ea typeface="ヒラギノ角ゴ ProN W6"/>
                          <a:cs typeface="ヒラギノ角ゴ ProN W6"/>
                        </a:rPr>
                        <a:t>日</a:t>
                      </a:r>
                      <a:endParaRPr kumimoji="1" lang="ja-JP" altLang="en-US" sz="1400" b="0" i="0" dirty="0">
                        <a:solidFill>
                          <a:srgbClr val="FF0000"/>
                        </a:solidFill>
                        <a:latin typeface="ヒラギノ角ゴ ProN W6"/>
                        <a:ea typeface="ヒラギノ角ゴ ProN W6"/>
                        <a:cs typeface="ヒラギノ角ゴ ProN W6"/>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3636">
                <a:tc vMerge="1">
                  <a:txBody>
                    <a:bodyPr/>
                    <a:lstStyle/>
                    <a:p>
                      <a:endParaRPr kumimoji="1" lang="ja-JP" altLang="en-US" dirty="0"/>
                    </a:p>
                  </a:txBody>
                  <a:tcPr/>
                </a:tc>
                <a:tc>
                  <a:txBody>
                    <a:bodyPr/>
                    <a:lstStyle/>
                    <a:p>
                      <a:pPr algn="ctr"/>
                      <a:r>
                        <a:rPr kumimoji="1" lang="ja-JP" altLang="en-US" sz="1400" dirty="0" smtClean="0"/>
                        <a:t>地密</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solidFill>
                            <a:srgbClr val="0000FF"/>
                          </a:solidFill>
                        </a:rPr>
                        <a:t>703</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r>
              <a:tr h="293636">
                <a:tc rowSpan="2">
                  <a:txBody>
                    <a:bodyPr/>
                    <a:lstStyle/>
                    <a:p>
                      <a:r>
                        <a:rPr kumimoji="1" lang="ja-JP" altLang="en-US" sz="1400" dirty="0" smtClean="0"/>
                        <a:t>要介護４</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sz="1400" dirty="0" smtClean="0"/>
                        <a:t>居宅</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a:txBody>
                    <a:bodyPr/>
                    <a:lstStyle/>
                    <a:p>
                      <a:pPr algn="ctr"/>
                      <a:r>
                        <a:rPr kumimoji="1" lang="en-US" altLang="ja-JP" sz="1400" dirty="0" smtClean="0">
                          <a:solidFill>
                            <a:srgbClr val="0000FF"/>
                          </a:solidFill>
                        </a:rPr>
                        <a:t>773</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kumimoji="1" lang="en-US" altLang="ja-JP" sz="1400" b="0" i="0" dirty="0" smtClean="0">
                          <a:solidFill>
                            <a:srgbClr val="FF0000"/>
                          </a:solidFill>
                          <a:latin typeface="ヒラギノ角ゴ ProN W6"/>
                          <a:ea typeface="ヒラギノ角ゴ ProN W6"/>
                          <a:cs typeface="ヒラギノ角ゴ ProN W6"/>
                        </a:rPr>
                        <a:t>730</a:t>
                      </a:r>
                      <a:r>
                        <a:rPr kumimoji="1" lang="ja-JP" altLang="en-US" sz="1400" b="0" i="0" dirty="0" smtClean="0">
                          <a:solidFill>
                            <a:srgbClr val="FF0000"/>
                          </a:solidFill>
                          <a:latin typeface="ヒラギノ角ゴ ProN W6"/>
                          <a:ea typeface="ヒラギノ角ゴ ProN W6"/>
                          <a:cs typeface="ヒラギノ角ゴ ProN W6"/>
                        </a:rPr>
                        <a:t>単位</a:t>
                      </a:r>
                      <a:r>
                        <a:rPr kumimoji="1" lang="en-US" altLang="ja-JP" sz="1400" b="0" i="0" dirty="0" smtClean="0">
                          <a:solidFill>
                            <a:srgbClr val="FF0000"/>
                          </a:solidFill>
                          <a:latin typeface="ヒラギノ角ゴ ProN W6"/>
                          <a:ea typeface="ヒラギノ角ゴ ProN W6"/>
                          <a:cs typeface="ヒラギノ角ゴ ProN W6"/>
                        </a:rPr>
                        <a:t>/</a:t>
                      </a:r>
                      <a:r>
                        <a:rPr kumimoji="1" lang="ja-JP" altLang="en-US" sz="1400" b="0" i="0" dirty="0" smtClean="0">
                          <a:solidFill>
                            <a:srgbClr val="FF0000"/>
                          </a:solidFill>
                          <a:latin typeface="ヒラギノ角ゴ ProN W6"/>
                          <a:ea typeface="ヒラギノ角ゴ ProN W6"/>
                          <a:cs typeface="ヒラギノ角ゴ ProN W6"/>
                        </a:rPr>
                        <a:t>日</a:t>
                      </a:r>
                      <a:endParaRPr kumimoji="1" lang="ja-JP" altLang="en-US" sz="1400" b="0" i="0" dirty="0">
                        <a:solidFill>
                          <a:srgbClr val="FF0000"/>
                        </a:solidFill>
                        <a:latin typeface="ヒラギノ角ゴ ProN W6"/>
                        <a:ea typeface="ヒラギノ角ゴ ProN W6"/>
                        <a:cs typeface="ヒラギノ角ゴ ProN W6"/>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3636">
                <a:tc vMerge="1">
                  <a:txBody>
                    <a:bodyPr/>
                    <a:lstStyle/>
                    <a:p>
                      <a:endParaRPr kumimoji="1" lang="ja-JP" altLang="en-US" dirty="0"/>
                    </a:p>
                  </a:txBody>
                  <a:tcPr/>
                </a:tc>
                <a:tc>
                  <a:txBody>
                    <a:bodyPr/>
                    <a:lstStyle/>
                    <a:p>
                      <a:pPr algn="ctr"/>
                      <a:r>
                        <a:rPr kumimoji="1" lang="ja-JP" altLang="en-US" sz="1400" dirty="0" smtClean="0"/>
                        <a:t>地密</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solidFill>
                            <a:srgbClr val="0000FF"/>
                          </a:solidFill>
                        </a:rPr>
                        <a:t>771</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r>
              <a:tr h="293636">
                <a:tc rowSpan="2">
                  <a:txBody>
                    <a:bodyPr/>
                    <a:lstStyle/>
                    <a:p>
                      <a:r>
                        <a:rPr kumimoji="1" lang="ja-JP" altLang="en-US" sz="1400" dirty="0" smtClean="0"/>
                        <a:t>要介護５</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sz="1400" dirty="0" smtClean="0"/>
                        <a:t>居宅</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a:txBody>
                    <a:bodyPr/>
                    <a:lstStyle/>
                    <a:p>
                      <a:pPr algn="ctr"/>
                      <a:r>
                        <a:rPr kumimoji="1" lang="en-US" altLang="ja-JP" sz="1400" dirty="0" smtClean="0">
                          <a:solidFill>
                            <a:srgbClr val="0000FF"/>
                          </a:solidFill>
                        </a:rPr>
                        <a:t>844</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dash"/>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a:t>
                      </a:r>
                      <a:endParaRPr kumimoji="1" lang="ja-JP" altLang="en-US" sz="1400" dirty="0" smtClean="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rowSpan="2">
                  <a:txBody>
                    <a:bodyPr/>
                    <a:lstStyle/>
                    <a:p>
                      <a:pPr algn="ctr"/>
                      <a:r>
                        <a:rPr kumimoji="1" lang="en-US" altLang="ja-JP" sz="1400" b="0" i="0" dirty="0" smtClean="0">
                          <a:solidFill>
                            <a:srgbClr val="FF0000"/>
                          </a:solidFill>
                          <a:latin typeface="ヒラギノ角ゴ ProN W6"/>
                          <a:ea typeface="ヒラギノ角ゴ ProN W6"/>
                          <a:cs typeface="ヒラギノ角ゴ ProN W6"/>
                        </a:rPr>
                        <a:t>798</a:t>
                      </a:r>
                      <a:r>
                        <a:rPr kumimoji="1" lang="ja-JP" altLang="en-US" sz="1400" b="0" i="0" dirty="0" smtClean="0">
                          <a:solidFill>
                            <a:srgbClr val="FF0000"/>
                          </a:solidFill>
                          <a:latin typeface="ヒラギノ角ゴ ProN W6"/>
                          <a:ea typeface="ヒラギノ角ゴ ProN W6"/>
                          <a:cs typeface="ヒラギノ角ゴ ProN W6"/>
                        </a:rPr>
                        <a:t>単位</a:t>
                      </a:r>
                      <a:r>
                        <a:rPr kumimoji="1" lang="en-US" altLang="ja-JP" sz="1400" b="0" i="0" dirty="0" smtClean="0">
                          <a:solidFill>
                            <a:srgbClr val="FF0000"/>
                          </a:solidFill>
                          <a:latin typeface="ヒラギノ角ゴ ProN W6"/>
                          <a:ea typeface="ヒラギノ角ゴ ProN W6"/>
                          <a:cs typeface="ヒラギノ角ゴ ProN W6"/>
                        </a:rPr>
                        <a:t>/</a:t>
                      </a:r>
                      <a:r>
                        <a:rPr kumimoji="1" lang="ja-JP" altLang="en-US" sz="1400" b="0" i="0" dirty="0" smtClean="0">
                          <a:solidFill>
                            <a:srgbClr val="FF0000"/>
                          </a:solidFill>
                          <a:latin typeface="ヒラギノ角ゴ ProN W6"/>
                          <a:ea typeface="ヒラギノ角ゴ ProN W6"/>
                          <a:cs typeface="ヒラギノ角ゴ ProN W6"/>
                        </a:rPr>
                        <a:t>日</a:t>
                      </a:r>
                      <a:endParaRPr kumimoji="1" lang="ja-JP" altLang="en-US" sz="1400" b="0" i="0" dirty="0">
                        <a:solidFill>
                          <a:srgbClr val="FF0000"/>
                        </a:solidFill>
                        <a:latin typeface="ヒラギノ角ゴ ProN W6"/>
                        <a:ea typeface="ヒラギノ角ゴ ProN W6"/>
                        <a:cs typeface="ヒラギノ角ゴ ProN W6"/>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3636">
                <a:tc vMerge="1">
                  <a:txBody>
                    <a:bodyPr/>
                    <a:lstStyle/>
                    <a:p>
                      <a:endParaRPr kumimoji="1" lang="ja-JP" altLang="en-US" dirty="0"/>
                    </a:p>
                  </a:txBody>
                  <a:tcPr/>
                </a:tc>
                <a:tc>
                  <a:txBody>
                    <a:bodyPr/>
                    <a:lstStyle/>
                    <a:p>
                      <a:pPr algn="ctr"/>
                      <a:r>
                        <a:rPr kumimoji="1" lang="ja-JP" altLang="en-US" sz="1400" dirty="0" smtClean="0"/>
                        <a:t>地密</a:t>
                      </a:r>
                      <a:endParaRPr kumimoji="1" lang="ja-JP" alt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en-US" altLang="ja-JP" sz="1400" dirty="0" smtClean="0">
                          <a:solidFill>
                            <a:srgbClr val="0000FF"/>
                          </a:solidFill>
                        </a:rPr>
                        <a:t>842</a:t>
                      </a:r>
                      <a:r>
                        <a:rPr kumimoji="1" lang="ja-JP" altLang="en-US" sz="1400" dirty="0" smtClean="0">
                          <a:solidFill>
                            <a:srgbClr val="0000FF"/>
                          </a:solidFill>
                        </a:rPr>
                        <a:t>単位</a:t>
                      </a:r>
                      <a:r>
                        <a:rPr kumimoji="1" lang="en-US" altLang="ja-JP" sz="1400" dirty="0" smtClean="0">
                          <a:solidFill>
                            <a:srgbClr val="0000FF"/>
                          </a:solidFill>
                        </a:rPr>
                        <a:t>/</a:t>
                      </a:r>
                      <a:r>
                        <a:rPr kumimoji="1" lang="ja-JP" altLang="en-US" sz="1400" dirty="0" smtClean="0">
                          <a:solidFill>
                            <a:srgbClr val="0000FF"/>
                          </a:solidFill>
                        </a:rPr>
                        <a:t>日</a:t>
                      </a:r>
                      <a:endParaRPr kumimoji="1" lang="ja-JP" altLang="en-US" sz="1400" dirty="0">
                        <a:solidFill>
                          <a:srgbClr val="0000FF"/>
                        </a:solidFill>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dash"/>
                      <a:round/>
                      <a:headEnd type="none" w="med" len="med"/>
                      <a:tailEnd type="none" w="med" len="med"/>
                    </a:lnT>
                    <a:lnB w="12700" cap="flat" cmpd="sng" algn="ctr">
                      <a:solidFill>
                        <a:scrgbClr r="0" g="0" b="0"/>
                      </a:solidFill>
                      <a:prstDash val="solid"/>
                      <a:round/>
                      <a:headEnd type="none" w="med" len="med"/>
                      <a:tailEnd type="none" w="med" len="med"/>
                    </a:lnB>
                  </a:tcPr>
                </a:tc>
                <a:tc vMerge="1">
                  <a:txBody>
                    <a:bodyPr/>
                    <a:lstStyle/>
                    <a:p>
                      <a:endParaRPr kumimoji="1" lang="ja-JP" altLang="en-US" dirty="0"/>
                    </a:p>
                  </a:txBody>
                  <a:tcPr/>
                </a:tc>
                <a:tc vMerge="1">
                  <a:txBody>
                    <a:bodyPr/>
                    <a:lstStyle/>
                    <a:p>
                      <a:endParaRPr kumimoji="1" lang="ja-JP" altLang="en-US" dirty="0"/>
                    </a:p>
                  </a:txBody>
                  <a:tcPr/>
                </a:tc>
              </a:tr>
            </a:tbl>
          </a:graphicData>
        </a:graphic>
      </p:graphicFrame>
      <p:graphicFrame>
        <p:nvGraphicFramePr>
          <p:cNvPr id="8" name="グラフ 7"/>
          <p:cNvGraphicFramePr/>
          <p:nvPr>
            <p:extLst>
              <p:ext uri="{D42A27DB-BD31-4B8C-83A1-F6EECF244321}">
                <p14:modId xmlns:p14="http://schemas.microsoft.com/office/powerpoint/2010/main" val="791150312"/>
              </p:ext>
            </p:extLst>
          </p:nvPr>
        </p:nvGraphicFramePr>
        <p:xfrm>
          <a:off x="560516" y="4509120"/>
          <a:ext cx="8640956" cy="2347292"/>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bwMode="auto">
          <a:xfrm>
            <a:off x="200472" y="4742999"/>
            <a:ext cx="400110" cy="860172"/>
          </a:xfrm>
          <a:prstGeom prst="rect">
            <a:avLst/>
          </a:prstGeom>
          <a:noFill/>
          <a:ln w="9525">
            <a:noFill/>
            <a:miter lim="800000"/>
            <a:headEnd/>
            <a:tailEnd/>
          </a:ln>
          <a:effectLst/>
        </p:spPr>
        <p:txBody>
          <a:bodyPr vert="vert270" wrap="none" rtlCol="0">
            <a:spAutoFit/>
          </a:bodyPr>
          <a:lstStyle/>
          <a:p>
            <a:pPr fontAlgn="base">
              <a:spcBef>
                <a:spcPct val="50000"/>
              </a:spcBef>
              <a:spcAft>
                <a:spcPct val="0"/>
              </a:spcAft>
            </a:pPr>
            <a:r>
              <a:rPr lang="en-US" altLang="ja-JP" sz="1400" dirty="0" smtClean="0">
                <a:solidFill>
                  <a:prstClr val="black"/>
                </a:solidFill>
                <a:latin typeface="Helvetica"/>
                <a:ea typeface="ヒラギノ丸ゴ ProN W4"/>
              </a:rPr>
              <a:t>【</a:t>
            </a:r>
            <a:r>
              <a:rPr lang="ja-JP" altLang="en-US" sz="1400" dirty="0" smtClean="0">
                <a:solidFill>
                  <a:prstClr val="black"/>
                </a:solidFill>
                <a:latin typeface="Helvetica"/>
                <a:ea typeface="ヒラギノ丸ゴ ProN W4"/>
              </a:rPr>
              <a:t>単位</a:t>
            </a:r>
            <a:r>
              <a:rPr lang="en-US" altLang="ja-JP" sz="1400" dirty="0" smtClean="0">
                <a:solidFill>
                  <a:prstClr val="black"/>
                </a:solidFill>
                <a:latin typeface="Helvetica"/>
                <a:ea typeface="ヒラギノ丸ゴ ProN W4"/>
              </a:rPr>
              <a:t>/</a:t>
            </a:r>
            <a:r>
              <a:rPr lang="ja-JP" altLang="en-US" sz="1400" dirty="0" smtClean="0">
                <a:solidFill>
                  <a:prstClr val="black"/>
                </a:solidFill>
                <a:latin typeface="Helvetica"/>
                <a:ea typeface="ヒラギノ丸ゴ ProN W4"/>
              </a:rPr>
              <a:t>日</a:t>
            </a:r>
            <a:r>
              <a:rPr lang="en-US" altLang="ja-JP" sz="1400" dirty="0" smtClean="0">
                <a:solidFill>
                  <a:prstClr val="black"/>
                </a:solidFill>
                <a:latin typeface="Helvetica"/>
                <a:ea typeface="ヒラギノ丸ゴ ProN W4"/>
              </a:rPr>
              <a:t>】</a:t>
            </a:r>
          </a:p>
        </p:txBody>
      </p:sp>
      <p:sp>
        <p:nvSpPr>
          <p:cNvPr id="7" name="正方形/長方形 6"/>
          <p:cNvSpPr/>
          <p:nvPr/>
        </p:nvSpPr>
        <p:spPr>
          <a:xfrm>
            <a:off x="0" y="0"/>
            <a:ext cx="9906000" cy="5486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１＞特定施設入居者生活介護に関する</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基本サービス費の見直し（平成</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改定）</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35</a:t>
            </a:fld>
            <a:endParaRPr kumimoji="0" lang="en-US" altLang="ja-JP" sz="1600" kern="0" dirty="0">
              <a:solidFill>
                <a:srgbClr val="000000"/>
              </a:solidFill>
            </a:endParaRPr>
          </a:p>
        </p:txBody>
      </p:sp>
    </p:spTree>
    <p:extLst>
      <p:ext uri="{BB962C8B-B14F-4D97-AF65-F5344CB8AC3E}">
        <p14:creationId xmlns:p14="http://schemas.microsoft.com/office/powerpoint/2010/main" val="20872946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168187748"/>
              </p:ext>
            </p:extLst>
          </p:nvPr>
        </p:nvGraphicFramePr>
        <p:xfrm>
          <a:off x="22334" y="583332"/>
          <a:ext cx="9827216" cy="6130059"/>
        </p:xfrm>
        <a:graphic>
          <a:graphicData uri="http://schemas.openxmlformats.org/drawingml/2006/table">
            <a:tbl>
              <a:tblPr firstRow="1" bandRow="1">
                <a:tableStyleId>{5C22544A-7EE6-4342-B048-85BDC9FD1C3A}</a:tableStyleId>
              </a:tblPr>
              <a:tblGrid>
                <a:gridCol w="1330266"/>
                <a:gridCol w="720080"/>
                <a:gridCol w="1728192"/>
                <a:gridCol w="4248477"/>
                <a:gridCol w="600067"/>
                <a:gridCol w="600067"/>
                <a:gridCol w="600067"/>
              </a:tblGrid>
              <a:tr h="160786">
                <a:tc rowSpan="2" gridSpan="2">
                  <a:txBody>
                    <a:bodyPr/>
                    <a:lstStyle/>
                    <a:p>
                      <a:pPr algn="ctr"/>
                      <a:endParaRPr kumimoji="1" lang="ja-JP" altLang="en-US" sz="1400"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rowSpan="2" hMerge="1">
                  <a:txBody>
                    <a:bodyPr/>
                    <a:lstStyle/>
                    <a:p>
                      <a:endParaRPr kumimoji="1" lang="ja-JP" altLang="en-US"/>
                    </a:p>
                  </a:txBody>
                  <a:tcPr/>
                </a:tc>
                <a:tc gridSpan="2">
                  <a:txBody>
                    <a:bodyPr/>
                    <a:lstStyle/>
                    <a:p>
                      <a:pPr algn="ctr"/>
                      <a:r>
                        <a:rPr kumimoji="1" lang="ja-JP" altLang="en-US" sz="1400" b="1" dirty="0" smtClean="0">
                          <a:solidFill>
                            <a:srgbClr val="000000"/>
                          </a:solidFill>
                          <a:latin typeface="ヒラギノ丸ゴ ProN W4"/>
                          <a:ea typeface="ヒラギノ丸ゴ ProN W4"/>
                          <a:cs typeface="ヒラギノ丸ゴ ProN W4"/>
                        </a:rPr>
                        <a:t>概要</a:t>
                      </a:r>
                      <a:endParaRPr kumimoji="1" lang="ja-JP" altLang="en-US" sz="1400" b="1"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endParaRPr kumimoji="1" lang="ja-JP" altLang="en-US"/>
                    </a:p>
                  </a:txBody>
                  <a:tcPr/>
                </a:tc>
                <a:tc gridSpan="3">
                  <a:txBody>
                    <a:bodyPr/>
                    <a:lstStyle/>
                    <a:p>
                      <a:pPr algn="ctr"/>
                      <a:r>
                        <a:rPr kumimoji="1" lang="ja-JP" altLang="en-US" sz="1400" b="1" dirty="0" smtClean="0">
                          <a:solidFill>
                            <a:srgbClr val="000000"/>
                          </a:solidFill>
                          <a:latin typeface="ヒラギノ丸ゴ ProN W4"/>
                          <a:ea typeface="ヒラギノ丸ゴ ProN W4"/>
                          <a:cs typeface="ヒラギノ丸ゴ ProN W4"/>
                        </a:rPr>
                        <a:t>利用可能性</a:t>
                      </a:r>
                      <a:endParaRPr kumimoji="1" lang="ja-JP" altLang="en-US" sz="1400" b="1"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hMerge="1">
                  <a:txBody>
                    <a:bodyPr/>
                    <a:lstStyle/>
                    <a:p>
                      <a:pPr algn="ctr"/>
                      <a:endParaRPr kumimoji="1" lang="ja-JP" altLang="en-US" sz="1600" b="1" dirty="0">
                        <a:solidFill>
                          <a:srgbClr val="0070C0"/>
                        </a:solidFill>
                        <a:latin typeface="Helvetica" panose="020B0604020202020204" pitchFamily="34" charset="0"/>
                        <a:ea typeface="HG丸ｺﾞｼｯｸM-PRO" panose="020F0600000000000000" pitchFamily="50" charset="-128"/>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pPr algn="ctr"/>
                      <a:endParaRPr kumimoji="1" lang="ja-JP" altLang="en-US" sz="1600" b="1" dirty="0">
                        <a:solidFill>
                          <a:srgbClr val="0070C0"/>
                        </a:solidFill>
                        <a:latin typeface="Helvetica" panose="020B0604020202020204" pitchFamily="34" charset="0"/>
                        <a:ea typeface="HG丸ｺﾞｼｯｸM-PRO" panose="020F0600000000000000" pitchFamily="50" charset="-128"/>
                        <a:cs typeface="Helvetica"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202816">
                <a:tc gridSpan="2" vMerge="1">
                  <a:txBody>
                    <a:bodyPr/>
                    <a:lstStyle/>
                    <a:p>
                      <a:pPr algn="ctr"/>
                      <a:endParaRPr kumimoji="1" lang="ja-JP" altLang="en-US" sz="1600" dirty="0"/>
                    </a:p>
                  </a:txBody>
                  <a:tcPr anchor="ctr"/>
                </a:tc>
                <a:tc hMerge="1" vMerge="1">
                  <a:txBody>
                    <a:bodyPr/>
                    <a:lstStyle/>
                    <a:p>
                      <a:endParaRPr kumimoji="1" lang="ja-JP" altLang="en-US"/>
                    </a:p>
                  </a:txBody>
                  <a:tcPr/>
                </a:tc>
                <a:tc>
                  <a:txBody>
                    <a:bodyPr/>
                    <a:lstStyle/>
                    <a:p>
                      <a:pPr algn="ctr"/>
                      <a:r>
                        <a:rPr kumimoji="1" lang="ja-JP" altLang="en-US" sz="1400" b="1" dirty="0" smtClean="0">
                          <a:solidFill>
                            <a:srgbClr val="000000"/>
                          </a:solidFill>
                          <a:latin typeface="ヒラギノ丸ゴ ProN W4"/>
                          <a:ea typeface="ヒラギノ丸ゴ ProN W4"/>
                          <a:cs typeface="ヒラギノ丸ゴ ProN W4"/>
                        </a:rPr>
                        <a:t>単位</a:t>
                      </a:r>
                      <a:endParaRPr kumimoji="1" lang="ja-JP" altLang="en-US" sz="1400" b="1"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solidFill>
                            <a:srgbClr val="000000"/>
                          </a:solidFill>
                          <a:latin typeface="ヒラギノ丸ゴ ProN W4"/>
                          <a:ea typeface="ヒラギノ丸ゴ ProN W4"/>
                          <a:cs typeface="ヒラギノ丸ゴ ProN W4"/>
                        </a:rPr>
                        <a:t>条件</a:t>
                      </a:r>
                      <a:endParaRPr kumimoji="1" lang="ja-JP" altLang="en-US" sz="1400" b="1"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solidFill>
                            <a:srgbClr val="000000"/>
                          </a:solidFill>
                          <a:latin typeface="ヒラギノ丸ゴ ProN W4"/>
                          <a:ea typeface="ヒラギノ丸ゴ ProN W4"/>
                          <a:cs typeface="ヒラギノ丸ゴ ProN W4"/>
                        </a:rPr>
                        <a:t>一般</a:t>
                      </a:r>
                      <a:endParaRPr kumimoji="1" lang="ja-JP" altLang="en-US" sz="1400" b="1"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solidFill>
                            <a:srgbClr val="000000"/>
                          </a:solidFill>
                          <a:latin typeface="ヒラギノ丸ゴ ProN W4"/>
                          <a:ea typeface="ヒラギノ丸ゴ ProN W4"/>
                          <a:cs typeface="ヒラギノ丸ゴ ProN W4"/>
                        </a:rPr>
                        <a:t>地密</a:t>
                      </a:r>
                      <a:endParaRPr kumimoji="1" lang="ja-JP" altLang="en-US" sz="1400" b="1"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kumimoji="1" lang="ja-JP" altLang="en-US" sz="1400" b="1" dirty="0" smtClean="0">
                          <a:solidFill>
                            <a:srgbClr val="000000"/>
                          </a:solidFill>
                          <a:latin typeface="ヒラギノ丸ゴ ProN W4"/>
                          <a:ea typeface="ヒラギノ丸ゴ ProN W4"/>
                          <a:cs typeface="ヒラギノ丸ゴ ProN W4"/>
                        </a:rPr>
                        <a:t>予防</a:t>
                      </a:r>
                      <a:endParaRPr kumimoji="1" lang="ja-JP" altLang="en-US" sz="1400" b="1"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r>
              <a:tr h="521739">
                <a:tc gridSpan="2">
                  <a:txBody>
                    <a:bodyPr/>
                    <a:lstStyle/>
                    <a:p>
                      <a:r>
                        <a:rPr kumimoji="1" lang="ja-JP" altLang="en-US" sz="1400" b="0" i="0" dirty="0" smtClean="0">
                          <a:solidFill>
                            <a:srgbClr val="000000"/>
                          </a:solidFill>
                          <a:latin typeface="ヒラギノ明朝 ProN W3"/>
                          <a:ea typeface="ヒラギノ明朝 ProN W3"/>
                          <a:cs typeface="ヒラギノ明朝 ProN W3"/>
                        </a:rPr>
                        <a:t>個別機能訓練加算</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r"/>
                      <a:r>
                        <a:rPr kumimoji="1" lang="en-US" altLang="ja-JP" sz="1400" b="0" i="0" dirty="0" smtClean="0">
                          <a:solidFill>
                            <a:srgbClr val="000000"/>
                          </a:solidFill>
                          <a:latin typeface="ヒラギノ明朝 ProN W3"/>
                          <a:ea typeface="ヒラギノ明朝 ProN W3"/>
                          <a:cs typeface="ヒラギノ明朝 ProN W3"/>
                        </a:rPr>
                        <a:t>12</a:t>
                      </a:r>
                      <a:r>
                        <a:rPr kumimoji="1" lang="ja-JP" altLang="en-US" sz="1400" b="0" i="0" dirty="0" smtClean="0">
                          <a:solidFill>
                            <a:srgbClr val="000000"/>
                          </a:solidFill>
                          <a:latin typeface="ヒラギノ明朝 ProN W3"/>
                          <a:ea typeface="ヒラギノ明朝 ProN W3"/>
                          <a:cs typeface="ヒラギノ明朝 ProN W3"/>
                        </a:rPr>
                        <a:t>単位</a:t>
                      </a:r>
                      <a:r>
                        <a:rPr kumimoji="1" lang="en-US" altLang="ja-JP" sz="1400" b="0" i="0" dirty="0" smtClean="0">
                          <a:solidFill>
                            <a:srgbClr val="000000"/>
                          </a:solidFill>
                          <a:latin typeface="ヒラギノ明朝 ProN W3"/>
                          <a:ea typeface="ヒラギノ明朝 ProN W3"/>
                          <a:cs typeface="ヒラギノ明朝 ProN W3"/>
                        </a:rPr>
                        <a:t>/</a:t>
                      </a:r>
                      <a:r>
                        <a:rPr kumimoji="1" lang="ja-JP" altLang="en-US" sz="1400" b="0" i="0" dirty="0" smtClean="0">
                          <a:solidFill>
                            <a:srgbClr val="000000"/>
                          </a:solidFill>
                          <a:latin typeface="ヒラギノ明朝 ProN W3"/>
                          <a:ea typeface="ヒラギノ明朝 ProN W3"/>
                          <a:cs typeface="ヒラギノ明朝 ProN W3"/>
                        </a:rPr>
                        <a:t>日</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indent="-87313"/>
                      <a:r>
                        <a:rPr kumimoji="1" lang="ja-JP" altLang="en-US" sz="1400" b="0" i="0" dirty="0" smtClean="0">
                          <a:solidFill>
                            <a:srgbClr val="000000"/>
                          </a:solidFill>
                          <a:latin typeface="ヒラギノ明朝 ProN W3"/>
                          <a:ea typeface="ヒラギノ明朝 ProN W3"/>
                          <a:cs typeface="ヒラギノ明朝 ProN W3"/>
                        </a:rPr>
                        <a:t>・機能訓練指導員等が共同して個別機能訓練計画を作成し、計画的に機能訓練を実施</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2837">
                <a:tc gridSpan="2">
                  <a:txBody>
                    <a:bodyPr/>
                    <a:lstStyle/>
                    <a:p>
                      <a:r>
                        <a:rPr kumimoji="1" lang="ja-JP" altLang="en-US" sz="1400" b="0" i="0" dirty="0" smtClean="0">
                          <a:solidFill>
                            <a:srgbClr val="000000"/>
                          </a:solidFill>
                          <a:latin typeface="ヒラギノ明朝 ProN W3"/>
                          <a:ea typeface="ヒラギノ明朝 ProN W3"/>
                          <a:cs typeface="ヒラギノ明朝 ProN W3"/>
                        </a:rPr>
                        <a:t>夜間看護体制加算</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r"/>
                      <a:r>
                        <a:rPr kumimoji="1" lang="en-US" altLang="ja-JP" sz="1400" b="0" i="0" dirty="0" smtClean="0">
                          <a:solidFill>
                            <a:srgbClr val="000000"/>
                          </a:solidFill>
                          <a:latin typeface="ヒラギノ明朝 ProN W3"/>
                          <a:ea typeface="ヒラギノ明朝 ProN W3"/>
                          <a:cs typeface="ヒラギノ明朝 ProN W3"/>
                        </a:rPr>
                        <a:t>10</a:t>
                      </a:r>
                      <a:r>
                        <a:rPr kumimoji="1" lang="ja-JP" altLang="en-US" sz="1400" b="0" i="0" dirty="0" smtClean="0">
                          <a:solidFill>
                            <a:srgbClr val="000000"/>
                          </a:solidFill>
                          <a:latin typeface="ヒラギノ明朝 ProN W3"/>
                          <a:ea typeface="ヒラギノ明朝 ProN W3"/>
                          <a:cs typeface="ヒラギノ明朝 ProN W3"/>
                        </a:rPr>
                        <a:t>単位</a:t>
                      </a:r>
                      <a:r>
                        <a:rPr kumimoji="1" lang="en-US" altLang="ja-JP" sz="1400" b="0" i="0" dirty="0" smtClean="0">
                          <a:solidFill>
                            <a:srgbClr val="000000"/>
                          </a:solidFill>
                          <a:latin typeface="ヒラギノ明朝 ProN W3"/>
                          <a:ea typeface="ヒラギノ明朝 ProN W3"/>
                          <a:cs typeface="ヒラギノ明朝 ProN W3"/>
                        </a:rPr>
                        <a:t>/</a:t>
                      </a:r>
                      <a:r>
                        <a:rPr kumimoji="1" lang="ja-JP" altLang="en-US" sz="1400" b="0" i="0" dirty="0" smtClean="0">
                          <a:solidFill>
                            <a:srgbClr val="000000"/>
                          </a:solidFill>
                          <a:latin typeface="ヒラギノ明朝 ProN W3"/>
                          <a:ea typeface="ヒラギノ明朝 ProN W3"/>
                          <a:cs typeface="ヒラギノ明朝 ProN W3"/>
                        </a:rPr>
                        <a:t>日</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marR="0" indent="-87313" algn="l" defTabSz="914400" rtl="0" eaLnBrk="1" fontAlgn="auto" latinLnBrk="0" hangingPunct="1">
                        <a:lnSpc>
                          <a:spcPct val="100000"/>
                        </a:lnSpc>
                        <a:spcBef>
                          <a:spcPts val="0"/>
                        </a:spcBef>
                        <a:spcAft>
                          <a:spcPts val="0"/>
                        </a:spcAft>
                        <a:buClrTx/>
                        <a:buSzTx/>
                        <a:buFontTx/>
                        <a:buNone/>
                        <a:tabLst/>
                        <a:defRPr/>
                      </a:pPr>
                      <a:r>
                        <a:rPr kumimoji="1" lang="ja-JP" altLang="en-US" sz="1400" b="0" i="0" dirty="0" smtClean="0">
                          <a:solidFill>
                            <a:srgbClr val="000000"/>
                          </a:solidFill>
                          <a:latin typeface="ヒラギノ明朝 ProN W3"/>
                          <a:ea typeface="ヒラギノ明朝 ProN W3"/>
                          <a:cs typeface="ヒラギノ明朝 ProN W3"/>
                        </a:rPr>
                        <a:t>・常勤の看護師を配置し、</a:t>
                      </a:r>
                      <a:r>
                        <a:rPr kumimoji="1" lang="en-US" altLang="ja-JP" sz="1400" b="0" i="0" dirty="0" smtClean="0">
                          <a:solidFill>
                            <a:srgbClr val="000000"/>
                          </a:solidFill>
                          <a:latin typeface="ヒラギノ明朝 ProN W3"/>
                          <a:ea typeface="ヒラギノ明朝 ProN W3"/>
                          <a:cs typeface="ヒラギノ明朝 ProN W3"/>
                        </a:rPr>
                        <a:t>24</a:t>
                      </a:r>
                      <a:r>
                        <a:rPr kumimoji="1" lang="ja-JP" altLang="en-US" sz="1400" b="0" i="0" dirty="0" smtClean="0">
                          <a:solidFill>
                            <a:srgbClr val="000000"/>
                          </a:solidFill>
                          <a:latin typeface="ヒラギノ明朝 ProN W3"/>
                          <a:ea typeface="ヒラギノ明朝 ProN W3"/>
                          <a:cs typeface="ヒラギノ明朝 ProN W3"/>
                        </a:rPr>
                        <a:t>時間の連絡体制や健康上の管理を行う体制の確保　等</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r>
                        <a:rPr kumimoji="1" lang="en-US" altLang="ja-JP" sz="1400" b="0" i="0" baseline="30000" dirty="0" smtClean="0">
                          <a:solidFill>
                            <a:srgbClr val="000000"/>
                          </a:solidFill>
                          <a:latin typeface="ヒラギノ明朝 ProN W3"/>
                          <a:ea typeface="ヒラギノ明朝 ProN W3"/>
                          <a:cs typeface="ヒラギノ明朝 ProN W3"/>
                        </a:rPr>
                        <a:t>※</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r>
                        <a:rPr kumimoji="1" lang="en-US" altLang="ja-JP" sz="1400" b="0" i="0" baseline="30000" dirty="0" smtClean="0">
                          <a:solidFill>
                            <a:srgbClr val="000000"/>
                          </a:solidFill>
                          <a:latin typeface="ヒラギノ明朝 ProN W3"/>
                          <a:ea typeface="ヒラギノ明朝 ProN W3"/>
                          <a:cs typeface="ヒラギノ明朝 ProN W3"/>
                        </a:rPr>
                        <a:t>※</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38733">
                <a:tc gridSpan="2">
                  <a:txBody>
                    <a:bodyPr/>
                    <a:lstStyle/>
                    <a:p>
                      <a:r>
                        <a:rPr kumimoji="1" lang="ja-JP" altLang="en-US" sz="1400" b="0" i="0" dirty="0" smtClean="0">
                          <a:solidFill>
                            <a:srgbClr val="000000"/>
                          </a:solidFill>
                          <a:latin typeface="ヒラギノ明朝 ProN W3"/>
                          <a:ea typeface="ヒラギノ明朝 ProN W3"/>
                          <a:cs typeface="ヒラギノ明朝 ProN W3"/>
                        </a:rPr>
                        <a:t>医療機関連携加算</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algn="r"/>
                      <a:r>
                        <a:rPr kumimoji="1" lang="en-US" altLang="ja-JP" sz="1400" b="0" i="0" dirty="0" smtClean="0">
                          <a:solidFill>
                            <a:srgbClr val="000000"/>
                          </a:solidFill>
                          <a:latin typeface="ヒラギノ明朝 ProN W3"/>
                          <a:ea typeface="ヒラギノ明朝 ProN W3"/>
                          <a:cs typeface="ヒラギノ明朝 ProN W3"/>
                        </a:rPr>
                        <a:t>80</a:t>
                      </a:r>
                      <a:r>
                        <a:rPr kumimoji="1" lang="ja-JP" altLang="en-US" sz="1400" b="0" i="0" dirty="0" smtClean="0">
                          <a:solidFill>
                            <a:srgbClr val="000000"/>
                          </a:solidFill>
                          <a:latin typeface="ヒラギノ明朝 ProN W3"/>
                          <a:ea typeface="ヒラギノ明朝 ProN W3"/>
                          <a:cs typeface="ヒラギノ明朝 ProN W3"/>
                        </a:rPr>
                        <a:t>単位</a:t>
                      </a:r>
                      <a:r>
                        <a:rPr kumimoji="1" lang="en-US" altLang="ja-JP" sz="1400" b="0" i="0" dirty="0" smtClean="0">
                          <a:solidFill>
                            <a:srgbClr val="000000"/>
                          </a:solidFill>
                          <a:latin typeface="ヒラギノ明朝 ProN W3"/>
                          <a:ea typeface="ヒラギノ明朝 ProN W3"/>
                          <a:cs typeface="ヒラギノ明朝 ProN W3"/>
                        </a:rPr>
                        <a:t>/</a:t>
                      </a:r>
                      <a:r>
                        <a:rPr kumimoji="1" lang="ja-JP" altLang="en-US" sz="1400" b="0" i="0" dirty="0" smtClean="0">
                          <a:solidFill>
                            <a:srgbClr val="000000"/>
                          </a:solidFill>
                          <a:latin typeface="ヒラギノ明朝 ProN W3"/>
                          <a:ea typeface="ヒラギノ明朝 ProN W3"/>
                          <a:cs typeface="ヒラギノ明朝 ProN W3"/>
                        </a:rPr>
                        <a:t>月</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7313" marR="0" indent="-87313" algn="l" defTabSz="914400" rtl="0" eaLnBrk="1" fontAlgn="auto" latinLnBrk="0" hangingPunct="1">
                        <a:lnSpc>
                          <a:spcPct val="100000"/>
                        </a:lnSpc>
                        <a:spcBef>
                          <a:spcPts val="0"/>
                        </a:spcBef>
                        <a:spcAft>
                          <a:spcPts val="0"/>
                        </a:spcAft>
                        <a:buClrTx/>
                        <a:buSzTx/>
                        <a:buFontTx/>
                        <a:buNone/>
                        <a:tabLst/>
                        <a:defRPr/>
                      </a:pPr>
                      <a:r>
                        <a:rPr kumimoji="1" lang="ja-JP" altLang="en-US" sz="1400" b="0" i="0" dirty="0" smtClean="0">
                          <a:solidFill>
                            <a:srgbClr val="000000"/>
                          </a:solidFill>
                          <a:latin typeface="ヒラギノ明朝 ProN W3"/>
                          <a:ea typeface="ヒラギノ明朝 ProN W3"/>
                          <a:cs typeface="ヒラギノ明朝 ProN W3"/>
                        </a:rPr>
                        <a:t>・健康の状況を記録し、協力医療機関や主治の医師に対して情報提供を実施</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1728">
                <a:tc rowSpan="3" gridSpan="2">
                  <a:txBody>
                    <a:bodyPr/>
                    <a:lstStyle/>
                    <a:p>
                      <a:r>
                        <a:rPr kumimoji="1" lang="ja-JP" altLang="en-US" sz="1400" b="0" i="0" dirty="0" smtClean="0">
                          <a:solidFill>
                            <a:srgbClr val="000000"/>
                          </a:solidFill>
                          <a:latin typeface="ヒラギノ明朝 ProN W3"/>
                          <a:ea typeface="ヒラギノ明朝 ProN W3"/>
                          <a:cs typeface="ヒラギノ明朝 ProN W3"/>
                        </a:rPr>
                        <a:t>看取り介護加算</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hMerge="1">
                  <a:txBody>
                    <a:bodyPr/>
                    <a:lstStyle/>
                    <a:p>
                      <a:endParaRPr kumimoji="1" lang="ja-JP" altLang="en-US"/>
                    </a:p>
                  </a:txBody>
                  <a:tcPr/>
                </a:tc>
                <a:tc>
                  <a:txBody>
                    <a:bodyPr/>
                    <a:lstStyle/>
                    <a:p>
                      <a:pPr algn="r"/>
                      <a:r>
                        <a:rPr kumimoji="1" lang="en-US" altLang="ja-JP" sz="1400" b="0" i="0" dirty="0" smtClean="0">
                          <a:solidFill>
                            <a:srgbClr val="000000"/>
                          </a:solidFill>
                          <a:latin typeface="ヒラギノ明朝 ProN W3"/>
                          <a:ea typeface="ヒラギノ明朝 ProN W3"/>
                          <a:cs typeface="ヒラギノ明朝 ProN W3"/>
                        </a:rPr>
                        <a:t>1,280</a:t>
                      </a:r>
                      <a:r>
                        <a:rPr kumimoji="1" lang="ja-JP" altLang="en-US" sz="1400" b="0" i="0" dirty="0" smtClean="0">
                          <a:solidFill>
                            <a:srgbClr val="000000"/>
                          </a:solidFill>
                          <a:latin typeface="ヒラギノ明朝 ProN W3"/>
                          <a:ea typeface="ヒラギノ明朝 ProN W3"/>
                          <a:cs typeface="ヒラギノ明朝 ProN W3"/>
                        </a:rPr>
                        <a:t>単位</a:t>
                      </a:r>
                      <a:r>
                        <a:rPr kumimoji="1" lang="en-US" altLang="ja-JP" sz="1400" b="0" i="0" dirty="0" smtClean="0">
                          <a:solidFill>
                            <a:srgbClr val="000000"/>
                          </a:solidFill>
                          <a:latin typeface="ヒラギノ明朝 ProN W3"/>
                          <a:ea typeface="ヒラギノ明朝 ProN W3"/>
                          <a:cs typeface="ヒラギノ明朝 ProN W3"/>
                        </a:rPr>
                        <a:t>/</a:t>
                      </a:r>
                      <a:r>
                        <a:rPr kumimoji="1" lang="ja-JP" altLang="en-US" sz="1400" b="0" i="0" dirty="0" smtClean="0">
                          <a:solidFill>
                            <a:srgbClr val="000000"/>
                          </a:solidFill>
                          <a:latin typeface="ヒラギノ明朝 ProN W3"/>
                          <a:ea typeface="ヒラギノ明朝 ProN W3"/>
                          <a:cs typeface="ヒラギノ明朝 ProN W3"/>
                        </a:rPr>
                        <a:t>日　　</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r>
                        <a:rPr kumimoji="1" lang="ja-JP" altLang="en-US" sz="1400" b="0" i="0" dirty="0" smtClean="0">
                          <a:solidFill>
                            <a:srgbClr val="000000"/>
                          </a:solidFill>
                          <a:latin typeface="ヒラギノ明朝 ProN W3"/>
                          <a:ea typeface="ヒラギノ明朝 ProN W3"/>
                          <a:cs typeface="ヒラギノ明朝 ProN W3"/>
                        </a:rPr>
                        <a:t>・死亡日の看取り介護　</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rowSpan="3">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r>
                        <a:rPr kumimoji="1" lang="ja-JP" altLang="en-US" sz="1400" b="0" i="0" dirty="0" smtClean="0">
                          <a:solidFill>
                            <a:srgbClr val="000000"/>
                          </a:solidFill>
                          <a:latin typeface="ヒラギノ明朝 ProN W3"/>
                          <a:ea typeface="ヒラギノ明朝 ProN W3"/>
                          <a:cs typeface="ヒラギノ明朝 ProN W3"/>
                        </a:rPr>
                        <a:t>○</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gn="ctr"/>
                      <a:endParaRPr kumimoji="1" lang="ja-JP" altLang="en-US" sz="1400"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496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dirty="0" smtClean="0">
                          <a:solidFill>
                            <a:srgbClr val="000000"/>
                          </a:solidFill>
                          <a:latin typeface="ヒラギノ明朝 ProN W3"/>
                          <a:ea typeface="ヒラギノ明朝 ProN W3"/>
                          <a:cs typeface="ヒラギノ明朝 ProN W3"/>
                        </a:rPr>
                        <a:t>680</a:t>
                      </a:r>
                      <a:r>
                        <a:rPr kumimoji="1" lang="ja-JP" altLang="en-US" sz="1400" b="0" i="0" dirty="0" smtClean="0">
                          <a:solidFill>
                            <a:srgbClr val="000000"/>
                          </a:solidFill>
                          <a:latin typeface="ヒラギノ明朝 ProN W3"/>
                          <a:ea typeface="ヒラギノ明朝 ProN W3"/>
                          <a:cs typeface="ヒラギノ明朝 ProN W3"/>
                        </a:rPr>
                        <a:t>単位</a:t>
                      </a:r>
                      <a:r>
                        <a:rPr kumimoji="1" lang="en-US" altLang="ja-JP" sz="1400" b="0" i="0" dirty="0" smtClean="0">
                          <a:solidFill>
                            <a:srgbClr val="000000"/>
                          </a:solidFill>
                          <a:latin typeface="ヒラギノ明朝 ProN W3"/>
                          <a:ea typeface="ヒラギノ明朝 ProN W3"/>
                          <a:cs typeface="ヒラギノ明朝 ProN W3"/>
                        </a:rPr>
                        <a:t>/</a:t>
                      </a:r>
                      <a:r>
                        <a:rPr kumimoji="1" lang="ja-JP" altLang="en-US" sz="1400" b="0" i="0" dirty="0" smtClean="0">
                          <a:solidFill>
                            <a:srgbClr val="000000"/>
                          </a:solidFill>
                          <a:latin typeface="ヒラギノ明朝 ProN W3"/>
                          <a:ea typeface="ヒラギノ明朝 ProN W3"/>
                          <a:cs typeface="ヒラギノ明朝 ProN W3"/>
                        </a:rPr>
                        <a:t>日</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r>
                        <a:rPr kumimoji="1" lang="ja-JP" altLang="en-US" sz="1400" b="0" i="0" dirty="0" smtClean="0">
                          <a:solidFill>
                            <a:srgbClr val="000000"/>
                          </a:solidFill>
                          <a:latin typeface="ヒラギノ明朝 ProN W3"/>
                          <a:ea typeface="ヒラギノ明朝 ProN W3"/>
                          <a:cs typeface="ヒラギノ明朝 ProN W3"/>
                        </a:rPr>
                        <a:t>・死亡の前日・前々日の看取り介護</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18192">
                <a:tc gridSpan="2" vMerge="1">
                  <a:txBody>
                    <a:bodyPr/>
                    <a:lstStyle/>
                    <a:p>
                      <a:endParaRPr kumimoji="1" lang="ja-JP" altLang="en-US"/>
                    </a:p>
                  </a:txBody>
                  <a:tcPr/>
                </a:tc>
                <a:tc hMerge="1" vMerge="1">
                  <a:txBody>
                    <a:bodyPr/>
                    <a:lstStyle/>
                    <a:p>
                      <a:endParaRPr kumimoji="1" lang="ja-JP" altLang="en-US"/>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144</a:t>
                      </a:r>
                      <a:r>
                        <a:rPr kumimoji="1" lang="ja-JP" altLang="en-US" sz="1400" b="1" i="0" u="sng" dirty="0" smtClean="0">
                          <a:solidFill>
                            <a:srgbClr val="000000"/>
                          </a:solidFill>
                          <a:latin typeface="ヒラギノ角ゴ ProN W6"/>
                          <a:ea typeface="ヒラギノ角ゴ ProN W6"/>
                          <a:cs typeface="ヒラギノ角ゴ ProN W6"/>
                        </a:rPr>
                        <a:t>単位</a:t>
                      </a:r>
                      <a:r>
                        <a:rPr kumimoji="1" lang="en-US" altLang="ja-JP" sz="1400" b="1" i="0" u="sng" dirty="0" smtClean="0">
                          <a:solidFill>
                            <a:srgbClr val="000000"/>
                          </a:solidFill>
                          <a:latin typeface="ヒラギノ角ゴ ProN W6"/>
                          <a:ea typeface="ヒラギノ角ゴ ProN W6"/>
                          <a:cs typeface="ヒラギノ角ゴ ProN W6"/>
                        </a:rPr>
                        <a:t>/</a:t>
                      </a:r>
                      <a:r>
                        <a:rPr kumimoji="1" lang="ja-JP" altLang="en-US" sz="1400" b="1" i="0" u="sng" dirty="0" smtClean="0">
                          <a:solidFill>
                            <a:srgbClr val="000000"/>
                          </a:solidFill>
                          <a:latin typeface="ヒラギノ角ゴ ProN W6"/>
                          <a:ea typeface="ヒラギノ角ゴ ProN W6"/>
                          <a:cs typeface="ヒラギノ角ゴ ProN W6"/>
                        </a:rPr>
                        <a:t>日</a:t>
                      </a:r>
                      <a:endParaRPr kumimoji="1" lang="en-US" altLang="ja-JP"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0" i="0" dirty="0" smtClean="0">
                          <a:solidFill>
                            <a:srgbClr val="000000"/>
                          </a:solidFill>
                          <a:latin typeface="ヒラギノ明朝 ProN W3"/>
                          <a:ea typeface="ヒラギノ明朝 ProN W3"/>
                          <a:cs typeface="ヒラギノ明朝 ProN W3"/>
                        </a:rPr>
                        <a:t>・死亡日以前４日以上</a:t>
                      </a:r>
                      <a:r>
                        <a:rPr kumimoji="1" lang="en-US" altLang="ja-JP" sz="1400" b="0" i="0" dirty="0" smtClean="0">
                          <a:solidFill>
                            <a:srgbClr val="000000"/>
                          </a:solidFill>
                          <a:latin typeface="ヒラギノ明朝 ProN W3"/>
                          <a:ea typeface="ヒラギノ明朝 ProN W3"/>
                          <a:cs typeface="ヒラギノ明朝 ProN W3"/>
                        </a:rPr>
                        <a:t>30</a:t>
                      </a:r>
                      <a:r>
                        <a:rPr kumimoji="1" lang="ja-JP" altLang="en-US" sz="1400" b="0" i="0" dirty="0" smtClean="0">
                          <a:solidFill>
                            <a:srgbClr val="000000"/>
                          </a:solidFill>
                          <a:latin typeface="ヒラギノ明朝 ProN W3"/>
                          <a:ea typeface="ヒラギノ明朝 ProN W3"/>
                          <a:cs typeface="ヒラギノ明朝 ProN W3"/>
                        </a:rPr>
                        <a:t>日以下の看取り介護</a:t>
                      </a:r>
                      <a:endParaRPr kumimoji="1" lang="en-US" altLang="ja-JP"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rowSpan="4">
                  <a:txBody>
                    <a:bodyPr/>
                    <a:lstStyle/>
                    <a:p>
                      <a:r>
                        <a:rPr kumimoji="1" lang="ja-JP" altLang="en-US" sz="1400" b="1" i="0" u="sng" dirty="0" smtClean="0">
                          <a:solidFill>
                            <a:srgbClr val="000000"/>
                          </a:solidFill>
                          <a:latin typeface="ヒラギノ角ゴ ProN W6"/>
                          <a:ea typeface="ヒラギノ角ゴ ProN W6"/>
                          <a:cs typeface="ヒラギノ角ゴ ProN W6"/>
                        </a:rPr>
                        <a:t>サービス提供体制強化加算</a:t>
                      </a:r>
                      <a:endParaRPr kumimoji="1" lang="ja-JP" altLang="en-US" sz="1400" b="1" i="0" u="sng" dirty="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400" b="1" i="0" u="sng" dirty="0" smtClean="0">
                          <a:solidFill>
                            <a:srgbClr val="000000"/>
                          </a:solidFill>
                          <a:latin typeface="ヒラギノ角ゴ ProN W6"/>
                          <a:ea typeface="ヒラギノ角ゴ ProN W6"/>
                          <a:cs typeface="ヒラギノ角ゴ ProN W6"/>
                        </a:rPr>
                        <a:t>(Ⅰ)</a:t>
                      </a:r>
                      <a:endParaRPr kumimoji="1" lang="ja-JP" altLang="en-US" sz="1400" b="1" i="0" u="sng" dirty="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pPr marL="0" marR="0" indent="0" algn="r" defTabSz="886468"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18</a:t>
                      </a:r>
                      <a:r>
                        <a:rPr kumimoji="1" lang="ja-JP" altLang="en-US" sz="1400" b="1" i="0" u="sng" dirty="0" smtClean="0">
                          <a:solidFill>
                            <a:srgbClr val="000000"/>
                          </a:solidFill>
                          <a:latin typeface="ヒラギノ角ゴ ProN W6"/>
                          <a:ea typeface="ヒラギノ角ゴ ProN W6"/>
                          <a:cs typeface="ヒラギノ角ゴ ProN W6"/>
                        </a:rPr>
                        <a:t>単位</a:t>
                      </a:r>
                      <a:r>
                        <a:rPr kumimoji="1" lang="en-US" altLang="ja-JP" sz="1400" b="1" i="0" u="sng" dirty="0" smtClean="0">
                          <a:solidFill>
                            <a:srgbClr val="000000"/>
                          </a:solidFill>
                          <a:latin typeface="ヒラギノ角ゴ ProN W6"/>
                          <a:ea typeface="ヒラギノ角ゴ ProN W6"/>
                          <a:cs typeface="ヒラギノ角ゴ ProN W6"/>
                        </a:rPr>
                        <a:t>/</a:t>
                      </a:r>
                      <a:r>
                        <a:rPr kumimoji="1" lang="ja-JP" altLang="en-US" sz="1400" b="1" i="0" u="sng" dirty="0" smtClean="0">
                          <a:solidFill>
                            <a:srgbClr val="000000"/>
                          </a:solidFill>
                          <a:latin typeface="ヒラギノ角ゴ ProN W6"/>
                          <a:ea typeface="ヒラギノ角ゴ ProN W6"/>
                          <a:cs typeface="ヒラギノ角ゴ ProN W6"/>
                        </a:rPr>
                        <a:t>日</a:t>
                      </a:r>
                      <a:endParaRPr kumimoji="1" lang="en-US" altLang="ja-JP"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dirty="0" smtClean="0">
                          <a:solidFill>
                            <a:srgbClr val="000000"/>
                          </a:solidFill>
                          <a:latin typeface="ヒラギノ角ゴ ProN W6"/>
                          <a:ea typeface="ヒラギノ角ゴ ProN W6"/>
                          <a:cs typeface="ヒラギノ角ゴ ProN W6"/>
                        </a:rPr>
                        <a:t>・介護福祉士の配置体制を特に強化</a:t>
                      </a:r>
                      <a:endParaRPr kumimoji="1" lang="en-US" altLang="ja-JP"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dirty="0" smtClean="0">
                          <a:solidFill>
                            <a:srgbClr val="000000"/>
                          </a:solidFill>
                          <a:latin typeface="ヒラギノ角ゴ ProN W6"/>
                          <a:ea typeface="ヒラギノ角ゴ ProN W6"/>
                          <a:cs typeface="ヒラギノ角ゴ ProN W6"/>
                        </a:rPr>
                        <a:t>○</a:t>
                      </a:r>
                      <a:r>
                        <a:rPr kumimoji="1" lang="en-US" altLang="ja-JP" sz="1400" b="1" i="0" baseline="30000" dirty="0" smtClean="0">
                          <a:solidFill>
                            <a:srgbClr val="000000"/>
                          </a:solidFill>
                          <a:latin typeface="ヒラギノ角ゴ ProN W6"/>
                          <a:ea typeface="ヒラギノ角ゴ ProN W6"/>
                          <a:cs typeface="ヒラギノ角ゴ ProN W6"/>
                        </a:rPr>
                        <a:t>※</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dirty="0" smtClean="0">
                          <a:solidFill>
                            <a:srgbClr val="000000"/>
                          </a:solidFill>
                          <a:latin typeface="ヒラギノ角ゴ ProN W6"/>
                          <a:ea typeface="ヒラギノ角ゴ ProN W6"/>
                          <a:cs typeface="ヒラギノ角ゴ ProN W6"/>
                        </a:rPr>
                        <a:t>○</a:t>
                      </a:r>
                      <a:r>
                        <a:rPr kumimoji="1" lang="en-US" altLang="ja-JP" sz="1400" b="1" i="0" baseline="30000" dirty="0" smtClean="0">
                          <a:solidFill>
                            <a:srgbClr val="000000"/>
                          </a:solidFill>
                          <a:latin typeface="ヒラギノ角ゴ ProN W6"/>
                          <a:ea typeface="ヒラギノ角ゴ ProN W6"/>
                          <a:cs typeface="ヒラギノ角ゴ ProN W6"/>
                        </a:rPr>
                        <a:t>※</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dirty="0" smtClean="0">
                          <a:solidFill>
                            <a:srgbClr val="000000"/>
                          </a:solidFill>
                          <a:latin typeface="ヒラギノ角ゴ ProN W6"/>
                          <a:ea typeface="ヒラギノ角ゴ ProN W6"/>
                          <a:cs typeface="ヒラギノ角ゴ ProN W6"/>
                        </a:rPr>
                        <a:t>○</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800">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(Ⅰ)</a:t>
                      </a:r>
                      <a:endParaRPr kumimoji="1" lang="ja-JP" altLang="en-US"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pPr marL="0" marR="0" indent="0" algn="r" defTabSz="886468"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12</a:t>
                      </a:r>
                      <a:r>
                        <a:rPr kumimoji="1" lang="ja-JP" altLang="en-US" sz="1400" b="1" i="0" u="sng" dirty="0" smtClean="0">
                          <a:solidFill>
                            <a:srgbClr val="000000"/>
                          </a:solidFill>
                          <a:latin typeface="ヒラギノ角ゴ ProN W6"/>
                          <a:ea typeface="ヒラギノ角ゴ ProN W6"/>
                          <a:cs typeface="ヒラギノ角ゴ ProN W6"/>
                        </a:rPr>
                        <a:t>単位</a:t>
                      </a:r>
                      <a:r>
                        <a:rPr kumimoji="1" lang="en-US" altLang="ja-JP" sz="1400" b="1" i="0" u="sng" dirty="0" smtClean="0">
                          <a:solidFill>
                            <a:srgbClr val="000000"/>
                          </a:solidFill>
                          <a:latin typeface="ヒラギノ角ゴ ProN W6"/>
                          <a:ea typeface="ヒラギノ角ゴ ProN W6"/>
                          <a:cs typeface="ヒラギノ角ゴ ProN W6"/>
                        </a:rPr>
                        <a:t>/</a:t>
                      </a:r>
                      <a:r>
                        <a:rPr kumimoji="1" lang="ja-JP" altLang="en-US" sz="1400" b="1" i="0" u="sng" dirty="0" smtClean="0">
                          <a:solidFill>
                            <a:srgbClr val="000000"/>
                          </a:solidFill>
                          <a:latin typeface="ヒラギノ角ゴ ProN W6"/>
                          <a:ea typeface="ヒラギノ角ゴ ProN W6"/>
                          <a:cs typeface="ヒラギノ角ゴ ProN W6"/>
                        </a:rPr>
                        <a:t>日</a:t>
                      </a:r>
                      <a:endParaRPr kumimoji="1" lang="en-US" altLang="ja-JP"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r>
                        <a:rPr kumimoji="1" lang="ja-JP" altLang="en-US" sz="1400" b="1" i="0" u="sng" dirty="0" smtClean="0">
                          <a:solidFill>
                            <a:srgbClr val="000000"/>
                          </a:solidFill>
                          <a:latin typeface="ヒラギノ角ゴ ProN W6"/>
                          <a:ea typeface="ヒラギノ角ゴ ProN W6"/>
                          <a:cs typeface="ヒラギノ角ゴ ProN W6"/>
                        </a:rPr>
                        <a:t>・介護福祉士の配置体制を強化</a:t>
                      </a:r>
                      <a:endParaRPr kumimoji="1" lang="ja-JP" altLang="en-US" sz="1400" b="1" i="0" u="sng" dirty="0">
                        <a:solidFill>
                          <a:srgbClr val="000000"/>
                        </a:solidFill>
                        <a:latin typeface="ヒラギノ角ゴ ProN W6"/>
                        <a:ea typeface="ヒラギノ角ゴ ProN W6"/>
                        <a:cs typeface="ヒラギノ角ゴ ProN W6"/>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(Ⅱ)</a:t>
                      </a:r>
                      <a:endParaRPr kumimoji="1" lang="ja-JP" altLang="en-US"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pPr marL="0" marR="0" indent="0" algn="r" defTabSz="886468" rtl="0" eaLnBrk="1" fontAlgn="auto" latinLnBrk="0" hangingPunct="1">
                        <a:lnSpc>
                          <a:spcPct val="100000"/>
                        </a:lnSpc>
                        <a:spcBef>
                          <a:spcPts val="0"/>
                        </a:spcBef>
                        <a:spcAft>
                          <a:spcPts val="0"/>
                        </a:spcAft>
                        <a:buClrTx/>
                        <a:buSzTx/>
                        <a:buFontTx/>
                        <a:buNone/>
                        <a:tabLst/>
                        <a:defRPr/>
                      </a:pPr>
                      <a:r>
                        <a:rPr kumimoji="1" lang="ja-JP" altLang="ja-JP" sz="1400" b="1" i="0" u="sng" dirty="0" smtClean="0">
                          <a:solidFill>
                            <a:srgbClr val="000000"/>
                          </a:solidFill>
                          <a:latin typeface="ヒラギノ角ゴ ProN W6"/>
                          <a:ea typeface="ヒラギノ角ゴ ProN W6"/>
                          <a:cs typeface="ヒラギノ角ゴ ProN W6"/>
                        </a:rPr>
                        <a:t>6</a:t>
                      </a:r>
                      <a:r>
                        <a:rPr kumimoji="1" lang="ja-JP" altLang="en-US" sz="1400" b="1" i="0" u="sng" dirty="0" smtClean="0">
                          <a:solidFill>
                            <a:srgbClr val="000000"/>
                          </a:solidFill>
                          <a:latin typeface="ヒラギノ角ゴ ProN W6"/>
                          <a:ea typeface="ヒラギノ角ゴ ProN W6"/>
                          <a:cs typeface="ヒラギノ角ゴ ProN W6"/>
                        </a:rPr>
                        <a:t>単位</a:t>
                      </a:r>
                      <a:r>
                        <a:rPr kumimoji="1" lang="en-US" altLang="ja-JP" sz="1400" b="1" i="0" u="sng" dirty="0" smtClean="0">
                          <a:solidFill>
                            <a:srgbClr val="000000"/>
                          </a:solidFill>
                          <a:latin typeface="ヒラギノ角ゴ ProN W6"/>
                          <a:ea typeface="ヒラギノ角ゴ ProN W6"/>
                          <a:cs typeface="ヒラギノ角ゴ ProN W6"/>
                        </a:rPr>
                        <a:t>/</a:t>
                      </a:r>
                      <a:r>
                        <a:rPr kumimoji="1" lang="ja-JP" altLang="en-US" sz="1400" b="1" i="0" u="sng" dirty="0" smtClean="0">
                          <a:solidFill>
                            <a:srgbClr val="000000"/>
                          </a:solidFill>
                          <a:latin typeface="ヒラギノ角ゴ ProN W6"/>
                          <a:ea typeface="ヒラギノ角ゴ ProN W6"/>
                          <a:cs typeface="ヒラギノ角ゴ ProN W6"/>
                        </a:rPr>
                        <a:t>日</a:t>
                      </a:r>
                      <a:endParaRPr kumimoji="1" lang="en-US" altLang="ja-JP"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r>
                        <a:rPr kumimoji="1" lang="ja-JP" altLang="en-US" sz="1400" b="1" i="0" u="sng" dirty="0" smtClean="0">
                          <a:solidFill>
                            <a:srgbClr val="000000"/>
                          </a:solidFill>
                          <a:latin typeface="ヒラギノ角ゴ ProN W6"/>
                          <a:ea typeface="ヒラギノ角ゴ ProN W6"/>
                          <a:cs typeface="ヒラギノ角ゴ ProN W6"/>
                        </a:rPr>
                        <a:t>・常勤職員の配置体制を強化</a:t>
                      </a:r>
                      <a:endParaRPr kumimoji="1" lang="ja-JP" altLang="en-US" sz="1400" b="1" i="0" u="sng" dirty="0">
                        <a:solidFill>
                          <a:srgbClr val="000000"/>
                        </a:solidFill>
                        <a:latin typeface="ヒラギノ角ゴ ProN W6"/>
                        <a:ea typeface="ヒラギノ角ゴ ProN W6"/>
                        <a:cs typeface="ヒラギノ角ゴ ProN W6"/>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304800">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(Ⅲ)</a:t>
                      </a:r>
                      <a:endParaRPr kumimoji="1" lang="ja-JP" altLang="en-US"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886468" rtl="0" eaLnBrk="1" fontAlgn="auto" latinLnBrk="0" hangingPunct="1">
                        <a:lnSpc>
                          <a:spcPct val="100000"/>
                        </a:lnSpc>
                        <a:spcBef>
                          <a:spcPts val="0"/>
                        </a:spcBef>
                        <a:spcAft>
                          <a:spcPts val="0"/>
                        </a:spcAft>
                        <a:buClrTx/>
                        <a:buSzTx/>
                        <a:buFontTx/>
                        <a:buNone/>
                        <a:tabLst/>
                        <a:defRPr/>
                      </a:pPr>
                      <a:r>
                        <a:rPr kumimoji="1" lang="ja-JP" altLang="ja-JP" sz="1400" b="1" i="0" u="sng" dirty="0" smtClean="0">
                          <a:solidFill>
                            <a:srgbClr val="000000"/>
                          </a:solidFill>
                          <a:latin typeface="ヒラギノ角ゴ ProN W6"/>
                          <a:ea typeface="ヒラギノ角ゴ ProN W6"/>
                          <a:cs typeface="ヒラギノ角ゴ ProN W6"/>
                        </a:rPr>
                        <a:t>6</a:t>
                      </a:r>
                      <a:r>
                        <a:rPr kumimoji="1" lang="ja-JP" altLang="en-US" sz="1400" b="1" i="0" u="sng" dirty="0" smtClean="0">
                          <a:solidFill>
                            <a:srgbClr val="000000"/>
                          </a:solidFill>
                          <a:latin typeface="ヒラギノ角ゴ ProN W6"/>
                          <a:ea typeface="ヒラギノ角ゴ ProN W6"/>
                          <a:cs typeface="ヒラギノ角ゴ ProN W6"/>
                        </a:rPr>
                        <a:t>単位</a:t>
                      </a:r>
                      <a:r>
                        <a:rPr kumimoji="1" lang="en-US" altLang="ja-JP" sz="1400" b="1" i="0" u="sng" dirty="0" smtClean="0">
                          <a:solidFill>
                            <a:srgbClr val="000000"/>
                          </a:solidFill>
                          <a:latin typeface="ヒラギノ角ゴ ProN W6"/>
                          <a:ea typeface="ヒラギノ角ゴ ProN W6"/>
                          <a:cs typeface="ヒラギノ角ゴ ProN W6"/>
                        </a:rPr>
                        <a:t>/</a:t>
                      </a:r>
                      <a:r>
                        <a:rPr kumimoji="1" lang="ja-JP" altLang="en-US" sz="1400" b="1" i="0" u="sng" dirty="0" smtClean="0">
                          <a:solidFill>
                            <a:srgbClr val="000000"/>
                          </a:solidFill>
                          <a:latin typeface="ヒラギノ角ゴ ProN W6"/>
                          <a:ea typeface="ヒラギノ角ゴ ProN W6"/>
                          <a:cs typeface="ヒラギノ角ゴ ProN W6"/>
                        </a:rPr>
                        <a:t>日</a:t>
                      </a:r>
                      <a:endParaRPr kumimoji="1" lang="en-US" altLang="ja-JP"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400" b="1" i="0" u="sng" dirty="0" smtClean="0">
                          <a:solidFill>
                            <a:srgbClr val="000000"/>
                          </a:solidFill>
                          <a:latin typeface="ヒラギノ角ゴ ProN W6"/>
                          <a:ea typeface="ヒラギノ角ゴ ProN W6"/>
                          <a:cs typeface="ヒラギノ角ゴ ProN W6"/>
                        </a:rPr>
                        <a:t>・長期勤続職員の配置体制を強化</a:t>
                      </a:r>
                      <a:endParaRPr kumimoji="1" lang="ja-JP" altLang="en-US" sz="1400" b="1" i="0" u="sng" dirty="0">
                        <a:solidFill>
                          <a:srgbClr val="000000"/>
                        </a:solidFill>
                        <a:latin typeface="ヒラギノ角ゴ ProN W6"/>
                        <a:ea typeface="ヒラギノ角ゴ ProN W6"/>
                        <a:cs typeface="ヒラギノ角ゴ ProN W6"/>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dirty="0"/>
                    </a:p>
                  </a:txBody>
                  <a:tcPr/>
                </a:tc>
              </a:tr>
              <a:tr h="304800">
                <a:tc rowSpan="2">
                  <a:txBody>
                    <a:bodyPr/>
                    <a:lstStyle/>
                    <a:p>
                      <a:r>
                        <a:rPr kumimoji="1" lang="ja-JP" altLang="en-US" sz="1400" b="1" i="0" u="sng" dirty="0" smtClean="0">
                          <a:solidFill>
                            <a:srgbClr val="000000"/>
                          </a:solidFill>
                          <a:latin typeface="ヒラギノ角ゴ ProN W6"/>
                          <a:ea typeface="ヒラギノ角ゴ ProN W6"/>
                          <a:cs typeface="ヒラギノ角ゴ ProN W6"/>
                        </a:rPr>
                        <a:t>認知症</a:t>
                      </a:r>
                      <a:endParaRPr kumimoji="1" lang="en-US" altLang="ja-JP" sz="1400" b="1" i="0" u="sng" dirty="0" smtClean="0">
                        <a:solidFill>
                          <a:srgbClr val="000000"/>
                        </a:solidFill>
                        <a:latin typeface="ヒラギノ角ゴ ProN W6"/>
                        <a:ea typeface="ヒラギノ角ゴ ProN W6"/>
                        <a:cs typeface="ヒラギノ角ゴ ProN W6"/>
                      </a:endParaRPr>
                    </a:p>
                    <a:p>
                      <a:r>
                        <a:rPr kumimoji="1" lang="ja-JP" altLang="en-US" sz="1400" b="1" i="0" u="sng" dirty="0" smtClean="0">
                          <a:solidFill>
                            <a:srgbClr val="000000"/>
                          </a:solidFill>
                          <a:latin typeface="ヒラギノ角ゴ ProN W6"/>
                          <a:ea typeface="ヒラギノ角ゴ ProN W6"/>
                          <a:cs typeface="ヒラギノ角ゴ ProN W6"/>
                        </a:rPr>
                        <a:t>専門ケア加算</a:t>
                      </a:r>
                      <a:endParaRPr kumimoji="1" lang="ja-JP" altLang="en-US" sz="1400" b="1" i="0" u="sng" dirty="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(Ⅰ)</a:t>
                      </a:r>
                      <a:endParaRPr kumimoji="1" lang="ja-JP" altLang="en-US"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pPr marL="0" marR="0" indent="0" algn="r" defTabSz="886468"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3</a:t>
                      </a:r>
                      <a:r>
                        <a:rPr kumimoji="1" lang="ja-JP" altLang="en-US" sz="1400" b="1" i="0" u="sng" dirty="0" smtClean="0">
                          <a:solidFill>
                            <a:srgbClr val="000000"/>
                          </a:solidFill>
                          <a:latin typeface="ヒラギノ角ゴ ProN W6"/>
                          <a:ea typeface="ヒラギノ角ゴ ProN W6"/>
                          <a:cs typeface="ヒラギノ角ゴ ProN W6"/>
                        </a:rPr>
                        <a:t>単位</a:t>
                      </a:r>
                      <a:r>
                        <a:rPr kumimoji="1" lang="en-US" altLang="ja-JP" sz="1400" b="1" i="0" u="sng" dirty="0" smtClean="0">
                          <a:solidFill>
                            <a:srgbClr val="000000"/>
                          </a:solidFill>
                          <a:latin typeface="ヒラギノ角ゴ ProN W6"/>
                          <a:ea typeface="ヒラギノ角ゴ ProN W6"/>
                          <a:cs typeface="ヒラギノ角ゴ ProN W6"/>
                        </a:rPr>
                        <a:t>/</a:t>
                      </a:r>
                      <a:r>
                        <a:rPr kumimoji="1" lang="ja-JP" altLang="en-US" sz="1400" b="1" i="0" u="sng" dirty="0" smtClean="0">
                          <a:solidFill>
                            <a:srgbClr val="000000"/>
                          </a:solidFill>
                          <a:latin typeface="ヒラギノ角ゴ ProN W6"/>
                          <a:ea typeface="ヒラギノ角ゴ ProN W6"/>
                          <a:cs typeface="ヒラギノ角ゴ ProN W6"/>
                        </a:rPr>
                        <a:t>日</a:t>
                      </a:r>
                      <a:endParaRPr kumimoji="1" lang="en-US" altLang="ja-JP"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r>
                        <a:rPr kumimoji="1" lang="ja-JP" altLang="en-US" sz="1400" b="1" i="0" u="sng" dirty="0" smtClean="0">
                          <a:solidFill>
                            <a:srgbClr val="000000"/>
                          </a:solidFill>
                          <a:latin typeface="ヒラギノ角ゴ ProN W6"/>
                          <a:ea typeface="ヒラギノ角ゴ ProN W6"/>
                          <a:cs typeface="ヒラギノ角ゴ ProN W6"/>
                        </a:rPr>
                        <a:t>・認知症介護に係る研修の修了者を配置　等</a:t>
                      </a:r>
                      <a:endParaRPr kumimoji="1" lang="ja-JP" altLang="en-US" sz="1400" b="1" i="0" u="sng" dirty="0">
                        <a:solidFill>
                          <a:srgbClr val="000000"/>
                        </a:solidFill>
                        <a:latin typeface="ヒラギノ角ゴ ProN W6"/>
                        <a:ea typeface="ヒラギノ角ゴ ProN W6"/>
                        <a:cs typeface="ヒラギノ角ゴ ProN W6"/>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rowSpan="2">
                  <a:txBody>
                    <a:bodyPr/>
                    <a:lstStyle/>
                    <a:p>
                      <a:pPr algn="ctr"/>
                      <a:r>
                        <a:rPr kumimoji="1" lang="ja-JP" altLang="en-US" sz="1400" b="1" i="0" dirty="0" smtClean="0">
                          <a:solidFill>
                            <a:srgbClr val="000000"/>
                          </a:solidFill>
                          <a:latin typeface="ヒラギノ角ゴ ProN W6"/>
                          <a:ea typeface="ヒラギノ角ゴ ProN W6"/>
                          <a:cs typeface="ヒラギノ角ゴ ProN W6"/>
                        </a:rPr>
                        <a:t>○</a:t>
                      </a:r>
                      <a:endParaRPr kumimoji="1" lang="ja-JP" altLang="en-US" sz="1400" b="1" i="0" dirty="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400" b="1" i="0" dirty="0" smtClean="0">
                          <a:solidFill>
                            <a:srgbClr val="000000"/>
                          </a:solidFill>
                          <a:latin typeface="ヒラギノ角ゴ ProN W6"/>
                          <a:ea typeface="ヒラギノ角ゴ ProN W6"/>
                          <a:cs typeface="ヒラギノ角ゴ ProN W6"/>
                        </a:rPr>
                        <a:t>○</a:t>
                      </a:r>
                      <a:endParaRPr kumimoji="1" lang="ja-JP" altLang="en-US" sz="1400" b="1" i="0" dirty="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a:r>
                        <a:rPr kumimoji="1" lang="ja-JP" altLang="en-US" sz="1400" b="1" i="0" dirty="0" smtClean="0">
                          <a:solidFill>
                            <a:srgbClr val="000000"/>
                          </a:solidFill>
                          <a:latin typeface="ヒラギノ角ゴ ProN W6"/>
                          <a:ea typeface="ヒラギノ角ゴ ProN W6"/>
                          <a:cs typeface="ヒラギノ角ゴ ProN W6"/>
                        </a:rPr>
                        <a:t>○</a:t>
                      </a:r>
                      <a:endParaRPr kumimoji="1" lang="ja-JP" altLang="en-US" sz="1400" b="1" i="0" dirty="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3888">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(Ⅱ)</a:t>
                      </a:r>
                      <a:endParaRPr kumimoji="1" lang="ja-JP" altLang="en-US"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886468"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4</a:t>
                      </a:r>
                      <a:r>
                        <a:rPr kumimoji="1" lang="ja-JP" altLang="en-US" sz="1400" b="1" i="0" u="sng" dirty="0" smtClean="0">
                          <a:solidFill>
                            <a:srgbClr val="000000"/>
                          </a:solidFill>
                          <a:latin typeface="ヒラギノ角ゴ ProN W6"/>
                          <a:ea typeface="ヒラギノ角ゴ ProN W6"/>
                          <a:cs typeface="ヒラギノ角ゴ ProN W6"/>
                        </a:rPr>
                        <a:t>単位</a:t>
                      </a:r>
                      <a:r>
                        <a:rPr kumimoji="1" lang="en-US" altLang="ja-JP" sz="1400" b="1" i="0" u="sng" dirty="0" smtClean="0">
                          <a:solidFill>
                            <a:srgbClr val="000000"/>
                          </a:solidFill>
                          <a:latin typeface="ヒラギノ角ゴ ProN W6"/>
                          <a:ea typeface="ヒラギノ角ゴ ProN W6"/>
                          <a:cs typeface="ヒラギノ角ゴ ProN W6"/>
                        </a:rPr>
                        <a:t>/</a:t>
                      </a:r>
                      <a:r>
                        <a:rPr kumimoji="1" lang="ja-JP" altLang="en-US" sz="1400" b="1" i="0" u="sng" dirty="0" smtClean="0">
                          <a:solidFill>
                            <a:srgbClr val="000000"/>
                          </a:solidFill>
                          <a:latin typeface="ヒラギノ角ゴ ProN W6"/>
                          <a:ea typeface="ヒラギノ角ゴ ProN W6"/>
                          <a:cs typeface="ヒラギノ角ゴ ProN W6"/>
                        </a:rPr>
                        <a:t>日</a:t>
                      </a:r>
                      <a:endParaRPr kumimoji="1" lang="en-US" altLang="ja-JP"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dirty="0" smtClean="0">
                          <a:solidFill>
                            <a:srgbClr val="000000"/>
                          </a:solidFill>
                          <a:latin typeface="ヒラギノ角ゴ ProN W6"/>
                          <a:ea typeface="ヒラギノ角ゴ ProN W6"/>
                          <a:cs typeface="ヒラギノ角ゴ ProN W6"/>
                        </a:rPr>
                        <a:t>・認知症介護の指導に係る研修の修了者を配置 等</a:t>
                      </a: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48168">
                <a:tc rowSpan="4">
                  <a:txBody>
                    <a:bodyPr/>
                    <a:lstStyle/>
                    <a:p>
                      <a:r>
                        <a:rPr kumimoji="1" lang="ja-JP" altLang="en-US" sz="1400" b="0" i="0" dirty="0" smtClean="0">
                          <a:solidFill>
                            <a:srgbClr val="000000"/>
                          </a:solidFill>
                          <a:latin typeface="ヒラギノ明朝 ProN W3"/>
                          <a:ea typeface="ヒラギノ明朝 ProN W3"/>
                          <a:cs typeface="ヒラギノ明朝 ProN W3"/>
                        </a:rPr>
                        <a:t>介護職員</a:t>
                      </a:r>
                      <a:endParaRPr kumimoji="1" lang="en-US" altLang="ja-JP" sz="1400" b="0" i="0" dirty="0" smtClean="0">
                        <a:solidFill>
                          <a:srgbClr val="000000"/>
                        </a:solidFill>
                        <a:latin typeface="ヒラギノ明朝 ProN W3"/>
                        <a:ea typeface="ヒラギノ明朝 ProN W3"/>
                        <a:cs typeface="ヒラギノ明朝 ProN W3"/>
                      </a:endParaRPr>
                    </a:p>
                    <a:p>
                      <a:r>
                        <a:rPr kumimoji="1" lang="ja-JP" altLang="en-US" sz="1400" b="0" i="0" dirty="0" smtClean="0">
                          <a:solidFill>
                            <a:srgbClr val="000000"/>
                          </a:solidFill>
                          <a:latin typeface="ヒラギノ明朝 ProN W3"/>
                          <a:ea typeface="ヒラギノ明朝 ProN W3"/>
                          <a:cs typeface="ヒラギノ明朝 ProN W3"/>
                        </a:rPr>
                        <a:t>処遇改善加算</a:t>
                      </a:r>
                      <a:endParaRPr kumimoji="1" lang="ja-JP" altLang="en-US" sz="1400" b="0" i="0" dirty="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dirty="0" smtClean="0">
                          <a:solidFill>
                            <a:srgbClr val="000000"/>
                          </a:solidFill>
                          <a:latin typeface="ヒラギノ角ゴ ProN W6"/>
                          <a:ea typeface="ヒラギノ角ゴ ProN W6"/>
                          <a:cs typeface="ヒラギノ角ゴ ProN W6"/>
                        </a:rPr>
                        <a:t>(Ⅰ)</a:t>
                      </a:r>
                      <a:endParaRPr kumimoji="1" lang="ja-JP" altLang="en-US" sz="1400" b="0" i="0"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pPr algn="r"/>
                      <a:r>
                        <a:rPr kumimoji="1" lang="en-US" altLang="ja-JP" sz="1400" b="1" i="0" u="sng" dirty="0" smtClean="0">
                          <a:solidFill>
                            <a:srgbClr val="000000"/>
                          </a:solidFill>
                          <a:latin typeface="ヒラギノ角ゴ ProN W6"/>
                          <a:ea typeface="ヒラギノ角ゴ ProN W6"/>
                          <a:cs typeface="ヒラギノ角ゴ ProN W6"/>
                        </a:rPr>
                        <a:t>+</a:t>
                      </a:r>
                      <a:r>
                        <a:rPr kumimoji="1" lang="ja-JP" altLang="ja-JP" sz="1400" b="1" i="0" u="sng" dirty="0" smtClean="0">
                          <a:solidFill>
                            <a:srgbClr val="000000"/>
                          </a:solidFill>
                          <a:latin typeface="ヒラギノ角ゴ ProN W6"/>
                          <a:ea typeface="ヒラギノ角ゴ ProN W6"/>
                          <a:cs typeface="ヒラギノ角ゴ ProN W6"/>
                        </a:rPr>
                        <a:t>6</a:t>
                      </a:r>
                      <a:r>
                        <a:rPr kumimoji="1" lang="en-US" altLang="ja-JP" sz="1400" b="1" i="0" u="sng" dirty="0" smtClean="0">
                          <a:solidFill>
                            <a:srgbClr val="000000"/>
                          </a:solidFill>
                          <a:latin typeface="ヒラギノ角ゴ ProN W6"/>
                          <a:ea typeface="ヒラギノ角ゴ ProN W6"/>
                          <a:cs typeface="ヒラギノ角ゴ ProN W6"/>
                        </a:rPr>
                        <a:t>.1%</a:t>
                      </a: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rgbClr r="0" g="0" b="0"/>
                      </a:solidFill>
                      <a:prstDash val="lgDash"/>
                      <a:round/>
                      <a:headEnd type="none" w="med" len="med"/>
                      <a:tailEnd type="none" w="med" len="med"/>
                    </a:lnB>
                    <a:noFill/>
                  </a:tcPr>
                </a:tc>
                <a:tc rowSpan="4">
                  <a:txBody>
                    <a:bodyPr/>
                    <a:lstStyle/>
                    <a:p>
                      <a:pPr marL="174625" marR="0" indent="-174625" algn="l" defTabSz="914400"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 </a:t>
                      </a:r>
                      <a:r>
                        <a:rPr kumimoji="1" lang="ja-JP" altLang="en-US" sz="1400" b="1" i="0" u="sng" dirty="0" smtClean="0">
                          <a:solidFill>
                            <a:srgbClr val="000000"/>
                          </a:solidFill>
                          <a:latin typeface="ヒラギノ角ゴ ProN W6"/>
                          <a:ea typeface="ヒラギノ角ゴ ProN W6"/>
                          <a:cs typeface="ヒラギノ角ゴ ProN W6"/>
                        </a:rPr>
                        <a:t>キャリアパス要件①（職位等に応じた任用要件と賃金体系の整備）、キャリアパス要件②（資質向上に向けた研修機会の確保）、職場環境等要件（旧定量的要件）（賃金改善以外の処遇改善への取組）の適用状況に応じて算定</a:t>
                      </a:r>
                      <a:endParaRPr lang="ja-JP" altLang="en-US" sz="1400" b="1" i="0" u="sng" dirty="0" smtClean="0">
                        <a:solidFill>
                          <a:srgbClr val="000000"/>
                        </a:solidFill>
                        <a:latin typeface="ヒラギノ角ゴ ProN W6"/>
                        <a:ea typeface="ヒラギノ角ゴ ProN W6"/>
                        <a:cs typeface="ヒラギノ角ゴ ProN W6"/>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0000"/>
                          </a:solidFill>
                          <a:latin typeface="ヒラギノ丸ゴ ProN W4"/>
                          <a:ea typeface="ヒラギノ丸ゴ ProN W4"/>
                          <a:cs typeface="ヒラギノ丸ゴ ProN W4"/>
                        </a:rPr>
                        <a:t>○</a:t>
                      </a:r>
                      <a:r>
                        <a:rPr kumimoji="1" lang="en-US" altLang="ja-JP" sz="1400" baseline="30000" dirty="0" smtClean="0">
                          <a:solidFill>
                            <a:srgbClr val="000000"/>
                          </a:solidFill>
                          <a:latin typeface="ヒラギノ丸ゴ ProN W4"/>
                          <a:ea typeface="ヒラギノ丸ゴ ProN W4"/>
                          <a:cs typeface="ヒラギノ丸ゴ ProN W4"/>
                        </a:rPr>
                        <a:t>※</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rgbClr val="000000"/>
                          </a:solidFill>
                          <a:latin typeface="ヒラギノ丸ゴ ProN W4"/>
                          <a:ea typeface="ヒラギノ丸ゴ ProN W4"/>
                          <a:cs typeface="ヒラギノ丸ゴ ProN W4"/>
                        </a:rPr>
                        <a:t>○</a:t>
                      </a:r>
                      <a:r>
                        <a:rPr kumimoji="1" lang="en-US" altLang="ja-JP" sz="1400" baseline="30000" dirty="0" smtClean="0">
                          <a:solidFill>
                            <a:srgbClr val="000000"/>
                          </a:solidFill>
                          <a:latin typeface="ヒラギノ丸ゴ ProN W4"/>
                          <a:ea typeface="ヒラギノ丸ゴ ProN W4"/>
                          <a:cs typeface="ヒラギノ丸ゴ ProN W4"/>
                        </a:rPr>
                        <a:t>※</a:t>
                      </a: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4">
                  <a:txBody>
                    <a:bodyPr/>
                    <a:lstStyle/>
                    <a:p>
                      <a:pPr algn="ctr"/>
                      <a:r>
                        <a:rPr kumimoji="1" lang="ja-JP" altLang="en-US" sz="1400" dirty="0" smtClean="0">
                          <a:solidFill>
                            <a:srgbClr val="000000"/>
                          </a:solidFill>
                          <a:latin typeface="ヒラギノ丸ゴ ProN W4"/>
                          <a:ea typeface="ヒラギノ丸ゴ ProN W4"/>
                          <a:cs typeface="ヒラギノ丸ゴ ProN W4"/>
                        </a:rPr>
                        <a:t>○</a:t>
                      </a:r>
                      <a:endParaRPr kumimoji="1" lang="ja-JP" altLang="en-US" sz="1400" dirty="0">
                        <a:solidFill>
                          <a:srgbClr val="000000"/>
                        </a:solidFill>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2168">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dirty="0" smtClean="0">
                          <a:solidFill>
                            <a:srgbClr val="000000"/>
                          </a:solidFill>
                          <a:latin typeface="ヒラギノ明朝 ProN W3"/>
                          <a:ea typeface="ヒラギノ明朝 ProN W3"/>
                          <a:cs typeface="ヒラギノ明朝 ProN W3"/>
                        </a:rPr>
                        <a:t>(Ⅱ)</a:t>
                      </a:r>
                      <a:endParaRPr kumimoji="1" lang="ja-JP" altLang="en-US"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pPr marL="0" marR="0" indent="0" algn="r" defTabSz="886468" rtl="0" eaLnBrk="1" fontAlgn="auto" latinLnBrk="0" hangingPunct="1">
                        <a:lnSpc>
                          <a:spcPct val="100000"/>
                        </a:lnSpc>
                        <a:spcBef>
                          <a:spcPts val="0"/>
                        </a:spcBef>
                        <a:spcAft>
                          <a:spcPts val="0"/>
                        </a:spcAft>
                        <a:buClrTx/>
                        <a:buSzTx/>
                        <a:buFontTx/>
                        <a:buNone/>
                        <a:tabLst/>
                        <a:defRPr/>
                      </a:pPr>
                      <a:r>
                        <a:rPr kumimoji="1" lang="en-US" altLang="ja-JP" sz="1400" b="1" i="0" u="sng" dirty="0" smtClean="0">
                          <a:solidFill>
                            <a:srgbClr val="000000"/>
                          </a:solidFill>
                          <a:latin typeface="ヒラギノ角ゴ ProN W6"/>
                          <a:ea typeface="ヒラギノ角ゴ ProN W6"/>
                          <a:cs typeface="ヒラギノ角ゴ ProN W6"/>
                        </a:rPr>
                        <a:t>+3.4%</a:t>
                      </a: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44440">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dirty="0" smtClean="0">
                          <a:solidFill>
                            <a:srgbClr val="000000"/>
                          </a:solidFill>
                          <a:latin typeface="ヒラギノ明朝 ProN W3"/>
                          <a:ea typeface="ヒラギノ明朝 ProN W3"/>
                          <a:cs typeface="ヒラギノ明朝 ProN W3"/>
                        </a:rPr>
                        <a:t>(Ⅲ)</a:t>
                      </a:r>
                      <a:endParaRPr kumimoji="1" lang="ja-JP" altLang="en-US"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a:txBody>
                    <a:bodyPr/>
                    <a:lstStyle/>
                    <a:p>
                      <a:pPr marL="0" marR="0" indent="0" algn="r" defTabSz="886468" rtl="0" eaLnBrk="1" fontAlgn="auto" latinLnBrk="0" hangingPunct="1">
                        <a:lnSpc>
                          <a:spcPct val="100000"/>
                        </a:lnSpc>
                        <a:spcBef>
                          <a:spcPts val="0"/>
                        </a:spcBef>
                        <a:spcAft>
                          <a:spcPts val="0"/>
                        </a:spcAft>
                        <a:buClrTx/>
                        <a:buSzTx/>
                        <a:buFontTx/>
                        <a:buNone/>
                        <a:tabLst/>
                        <a:defRPr/>
                      </a:pPr>
                      <a:r>
                        <a:rPr kumimoji="1" lang="en-US" altLang="ja-JP" sz="1400" b="0" i="0" dirty="0" smtClean="0">
                          <a:solidFill>
                            <a:srgbClr val="000000"/>
                          </a:solidFill>
                          <a:latin typeface="ヒラギノ明朝 ProN W3"/>
                          <a:ea typeface="ヒラギノ明朝 ProN W3"/>
                          <a:cs typeface="ヒラギノ明朝 ProN W3"/>
                        </a:rPr>
                        <a:t>+3.06% (Ⅱ×90%)</a:t>
                      </a: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noFill/>
                  </a:tcPr>
                </a:tc>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rgbClr r="0" g="0" b="0"/>
                      </a:solidFill>
                      <a:prstDash val="lgDash"/>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r h="138720">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dirty="0" smtClean="0">
                          <a:solidFill>
                            <a:srgbClr val="000000"/>
                          </a:solidFill>
                          <a:latin typeface="ヒラギノ明朝 ProN W3"/>
                          <a:ea typeface="ヒラギノ明朝 ProN W3"/>
                          <a:cs typeface="ヒラギノ明朝 ProN W3"/>
                        </a:rPr>
                        <a:t>(Ⅳ)</a:t>
                      </a:r>
                      <a:endParaRPr kumimoji="1" lang="ja-JP" altLang="en-US" sz="1400" b="0" i="0" dirty="0" smtClean="0">
                        <a:solidFill>
                          <a:srgbClr val="000000"/>
                        </a:solidFill>
                        <a:latin typeface="ヒラギノ明朝 ProN W3"/>
                        <a:ea typeface="ヒラギノ明朝 ProN W3"/>
                        <a:cs typeface="ヒラギノ明朝 ProN W3"/>
                      </a:endParaRPr>
                    </a:p>
                  </a:txBody>
                  <a:tcPr marL="99060" marR="990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r" defTabSz="886468" rtl="0" eaLnBrk="1" fontAlgn="auto" latinLnBrk="0" hangingPunct="1">
                        <a:lnSpc>
                          <a:spcPct val="100000"/>
                        </a:lnSpc>
                        <a:spcBef>
                          <a:spcPts val="0"/>
                        </a:spcBef>
                        <a:spcAft>
                          <a:spcPts val="0"/>
                        </a:spcAft>
                        <a:buClrTx/>
                        <a:buSzTx/>
                        <a:buFontTx/>
                        <a:buNone/>
                        <a:tabLst/>
                        <a:defRPr/>
                      </a:pPr>
                      <a:r>
                        <a:rPr kumimoji="1" lang="en-US" altLang="en-US" sz="1400" b="0" i="0" dirty="0" smtClean="0">
                          <a:solidFill>
                            <a:srgbClr val="000000"/>
                          </a:solidFill>
                          <a:latin typeface="ヒラギノ明朝 ProN W3"/>
                          <a:ea typeface="ヒラギノ明朝 ProN W3"/>
                          <a:cs typeface="ヒラギノ明朝 ProN W3"/>
                        </a:rPr>
                        <a:t>+2.72% </a:t>
                      </a:r>
                      <a:r>
                        <a:rPr kumimoji="1" lang="en-US" altLang="ja-JP" sz="1400" b="0" i="0" dirty="0" smtClean="0">
                          <a:solidFill>
                            <a:srgbClr val="000000"/>
                          </a:solidFill>
                          <a:latin typeface="ヒラギノ明朝 ProN W3"/>
                          <a:ea typeface="ヒラギノ明朝 ProN W3"/>
                          <a:cs typeface="ヒラギノ明朝 ProN W3"/>
                        </a:rPr>
                        <a:t>(Ⅱ×80%)</a:t>
                      </a:r>
                    </a:p>
                  </a:txBody>
                  <a:tcPr marL="99060" marR="99060" anchor="ctr">
                    <a:lnL w="12700" cap="flat" cmpd="sng" algn="ctr">
                      <a:solidFill>
                        <a:schemeClr val="tx1"/>
                      </a:solidFill>
                      <a:prstDash val="solid"/>
                      <a:round/>
                      <a:headEnd type="none" w="med" len="med"/>
                      <a:tailEnd type="none" w="med" len="med"/>
                    </a:lnL>
                    <a:lnR w="12700" cap="flat" cmpd="sng" algn="ctr">
                      <a:solidFill>
                        <a:scrgbClr r="0" g="0" b="0"/>
                      </a:solidFill>
                      <a:prstDash val="lgDash"/>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400" dirty="0">
                        <a:latin typeface="ヒラギノ丸ゴ ProN W4"/>
                        <a:ea typeface="ヒラギノ丸ゴ ProN W4"/>
                        <a:cs typeface="ヒラギノ丸ゴ ProN W4"/>
                      </a:endParaRPr>
                    </a:p>
                  </a:txBody>
                  <a:tcPr marL="99060" marR="99060" anchor="ctr">
                    <a:lnL w="12700" cap="flat" cmpd="sng" algn="ctr">
                      <a:solidFill>
                        <a:scrgbClr r="0" g="0" b="0"/>
                      </a:solidFill>
                      <a:prstDash val="lg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lgDash"/>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r>
            </a:tbl>
          </a:graphicData>
        </a:graphic>
      </p:graphicFrame>
      <p:sp>
        <p:nvSpPr>
          <p:cNvPr id="14" name="正方形/長方形 13"/>
          <p:cNvSpPr/>
          <p:nvPr/>
        </p:nvSpPr>
        <p:spPr>
          <a:xfrm>
            <a:off x="6393738" y="6651521"/>
            <a:ext cx="3124573" cy="2539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l"/>
            <a:r>
              <a:rPr lang="en-US" altLang="ja-JP" sz="1050" dirty="0" smtClean="0">
                <a:solidFill>
                  <a:prstClr val="black"/>
                </a:solidFill>
              </a:rPr>
              <a:t>※</a:t>
            </a:r>
            <a:r>
              <a:rPr lang="ja-JP" altLang="en-US" sz="1050" dirty="0" smtClean="0">
                <a:solidFill>
                  <a:prstClr val="black"/>
                </a:solidFill>
              </a:rPr>
              <a:t>：短期利用型の場合も、算定が可能となっている。</a:t>
            </a:r>
            <a:endParaRPr lang="en-US" altLang="ja-JP" sz="1050" dirty="0">
              <a:solidFill>
                <a:prstClr val="black"/>
              </a:solidFill>
            </a:endParaRPr>
          </a:p>
        </p:txBody>
      </p:sp>
      <p:sp>
        <p:nvSpPr>
          <p:cNvPr id="7" name="正方形/長方形 6"/>
          <p:cNvSpPr/>
          <p:nvPr/>
        </p:nvSpPr>
        <p:spPr>
          <a:xfrm>
            <a:off x="0" y="0"/>
            <a:ext cx="9906000" cy="54868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２＞特定施設入居者生活介護に関する</a:t>
            </a:r>
            <a:endPar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加算の見直し（平成</a:t>
            </a:r>
            <a:r>
              <a:rPr lang="en-US"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改定）</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163125" y="473967"/>
            <a:ext cx="2360214" cy="374604"/>
          </a:xfrm>
          <a:prstGeom prst="roundRect">
            <a:avLst>
              <a:gd name="adj" fmla="val 6744"/>
            </a:avLst>
          </a:prstGeom>
          <a:solidFill>
            <a:schemeClr val="bg1"/>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wrap="none" lIns="82844" tIns="41422" rIns="82844" bIns="41422">
            <a:spAutoFit/>
          </a:bodyPr>
          <a:lstStyle/>
          <a:p>
            <a:pPr algn="l" fontAlgn="auto">
              <a:spcBef>
                <a:spcPts val="0"/>
              </a:spcBef>
              <a:spcAft>
                <a:spcPts val="0"/>
              </a:spcAft>
              <a:defRPr/>
            </a:pPr>
            <a:r>
              <a:rPr lang="ja-JP" altLang="en-US" dirty="0">
                <a:solidFill>
                  <a:srgbClr val="000000"/>
                </a:solidFill>
                <a:latin typeface="Helvetica"/>
                <a:ea typeface="ヒラギノ丸ゴ ProN W4"/>
              </a:rPr>
              <a:t>改正箇所</a:t>
            </a:r>
            <a:r>
              <a:rPr lang="ja-JP" altLang="en-US" dirty="0" smtClean="0">
                <a:solidFill>
                  <a:srgbClr val="000000"/>
                </a:solidFill>
                <a:latin typeface="Helvetica"/>
                <a:ea typeface="ヒラギノ丸ゴ ProN W4"/>
              </a:rPr>
              <a:t>は太字・</a:t>
            </a:r>
            <a:r>
              <a:rPr lang="ja-JP" altLang="en-US" dirty="0">
                <a:solidFill>
                  <a:srgbClr val="000000"/>
                </a:solidFill>
                <a:latin typeface="Helvetica"/>
                <a:ea typeface="ヒラギノ丸ゴ ProN W4"/>
              </a:rPr>
              <a:t>下線</a:t>
            </a:r>
          </a:p>
        </p:txBody>
      </p:sp>
      <p:sp>
        <p:nvSpPr>
          <p:cNvPr id="8" name="スライド番号プレースホルダー 1"/>
          <p:cNvSpPr>
            <a:spLocks noGrp="1"/>
          </p:cNvSpPr>
          <p:nvPr>
            <p:ph type="sldNum" sz="quarter" idx="11"/>
          </p:nvPr>
        </p:nvSpPr>
        <p:spPr>
          <a:xfrm>
            <a:off x="9233910" y="666182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36</a:t>
            </a:fld>
            <a:endParaRPr kumimoji="0" lang="en-US" altLang="ja-JP" sz="1600" kern="0" dirty="0">
              <a:solidFill>
                <a:srgbClr val="000000"/>
              </a:solidFill>
            </a:endParaRPr>
          </a:p>
        </p:txBody>
      </p:sp>
    </p:spTree>
    <p:extLst>
      <p:ext uri="{BB962C8B-B14F-4D97-AF65-F5344CB8AC3E}">
        <p14:creationId xmlns:p14="http://schemas.microsoft.com/office/powerpoint/2010/main" val="1328583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58" y="898299"/>
            <a:ext cx="9764486" cy="1705416"/>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l" fontAlgn="auto">
              <a:spcBef>
                <a:spcPts val="0"/>
              </a:spcBef>
              <a:spcAft>
                <a:spcPts val="0"/>
              </a:spcAft>
              <a:buFont typeface="Arial" panose="020B0604020202020204" pitchFamily="34" charset="0"/>
              <a:buChar char="•"/>
            </a:pPr>
            <a:r>
              <a:rPr lang="ja-JP" altLang="en-US" sz="1600" dirty="0" smtClean="0">
                <a:solidFill>
                  <a:prstClr val="black"/>
                </a:solidFill>
                <a:latin typeface="ＭＳ Ｐゴシック"/>
                <a:ea typeface="ＭＳ Ｐゴシック"/>
              </a:rPr>
              <a:t>介護</a:t>
            </a:r>
            <a:r>
              <a:rPr lang="ja-JP" altLang="en-US" sz="1600" dirty="0">
                <a:solidFill>
                  <a:prstClr val="black"/>
                </a:solidFill>
                <a:latin typeface="ＭＳ Ｐゴシック"/>
                <a:ea typeface="ＭＳ Ｐゴシック"/>
              </a:rPr>
              <a:t>老人福祉施設の入所者が原則として要介護３以上の者に限定される制度</a:t>
            </a:r>
            <a:r>
              <a:rPr lang="ja-JP" altLang="en-US" sz="1600" dirty="0" smtClean="0">
                <a:solidFill>
                  <a:prstClr val="black"/>
                </a:solidFill>
                <a:latin typeface="ＭＳ Ｐゴシック"/>
                <a:ea typeface="ＭＳ Ｐゴシック"/>
              </a:rPr>
              <a:t>改正が行われたことに伴い、要介護３未満の高齢者が要介護状態に関わらず入居できる有料</a:t>
            </a:r>
            <a:r>
              <a:rPr lang="ja-JP" altLang="en-US" sz="1600" dirty="0">
                <a:solidFill>
                  <a:prstClr val="black"/>
                </a:solidFill>
                <a:latin typeface="ＭＳ Ｐゴシック"/>
                <a:ea typeface="ＭＳ Ｐゴシック"/>
              </a:rPr>
              <a:t>老人ホーム</a:t>
            </a:r>
            <a:r>
              <a:rPr lang="ja-JP" altLang="en-US" sz="1600" dirty="0" smtClean="0">
                <a:solidFill>
                  <a:prstClr val="black"/>
                </a:solidFill>
                <a:latin typeface="ＭＳ Ｐゴシック"/>
                <a:ea typeface="ＭＳ Ｐゴシック"/>
              </a:rPr>
              <a:t>等を</a:t>
            </a:r>
            <a:r>
              <a:rPr lang="ja-JP" altLang="en-US" sz="1600" dirty="0">
                <a:solidFill>
                  <a:prstClr val="black"/>
                </a:solidFill>
                <a:latin typeface="ＭＳ Ｐゴシック"/>
                <a:ea typeface="ＭＳ Ｐゴシック"/>
              </a:rPr>
              <a:t>選択</a:t>
            </a:r>
            <a:r>
              <a:rPr lang="ja-JP" altLang="en-US" sz="1600" dirty="0" smtClean="0">
                <a:solidFill>
                  <a:prstClr val="black"/>
                </a:solidFill>
                <a:latin typeface="ＭＳ Ｐゴシック"/>
                <a:ea typeface="ＭＳ Ｐゴシック"/>
              </a:rPr>
              <a:t>するなど、特定</a:t>
            </a:r>
            <a:r>
              <a:rPr lang="ja-JP" altLang="en-US" sz="1600" dirty="0">
                <a:solidFill>
                  <a:prstClr val="black"/>
                </a:solidFill>
                <a:latin typeface="ＭＳ Ｐゴシック"/>
                <a:ea typeface="ＭＳ Ｐゴシック"/>
              </a:rPr>
              <a:t>施設の役割が拡大することが見込まれて</a:t>
            </a:r>
            <a:r>
              <a:rPr lang="ja-JP" altLang="en-US" sz="1600" dirty="0" smtClean="0">
                <a:solidFill>
                  <a:prstClr val="black"/>
                </a:solidFill>
                <a:latin typeface="ＭＳ Ｐゴシック"/>
                <a:ea typeface="ＭＳ Ｐゴシック"/>
              </a:rPr>
              <a:t>いる。</a:t>
            </a:r>
            <a:endParaRPr lang="en-US" altLang="ja-JP" sz="1600" dirty="0" smtClean="0">
              <a:solidFill>
                <a:prstClr val="black"/>
              </a:solidFill>
              <a:latin typeface="ＭＳ Ｐゴシック"/>
              <a:ea typeface="ＭＳ Ｐゴシック"/>
            </a:endParaRPr>
          </a:p>
          <a:p>
            <a:pPr marL="95250" indent="-95250" algn="l" fontAlgn="auto">
              <a:spcBef>
                <a:spcPts val="0"/>
              </a:spcBef>
              <a:spcAft>
                <a:spcPts val="0"/>
              </a:spcAft>
            </a:pPr>
            <a:endParaRPr lang="en-US" altLang="ja-JP" sz="800" dirty="0" smtClean="0">
              <a:solidFill>
                <a:prstClr val="black"/>
              </a:solidFill>
              <a:latin typeface="ＭＳ Ｐゴシック"/>
              <a:ea typeface="ＭＳ Ｐゴシック"/>
            </a:endParaRPr>
          </a:p>
          <a:p>
            <a:pPr marL="285750" indent="-285750" algn="l" fontAlgn="auto">
              <a:spcBef>
                <a:spcPts val="0"/>
              </a:spcBef>
              <a:spcAft>
                <a:spcPts val="0"/>
              </a:spcAft>
              <a:buFont typeface="Arial" panose="020B0604020202020204" pitchFamily="34" charset="0"/>
              <a:buChar char="•"/>
            </a:pPr>
            <a:r>
              <a:rPr lang="ja-JP" altLang="en-US" sz="1600" dirty="0" smtClean="0">
                <a:solidFill>
                  <a:prstClr val="black"/>
                </a:solidFill>
                <a:latin typeface="ＭＳ Ｐゴシック"/>
                <a:ea typeface="ＭＳ Ｐゴシック"/>
              </a:rPr>
              <a:t> 従って、状態が軽い段階で入居した特定</a:t>
            </a:r>
            <a:r>
              <a:rPr lang="ja-JP" altLang="en-US" sz="1600" dirty="0">
                <a:solidFill>
                  <a:prstClr val="black"/>
                </a:solidFill>
                <a:latin typeface="ＭＳ Ｐゴシック"/>
                <a:ea typeface="ＭＳ Ｐゴシック"/>
              </a:rPr>
              <a:t>施設の入居者が重度化した場合でも、引き続き、当該施設においてサービスを提供し続けるための手厚い介護体制の確保を推進する観点から、介護老人福祉施設と同様に、サービス提供体制強化加算を創設する</a:t>
            </a:r>
            <a:r>
              <a:rPr lang="ja-JP" altLang="en-US" sz="1600" dirty="0" smtClean="0">
                <a:solidFill>
                  <a:prstClr val="black"/>
                </a:solidFill>
                <a:latin typeface="ＭＳ Ｐゴシック"/>
                <a:ea typeface="ＭＳ Ｐゴシック"/>
              </a:rPr>
              <a:t>。</a:t>
            </a:r>
            <a:endParaRPr lang="ja-JP" altLang="en-US" sz="1600" dirty="0">
              <a:solidFill>
                <a:prstClr val="black"/>
              </a:solidFill>
              <a:latin typeface="Calibri"/>
              <a:ea typeface="ＭＳ Ｐゴシック"/>
            </a:endParaRPr>
          </a:p>
        </p:txBody>
      </p:sp>
      <p:sp>
        <p:nvSpPr>
          <p:cNvPr id="10" name="角丸四角形 9"/>
          <p:cNvSpPr/>
          <p:nvPr/>
        </p:nvSpPr>
        <p:spPr>
          <a:xfrm>
            <a:off x="70762" y="2819743"/>
            <a:ext cx="9758587" cy="2049421"/>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latin typeface="Calibri"/>
              <a:ea typeface="ＭＳ Ｐゴシック"/>
            </a:endParaRPr>
          </a:p>
        </p:txBody>
      </p:sp>
      <p:sp>
        <p:nvSpPr>
          <p:cNvPr id="33" name="角丸四角形 32"/>
          <p:cNvSpPr/>
          <p:nvPr/>
        </p:nvSpPr>
        <p:spPr>
          <a:xfrm>
            <a:off x="76664" y="5143630"/>
            <a:ext cx="9758587" cy="1678084"/>
          </a:xfrm>
          <a:prstGeom prst="roundRect">
            <a:avLst>
              <a:gd name="adj" fmla="val 11540"/>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endParaRPr lang="en-US" altLang="ja-JP" sz="1600" dirty="0" smtClean="0">
              <a:solidFill>
                <a:prstClr val="black"/>
              </a:solidFill>
              <a:latin typeface="ＭＳ Ｐゴシック"/>
              <a:ea typeface="ＭＳ Ｐゴシック"/>
            </a:endParaRPr>
          </a:p>
          <a:p>
            <a:pPr marL="2957513" indent="-2957513" algn="l" fontAlgn="auto">
              <a:spcBef>
                <a:spcPts val="0"/>
              </a:spcBef>
              <a:spcAft>
                <a:spcPts val="0"/>
              </a:spcAft>
              <a:tabLst>
                <a:tab pos="628650" algn="l"/>
                <a:tab pos="2871788" algn="l"/>
              </a:tabLst>
            </a:pPr>
            <a:r>
              <a:rPr lang="ja-JP" altLang="en-US" sz="1600" dirty="0">
                <a:solidFill>
                  <a:prstClr val="black"/>
                </a:solidFill>
                <a:latin typeface="Calibri"/>
                <a:ea typeface="ＭＳ Ｐゴシック"/>
              </a:rPr>
              <a:t>①</a:t>
            </a:r>
            <a:r>
              <a:rPr lang="ja-JP" altLang="en-US" sz="1600" dirty="0" smtClean="0">
                <a:solidFill>
                  <a:prstClr val="black"/>
                </a:solidFill>
                <a:latin typeface="Calibri"/>
                <a:ea typeface="ＭＳ Ｐゴシック"/>
              </a:rPr>
              <a:t>イ</a:t>
            </a:r>
            <a:r>
              <a:rPr lang="en-US" altLang="ja-JP" sz="1600" dirty="0">
                <a:solidFill>
                  <a:prstClr val="black"/>
                </a:solidFill>
                <a:latin typeface="Calibri"/>
                <a:ea typeface="ＭＳ Ｐゴシック"/>
              </a:rPr>
              <a:t>	</a:t>
            </a:r>
            <a:r>
              <a:rPr lang="ja-JP" altLang="ja-JP" sz="1600" dirty="0" smtClean="0">
                <a:solidFill>
                  <a:prstClr val="black"/>
                </a:solidFill>
                <a:latin typeface="Calibri"/>
                <a:ea typeface="ＭＳ Ｐゴシック"/>
              </a:rPr>
              <a:t>介護</a:t>
            </a:r>
            <a:r>
              <a:rPr lang="ja-JP" altLang="ja-JP" sz="1600" dirty="0">
                <a:solidFill>
                  <a:prstClr val="black"/>
                </a:solidFill>
                <a:latin typeface="Calibri"/>
                <a:ea typeface="ＭＳ Ｐゴシック"/>
              </a:rPr>
              <a:t>福祉士による</a:t>
            </a:r>
            <a:r>
              <a:rPr lang="ja-JP" altLang="ja-JP" sz="1600" dirty="0" smtClean="0">
                <a:solidFill>
                  <a:prstClr val="black"/>
                </a:solidFill>
                <a:latin typeface="Calibri"/>
                <a:ea typeface="ＭＳ Ｐゴシック"/>
              </a:rPr>
              <a:t>強化</a:t>
            </a:r>
            <a:r>
              <a:rPr lang="en-US" altLang="ja-JP" sz="1600" dirty="0" smtClean="0">
                <a:solidFill>
                  <a:prstClr val="black"/>
                </a:solidFill>
                <a:latin typeface="Calibri"/>
                <a:ea typeface="ＭＳ Ｐゴシック"/>
              </a:rPr>
              <a:t>	</a:t>
            </a:r>
            <a:r>
              <a:rPr lang="ja-JP" altLang="en-US" sz="1600" dirty="0" smtClean="0">
                <a:solidFill>
                  <a:prstClr val="black"/>
                </a:solidFill>
                <a:latin typeface="Calibri"/>
                <a:ea typeface="ＭＳ Ｐゴシック"/>
              </a:rPr>
              <a:t>：</a:t>
            </a:r>
            <a:r>
              <a:rPr lang="ja-JP" altLang="ja-JP" sz="1600" dirty="0" smtClean="0">
                <a:solidFill>
                  <a:prstClr val="black"/>
                </a:solidFill>
                <a:latin typeface="Calibri"/>
                <a:ea typeface="ＭＳ Ｐゴシック"/>
              </a:rPr>
              <a:t>介護</a:t>
            </a:r>
            <a:r>
              <a:rPr lang="ja-JP" altLang="ja-JP" sz="1600" dirty="0">
                <a:solidFill>
                  <a:prstClr val="black"/>
                </a:solidFill>
                <a:latin typeface="Calibri"/>
                <a:ea typeface="ＭＳ Ｐゴシック"/>
              </a:rPr>
              <a:t>職員の総数のうち、介護福祉士の占める割合が</a:t>
            </a:r>
            <a:r>
              <a:rPr lang="en-US" altLang="ja-JP" sz="1600" dirty="0">
                <a:solidFill>
                  <a:prstClr val="black"/>
                </a:solidFill>
                <a:latin typeface="Calibri"/>
                <a:ea typeface="ＭＳ Ｐゴシック"/>
              </a:rPr>
              <a:t>100</a:t>
            </a:r>
            <a:r>
              <a:rPr lang="ja-JP" altLang="ja-JP" sz="1600" dirty="0">
                <a:solidFill>
                  <a:prstClr val="black"/>
                </a:solidFill>
                <a:latin typeface="Calibri"/>
                <a:ea typeface="ＭＳ Ｐゴシック"/>
              </a:rPr>
              <a:t>分の</a:t>
            </a:r>
            <a:r>
              <a:rPr lang="en-US" altLang="ja-JP" sz="1600" dirty="0">
                <a:solidFill>
                  <a:prstClr val="black"/>
                </a:solidFill>
                <a:latin typeface="Calibri"/>
                <a:ea typeface="ＭＳ Ｐゴシック"/>
              </a:rPr>
              <a:t>60</a:t>
            </a:r>
            <a:r>
              <a:rPr lang="ja-JP" altLang="ja-JP" sz="1600" dirty="0" smtClean="0">
                <a:solidFill>
                  <a:prstClr val="black"/>
                </a:solidFill>
                <a:latin typeface="Calibri"/>
                <a:ea typeface="ＭＳ Ｐゴシック"/>
              </a:rPr>
              <a:t>以上</a:t>
            </a:r>
            <a:endParaRPr lang="ja-JP" altLang="ja-JP" sz="1600" dirty="0">
              <a:solidFill>
                <a:prstClr val="black"/>
              </a:solidFill>
              <a:latin typeface="Calibri"/>
              <a:ea typeface="ＭＳ Ｐゴシック"/>
            </a:endParaRPr>
          </a:p>
          <a:p>
            <a:pPr marL="2957513" indent="-2957513" algn="l" fontAlgn="auto">
              <a:spcBef>
                <a:spcPts val="0"/>
              </a:spcBef>
              <a:spcAft>
                <a:spcPts val="0"/>
              </a:spcAft>
              <a:tabLst>
                <a:tab pos="628650" algn="l"/>
                <a:tab pos="2871788" algn="l"/>
              </a:tabLst>
            </a:pPr>
            <a:r>
              <a:rPr lang="ja-JP" altLang="en-US" sz="1600" dirty="0" smtClean="0">
                <a:solidFill>
                  <a:prstClr val="black"/>
                </a:solidFill>
                <a:latin typeface="Calibri"/>
                <a:ea typeface="ＭＳ Ｐゴシック"/>
              </a:rPr>
              <a:t>①ロ</a:t>
            </a:r>
            <a:r>
              <a:rPr lang="en-US" altLang="ja-JP" sz="1600" dirty="0" smtClean="0">
                <a:solidFill>
                  <a:prstClr val="black"/>
                </a:solidFill>
                <a:latin typeface="Calibri"/>
                <a:ea typeface="ＭＳ Ｐゴシック"/>
              </a:rPr>
              <a:t>	</a:t>
            </a:r>
            <a:r>
              <a:rPr lang="ja-JP" altLang="ja-JP" sz="1600" dirty="0" smtClean="0">
                <a:solidFill>
                  <a:prstClr val="black"/>
                </a:solidFill>
                <a:latin typeface="Calibri"/>
                <a:ea typeface="ＭＳ Ｐゴシック"/>
              </a:rPr>
              <a:t>介護</a:t>
            </a:r>
            <a:r>
              <a:rPr lang="ja-JP" altLang="ja-JP" sz="1600" dirty="0">
                <a:solidFill>
                  <a:prstClr val="black"/>
                </a:solidFill>
                <a:latin typeface="Calibri"/>
                <a:ea typeface="ＭＳ Ｐゴシック"/>
              </a:rPr>
              <a:t>福祉士による</a:t>
            </a:r>
            <a:r>
              <a:rPr lang="ja-JP" altLang="ja-JP" sz="1600" dirty="0" smtClean="0">
                <a:solidFill>
                  <a:prstClr val="black"/>
                </a:solidFill>
                <a:latin typeface="Calibri"/>
                <a:ea typeface="ＭＳ Ｐゴシック"/>
              </a:rPr>
              <a:t>強化</a:t>
            </a:r>
            <a:r>
              <a:rPr lang="en-US" altLang="ja-JP" sz="1600" dirty="0" smtClean="0">
                <a:solidFill>
                  <a:prstClr val="black"/>
                </a:solidFill>
                <a:latin typeface="Calibri"/>
                <a:ea typeface="ＭＳ Ｐゴシック"/>
              </a:rPr>
              <a:t>	</a:t>
            </a:r>
            <a:r>
              <a:rPr lang="ja-JP" altLang="en-US" sz="1600" dirty="0" smtClean="0">
                <a:solidFill>
                  <a:prstClr val="black"/>
                </a:solidFill>
                <a:latin typeface="Calibri"/>
                <a:ea typeface="ＭＳ Ｐゴシック"/>
              </a:rPr>
              <a:t>：</a:t>
            </a:r>
            <a:r>
              <a:rPr lang="ja-JP" altLang="ja-JP" sz="1600" dirty="0" smtClean="0">
                <a:solidFill>
                  <a:prstClr val="black"/>
                </a:solidFill>
                <a:latin typeface="Calibri"/>
                <a:ea typeface="ＭＳ Ｐゴシック"/>
              </a:rPr>
              <a:t>介護</a:t>
            </a:r>
            <a:r>
              <a:rPr lang="ja-JP" altLang="ja-JP" sz="1600" dirty="0">
                <a:solidFill>
                  <a:prstClr val="black"/>
                </a:solidFill>
                <a:latin typeface="Calibri"/>
                <a:ea typeface="ＭＳ Ｐゴシック"/>
              </a:rPr>
              <a:t>職員の総数のうち、介護福祉士の占める割合が</a:t>
            </a:r>
            <a:r>
              <a:rPr lang="en-US" altLang="ja-JP" sz="1600" dirty="0">
                <a:solidFill>
                  <a:prstClr val="black"/>
                </a:solidFill>
                <a:latin typeface="Calibri"/>
                <a:ea typeface="ＭＳ Ｐゴシック"/>
              </a:rPr>
              <a:t>100</a:t>
            </a:r>
            <a:r>
              <a:rPr lang="ja-JP" altLang="ja-JP" sz="1600" dirty="0">
                <a:solidFill>
                  <a:prstClr val="black"/>
                </a:solidFill>
                <a:latin typeface="Calibri"/>
                <a:ea typeface="ＭＳ Ｐゴシック"/>
              </a:rPr>
              <a:t>分の</a:t>
            </a:r>
            <a:r>
              <a:rPr lang="en-US" altLang="ja-JP" sz="1600" dirty="0">
                <a:solidFill>
                  <a:prstClr val="black"/>
                </a:solidFill>
                <a:latin typeface="Calibri"/>
                <a:ea typeface="ＭＳ Ｐゴシック"/>
              </a:rPr>
              <a:t>50</a:t>
            </a:r>
            <a:r>
              <a:rPr lang="ja-JP" altLang="ja-JP" sz="1600" dirty="0" smtClean="0">
                <a:solidFill>
                  <a:prstClr val="black"/>
                </a:solidFill>
                <a:latin typeface="Calibri"/>
                <a:ea typeface="ＭＳ Ｐゴシック"/>
              </a:rPr>
              <a:t>以上</a:t>
            </a:r>
            <a:endParaRPr lang="ja-JP" altLang="ja-JP" sz="1600" dirty="0">
              <a:solidFill>
                <a:prstClr val="black"/>
              </a:solidFill>
              <a:latin typeface="Calibri"/>
              <a:ea typeface="ＭＳ Ｐゴシック"/>
            </a:endParaRPr>
          </a:p>
          <a:p>
            <a:pPr marL="2957513" indent="-2957513" algn="l" fontAlgn="auto">
              <a:spcBef>
                <a:spcPts val="0"/>
              </a:spcBef>
              <a:spcAft>
                <a:spcPts val="0"/>
              </a:spcAft>
              <a:tabLst>
                <a:tab pos="628650" algn="l"/>
                <a:tab pos="2871788" algn="l"/>
              </a:tabLst>
            </a:pPr>
            <a:r>
              <a:rPr lang="ja-JP" altLang="en-US" sz="1600" dirty="0" smtClean="0">
                <a:solidFill>
                  <a:prstClr val="black"/>
                </a:solidFill>
                <a:latin typeface="Calibri"/>
                <a:ea typeface="ＭＳ Ｐゴシック"/>
              </a:rPr>
              <a:t>②</a:t>
            </a:r>
            <a:r>
              <a:rPr lang="en-US" altLang="ja-JP" sz="1600" dirty="0" smtClean="0">
                <a:solidFill>
                  <a:prstClr val="black"/>
                </a:solidFill>
                <a:latin typeface="Calibri"/>
                <a:ea typeface="ＭＳ Ｐゴシック"/>
              </a:rPr>
              <a:t>	</a:t>
            </a:r>
            <a:r>
              <a:rPr lang="ja-JP" altLang="ja-JP" sz="1600" dirty="0" smtClean="0">
                <a:solidFill>
                  <a:prstClr val="black"/>
                </a:solidFill>
                <a:latin typeface="Calibri"/>
                <a:ea typeface="ＭＳ Ｐゴシック"/>
              </a:rPr>
              <a:t>常勤職員による強化</a:t>
            </a:r>
            <a:r>
              <a:rPr lang="en-US" altLang="ja-JP" sz="1600" dirty="0" smtClean="0">
                <a:solidFill>
                  <a:prstClr val="black"/>
                </a:solidFill>
                <a:latin typeface="Calibri"/>
                <a:ea typeface="ＭＳ Ｐゴシック"/>
              </a:rPr>
              <a:t>	</a:t>
            </a:r>
            <a:r>
              <a:rPr lang="ja-JP" altLang="en-US" sz="1600" dirty="0" smtClean="0">
                <a:solidFill>
                  <a:prstClr val="black"/>
                </a:solidFill>
                <a:latin typeface="Calibri"/>
                <a:ea typeface="ＭＳ Ｐゴシック"/>
              </a:rPr>
              <a:t>：</a:t>
            </a:r>
            <a:r>
              <a:rPr lang="ja-JP" altLang="ja-JP" sz="1600" dirty="0" smtClean="0">
                <a:solidFill>
                  <a:prstClr val="black"/>
                </a:solidFill>
                <a:latin typeface="Calibri"/>
                <a:ea typeface="ＭＳ Ｐゴシック"/>
              </a:rPr>
              <a:t>看護</a:t>
            </a:r>
            <a:r>
              <a:rPr lang="ja-JP" altLang="ja-JP" sz="1600" dirty="0">
                <a:solidFill>
                  <a:prstClr val="black"/>
                </a:solidFill>
                <a:latin typeface="Calibri"/>
                <a:ea typeface="ＭＳ Ｐゴシック"/>
              </a:rPr>
              <a:t>・介護職員の総数のうち、常勤職員の占める割合が</a:t>
            </a:r>
            <a:r>
              <a:rPr lang="en-US" altLang="ja-JP" sz="1600" dirty="0">
                <a:solidFill>
                  <a:prstClr val="black"/>
                </a:solidFill>
                <a:latin typeface="Calibri"/>
                <a:ea typeface="ＭＳ Ｐゴシック"/>
              </a:rPr>
              <a:t>100</a:t>
            </a:r>
            <a:r>
              <a:rPr lang="ja-JP" altLang="ja-JP" sz="1600" dirty="0">
                <a:solidFill>
                  <a:prstClr val="black"/>
                </a:solidFill>
                <a:latin typeface="Calibri"/>
                <a:ea typeface="ＭＳ Ｐゴシック"/>
              </a:rPr>
              <a:t>分の</a:t>
            </a:r>
            <a:r>
              <a:rPr lang="en-US" altLang="ja-JP" sz="1600" dirty="0">
                <a:solidFill>
                  <a:prstClr val="black"/>
                </a:solidFill>
                <a:latin typeface="Calibri"/>
                <a:ea typeface="ＭＳ Ｐゴシック"/>
              </a:rPr>
              <a:t>75</a:t>
            </a:r>
            <a:r>
              <a:rPr lang="ja-JP" altLang="ja-JP" sz="1600" dirty="0" smtClean="0">
                <a:solidFill>
                  <a:prstClr val="black"/>
                </a:solidFill>
                <a:latin typeface="Calibri"/>
                <a:ea typeface="ＭＳ Ｐゴシック"/>
              </a:rPr>
              <a:t>以上</a:t>
            </a:r>
            <a:endParaRPr lang="ja-JP" altLang="ja-JP" sz="1600" dirty="0">
              <a:solidFill>
                <a:prstClr val="black"/>
              </a:solidFill>
              <a:latin typeface="Calibri"/>
              <a:ea typeface="ＭＳ Ｐゴシック"/>
            </a:endParaRPr>
          </a:p>
          <a:p>
            <a:pPr marL="2957513" indent="-2957513" algn="l" fontAlgn="auto">
              <a:spcBef>
                <a:spcPts val="0"/>
              </a:spcBef>
              <a:spcAft>
                <a:spcPts val="0"/>
              </a:spcAft>
              <a:tabLst>
                <a:tab pos="628650" algn="l"/>
                <a:tab pos="2871788" algn="l"/>
              </a:tabLst>
            </a:pPr>
            <a:r>
              <a:rPr lang="ja-JP" altLang="en-US" sz="1600" dirty="0">
                <a:solidFill>
                  <a:prstClr val="black"/>
                </a:solidFill>
                <a:latin typeface="Calibri"/>
                <a:ea typeface="ＭＳ Ｐゴシック"/>
              </a:rPr>
              <a:t>③</a:t>
            </a:r>
            <a:r>
              <a:rPr lang="en-US" altLang="ja-JP" sz="1600" dirty="0" smtClean="0">
                <a:solidFill>
                  <a:prstClr val="black"/>
                </a:solidFill>
                <a:latin typeface="Calibri"/>
                <a:ea typeface="ＭＳ Ｐゴシック"/>
              </a:rPr>
              <a:t> 	</a:t>
            </a:r>
            <a:r>
              <a:rPr lang="ja-JP" altLang="ja-JP" sz="1600" dirty="0" smtClean="0">
                <a:solidFill>
                  <a:prstClr val="black"/>
                </a:solidFill>
                <a:latin typeface="Calibri"/>
                <a:ea typeface="ＭＳ Ｐゴシック"/>
              </a:rPr>
              <a:t>長期</a:t>
            </a:r>
            <a:r>
              <a:rPr lang="ja-JP" altLang="ja-JP" sz="1600" dirty="0">
                <a:solidFill>
                  <a:prstClr val="black"/>
                </a:solidFill>
                <a:latin typeface="Calibri"/>
                <a:ea typeface="ＭＳ Ｐゴシック"/>
              </a:rPr>
              <a:t>勤続職員による</a:t>
            </a:r>
            <a:r>
              <a:rPr lang="ja-JP" altLang="ja-JP" sz="1600" dirty="0" smtClean="0">
                <a:solidFill>
                  <a:prstClr val="black"/>
                </a:solidFill>
                <a:latin typeface="Calibri"/>
                <a:ea typeface="ＭＳ Ｐゴシック"/>
              </a:rPr>
              <a:t>強化</a:t>
            </a:r>
            <a:r>
              <a:rPr lang="en-US" altLang="ja-JP" sz="1600" dirty="0" smtClean="0">
                <a:solidFill>
                  <a:prstClr val="black"/>
                </a:solidFill>
                <a:latin typeface="Calibri"/>
                <a:ea typeface="ＭＳ Ｐゴシック"/>
              </a:rPr>
              <a:t>	</a:t>
            </a:r>
            <a:r>
              <a:rPr lang="ja-JP" altLang="en-US" sz="1600" dirty="0" smtClean="0">
                <a:solidFill>
                  <a:prstClr val="black"/>
                </a:solidFill>
                <a:latin typeface="Calibri"/>
                <a:ea typeface="ＭＳ Ｐゴシック"/>
              </a:rPr>
              <a:t>：</a:t>
            </a:r>
            <a:r>
              <a:rPr lang="ja-JP" altLang="ja-JP" sz="1600" dirty="0" smtClean="0">
                <a:solidFill>
                  <a:prstClr val="black"/>
                </a:solidFill>
                <a:latin typeface="Calibri"/>
                <a:ea typeface="ＭＳ Ｐゴシック"/>
              </a:rPr>
              <a:t>特定</a:t>
            </a:r>
            <a:r>
              <a:rPr lang="ja-JP" altLang="ja-JP" sz="1600" dirty="0">
                <a:solidFill>
                  <a:prstClr val="black"/>
                </a:solidFill>
                <a:latin typeface="Calibri"/>
                <a:ea typeface="ＭＳ Ｐゴシック"/>
              </a:rPr>
              <a:t>施設入居者生活介護を入居者に直接提供する職員の総数のうち、勤続年数３年以上の者の占める割合が</a:t>
            </a:r>
            <a:r>
              <a:rPr lang="en-US" altLang="ja-JP" sz="1600" dirty="0">
                <a:solidFill>
                  <a:prstClr val="black"/>
                </a:solidFill>
                <a:latin typeface="Calibri"/>
                <a:ea typeface="ＭＳ Ｐゴシック"/>
              </a:rPr>
              <a:t>100</a:t>
            </a:r>
            <a:r>
              <a:rPr lang="ja-JP" altLang="ja-JP" sz="1600" dirty="0">
                <a:solidFill>
                  <a:prstClr val="black"/>
                </a:solidFill>
                <a:latin typeface="Calibri"/>
                <a:ea typeface="ＭＳ Ｐゴシック"/>
              </a:rPr>
              <a:t>分の</a:t>
            </a:r>
            <a:r>
              <a:rPr lang="en-US" altLang="ja-JP" sz="1600" dirty="0">
                <a:solidFill>
                  <a:prstClr val="black"/>
                </a:solidFill>
                <a:latin typeface="Calibri"/>
                <a:ea typeface="ＭＳ Ｐゴシック"/>
              </a:rPr>
              <a:t>30</a:t>
            </a:r>
            <a:r>
              <a:rPr lang="ja-JP" altLang="ja-JP" sz="1600" dirty="0" smtClean="0">
                <a:solidFill>
                  <a:prstClr val="black"/>
                </a:solidFill>
                <a:latin typeface="Calibri"/>
                <a:ea typeface="ＭＳ Ｐゴシック"/>
              </a:rPr>
              <a:t>以上</a:t>
            </a:r>
            <a:endParaRPr lang="ja-JP" altLang="ja-JP" sz="1600" dirty="0">
              <a:solidFill>
                <a:prstClr val="black"/>
              </a:solidFill>
              <a:latin typeface="Calibri"/>
              <a:ea typeface="ＭＳ Ｐゴシック"/>
            </a:endParaRPr>
          </a:p>
        </p:txBody>
      </p:sp>
      <p:sp>
        <p:nvSpPr>
          <p:cNvPr id="35" name="角丸四角形 34"/>
          <p:cNvSpPr/>
          <p:nvPr/>
        </p:nvSpPr>
        <p:spPr>
          <a:xfrm>
            <a:off x="169524" y="4947681"/>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63631" y="2710515"/>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548728"/>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右矢印 33"/>
          <p:cNvSpPr/>
          <p:nvPr/>
        </p:nvSpPr>
        <p:spPr>
          <a:xfrm>
            <a:off x="4673774" y="3378831"/>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latin typeface="Calibri"/>
              <a:ea typeface="ＭＳ Ｐゴシック"/>
            </a:endParaRPr>
          </a:p>
        </p:txBody>
      </p:sp>
      <p:sp>
        <p:nvSpPr>
          <p:cNvPr id="15" name="正方形/長方形 14"/>
          <p:cNvSpPr/>
          <p:nvPr/>
        </p:nvSpPr>
        <p:spPr>
          <a:xfrm>
            <a:off x="0" y="0"/>
            <a:ext cx="9906000" cy="404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介護（２）　サービス提供体制強化加算の創設</a:t>
            </a:r>
            <a:endPar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76668" y="3353390"/>
            <a:ext cx="4671850"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 （</a:t>
            </a:r>
            <a:r>
              <a:rPr lang="en-US" altLang="ja-JP" dirty="0" smtClean="0">
                <a:solidFill>
                  <a:schemeClr val="tx1"/>
                </a:solidFill>
              </a:rPr>
              <a:t>Ⅰ</a:t>
            </a:r>
            <a:r>
              <a:rPr lang="ja-JP" altLang="en-US" dirty="0" smtClean="0">
                <a:solidFill>
                  <a:schemeClr val="tx1"/>
                </a:solidFill>
              </a:rPr>
              <a:t>）イ　（なし）</a:t>
            </a:r>
            <a:endParaRPr lang="en-US" altLang="ja-JP" dirty="0">
              <a:solidFill>
                <a:schemeClr val="tx1"/>
              </a:solidFill>
            </a:endParaRPr>
          </a:p>
          <a:p>
            <a:pPr algn="ctr"/>
            <a:r>
              <a:rPr lang="ja-JP" altLang="en-US" dirty="0" smtClean="0">
                <a:solidFill>
                  <a:schemeClr val="tx1"/>
                </a:solidFill>
              </a:rPr>
              <a:t>（</a:t>
            </a:r>
            <a:r>
              <a:rPr lang="en-US" altLang="ja-JP" dirty="0">
                <a:solidFill>
                  <a:schemeClr val="tx1"/>
                </a:solidFill>
              </a:rPr>
              <a:t>Ⅰ</a:t>
            </a:r>
            <a:r>
              <a:rPr lang="ja-JP" altLang="en-US" dirty="0" smtClean="0">
                <a:solidFill>
                  <a:schemeClr val="tx1"/>
                </a:solidFill>
              </a:rPr>
              <a:t>） </a:t>
            </a:r>
            <a:r>
              <a:rPr kumimoji="1" lang="ja-JP" altLang="en-US" dirty="0" smtClean="0">
                <a:solidFill>
                  <a:schemeClr val="tx1"/>
                </a:solidFill>
              </a:rPr>
              <a:t>ロ  （なし）</a:t>
            </a:r>
            <a:endParaRPr kumimoji="1" lang="en-US" altLang="ja-JP" dirty="0" smtClean="0">
              <a:solidFill>
                <a:schemeClr val="tx1"/>
              </a:solidFill>
            </a:endParaRPr>
          </a:p>
          <a:p>
            <a:pPr algn="ctr"/>
            <a:r>
              <a:rPr lang="ja-JP" altLang="en-US" dirty="0" smtClean="0">
                <a:solidFill>
                  <a:schemeClr val="tx1"/>
                </a:solidFill>
              </a:rPr>
              <a:t>（</a:t>
            </a:r>
            <a:r>
              <a:rPr lang="en-US" altLang="ja-JP" dirty="0">
                <a:solidFill>
                  <a:schemeClr val="tx1"/>
                </a:solidFill>
              </a:rPr>
              <a:t>Ⅱ</a:t>
            </a:r>
            <a:r>
              <a:rPr lang="ja-JP" altLang="en-US" dirty="0" smtClean="0">
                <a:solidFill>
                  <a:schemeClr val="tx1"/>
                </a:solidFill>
              </a:rPr>
              <a:t>）　   （なし）</a:t>
            </a:r>
            <a:endParaRPr lang="en-US" altLang="ja-JP" dirty="0" smtClean="0">
              <a:solidFill>
                <a:schemeClr val="tx1"/>
              </a:solidFill>
            </a:endParaRPr>
          </a:p>
          <a:p>
            <a:pPr algn="ctr"/>
            <a:r>
              <a:rPr lang="ja-JP" altLang="en-US" dirty="0" smtClean="0">
                <a:solidFill>
                  <a:schemeClr val="tx1"/>
                </a:solidFill>
              </a:rPr>
              <a:t>（</a:t>
            </a:r>
            <a:r>
              <a:rPr lang="en-US" altLang="ja-JP" dirty="0" smtClean="0">
                <a:solidFill>
                  <a:schemeClr val="tx1"/>
                </a:solidFill>
              </a:rPr>
              <a:t>Ⅲ</a:t>
            </a:r>
            <a:r>
              <a:rPr lang="ja-JP" altLang="en-US" dirty="0" smtClean="0">
                <a:solidFill>
                  <a:schemeClr val="tx1"/>
                </a:solidFill>
              </a:rPr>
              <a:t>）　　（なし）</a:t>
            </a:r>
            <a:endParaRPr kumimoji="1" lang="en-US" altLang="ja-JP" dirty="0" smtClean="0">
              <a:solidFill>
                <a:schemeClr val="tx1"/>
              </a:solidFill>
            </a:endParaRPr>
          </a:p>
          <a:p>
            <a:pPr algn="ctr"/>
            <a:endParaRPr kumimoji="1" lang="ja-JP" altLang="en-US" dirty="0">
              <a:solidFill>
                <a:schemeClr val="tx1"/>
              </a:solidFill>
            </a:endParaRPr>
          </a:p>
        </p:txBody>
      </p:sp>
      <p:sp>
        <p:nvSpPr>
          <p:cNvPr id="13" name="正方形/長方形 12"/>
          <p:cNvSpPr/>
          <p:nvPr/>
        </p:nvSpPr>
        <p:spPr>
          <a:xfrm>
            <a:off x="6201579" y="3142521"/>
            <a:ext cx="2191256"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（新規）</a:t>
            </a:r>
            <a:endParaRPr lang="en-US" altLang="ja-JP" dirty="0" smtClean="0">
              <a:solidFill>
                <a:schemeClr val="tx1"/>
              </a:solidFill>
            </a:endParaRPr>
          </a:p>
          <a:p>
            <a:r>
              <a:rPr kumimoji="1" lang="ja-JP" altLang="en-US" dirty="0" smtClean="0">
                <a:solidFill>
                  <a:schemeClr val="tx1"/>
                </a:solidFill>
              </a:rPr>
              <a:t>１８単位／日</a:t>
            </a:r>
            <a:endParaRPr kumimoji="1" lang="en-US" altLang="ja-JP" dirty="0" smtClean="0">
              <a:solidFill>
                <a:schemeClr val="tx1"/>
              </a:solidFill>
            </a:endParaRPr>
          </a:p>
          <a:p>
            <a:r>
              <a:rPr lang="ja-JP" altLang="en-US" dirty="0" smtClean="0">
                <a:solidFill>
                  <a:schemeClr val="tx1"/>
                </a:solidFill>
              </a:rPr>
              <a:t>１２単位／日</a:t>
            </a:r>
            <a:endParaRPr lang="en-US" altLang="ja-JP" dirty="0" smtClean="0">
              <a:solidFill>
                <a:schemeClr val="tx1"/>
              </a:solidFill>
            </a:endParaRPr>
          </a:p>
          <a:p>
            <a:r>
              <a:rPr kumimoji="1" lang="ja-JP" altLang="en-US" dirty="0" smtClean="0">
                <a:solidFill>
                  <a:schemeClr val="tx1"/>
                </a:solidFill>
              </a:rPr>
              <a:t>６単位／日</a:t>
            </a:r>
            <a:endParaRPr kumimoji="1" lang="en-US" altLang="ja-JP" dirty="0" smtClean="0">
              <a:solidFill>
                <a:schemeClr val="tx1"/>
              </a:solidFill>
            </a:endParaRPr>
          </a:p>
          <a:p>
            <a:r>
              <a:rPr lang="ja-JP" altLang="en-US" dirty="0" smtClean="0">
                <a:solidFill>
                  <a:schemeClr val="tx1"/>
                </a:solidFill>
              </a:rPr>
              <a:t>６単位／日</a:t>
            </a:r>
            <a:endParaRPr kumimoji="1" lang="ja-JP" altLang="en-US" dirty="0">
              <a:solidFill>
                <a:schemeClr val="tx1"/>
              </a:solidFill>
            </a:endParaRPr>
          </a:p>
        </p:txBody>
      </p:sp>
      <p:sp>
        <p:nvSpPr>
          <p:cNvPr id="14" name="スライド番号プレースホルダー 1"/>
          <p:cNvSpPr>
            <a:spLocks noGrp="1"/>
          </p:cNvSpPr>
          <p:nvPr>
            <p:ph type="sldNum" sz="quarter" idx="11"/>
          </p:nvPr>
        </p:nvSpPr>
        <p:spPr>
          <a:xfrm>
            <a:off x="9138374" y="6552640"/>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37</a:t>
            </a:fld>
            <a:endParaRPr kumimoji="0" lang="en-US" altLang="ja-JP" sz="1600" kern="0" dirty="0">
              <a:solidFill>
                <a:srgbClr val="000000"/>
              </a:solidFill>
            </a:endParaRPr>
          </a:p>
        </p:txBody>
      </p:sp>
    </p:spTree>
    <p:extLst>
      <p:ext uri="{BB962C8B-B14F-4D97-AF65-F5344CB8AC3E}">
        <p14:creationId xmlns:p14="http://schemas.microsoft.com/office/powerpoint/2010/main" val="35584339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62" y="737656"/>
            <a:ext cx="9764486" cy="677947"/>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lgn="l" fontAlgn="auto">
              <a:spcBef>
                <a:spcPts val="0"/>
              </a:spcBef>
              <a:spcAft>
                <a:spcPts val="0"/>
              </a:spcAft>
              <a:buFont typeface="Arial" panose="020B0604020202020204" pitchFamily="34" charset="0"/>
              <a:buChar char="•"/>
            </a:pPr>
            <a:r>
              <a:rPr lang="ja-JP" altLang="en-US" sz="1600" dirty="0" smtClean="0">
                <a:solidFill>
                  <a:prstClr val="black"/>
                </a:solidFill>
                <a:latin typeface="ＭＳ Ｐゴシック"/>
                <a:ea typeface="ＭＳ Ｐゴシック"/>
              </a:rPr>
              <a:t>認知症</a:t>
            </a:r>
            <a:r>
              <a:rPr lang="ja-JP" altLang="en-US" sz="1600" dirty="0">
                <a:solidFill>
                  <a:prstClr val="black"/>
                </a:solidFill>
                <a:latin typeface="ＭＳ Ｐゴシック"/>
                <a:ea typeface="ＭＳ Ｐゴシック"/>
              </a:rPr>
              <a:t>高齢者の増加に対する評価や、積極的な受入れを促進する観点から、他のサービスにおいて認知症高齢者への対応に係る加算制度が設けられていることにかんがみ、認知症専門ケア加算を創設する。</a:t>
            </a:r>
            <a:endParaRPr lang="ja-JP" altLang="en-US" sz="1600" dirty="0">
              <a:solidFill>
                <a:prstClr val="black"/>
              </a:solidFill>
              <a:latin typeface="Calibri"/>
              <a:ea typeface="ＭＳ Ｐゴシック"/>
            </a:endParaRPr>
          </a:p>
        </p:txBody>
      </p:sp>
      <p:sp>
        <p:nvSpPr>
          <p:cNvPr id="10" name="角丸四角形 9"/>
          <p:cNvSpPr/>
          <p:nvPr/>
        </p:nvSpPr>
        <p:spPr>
          <a:xfrm>
            <a:off x="70762" y="1570076"/>
            <a:ext cx="9758587" cy="637452"/>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latin typeface="Calibri"/>
              <a:ea typeface="ＭＳ Ｐゴシック"/>
            </a:endParaRPr>
          </a:p>
        </p:txBody>
      </p:sp>
      <p:sp>
        <p:nvSpPr>
          <p:cNvPr id="33" name="角丸四角形 32"/>
          <p:cNvSpPr/>
          <p:nvPr/>
        </p:nvSpPr>
        <p:spPr>
          <a:xfrm>
            <a:off x="70762" y="2658301"/>
            <a:ext cx="9758587" cy="4133017"/>
          </a:xfrm>
          <a:prstGeom prst="roundRect">
            <a:avLst>
              <a:gd name="adj" fmla="val 5516"/>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spAutoFit/>
          </a:bodyPr>
          <a:lstStyle/>
          <a:p>
            <a:pPr algn="l" fontAlgn="auto">
              <a:spcBef>
                <a:spcPts val="0"/>
              </a:spcBef>
              <a:spcAft>
                <a:spcPts val="0"/>
              </a:spcAft>
            </a:pPr>
            <a:r>
              <a:rPr lang="ja-JP" altLang="en-US" sz="1600" dirty="0" smtClean="0">
                <a:solidFill>
                  <a:prstClr val="black"/>
                </a:solidFill>
                <a:latin typeface="ＭＳ Ｐゴシック"/>
                <a:ea typeface="ＭＳ Ｐゴシック"/>
              </a:rPr>
              <a:t>①専門的</a:t>
            </a:r>
            <a:r>
              <a:rPr lang="ja-JP" altLang="en-US" sz="1600" dirty="0">
                <a:solidFill>
                  <a:prstClr val="black"/>
                </a:solidFill>
                <a:latin typeface="ＭＳ Ｐゴシック"/>
                <a:ea typeface="ＭＳ Ｐゴシック"/>
              </a:rPr>
              <a:t>な研修による強化</a:t>
            </a:r>
          </a:p>
          <a:p>
            <a:pPr marL="174625" indent="-98425" algn="l" fontAlgn="auto">
              <a:spcBef>
                <a:spcPts val="0"/>
              </a:spcBef>
              <a:spcAft>
                <a:spcPts val="0"/>
              </a:spcAft>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利用者</a:t>
            </a:r>
            <a:r>
              <a:rPr lang="ja-JP" altLang="en-US" sz="1600" dirty="0">
                <a:solidFill>
                  <a:prstClr val="black"/>
                </a:solidFill>
                <a:latin typeface="ＭＳ Ｐゴシック"/>
                <a:ea typeface="ＭＳ Ｐゴシック"/>
              </a:rPr>
              <a:t>の総数のうち、「日常生活に支障を来すおそれのある症状又は行動が認められることから介護を必要とする認知症の者</a:t>
            </a:r>
            <a:r>
              <a:rPr lang="ja-JP" altLang="en-US" sz="1600" dirty="0" smtClean="0">
                <a:solidFill>
                  <a:prstClr val="black"/>
                </a:solidFill>
                <a:latin typeface="ＭＳ Ｐゴシック"/>
                <a:ea typeface="ＭＳ Ｐゴシック"/>
              </a:rPr>
              <a:t>（対象者）</a:t>
            </a:r>
            <a:r>
              <a:rPr lang="ja-JP" altLang="en-US" sz="1600" dirty="0">
                <a:solidFill>
                  <a:prstClr val="black"/>
                </a:solidFill>
                <a:latin typeface="ＭＳ Ｐゴシック"/>
                <a:ea typeface="ＭＳ Ｐゴシック"/>
              </a:rPr>
              <a:t>」の占める割合が２分の１</a:t>
            </a:r>
            <a:r>
              <a:rPr lang="ja-JP" altLang="en-US" sz="1600" dirty="0" smtClean="0">
                <a:solidFill>
                  <a:prstClr val="black"/>
                </a:solidFill>
                <a:latin typeface="ＭＳ Ｐゴシック"/>
                <a:ea typeface="ＭＳ Ｐゴシック"/>
              </a:rPr>
              <a:t>以上。</a:t>
            </a:r>
            <a:endParaRPr lang="ja-JP" altLang="en-US" sz="1600" dirty="0">
              <a:solidFill>
                <a:prstClr val="black"/>
              </a:solidFill>
              <a:latin typeface="ＭＳ Ｐゴシック"/>
              <a:ea typeface="ＭＳ Ｐゴシック"/>
            </a:endParaRPr>
          </a:p>
          <a:p>
            <a:pPr marL="174625" indent="-98425" algn="l" fontAlgn="auto">
              <a:spcBef>
                <a:spcPts val="0"/>
              </a:spcBef>
              <a:spcAft>
                <a:spcPts val="0"/>
              </a:spcAft>
            </a:pPr>
            <a:r>
              <a:rPr lang="ja-JP" altLang="en-US" sz="1600" dirty="0">
                <a:solidFill>
                  <a:prstClr val="black"/>
                </a:solidFill>
                <a:latin typeface="ＭＳ Ｐゴシック"/>
                <a:ea typeface="ＭＳ Ｐゴシック"/>
              </a:rPr>
              <a:t>・ 「認知症介護に係る専門的な研修</a:t>
            </a:r>
            <a:r>
              <a:rPr lang="ja-JP" altLang="en-US" sz="1600" dirty="0" smtClean="0">
                <a:solidFill>
                  <a:prstClr val="black"/>
                </a:solidFill>
                <a:latin typeface="ＭＳ Ｐゴシック"/>
                <a:ea typeface="ＭＳ Ｐゴシック"/>
              </a:rPr>
              <a:t>」</a:t>
            </a:r>
            <a:r>
              <a:rPr lang="en-US" altLang="ja-JP" sz="1600" baseline="30000" dirty="0" smtClean="0">
                <a:solidFill>
                  <a:prstClr val="black"/>
                </a:solidFill>
                <a:latin typeface="ＭＳ Ｐゴシック"/>
                <a:ea typeface="ＭＳ Ｐゴシック"/>
              </a:rPr>
              <a:t>※</a:t>
            </a:r>
            <a:r>
              <a:rPr lang="ja-JP" altLang="en-US" sz="1600" baseline="30000" dirty="0" smtClean="0">
                <a:solidFill>
                  <a:prstClr val="black"/>
                </a:solidFill>
                <a:latin typeface="ＭＳ Ｐゴシック"/>
                <a:ea typeface="ＭＳ Ｐゴシック"/>
              </a:rPr>
              <a:t>１</a:t>
            </a:r>
            <a:r>
              <a:rPr lang="ja-JP" altLang="en-US" sz="1600" dirty="0" smtClean="0">
                <a:solidFill>
                  <a:prstClr val="black"/>
                </a:solidFill>
                <a:latin typeface="ＭＳ Ｐゴシック"/>
                <a:ea typeface="ＭＳ Ｐゴシック"/>
              </a:rPr>
              <a:t>を修了して</a:t>
            </a:r>
            <a:r>
              <a:rPr lang="ja-JP" altLang="en-US" sz="1600" dirty="0">
                <a:solidFill>
                  <a:prstClr val="black"/>
                </a:solidFill>
                <a:latin typeface="ＭＳ Ｐゴシック"/>
                <a:ea typeface="ＭＳ Ｐゴシック"/>
              </a:rPr>
              <a:t>いる</a:t>
            </a:r>
            <a:r>
              <a:rPr lang="ja-JP" altLang="en-US" sz="1600" dirty="0" smtClean="0">
                <a:solidFill>
                  <a:prstClr val="black"/>
                </a:solidFill>
                <a:latin typeface="ＭＳ Ｐゴシック"/>
                <a:ea typeface="ＭＳ Ｐゴシック"/>
              </a:rPr>
              <a:t>者について、以下に示す基準以上の数を配置。</a:t>
            </a:r>
            <a:endParaRPr lang="en-US" altLang="ja-JP" sz="1600" dirty="0" smtClean="0">
              <a:solidFill>
                <a:prstClr val="black"/>
              </a:solidFill>
              <a:latin typeface="ＭＳ Ｐゴシック"/>
              <a:ea typeface="ＭＳ Ｐゴシック"/>
            </a:endParaRPr>
          </a:p>
          <a:p>
            <a:pPr marL="444500" indent="-98425" algn="l" fontAlgn="auto">
              <a:spcBef>
                <a:spcPts val="0"/>
              </a:spcBef>
              <a:spcAft>
                <a:spcPts val="0"/>
              </a:spcAft>
            </a:pPr>
            <a:r>
              <a:rPr lang="ja-JP" altLang="en-US" sz="1600" dirty="0" smtClean="0">
                <a:solidFill>
                  <a:prstClr val="black"/>
                </a:solidFill>
                <a:latin typeface="ＭＳ Ｐゴシック"/>
                <a:ea typeface="ＭＳ Ｐゴシック"/>
              </a:rPr>
              <a:t>（ア）対象者</a:t>
            </a:r>
            <a:r>
              <a:rPr lang="en-US" altLang="ja-JP" sz="1600" dirty="0" smtClean="0">
                <a:solidFill>
                  <a:prstClr val="black"/>
                </a:solidFill>
                <a:latin typeface="ＭＳ Ｐゴシック"/>
                <a:ea typeface="ＭＳ Ｐゴシック"/>
              </a:rPr>
              <a:t>20</a:t>
            </a:r>
            <a:r>
              <a:rPr lang="ja-JP" altLang="en-US" sz="1600" dirty="0" smtClean="0">
                <a:solidFill>
                  <a:prstClr val="black"/>
                </a:solidFill>
                <a:latin typeface="ＭＳ Ｐゴシック"/>
                <a:ea typeface="ＭＳ Ｐゴシック"/>
              </a:rPr>
              <a:t>人未満の場合は、１名</a:t>
            </a:r>
            <a:endParaRPr lang="en-US" altLang="ja-JP" sz="1600" dirty="0" smtClean="0">
              <a:solidFill>
                <a:prstClr val="black"/>
              </a:solidFill>
              <a:latin typeface="ＭＳ Ｐゴシック"/>
              <a:ea typeface="ＭＳ Ｐゴシック"/>
            </a:endParaRPr>
          </a:p>
          <a:p>
            <a:pPr marL="444500" indent="-98425" algn="l" fontAlgn="auto">
              <a:spcBef>
                <a:spcPts val="0"/>
              </a:spcBef>
              <a:spcAft>
                <a:spcPts val="0"/>
              </a:spcAft>
            </a:pPr>
            <a:r>
              <a:rPr lang="ja-JP" altLang="en-US" sz="1600" dirty="0" smtClean="0">
                <a:solidFill>
                  <a:prstClr val="black"/>
                </a:solidFill>
                <a:latin typeface="ＭＳ Ｐゴシック"/>
                <a:ea typeface="ＭＳ Ｐゴシック"/>
              </a:rPr>
              <a:t>（イ）対象者</a:t>
            </a:r>
            <a:r>
              <a:rPr lang="en-US" altLang="ja-JP" sz="1600" dirty="0" smtClean="0">
                <a:solidFill>
                  <a:prstClr val="black"/>
                </a:solidFill>
                <a:latin typeface="ＭＳ Ｐゴシック"/>
                <a:ea typeface="ＭＳ Ｐゴシック"/>
              </a:rPr>
              <a:t>20</a:t>
            </a:r>
            <a:r>
              <a:rPr lang="ja-JP" altLang="en-US" sz="1600" dirty="0" smtClean="0">
                <a:solidFill>
                  <a:prstClr val="black"/>
                </a:solidFill>
                <a:latin typeface="ＭＳ Ｐゴシック"/>
                <a:ea typeface="ＭＳ Ｐゴシック"/>
              </a:rPr>
              <a:t>人以上の場合は、対象者が</a:t>
            </a:r>
            <a:r>
              <a:rPr lang="en-US" altLang="ja-JP" sz="1600" dirty="0" smtClean="0">
                <a:solidFill>
                  <a:prstClr val="black"/>
                </a:solidFill>
                <a:latin typeface="ＭＳ Ｐゴシック"/>
                <a:ea typeface="ＭＳ Ｐゴシック"/>
              </a:rPr>
              <a:t>10</a:t>
            </a:r>
            <a:r>
              <a:rPr lang="ja-JP" altLang="en-US" sz="1600" dirty="0" smtClean="0">
                <a:solidFill>
                  <a:prstClr val="black"/>
                </a:solidFill>
                <a:latin typeface="ＭＳ Ｐゴシック"/>
                <a:ea typeface="ＭＳ Ｐゴシック"/>
              </a:rPr>
              <a:t>人増えるごとに、さらに１名ずつ増やす</a:t>
            </a:r>
            <a:endParaRPr lang="ja-JP" altLang="en-US" sz="1600" dirty="0">
              <a:solidFill>
                <a:prstClr val="black"/>
              </a:solidFill>
              <a:latin typeface="ＭＳ Ｐゴシック"/>
              <a:ea typeface="ＭＳ Ｐゴシック"/>
            </a:endParaRPr>
          </a:p>
          <a:p>
            <a:pPr marL="174625" indent="-98425" algn="l" fontAlgn="auto">
              <a:spcBef>
                <a:spcPts val="0"/>
              </a:spcBef>
              <a:spcAft>
                <a:spcPts val="0"/>
              </a:spcAft>
            </a:pPr>
            <a:r>
              <a:rPr lang="ja-JP" altLang="en-US" sz="1600" dirty="0" smtClean="0">
                <a:solidFill>
                  <a:prstClr val="black"/>
                </a:solidFill>
                <a:latin typeface="ＭＳ Ｐゴシック"/>
                <a:ea typeface="ＭＳ Ｐゴシック"/>
              </a:rPr>
              <a:t>・ 従</a:t>
            </a:r>
            <a:r>
              <a:rPr lang="ja-JP" altLang="en-US" sz="1600" dirty="0">
                <a:solidFill>
                  <a:prstClr val="black"/>
                </a:solidFill>
                <a:latin typeface="ＭＳ Ｐゴシック"/>
                <a:ea typeface="ＭＳ Ｐゴシック"/>
              </a:rPr>
              <a:t>業者に対して、認知症ケアに関する留意事項の伝達又は技術的指導に係る会議</a:t>
            </a:r>
            <a:r>
              <a:rPr lang="ja-JP" altLang="en-US" sz="1600" dirty="0" smtClean="0">
                <a:solidFill>
                  <a:prstClr val="black"/>
                </a:solidFill>
                <a:latin typeface="ＭＳ Ｐゴシック"/>
                <a:ea typeface="ＭＳ Ｐゴシック"/>
              </a:rPr>
              <a:t>を開催。</a:t>
            </a:r>
          </a:p>
          <a:p>
            <a:pPr marL="538163" indent="-538163" algn="l" fontAlgn="auto">
              <a:spcBef>
                <a:spcPts val="0"/>
              </a:spcBef>
              <a:spcAft>
                <a:spcPts val="0"/>
              </a:spcAft>
            </a:pPr>
            <a:r>
              <a:rPr lang="ja-JP" altLang="en-US" sz="1600" dirty="0" smtClean="0">
                <a:solidFill>
                  <a:prstClr val="black"/>
                </a:solidFill>
                <a:latin typeface="ＭＳ Ｐゴシック"/>
                <a:ea typeface="ＭＳ Ｐゴシック"/>
              </a:rPr>
              <a:t>　　</a:t>
            </a:r>
            <a:r>
              <a:rPr lang="en-US" altLang="ja-JP" sz="1050" dirty="0" smtClean="0">
                <a:solidFill>
                  <a:prstClr val="black"/>
                </a:solidFill>
                <a:latin typeface="ＭＳ Ｐゴシック"/>
                <a:ea typeface="ＭＳ Ｐゴシック"/>
              </a:rPr>
              <a:t>※</a:t>
            </a:r>
            <a:r>
              <a:rPr lang="ja-JP" altLang="en-US" sz="1050" dirty="0" smtClean="0">
                <a:solidFill>
                  <a:prstClr val="black"/>
                </a:solidFill>
                <a:latin typeface="ＭＳ Ｐゴシック"/>
                <a:ea typeface="ＭＳ Ｐゴシック"/>
              </a:rPr>
              <a:t>１　「認知症介護実践リーダー研修」（認知症介護実践者等養成事業の実施について（平成</a:t>
            </a:r>
            <a:r>
              <a:rPr lang="en-US" altLang="ja-JP" sz="1050" dirty="0" smtClean="0">
                <a:solidFill>
                  <a:prstClr val="black"/>
                </a:solidFill>
                <a:latin typeface="ＭＳ Ｐゴシック"/>
                <a:ea typeface="ＭＳ Ｐゴシック"/>
              </a:rPr>
              <a:t>18</a:t>
            </a:r>
            <a:r>
              <a:rPr lang="ja-JP" altLang="en-US" sz="1050" dirty="0" smtClean="0">
                <a:solidFill>
                  <a:prstClr val="black"/>
                </a:solidFill>
                <a:latin typeface="ＭＳ Ｐゴシック"/>
                <a:ea typeface="ＭＳ Ｐゴシック"/>
              </a:rPr>
              <a:t>年</a:t>
            </a:r>
            <a:r>
              <a:rPr lang="en-US" altLang="ja-JP" sz="1050" dirty="0" smtClean="0">
                <a:solidFill>
                  <a:prstClr val="black"/>
                </a:solidFill>
                <a:latin typeface="ＭＳ Ｐゴシック"/>
                <a:ea typeface="ＭＳ Ｐゴシック"/>
              </a:rPr>
              <a:t>3</a:t>
            </a:r>
            <a:r>
              <a:rPr lang="ja-JP" altLang="en-US" sz="1050" dirty="0" smtClean="0">
                <a:solidFill>
                  <a:prstClr val="black"/>
                </a:solidFill>
                <a:latin typeface="ＭＳ Ｐゴシック"/>
                <a:ea typeface="ＭＳ Ｐゴシック"/>
              </a:rPr>
              <a:t>月</a:t>
            </a:r>
            <a:r>
              <a:rPr lang="en-US" altLang="ja-JP" sz="1050" dirty="0" smtClean="0">
                <a:solidFill>
                  <a:prstClr val="black"/>
                </a:solidFill>
                <a:latin typeface="ＭＳ Ｐゴシック"/>
                <a:ea typeface="ＭＳ Ｐゴシック"/>
              </a:rPr>
              <a:t>31</a:t>
            </a:r>
            <a:r>
              <a:rPr lang="ja-JP" altLang="en-US" sz="1050" dirty="0" smtClean="0">
                <a:solidFill>
                  <a:prstClr val="black"/>
                </a:solidFill>
                <a:latin typeface="ＭＳ Ｐゴシック"/>
                <a:ea typeface="ＭＳ Ｐゴシック"/>
              </a:rPr>
              <a:t>日老発第</a:t>
            </a:r>
            <a:r>
              <a:rPr lang="en-US" altLang="ja-JP" sz="1050" dirty="0" smtClean="0">
                <a:solidFill>
                  <a:prstClr val="black"/>
                </a:solidFill>
                <a:latin typeface="ＭＳ Ｐゴシック"/>
                <a:ea typeface="ＭＳ Ｐゴシック"/>
              </a:rPr>
              <a:t>0331010</a:t>
            </a:r>
            <a:r>
              <a:rPr lang="ja-JP" altLang="en-US" sz="1050" dirty="0" smtClean="0">
                <a:solidFill>
                  <a:prstClr val="black"/>
                </a:solidFill>
                <a:latin typeface="ＭＳ Ｐゴシック"/>
                <a:ea typeface="ＭＳ Ｐゴシック"/>
              </a:rPr>
              <a:t>号厚生労働省老健長通知）及び認知症介護実践者等養成事業の円滑な実施について（平成</a:t>
            </a:r>
            <a:r>
              <a:rPr lang="en-US" altLang="ja-JP" sz="1050" dirty="0" smtClean="0">
                <a:solidFill>
                  <a:prstClr val="black"/>
                </a:solidFill>
                <a:latin typeface="ＭＳ Ｐゴシック"/>
                <a:ea typeface="ＭＳ Ｐゴシック"/>
              </a:rPr>
              <a:t>18</a:t>
            </a:r>
            <a:r>
              <a:rPr lang="ja-JP" altLang="en-US" sz="1050" dirty="0" smtClean="0">
                <a:solidFill>
                  <a:prstClr val="black"/>
                </a:solidFill>
                <a:latin typeface="ＭＳ Ｐゴシック"/>
                <a:ea typeface="ＭＳ Ｐゴシック"/>
              </a:rPr>
              <a:t>年</a:t>
            </a:r>
            <a:r>
              <a:rPr lang="en-US" altLang="ja-JP" sz="1050" dirty="0" smtClean="0">
                <a:solidFill>
                  <a:prstClr val="black"/>
                </a:solidFill>
                <a:latin typeface="ＭＳ Ｐゴシック"/>
                <a:ea typeface="ＭＳ Ｐゴシック"/>
              </a:rPr>
              <a:t>3</a:t>
            </a:r>
            <a:r>
              <a:rPr lang="ja-JP" altLang="en-US" sz="1050" dirty="0" smtClean="0">
                <a:solidFill>
                  <a:prstClr val="black"/>
                </a:solidFill>
                <a:latin typeface="ＭＳ Ｐゴシック"/>
                <a:ea typeface="ＭＳ Ｐゴシック"/>
              </a:rPr>
              <a:t>月</a:t>
            </a:r>
            <a:r>
              <a:rPr lang="en-US" altLang="ja-JP" sz="1050" dirty="0" smtClean="0">
                <a:solidFill>
                  <a:prstClr val="black"/>
                </a:solidFill>
                <a:latin typeface="ＭＳ Ｐゴシック"/>
                <a:ea typeface="ＭＳ Ｐゴシック"/>
              </a:rPr>
              <a:t>31</a:t>
            </a:r>
            <a:r>
              <a:rPr lang="ja-JP" altLang="en-US" sz="1050" dirty="0" smtClean="0">
                <a:solidFill>
                  <a:prstClr val="black"/>
                </a:solidFill>
                <a:latin typeface="ＭＳ Ｐゴシック"/>
                <a:ea typeface="ＭＳ Ｐゴシック"/>
              </a:rPr>
              <a:t>日老計第</a:t>
            </a:r>
            <a:r>
              <a:rPr lang="en-US" altLang="ja-JP" sz="1050" dirty="0" smtClean="0">
                <a:solidFill>
                  <a:prstClr val="black"/>
                </a:solidFill>
                <a:latin typeface="ＭＳ Ｐゴシック"/>
                <a:ea typeface="ＭＳ Ｐゴシック"/>
              </a:rPr>
              <a:t>331007</a:t>
            </a:r>
            <a:r>
              <a:rPr lang="ja-JP" altLang="en-US" sz="1050" dirty="0" smtClean="0">
                <a:solidFill>
                  <a:prstClr val="black"/>
                </a:solidFill>
                <a:latin typeface="ＭＳ Ｐゴシック"/>
                <a:ea typeface="ＭＳ Ｐゴシック"/>
              </a:rPr>
              <a:t>号厚生労働省計画課長通知））</a:t>
            </a:r>
            <a:endParaRPr lang="en-US" altLang="ja-JP" sz="1050" dirty="0" smtClean="0">
              <a:solidFill>
                <a:prstClr val="black"/>
              </a:solidFill>
              <a:latin typeface="ＭＳ Ｐゴシック"/>
              <a:ea typeface="ＭＳ Ｐゴシック"/>
            </a:endParaRPr>
          </a:p>
          <a:p>
            <a:pPr marL="538163" indent="-538163" algn="l" fontAlgn="auto">
              <a:spcBef>
                <a:spcPts val="0"/>
              </a:spcBef>
              <a:spcAft>
                <a:spcPts val="0"/>
              </a:spcAft>
            </a:pPr>
            <a:r>
              <a:rPr lang="ja-JP" altLang="en-US" sz="1050" dirty="0" smtClean="0">
                <a:solidFill>
                  <a:prstClr val="black"/>
                </a:solidFill>
                <a:latin typeface="ＭＳ Ｐゴシック"/>
                <a:ea typeface="ＭＳ Ｐゴシック"/>
              </a:rPr>
              <a:t>　　　</a:t>
            </a:r>
            <a:r>
              <a:rPr lang="en-US" altLang="ja-JP" sz="1050" dirty="0" smtClean="0">
                <a:solidFill>
                  <a:prstClr val="black"/>
                </a:solidFill>
                <a:latin typeface="ＭＳ Ｐゴシック"/>
                <a:ea typeface="ＭＳ Ｐゴシック"/>
              </a:rPr>
              <a:t>※</a:t>
            </a:r>
            <a:r>
              <a:rPr lang="ja-JP" altLang="en-US" sz="1050" dirty="0" smtClean="0">
                <a:solidFill>
                  <a:prstClr val="black"/>
                </a:solidFill>
                <a:latin typeface="ＭＳ Ｐゴシック"/>
                <a:ea typeface="ＭＳ Ｐゴシック"/>
              </a:rPr>
              <a:t>　　平成</a:t>
            </a:r>
            <a:r>
              <a:rPr lang="en-US" altLang="ja-JP" sz="1050" dirty="0">
                <a:solidFill>
                  <a:prstClr val="black"/>
                </a:solidFill>
                <a:latin typeface="ＭＳ Ｐゴシック"/>
                <a:ea typeface="ＭＳ Ｐゴシック"/>
              </a:rPr>
              <a:t>28</a:t>
            </a:r>
            <a:r>
              <a:rPr lang="ja-JP" altLang="en-US" sz="1050" dirty="0" smtClean="0">
                <a:solidFill>
                  <a:prstClr val="black"/>
                </a:solidFill>
                <a:latin typeface="ＭＳ Ｐゴシック"/>
                <a:ea typeface="ＭＳ Ｐゴシック"/>
              </a:rPr>
              <a:t>年</a:t>
            </a:r>
            <a:r>
              <a:rPr lang="en-US" altLang="ja-JP" sz="1050" dirty="0" smtClean="0">
                <a:solidFill>
                  <a:prstClr val="black"/>
                </a:solidFill>
                <a:latin typeface="ＭＳ Ｐゴシック"/>
                <a:ea typeface="ＭＳ Ｐゴシック"/>
              </a:rPr>
              <a:t>3</a:t>
            </a:r>
            <a:r>
              <a:rPr lang="ja-JP" altLang="en-US" sz="1050" dirty="0" smtClean="0">
                <a:solidFill>
                  <a:prstClr val="black"/>
                </a:solidFill>
                <a:latin typeface="ＭＳ Ｐゴシック"/>
                <a:ea typeface="ＭＳ Ｐゴシック"/>
              </a:rPr>
              <a:t>月</a:t>
            </a:r>
            <a:r>
              <a:rPr lang="en-US" altLang="ja-JP" sz="1050" dirty="0" smtClean="0">
                <a:solidFill>
                  <a:prstClr val="black"/>
                </a:solidFill>
                <a:latin typeface="ＭＳ Ｐゴシック"/>
                <a:ea typeface="ＭＳ Ｐゴシック"/>
              </a:rPr>
              <a:t>31</a:t>
            </a:r>
            <a:r>
              <a:rPr lang="ja-JP" altLang="en-US" sz="1050" dirty="0" smtClean="0">
                <a:solidFill>
                  <a:prstClr val="black"/>
                </a:solidFill>
                <a:latin typeface="ＭＳ Ｐゴシック"/>
                <a:ea typeface="ＭＳ Ｐゴシック"/>
              </a:rPr>
              <a:t>日までの間は、認知症介護実践リーダー研修の研修対象者（認知症介護実践者等養成事業実施要綱（平成</a:t>
            </a:r>
            <a:r>
              <a:rPr lang="en-US" altLang="ja-JP" sz="1050" dirty="0">
                <a:solidFill>
                  <a:prstClr val="black"/>
                </a:solidFill>
                <a:latin typeface="ＭＳ Ｐゴシック"/>
                <a:ea typeface="ＭＳ Ｐゴシック"/>
              </a:rPr>
              <a:t>21</a:t>
            </a:r>
            <a:r>
              <a:rPr lang="ja-JP" altLang="en-US" sz="1050" dirty="0" smtClean="0">
                <a:solidFill>
                  <a:prstClr val="black"/>
                </a:solidFill>
                <a:latin typeface="ＭＳ Ｐゴシック"/>
                <a:ea typeface="ＭＳ Ｐゴシック"/>
              </a:rPr>
              <a:t>年</a:t>
            </a:r>
            <a:r>
              <a:rPr lang="en-US" altLang="ja-JP" sz="1050" dirty="0" smtClean="0">
                <a:solidFill>
                  <a:prstClr val="black"/>
                </a:solidFill>
                <a:latin typeface="ＭＳ Ｐゴシック"/>
                <a:ea typeface="ＭＳ Ｐゴシック"/>
              </a:rPr>
              <a:t>3</a:t>
            </a:r>
            <a:r>
              <a:rPr lang="ja-JP" altLang="en-US" sz="1050" dirty="0" smtClean="0">
                <a:solidFill>
                  <a:prstClr val="black"/>
                </a:solidFill>
                <a:latin typeface="ＭＳ Ｐゴシック"/>
                <a:ea typeface="ＭＳ Ｐゴシック"/>
              </a:rPr>
              <a:t>月</a:t>
            </a:r>
            <a:r>
              <a:rPr lang="en-US" altLang="ja-JP" sz="1050" dirty="0" smtClean="0">
                <a:solidFill>
                  <a:prstClr val="black"/>
                </a:solidFill>
                <a:latin typeface="ＭＳ Ｐゴシック"/>
                <a:ea typeface="ＭＳ Ｐゴシック"/>
              </a:rPr>
              <a:t>26</a:t>
            </a:r>
            <a:r>
              <a:rPr lang="ja-JP" altLang="en-US" sz="1050" dirty="0" smtClean="0">
                <a:solidFill>
                  <a:prstClr val="black"/>
                </a:solidFill>
                <a:latin typeface="ＭＳ Ｐゴシック"/>
                <a:ea typeface="ＭＳ Ｐゴシック"/>
              </a:rPr>
              <a:t>日老発第</a:t>
            </a:r>
            <a:r>
              <a:rPr lang="en-US" altLang="ja-JP" sz="1050" dirty="0" smtClean="0">
                <a:solidFill>
                  <a:prstClr val="black"/>
                </a:solidFill>
                <a:latin typeface="ＭＳ Ｐゴシック"/>
                <a:ea typeface="ＭＳ Ｐゴシック"/>
              </a:rPr>
              <a:t>0326003</a:t>
            </a:r>
            <a:r>
              <a:rPr lang="ja-JP" altLang="en-US" sz="1050" dirty="0" smtClean="0">
                <a:solidFill>
                  <a:prstClr val="black"/>
                </a:solidFill>
                <a:latin typeface="ＭＳ Ｐゴシック"/>
                <a:ea typeface="ＭＳ Ｐゴシック"/>
              </a:rPr>
              <a:t>号）４</a:t>
            </a:r>
            <a:r>
              <a:rPr lang="en-US" altLang="ja-JP" sz="1050" dirty="0" smtClean="0">
                <a:solidFill>
                  <a:prstClr val="black"/>
                </a:solidFill>
                <a:latin typeface="ＭＳ Ｐゴシック"/>
                <a:ea typeface="ＭＳ Ｐゴシック"/>
              </a:rPr>
              <a:t>(1)</a:t>
            </a:r>
            <a:r>
              <a:rPr lang="ja-JP" altLang="en-US" sz="1050" dirty="0" smtClean="0">
                <a:solidFill>
                  <a:prstClr val="black"/>
                </a:solidFill>
                <a:latin typeface="ＭＳ Ｐゴシック"/>
                <a:ea typeface="ＭＳ Ｐゴシック"/>
              </a:rPr>
              <a:t>③イに掲げる者）に該当する者であって、かつ、当該研修の受講の申し込みを行っている者を含む。</a:t>
            </a:r>
          </a:p>
          <a:p>
            <a:pPr algn="l" fontAlgn="auto">
              <a:spcBef>
                <a:spcPts val="0"/>
              </a:spcBef>
              <a:spcAft>
                <a:spcPts val="0"/>
              </a:spcAft>
            </a:pPr>
            <a:r>
              <a:rPr lang="ja-JP" altLang="en-US" sz="1600" dirty="0">
                <a:solidFill>
                  <a:prstClr val="black"/>
                </a:solidFill>
                <a:latin typeface="ＭＳ Ｐゴシック"/>
                <a:ea typeface="ＭＳ Ｐゴシック"/>
              </a:rPr>
              <a:t>②</a:t>
            </a:r>
            <a:r>
              <a:rPr lang="en-US" altLang="ja-JP" sz="1600" dirty="0" smtClean="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指導に係る専門的な研修による強化</a:t>
            </a:r>
          </a:p>
          <a:p>
            <a:pPr marL="96838" algn="l" fontAlgn="auto">
              <a:spcBef>
                <a:spcPts val="0"/>
              </a:spcBef>
              <a:spcAft>
                <a:spcPts val="0"/>
              </a:spcAft>
            </a:pPr>
            <a:r>
              <a:rPr lang="ja-JP" altLang="en-US" sz="1600" dirty="0" smtClean="0">
                <a:solidFill>
                  <a:prstClr val="black"/>
                </a:solidFill>
                <a:latin typeface="ＭＳ Ｐゴシック"/>
                <a:ea typeface="ＭＳ Ｐゴシック"/>
              </a:rPr>
              <a:t>・ </a:t>
            </a:r>
            <a:r>
              <a:rPr lang="ja-JP" altLang="en-US" sz="1600" dirty="0">
                <a:solidFill>
                  <a:prstClr val="black"/>
                </a:solidFill>
                <a:latin typeface="ＭＳ Ｐゴシック"/>
                <a:ea typeface="ＭＳ Ｐゴシック"/>
              </a:rPr>
              <a:t>①</a:t>
            </a:r>
            <a:r>
              <a:rPr lang="ja-JP" altLang="en-US" sz="1600" dirty="0" smtClean="0">
                <a:solidFill>
                  <a:prstClr val="black"/>
                </a:solidFill>
                <a:latin typeface="ＭＳ Ｐゴシック"/>
                <a:ea typeface="ＭＳ Ｐゴシック"/>
              </a:rPr>
              <a:t>の</a:t>
            </a:r>
            <a:r>
              <a:rPr lang="ja-JP" altLang="en-US" sz="1600" dirty="0">
                <a:solidFill>
                  <a:prstClr val="black"/>
                </a:solidFill>
                <a:latin typeface="ＭＳ Ｐゴシック"/>
                <a:ea typeface="ＭＳ Ｐゴシック"/>
              </a:rPr>
              <a:t>基準のいずれにも</a:t>
            </a:r>
            <a:r>
              <a:rPr lang="ja-JP" altLang="en-US" sz="1600" dirty="0" smtClean="0">
                <a:solidFill>
                  <a:prstClr val="black"/>
                </a:solidFill>
                <a:latin typeface="ＭＳ Ｐゴシック"/>
                <a:ea typeface="ＭＳ Ｐゴシック"/>
              </a:rPr>
              <a:t>適合。</a:t>
            </a:r>
            <a:endParaRPr lang="ja-JP" altLang="en-US" sz="1600" dirty="0">
              <a:solidFill>
                <a:prstClr val="black"/>
              </a:solidFill>
              <a:latin typeface="ＭＳ Ｐゴシック"/>
              <a:ea typeface="ＭＳ Ｐゴシック"/>
            </a:endParaRPr>
          </a:p>
          <a:p>
            <a:pPr marL="96838" algn="l" fontAlgn="auto">
              <a:spcBef>
                <a:spcPts val="0"/>
              </a:spcBef>
              <a:spcAft>
                <a:spcPts val="0"/>
              </a:spcAft>
            </a:pPr>
            <a:r>
              <a:rPr lang="ja-JP" altLang="en-US" sz="1600" dirty="0">
                <a:solidFill>
                  <a:prstClr val="black"/>
                </a:solidFill>
                <a:latin typeface="ＭＳ Ｐゴシック"/>
                <a:ea typeface="ＭＳ Ｐゴシック"/>
              </a:rPr>
              <a:t>・ 「認知症介護の指導に係る専門的な研修</a:t>
            </a:r>
            <a:r>
              <a:rPr lang="ja-JP" altLang="en-US" sz="1600" dirty="0" smtClean="0">
                <a:solidFill>
                  <a:prstClr val="black"/>
                </a:solidFill>
                <a:latin typeface="ＭＳ Ｐゴシック"/>
                <a:ea typeface="ＭＳ Ｐゴシック"/>
              </a:rPr>
              <a:t>」</a:t>
            </a:r>
            <a:r>
              <a:rPr lang="en-US" altLang="ja-JP" sz="1600" baseline="30000" dirty="0" smtClean="0">
                <a:solidFill>
                  <a:prstClr val="black"/>
                </a:solidFill>
                <a:latin typeface="ＭＳ Ｐゴシック"/>
                <a:ea typeface="ＭＳ Ｐゴシック"/>
              </a:rPr>
              <a:t>※</a:t>
            </a:r>
            <a:r>
              <a:rPr lang="ja-JP" altLang="en-US" sz="1600" baseline="30000" dirty="0" smtClean="0">
                <a:solidFill>
                  <a:prstClr val="black"/>
                </a:solidFill>
                <a:latin typeface="ＭＳ Ｐゴシック"/>
                <a:ea typeface="ＭＳ Ｐゴシック"/>
              </a:rPr>
              <a:t>２</a:t>
            </a:r>
            <a:r>
              <a:rPr lang="ja-JP" altLang="en-US" sz="1600" dirty="0" smtClean="0">
                <a:solidFill>
                  <a:prstClr val="black"/>
                </a:solidFill>
                <a:latin typeface="ＭＳ Ｐゴシック"/>
                <a:ea typeface="ＭＳ Ｐゴシック"/>
              </a:rPr>
              <a:t>を修了して</a:t>
            </a:r>
            <a:r>
              <a:rPr lang="ja-JP" altLang="en-US" sz="1600" dirty="0">
                <a:solidFill>
                  <a:prstClr val="black"/>
                </a:solidFill>
                <a:latin typeface="ＭＳ Ｐゴシック"/>
                <a:ea typeface="ＭＳ Ｐゴシック"/>
              </a:rPr>
              <a:t>いる者を１名以上</a:t>
            </a:r>
            <a:r>
              <a:rPr lang="ja-JP" altLang="en-US" sz="1600" dirty="0" smtClean="0">
                <a:solidFill>
                  <a:prstClr val="black"/>
                </a:solidFill>
                <a:latin typeface="ＭＳ Ｐゴシック"/>
                <a:ea typeface="ＭＳ Ｐゴシック"/>
              </a:rPr>
              <a:t>配置。</a:t>
            </a:r>
            <a:endParaRPr lang="ja-JP" altLang="en-US" sz="1600" dirty="0">
              <a:solidFill>
                <a:prstClr val="black"/>
              </a:solidFill>
              <a:latin typeface="ＭＳ Ｐゴシック"/>
              <a:ea typeface="ＭＳ Ｐゴシック"/>
            </a:endParaRPr>
          </a:p>
          <a:p>
            <a:pPr marL="96838" algn="l" fontAlgn="auto">
              <a:spcBef>
                <a:spcPts val="0"/>
              </a:spcBef>
              <a:spcAft>
                <a:spcPts val="0"/>
              </a:spcAft>
            </a:pPr>
            <a:r>
              <a:rPr lang="ja-JP" altLang="en-US" sz="1600" dirty="0">
                <a:solidFill>
                  <a:prstClr val="black"/>
                </a:solidFill>
                <a:latin typeface="ＭＳ Ｐゴシック"/>
                <a:ea typeface="ＭＳ Ｐゴシック"/>
              </a:rPr>
              <a:t>・ </a:t>
            </a:r>
            <a:r>
              <a:rPr lang="ja-JP" altLang="en-US" sz="1600" dirty="0" smtClean="0">
                <a:solidFill>
                  <a:prstClr val="black"/>
                </a:solidFill>
                <a:latin typeface="ＭＳ Ｐゴシック"/>
                <a:ea typeface="ＭＳ Ｐゴシック"/>
              </a:rPr>
              <a:t>認知症</a:t>
            </a:r>
            <a:r>
              <a:rPr lang="ja-JP" altLang="en-US" sz="1600" dirty="0">
                <a:solidFill>
                  <a:prstClr val="black"/>
                </a:solidFill>
                <a:latin typeface="ＭＳ Ｐゴシック"/>
                <a:ea typeface="ＭＳ Ｐゴシック"/>
              </a:rPr>
              <a:t>ケアに関する研修計画を作成し、当該計画に従い、研修を</a:t>
            </a:r>
            <a:r>
              <a:rPr lang="ja-JP" altLang="en-US" sz="1600" dirty="0" smtClean="0">
                <a:solidFill>
                  <a:prstClr val="black"/>
                </a:solidFill>
                <a:latin typeface="ＭＳ Ｐゴシック"/>
                <a:ea typeface="ＭＳ Ｐゴシック"/>
              </a:rPr>
              <a:t>実施。</a:t>
            </a:r>
            <a:endParaRPr lang="en-US" altLang="ja-JP" sz="1600" dirty="0">
              <a:solidFill>
                <a:prstClr val="black"/>
              </a:solidFill>
              <a:latin typeface="ＭＳ Ｐゴシック"/>
              <a:ea typeface="ＭＳ Ｐゴシック"/>
            </a:endParaRPr>
          </a:p>
          <a:p>
            <a:pPr marL="268288" algn="l" fontAlgn="auto">
              <a:spcBef>
                <a:spcPts val="0"/>
              </a:spcBef>
              <a:spcAft>
                <a:spcPts val="0"/>
              </a:spcAft>
            </a:pPr>
            <a:r>
              <a:rPr lang="en-US" altLang="ja-JP" sz="1050" dirty="0" smtClean="0">
                <a:solidFill>
                  <a:prstClr val="black"/>
                </a:solidFill>
                <a:latin typeface="ＭＳ Ｐゴシック"/>
                <a:ea typeface="ＭＳ Ｐゴシック"/>
              </a:rPr>
              <a:t>※</a:t>
            </a:r>
            <a:r>
              <a:rPr lang="ja-JP" altLang="en-US" sz="1050" dirty="0" smtClean="0">
                <a:solidFill>
                  <a:prstClr val="black"/>
                </a:solidFill>
                <a:latin typeface="ＭＳ Ｐゴシック"/>
                <a:ea typeface="ＭＳ Ｐゴシック"/>
              </a:rPr>
              <a:t>２　「</a:t>
            </a:r>
            <a:r>
              <a:rPr lang="ja-JP" altLang="en-US" sz="1050" dirty="0">
                <a:solidFill>
                  <a:prstClr val="black"/>
                </a:solidFill>
                <a:latin typeface="ＭＳ Ｐゴシック"/>
                <a:ea typeface="ＭＳ Ｐゴシック"/>
              </a:rPr>
              <a:t>認知症</a:t>
            </a:r>
            <a:r>
              <a:rPr lang="ja-JP" altLang="en-US" sz="1050" dirty="0" smtClean="0">
                <a:solidFill>
                  <a:prstClr val="black"/>
                </a:solidFill>
                <a:latin typeface="ＭＳ Ｐゴシック"/>
                <a:ea typeface="ＭＳ Ｐゴシック"/>
              </a:rPr>
              <a:t>介護</a:t>
            </a:r>
            <a:r>
              <a:rPr lang="ja-JP" altLang="en-US" sz="1050" dirty="0">
                <a:solidFill>
                  <a:prstClr val="black"/>
                </a:solidFill>
                <a:latin typeface="ＭＳ Ｐゴシック"/>
                <a:ea typeface="ＭＳ Ｐゴシック"/>
              </a:rPr>
              <a:t>指導者</a:t>
            </a:r>
            <a:r>
              <a:rPr lang="ja-JP" altLang="en-US" sz="1050" dirty="0" smtClean="0">
                <a:solidFill>
                  <a:prstClr val="black"/>
                </a:solidFill>
                <a:latin typeface="ＭＳ Ｐゴシック"/>
                <a:ea typeface="ＭＳ Ｐゴシック"/>
              </a:rPr>
              <a:t>研修」（上記同通知）</a:t>
            </a:r>
            <a:endParaRPr lang="en-US" altLang="ja-JP" sz="1050" dirty="0">
              <a:solidFill>
                <a:prstClr val="black"/>
              </a:solidFill>
              <a:latin typeface="ＭＳ Ｐゴシック"/>
              <a:ea typeface="ＭＳ Ｐゴシック"/>
            </a:endParaRPr>
          </a:p>
          <a:p>
            <a:pPr marL="538163" indent="-269875"/>
            <a:r>
              <a:rPr lang="en-US" altLang="ja-JP" sz="1050" dirty="0" smtClean="0">
                <a:solidFill>
                  <a:prstClr val="black"/>
                </a:solidFill>
                <a:latin typeface="ＭＳ Ｐゴシック"/>
                <a:ea typeface="ＭＳ Ｐゴシック"/>
              </a:rPr>
              <a:t>※</a:t>
            </a:r>
            <a:r>
              <a:rPr lang="ja-JP" altLang="en-US" sz="1050" dirty="0" smtClean="0">
                <a:solidFill>
                  <a:prstClr val="black"/>
                </a:solidFill>
                <a:latin typeface="ＭＳ Ｐゴシック"/>
                <a:ea typeface="ＭＳ Ｐゴシック"/>
              </a:rPr>
              <a:t>　　平成</a:t>
            </a:r>
            <a:r>
              <a:rPr lang="en-US" altLang="ja-JP" sz="1050" dirty="0" smtClean="0">
                <a:solidFill>
                  <a:prstClr val="black"/>
                </a:solidFill>
                <a:latin typeface="ＭＳ Ｐゴシック"/>
                <a:ea typeface="ＭＳ Ｐゴシック"/>
              </a:rPr>
              <a:t>28</a:t>
            </a:r>
            <a:r>
              <a:rPr lang="ja-JP" altLang="en-US" sz="1050" dirty="0" smtClean="0">
                <a:solidFill>
                  <a:prstClr val="black"/>
                </a:solidFill>
                <a:latin typeface="ＭＳ Ｐゴシック"/>
                <a:ea typeface="ＭＳ Ｐゴシック"/>
              </a:rPr>
              <a:t>年</a:t>
            </a:r>
            <a:r>
              <a:rPr lang="en-US" altLang="ja-JP" sz="1050" dirty="0" smtClean="0">
                <a:solidFill>
                  <a:prstClr val="black"/>
                </a:solidFill>
                <a:latin typeface="ＭＳ Ｐゴシック"/>
                <a:ea typeface="ＭＳ Ｐゴシック"/>
              </a:rPr>
              <a:t>3</a:t>
            </a:r>
            <a:r>
              <a:rPr lang="ja-JP" altLang="en-US" sz="1050" dirty="0" smtClean="0">
                <a:solidFill>
                  <a:prstClr val="black"/>
                </a:solidFill>
                <a:latin typeface="ＭＳ Ｐゴシック"/>
                <a:ea typeface="ＭＳ Ｐゴシック"/>
              </a:rPr>
              <a:t>月</a:t>
            </a:r>
            <a:r>
              <a:rPr lang="en-US" altLang="ja-JP" sz="1050" dirty="0" smtClean="0">
                <a:solidFill>
                  <a:prstClr val="black"/>
                </a:solidFill>
                <a:latin typeface="ＭＳ Ｐゴシック"/>
                <a:ea typeface="ＭＳ Ｐゴシック"/>
              </a:rPr>
              <a:t>31</a:t>
            </a:r>
            <a:r>
              <a:rPr lang="ja-JP" altLang="en-US" sz="1050" dirty="0" smtClean="0">
                <a:solidFill>
                  <a:prstClr val="black"/>
                </a:solidFill>
                <a:latin typeface="ＭＳ Ｐゴシック"/>
                <a:ea typeface="ＭＳ Ｐゴシック"/>
              </a:rPr>
              <a:t>日までの間にあっては、認知症介護指導者研修の研修対象者（上記要綱４</a:t>
            </a:r>
            <a:r>
              <a:rPr lang="en-US" altLang="ja-JP" sz="1050" dirty="0" smtClean="0">
                <a:solidFill>
                  <a:prstClr val="black"/>
                </a:solidFill>
                <a:latin typeface="ＭＳ Ｐゴシック"/>
                <a:ea typeface="ＭＳ Ｐゴシック"/>
              </a:rPr>
              <a:t>(5)</a:t>
            </a:r>
            <a:r>
              <a:rPr lang="ja-JP" altLang="en-US" sz="1050" dirty="0" smtClean="0">
                <a:solidFill>
                  <a:prstClr val="black"/>
                </a:solidFill>
                <a:latin typeface="ＭＳ Ｐゴシック"/>
                <a:ea typeface="ＭＳ Ｐゴシック"/>
              </a:rPr>
              <a:t>③において県等から推薦を受けた者又は介護保健施設・事業所等の長から推薦を受けた者）に該当する者であって、かつ、当該研修の受講の申し込みを行っている者を含む。</a:t>
            </a:r>
            <a:endParaRPr lang="ja-JP" altLang="en-US" sz="1050" dirty="0">
              <a:solidFill>
                <a:prstClr val="black"/>
              </a:solidFill>
              <a:latin typeface="ＭＳ Ｐゴシック"/>
              <a:ea typeface="ＭＳ Ｐゴシック"/>
            </a:endParaRPr>
          </a:p>
        </p:txBody>
      </p:sp>
      <p:sp>
        <p:nvSpPr>
          <p:cNvPr id="34" name="右矢印 33"/>
          <p:cNvSpPr/>
          <p:nvPr/>
        </p:nvSpPr>
        <p:spPr>
          <a:xfrm>
            <a:off x="4890114" y="1613066"/>
            <a:ext cx="551315" cy="520044"/>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latin typeface="Calibri"/>
              <a:ea typeface="ＭＳ Ｐゴシック"/>
            </a:endParaRPr>
          </a:p>
        </p:txBody>
      </p:sp>
      <p:sp>
        <p:nvSpPr>
          <p:cNvPr id="15" name="正方形/長方形 14"/>
          <p:cNvSpPr/>
          <p:nvPr/>
        </p:nvSpPr>
        <p:spPr>
          <a:xfrm>
            <a:off x="0" y="0"/>
            <a:ext cx="9906000" cy="404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介護（３）認知症専門ケア加算の創設</a:t>
            </a:r>
            <a:endPar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218263" y="2276202"/>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169532" y="1472675"/>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169532" y="367183"/>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493921" y="1634016"/>
            <a:ext cx="4671850" cy="8763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 （</a:t>
            </a:r>
            <a:r>
              <a:rPr lang="en-US" altLang="ja-JP" sz="1400" dirty="0" smtClean="0">
                <a:solidFill>
                  <a:schemeClr val="tx1"/>
                </a:solidFill>
              </a:rPr>
              <a:t>Ⅰ</a:t>
            </a:r>
            <a:r>
              <a:rPr lang="ja-JP" altLang="en-US" sz="1400" dirty="0">
                <a:solidFill>
                  <a:schemeClr val="tx1"/>
                </a:solidFill>
              </a:rPr>
              <a:t>）</a:t>
            </a:r>
            <a:r>
              <a:rPr lang="ja-JP" altLang="en-US" sz="1400" dirty="0" smtClean="0">
                <a:solidFill>
                  <a:schemeClr val="tx1"/>
                </a:solidFill>
              </a:rPr>
              <a:t>　（なし）</a:t>
            </a:r>
            <a:endParaRPr lang="en-US" altLang="ja-JP" sz="1400" dirty="0">
              <a:solidFill>
                <a:schemeClr val="tx1"/>
              </a:solidFill>
            </a:endParaRPr>
          </a:p>
          <a:p>
            <a:pPr algn="ctr"/>
            <a:r>
              <a:rPr lang="ja-JP" altLang="en-US" sz="1400" dirty="0" smtClean="0">
                <a:solidFill>
                  <a:schemeClr val="tx1"/>
                </a:solidFill>
              </a:rPr>
              <a:t>（</a:t>
            </a:r>
            <a:r>
              <a:rPr lang="en-US" altLang="ja-JP" sz="1400" dirty="0" smtClean="0">
                <a:solidFill>
                  <a:schemeClr val="tx1"/>
                </a:solidFill>
              </a:rPr>
              <a:t>Ⅱ</a:t>
            </a:r>
            <a:r>
              <a:rPr lang="ja-JP" altLang="en-US" sz="1400" dirty="0" smtClean="0">
                <a:solidFill>
                  <a:schemeClr val="tx1"/>
                </a:solidFill>
              </a:rPr>
              <a:t>）  </a:t>
            </a:r>
            <a:r>
              <a:rPr kumimoji="1" lang="ja-JP" altLang="en-US" sz="1400" dirty="0" smtClean="0">
                <a:solidFill>
                  <a:schemeClr val="tx1"/>
                </a:solidFill>
              </a:rPr>
              <a:t> （なし）</a:t>
            </a:r>
            <a:endParaRPr kumimoji="1" lang="en-US" altLang="ja-JP" sz="1400" dirty="0" smtClean="0">
              <a:solidFill>
                <a:schemeClr val="tx1"/>
              </a:solidFill>
            </a:endParaRPr>
          </a:p>
          <a:p>
            <a:pPr algn="ctr"/>
            <a:endParaRPr kumimoji="1" lang="ja-JP" altLang="en-US" dirty="0">
              <a:solidFill>
                <a:schemeClr val="tx1"/>
              </a:solidFill>
            </a:endParaRPr>
          </a:p>
        </p:txBody>
      </p:sp>
      <p:sp>
        <p:nvSpPr>
          <p:cNvPr id="13" name="正方形/長方形 12"/>
          <p:cNvSpPr/>
          <p:nvPr/>
        </p:nvSpPr>
        <p:spPr>
          <a:xfrm>
            <a:off x="6680294" y="1415603"/>
            <a:ext cx="2191256" cy="9398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tx1"/>
                </a:solidFill>
              </a:rPr>
              <a:t>（新規）</a:t>
            </a:r>
            <a:endParaRPr lang="en-US" altLang="ja-JP" sz="1400" dirty="0" smtClean="0">
              <a:solidFill>
                <a:schemeClr val="tx1"/>
              </a:solidFill>
            </a:endParaRPr>
          </a:p>
          <a:p>
            <a:r>
              <a:rPr lang="ja-JP" altLang="en-US" sz="1400" dirty="0">
                <a:solidFill>
                  <a:schemeClr val="tx1"/>
                </a:solidFill>
              </a:rPr>
              <a:t>３</a:t>
            </a:r>
            <a:r>
              <a:rPr kumimoji="1" lang="ja-JP" altLang="en-US" sz="1400" dirty="0" smtClean="0">
                <a:solidFill>
                  <a:schemeClr val="tx1"/>
                </a:solidFill>
              </a:rPr>
              <a:t>単位／日</a:t>
            </a:r>
            <a:endParaRPr kumimoji="1" lang="en-US" altLang="ja-JP" sz="1400" dirty="0" smtClean="0">
              <a:solidFill>
                <a:schemeClr val="tx1"/>
              </a:solidFill>
            </a:endParaRPr>
          </a:p>
          <a:p>
            <a:r>
              <a:rPr lang="ja-JP" altLang="en-US" sz="1400" dirty="0">
                <a:solidFill>
                  <a:schemeClr val="tx1"/>
                </a:solidFill>
              </a:rPr>
              <a:t>４</a:t>
            </a:r>
            <a:r>
              <a:rPr lang="ja-JP" altLang="en-US" sz="1400" dirty="0" smtClean="0">
                <a:solidFill>
                  <a:schemeClr val="tx1"/>
                </a:solidFill>
              </a:rPr>
              <a:t>単位／日</a:t>
            </a:r>
            <a:endParaRPr lang="en-US" altLang="ja-JP" sz="1400" dirty="0" smtClean="0">
              <a:solidFill>
                <a:schemeClr val="tx1"/>
              </a:solidFill>
            </a:endParaRPr>
          </a:p>
        </p:txBody>
      </p:sp>
      <p:sp>
        <p:nvSpPr>
          <p:cNvPr id="19" name="スライド番号プレースホルダー 1"/>
          <p:cNvSpPr>
            <a:spLocks noGrp="1"/>
          </p:cNvSpPr>
          <p:nvPr>
            <p:ph type="sldNum" sz="quarter" idx="11"/>
          </p:nvPr>
        </p:nvSpPr>
        <p:spPr>
          <a:xfrm>
            <a:off x="9165670" y="6511696"/>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38</a:t>
            </a:fld>
            <a:endParaRPr kumimoji="0" lang="en-US" altLang="ja-JP" sz="1600" kern="0" dirty="0">
              <a:solidFill>
                <a:srgbClr val="000000"/>
              </a:solidFill>
            </a:endParaRPr>
          </a:p>
        </p:txBody>
      </p:sp>
    </p:spTree>
    <p:extLst>
      <p:ext uri="{BB962C8B-B14F-4D97-AF65-F5344CB8AC3E}">
        <p14:creationId xmlns:p14="http://schemas.microsoft.com/office/powerpoint/2010/main" val="1687242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58" y="700670"/>
            <a:ext cx="9764486" cy="1216162"/>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endParaRPr lang="en-US" altLang="ja-JP" sz="1600" dirty="0" smtClean="0">
              <a:solidFill>
                <a:prstClr val="black"/>
              </a:solidFill>
              <a:latin typeface="Calibri"/>
              <a:ea typeface="ＭＳ Ｐゴシック"/>
            </a:endParaRPr>
          </a:p>
          <a:p>
            <a:pPr marL="285750" indent="-285750" algn="l" fontAlgn="auto">
              <a:spcBef>
                <a:spcPts val="0"/>
              </a:spcBef>
              <a:spcAft>
                <a:spcPts val="0"/>
              </a:spcAft>
              <a:buFont typeface="Arial" panose="020B0604020202020204" pitchFamily="34" charset="0"/>
              <a:buChar char="•"/>
            </a:pPr>
            <a:r>
              <a:rPr lang="ja-JP" altLang="en-US" sz="1600" dirty="0" smtClean="0">
                <a:solidFill>
                  <a:prstClr val="black"/>
                </a:solidFill>
                <a:latin typeface="ＭＳ Ｐゴシック"/>
                <a:ea typeface="ＭＳ Ｐゴシック"/>
              </a:rPr>
              <a:t>入居者</a:t>
            </a:r>
            <a:r>
              <a:rPr lang="ja-JP" altLang="en-US" sz="1600" dirty="0">
                <a:solidFill>
                  <a:prstClr val="black"/>
                </a:solidFill>
                <a:latin typeface="ＭＳ Ｐゴシック"/>
                <a:ea typeface="ＭＳ Ｐゴシック"/>
              </a:rPr>
              <a:t>及びその家族等の意向を尊重しつつ、看取りに関する理解の促進を図り、特定施設入居者生活介護における看取り介護の質を向上させるため、看取り介護の体制構築・強化を</a:t>
            </a:r>
            <a:r>
              <a:rPr lang="en-US" altLang="ja-JP" sz="1600" dirty="0">
                <a:solidFill>
                  <a:prstClr val="black"/>
                </a:solidFill>
                <a:latin typeface="ＭＳ Ｐゴシック"/>
                <a:ea typeface="ＭＳ Ｐゴシック"/>
              </a:rPr>
              <a:t>PDCA</a:t>
            </a:r>
            <a:r>
              <a:rPr lang="ja-JP" altLang="en-US" sz="1600" dirty="0">
                <a:solidFill>
                  <a:prstClr val="black"/>
                </a:solidFill>
                <a:latin typeface="ＭＳ Ｐゴシック"/>
                <a:ea typeface="ＭＳ Ｐゴシック"/>
              </a:rPr>
              <a:t>サイクルにより推進することを要件として、死亡日以前４日以上</a:t>
            </a:r>
            <a:r>
              <a:rPr lang="en-US" altLang="ja-JP" sz="1600" dirty="0">
                <a:solidFill>
                  <a:prstClr val="black"/>
                </a:solidFill>
                <a:latin typeface="ＭＳ Ｐゴシック"/>
                <a:ea typeface="ＭＳ Ｐゴシック"/>
              </a:rPr>
              <a:t>30</a:t>
            </a:r>
            <a:r>
              <a:rPr lang="ja-JP" altLang="en-US" sz="1600" dirty="0">
                <a:solidFill>
                  <a:prstClr val="black"/>
                </a:solidFill>
                <a:latin typeface="ＭＳ Ｐゴシック"/>
                <a:ea typeface="ＭＳ Ｐゴシック"/>
              </a:rPr>
              <a:t>日以下における手厚い看取り介護の実施を</a:t>
            </a:r>
            <a:r>
              <a:rPr lang="ja-JP" altLang="en-US" sz="1600" dirty="0" smtClean="0">
                <a:solidFill>
                  <a:prstClr val="black"/>
                </a:solidFill>
                <a:latin typeface="ＭＳ Ｐゴシック"/>
                <a:ea typeface="ＭＳ Ｐゴシック"/>
              </a:rPr>
              <a:t>図る。</a:t>
            </a:r>
            <a:endParaRPr lang="ja-JP" altLang="en-US" sz="1600" dirty="0">
              <a:solidFill>
                <a:prstClr val="black"/>
              </a:solidFill>
              <a:latin typeface="Calibri"/>
              <a:ea typeface="ＭＳ Ｐゴシック"/>
            </a:endParaRPr>
          </a:p>
        </p:txBody>
      </p:sp>
      <p:sp>
        <p:nvSpPr>
          <p:cNvPr id="10" name="角丸四角形 9"/>
          <p:cNvSpPr/>
          <p:nvPr/>
        </p:nvSpPr>
        <p:spPr>
          <a:xfrm>
            <a:off x="70762" y="2236470"/>
            <a:ext cx="9758587" cy="204980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latin typeface="Calibri"/>
              <a:ea typeface="ＭＳ Ｐゴシック"/>
            </a:endParaRPr>
          </a:p>
        </p:txBody>
      </p:sp>
      <p:sp>
        <p:nvSpPr>
          <p:cNvPr id="33" name="角丸四角形 32"/>
          <p:cNvSpPr/>
          <p:nvPr/>
        </p:nvSpPr>
        <p:spPr>
          <a:xfrm>
            <a:off x="76664" y="4653112"/>
            <a:ext cx="9758587" cy="2160264"/>
          </a:xfrm>
          <a:prstGeom prst="roundRect">
            <a:avLst>
              <a:gd name="adj" fmla="val 11540"/>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endParaRPr lang="en-US" altLang="ja-JP" sz="800" dirty="0" smtClean="0">
              <a:solidFill>
                <a:prstClr val="black"/>
              </a:solidFill>
              <a:latin typeface="ＭＳ Ｐゴシック"/>
              <a:ea typeface="ＭＳ Ｐゴシック"/>
            </a:endParaRPr>
          </a:p>
          <a:p>
            <a:pPr algn="l" fontAlgn="auto">
              <a:spcBef>
                <a:spcPts val="0"/>
              </a:spcBef>
              <a:spcAft>
                <a:spcPts val="0"/>
              </a:spcAft>
            </a:pPr>
            <a:r>
              <a:rPr lang="ja-JP" altLang="en-US" sz="1600" dirty="0">
                <a:solidFill>
                  <a:prstClr val="black"/>
                </a:solidFill>
                <a:latin typeface="Calibri"/>
                <a:ea typeface="ＭＳ Ｐゴシック"/>
              </a:rPr>
              <a:t>（施設基準）</a:t>
            </a:r>
          </a:p>
          <a:p>
            <a:pPr marL="177800" indent="-88900" algn="l"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看取り指針</a:t>
            </a:r>
            <a:r>
              <a:rPr lang="ja-JP" altLang="en-US" sz="1600" dirty="0">
                <a:solidFill>
                  <a:prstClr val="black"/>
                </a:solidFill>
                <a:latin typeface="Calibri"/>
                <a:ea typeface="ＭＳ Ｐゴシック"/>
              </a:rPr>
              <a:t>を定め、入居の際に、</a:t>
            </a:r>
            <a:r>
              <a:rPr lang="ja-JP" altLang="en-US" sz="1600" dirty="0" smtClean="0">
                <a:solidFill>
                  <a:prstClr val="black"/>
                </a:solidFill>
                <a:latin typeface="Calibri"/>
                <a:ea typeface="ＭＳ Ｐゴシック"/>
              </a:rPr>
              <a:t>入居者等</a:t>
            </a:r>
            <a:r>
              <a:rPr lang="ja-JP" altLang="en-US" sz="1600" dirty="0">
                <a:solidFill>
                  <a:prstClr val="black"/>
                </a:solidFill>
                <a:latin typeface="Calibri"/>
                <a:ea typeface="ＭＳ Ｐゴシック"/>
              </a:rPr>
              <a:t>に</a:t>
            </a:r>
            <a:r>
              <a:rPr lang="ja-JP" altLang="en-US" sz="1600" dirty="0" smtClean="0">
                <a:solidFill>
                  <a:prstClr val="black"/>
                </a:solidFill>
                <a:latin typeface="Calibri"/>
                <a:ea typeface="ＭＳ Ｐゴシック"/>
              </a:rPr>
              <a:t>対して内容</a:t>
            </a:r>
            <a:r>
              <a:rPr lang="ja-JP" altLang="en-US" sz="1600" dirty="0">
                <a:solidFill>
                  <a:prstClr val="black"/>
                </a:solidFill>
                <a:latin typeface="Calibri"/>
                <a:ea typeface="ＭＳ Ｐゴシック"/>
              </a:rPr>
              <a:t>を</a:t>
            </a:r>
            <a:r>
              <a:rPr lang="ja-JP" altLang="en-US" sz="1600" dirty="0" smtClean="0">
                <a:solidFill>
                  <a:prstClr val="black"/>
                </a:solidFill>
                <a:latin typeface="Calibri"/>
                <a:ea typeface="ＭＳ Ｐゴシック"/>
              </a:rPr>
              <a:t>説明し、同意を得る。</a:t>
            </a:r>
            <a:r>
              <a:rPr lang="en-US" altLang="ja-JP" sz="1600" dirty="0" smtClean="0">
                <a:solidFill>
                  <a:prstClr val="black"/>
                </a:solidFill>
                <a:latin typeface="Calibri"/>
                <a:ea typeface="ＭＳ Ｐゴシック"/>
              </a:rPr>
              <a:t>【</a:t>
            </a:r>
            <a:r>
              <a:rPr lang="ja-JP" altLang="en-US" sz="1600" dirty="0">
                <a:solidFill>
                  <a:prstClr val="black"/>
                </a:solidFill>
                <a:latin typeface="Calibri"/>
                <a:ea typeface="ＭＳ Ｐゴシック"/>
              </a:rPr>
              <a:t>新規</a:t>
            </a:r>
            <a:r>
              <a:rPr lang="en-US" altLang="ja-JP" sz="1600" dirty="0">
                <a:solidFill>
                  <a:prstClr val="black"/>
                </a:solidFill>
                <a:latin typeface="Calibri"/>
                <a:ea typeface="ＭＳ Ｐゴシック"/>
              </a:rPr>
              <a:t>】</a:t>
            </a:r>
          </a:p>
          <a:p>
            <a:pPr marL="177800" indent="-88900" algn="l"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医師その他の職種の者に</a:t>
            </a:r>
            <a:r>
              <a:rPr lang="ja-JP" altLang="en-US" sz="1600" dirty="0">
                <a:solidFill>
                  <a:prstClr val="black"/>
                </a:solidFill>
                <a:latin typeface="Calibri"/>
                <a:ea typeface="ＭＳ Ｐゴシック"/>
              </a:rPr>
              <a:t>よる協議の上</a:t>
            </a:r>
            <a:r>
              <a:rPr lang="ja-JP" altLang="en-US" sz="1600" dirty="0" smtClean="0">
                <a:solidFill>
                  <a:prstClr val="black"/>
                </a:solidFill>
                <a:latin typeface="Calibri"/>
                <a:ea typeface="ＭＳ Ｐゴシック"/>
              </a:rPr>
              <a:t>、看取り</a:t>
            </a:r>
            <a:r>
              <a:rPr lang="ja-JP" altLang="en-US" sz="1600" dirty="0">
                <a:solidFill>
                  <a:prstClr val="black"/>
                </a:solidFill>
                <a:latin typeface="Calibri"/>
                <a:ea typeface="ＭＳ Ｐゴシック"/>
              </a:rPr>
              <a:t>の実績等を踏まえ</a:t>
            </a:r>
            <a:r>
              <a:rPr lang="ja-JP" altLang="en-US" sz="1600" dirty="0" smtClean="0">
                <a:solidFill>
                  <a:prstClr val="black"/>
                </a:solidFill>
                <a:latin typeface="Calibri"/>
                <a:ea typeface="ＭＳ Ｐゴシック"/>
              </a:rPr>
              <a:t>、看取り指針</a:t>
            </a:r>
            <a:r>
              <a:rPr lang="ja-JP" altLang="en-US" sz="1600" dirty="0">
                <a:solidFill>
                  <a:prstClr val="black"/>
                </a:solidFill>
                <a:latin typeface="Calibri"/>
                <a:ea typeface="ＭＳ Ｐゴシック"/>
              </a:rPr>
              <a:t>の</a:t>
            </a:r>
            <a:r>
              <a:rPr lang="ja-JP" altLang="en-US" sz="1600" dirty="0" smtClean="0">
                <a:solidFill>
                  <a:prstClr val="black"/>
                </a:solidFill>
                <a:latin typeface="Calibri"/>
                <a:ea typeface="ＭＳ Ｐゴシック"/>
              </a:rPr>
              <a:t>見直しを実施。</a:t>
            </a:r>
            <a:r>
              <a:rPr lang="en-US" altLang="ja-JP" sz="1600" dirty="0" smtClean="0">
                <a:solidFill>
                  <a:prstClr val="black"/>
                </a:solidFill>
                <a:latin typeface="Calibri"/>
                <a:ea typeface="ＭＳ Ｐゴシック"/>
              </a:rPr>
              <a:t>【</a:t>
            </a:r>
            <a:r>
              <a:rPr lang="ja-JP" altLang="en-US" sz="1600" dirty="0">
                <a:solidFill>
                  <a:prstClr val="black"/>
                </a:solidFill>
                <a:latin typeface="Calibri"/>
                <a:ea typeface="ＭＳ Ｐゴシック"/>
              </a:rPr>
              <a:t>新規</a:t>
            </a:r>
            <a:r>
              <a:rPr lang="en-US" altLang="ja-JP" sz="1600" dirty="0">
                <a:solidFill>
                  <a:prstClr val="black"/>
                </a:solidFill>
                <a:latin typeface="Calibri"/>
                <a:ea typeface="ＭＳ Ｐゴシック"/>
              </a:rPr>
              <a:t>】</a:t>
            </a:r>
          </a:p>
          <a:p>
            <a:pPr marL="177800" indent="-88900" algn="l" fontAlgn="auto">
              <a:spcBef>
                <a:spcPts val="0"/>
              </a:spcBef>
              <a:spcAft>
                <a:spcPts val="0"/>
              </a:spcAft>
            </a:pPr>
            <a:r>
              <a:rPr lang="ja-JP" altLang="en-US" sz="1600" dirty="0">
                <a:solidFill>
                  <a:prstClr val="black"/>
                </a:solidFill>
                <a:latin typeface="Calibri"/>
                <a:ea typeface="ＭＳ Ｐゴシック"/>
              </a:rPr>
              <a:t>・ 看取りに関する職員</a:t>
            </a:r>
            <a:r>
              <a:rPr lang="ja-JP" altLang="en-US" sz="1600" dirty="0" smtClean="0">
                <a:solidFill>
                  <a:prstClr val="black"/>
                </a:solidFill>
                <a:latin typeface="Calibri"/>
                <a:ea typeface="ＭＳ Ｐゴシック"/>
              </a:rPr>
              <a:t>研修の実施。</a:t>
            </a:r>
            <a:r>
              <a:rPr lang="en-US" altLang="ja-JP" sz="1600" dirty="0" smtClean="0">
                <a:solidFill>
                  <a:prstClr val="black"/>
                </a:solidFill>
                <a:latin typeface="Calibri"/>
                <a:ea typeface="ＭＳ Ｐゴシック"/>
              </a:rPr>
              <a:t>【</a:t>
            </a:r>
            <a:r>
              <a:rPr lang="ja-JP" altLang="en-US" sz="1600" dirty="0">
                <a:solidFill>
                  <a:prstClr val="black"/>
                </a:solidFill>
                <a:latin typeface="Calibri"/>
                <a:ea typeface="ＭＳ Ｐゴシック"/>
              </a:rPr>
              <a:t>新規</a:t>
            </a:r>
            <a:r>
              <a:rPr lang="en-US" altLang="ja-JP" sz="1600" dirty="0">
                <a:solidFill>
                  <a:prstClr val="black"/>
                </a:solidFill>
                <a:latin typeface="Calibri"/>
                <a:ea typeface="ＭＳ Ｐゴシック"/>
              </a:rPr>
              <a:t>】</a:t>
            </a:r>
          </a:p>
          <a:p>
            <a:pPr algn="l" fontAlgn="auto">
              <a:spcBef>
                <a:spcPts val="0"/>
              </a:spcBef>
              <a:spcAft>
                <a:spcPts val="0"/>
              </a:spcAft>
            </a:pPr>
            <a:endParaRPr lang="en-US" altLang="ja-JP" sz="800" dirty="0">
              <a:solidFill>
                <a:prstClr val="black"/>
              </a:solidFill>
              <a:latin typeface="Calibri"/>
              <a:ea typeface="ＭＳ Ｐゴシック"/>
            </a:endParaRPr>
          </a:p>
          <a:p>
            <a:pPr algn="l" fontAlgn="auto">
              <a:spcBef>
                <a:spcPts val="0"/>
              </a:spcBef>
              <a:spcAft>
                <a:spcPts val="0"/>
              </a:spcAft>
            </a:pPr>
            <a:r>
              <a:rPr lang="ja-JP" altLang="en-US" sz="1600" dirty="0">
                <a:solidFill>
                  <a:prstClr val="black"/>
                </a:solidFill>
                <a:latin typeface="Calibri"/>
                <a:ea typeface="ＭＳ Ｐゴシック"/>
              </a:rPr>
              <a:t>（利用者基準</a:t>
            </a:r>
            <a:r>
              <a:rPr lang="ja-JP" altLang="en-US" sz="1600" dirty="0" smtClean="0">
                <a:solidFill>
                  <a:prstClr val="black"/>
                </a:solidFill>
                <a:latin typeface="Calibri"/>
                <a:ea typeface="ＭＳ Ｐゴシック"/>
              </a:rPr>
              <a:t>）</a:t>
            </a:r>
            <a:endParaRPr lang="ja-JP" altLang="en-US" sz="1600" dirty="0">
              <a:solidFill>
                <a:prstClr val="black"/>
              </a:solidFill>
              <a:latin typeface="Calibri"/>
              <a:ea typeface="ＭＳ Ｐゴシック"/>
            </a:endParaRPr>
          </a:p>
          <a:p>
            <a:pPr marL="177800" indent="-88900" algn="l" fontAlgn="auto">
              <a:spcBef>
                <a:spcPts val="0"/>
              </a:spcBef>
              <a:spcAft>
                <a:spcPts val="0"/>
              </a:spcAft>
            </a:pPr>
            <a:r>
              <a:rPr lang="ja-JP" altLang="en-US" sz="1600" dirty="0">
                <a:solidFill>
                  <a:prstClr val="black"/>
                </a:solidFill>
                <a:latin typeface="Calibri"/>
                <a:ea typeface="ＭＳ Ｐゴシック"/>
              </a:rPr>
              <a:t>・ </a:t>
            </a:r>
            <a:r>
              <a:rPr lang="ja-JP" altLang="en-US" sz="1600" dirty="0" smtClean="0">
                <a:solidFill>
                  <a:prstClr val="black"/>
                </a:solidFill>
                <a:latin typeface="Calibri"/>
                <a:ea typeface="ＭＳ Ｐゴシック"/>
              </a:rPr>
              <a:t>医師等が共同で作成した介護計画について説明を受け、その計画に同意している者</a:t>
            </a:r>
            <a:r>
              <a:rPr lang="en-US" altLang="ja-JP" sz="1600" dirty="0" smtClean="0">
                <a:solidFill>
                  <a:prstClr val="black"/>
                </a:solidFill>
                <a:latin typeface="Calibri"/>
                <a:ea typeface="ＭＳ Ｐゴシック"/>
              </a:rPr>
              <a:t>【</a:t>
            </a:r>
            <a:r>
              <a:rPr lang="ja-JP" altLang="en-US" sz="1600" dirty="0" smtClean="0">
                <a:solidFill>
                  <a:prstClr val="black"/>
                </a:solidFill>
                <a:latin typeface="Calibri"/>
                <a:ea typeface="ＭＳ Ｐゴシック"/>
              </a:rPr>
              <a:t>見直し</a:t>
            </a:r>
            <a:r>
              <a:rPr lang="en-US" altLang="ja-JP" sz="1600" dirty="0" smtClean="0">
                <a:solidFill>
                  <a:prstClr val="black"/>
                </a:solidFill>
                <a:latin typeface="Calibri"/>
                <a:ea typeface="ＭＳ Ｐゴシック"/>
              </a:rPr>
              <a:t>】</a:t>
            </a:r>
          </a:p>
          <a:p>
            <a:pPr marL="177800" indent="-88900" algn="l" fontAlgn="auto">
              <a:spcBef>
                <a:spcPts val="0"/>
              </a:spcBef>
              <a:spcAft>
                <a:spcPts val="0"/>
              </a:spcAft>
            </a:pPr>
            <a:r>
              <a:rPr lang="ja-JP" altLang="en-US" sz="1600" dirty="0" smtClean="0">
                <a:solidFill>
                  <a:prstClr val="black"/>
                </a:solidFill>
                <a:latin typeface="Calibri"/>
                <a:ea typeface="ＭＳ Ｐゴシック"/>
              </a:rPr>
              <a:t>・ 看取り指針</a:t>
            </a:r>
            <a:r>
              <a:rPr lang="ja-JP" altLang="en-US" sz="1600" dirty="0">
                <a:solidFill>
                  <a:prstClr val="black"/>
                </a:solidFill>
                <a:latin typeface="Calibri"/>
                <a:ea typeface="ＭＳ Ｐゴシック"/>
              </a:rPr>
              <a:t>に基づき</a:t>
            </a:r>
            <a:r>
              <a:rPr lang="ja-JP" altLang="en-US" sz="1600" dirty="0" smtClean="0">
                <a:solidFill>
                  <a:prstClr val="black"/>
                </a:solidFill>
                <a:latin typeface="Calibri"/>
                <a:ea typeface="ＭＳ Ｐゴシック"/>
              </a:rPr>
              <a:t>、介護記録等の活用による説明を受け、同意した上で介護を受けている者</a:t>
            </a:r>
            <a:r>
              <a:rPr lang="en-US" altLang="ja-JP" sz="1600" dirty="0" smtClean="0">
                <a:solidFill>
                  <a:prstClr val="black"/>
                </a:solidFill>
                <a:latin typeface="Calibri"/>
                <a:ea typeface="ＭＳ Ｐゴシック"/>
              </a:rPr>
              <a:t>【</a:t>
            </a:r>
            <a:r>
              <a:rPr lang="ja-JP" altLang="en-US" sz="1600" dirty="0">
                <a:solidFill>
                  <a:prstClr val="black"/>
                </a:solidFill>
                <a:latin typeface="Calibri"/>
                <a:ea typeface="ＭＳ Ｐゴシック"/>
              </a:rPr>
              <a:t>見直し</a:t>
            </a:r>
            <a:r>
              <a:rPr lang="en-US" altLang="ja-JP" sz="1600" dirty="0" smtClean="0">
                <a:solidFill>
                  <a:prstClr val="black"/>
                </a:solidFill>
                <a:latin typeface="Calibri"/>
                <a:ea typeface="ＭＳ Ｐゴシック"/>
              </a:rPr>
              <a:t>】</a:t>
            </a:r>
            <a:r>
              <a:rPr lang="ja-JP" altLang="en-US" sz="1600" dirty="0" smtClean="0">
                <a:solidFill>
                  <a:prstClr val="black"/>
                </a:solidFill>
                <a:latin typeface="ＭＳ Ｐゴシック"/>
                <a:ea typeface="ＭＳ Ｐゴシック"/>
              </a:rPr>
              <a:t>　</a:t>
            </a:r>
            <a:endParaRPr lang="ja-JP" altLang="en-US" sz="1600" dirty="0">
              <a:solidFill>
                <a:prstClr val="black"/>
              </a:solidFill>
              <a:latin typeface="ＭＳ Ｐゴシック"/>
              <a:ea typeface="ＭＳ Ｐゴシック"/>
            </a:endParaRPr>
          </a:p>
        </p:txBody>
      </p:sp>
      <p:sp>
        <p:nvSpPr>
          <p:cNvPr id="15" name="正方形/長方形 14"/>
          <p:cNvSpPr/>
          <p:nvPr/>
        </p:nvSpPr>
        <p:spPr>
          <a:xfrm>
            <a:off x="0" y="0"/>
            <a:ext cx="9906000" cy="404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介護（４）看取り介護加算の充実</a:t>
            </a:r>
            <a:endPar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6" name="図形グループ 15"/>
          <p:cNvGrpSpPr/>
          <p:nvPr/>
        </p:nvGrpSpPr>
        <p:grpSpPr>
          <a:xfrm>
            <a:off x="559245" y="2420888"/>
            <a:ext cx="8597111" cy="1915472"/>
            <a:chOff x="308484" y="4869160"/>
            <a:chExt cx="8597111" cy="1915472"/>
          </a:xfrm>
        </p:grpSpPr>
        <p:sp>
          <p:nvSpPr>
            <p:cNvPr id="17" name="正方形/長方形 16"/>
            <p:cNvSpPr/>
            <p:nvPr/>
          </p:nvSpPr>
          <p:spPr>
            <a:xfrm>
              <a:off x="5457056" y="6035290"/>
              <a:ext cx="2411719" cy="121382"/>
            </a:xfrm>
            <a:prstGeom prst="rect">
              <a:avLst/>
            </a:prstGeom>
            <a:solidFill>
              <a:srgbClr val="CCFF66"/>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ln w="6350">
                  <a:solidFill>
                    <a:prstClr val="black"/>
                  </a:solidFill>
                </a:ln>
                <a:solidFill>
                  <a:prstClr val="white"/>
                </a:solidFill>
              </a:endParaRPr>
            </a:p>
          </p:txBody>
        </p:sp>
        <p:sp>
          <p:nvSpPr>
            <p:cNvPr id="18" name="右矢印 17"/>
            <p:cNvSpPr/>
            <p:nvPr/>
          </p:nvSpPr>
          <p:spPr>
            <a:xfrm>
              <a:off x="4160912" y="5445224"/>
              <a:ext cx="489204" cy="84342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19" name="テキスト ボックス 18"/>
            <p:cNvSpPr txBox="1"/>
            <p:nvPr/>
          </p:nvSpPr>
          <p:spPr>
            <a:xfrm>
              <a:off x="3224808" y="6309320"/>
              <a:ext cx="792088"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ja-JP" altLang="en-US" sz="1200" dirty="0">
                <a:solidFill>
                  <a:prstClr val="black"/>
                </a:solidFill>
                <a:latin typeface="Calibri"/>
                <a:ea typeface="ＭＳ Ｐゴシック"/>
              </a:endParaRPr>
            </a:p>
          </p:txBody>
        </p:sp>
        <p:sp>
          <p:nvSpPr>
            <p:cNvPr id="20" name="正方形/長方形 19"/>
            <p:cNvSpPr/>
            <p:nvPr/>
          </p:nvSpPr>
          <p:spPr>
            <a:xfrm>
              <a:off x="8287072" y="4941168"/>
              <a:ext cx="194320" cy="13681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srgbClr val="4BACC6"/>
                </a:solidFill>
              </a:endParaRPr>
            </a:p>
          </p:txBody>
        </p:sp>
        <p:sp>
          <p:nvSpPr>
            <p:cNvPr id="21" name="正方形/長方形 20"/>
            <p:cNvSpPr/>
            <p:nvPr/>
          </p:nvSpPr>
          <p:spPr>
            <a:xfrm>
              <a:off x="7876728" y="5661248"/>
              <a:ext cx="410344" cy="6480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srgbClr val="4BACC6"/>
                </a:solidFill>
              </a:endParaRPr>
            </a:p>
          </p:txBody>
        </p:sp>
        <p:sp>
          <p:nvSpPr>
            <p:cNvPr id="22" name="正方形/長方形 21"/>
            <p:cNvSpPr/>
            <p:nvPr/>
          </p:nvSpPr>
          <p:spPr>
            <a:xfrm>
              <a:off x="5428456" y="6165304"/>
              <a:ext cx="2448272" cy="1440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srgbClr val="4BACC6"/>
                </a:solidFill>
              </a:endParaRPr>
            </a:p>
          </p:txBody>
        </p:sp>
        <p:sp>
          <p:nvSpPr>
            <p:cNvPr id="23" name="テキスト ボックス 22"/>
            <p:cNvSpPr txBox="1"/>
            <p:nvPr/>
          </p:nvSpPr>
          <p:spPr>
            <a:xfrm>
              <a:off x="7977336" y="6309320"/>
              <a:ext cx="792088"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ja-JP" altLang="en-US" sz="1200" dirty="0">
                <a:solidFill>
                  <a:prstClr val="black"/>
                </a:solidFill>
                <a:latin typeface="Calibri"/>
                <a:ea typeface="ＭＳ Ｐゴシック"/>
              </a:endParaRPr>
            </a:p>
          </p:txBody>
        </p:sp>
        <p:sp>
          <p:nvSpPr>
            <p:cNvPr id="24" name="ストライプ矢印 23"/>
            <p:cNvSpPr/>
            <p:nvPr/>
          </p:nvSpPr>
          <p:spPr>
            <a:xfrm>
              <a:off x="4808984" y="5916871"/>
              <a:ext cx="504056" cy="429512"/>
            </a:xfrm>
            <a:prstGeom prst="stripedRightArrow">
              <a:avLst/>
            </a:prstGeom>
            <a:solidFill>
              <a:srgbClr val="FF0000"/>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400">
                <a:solidFill>
                  <a:prstClr val="black"/>
                </a:solidFill>
              </a:endParaRPr>
            </a:p>
          </p:txBody>
        </p:sp>
        <p:sp>
          <p:nvSpPr>
            <p:cNvPr id="25" name="正方形/長方形 24"/>
            <p:cNvSpPr/>
            <p:nvPr/>
          </p:nvSpPr>
          <p:spPr>
            <a:xfrm>
              <a:off x="3491136" y="4941168"/>
              <a:ext cx="194320" cy="13681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srgbClr val="4BACC6"/>
                </a:solidFill>
              </a:endParaRPr>
            </a:p>
          </p:txBody>
        </p:sp>
        <p:sp>
          <p:nvSpPr>
            <p:cNvPr id="26" name="正方形/長方形 25"/>
            <p:cNvSpPr/>
            <p:nvPr/>
          </p:nvSpPr>
          <p:spPr>
            <a:xfrm>
              <a:off x="3080792" y="5661248"/>
              <a:ext cx="410344" cy="6480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srgbClr val="4BACC6"/>
                </a:solidFill>
              </a:endParaRPr>
            </a:p>
          </p:txBody>
        </p:sp>
        <p:sp>
          <p:nvSpPr>
            <p:cNvPr id="27" name="正方形/長方形 26"/>
            <p:cNvSpPr/>
            <p:nvPr/>
          </p:nvSpPr>
          <p:spPr>
            <a:xfrm>
              <a:off x="632520" y="6165304"/>
              <a:ext cx="2448272" cy="1440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srgbClr val="4BACC6"/>
                </a:solidFill>
              </a:endParaRPr>
            </a:p>
          </p:txBody>
        </p:sp>
        <p:sp>
          <p:nvSpPr>
            <p:cNvPr id="28" name="テキスト ボックス 27"/>
            <p:cNvSpPr txBox="1"/>
            <p:nvPr/>
          </p:nvSpPr>
          <p:spPr>
            <a:xfrm>
              <a:off x="308484" y="6309320"/>
              <a:ext cx="900100"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以前</a:t>
              </a:r>
              <a:r>
                <a:rPr lang="en-US" altLang="ja-JP" sz="1200" dirty="0" smtClean="0">
                  <a:solidFill>
                    <a:prstClr val="black"/>
                  </a:solidFill>
                  <a:latin typeface="Calibri"/>
                  <a:ea typeface="ＭＳ Ｐゴシック"/>
                </a:rPr>
                <a:t>30</a:t>
              </a:r>
              <a:r>
                <a:rPr lang="ja-JP" altLang="en-US" sz="1200" dirty="0" smtClean="0">
                  <a:solidFill>
                    <a:prstClr val="black"/>
                  </a:solidFill>
                  <a:latin typeface="Calibri"/>
                  <a:ea typeface="ＭＳ Ｐゴシック"/>
                </a:rPr>
                <a:t>日</a:t>
              </a:r>
              <a:endParaRPr lang="ja-JP" altLang="en-US" sz="1200" dirty="0">
                <a:solidFill>
                  <a:prstClr val="black"/>
                </a:solidFill>
                <a:latin typeface="Calibri"/>
                <a:ea typeface="ＭＳ Ｐゴシック"/>
              </a:endParaRPr>
            </a:p>
          </p:txBody>
        </p:sp>
        <p:sp>
          <p:nvSpPr>
            <p:cNvPr id="29" name="テキスト ボックス 28"/>
            <p:cNvSpPr txBox="1"/>
            <p:nvPr/>
          </p:nvSpPr>
          <p:spPr>
            <a:xfrm>
              <a:off x="2576736" y="6309320"/>
              <a:ext cx="792088"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以前</a:t>
              </a:r>
              <a:r>
                <a:rPr lang="en-US" altLang="ja-JP" sz="1200" dirty="0">
                  <a:solidFill>
                    <a:prstClr val="black"/>
                  </a:solidFill>
                  <a:latin typeface="Calibri"/>
                  <a:ea typeface="ＭＳ Ｐゴシック"/>
                </a:rPr>
                <a:t>4</a:t>
              </a:r>
              <a:r>
                <a:rPr lang="ja-JP" altLang="en-US" sz="1200" dirty="0" smtClean="0">
                  <a:solidFill>
                    <a:prstClr val="black"/>
                  </a:solidFill>
                  <a:latin typeface="Calibri"/>
                  <a:ea typeface="ＭＳ Ｐゴシック"/>
                </a:rPr>
                <a:t>日</a:t>
              </a:r>
              <a:endParaRPr lang="ja-JP" altLang="en-US" sz="1200" dirty="0">
                <a:solidFill>
                  <a:prstClr val="black"/>
                </a:solidFill>
                <a:latin typeface="Calibri"/>
                <a:ea typeface="ＭＳ Ｐゴシック"/>
              </a:endParaRPr>
            </a:p>
          </p:txBody>
        </p:sp>
        <p:sp>
          <p:nvSpPr>
            <p:cNvPr id="30" name="テキスト ボックス 29"/>
            <p:cNvSpPr txBox="1"/>
            <p:nvPr/>
          </p:nvSpPr>
          <p:spPr>
            <a:xfrm>
              <a:off x="7401272" y="6322967"/>
              <a:ext cx="792088"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以前</a:t>
              </a:r>
              <a:r>
                <a:rPr lang="en-US" altLang="ja-JP" sz="1200" dirty="0">
                  <a:solidFill>
                    <a:prstClr val="black"/>
                  </a:solidFill>
                  <a:latin typeface="Calibri"/>
                  <a:ea typeface="ＭＳ Ｐゴシック"/>
                </a:rPr>
                <a:t>4</a:t>
              </a:r>
              <a:r>
                <a:rPr lang="ja-JP" altLang="en-US" sz="1200" dirty="0" smtClean="0">
                  <a:solidFill>
                    <a:prstClr val="black"/>
                  </a:solidFill>
                  <a:latin typeface="Calibri"/>
                  <a:ea typeface="ＭＳ Ｐゴシック"/>
                </a:rPr>
                <a:t>日</a:t>
              </a:r>
              <a:endParaRPr lang="ja-JP" altLang="en-US" sz="1200" dirty="0">
                <a:solidFill>
                  <a:prstClr val="black"/>
                </a:solidFill>
                <a:latin typeface="Calibri"/>
                <a:ea typeface="ＭＳ Ｐゴシック"/>
              </a:endParaRPr>
            </a:p>
          </p:txBody>
        </p:sp>
        <p:sp>
          <p:nvSpPr>
            <p:cNvPr id="31" name="テキスト ボックス 30"/>
            <p:cNvSpPr txBox="1"/>
            <p:nvPr/>
          </p:nvSpPr>
          <p:spPr>
            <a:xfrm>
              <a:off x="5097016" y="6309320"/>
              <a:ext cx="900100"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以前</a:t>
              </a:r>
              <a:r>
                <a:rPr lang="en-US" altLang="ja-JP" sz="1200" dirty="0" smtClean="0">
                  <a:solidFill>
                    <a:prstClr val="black"/>
                  </a:solidFill>
                  <a:latin typeface="Calibri"/>
                  <a:ea typeface="ＭＳ Ｐゴシック"/>
                </a:rPr>
                <a:t>30</a:t>
              </a:r>
              <a:r>
                <a:rPr lang="ja-JP" altLang="en-US" sz="1200" dirty="0" smtClean="0">
                  <a:solidFill>
                    <a:prstClr val="black"/>
                  </a:solidFill>
                  <a:latin typeface="Calibri"/>
                  <a:ea typeface="ＭＳ Ｐゴシック"/>
                </a:rPr>
                <a:t>日</a:t>
              </a:r>
              <a:endParaRPr lang="ja-JP" altLang="en-US" sz="1200" dirty="0">
                <a:solidFill>
                  <a:prstClr val="black"/>
                </a:solidFill>
                <a:latin typeface="Calibri"/>
                <a:ea typeface="ＭＳ Ｐゴシック"/>
              </a:endParaRPr>
            </a:p>
          </p:txBody>
        </p:sp>
        <p:sp>
          <p:nvSpPr>
            <p:cNvPr id="32" name="正方形/長方形 31"/>
            <p:cNvSpPr/>
            <p:nvPr/>
          </p:nvSpPr>
          <p:spPr>
            <a:xfrm>
              <a:off x="7956297" y="4869160"/>
              <a:ext cx="949298" cy="253916"/>
            </a:xfrm>
            <a:prstGeom prst="rect">
              <a:avLst/>
            </a:prstGeom>
          </p:spPr>
          <p:txBody>
            <a:bodyPr wrap="none">
              <a:spAutoFit/>
            </a:bodyPr>
            <a:lstStyle/>
            <a:p>
              <a:pPr algn="r"/>
              <a:r>
                <a:rPr lang="en-US" altLang="ja-JP" sz="1050" dirty="0" smtClean="0"/>
                <a:t>1,280</a:t>
              </a:r>
              <a:r>
                <a:rPr lang="ja-JP" altLang="en-US" sz="1050" dirty="0" smtClean="0"/>
                <a:t>単位</a:t>
              </a:r>
              <a:r>
                <a:rPr lang="en-US" altLang="ja-JP" sz="1050" dirty="0" smtClean="0"/>
                <a:t>/</a:t>
              </a:r>
              <a:r>
                <a:rPr lang="ja-JP" altLang="en-US" sz="1050" dirty="0" smtClean="0"/>
                <a:t>日</a:t>
              </a:r>
              <a:endParaRPr lang="ja-JP" altLang="en-US" sz="1050" dirty="0"/>
            </a:p>
          </p:txBody>
        </p:sp>
        <p:sp>
          <p:nvSpPr>
            <p:cNvPr id="38" name="正方形/長方形 37"/>
            <p:cNvSpPr/>
            <p:nvPr/>
          </p:nvSpPr>
          <p:spPr>
            <a:xfrm>
              <a:off x="3121376" y="4869160"/>
              <a:ext cx="949298" cy="253916"/>
            </a:xfrm>
            <a:prstGeom prst="rect">
              <a:avLst/>
            </a:prstGeom>
          </p:spPr>
          <p:txBody>
            <a:bodyPr wrap="none">
              <a:spAutoFit/>
            </a:bodyPr>
            <a:lstStyle/>
            <a:p>
              <a:pPr algn="r"/>
              <a:r>
                <a:rPr lang="en-US" altLang="ja-JP" sz="1050" dirty="0" smtClean="0"/>
                <a:t>1,280</a:t>
              </a:r>
              <a:r>
                <a:rPr lang="ja-JP" altLang="en-US" sz="1050" dirty="0" smtClean="0"/>
                <a:t>単位</a:t>
              </a:r>
              <a:r>
                <a:rPr lang="en-US" altLang="ja-JP" sz="1050" dirty="0" smtClean="0"/>
                <a:t>/</a:t>
              </a:r>
              <a:r>
                <a:rPr lang="ja-JP" altLang="en-US" sz="1050" dirty="0" smtClean="0"/>
                <a:t>日</a:t>
              </a:r>
              <a:endParaRPr lang="ja-JP" altLang="en-US" sz="1050" dirty="0"/>
            </a:p>
          </p:txBody>
        </p:sp>
        <p:sp>
          <p:nvSpPr>
            <p:cNvPr id="39" name="正方形/長方形 38"/>
            <p:cNvSpPr/>
            <p:nvPr/>
          </p:nvSpPr>
          <p:spPr>
            <a:xfrm>
              <a:off x="7634686" y="5445224"/>
              <a:ext cx="846706" cy="253916"/>
            </a:xfrm>
            <a:prstGeom prst="rect">
              <a:avLst/>
            </a:prstGeom>
          </p:spPr>
          <p:txBody>
            <a:bodyPr wrap="none">
              <a:spAutoFit/>
            </a:bodyPr>
            <a:lstStyle/>
            <a:p>
              <a:pPr algn="r"/>
              <a:r>
                <a:rPr lang="ja-JP" altLang="ja-JP" sz="1050" dirty="0"/>
                <a:t>6</a:t>
              </a:r>
              <a:r>
                <a:rPr lang="en-US" altLang="ja-JP" sz="1050" dirty="0" smtClean="0"/>
                <a:t>80</a:t>
              </a:r>
              <a:r>
                <a:rPr lang="ja-JP" altLang="en-US" sz="1050" dirty="0" smtClean="0"/>
                <a:t>単位</a:t>
              </a:r>
              <a:r>
                <a:rPr lang="en-US" altLang="ja-JP" sz="1050" dirty="0" smtClean="0"/>
                <a:t>/</a:t>
              </a:r>
              <a:r>
                <a:rPr lang="ja-JP" altLang="en-US" sz="1050" dirty="0" smtClean="0"/>
                <a:t>日</a:t>
              </a:r>
              <a:endParaRPr lang="ja-JP" altLang="en-US" sz="1050" dirty="0"/>
            </a:p>
          </p:txBody>
        </p:sp>
        <p:sp>
          <p:nvSpPr>
            <p:cNvPr id="40" name="正方形/長方形 39"/>
            <p:cNvSpPr/>
            <p:nvPr/>
          </p:nvSpPr>
          <p:spPr>
            <a:xfrm>
              <a:off x="2799773" y="5445224"/>
              <a:ext cx="846706" cy="253916"/>
            </a:xfrm>
            <a:prstGeom prst="rect">
              <a:avLst/>
            </a:prstGeom>
          </p:spPr>
          <p:txBody>
            <a:bodyPr wrap="none">
              <a:spAutoFit/>
            </a:bodyPr>
            <a:lstStyle/>
            <a:p>
              <a:pPr algn="r"/>
              <a:r>
                <a:rPr lang="en-US" altLang="ja-JP" sz="1050" dirty="0"/>
                <a:t>6</a:t>
              </a:r>
              <a:r>
                <a:rPr lang="en-US" altLang="ja-JP" sz="1050" dirty="0" smtClean="0"/>
                <a:t>80</a:t>
              </a:r>
              <a:r>
                <a:rPr lang="ja-JP" altLang="en-US" sz="1050" dirty="0" smtClean="0"/>
                <a:t>単位</a:t>
              </a:r>
              <a:r>
                <a:rPr lang="en-US" altLang="ja-JP" sz="1050" dirty="0" smtClean="0"/>
                <a:t>/</a:t>
              </a:r>
              <a:r>
                <a:rPr lang="ja-JP" altLang="en-US" sz="1050" dirty="0" smtClean="0"/>
                <a:t>日</a:t>
              </a:r>
              <a:endParaRPr lang="ja-JP" altLang="en-US" sz="1050" dirty="0"/>
            </a:p>
          </p:txBody>
        </p:sp>
        <p:sp>
          <p:nvSpPr>
            <p:cNvPr id="41" name="正方形/長方形 40"/>
            <p:cNvSpPr/>
            <p:nvPr/>
          </p:nvSpPr>
          <p:spPr>
            <a:xfrm>
              <a:off x="5918526" y="5574084"/>
              <a:ext cx="1478289" cy="400110"/>
            </a:xfrm>
            <a:prstGeom prst="rect">
              <a:avLst/>
            </a:prstGeom>
          </p:spPr>
          <p:txBody>
            <a:bodyPr wrap="none">
              <a:spAutoFit/>
            </a:bodyPr>
            <a:lstStyle/>
            <a:p>
              <a:pPr algn="r"/>
              <a:r>
                <a:rPr lang="en-US" altLang="ja-JP" sz="2000" b="1" dirty="0" smtClean="0">
                  <a:solidFill>
                    <a:srgbClr val="FF0000"/>
                  </a:solidFill>
                  <a:latin typeface="ヒラギノ丸ゴ ProN W4"/>
                  <a:ea typeface="ヒラギノ丸ゴ ProN W4"/>
                  <a:cs typeface="ヒラギノ丸ゴ ProN W4"/>
                </a:rPr>
                <a:t>144</a:t>
              </a:r>
              <a:r>
                <a:rPr lang="ja-JP" altLang="en-US" sz="2000" b="1" dirty="0" smtClean="0">
                  <a:solidFill>
                    <a:srgbClr val="FF0000"/>
                  </a:solidFill>
                  <a:latin typeface="ヒラギノ丸ゴ ProN W4"/>
                  <a:ea typeface="ヒラギノ丸ゴ ProN W4"/>
                  <a:cs typeface="ヒラギノ丸ゴ ProN W4"/>
                </a:rPr>
                <a:t>単位</a:t>
              </a:r>
              <a:r>
                <a:rPr lang="en-US" altLang="ja-JP" sz="2000" b="1" dirty="0" smtClean="0">
                  <a:solidFill>
                    <a:srgbClr val="FF0000"/>
                  </a:solidFill>
                  <a:latin typeface="ヒラギノ丸ゴ ProN W4"/>
                  <a:ea typeface="ヒラギノ丸ゴ ProN W4"/>
                  <a:cs typeface="ヒラギノ丸ゴ ProN W4"/>
                </a:rPr>
                <a:t>/</a:t>
              </a:r>
              <a:r>
                <a:rPr lang="ja-JP" altLang="en-US" sz="2000" b="1" dirty="0" smtClean="0">
                  <a:solidFill>
                    <a:srgbClr val="FF0000"/>
                  </a:solidFill>
                  <a:latin typeface="ヒラギノ丸ゴ ProN W4"/>
                  <a:ea typeface="ヒラギノ丸ゴ ProN W4"/>
                  <a:cs typeface="ヒラギノ丸ゴ ProN W4"/>
                </a:rPr>
                <a:t>日</a:t>
              </a:r>
              <a:endParaRPr lang="ja-JP" altLang="en-US" sz="2000" b="1" dirty="0">
                <a:solidFill>
                  <a:srgbClr val="FF0000"/>
                </a:solidFill>
                <a:latin typeface="ヒラギノ丸ゴ ProN W4"/>
                <a:ea typeface="ヒラギノ丸ゴ ProN W4"/>
                <a:cs typeface="ヒラギノ丸ゴ ProN W4"/>
              </a:endParaRPr>
            </a:p>
          </p:txBody>
        </p:sp>
        <p:sp>
          <p:nvSpPr>
            <p:cNvPr id="42" name="正方形/長方形 41"/>
            <p:cNvSpPr/>
            <p:nvPr/>
          </p:nvSpPr>
          <p:spPr>
            <a:xfrm>
              <a:off x="1367776" y="5877272"/>
              <a:ext cx="992579" cy="307777"/>
            </a:xfrm>
            <a:prstGeom prst="rect">
              <a:avLst/>
            </a:prstGeom>
          </p:spPr>
          <p:txBody>
            <a:bodyPr wrap="none">
              <a:spAutoFit/>
            </a:bodyPr>
            <a:lstStyle/>
            <a:p>
              <a:pPr algn="r"/>
              <a:r>
                <a:rPr lang="en-US" altLang="ja-JP" sz="1400" dirty="0" smtClean="0">
                  <a:solidFill>
                    <a:srgbClr val="0000FF"/>
                  </a:solidFill>
                  <a:latin typeface="ヒラギノ丸ゴ ProN W4"/>
                  <a:ea typeface="ヒラギノ丸ゴ ProN W4"/>
                  <a:cs typeface="ヒラギノ丸ゴ ProN W4"/>
                </a:rPr>
                <a:t>80</a:t>
              </a:r>
              <a:r>
                <a:rPr lang="ja-JP" altLang="en-US" sz="1400" dirty="0" smtClean="0">
                  <a:solidFill>
                    <a:srgbClr val="0000FF"/>
                  </a:solidFill>
                  <a:latin typeface="ヒラギノ丸ゴ ProN W4"/>
                  <a:ea typeface="ヒラギノ丸ゴ ProN W4"/>
                  <a:cs typeface="ヒラギノ丸ゴ ProN W4"/>
                </a:rPr>
                <a:t>単位</a:t>
              </a:r>
              <a:r>
                <a:rPr lang="en-US" altLang="ja-JP" sz="1400" dirty="0" smtClean="0">
                  <a:solidFill>
                    <a:srgbClr val="0000FF"/>
                  </a:solidFill>
                  <a:latin typeface="ヒラギノ丸ゴ ProN W4"/>
                  <a:ea typeface="ヒラギノ丸ゴ ProN W4"/>
                  <a:cs typeface="ヒラギノ丸ゴ ProN W4"/>
                </a:rPr>
                <a:t>/</a:t>
              </a:r>
              <a:r>
                <a:rPr lang="ja-JP" altLang="en-US" sz="1400" dirty="0" smtClean="0">
                  <a:solidFill>
                    <a:srgbClr val="0000FF"/>
                  </a:solidFill>
                  <a:latin typeface="ヒラギノ丸ゴ ProN W4"/>
                  <a:ea typeface="ヒラギノ丸ゴ ProN W4"/>
                  <a:cs typeface="ヒラギノ丸ゴ ProN W4"/>
                </a:rPr>
                <a:t>日</a:t>
              </a:r>
              <a:endParaRPr lang="ja-JP" altLang="en-US" sz="1400" dirty="0">
                <a:solidFill>
                  <a:srgbClr val="0000FF"/>
                </a:solidFill>
                <a:latin typeface="ヒラギノ丸ゴ ProN W4"/>
                <a:ea typeface="ヒラギノ丸ゴ ProN W4"/>
                <a:cs typeface="ヒラギノ丸ゴ ProN W4"/>
              </a:endParaRPr>
            </a:p>
          </p:txBody>
        </p:sp>
      </p:grpSp>
      <p:sp>
        <p:nvSpPr>
          <p:cNvPr id="43" name="角丸四角形 42"/>
          <p:cNvSpPr/>
          <p:nvPr/>
        </p:nvSpPr>
        <p:spPr>
          <a:xfrm>
            <a:off x="169524" y="4437112"/>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4" name="角丸四角形 43"/>
          <p:cNvSpPr/>
          <p:nvPr/>
        </p:nvSpPr>
        <p:spPr>
          <a:xfrm>
            <a:off x="163631" y="2060896"/>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角丸四角形 44"/>
          <p:cNvSpPr/>
          <p:nvPr/>
        </p:nvSpPr>
        <p:spPr>
          <a:xfrm>
            <a:off x="169532" y="548728"/>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13"/>
          <p:cNvSpPr txBox="1">
            <a:spLocks noChangeArrowheads="1"/>
          </p:cNvSpPr>
          <p:nvPr/>
        </p:nvSpPr>
        <p:spPr bwMode="auto">
          <a:xfrm>
            <a:off x="1548589" y="4679558"/>
            <a:ext cx="4124847" cy="261610"/>
          </a:xfrm>
          <a:prstGeom prst="rect">
            <a:avLst/>
          </a:prstGeom>
          <a:noFill/>
          <a:ln w="9525">
            <a:noFill/>
            <a:miter lim="800000"/>
            <a:headEnd/>
            <a:tailEnd/>
          </a:ln>
        </p:spPr>
        <p:txBody>
          <a:bodyPr wrap="none">
            <a:spAutoFit/>
          </a:bodyPr>
          <a:lstStyle/>
          <a:p>
            <a:pPr marL="88900" indent="-88900" algn="l" defTabSz="457200" fontAlgn="auto">
              <a:spcBef>
                <a:spcPts val="0"/>
              </a:spcBef>
              <a:spcAft>
                <a:spcPts val="0"/>
              </a:spcAft>
            </a:pPr>
            <a:r>
              <a:rPr lang="en-US" altLang="ja-JP" sz="1100" dirty="0" smtClean="0">
                <a:solidFill>
                  <a:srgbClr val="000000"/>
                </a:solidFill>
                <a:latin typeface="Helvetica"/>
                <a:ea typeface="ヒラギノ丸ゴ ProN W4"/>
              </a:rPr>
              <a:t>※ </a:t>
            </a:r>
            <a:r>
              <a:rPr lang="ja-JP" altLang="en-US" sz="1100" dirty="0" smtClean="0">
                <a:solidFill>
                  <a:srgbClr val="000000"/>
                </a:solidFill>
                <a:latin typeface="Helvetica"/>
                <a:ea typeface="ヒラギノ丸ゴ ProN W4"/>
              </a:rPr>
              <a:t>夜間看護体制加算の算定が条件であることについては変更なし</a:t>
            </a:r>
            <a:endParaRPr lang="ja-JP" altLang="en-US" sz="1100" dirty="0">
              <a:solidFill>
                <a:srgbClr val="000000"/>
              </a:solidFill>
              <a:latin typeface="Helvetica"/>
              <a:ea typeface="ヒラギノ丸ゴ ProN W4"/>
            </a:endParaRPr>
          </a:p>
        </p:txBody>
      </p:sp>
      <p:sp>
        <p:nvSpPr>
          <p:cNvPr id="35" name="スライド番号プレースホルダー 1"/>
          <p:cNvSpPr>
            <a:spLocks noGrp="1"/>
          </p:cNvSpPr>
          <p:nvPr>
            <p:ph type="sldNum" sz="quarter" idx="11"/>
          </p:nvPr>
        </p:nvSpPr>
        <p:spPr>
          <a:xfrm>
            <a:off x="9179318"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39</a:t>
            </a:fld>
            <a:endParaRPr kumimoji="0" lang="en-US" altLang="ja-JP" sz="1600" kern="0" dirty="0">
              <a:solidFill>
                <a:srgbClr val="000000"/>
              </a:solidFill>
            </a:endParaRPr>
          </a:p>
        </p:txBody>
      </p:sp>
    </p:spTree>
    <p:extLst>
      <p:ext uri="{BB962C8B-B14F-4D97-AF65-F5344CB8AC3E}">
        <p14:creationId xmlns:p14="http://schemas.microsoft.com/office/powerpoint/2010/main" val="26553196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86221" y="5891786"/>
            <a:ext cx="9722544" cy="936104"/>
          </a:xfrm>
          <a:prstGeom prst="roundRect">
            <a:avLst>
              <a:gd name="adj" fmla="val 0"/>
            </a:avLst>
          </a:prstGeom>
          <a:ln w="25400"/>
        </p:spPr>
        <p:style>
          <a:lnRef idx="2">
            <a:schemeClr val="dk1"/>
          </a:lnRef>
          <a:fillRef idx="1">
            <a:schemeClr val="lt1"/>
          </a:fillRef>
          <a:effectRef idx="0">
            <a:schemeClr val="dk1"/>
          </a:effectRef>
          <a:fontRef idx="minor">
            <a:schemeClr val="dk1"/>
          </a:fontRef>
        </p:style>
        <p:txBody>
          <a:bodyPr anchor="ctr" anchorCtr="0"/>
          <a:lstStyle/>
          <a:p>
            <a:pPr marL="174625" indent="-174625" algn="just">
              <a:defRPr/>
            </a:pPr>
            <a:endParaRPr lang="en-US" altLang="ja-JP" sz="1400" dirty="0" smtClean="0">
              <a:solidFill>
                <a:prstClr val="black"/>
              </a:solidFill>
              <a:latin typeface="ＭＳ Ｐゴシック"/>
            </a:endParaRPr>
          </a:p>
          <a:p>
            <a:pPr marL="177800" indent="-177800" algn="just">
              <a:buFont typeface="Arial" panose="020B0604020202020204" pitchFamily="34" charset="0"/>
              <a:buChar char="•"/>
              <a:defRPr/>
            </a:pPr>
            <a:r>
              <a:rPr lang="ja-JP" altLang="en-US" sz="1400" dirty="0">
                <a:solidFill>
                  <a:prstClr val="black"/>
                </a:solidFill>
                <a:latin typeface="ＭＳ Ｐゴシック"/>
              </a:rPr>
              <a:t>「骨太の方針</a:t>
            </a:r>
            <a:r>
              <a:rPr lang="ja-JP" altLang="en-US" sz="1400" dirty="0" smtClean="0">
                <a:solidFill>
                  <a:prstClr val="black"/>
                </a:solidFill>
                <a:latin typeface="ＭＳ Ｐゴシック"/>
              </a:rPr>
              <a:t>」を踏まえたサービスに係る評価の適正化について、各サービス</a:t>
            </a:r>
            <a:r>
              <a:rPr lang="ja-JP" altLang="en-US" sz="1400" dirty="0">
                <a:solidFill>
                  <a:prstClr val="black"/>
                </a:solidFill>
                <a:latin typeface="ＭＳ Ｐゴシック"/>
              </a:rPr>
              <a:t>の運営</a:t>
            </a:r>
            <a:r>
              <a:rPr lang="ja-JP" altLang="en-US" sz="1400" dirty="0" smtClean="0">
                <a:solidFill>
                  <a:prstClr val="black"/>
                </a:solidFill>
                <a:latin typeface="ＭＳ Ｐゴシック"/>
              </a:rPr>
              <a:t>実態や１</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及び２</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も勘案しつつ実施</a:t>
            </a:r>
            <a:endParaRPr lang="en-US" altLang="ja-JP" sz="1400" dirty="0">
              <a:solidFill>
                <a:prstClr val="black"/>
              </a:solidFill>
              <a:latin typeface="ＭＳ Ｐゴシック"/>
            </a:endParaRPr>
          </a:p>
          <a:p>
            <a:pPr marL="177800" indent="-177800" algn="just">
              <a:buFont typeface="Arial" panose="020B0604020202020204" pitchFamily="34" charset="0"/>
              <a:buChar char="•"/>
              <a:defRPr/>
            </a:pPr>
            <a:r>
              <a:rPr lang="ja-JP" altLang="en-US" sz="1400" dirty="0" smtClean="0">
                <a:solidFill>
                  <a:prstClr val="black"/>
                </a:solidFill>
                <a:latin typeface="ＭＳ Ｐゴシック"/>
              </a:rPr>
              <a:t>集合</a:t>
            </a:r>
            <a:r>
              <a:rPr lang="ja-JP" altLang="en-US" sz="1400" dirty="0">
                <a:solidFill>
                  <a:prstClr val="black"/>
                </a:solidFill>
                <a:latin typeface="ＭＳ Ｐゴシック"/>
              </a:rPr>
              <a:t>住宅へのサービス</a:t>
            </a:r>
            <a:r>
              <a:rPr lang="ja-JP" altLang="en-US" sz="1400" dirty="0" smtClean="0">
                <a:solidFill>
                  <a:prstClr val="black"/>
                </a:solidFill>
                <a:latin typeface="ＭＳ Ｐゴシック"/>
              </a:rPr>
              <a:t>提供</a:t>
            </a:r>
            <a:r>
              <a:rPr lang="ja-JP" altLang="en-US" sz="1400" dirty="0">
                <a:solidFill>
                  <a:prstClr val="black"/>
                </a:solidFill>
                <a:latin typeface="ＭＳ Ｐゴシック"/>
              </a:rPr>
              <a:t>の</a:t>
            </a:r>
            <a:r>
              <a:rPr lang="ja-JP" altLang="en-US" sz="1400" dirty="0" smtClean="0">
                <a:solidFill>
                  <a:prstClr val="black"/>
                </a:solidFill>
                <a:latin typeface="ＭＳ Ｐゴシック"/>
              </a:rPr>
              <a:t>適正化（事業所と同一建物に居住する減算の適用範囲を拡大）</a:t>
            </a:r>
            <a:endParaRPr lang="en-US" altLang="ja-JP" sz="1400" dirty="0" smtClean="0">
              <a:solidFill>
                <a:prstClr val="black"/>
              </a:solidFill>
              <a:latin typeface="ＭＳ Ｐゴシック"/>
            </a:endParaRPr>
          </a:p>
          <a:p>
            <a:pPr marL="177800" indent="-177800" algn="just">
              <a:buFont typeface="Arial" panose="020B0604020202020204" pitchFamily="34" charset="0"/>
              <a:buChar char="•"/>
              <a:defRPr/>
            </a:pPr>
            <a:r>
              <a:rPr lang="ja-JP" altLang="en-US" sz="1400" dirty="0" smtClean="0">
                <a:solidFill>
                  <a:prstClr val="black"/>
                </a:solidFill>
                <a:latin typeface="ＭＳ Ｐゴシック"/>
              </a:rPr>
              <a:t>看護職員の効率的な活用の観点</a:t>
            </a:r>
            <a:r>
              <a:rPr lang="ja-JP" altLang="en-US" sz="1400" dirty="0">
                <a:solidFill>
                  <a:prstClr val="black"/>
                </a:solidFill>
                <a:latin typeface="ＭＳ Ｐゴシック"/>
              </a:rPr>
              <a:t>等</a:t>
            </a:r>
            <a:r>
              <a:rPr lang="ja-JP" altLang="en-US" sz="1400" dirty="0" smtClean="0">
                <a:solidFill>
                  <a:prstClr val="black"/>
                </a:solidFill>
                <a:latin typeface="ＭＳ Ｐゴシック"/>
              </a:rPr>
              <a:t>から、人員配置の見直し等を実施（通所介護、小規模多機能型居宅介護 等）</a:t>
            </a:r>
            <a:endParaRPr lang="en-US" altLang="ja-JP" sz="1400" dirty="0" smtClean="0">
              <a:solidFill>
                <a:prstClr val="black"/>
              </a:solidFill>
              <a:latin typeface="ＭＳ Ｐゴシック"/>
            </a:endParaRPr>
          </a:p>
        </p:txBody>
      </p:sp>
      <p:sp>
        <p:nvSpPr>
          <p:cNvPr id="11" name="角丸四角形 10"/>
          <p:cNvSpPr/>
          <p:nvPr/>
        </p:nvSpPr>
        <p:spPr>
          <a:xfrm>
            <a:off x="87690" y="1266120"/>
            <a:ext cx="9722544" cy="3387578"/>
          </a:xfrm>
          <a:prstGeom prst="roundRect">
            <a:avLst>
              <a:gd name="adj" fmla="val 0"/>
            </a:avLst>
          </a:prstGeom>
          <a:ln w="25400"/>
        </p:spPr>
        <p:style>
          <a:lnRef idx="2">
            <a:schemeClr val="dk1"/>
          </a:lnRef>
          <a:fillRef idx="1">
            <a:schemeClr val="lt1"/>
          </a:fillRef>
          <a:effectRef idx="0">
            <a:schemeClr val="dk1"/>
          </a:effectRef>
          <a:fontRef idx="minor">
            <a:schemeClr val="dk1"/>
          </a:fontRef>
        </p:style>
        <p:txBody>
          <a:bodyPr anchor="t" anchorCtr="0"/>
          <a:lstStyle/>
          <a:p>
            <a:pPr marL="4763" indent="-4763" algn="just">
              <a:defRPr/>
            </a:pPr>
            <a:endParaRPr lang="en-US" altLang="ja-JP" sz="800" dirty="0" smtClean="0">
              <a:solidFill>
                <a:prstClr val="black"/>
              </a:solidFill>
              <a:latin typeface="ＭＳ Ｐゴシック"/>
            </a:endParaRPr>
          </a:p>
          <a:p>
            <a:pPr algn="just">
              <a:defRPr/>
            </a:pP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中重度</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の要介護者等を支援するための重点的な</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7675" indent="-180975" algn="just">
              <a:buFont typeface="Arial" panose="020B0604020202020204" pitchFamily="34" charset="0"/>
              <a:buChar char="•"/>
              <a:tabLst>
                <a:tab pos="174625" algn="l"/>
              </a:tabLst>
              <a:defRPr/>
            </a:pPr>
            <a:r>
              <a:rPr lang="en-US" altLang="ja-JP" sz="1400" dirty="0">
                <a:solidFill>
                  <a:prstClr val="black"/>
                </a:solidFill>
                <a:latin typeface="ＭＳ Ｐゴシック"/>
              </a:rPr>
              <a:t>24</a:t>
            </a:r>
            <a:r>
              <a:rPr lang="ja-JP" altLang="en-US" sz="1400" dirty="0">
                <a:solidFill>
                  <a:prstClr val="black"/>
                </a:solidFill>
                <a:latin typeface="ＭＳ Ｐゴシック"/>
              </a:rPr>
              <a:t>時間</a:t>
            </a:r>
            <a:r>
              <a:rPr lang="en-US" altLang="ja-JP" sz="1400" dirty="0">
                <a:solidFill>
                  <a:prstClr val="black"/>
                </a:solidFill>
                <a:latin typeface="ＭＳ Ｐゴシック"/>
              </a:rPr>
              <a:t>365</a:t>
            </a:r>
            <a:r>
              <a:rPr lang="ja-JP" altLang="en-US" sz="1400" dirty="0">
                <a:solidFill>
                  <a:prstClr val="black"/>
                </a:solidFill>
                <a:latin typeface="ＭＳ Ｐゴシック"/>
              </a:rPr>
              <a:t>日の在宅生活を支援する定期巡回・随時対応型サービスを始めとした</a:t>
            </a:r>
            <a:r>
              <a:rPr lang="ja-JP" altLang="en-US" sz="1400" dirty="0" smtClean="0">
                <a:solidFill>
                  <a:prstClr val="black"/>
                </a:solidFill>
                <a:latin typeface="ＭＳ Ｐゴシック"/>
              </a:rPr>
              <a:t>「</a:t>
            </a:r>
            <a:r>
              <a:rPr lang="ja-JP" altLang="en-US" sz="1400" dirty="0">
                <a:solidFill>
                  <a:prstClr val="black"/>
                </a:solidFill>
                <a:latin typeface="ＭＳ Ｐゴシック"/>
              </a:rPr>
              <a:t>短時間</a:t>
            </a:r>
            <a:r>
              <a:rPr lang="ja-JP" altLang="en-US" sz="1400" dirty="0" smtClean="0">
                <a:solidFill>
                  <a:prstClr val="black"/>
                </a:solidFill>
                <a:latin typeface="ＭＳ Ｐゴシック"/>
              </a:rPr>
              <a:t>・</a:t>
            </a:r>
            <a:r>
              <a:rPr lang="ja-JP" altLang="en-US" sz="1400" dirty="0">
                <a:solidFill>
                  <a:prstClr val="black"/>
                </a:solidFill>
                <a:latin typeface="ＭＳ Ｐゴシック"/>
              </a:rPr>
              <a:t>一</a:t>
            </a:r>
            <a:r>
              <a:rPr lang="ja-JP" altLang="en-US" sz="1400" dirty="0" smtClean="0">
                <a:solidFill>
                  <a:prstClr val="black"/>
                </a:solidFill>
                <a:latin typeface="ＭＳ Ｐゴシック"/>
              </a:rPr>
              <a:t>日</a:t>
            </a:r>
            <a:r>
              <a:rPr lang="ja-JP" altLang="en-US" sz="1400" dirty="0">
                <a:solidFill>
                  <a:prstClr val="black"/>
                </a:solidFill>
                <a:latin typeface="ＭＳ Ｐゴシック"/>
              </a:rPr>
              <a:t>複数回訪問」や「通い・訪問・泊まり</a:t>
            </a:r>
            <a:r>
              <a:rPr lang="ja-JP" altLang="en-US" sz="1400" dirty="0" smtClean="0">
                <a:solidFill>
                  <a:prstClr val="black"/>
                </a:solidFill>
                <a:latin typeface="ＭＳ Ｐゴシック"/>
              </a:rPr>
              <a:t>」といったサービスの組み合わせを一体的に提供する包括報酬サービスの機能強化と、普及に向けた基準緩和</a:t>
            </a:r>
            <a:endParaRPr lang="en-US" altLang="ja-JP" sz="1400" dirty="0">
              <a:solidFill>
                <a:prstClr val="black"/>
              </a:solidFill>
              <a:latin typeface="ＭＳ Ｐゴシック"/>
            </a:endParaRPr>
          </a:p>
          <a:p>
            <a:pPr marL="447675" indent="-180975" algn="just">
              <a:buFont typeface="Arial" panose="020B0604020202020204" pitchFamily="34" charset="0"/>
              <a:buChar char="•"/>
              <a:tabLst>
                <a:tab pos="174625" algn="l"/>
              </a:tabLst>
              <a:defRPr/>
            </a:pPr>
            <a:r>
              <a:rPr lang="ja-JP" altLang="en-US" sz="1400" dirty="0">
                <a:solidFill>
                  <a:prstClr val="black"/>
                </a:solidFill>
                <a:latin typeface="ＭＳ Ｐゴシック"/>
              </a:rPr>
              <a:t>リハビリテーション専門職の配置等を踏まえた介護</a:t>
            </a:r>
            <a:r>
              <a:rPr lang="ja-JP" altLang="en-US" sz="1400" dirty="0" smtClean="0">
                <a:solidFill>
                  <a:prstClr val="black"/>
                </a:solidFill>
                <a:latin typeface="ＭＳ Ｐゴシック"/>
              </a:rPr>
              <a:t>老人保健施設</a:t>
            </a:r>
            <a:r>
              <a:rPr lang="ja-JP" altLang="en-US" sz="1400" dirty="0">
                <a:solidFill>
                  <a:prstClr val="black"/>
                </a:solidFill>
                <a:latin typeface="ＭＳ Ｐゴシック"/>
              </a:rPr>
              <a:t>における</a:t>
            </a:r>
            <a:r>
              <a:rPr lang="ja-JP" altLang="en-US" sz="1400" dirty="0" smtClean="0">
                <a:solidFill>
                  <a:prstClr val="black"/>
                </a:solidFill>
                <a:latin typeface="ＭＳ Ｐゴシック"/>
              </a:rPr>
              <a:t>在宅復帰支援機能の更なる</a:t>
            </a:r>
            <a:r>
              <a:rPr lang="ja-JP" altLang="en-US" sz="1400" dirty="0">
                <a:solidFill>
                  <a:prstClr val="black"/>
                </a:solidFill>
                <a:latin typeface="ＭＳ Ｐゴシック"/>
              </a:rPr>
              <a:t>強化</a:t>
            </a:r>
            <a:endParaRPr lang="en-US" altLang="ja-JP" sz="1400" dirty="0" smtClean="0">
              <a:solidFill>
                <a:prstClr val="black"/>
              </a:solidFill>
              <a:latin typeface="ＭＳ Ｐゴシック"/>
            </a:endParaRPr>
          </a:p>
          <a:p>
            <a:pPr marL="4763" indent="-4763" algn="just">
              <a:defRPr/>
            </a:pPr>
            <a:endParaRPr lang="en-US" altLang="ja-JP" sz="600" dirty="0" smtClean="0">
              <a:solidFill>
                <a:prstClr val="black"/>
              </a:solidFill>
              <a:latin typeface="ＭＳ Ｐゴシック"/>
            </a:endParaRPr>
          </a:p>
          <a:p>
            <a:pPr algn="just">
              <a:defRPr/>
            </a:pP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活動と参加に焦点を当てたリハビリテーションの推進</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7675" indent="-180975" algn="just">
              <a:buFont typeface="Arial" panose="020B0604020202020204" pitchFamily="34" charset="0"/>
              <a:buChar char="•"/>
              <a:defRPr/>
            </a:pPr>
            <a:r>
              <a:rPr lang="ja-JP" altLang="en-US" sz="1400" dirty="0" smtClean="0">
                <a:solidFill>
                  <a:prstClr val="black"/>
                </a:solidFill>
                <a:latin typeface="ＭＳ Ｐゴシック"/>
              </a:rPr>
              <a:t>リハビリテーションの理念を踏まえた「心身機能」、「活動」、「参加」の要素にバランスよく働きかける効果的なサービス提供を推進するための理念の明確化と「活動」、「参加」に焦点を当てた新たな報酬体系の導入</a:t>
            </a:r>
            <a:endParaRPr lang="en-US" altLang="ja-JP" sz="1400" dirty="0" smtClean="0">
              <a:solidFill>
                <a:prstClr val="black"/>
              </a:solidFill>
              <a:latin typeface="ＭＳ Ｐゴシック"/>
            </a:endParaRPr>
          </a:p>
          <a:p>
            <a:pPr marL="4763" indent="-4763" algn="just">
              <a:defRPr/>
            </a:pPr>
            <a:endParaRPr lang="en-US" altLang="ja-JP" sz="600" dirty="0">
              <a:solidFill>
                <a:prstClr val="black"/>
              </a:solidFill>
              <a:latin typeface="ＭＳ Ｐゴシック"/>
            </a:endParaRPr>
          </a:p>
          <a:p>
            <a:pPr marL="4763" indent="-4763" algn="just">
              <a:defRPr/>
            </a:pP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看取り期における対応の充実</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7675" indent="-180975" algn="just">
              <a:buFont typeface="Arial" panose="020B0604020202020204" pitchFamily="34" charset="0"/>
              <a:buChar char="•"/>
              <a:defRPr/>
            </a:pPr>
            <a:r>
              <a:rPr lang="ja-JP" altLang="en-US" sz="1400" dirty="0" smtClean="0">
                <a:solidFill>
                  <a:prstClr val="black"/>
                </a:solidFill>
                <a:latin typeface="ＭＳ Ｐゴシック"/>
              </a:rPr>
              <a:t>本人</a:t>
            </a:r>
            <a:r>
              <a:rPr lang="ja-JP" altLang="en-US" sz="1400" dirty="0">
                <a:solidFill>
                  <a:prstClr val="black"/>
                </a:solidFill>
                <a:latin typeface="ＭＳ Ｐゴシック"/>
              </a:rPr>
              <a:t>及び</a:t>
            </a:r>
            <a:r>
              <a:rPr lang="ja-JP" altLang="en-US" sz="1400" dirty="0" smtClean="0">
                <a:solidFill>
                  <a:prstClr val="black"/>
                </a:solidFill>
                <a:latin typeface="ＭＳ Ｐゴシック"/>
              </a:rPr>
              <a:t>家族の意向に基づくその人らしさを尊重したケアの実現を推進するため、本人・家族とサービス提供者の十分な意思疎通を促進する取組を評価</a:t>
            </a:r>
            <a:endParaRPr lang="en-US" altLang="ja-JP" sz="1400" dirty="0">
              <a:solidFill>
                <a:prstClr val="black"/>
              </a:solidFill>
              <a:latin typeface="ＭＳ Ｐゴシック"/>
            </a:endParaRPr>
          </a:p>
          <a:p>
            <a:pPr algn="just">
              <a:defRPr/>
            </a:pPr>
            <a:endParaRPr lang="en-US" altLang="ja-JP" sz="600" dirty="0">
              <a:solidFill>
                <a:prstClr val="black"/>
              </a:solidFill>
              <a:latin typeface="ＭＳ Ｐゴシック"/>
            </a:endParaRPr>
          </a:p>
          <a:p>
            <a:pPr marL="4763" indent="-4763" algn="just">
              <a:defRPr/>
            </a:pP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口腔・栄養管理に係る</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取組</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の充実</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7675" indent="-180975" algn="just">
              <a:buFont typeface="Arial" panose="020B0604020202020204" pitchFamily="34" charset="0"/>
              <a:buChar char="•"/>
              <a:defRPr/>
            </a:pPr>
            <a:r>
              <a:rPr lang="ja-JP" altLang="en-US" sz="1400" dirty="0" smtClean="0">
                <a:solidFill>
                  <a:prstClr val="black"/>
                </a:solidFill>
                <a:latin typeface="ＭＳ Ｐゴシック"/>
              </a:rPr>
              <a:t>施設等入所者が認知機能や摂食・嚥下機能の低下等により食事の経口摂取が困難となっても、自分の口から食べる楽しみを得られるよう、多職種協働による支援を充実</a:t>
            </a:r>
            <a:endParaRPr lang="en-US" altLang="ja-JP" sz="1400" dirty="0" smtClean="0">
              <a:solidFill>
                <a:prstClr val="black"/>
              </a:solidFill>
              <a:latin typeface="ＭＳ Ｐゴシック"/>
            </a:endParaRPr>
          </a:p>
        </p:txBody>
      </p:sp>
      <p:sp>
        <p:nvSpPr>
          <p:cNvPr id="4" name="タイトル 1"/>
          <p:cNvSpPr txBox="1">
            <a:spLocks/>
          </p:cNvSpPr>
          <p:nvPr/>
        </p:nvSpPr>
        <p:spPr>
          <a:xfrm>
            <a:off x="50105" y="43149"/>
            <a:ext cx="9820969" cy="399615"/>
          </a:xfrm>
          <a:prstGeom prst="rect">
            <a:avLst/>
          </a:prstGeom>
          <a:solidFill>
            <a:schemeClr val="accent6">
              <a:lumMod val="40000"/>
              <a:lumOff val="60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年度介護報酬改定に関する審議報告</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89154" y="4935083"/>
            <a:ext cx="9722544" cy="697713"/>
          </a:xfrm>
          <a:prstGeom prst="roundRect">
            <a:avLst>
              <a:gd name="adj" fmla="val 0"/>
            </a:avLst>
          </a:prstGeom>
          <a:ln w="25400"/>
        </p:spPr>
        <p:style>
          <a:lnRef idx="2">
            <a:schemeClr val="dk1"/>
          </a:lnRef>
          <a:fillRef idx="1">
            <a:schemeClr val="lt1"/>
          </a:fillRef>
          <a:effectRef idx="0">
            <a:schemeClr val="dk1"/>
          </a:effectRef>
          <a:fontRef idx="minor">
            <a:schemeClr val="dk1"/>
          </a:fontRef>
        </p:style>
        <p:txBody>
          <a:bodyPr anchor="t" anchorCtr="0"/>
          <a:lstStyle/>
          <a:p>
            <a:pPr marL="4763" indent="-4763" algn="just">
              <a:defRPr/>
            </a:pPr>
            <a:endParaRPr lang="en-US" altLang="ja-JP" sz="1100" dirty="0" smtClean="0">
              <a:solidFill>
                <a:prstClr val="black"/>
              </a:solidFill>
              <a:latin typeface="ＭＳ Ｐゴシック"/>
            </a:endParaRPr>
          </a:p>
          <a:p>
            <a:pPr marL="177800" indent="-177800" algn="just">
              <a:buFont typeface="Arial" panose="020B0604020202020204" pitchFamily="34" charset="0"/>
              <a:buChar char="•"/>
              <a:defRPr/>
            </a:pPr>
            <a:r>
              <a:rPr lang="ja-JP" altLang="en-US" sz="1400" dirty="0" smtClean="0">
                <a:solidFill>
                  <a:prstClr val="black"/>
                </a:solidFill>
                <a:latin typeface="ＭＳ Ｐゴシック"/>
              </a:rPr>
              <a:t>介護職員処遇改善加算の更なる充実</a:t>
            </a:r>
            <a:endParaRPr lang="en-US" altLang="ja-JP" sz="1400" dirty="0" smtClean="0">
              <a:solidFill>
                <a:prstClr val="black"/>
              </a:solidFill>
              <a:latin typeface="ＭＳ Ｐゴシック"/>
            </a:endParaRPr>
          </a:p>
          <a:p>
            <a:pPr marL="177800" indent="-177800" algn="just">
              <a:buFont typeface="Arial" panose="020B0604020202020204" pitchFamily="34" charset="0"/>
              <a:buChar char="•"/>
              <a:defRPr/>
            </a:pPr>
            <a:r>
              <a:rPr lang="ja-JP" altLang="en-US" sz="1400" dirty="0" smtClean="0">
                <a:solidFill>
                  <a:prstClr val="black"/>
                </a:solidFill>
                <a:latin typeface="ＭＳ Ｐゴシック"/>
              </a:rPr>
              <a:t>サービス提供体制強化加算（介護福祉士の評価）の</a:t>
            </a:r>
            <a:r>
              <a:rPr lang="ja-JP" altLang="en-US" sz="1400" dirty="0">
                <a:solidFill>
                  <a:prstClr val="black"/>
                </a:solidFill>
                <a:latin typeface="ＭＳ Ｐゴシック"/>
              </a:rPr>
              <a:t>拡大</a:t>
            </a:r>
            <a:endParaRPr lang="en-US" altLang="ja-JP" sz="1400" dirty="0">
              <a:solidFill>
                <a:prstClr val="black"/>
              </a:solidFill>
              <a:latin typeface="ＭＳ Ｐゴシック"/>
            </a:endParaRPr>
          </a:p>
        </p:txBody>
      </p:sp>
      <p:sp>
        <p:nvSpPr>
          <p:cNvPr id="10" name="角丸四角形 9"/>
          <p:cNvSpPr/>
          <p:nvPr/>
        </p:nvSpPr>
        <p:spPr>
          <a:xfrm>
            <a:off x="35073" y="4725184"/>
            <a:ext cx="3255461" cy="408462"/>
          </a:xfrm>
          <a:prstGeom prst="roundRect">
            <a:avLst/>
          </a:prstGeom>
          <a:solidFill>
            <a:schemeClr val="accent5">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２．介護人材確保対策の推進　</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38248" y="1009687"/>
            <a:ext cx="5892973" cy="389630"/>
          </a:xfrm>
          <a:prstGeom prst="roundRect">
            <a:avLst/>
          </a:prstGeom>
          <a:solidFill>
            <a:schemeClr val="accent5">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１．中重度の要介護者や</a:t>
            </a:r>
            <a:r>
              <a:rPr lang="ja-JP" altLang="ja-JP"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認知症高齢者</a:t>
            </a:r>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への対応の更なる強化</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31846" y="5689932"/>
            <a:ext cx="6073416" cy="403020"/>
          </a:xfrm>
          <a:prstGeom prst="roundRect">
            <a:avLst/>
          </a:prstGeom>
          <a:solidFill>
            <a:schemeClr val="accent5">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３．サービス評価の適正化と効率的なサービス提供体制の構築</a:t>
            </a:r>
            <a:endParaRPr lang="ja-JP" altLang="en-US" sz="16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45768" y="447345"/>
            <a:ext cx="9891202" cy="646331"/>
          </a:xfrm>
          <a:prstGeom prst="rect">
            <a:avLst/>
          </a:prstGeom>
        </p:spPr>
        <p:txBody>
          <a:bodyPr wrap="square">
            <a:spAutoFit/>
          </a:bodyPr>
          <a:lstStyle/>
          <a:p>
            <a:pPr marL="174625" indent="-174625"/>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高齢者</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できる限り住み慣れた地域で尊厳を持って自分らしい生活を送ることができる</a:t>
            </a:r>
            <a:r>
              <a:rPr lang="ja-JP"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よう</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、「地域包括</a:t>
            </a:r>
            <a:r>
              <a:rPr lang="ja-JP"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ケアシステム</a:t>
            </a:r>
            <a:r>
              <a:rPr lang="ja-JP"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構築</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に向けた取組を進める。</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
          <p:cNvSpPr>
            <a:spLocks noGrp="1"/>
          </p:cNvSpPr>
          <p:nvPr>
            <p:ph type="sldNum" sz="quarter" idx="11"/>
          </p:nvPr>
        </p:nvSpPr>
        <p:spPr>
          <a:xfrm>
            <a:off x="9191593" y="658370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a:t>
            </a:fld>
            <a:endParaRPr kumimoji="0" lang="en-US" altLang="ja-JP" sz="1600" kern="0" dirty="0">
              <a:solidFill>
                <a:srgbClr val="000000"/>
              </a:solidFill>
            </a:endParaRPr>
          </a:p>
        </p:txBody>
      </p:sp>
    </p:spTree>
    <p:extLst>
      <p:ext uri="{BB962C8B-B14F-4D97-AF65-F5344CB8AC3E}">
        <p14:creationId xmlns:p14="http://schemas.microsoft.com/office/powerpoint/2010/main" val="3233355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76664" y="632012"/>
            <a:ext cx="9758587" cy="6037729"/>
          </a:xfrm>
          <a:prstGeom prst="roundRect">
            <a:avLst>
              <a:gd name="adj" fmla="val 11540"/>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endParaRPr lang="en-US" altLang="ja-JP" sz="800" dirty="0" smtClean="0">
              <a:solidFill>
                <a:prstClr val="black"/>
              </a:solidFill>
              <a:latin typeface="ＭＳ Ｐゴシック"/>
              <a:ea typeface="ＭＳ Ｐゴシック"/>
            </a:endParaRPr>
          </a:p>
          <a:p>
            <a:pPr algn="l" fontAlgn="auto">
              <a:spcBef>
                <a:spcPts val="0"/>
              </a:spcBef>
              <a:spcAft>
                <a:spcPts val="0"/>
              </a:spcAft>
            </a:pPr>
            <a:r>
              <a:rPr lang="ja-JP" altLang="en-US" sz="1600" dirty="0" smtClean="0">
                <a:solidFill>
                  <a:prstClr val="black"/>
                </a:solidFill>
                <a:latin typeface="Calibri"/>
                <a:ea typeface="ＭＳ Ｐゴシック"/>
              </a:rPr>
              <a:t>（看取りに関する指針）</a:t>
            </a:r>
            <a:endParaRPr lang="en-US" altLang="ja-JP" sz="1600" dirty="0" smtClean="0">
              <a:solidFill>
                <a:prstClr val="black"/>
              </a:solidFill>
              <a:latin typeface="Calibri"/>
              <a:ea typeface="ＭＳ Ｐゴシック"/>
            </a:endParaRPr>
          </a:p>
          <a:p>
            <a:r>
              <a:rPr lang="ja-JP" altLang="en-US" sz="1600" dirty="0" smtClean="0">
                <a:solidFill>
                  <a:prstClr val="black"/>
                </a:solidFill>
                <a:latin typeface="ＭＳ Ｐゴシック"/>
                <a:ea typeface="ＭＳ Ｐゴシック"/>
              </a:rPr>
              <a:t>　</a:t>
            </a:r>
            <a:r>
              <a:rPr lang="ja-JP" altLang="en-US" sz="1600" dirty="0">
                <a:solidFill>
                  <a:prstClr val="black"/>
                </a:solidFill>
                <a:latin typeface="ＭＳ Ｐゴシック"/>
                <a:ea typeface="ＭＳ Ｐゴシック"/>
              </a:rPr>
              <a:t>指定居宅サービスに要する費用の額の算定に関する基準（短期入所サービス及び特定施設入居者生活介護に係る部分）及び指定施設サービス等に要する費用の額の算定に関する基準の制定に伴う実施上の留意事項に</a:t>
            </a:r>
            <a:r>
              <a:rPr lang="ja-JP" altLang="en-US" sz="1600" dirty="0" smtClean="0">
                <a:solidFill>
                  <a:prstClr val="black"/>
                </a:solidFill>
                <a:latin typeface="ＭＳ Ｐゴシック"/>
                <a:ea typeface="ＭＳ Ｐゴシック"/>
              </a:rPr>
              <a:t>ついて（平成１２年３月８日老企第４０号）（案）</a:t>
            </a:r>
            <a:endParaRPr lang="en-US" altLang="ja-JP" sz="1600" dirty="0" smtClean="0">
              <a:solidFill>
                <a:prstClr val="black"/>
              </a:solidFill>
              <a:latin typeface="ＭＳ Ｐゴシック"/>
              <a:ea typeface="ＭＳ Ｐゴシック"/>
            </a:endParaRPr>
          </a:p>
          <a:p>
            <a:r>
              <a:rPr lang="ja-JP" altLang="en-US" sz="1600" dirty="0" smtClean="0">
                <a:solidFill>
                  <a:prstClr val="black"/>
                </a:solidFill>
                <a:latin typeface="ＭＳ Ｐゴシック"/>
                <a:ea typeface="ＭＳ Ｐゴシック"/>
              </a:rPr>
              <a:t>　第二の４（７）④</a:t>
            </a:r>
            <a:endParaRPr lang="en-US" altLang="ja-JP" sz="1600" dirty="0" smtClean="0">
              <a:solidFill>
                <a:prstClr val="black"/>
              </a:solidFill>
              <a:latin typeface="ＭＳ Ｐゴシック"/>
              <a:ea typeface="ＭＳ Ｐゴシック"/>
            </a:endParaRPr>
          </a:p>
          <a:p>
            <a:pPr marL="268288"/>
            <a:r>
              <a:rPr lang="ja-JP" altLang="en-US" sz="1600" dirty="0" smtClean="0">
                <a:solidFill>
                  <a:prstClr val="black"/>
                </a:solidFill>
                <a:latin typeface="ＭＳ Ｐゴシック"/>
                <a:ea typeface="ＭＳ Ｐゴシック"/>
              </a:rPr>
              <a:t>イ　当該施設の看取りに関する考え方</a:t>
            </a:r>
            <a:endParaRPr lang="en-US" altLang="ja-JP" sz="1600" dirty="0" smtClean="0">
              <a:solidFill>
                <a:prstClr val="black"/>
              </a:solidFill>
              <a:latin typeface="ＭＳ Ｐゴシック"/>
              <a:ea typeface="ＭＳ Ｐゴシック"/>
            </a:endParaRPr>
          </a:p>
          <a:p>
            <a:pPr marL="268288"/>
            <a:r>
              <a:rPr lang="ja-JP" altLang="en-US" sz="1600" dirty="0" smtClean="0">
                <a:solidFill>
                  <a:prstClr val="black"/>
                </a:solidFill>
                <a:latin typeface="ＭＳ Ｐゴシック"/>
                <a:ea typeface="ＭＳ Ｐゴシック"/>
              </a:rPr>
              <a:t>ロ　終末期にたどる経過（時期、プロセス毎）とそれに応じた介護の考え方</a:t>
            </a:r>
            <a:endParaRPr lang="en-US" altLang="ja-JP" sz="1600" dirty="0" smtClean="0">
              <a:solidFill>
                <a:prstClr val="black"/>
              </a:solidFill>
              <a:latin typeface="ＭＳ Ｐゴシック"/>
              <a:ea typeface="ＭＳ Ｐゴシック"/>
            </a:endParaRPr>
          </a:p>
          <a:p>
            <a:pPr marL="268288"/>
            <a:r>
              <a:rPr lang="ja-JP" altLang="en-US" sz="1600" dirty="0" smtClean="0">
                <a:solidFill>
                  <a:prstClr val="black"/>
                </a:solidFill>
                <a:latin typeface="ＭＳ Ｐゴシック"/>
                <a:ea typeface="ＭＳ Ｐゴシック"/>
              </a:rPr>
              <a:t>ハ　特定施設等において看取りに際して行いうる医療行為の選択肢</a:t>
            </a:r>
            <a:endParaRPr lang="en-US" altLang="ja-JP" sz="1600" dirty="0" smtClean="0">
              <a:solidFill>
                <a:prstClr val="black"/>
              </a:solidFill>
              <a:latin typeface="ＭＳ Ｐゴシック"/>
              <a:ea typeface="ＭＳ Ｐゴシック"/>
            </a:endParaRPr>
          </a:p>
          <a:p>
            <a:pPr marL="268288"/>
            <a:r>
              <a:rPr lang="ja-JP" altLang="en-US" sz="1600" dirty="0" smtClean="0">
                <a:solidFill>
                  <a:prstClr val="black"/>
                </a:solidFill>
                <a:latin typeface="ＭＳ Ｐゴシック"/>
                <a:ea typeface="ＭＳ Ｐゴシック"/>
              </a:rPr>
              <a:t>ニ　医師や医療機関との連携体制（夜間及び緊急時の対応を含む）</a:t>
            </a:r>
            <a:endParaRPr lang="en-US" altLang="ja-JP" sz="1600" dirty="0" smtClean="0">
              <a:solidFill>
                <a:prstClr val="black"/>
              </a:solidFill>
              <a:latin typeface="ＭＳ Ｐゴシック"/>
              <a:ea typeface="ＭＳ Ｐゴシック"/>
            </a:endParaRPr>
          </a:p>
          <a:p>
            <a:pPr marL="268288"/>
            <a:r>
              <a:rPr lang="ja-JP" altLang="en-US" sz="1600" dirty="0" smtClean="0">
                <a:solidFill>
                  <a:prstClr val="black"/>
                </a:solidFill>
                <a:latin typeface="ＭＳ Ｐゴシック"/>
                <a:ea typeface="ＭＳ Ｐゴシック"/>
              </a:rPr>
              <a:t>ホ　利用者等への情報提供及び意思確認の方法</a:t>
            </a:r>
            <a:endParaRPr lang="en-US" altLang="ja-JP" sz="1600" dirty="0" smtClean="0">
              <a:solidFill>
                <a:prstClr val="black"/>
              </a:solidFill>
              <a:latin typeface="ＭＳ Ｐゴシック"/>
              <a:ea typeface="ＭＳ Ｐゴシック"/>
            </a:endParaRPr>
          </a:p>
          <a:p>
            <a:pPr marL="268288"/>
            <a:r>
              <a:rPr lang="ja-JP" altLang="en-US" sz="1600" dirty="0" smtClean="0">
                <a:solidFill>
                  <a:prstClr val="black"/>
                </a:solidFill>
                <a:latin typeface="ＭＳ Ｐゴシック"/>
                <a:ea typeface="ＭＳ Ｐゴシック"/>
              </a:rPr>
              <a:t>へ　利用者等の情報提供に供する資料及び同意書の書式</a:t>
            </a:r>
            <a:endParaRPr lang="en-US" altLang="ja-JP" sz="1600" dirty="0">
              <a:solidFill>
                <a:prstClr val="black"/>
              </a:solidFill>
              <a:latin typeface="ＭＳ Ｐゴシック"/>
              <a:ea typeface="ＭＳ Ｐゴシック"/>
            </a:endParaRPr>
          </a:p>
          <a:p>
            <a:pPr marL="268288"/>
            <a:r>
              <a:rPr lang="ja-JP" altLang="en-US" sz="1600" dirty="0" smtClean="0">
                <a:solidFill>
                  <a:prstClr val="black"/>
                </a:solidFill>
                <a:latin typeface="ＭＳ Ｐゴシック"/>
                <a:ea typeface="ＭＳ Ｐゴシック"/>
              </a:rPr>
              <a:t> ト　家族の心理的支援に対する考え方</a:t>
            </a:r>
            <a:endParaRPr lang="en-US" altLang="ja-JP" sz="1600" dirty="0" smtClean="0">
              <a:solidFill>
                <a:prstClr val="black"/>
              </a:solidFill>
              <a:latin typeface="ＭＳ Ｐゴシック"/>
              <a:ea typeface="ＭＳ Ｐゴシック"/>
            </a:endParaRPr>
          </a:p>
          <a:p>
            <a:pPr marL="268288"/>
            <a:r>
              <a:rPr lang="ja-JP" altLang="en-US" sz="1600" dirty="0" smtClean="0">
                <a:solidFill>
                  <a:prstClr val="black"/>
                </a:solidFill>
                <a:latin typeface="ＭＳ Ｐゴシック"/>
                <a:ea typeface="ＭＳ Ｐゴシック"/>
              </a:rPr>
              <a:t>チ　その他看取り介護を受ける利用者に対して特定施設の職員が取るべき具体的な対応の方法</a:t>
            </a:r>
            <a:endParaRPr lang="en-US" altLang="ja-JP" sz="1600" dirty="0">
              <a:solidFill>
                <a:prstClr val="black"/>
              </a:solidFill>
              <a:latin typeface="ＭＳ Ｐゴシック"/>
              <a:ea typeface="ＭＳ Ｐゴシック"/>
            </a:endParaRPr>
          </a:p>
          <a:p>
            <a:pPr marL="268288"/>
            <a:endParaRPr lang="en-US" altLang="ja-JP" sz="1600" dirty="0" smtClean="0">
              <a:solidFill>
                <a:prstClr val="black"/>
              </a:solidFill>
              <a:latin typeface="ＭＳ Ｐゴシック"/>
              <a:ea typeface="ＭＳ Ｐゴシック"/>
            </a:endParaRPr>
          </a:p>
          <a:p>
            <a:r>
              <a:rPr lang="ja-JP" altLang="en-US" sz="1600" dirty="0" smtClean="0">
                <a:solidFill>
                  <a:prstClr val="black"/>
                </a:solidFill>
                <a:latin typeface="ＭＳ Ｐゴシック"/>
                <a:ea typeface="ＭＳ Ｐゴシック"/>
              </a:rPr>
              <a:t>（</a:t>
            </a:r>
            <a:r>
              <a:rPr lang="en-US" altLang="ja-JP" sz="1600" dirty="0" smtClean="0">
                <a:solidFill>
                  <a:prstClr val="black"/>
                </a:solidFill>
                <a:latin typeface="ＭＳ Ｐゴシック"/>
                <a:ea typeface="ＭＳ Ｐゴシック"/>
              </a:rPr>
              <a:t>PDCA</a:t>
            </a:r>
            <a:r>
              <a:rPr lang="ja-JP" altLang="en-US" sz="1600" dirty="0" smtClean="0">
                <a:solidFill>
                  <a:prstClr val="black"/>
                </a:solidFill>
                <a:latin typeface="ＭＳ Ｐゴシック"/>
                <a:ea typeface="ＭＳ Ｐゴシック"/>
              </a:rPr>
              <a:t>サイクルによる看取り介護体制構築・強化の推進）</a:t>
            </a:r>
            <a:endParaRPr lang="en-US" altLang="ja-JP" sz="1600" dirty="0" smtClean="0">
              <a:solidFill>
                <a:prstClr val="black"/>
              </a:solidFill>
              <a:latin typeface="ＭＳ Ｐゴシック"/>
              <a:ea typeface="ＭＳ Ｐゴシック"/>
            </a:endParaRPr>
          </a:p>
          <a:p>
            <a:pPr marL="268288"/>
            <a:r>
              <a:rPr lang="ja-JP" altLang="en-US" sz="1600" dirty="0" smtClean="0">
                <a:solidFill>
                  <a:prstClr val="black"/>
                </a:solidFill>
                <a:latin typeface="ＭＳ Ｐゴシック"/>
                <a:ea typeface="ＭＳ Ｐゴシック"/>
              </a:rPr>
              <a:t>→Ｐ５０参照　</a:t>
            </a:r>
            <a:endParaRPr lang="en-US" altLang="ja-JP" sz="1600" dirty="0" smtClean="0">
              <a:solidFill>
                <a:prstClr val="black"/>
              </a:solidFill>
              <a:latin typeface="ＭＳ Ｐゴシック"/>
              <a:ea typeface="ＭＳ Ｐゴシック"/>
            </a:endParaRPr>
          </a:p>
        </p:txBody>
      </p:sp>
      <p:sp>
        <p:nvSpPr>
          <p:cNvPr id="15" name="正方形/長方形 14"/>
          <p:cNvSpPr/>
          <p:nvPr/>
        </p:nvSpPr>
        <p:spPr>
          <a:xfrm>
            <a:off x="0" y="0"/>
            <a:ext cx="9906000" cy="404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介護（４）看取り介護加算の充実</a:t>
            </a:r>
            <a:endPar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角丸四角形 42"/>
          <p:cNvSpPr/>
          <p:nvPr/>
        </p:nvSpPr>
        <p:spPr>
          <a:xfrm>
            <a:off x="76664" y="525650"/>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スライド番号プレースホルダー 1"/>
          <p:cNvSpPr>
            <a:spLocks noGrp="1"/>
          </p:cNvSpPr>
          <p:nvPr>
            <p:ph type="sldNum" sz="quarter" idx="11"/>
          </p:nvPr>
        </p:nvSpPr>
        <p:spPr>
          <a:xfrm>
            <a:off x="9179318"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40</a:t>
            </a:fld>
            <a:endParaRPr kumimoji="0" lang="en-US" altLang="ja-JP" sz="1600" kern="0" dirty="0">
              <a:solidFill>
                <a:srgbClr val="000000"/>
              </a:solidFill>
            </a:endParaRPr>
          </a:p>
        </p:txBody>
      </p:sp>
    </p:spTree>
    <p:extLst>
      <p:ext uri="{BB962C8B-B14F-4D97-AF65-F5344CB8AC3E}">
        <p14:creationId xmlns:p14="http://schemas.microsoft.com/office/powerpoint/2010/main" val="33673316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58" y="898299"/>
            <a:ext cx="9764486" cy="1452500"/>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endParaRPr lang="en-US" altLang="ja-JP" sz="1600" dirty="0" smtClean="0">
              <a:solidFill>
                <a:prstClr val="black"/>
              </a:solidFill>
              <a:latin typeface="Calibri"/>
              <a:ea typeface="ＭＳ Ｐゴシック"/>
            </a:endParaRPr>
          </a:p>
          <a:p>
            <a:pPr marL="285750" indent="-285750" algn="l" fontAlgn="auto">
              <a:spcBef>
                <a:spcPts val="0"/>
              </a:spcBef>
              <a:spcAft>
                <a:spcPts val="0"/>
              </a:spcAft>
              <a:buFont typeface="Arial" panose="020B0604020202020204" pitchFamily="34" charset="0"/>
              <a:buChar char="•"/>
            </a:pPr>
            <a:r>
              <a:rPr lang="ja-JP" altLang="en-US" sz="1600" dirty="0" smtClean="0">
                <a:solidFill>
                  <a:prstClr val="black"/>
                </a:solidFill>
                <a:latin typeface="ＭＳ Ｐゴシック"/>
                <a:ea typeface="ＭＳ Ｐゴシック"/>
              </a:rPr>
              <a:t>空き</a:t>
            </a:r>
            <a:r>
              <a:rPr lang="ja-JP" altLang="en-US" sz="1600" dirty="0">
                <a:solidFill>
                  <a:prstClr val="black"/>
                </a:solidFill>
                <a:latin typeface="ＭＳ Ｐゴシック"/>
                <a:ea typeface="ＭＳ Ｐゴシック"/>
              </a:rPr>
              <a:t>部屋を活用した短期利用については、都市部などの限られた資源を有効に活用しつつ、地域における高齢者の一時的な利用の円滑化を図るため、経験年数要件については複数の施設を運営する場合等を想定して事業者としての経験を評価する方式に見直すとともに、本来入居者の入居率を</a:t>
            </a:r>
            <a:r>
              <a:rPr lang="en-US" altLang="ja-JP" sz="1600" dirty="0">
                <a:solidFill>
                  <a:prstClr val="black"/>
                </a:solidFill>
                <a:latin typeface="ＭＳ Ｐゴシック"/>
                <a:ea typeface="ＭＳ Ｐゴシック"/>
              </a:rPr>
              <a:t>80</a:t>
            </a:r>
            <a:r>
              <a:rPr lang="ja-JP" altLang="en-US" sz="1600" dirty="0">
                <a:solidFill>
                  <a:prstClr val="black"/>
                </a:solidFill>
                <a:latin typeface="ＭＳ Ｐゴシック"/>
                <a:ea typeface="ＭＳ Ｐゴシック"/>
              </a:rPr>
              <a:t>％以上確保するという要件を撤廃</a:t>
            </a:r>
            <a:r>
              <a:rPr lang="ja-JP" altLang="en-US" sz="1600" dirty="0" smtClean="0">
                <a:solidFill>
                  <a:prstClr val="black"/>
                </a:solidFill>
                <a:latin typeface="ＭＳ Ｐゴシック"/>
                <a:ea typeface="ＭＳ Ｐゴシック"/>
              </a:rPr>
              <a:t>する</a:t>
            </a:r>
            <a:r>
              <a:rPr lang="ja-JP" altLang="en-US" sz="1600" dirty="0">
                <a:solidFill>
                  <a:prstClr val="black"/>
                </a:solidFill>
                <a:latin typeface="ＭＳ Ｐゴシック"/>
                <a:ea typeface="ＭＳ Ｐゴシック"/>
              </a:rPr>
              <a:t>。</a:t>
            </a:r>
            <a:endParaRPr lang="en-US" altLang="ja-JP" sz="1600" dirty="0" smtClean="0">
              <a:solidFill>
                <a:prstClr val="black"/>
              </a:solidFill>
              <a:latin typeface="ＭＳ Ｐゴシック"/>
              <a:ea typeface="ＭＳ Ｐゴシック"/>
            </a:endParaRPr>
          </a:p>
        </p:txBody>
      </p:sp>
      <p:sp>
        <p:nvSpPr>
          <p:cNvPr id="12" name="正方形/長方形 11"/>
          <p:cNvSpPr/>
          <p:nvPr/>
        </p:nvSpPr>
        <p:spPr>
          <a:xfrm>
            <a:off x="0" y="0"/>
            <a:ext cx="9906000" cy="404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介護（５）短期利用の要件緩和</a:t>
            </a:r>
            <a:endPar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2270757048"/>
              </p:ext>
            </p:extLst>
          </p:nvPr>
        </p:nvGraphicFramePr>
        <p:xfrm>
          <a:off x="328045" y="3110327"/>
          <a:ext cx="9249909" cy="3668228"/>
        </p:xfrm>
        <a:graphic>
          <a:graphicData uri="http://schemas.openxmlformats.org/drawingml/2006/table">
            <a:tbl>
              <a:tblPr firstRow="1" bandRow="1">
                <a:tableStyleId>{5C22544A-7EE6-4342-B048-85BDC9FD1C3A}</a:tableStyleId>
              </a:tblPr>
              <a:tblGrid>
                <a:gridCol w="4383440"/>
                <a:gridCol w="433952"/>
                <a:gridCol w="4432517"/>
              </a:tblGrid>
              <a:tr h="387484">
                <a:tc>
                  <a:txBody>
                    <a:bodyPr/>
                    <a:lstStyle/>
                    <a:p>
                      <a:pPr algn="ctr"/>
                      <a:r>
                        <a:rPr kumimoji="1" lang="ja-JP" altLang="en-US" sz="1600" b="0" i="0" u="none" dirty="0" smtClean="0">
                          <a:solidFill>
                            <a:schemeClr val="tx1"/>
                          </a:solidFill>
                          <a:latin typeface="ヒラギノ角ゴ ProN W3"/>
                          <a:ea typeface="ヒラギノ角ゴ ProN W3"/>
                          <a:cs typeface="ヒラギノ角ゴ ProN W3"/>
                        </a:rPr>
                        <a:t>現行</a:t>
                      </a:r>
                      <a:endParaRPr kumimoji="1" lang="ja-JP" altLang="en-US" sz="1600" b="0" i="0" u="none" dirty="0">
                        <a:solidFill>
                          <a:schemeClr val="tx1"/>
                        </a:solidFill>
                        <a:latin typeface="ヒラギノ角ゴ ProN W3"/>
                        <a:ea typeface="ヒラギノ角ゴ ProN W3"/>
                        <a:cs typeface="ヒラギノ角ゴ ProN W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600" b="0" i="0" u="none" dirty="0">
                        <a:solidFill>
                          <a:schemeClr val="tx1"/>
                        </a:solidFill>
                        <a:latin typeface="ヒラギノ角ゴ ProN W3"/>
                        <a:ea typeface="ヒラギノ角ゴ ProN W3"/>
                        <a:cs typeface="ヒラギノ角ゴ ProN W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0" i="0" u="none" dirty="0" smtClean="0">
                          <a:solidFill>
                            <a:schemeClr val="tx1"/>
                          </a:solidFill>
                          <a:latin typeface="ヒラギノ角ゴ ProN W3"/>
                          <a:ea typeface="ヒラギノ角ゴ ProN W3"/>
                          <a:cs typeface="ヒラギノ角ゴ ProN W3"/>
                        </a:rPr>
                        <a:t>改正後（</a:t>
                      </a:r>
                      <a:r>
                        <a:rPr kumimoji="1" lang="en-US" altLang="ja-JP" sz="1600" b="0" i="0" u="none" dirty="0" smtClean="0">
                          <a:solidFill>
                            <a:schemeClr val="tx1"/>
                          </a:solidFill>
                          <a:latin typeface="ヒラギノ角ゴ ProN W3"/>
                          <a:ea typeface="ヒラギノ角ゴ ProN W3"/>
                          <a:cs typeface="ヒラギノ角ゴ ProN W3"/>
                        </a:rPr>
                        <a:t>H27.4</a:t>
                      </a:r>
                      <a:r>
                        <a:rPr kumimoji="1" lang="ja-JP" altLang="en-US" sz="1600" b="0" i="0" u="none" dirty="0" smtClean="0">
                          <a:solidFill>
                            <a:schemeClr val="tx1"/>
                          </a:solidFill>
                          <a:latin typeface="ヒラギノ角ゴ ProN W3"/>
                          <a:ea typeface="ヒラギノ角ゴ ProN W3"/>
                          <a:cs typeface="ヒラギノ角ゴ ProN W3"/>
                        </a:rPr>
                        <a:t>～）</a:t>
                      </a:r>
                      <a:endParaRPr kumimoji="1" lang="ja-JP" altLang="en-US" sz="1600" b="0" i="0" u="none" dirty="0">
                        <a:solidFill>
                          <a:schemeClr val="tx1"/>
                        </a:solidFill>
                        <a:latin typeface="ヒラギノ角ゴ ProN W3"/>
                        <a:ea typeface="ヒラギノ角ゴ ProN W3"/>
                        <a:cs typeface="ヒラギノ角ゴ ProN W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42080">
                <a:tc>
                  <a:txBody>
                    <a:bodyPr/>
                    <a:lstStyle/>
                    <a:p>
                      <a:r>
                        <a:rPr kumimoji="1" lang="ja-JP" altLang="en-US" sz="2000" b="0" i="0" u="sng" dirty="0" smtClean="0">
                          <a:solidFill>
                            <a:schemeClr val="tx1"/>
                          </a:solidFill>
                          <a:latin typeface="ヒラギノ角ゴ ProN W3"/>
                          <a:ea typeface="ヒラギノ角ゴ ProN W3"/>
                          <a:cs typeface="ヒラギノ角ゴ ProN W3"/>
                        </a:rPr>
                        <a:t>特定施設</a:t>
                      </a:r>
                      <a:r>
                        <a:rPr kumimoji="1" lang="ja-JP" altLang="en-US" sz="2000" b="0" i="0" u="sng" strike="noStrike" kern="1200" baseline="0" dirty="0" smtClean="0">
                          <a:solidFill>
                            <a:schemeClr val="tx1"/>
                          </a:solidFill>
                          <a:latin typeface="ヒラギノ角ゴ ProN W3"/>
                          <a:ea typeface="ヒラギノ角ゴ ProN W3"/>
                          <a:cs typeface="ヒラギノ角ゴ ProN W3"/>
                        </a:rPr>
                        <a:t>が</a:t>
                      </a:r>
                      <a:r>
                        <a:rPr kumimoji="1" lang="ja-JP" altLang="en-US" sz="1600" b="0" i="0" u="none" dirty="0" smtClean="0">
                          <a:solidFill>
                            <a:schemeClr val="tx1"/>
                          </a:solidFill>
                          <a:latin typeface="ヒラギノ角ゴ ProN W3"/>
                          <a:ea typeface="ヒラギノ角ゴ ProN W3"/>
                          <a:cs typeface="ヒラギノ角ゴ ProN W3"/>
                        </a:rPr>
                        <a:t>初めて指定を受けた日から起算して</a:t>
                      </a:r>
                      <a:r>
                        <a:rPr kumimoji="1" lang="ja-JP" altLang="en-US" sz="2000" b="0" i="0" u="sng" dirty="0" smtClean="0">
                          <a:solidFill>
                            <a:schemeClr val="tx1"/>
                          </a:solidFill>
                          <a:latin typeface="ヒラギノ角ゴ ProN W3"/>
                          <a:ea typeface="ヒラギノ角ゴ ProN W3"/>
                          <a:cs typeface="ヒラギノ角ゴ ProN W3"/>
                        </a:rPr>
                        <a:t>３年以上の期間</a:t>
                      </a:r>
                      <a:r>
                        <a:rPr kumimoji="1" lang="ja-JP" altLang="en-US" sz="1600" b="0" i="0" u="none" dirty="0" smtClean="0">
                          <a:solidFill>
                            <a:schemeClr val="tx1"/>
                          </a:solidFill>
                          <a:latin typeface="ヒラギノ角ゴ ProN W3"/>
                          <a:ea typeface="ヒラギノ角ゴ ProN W3"/>
                          <a:cs typeface="ヒラギノ角ゴ ProN W3"/>
                        </a:rPr>
                        <a:t>が経過していること</a:t>
                      </a:r>
                      <a:endParaRPr kumimoji="1" lang="ja-JP" altLang="en-US" sz="1600" b="0" i="0" u="none"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b="0" i="0" u="none"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2000" b="0" i="0" u="sng" strike="noStrike" kern="1200" baseline="0" dirty="0" smtClean="0">
                          <a:solidFill>
                            <a:schemeClr val="tx1"/>
                          </a:solidFill>
                          <a:latin typeface="ヒラギノ角ゴ ProN W3"/>
                          <a:ea typeface="ヒラギノ角ゴ ProN W3"/>
                          <a:cs typeface="ヒラギノ角ゴ ProN W3"/>
                        </a:rPr>
                        <a:t>事業者が</a:t>
                      </a:r>
                      <a:r>
                        <a:rPr kumimoji="1" lang="ja-JP" altLang="en-US" sz="1600" b="0" i="0" u="none" strike="noStrike" kern="1200" baseline="0" dirty="0" smtClean="0">
                          <a:solidFill>
                            <a:schemeClr val="tx1"/>
                          </a:solidFill>
                          <a:latin typeface="ヒラギノ角ゴ ProN W3"/>
                          <a:ea typeface="ヒラギノ角ゴ ProN W3"/>
                          <a:cs typeface="ヒラギノ角ゴ ProN W3"/>
                        </a:rPr>
                        <a:t>、居宅サービス、地域密着型サービス、指定居宅介護支援等の事業又は介護保険施設等の運営について</a:t>
                      </a:r>
                      <a:r>
                        <a:rPr kumimoji="1" lang="ja-JP" altLang="en-US" sz="2000" b="0" i="0" u="sng" strike="noStrike" kern="1200" baseline="0" dirty="0" smtClean="0">
                          <a:solidFill>
                            <a:schemeClr val="tx1"/>
                          </a:solidFill>
                          <a:latin typeface="ヒラギノ角ゴ ProN W3"/>
                          <a:ea typeface="ヒラギノ角ゴ ProN W3"/>
                          <a:cs typeface="ヒラギノ角ゴ ProN W3"/>
                        </a:rPr>
                        <a:t>３年以上の経験</a:t>
                      </a:r>
                      <a:r>
                        <a:rPr kumimoji="1" lang="ja-JP" altLang="en-US" sz="1600" b="0" i="0" u="none" strike="noStrike" kern="1200" baseline="0" dirty="0" smtClean="0">
                          <a:solidFill>
                            <a:schemeClr val="tx1"/>
                          </a:solidFill>
                          <a:latin typeface="ヒラギノ角ゴ ProN W3"/>
                          <a:ea typeface="ヒラギノ角ゴ ProN W3"/>
                          <a:cs typeface="ヒラギノ角ゴ ProN W3"/>
                        </a:rPr>
                        <a:t>を有すること。</a:t>
                      </a:r>
                      <a:endParaRPr kumimoji="1" lang="ja-JP" altLang="en-US" sz="1600" b="0" i="0" u="none"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812">
                <a:tc>
                  <a:txBody>
                    <a:bodyPr/>
                    <a:lstStyle/>
                    <a:p>
                      <a:r>
                        <a:rPr kumimoji="1" lang="ja-JP" altLang="en-US" sz="1600" b="0" i="0" u="none" dirty="0" smtClean="0">
                          <a:solidFill>
                            <a:schemeClr val="tx1"/>
                          </a:solidFill>
                          <a:latin typeface="ヒラギノ角ゴ ProN W3"/>
                          <a:ea typeface="ヒラギノ角ゴ ProN W3"/>
                          <a:cs typeface="ヒラギノ角ゴ ProN W3"/>
                        </a:rPr>
                        <a:t>短期利用の入居者の数は、特定施設の入居定員の</a:t>
                      </a:r>
                      <a:r>
                        <a:rPr kumimoji="1" lang="en-US" altLang="ja-JP" sz="1600" b="0" i="0" u="none" dirty="0" smtClean="0">
                          <a:solidFill>
                            <a:schemeClr val="tx1"/>
                          </a:solidFill>
                          <a:latin typeface="ヒラギノ角ゴ ProN W3"/>
                          <a:ea typeface="ヒラギノ角ゴ ProN W3"/>
                          <a:cs typeface="ヒラギノ角ゴ ProN W3"/>
                        </a:rPr>
                        <a:t>10%</a:t>
                      </a:r>
                      <a:r>
                        <a:rPr kumimoji="1" lang="ja-JP" altLang="en-US" sz="1600" b="0" i="0" u="none" dirty="0" smtClean="0">
                          <a:solidFill>
                            <a:schemeClr val="tx1"/>
                          </a:solidFill>
                          <a:latin typeface="ヒラギノ角ゴ ProN W3"/>
                          <a:ea typeface="ヒラギノ角ゴ ProN W3"/>
                          <a:cs typeface="ヒラギノ角ゴ ProN W3"/>
                        </a:rPr>
                        <a:t>以下であること。</a:t>
                      </a:r>
                      <a:endParaRPr kumimoji="1" lang="ja-JP" altLang="en-US" sz="1600" b="0" i="0" u="none"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b="0" i="0" u="none">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i="0" u="none" dirty="0" smtClean="0">
                          <a:solidFill>
                            <a:schemeClr val="tx1"/>
                          </a:solidFill>
                          <a:latin typeface="ヒラギノ角ゴ ProN W3"/>
                          <a:ea typeface="ヒラギノ角ゴ ProN W3"/>
                          <a:cs typeface="ヒラギノ角ゴ ProN W3"/>
                        </a:rPr>
                        <a:t>短期利用の入居者の数は、特定施設の入居定員の</a:t>
                      </a:r>
                      <a:r>
                        <a:rPr kumimoji="1" lang="en-US" altLang="ja-JP" sz="1600" b="0" i="0" u="none" dirty="0" smtClean="0">
                          <a:solidFill>
                            <a:schemeClr val="tx1"/>
                          </a:solidFill>
                          <a:latin typeface="ヒラギノ角ゴ ProN W3"/>
                          <a:ea typeface="ヒラギノ角ゴ ProN W3"/>
                          <a:cs typeface="ヒラギノ角ゴ ProN W3"/>
                        </a:rPr>
                        <a:t>10%</a:t>
                      </a:r>
                      <a:r>
                        <a:rPr kumimoji="1" lang="ja-JP" altLang="en-US" sz="1600" b="0" i="0" u="none" dirty="0" smtClean="0">
                          <a:solidFill>
                            <a:schemeClr val="tx1"/>
                          </a:solidFill>
                          <a:latin typeface="ヒラギノ角ゴ ProN W3"/>
                          <a:ea typeface="ヒラギノ角ゴ ProN W3"/>
                          <a:cs typeface="ヒラギノ角ゴ ProN W3"/>
                        </a:rPr>
                        <a:t>以下であること。</a:t>
                      </a:r>
                      <a:endParaRPr kumimoji="1" lang="ja-JP" altLang="en-US" sz="1600" b="0" i="0" u="none"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812">
                <a:tc>
                  <a:txBody>
                    <a:bodyPr/>
                    <a:lstStyle/>
                    <a:p>
                      <a:r>
                        <a:rPr kumimoji="1" lang="ja-JP" altLang="en-US" sz="1600" b="0" i="0" u="none" dirty="0" smtClean="0">
                          <a:solidFill>
                            <a:schemeClr val="tx1"/>
                          </a:solidFill>
                          <a:latin typeface="ヒラギノ角ゴ ProN W3"/>
                          <a:ea typeface="ヒラギノ角ゴ ProN W3"/>
                          <a:cs typeface="ヒラギノ角ゴ ProN W3"/>
                        </a:rPr>
                        <a:t>利用の開始に当たって、あらかじめ</a:t>
                      </a:r>
                      <a:r>
                        <a:rPr kumimoji="1" lang="en-US" altLang="ja-JP" sz="1600" b="0" i="0" u="none" dirty="0" smtClean="0">
                          <a:solidFill>
                            <a:schemeClr val="tx1"/>
                          </a:solidFill>
                          <a:latin typeface="ヒラギノ角ゴ ProN W3"/>
                          <a:ea typeface="ヒラギノ角ゴ ProN W3"/>
                          <a:cs typeface="ヒラギノ角ゴ ProN W3"/>
                        </a:rPr>
                        <a:t>30</a:t>
                      </a:r>
                      <a:r>
                        <a:rPr kumimoji="1" lang="ja-JP" altLang="en-US" sz="1600" b="0" i="0" u="none" dirty="0" smtClean="0">
                          <a:solidFill>
                            <a:schemeClr val="tx1"/>
                          </a:solidFill>
                          <a:latin typeface="ヒラギノ角ゴ ProN W3"/>
                          <a:ea typeface="ヒラギノ角ゴ ProN W3"/>
                          <a:cs typeface="ヒラギノ角ゴ ProN W3"/>
                        </a:rPr>
                        <a:t>日以内の利用期間を定めること。</a:t>
                      </a:r>
                      <a:endParaRPr kumimoji="1" lang="ja-JP" altLang="en-US" sz="1600" b="0" i="0" u="none"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b="0" i="0" u="none"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600" b="0" i="0" u="none" dirty="0" smtClean="0">
                          <a:solidFill>
                            <a:schemeClr val="tx1"/>
                          </a:solidFill>
                          <a:latin typeface="ヒラギノ角ゴ ProN W3"/>
                          <a:ea typeface="ヒラギノ角ゴ ProN W3"/>
                          <a:cs typeface="ヒラギノ角ゴ ProN W3"/>
                        </a:rPr>
                        <a:t>利用の開始に当たって、あらかじめ</a:t>
                      </a:r>
                      <a:r>
                        <a:rPr kumimoji="1" lang="en-US" altLang="ja-JP" sz="1600" b="0" i="0" u="none" dirty="0" smtClean="0">
                          <a:solidFill>
                            <a:schemeClr val="tx1"/>
                          </a:solidFill>
                          <a:latin typeface="ヒラギノ角ゴ ProN W3"/>
                          <a:ea typeface="ヒラギノ角ゴ ProN W3"/>
                          <a:cs typeface="ヒラギノ角ゴ ProN W3"/>
                        </a:rPr>
                        <a:t>30</a:t>
                      </a:r>
                      <a:r>
                        <a:rPr kumimoji="1" lang="ja-JP" altLang="en-US" sz="1600" b="0" i="0" u="none" dirty="0" smtClean="0">
                          <a:solidFill>
                            <a:schemeClr val="tx1"/>
                          </a:solidFill>
                          <a:latin typeface="ヒラギノ角ゴ ProN W3"/>
                          <a:ea typeface="ヒラギノ角ゴ ProN W3"/>
                          <a:cs typeface="ヒラギノ角ゴ ProN W3"/>
                        </a:rPr>
                        <a:t>日以内の利用期間を定めること。</a:t>
                      </a:r>
                      <a:endParaRPr kumimoji="1" lang="ja-JP" altLang="en-US" sz="1600" b="0" i="0" u="none"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8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dirty="0" smtClean="0">
                          <a:solidFill>
                            <a:schemeClr val="tx1"/>
                          </a:solidFill>
                          <a:latin typeface="ヒラギノ角ゴ ProN W3"/>
                          <a:ea typeface="ヒラギノ角ゴ ProN W3"/>
                          <a:cs typeface="ヒラギノ角ゴ ProN W3"/>
                        </a:rPr>
                        <a:t>特定施設の</a:t>
                      </a:r>
                      <a:r>
                        <a:rPr kumimoji="1" lang="ja-JP" altLang="en-US" sz="2000" b="0" i="0" u="sng" dirty="0" smtClean="0">
                          <a:solidFill>
                            <a:schemeClr val="tx1"/>
                          </a:solidFill>
                          <a:latin typeface="ヒラギノ角ゴ ProN W3"/>
                          <a:ea typeface="ヒラギノ角ゴ ProN W3"/>
                          <a:cs typeface="ヒラギノ角ゴ ProN W3"/>
                        </a:rPr>
                        <a:t>通常の入居者の数が、入居定員の</a:t>
                      </a:r>
                      <a:r>
                        <a:rPr kumimoji="1" lang="en-US" altLang="ja-JP" sz="2000" b="0" i="0" u="sng" dirty="0" smtClean="0">
                          <a:solidFill>
                            <a:schemeClr val="tx1"/>
                          </a:solidFill>
                          <a:latin typeface="ヒラギノ角ゴ ProN W3"/>
                          <a:ea typeface="ヒラギノ角ゴ ProN W3"/>
                          <a:cs typeface="ヒラギノ角ゴ ProN W3"/>
                        </a:rPr>
                        <a:t>80%</a:t>
                      </a:r>
                      <a:r>
                        <a:rPr kumimoji="1" lang="ja-JP" altLang="en-US" sz="2000" b="0" i="0" u="sng" dirty="0" smtClean="0">
                          <a:solidFill>
                            <a:schemeClr val="tx1"/>
                          </a:solidFill>
                          <a:latin typeface="ヒラギノ角ゴ ProN W3"/>
                          <a:ea typeface="ヒラギノ角ゴ ProN W3"/>
                          <a:cs typeface="ヒラギノ角ゴ ProN W3"/>
                        </a:rPr>
                        <a:t>以上</a:t>
                      </a:r>
                      <a:r>
                        <a:rPr kumimoji="1" lang="ja-JP" altLang="en-US" sz="1600" b="0" i="0" u="none" dirty="0" smtClean="0">
                          <a:solidFill>
                            <a:schemeClr val="tx1"/>
                          </a:solidFill>
                          <a:latin typeface="ヒラギノ角ゴ ProN W3"/>
                          <a:ea typeface="ヒラギノ角ゴ ProN W3"/>
                          <a:cs typeface="ヒラギノ角ゴ ProN W3"/>
                        </a:rPr>
                        <a:t>であること。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sz="1600" b="0" i="0" u="none"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2000" b="0" i="0" u="sng" dirty="0" smtClean="0">
                          <a:solidFill>
                            <a:schemeClr val="tx1"/>
                          </a:solidFill>
                          <a:latin typeface="ヒラギノ角ゴ ProN W3"/>
                          <a:ea typeface="ヒラギノ角ゴ ProN W3"/>
                          <a:cs typeface="ヒラギノ角ゴ ProN W3"/>
                        </a:rPr>
                        <a:t>※</a:t>
                      </a:r>
                      <a:r>
                        <a:rPr kumimoji="1" lang="ja-JP" altLang="en-US" sz="2000" b="0" i="0" u="sng" dirty="0" smtClean="0">
                          <a:solidFill>
                            <a:schemeClr val="tx1"/>
                          </a:solidFill>
                          <a:latin typeface="ヒラギノ角ゴ ProN W3"/>
                          <a:ea typeface="ヒラギノ角ゴ ProN W3"/>
                          <a:cs typeface="ヒラギノ角ゴ ProN W3"/>
                        </a:rPr>
                        <a:t>廃止</a:t>
                      </a:r>
                      <a:endParaRPr kumimoji="1" lang="ja-JP" altLang="en-US" sz="2000" b="0" i="0" u="sng" dirty="0">
                        <a:solidFill>
                          <a:schemeClr val="tx1"/>
                        </a:solidFill>
                        <a:latin typeface="ヒラギノ角ゴ ProN W3"/>
                        <a:ea typeface="ヒラギノ角ゴ ProN W3"/>
                        <a:cs typeface="ヒラギノ角ゴ ProN W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7" name="右矢印 16"/>
          <p:cNvSpPr/>
          <p:nvPr/>
        </p:nvSpPr>
        <p:spPr>
          <a:xfrm>
            <a:off x="4732154" y="3781586"/>
            <a:ext cx="433952" cy="5040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18" name="右矢印 17"/>
          <p:cNvSpPr/>
          <p:nvPr/>
        </p:nvSpPr>
        <p:spPr>
          <a:xfrm>
            <a:off x="4732154" y="4799631"/>
            <a:ext cx="433952" cy="5040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19" name="右矢印 18"/>
          <p:cNvSpPr/>
          <p:nvPr/>
        </p:nvSpPr>
        <p:spPr>
          <a:xfrm>
            <a:off x="4732154" y="5497053"/>
            <a:ext cx="433952" cy="5040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20" name="右矢印 19"/>
          <p:cNvSpPr/>
          <p:nvPr/>
        </p:nvSpPr>
        <p:spPr>
          <a:xfrm>
            <a:off x="4732154" y="6147982"/>
            <a:ext cx="433952" cy="5040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23" name="角丸四角形 22"/>
          <p:cNvSpPr/>
          <p:nvPr/>
        </p:nvSpPr>
        <p:spPr>
          <a:xfrm>
            <a:off x="163637" y="2710491"/>
            <a:ext cx="3061178"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auto">
              <a:spcBef>
                <a:spcPts val="0"/>
              </a:spcBef>
              <a:spcAft>
                <a:spcPts val="0"/>
              </a:spcAf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現行制度</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改正後</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比較</a:t>
            </a:r>
          </a:p>
        </p:txBody>
      </p:sp>
      <p:sp>
        <p:nvSpPr>
          <p:cNvPr id="24" name="角丸四角形 23"/>
          <p:cNvSpPr/>
          <p:nvPr/>
        </p:nvSpPr>
        <p:spPr>
          <a:xfrm>
            <a:off x="169532" y="548728"/>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
          <p:cNvSpPr>
            <a:spLocks noGrp="1"/>
          </p:cNvSpPr>
          <p:nvPr>
            <p:ph type="sldNum" sz="quarter" idx="11"/>
          </p:nvPr>
        </p:nvSpPr>
        <p:spPr>
          <a:xfrm>
            <a:off x="9302150" y="660723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41</a:t>
            </a:fld>
            <a:endParaRPr kumimoji="0" lang="en-US" altLang="ja-JP" sz="1600" kern="0" dirty="0">
              <a:solidFill>
                <a:srgbClr val="000000"/>
              </a:solidFill>
            </a:endParaRPr>
          </a:p>
        </p:txBody>
      </p:sp>
    </p:spTree>
    <p:extLst>
      <p:ext uri="{BB962C8B-B14F-4D97-AF65-F5344CB8AC3E}">
        <p14:creationId xmlns:p14="http://schemas.microsoft.com/office/powerpoint/2010/main" val="1102409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58" y="1042317"/>
            <a:ext cx="9764486" cy="1162549"/>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endParaRPr lang="en-US" altLang="ja-JP" sz="800" dirty="0" smtClean="0">
              <a:solidFill>
                <a:prstClr val="black"/>
              </a:solidFill>
              <a:latin typeface="Calibri"/>
              <a:ea typeface="ＭＳ Ｐゴシック"/>
            </a:endParaRPr>
          </a:p>
          <a:p>
            <a:pPr marL="285750" indent="-285750" algn="l" fontAlgn="auto">
              <a:spcBef>
                <a:spcPts val="0"/>
              </a:spcBef>
              <a:spcAft>
                <a:spcPts val="0"/>
              </a:spcAft>
              <a:buFont typeface="Arial" panose="020B0604020202020204" pitchFamily="34" charset="0"/>
              <a:buChar char="•"/>
            </a:pPr>
            <a:r>
              <a:rPr lang="ja-JP" altLang="en-US" sz="1600" dirty="0" smtClean="0">
                <a:solidFill>
                  <a:prstClr val="black"/>
                </a:solidFill>
                <a:latin typeface="ＭＳ Ｐゴシック"/>
                <a:ea typeface="ＭＳ Ｐゴシック"/>
              </a:rPr>
              <a:t>事</a:t>
            </a:r>
            <a:r>
              <a:rPr lang="ja-JP" altLang="en-US" sz="1600" dirty="0">
                <a:solidFill>
                  <a:prstClr val="black"/>
                </a:solidFill>
                <a:latin typeface="ＭＳ Ｐゴシック"/>
                <a:ea typeface="ＭＳ Ｐゴシック"/>
              </a:rPr>
              <a:t>業者が介護報酬を代理受領する要件として、有料老人ホームのみ、国民健康保険団体連合会に対して入居者の同意書を提出することが義務づけられているが、老人福祉法の改正により、前払金を受領する場合は、その算定根拠を書面で明らかにすることが義務づけられていることから、この要件を撤廃する。</a:t>
            </a:r>
            <a:endParaRPr lang="en-US" altLang="ja-JP" sz="1600" dirty="0" smtClean="0">
              <a:solidFill>
                <a:prstClr val="black"/>
              </a:solidFill>
              <a:latin typeface="ＭＳ Ｐゴシック"/>
              <a:ea typeface="ＭＳ Ｐゴシック"/>
            </a:endParaRPr>
          </a:p>
        </p:txBody>
      </p:sp>
      <p:sp>
        <p:nvSpPr>
          <p:cNvPr id="12" name="正方形/長方形 11"/>
          <p:cNvSpPr/>
          <p:nvPr/>
        </p:nvSpPr>
        <p:spPr>
          <a:xfrm>
            <a:off x="0" y="0"/>
            <a:ext cx="9906000" cy="404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介護（６）法定</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代理受領の同意書の</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廃止</a:t>
            </a:r>
            <a:endParaRPr lang="ja-JP" altLang="en-US" sz="13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169532" y="692744"/>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角丸四角形 32"/>
          <p:cNvSpPr/>
          <p:nvPr/>
        </p:nvSpPr>
        <p:spPr>
          <a:xfrm>
            <a:off x="70770" y="2603721"/>
            <a:ext cx="8128869" cy="4209661"/>
          </a:xfrm>
          <a:prstGeom prst="roundRect">
            <a:avLst>
              <a:gd name="adj" fmla="val 783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p:cNvGrpSpPr/>
          <p:nvPr/>
        </p:nvGrpSpPr>
        <p:grpSpPr>
          <a:xfrm>
            <a:off x="6322649" y="5181030"/>
            <a:ext cx="1627976" cy="1172547"/>
            <a:chOff x="4012842" y="1100486"/>
            <a:chExt cx="1224136" cy="1034572"/>
          </a:xfrm>
        </p:grpSpPr>
        <p:sp>
          <p:nvSpPr>
            <p:cNvPr id="35" name="フリーフォーム 34"/>
            <p:cNvSpPr/>
            <p:nvPr/>
          </p:nvSpPr>
          <p:spPr>
            <a:xfrm>
              <a:off x="4021931" y="1107281"/>
              <a:ext cx="547688" cy="390525"/>
            </a:xfrm>
            <a:custGeom>
              <a:avLst/>
              <a:gdLst>
                <a:gd name="connsiteX0" fmla="*/ 78582 w 547688"/>
                <a:gd name="connsiteY0" fmla="*/ 390525 h 390525"/>
                <a:gd name="connsiteX1" fmla="*/ 195263 w 547688"/>
                <a:gd name="connsiteY1" fmla="*/ 154782 h 390525"/>
                <a:gd name="connsiteX2" fmla="*/ 202407 w 547688"/>
                <a:gd name="connsiteY2" fmla="*/ 207169 h 390525"/>
                <a:gd name="connsiteX3" fmla="*/ 311944 w 547688"/>
                <a:gd name="connsiteY3" fmla="*/ 102394 h 390525"/>
                <a:gd name="connsiteX4" fmla="*/ 300038 w 547688"/>
                <a:gd name="connsiteY4" fmla="*/ 157163 h 390525"/>
                <a:gd name="connsiteX5" fmla="*/ 352425 w 547688"/>
                <a:gd name="connsiteY5" fmla="*/ 130969 h 390525"/>
                <a:gd name="connsiteX6" fmla="*/ 345282 w 547688"/>
                <a:gd name="connsiteY6" fmla="*/ 166688 h 390525"/>
                <a:gd name="connsiteX7" fmla="*/ 428625 w 547688"/>
                <a:gd name="connsiteY7" fmla="*/ 121444 h 390525"/>
                <a:gd name="connsiteX8" fmla="*/ 495300 w 547688"/>
                <a:gd name="connsiteY8" fmla="*/ 183357 h 390525"/>
                <a:gd name="connsiteX9" fmla="*/ 547688 w 547688"/>
                <a:gd name="connsiteY9" fmla="*/ 207169 h 390525"/>
                <a:gd name="connsiteX10" fmla="*/ 519113 w 547688"/>
                <a:gd name="connsiteY10" fmla="*/ 128588 h 390525"/>
                <a:gd name="connsiteX11" fmla="*/ 528638 w 547688"/>
                <a:gd name="connsiteY11" fmla="*/ 107157 h 390525"/>
                <a:gd name="connsiteX12" fmla="*/ 431007 w 547688"/>
                <a:gd name="connsiteY12" fmla="*/ 54769 h 390525"/>
                <a:gd name="connsiteX13" fmla="*/ 347663 w 547688"/>
                <a:gd name="connsiteY13" fmla="*/ 0 h 390525"/>
                <a:gd name="connsiteX14" fmla="*/ 214313 w 547688"/>
                <a:gd name="connsiteY14" fmla="*/ 14288 h 390525"/>
                <a:gd name="connsiteX15" fmla="*/ 142875 w 547688"/>
                <a:gd name="connsiteY15" fmla="*/ 26194 h 390525"/>
                <a:gd name="connsiteX16" fmla="*/ 95250 w 547688"/>
                <a:gd name="connsiteY16" fmla="*/ 80963 h 390525"/>
                <a:gd name="connsiteX17" fmla="*/ 28575 w 547688"/>
                <a:gd name="connsiteY17" fmla="*/ 133350 h 390525"/>
                <a:gd name="connsiteX18" fmla="*/ 28575 w 547688"/>
                <a:gd name="connsiteY18" fmla="*/ 180975 h 390525"/>
                <a:gd name="connsiteX19" fmla="*/ 0 w 547688"/>
                <a:gd name="connsiteY19" fmla="*/ 250032 h 390525"/>
                <a:gd name="connsiteX20" fmla="*/ 9525 w 547688"/>
                <a:gd name="connsiteY20" fmla="*/ 300038 h 390525"/>
                <a:gd name="connsiteX21" fmla="*/ 78582 w 547688"/>
                <a:gd name="connsiteY21" fmla="*/ 39052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7688" h="390525">
                  <a:moveTo>
                    <a:pt x="78582" y="390525"/>
                  </a:moveTo>
                  <a:lnTo>
                    <a:pt x="195263" y="154782"/>
                  </a:lnTo>
                  <a:lnTo>
                    <a:pt x="202407" y="207169"/>
                  </a:lnTo>
                  <a:lnTo>
                    <a:pt x="311944" y="102394"/>
                  </a:lnTo>
                  <a:lnTo>
                    <a:pt x="300038" y="157163"/>
                  </a:lnTo>
                  <a:lnTo>
                    <a:pt x="352425" y="130969"/>
                  </a:lnTo>
                  <a:lnTo>
                    <a:pt x="345282" y="166688"/>
                  </a:lnTo>
                  <a:lnTo>
                    <a:pt x="428625" y="121444"/>
                  </a:lnTo>
                  <a:lnTo>
                    <a:pt x="495300" y="183357"/>
                  </a:lnTo>
                  <a:lnTo>
                    <a:pt x="547688" y="207169"/>
                  </a:lnTo>
                  <a:lnTo>
                    <a:pt x="519113" y="128588"/>
                  </a:lnTo>
                  <a:lnTo>
                    <a:pt x="528638" y="107157"/>
                  </a:lnTo>
                  <a:lnTo>
                    <a:pt x="431007" y="54769"/>
                  </a:lnTo>
                  <a:lnTo>
                    <a:pt x="347663" y="0"/>
                  </a:lnTo>
                  <a:lnTo>
                    <a:pt x="214313" y="14288"/>
                  </a:lnTo>
                  <a:lnTo>
                    <a:pt x="142875" y="26194"/>
                  </a:lnTo>
                  <a:lnTo>
                    <a:pt x="95250" y="80963"/>
                  </a:lnTo>
                  <a:lnTo>
                    <a:pt x="28575" y="133350"/>
                  </a:lnTo>
                  <a:lnTo>
                    <a:pt x="28575" y="180975"/>
                  </a:lnTo>
                  <a:lnTo>
                    <a:pt x="0" y="250032"/>
                  </a:lnTo>
                  <a:lnTo>
                    <a:pt x="9525" y="300038"/>
                  </a:lnTo>
                  <a:lnTo>
                    <a:pt x="78582" y="3905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spcBef>
                  <a:spcPts val="0"/>
                </a:spcBef>
                <a:spcAft>
                  <a:spcPts val="0"/>
                </a:spcAft>
              </a:pPr>
              <a:endParaRPr lang="ja-JP" altLang="en-US">
                <a:solidFill>
                  <a:prstClr val="white"/>
                </a:solidFill>
              </a:endParaRPr>
            </a:p>
          </p:txBody>
        </p:sp>
        <p:pic>
          <p:nvPicPr>
            <p:cNvPr id="38" name="Picture 2" descr="C:\Users\YYGPI\Desktop\illustration\illustration\10.jpg"/>
            <p:cNvPicPr>
              <a:picLocks noChangeAspect="1" noChangeArrowheads="1"/>
            </p:cNvPicPr>
            <p:nvPr/>
          </p:nvPicPr>
          <p:blipFill>
            <a:blip r:embed="rId3" cstate="print">
              <a:clrChange>
                <a:clrFrom>
                  <a:srgbClr val="FFFFFF"/>
                </a:clrFrom>
                <a:clrTo>
                  <a:srgbClr val="FFFFFF">
                    <a:alpha val="0"/>
                  </a:srgbClr>
                </a:clrTo>
              </a:clrChange>
              <a:alphaModFix/>
              <a:extLst>
                <a:ext uri="{BEBA8EAE-BF5A-486C-A8C5-ECC9F3942E4B}">
                  <a14:imgProps xmlns:a14="http://schemas.microsoft.com/office/drawing/2010/main">
                    <a14:imgLayer r:embed="rId4">
                      <a14:imgEffect>
                        <a14:colorTemperature colorTemp="4700"/>
                      </a14:imgEffect>
                    </a14:imgLayer>
                  </a14:imgProps>
                </a:ext>
              </a:extLst>
            </a:blip>
            <a:srcRect/>
            <a:stretch>
              <a:fillRect/>
            </a:stretch>
          </p:blipFill>
          <p:spPr bwMode="auto">
            <a:xfrm>
              <a:off x="4012842" y="1100486"/>
              <a:ext cx="1224136" cy="1034572"/>
            </a:xfrm>
            <a:prstGeom prst="rect">
              <a:avLst/>
            </a:prstGeom>
            <a:noFill/>
            <a:ln>
              <a:noFill/>
            </a:ln>
          </p:spPr>
        </p:pic>
      </p:grpSp>
      <p:sp>
        <p:nvSpPr>
          <p:cNvPr id="39" name="環状矢印 38"/>
          <p:cNvSpPr/>
          <p:nvPr/>
        </p:nvSpPr>
        <p:spPr>
          <a:xfrm rot="18715941">
            <a:off x="284743" y="3258153"/>
            <a:ext cx="3949727" cy="3387041"/>
          </a:xfrm>
          <a:prstGeom prst="circularArrow">
            <a:avLst>
              <a:gd name="adj1" fmla="val 5839"/>
              <a:gd name="adj2" fmla="val 805647"/>
              <a:gd name="adj3" fmla="val 20334623"/>
              <a:gd name="adj4" fmla="val 13808285"/>
              <a:gd name="adj5" fmla="val 9852"/>
            </a:avLst>
          </a:prstGeom>
        </p:spPr>
        <p:style>
          <a:lnRef idx="0">
            <a:schemeClr val="accent6"/>
          </a:lnRef>
          <a:fillRef idx="3">
            <a:schemeClr val="accent6"/>
          </a:fillRef>
          <a:effectRef idx="3">
            <a:schemeClr val="accent6"/>
          </a:effectRef>
          <a:fontRef idx="minor">
            <a:schemeClr val="lt1"/>
          </a:fontRef>
        </p:style>
        <p:txBody>
          <a:bodyPr rtlCol="0" anchor="ctr"/>
          <a:lstStyle/>
          <a:p>
            <a:endParaRPr lang="ja-JP" altLang="en-US">
              <a:solidFill>
                <a:prstClr val="black"/>
              </a:solidFill>
            </a:endParaRPr>
          </a:p>
        </p:txBody>
      </p:sp>
      <p:pic>
        <p:nvPicPr>
          <p:cNvPr id="40" name="Picture 5" descr="C:\Users\YYGPI\Desktop\illustration\illustration\01_2.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62962" y="5052920"/>
            <a:ext cx="2347987" cy="1149635"/>
          </a:xfrm>
          <a:prstGeom prst="rect">
            <a:avLst/>
          </a:prstGeom>
          <a:noFill/>
        </p:spPr>
      </p:pic>
      <p:pic>
        <p:nvPicPr>
          <p:cNvPr id="41" name="Picture 4" descr="C:\Users\YYGPI\Desktop\illustration\illustration\01-3.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148286" y="2743444"/>
            <a:ext cx="2195311" cy="1842151"/>
          </a:xfrm>
          <a:prstGeom prst="rect">
            <a:avLst/>
          </a:prstGeom>
          <a:noFill/>
          <a:ln>
            <a:noFill/>
          </a:ln>
        </p:spPr>
      </p:pic>
      <p:sp>
        <p:nvSpPr>
          <p:cNvPr id="42" name="環状矢印 41"/>
          <p:cNvSpPr/>
          <p:nvPr/>
        </p:nvSpPr>
        <p:spPr>
          <a:xfrm rot="10274260">
            <a:off x="1830744" y="3588384"/>
            <a:ext cx="6146768" cy="3387041"/>
          </a:xfrm>
          <a:prstGeom prst="circularArrow">
            <a:avLst>
              <a:gd name="adj1" fmla="val 5839"/>
              <a:gd name="adj2" fmla="val 805647"/>
              <a:gd name="adj3" fmla="val 20334623"/>
              <a:gd name="adj4" fmla="val 13725793"/>
              <a:gd name="adj5" fmla="val 13231"/>
            </a:avLst>
          </a:prstGeom>
        </p:spPr>
        <p:style>
          <a:lnRef idx="0">
            <a:schemeClr val="accent2"/>
          </a:lnRef>
          <a:fillRef idx="3">
            <a:schemeClr val="accent2"/>
          </a:fillRef>
          <a:effectRef idx="3">
            <a:schemeClr val="accent2"/>
          </a:effectRef>
          <a:fontRef idx="minor">
            <a:schemeClr val="lt1"/>
          </a:fontRef>
        </p:style>
        <p:txBody>
          <a:bodyPr rtlCol="0" anchor="ctr"/>
          <a:lstStyle/>
          <a:p>
            <a:endParaRPr lang="ja-JP" altLang="en-US">
              <a:solidFill>
                <a:prstClr val="black"/>
              </a:solidFill>
            </a:endParaRPr>
          </a:p>
        </p:txBody>
      </p:sp>
      <p:sp>
        <p:nvSpPr>
          <p:cNvPr id="43" name="円/楕円 42"/>
          <p:cNvSpPr/>
          <p:nvPr/>
        </p:nvSpPr>
        <p:spPr bwMode="auto">
          <a:xfrm flipH="1">
            <a:off x="875498" y="3648525"/>
            <a:ext cx="1081980" cy="432792"/>
          </a:xfrm>
          <a:prstGeom prst="ellipse">
            <a:avLst/>
          </a:prstGeom>
          <a:solidFill>
            <a:srgbClr val="CCFF99"/>
          </a:solidFill>
          <a:ln w="34925" cap="flat" cmpd="sng" algn="ctr">
            <a:solidFill>
              <a:srgbClr val="CCFF99"/>
            </a:solid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txBody>
          <a:bodyPr vert="horz" wrap="none" lIns="0" tIns="0" rIns="0" bIns="0" numCol="1" rtlCol="0" anchor="ctr" anchorCtr="0" compatLnSpc="1">
            <a:prstTxWarp prst="textNoShape">
              <a:avLst/>
            </a:prstTxWarp>
            <a:spAutoFit/>
          </a:bodyPr>
          <a:lstStyle/>
          <a:p>
            <a:pPr algn="ctr" defTabSz="914400" fontAlgn="base">
              <a:spcBef>
                <a:spcPct val="0"/>
              </a:spcBef>
              <a:spcAft>
                <a:spcPct val="0"/>
              </a:spcAft>
            </a:pPr>
            <a:r>
              <a:rPr lang="ja-JP" altLang="en-US" sz="2000" dirty="0" smtClean="0">
                <a:solidFill>
                  <a:prstClr val="black"/>
                </a:solidFill>
                <a:latin typeface="Helvetica"/>
                <a:ea typeface="ヒラギノ丸ゴ ProN W4"/>
              </a:rPr>
              <a:t>同意書</a:t>
            </a:r>
            <a:endParaRPr lang="ja-JP" altLang="en-US" sz="2000" dirty="0">
              <a:solidFill>
                <a:prstClr val="black"/>
              </a:solidFill>
              <a:latin typeface="Helvetica"/>
              <a:ea typeface="ヒラギノ丸ゴ ProN W4"/>
            </a:endParaRPr>
          </a:p>
        </p:txBody>
      </p:sp>
      <p:sp>
        <p:nvSpPr>
          <p:cNvPr id="44" name="円/楕円 43"/>
          <p:cNvSpPr/>
          <p:nvPr/>
        </p:nvSpPr>
        <p:spPr bwMode="auto">
          <a:xfrm flipH="1">
            <a:off x="3810104" y="6206790"/>
            <a:ext cx="1199195" cy="497711"/>
          </a:xfrm>
          <a:prstGeom prst="ellipse">
            <a:avLst/>
          </a:prstGeom>
          <a:solidFill>
            <a:srgbClr val="FF99FF"/>
          </a:solidFill>
          <a:ln w="349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0" tIns="0" rIns="0" bIns="45720" numCol="1" rtlCol="0" anchor="ctr" anchorCtr="0" compatLnSpc="1">
            <a:prstTxWarp prst="textNoShape">
              <a:avLst/>
            </a:prstTxWarp>
            <a:spAutoFit/>
          </a:bodyPr>
          <a:lstStyle/>
          <a:p>
            <a:pPr algn="ctr" defTabSz="914400" fontAlgn="base">
              <a:spcBef>
                <a:spcPct val="0"/>
              </a:spcBef>
              <a:spcAft>
                <a:spcPct val="0"/>
              </a:spcAft>
            </a:pPr>
            <a:r>
              <a:rPr lang="ja-JP" altLang="en-US" sz="2000" dirty="0" smtClean="0">
                <a:solidFill>
                  <a:prstClr val="black"/>
                </a:solidFill>
                <a:latin typeface="Helvetica"/>
                <a:ea typeface="ヒラギノ丸ゴ ProN W4"/>
              </a:rPr>
              <a:t>同　　意</a:t>
            </a:r>
            <a:endParaRPr lang="ja-JP" altLang="en-US" sz="2000" dirty="0">
              <a:solidFill>
                <a:prstClr val="black"/>
              </a:solidFill>
              <a:latin typeface="Helvetica"/>
              <a:ea typeface="ヒラギノ丸ゴ ProN W4"/>
            </a:endParaRPr>
          </a:p>
        </p:txBody>
      </p:sp>
      <p:sp>
        <p:nvSpPr>
          <p:cNvPr id="45" name="角丸四角形 44"/>
          <p:cNvSpPr/>
          <p:nvPr/>
        </p:nvSpPr>
        <p:spPr>
          <a:xfrm>
            <a:off x="5665104" y="6154277"/>
            <a:ext cx="1315087" cy="479879"/>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入居者</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角丸四角形 45"/>
          <p:cNvSpPr/>
          <p:nvPr/>
        </p:nvSpPr>
        <p:spPr>
          <a:xfrm>
            <a:off x="368417" y="4585589"/>
            <a:ext cx="2018328" cy="442674"/>
          </a:xfrm>
          <a:prstGeom prst="roundRect">
            <a:avLst/>
          </a:prstGeom>
          <a:ln/>
        </p:spPr>
        <p:style>
          <a:lnRef idx="1">
            <a:schemeClr val="accent6"/>
          </a:lnRef>
          <a:fillRef idx="3">
            <a:schemeClr val="accent6"/>
          </a:fillRef>
          <a:effectRef idx="2">
            <a:schemeClr val="accent6"/>
          </a:effectRef>
          <a:fontRef idx="minor">
            <a:schemeClr val="lt1"/>
          </a:fontRef>
        </p:style>
        <p:txBody>
          <a:bodyPr wrap="none" rtlCol="0" anchor="b" anchorCtr="0">
            <a:spAutoFit/>
          </a:bodyP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有料老人ホーム</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右矢印 46"/>
          <p:cNvSpPr/>
          <p:nvPr/>
        </p:nvSpPr>
        <p:spPr>
          <a:xfrm>
            <a:off x="8205818" y="4005589"/>
            <a:ext cx="476840" cy="1416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環状矢印 47"/>
          <p:cNvSpPr/>
          <p:nvPr/>
        </p:nvSpPr>
        <p:spPr>
          <a:xfrm rot="7639140">
            <a:off x="1488790" y="2408922"/>
            <a:ext cx="3949727" cy="3387041"/>
          </a:xfrm>
          <a:prstGeom prst="circularArrow">
            <a:avLst>
              <a:gd name="adj1" fmla="val 5839"/>
              <a:gd name="adj2" fmla="val 805647"/>
              <a:gd name="adj3" fmla="val 20334623"/>
              <a:gd name="adj4" fmla="val 14546156"/>
              <a:gd name="adj5" fmla="val 9852"/>
            </a:avLst>
          </a:prstGeom>
        </p:spPr>
        <p:style>
          <a:lnRef idx="0">
            <a:schemeClr val="accent4"/>
          </a:lnRef>
          <a:fillRef idx="3">
            <a:schemeClr val="accent4"/>
          </a:fillRef>
          <a:effectRef idx="3">
            <a:schemeClr val="accent4"/>
          </a:effectRef>
          <a:fontRef idx="minor">
            <a:schemeClr val="lt1"/>
          </a:fontRef>
        </p:style>
        <p:txBody>
          <a:bodyPr rtlCol="0" anchor="ctr"/>
          <a:lstStyle/>
          <a:p>
            <a:endParaRPr lang="ja-JP" altLang="en-US">
              <a:solidFill>
                <a:prstClr val="black"/>
              </a:solidFill>
            </a:endParaRPr>
          </a:p>
        </p:txBody>
      </p:sp>
      <p:sp>
        <p:nvSpPr>
          <p:cNvPr id="49" name="円/楕円 48"/>
          <p:cNvSpPr/>
          <p:nvPr/>
        </p:nvSpPr>
        <p:spPr bwMode="auto">
          <a:xfrm flipH="1">
            <a:off x="3422931" y="4749492"/>
            <a:ext cx="2425440" cy="930503"/>
          </a:xfrm>
          <a:prstGeom prst="ellipse">
            <a:avLst/>
          </a:prstGeom>
          <a:solidFill>
            <a:srgbClr val="FFFF66"/>
          </a:solidFill>
          <a:ln w="349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none" lIns="0" tIns="0" rIns="0" bIns="45720" numCol="1" rtlCol="0" anchor="ctr" anchorCtr="0" compatLnSpc="1">
            <a:prstTxWarp prst="textNoShape">
              <a:avLst/>
            </a:prstTxWarp>
            <a:spAutoFit/>
          </a:bodyPr>
          <a:lstStyle/>
          <a:p>
            <a:pPr algn="ctr" defTabSz="914400" fontAlgn="base">
              <a:spcBef>
                <a:spcPct val="0"/>
              </a:spcBef>
              <a:spcAft>
                <a:spcPct val="0"/>
              </a:spcAft>
            </a:pPr>
            <a:r>
              <a:rPr lang="ja-JP" altLang="en-US" sz="2000" dirty="0" smtClean="0">
                <a:solidFill>
                  <a:prstClr val="black"/>
                </a:solidFill>
                <a:latin typeface="Helvetica"/>
                <a:ea typeface="ヒラギノ丸ゴ ProN W4"/>
              </a:rPr>
              <a:t>介護サービス費</a:t>
            </a:r>
            <a:endParaRPr lang="en-US" altLang="ja-JP" sz="2000" dirty="0" smtClean="0">
              <a:solidFill>
                <a:prstClr val="black"/>
              </a:solidFill>
              <a:latin typeface="Helvetica"/>
              <a:ea typeface="ヒラギノ丸ゴ ProN W4"/>
            </a:endParaRPr>
          </a:p>
          <a:p>
            <a:pPr algn="ctr" defTabSz="914400" fontAlgn="base">
              <a:spcBef>
                <a:spcPct val="0"/>
              </a:spcBef>
              <a:spcAft>
                <a:spcPct val="0"/>
              </a:spcAft>
            </a:pPr>
            <a:r>
              <a:rPr lang="en-US" altLang="ja-JP" sz="2000" dirty="0" smtClean="0">
                <a:solidFill>
                  <a:prstClr val="black"/>
                </a:solidFill>
                <a:latin typeface="Helvetica"/>
                <a:ea typeface="ヒラギノ丸ゴ ProN W4"/>
              </a:rPr>
              <a:t>【</a:t>
            </a:r>
            <a:r>
              <a:rPr lang="ja-JP" altLang="en-US" sz="2000" dirty="0" smtClean="0">
                <a:solidFill>
                  <a:prstClr val="black"/>
                </a:solidFill>
                <a:latin typeface="Helvetica"/>
                <a:ea typeface="ヒラギノ丸ゴ ProN W4"/>
              </a:rPr>
              <a:t>代理受領</a:t>
            </a:r>
            <a:r>
              <a:rPr lang="en-US" altLang="ja-JP" sz="2000" dirty="0" smtClean="0">
                <a:solidFill>
                  <a:prstClr val="black"/>
                </a:solidFill>
                <a:latin typeface="Helvetica"/>
                <a:ea typeface="ヒラギノ丸ゴ ProN W4"/>
              </a:rPr>
              <a:t>】</a:t>
            </a:r>
            <a:endParaRPr lang="ja-JP" altLang="en-US" sz="2000" dirty="0">
              <a:solidFill>
                <a:prstClr val="black"/>
              </a:solidFill>
              <a:latin typeface="Helvetica"/>
              <a:ea typeface="ヒラギノ丸ゴ ProN W4"/>
            </a:endParaRPr>
          </a:p>
        </p:txBody>
      </p:sp>
      <p:sp>
        <p:nvSpPr>
          <p:cNvPr id="50" name="角丸四角形 49"/>
          <p:cNvSpPr/>
          <p:nvPr/>
        </p:nvSpPr>
        <p:spPr>
          <a:xfrm>
            <a:off x="4488213" y="4000980"/>
            <a:ext cx="2018328" cy="442674"/>
          </a:xfrm>
          <a:prstGeom prst="roundRect">
            <a:avLst/>
          </a:prstGeom>
          <a:ln/>
        </p:spPr>
        <p:style>
          <a:lnRef idx="1">
            <a:schemeClr val="accent4"/>
          </a:lnRef>
          <a:fillRef idx="3">
            <a:schemeClr val="accent4"/>
          </a:fillRef>
          <a:effectRef idx="2">
            <a:schemeClr val="accent4"/>
          </a:effectRef>
          <a:fontRef idx="minor">
            <a:schemeClr val="lt1"/>
          </a:fontRef>
        </p:style>
        <p:txBody>
          <a:bodyPr wrap="none" rtlCol="0" anchor="b" anchorCtr="0">
            <a:spAutoFit/>
          </a:bodyPr>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市町村・国保連</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角丸四角形 50"/>
          <p:cNvSpPr/>
          <p:nvPr/>
        </p:nvSpPr>
        <p:spPr>
          <a:xfrm>
            <a:off x="5497387" y="2831648"/>
            <a:ext cx="2619643" cy="715089"/>
          </a:xfrm>
          <a:prstGeom prst="roundRect">
            <a:avLst/>
          </a:prstGeom>
          <a:noFill/>
          <a:ln>
            <a:noFill/>
          </a:ln>
        </p:spPr>
        <p:style>
          <a:lnRef idx="1">
            <a:schemeClr val="accent4"/>
          </a:lnRef>
          <a:fillRef idx="3">
            <a:schemeClr val="accent4"/>
          </a:fillRef>
          <a:effectRef idx="2">
            <a:schemeClr val="accent4"/>
          </a:effectRef>
          <a:fontRef idx="minor">
            <a:schemeClr val="lt1"/>
          </a:fontRef>
        </p:style>
        <p:txBody>
          <a:bodyPr vert="horz" wrap="none" rtlCol="0" anchor="b" anchorCtr="0">
            <a:spAutoFit/>
          </a:bodyPr>
          <a:lstStyle/>
          <a:p>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入居者への説明義務</a:t>
            </a:r>
            <a:endPar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同意書の保存義務</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角丸四角形 51"/>
          <p:cNvSpPr/>
          <p:nvPr/>
        </p:nvSpPr>
        <p:spPr>
          <a:xfrm>
            <a:off x="8682658" y="4435611"/>
            <a:ext cx="1144818" cy="606017"/>
          </a:xfrm>
          <a:prstGeom prst="roundRect">
            <a:avLst/>
          </a:prstGeom>
          <a:solidFill>
            <a:schemeClr val="accent5"/>
          </a:solidFill>
          <a:ln>
            <a:solidFill>
              <a:schemeClr val="accent5"/>
            </a:solidFill>
          </a:ln>
        </p:spPr>
        <p:style>
          <a:lnRef idx="1">
            <a:schemeClr val="accent2"/>
          </a:lnRef>
          <a:fillRef idx="3">
            <a:schemeClr val="accent2"/>
          </a:fillRef>
          <a:effectRef idx="2">
            <a:schemeClr val="accent2"/>
          </a:effectRef>
          <a:fontRef idx="minor">
            <a:schemeClr val="lt1"/>
          </a:fontRef>
        </p:style>
        <p:txBody>
          <a:bodyPr rtlCol="0" anchor="b" anchorCtr="0"/>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撤廃</a:t>
            </a:r>
          </a:p>
        </p:txBody>
      </p:sp>
      <p:sp>
        <p:nvSpPr>
          <p:cNvPr id="31" name="角丸四角形 30"/>
          <p:cNvSpPr/>
          <p:nvPr/>
        </p:nvSpPr>
        <p:spPr>
          <a:xfrm>
            <a:off x="169532" y="2527438"/>
            <a:ext cx="2547306"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現行制度のイメージ図</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スライド番号プレースホルダー 1"/>
          <p:cNvSpPr>
            <a:spLocks noGrp="1"/>
          </p:cNvSpPr>
          <p:nvPr>
            <p:ph type="sldNum" sz="quarter" idx="11"/>
          </p:nvPr>
        </p:nvSpPr>
        <p:spPr>
          <a:xfrm>
            <a:off x="9192966" y="6579936"/>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42</a:t>
            </a:fld>
            <a:endParaRPr kumimoji="0" lang="en-US" altLang="ja-JP" sz="1600" kern="0" dirty="0">
              <a:solidFill>
                <a:srgbClr val="000000"/>
              </a:solidFill>
            </a:endParaRPr>
          </a:p>
        </p:txBody>
      </p:sp>
    </p:spTree>
    <p:extLst>
      <p:ext uri="{BB962C8B-B14F-4D97-AF65-F5344CB8AC3E}">
        <p14:creationId xmlns:p14="http://schemas.microsoft.com/office/powerpoint/2010/main" val="34805334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70758" y="1114337"/>
            <a:ext cx="9764486" cy="1090541"/>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fontAlgn="auto">
              <a:spcBef>
                <a:spcPts val="0"/>
              </a:spcBef>
              <a:spcAft>
                <a:spcPts val="0"/>
              </a:spcAft>
            </a:pPr>
            <a:endParaRPr lang="en-US" altLang="ja-JP" sz="800" dirty="0" smtClean="0">
              <a:solidFill>
                <a:prstClr val="black"/>
              </a:solidFill>
              <a:latin typeface="Calibri"/>
              <a:ea typeface="ＭＳ Ｐゴシック"/>
            </a:endParaRPr>
          </a:p>
          <a:p>
            <a:pPr marL="285750" indent="-285750" algn="l" fontAlgn="auto">
              <a:spcBef>
                <a:spcPts val="0"/>
              </a:spcBef>
              <a:spcAft>
                <a:spcPts val="0"/>
              </a:spcAft>
              <a:buFont typeface="Arial" panose="020B0604020202020204" pitchFamily="34" charset="0"/>
              <a:buChar char="•"/>
            </a:pPr>
            <a:r>
              <a:rPr lang="ja-JP" altLang="en-US" sz="1600" dirty="0" smtClean="0">
                <a:solidFill>
                  <a:prstClr val="black"/>
                </a:solidFill>
                <a:latin typeface="ＭＳ Ｐゴシック"/>
                <a:ea typeface="ＭＳ Ｐゴシック"/>
              </a:rPr>
              <a:t>養護</a:t>
            </a:r>
            <a:r>
              <a:rPr lang="ja-JP" altLang="en-US" sz="1600" dirty="0">
                <a:solidFill>
                  <a:prstClr val="black"/>
                </a:solidFill>
                <a:latin typeface="ＭＳ Ｐゴシック"/>
                <a:ea typeface="ＭＳ Ｐゴシック"/>
              </a:rPr>
              <a:t>老人ホームについて、個別に要介護者に対して委託による訪問介護等を提供する外部サービス利用型だけではなく、施設自体に介護職員等を配置することで多くの要介護者に対して効率的にサービスを提供することが可能な一般型とすることができることとする。</a:t>
            </a:r>
            <a:endParaRPr lang="en-US" altLang="ja-JP" sz="1600" dirty="0" smtClean="0">
              <a:solidFill>
                <a:prstClr val="black"/>
              </a:solidFill>
              <a:latin typeface="ＭＳ Ｐゴシック"/>
              <a:ea typeface="ＭＳ Ｐゴシック"/>
            </a:endParaRPr>
          </a:p>
        </p:txBody>
      </p:sp>
      <p:sp>
        <p:nvSpPr>
          <p:cNvPr id="10" name="角丸四角形 9"/>
          <p:cNvSpPr/>
          <p:nvPr/>
        </p:nvSpPr>
        <p:spPr>
          <a:xfrm>
            <a:off x="70762" y="2603715"/>
            <a:ext cx="9758587" cy="4065645"/>
          </a:xfrm>
          <a:prstGeom prst="roundRect">
            <a:avLst>
              <a:gd name="adj" fmla="val 7179"/>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latin typeface="Calibri"/>
              <a:ea typeface="ＭＳ Ｐゴシック"/>
            </a:endParaRPr>
          </a:p>
        </p:txBody>
      </p:sp>
      <p:sp>
        <p:nvSpPr>
          <p:cNvPr id="62" name="正方形/長方形 61"/>
          <p:cNvSpPr/>
          <p:nvPr/>
        </p:nvSpPr>
        <p:spPr>
          <a:xfrm>
            <a:off x="0" y="0"/>
            <a:ext cx="9906000" cy="69269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介護（７）　養護</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老人ホームに</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おける</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提供のあり方の</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ja-JP" altLang="en-US"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1" name="角丸四角形 200"/>
          <p:cNvSpPr/>
          <p:nvPr/>
        </p:nvSpPr>
        <p:spPr>
          <a:xfrm>
            <a:off x="288270" y="3326254"/>
            <a:ext cx="1559832" cy="1205980"/>
          </a:xfrm>
          <a:prstGeom prst="roundRect">
            <a:avLst>
              <a:gd name="adj" fmla="val 6744"/>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wrap="square" lIns="82844" tIns="41422" rIns="82844" bIns="41422">
            <a:noAutofit/>
          </a:bodyPr>
          <a:lstStyle/>
          <a:p>
            <a:pPr marL="174625" marR="0" lvl="0" indent="-174625" algn="l"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smtClean="0">
              <a:ln>
                <a:noFill/>
              </a:ln>
              <a:solidFill>
                <a:srgbClr val="000000"/>
              </a:solidFill>
              <a:effectLst/>
              <a:uLnTx/>
              <a:uFillTx/>
              <a:latin typeface="Helvetica"/>
              <a:ea typeface="ヒラギノ丸ゴ ProN W4"/>
              <a:cs typeface="+mn-cs"/>
            </a:endParaRPr>
          </a:p>
        </p:txBody>
      </p:sp>
      <p:sp>
        <p:nvSpPr>
          <p:cNvPr id="202" name="テキスト ボックス 129"/>
          <p:cNvSpPr txBox="1"/>
          <p:nvPr/>
        </p:nvSpPr>
        <p:spPr>
          <a:xfrm>
            <a:off x="7601713" y="4644448"/>
            <a:ext cx="1868066" cy="299052"/>
          </a:xfrm>
          <a:prstGeom prst="rect">
            <a:avLst/>
          </a:prstGeom>
          <a:solidFill>
            <a:sysClr val="window" lastClr="FFFFFF"/>
          </a:solidFill>
          <a:ln w="6350">
            <a:solidFill>
              <a:sysClr val="windowText" lastClr="000000"/>
            </a:solidFill>
          </a:ln>
          <a:effectLst/>
        </p:spPr>
        <p:txBody>
          <a:bodyPr rot="0" spcFirstLastPara="0" vert="horz" wrap="none" lIns="36000" tIns="36000" rIns="36000" bIns="4680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srgbClr val="FF6600"/>
                </a:solidFill>
                <a:effectLst/>
                <a:uLnTx/>
                <a:uFillTx/>
                <a:latin typeface="ヒラギノ角ゴ ProN W3"/>
                <a:ea typeface="ヒラギノ角ゴ ProN W3"/>
                <a:cs typeface="ヒラギノ角ゴ ProN W3"/>
              </a:rPr>
              <a:t>「一般型」の指定事業所</a:t>
            </a:r>
            <a:endParaRPr kumimoji="0" lang="ja-JP" altLang="en-US" sz="1400" b="0" i="0" u="none" strike="noStrike" kern="100" cap="none" spc="0" normalizeH="0" baseline="0" noProof="0" dirty="0">
              <a:ln>
                <a:noFill/>
              </a:ln>
              <a:solidFill>
                <a:srgbClr val="FF6600"/>
              </a:solidFill>
              <a:effectLst/>
              <a:uLnTx/>
              <a:uFillTx/>
              <a:latin typeface="ヒラギノ角ゴ ProN W3"/>
              <a:ea typeface="ヒラギノ角ゴ ProN W3"/>
              <a:cs typeface="ヒラギノ角ゴ ProN W3"/>
            </a:endParaRPr>
          </a:p>
        </p:txBody>
      </p:sp>
      <p:grpSp>
        <p:nvGrpSpPr>
          <p:cNvPr id="203" name="グループ化 124"/>
          <p:cNvGrpSpPr/>
          <p:nvPr/>
        </p:nvGrpSpPr>
        <p:grpSpPr>
          <a:xfrm>
            <a:off x="1364668" y="3398223"/>
            <a:ext cx="271113" cy="473862"/>
            <a:chOff x="946220" y="577107"/>
            <a:chExt cx="144000" cy="251689"/>
          </a:xfrm>
        </p:grpSpPr>
        <p:sp>
          <p:nvSpPr>
            <p:cNvPr id="204" name="円/楕円 203"/>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05" name="二等辺三角形 204"/>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06" name="グループ化 126"/>
          <p:cNvGrpSpPr/>
          <p:nvPr/>
        </p:nvGrpSpPr>
        <p:grpSpPr>
          <a:xfrm>
            <a:off x="932634" y="3974326"/>
            <a:ext cx="271113" cy="473862"/>
            <a:chOff x="946220" y="577107"/>
            <a:chExt cx="144000" cy="251689"/>
          </a:xfrm>
          <a:solidFill>
            <a:srgbClr val="3366FF"/>
          </a:solidFill>
        </p:grpSpPr>
        <p:sp>
          <p:nvSpPr>
            <p:cNvPr id="207" name="円/楕円 206"/>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08" name="二等辺三角形 207"/>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09" name="グループ化 127"/>
          <p:cNvGrpSpPr/>
          <p:nvPr/>
        </p:nvGrpSpPr>
        <p:grpSpPr>
          <a:xfrm>
            <a:off x="932634" y="3398262"/>
            <a:ext cx="271113" cy="473862"/>
            <a:chOff x="946220" y="577107"/>
            <a:chExt cx="144000" cy="251689"/>
          </a:xfrm>
          <a:solidFill>
            <a:srgbClr val="3366FF"/>
          </a:solidFill>
        </p:grpSpPr>
        <p:sp>
          <p:nvSpPr>
            <p:cNvPr id="210" name="円/楕円 209"/>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11" name="二等辺三角形 210"/>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sp>
        <p:nvSpPr>
          <p:cNvPr id="212" name="テキスト ボックス 129"/>
          <p:cNvSpPr txBox="1"/>
          <p:nvPr/>
        </p:nvSpPr>
        <p:spPr>
          <a:xfrm>
            <a:off x="5655835" y="3470290"/>
            <a:ext cx="2157642" cy="430887"/>
          </a:xfrm>
          <a:prstGeom prst="rect">
            <a:avLst/>
          </a:prstGeom>
          <a:noFill/>
          <a:ln w="6350">
            <a:noFill/>
          </a:ln>
          <a:effectLst/>
        </p:spPr>
        <p:txBody>
          <a:bodyPr rot="0" spcFirstLastPara="0" vert="horz" wrap="none" lIns="0" tIns="0" rIns="0" bIns="0" numCol="1" spcCol="0" rtlCol="0" fromWordArt="0" anchor="t" anchorCtr="0" forceAA="0" compatLnSpc="1">
            <a:prstTxWarp prst="textNoShape">
              <a:avLst/>
            </a:prstTxWarp>
            <a:spAutoFit/>
          </a:bodyPr>
          <a:lstStyle/>
          <a:p>
            <a:pPr fontAlgn="auto">
              <a:spcBef>
                <a:spcPts val="0"/>
              </a:spcBef>
              <a:spcAft>
                <a:spcPts val="0"/>
              </a:spcAft>
              <a:defRPr/>
            </a:pPr>
            <a:r>
              <a:rPr kumimoji="0" lang="ja-JP" altLang="en-US" sz="1400" kern="100" dirty="0" smtClean="0">
                <a:solidFill>
                  <a:sysClr val="windowText" lastClr="000000"/>
                </a:solidFill>
                <a:latin typeface="ヒラギノ角ゴ ProN W3"/>
                <a:ea typeface="ヒラギノ角ゴ ProN W3"/>
                <a:cs typeface="ヒラギノ角ゴ ProN W3"/>
              </a:rPr>
              <a:t>結果として、</a:t>
            </a:r>
            <a:endParaRPr kumimoji="0" lang="en-US" altLang="ja-JP" sz="1400" kern="100" dirty="0" smtClean="0">
              <a:solidFill>
                <a:sysClr val="windowText" lastClr="000000"/>
              </a:solidFill>
              <a:latin typeface="ヒラギノ角ゴ ProN W3"/>
              <a:ea typeface="ヒラギノ角ゴ ProN W3"/>
              <a:cs typeface="ヒラギノ角ゴ ProN W3"/>
            </a:endParaRPr>
          </a:p>
          <a:p>
            <a:pPr fontAlgn="auto">
              <a:spcBef>
                <a:spcPts val="0"/>
              </a:spcBef>
              <a:spcAft>
                <a:spcPts val="0"/>
              </a:spcAft>
              <a:defRPr/>
            </a:pPr>
            <a:r>
              <a:rPr kumimoji="0" lang="ja-JP" altLang="en-US" sz="1400" kern="100" dirty="0" smtClean="0">
                <a:solidFill>
                  <a:sysClr val="windowText" lastClr="000000"/>
                </a:solidFill>
                <a:latin typeface="ヒラギノ角ゴ ProN W3"/>
                <a:ea typeface="ヒラギノ角ゴ ProN W3"/>
                <a:cs typeface="ヒラギノ角ゴ ProN W3"/>
              </a:rPr>
              <a:t>要介護者が多くなったら</a:t>
            </a:r>
            <a:r>
              <a:rPr kumimoji="0" lang="en-US" altLang="ja-JP" sz="1400" kern="100" dirty="0" smtClean="0">
                <a:solidFill>
                  <a:sysClr val="windowText" lastClr="000000"/>
                </a:solidFill>
                <a:latin typeface="ヒラギノ角ゴ ProN W3"/>
                <a:ea typeface="ヒラギノ角ゴ ProN W3"/>
                <a:cs typeface="ヒラギノ角ゴ ProN W3"/>
              </a:rPr>
              <a:t>……</a:t>
            </a:r>
            <a:endParaRPr kumimoji="0" lang="ja-JP" altLang="en-US" sz="1400" kern="100" dirty="0">
              <a:solidFill>
                <a:sysClr val="windowText" lastClr="000000"/>
              </a:solidFill>
              <a:latin typeface="ヒラギノ角ゴ ProN W3"/>
              <a:ea typeface="ヒラギノ角ゴ ProN W3"/>
              <a:cs typeface="ヒラギノ角ゴ ProN W3"/>
            </a:endParaRPr>
          </a:p>
        </p:txBody>
      </p:sp>
      <p:pic>
        <p:nvPicPr>
          <p:cNvPr id="213" name="Picture 5" descr="C:\Users\YYGPI\Desktop\illustration\illustration\01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58917" y="3420312"/>
            <a:ext cx="1574369" cy="770852"/>
          </a:xfrm>
          <a:prstGeom prst="rect">
            <a:avLst/>
          </a:prstGeom>
          <a:noFill/>
        </p:spPr>
      </p:pic>
      <p:grpSp>
        <p:nvGrpSpPr>
          <p:cNvPr id="214" name="グループ化 124"/>
          <p:cNvGrpSpPr/>
          <p:nvPr/>
        </p:nvGrpSpPr>
        <p:grpSpPr>
          <a:xfrm>
            <a:off x="1364668" y="3974326"/>
            <a:ext cx="271113" cy="473862"/>
            <a:chOff x="946220" y="577107"/>
            <a:chExt cx="144000" cy="251689"/>
          </a:xfrm>
        </p:grpSpPr>
        <p:sp>
          <p:nvSpPr>
            <p:cNvPr id="215" name="円/楕円 214"/>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16" name="二等辺三角形 215"/>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sp>
        <p:nvSpPr>
          <p:cNvPr id="217" name="テキスト ボックス 129"/>
          <p:cNvSpPr txBox="1"/>
          <p:nvPr/>
        </p:nvSpPr>
        <p:spPr>
          <a:xfrm>
            <a:off x="2038079" y="3470290"/>
            <a:ext cx="1256754" cy="430887"/>
          </a:xfrm>
          <a:prstGeom prst="rect">
            <a:avLst/>
          </a:prstGeom>
          <a:noFill/>
          <a:ln w="6350">
            <a:noFill/>
          </a:ln>
          <a:effectLst/>
        </p:spPr>
        <p:txBody>
          <a:bodyPr rot="0" spcFirstLastPara="0" vert="horz" wrap="none" lIns="0" tIns="0" rIns="0" bIns="0" numCol="1" spcCol="0" rtlCol="0" fromWordArt="0" anchor="t" anchorCtr="0" forceAA="0" compatLnSpc="1">
            <a:prstTxWarp prst="textNoShape">
              <a:avLst/>
            </a:prstTxWarp>
            <a:spAutoFit/>
          </a:bodyPr>
          <a:lstStyle/>
          <a:p>
            <a:pPr fontAlgn="auto">
              <a:spcBef>
                <a:spcPts val="0"/>
              </a:spcBef>
              <a:spcAft>
                <a:spcPts val="0"/>
              </a:spcAft>
              <a:defRPr/>
            </a:pPr>
            <a:r>
              <a:rPr kumimoji="0" lang="ja-JP" altLang="en-US" sz="1400" kern="100" dirty="0" smtClean="0">
                <a:solidFill>
                  <a:sysClr val="windowText" lastClr="000000"/>
                </a:solidFill>
                <a:latin typeface="ヒラギノ角ゴ ProN W3"/>
                <a:ea typeface="ヒラギノ角ゴ ProN W3"/>
                <a:cs typeface="ヒラギノ角ゴ ProN W3"/>
              </a:rPr>
              <a:t>入所判定委員会</a:t>
            </a:r>
            <a:endParaRPr kumimoji="0" lang="en-US" altLang="ja-JP" sz="1400" kern="100" dirty="0" smtClean="0">
              <a:solidFill>
                <a:sysClr val="windowText" lastClr="000000"/>
              </a:solidFill>
              <a:latin typeface="ヒラギノ角ゴ ProN W3"/>
              <a:ea typeface="ヒラギノ角ゴ ProN W3"/>
              <a:cs typeface="ヒラギノ角ゴ ProN W3"/>
            </a:endParaRPr>
          </a:p>
          <a:p>
            <a:pPr fontAlgn="auto">
              <a:spcBef>
                <a:spcPts val="0"/>
              </a:spcBef>
              <a:spcAft>
                <a:spcPts val="0"/>
              </a:spcAft>
              <a:defRPr/>
            </a:pPr>
            <a:r>
              <a:rPr kumimoji="0" lang="ja-JP" altLang="en-US" sz="1400" kern="100" dirty="0" smtClean="0">
                <a:solidFill>
                  <a:sysClr val="windowText" lastClr="000000"/>
                </a:solidFill>
                <a:latin typeface="ヒラギノ角ゴ ProN W3"/>
                <a:ea typeface="ヒラギノ角ゴ ProN W3"/>
                <a:cs typeface="ヒラギノ角ゴ ProN W3"/>
              </a:rPr>
              <a:t>による決定</a:t>
            </a:r>
            <a:endParaRPr kumimoji="0" lang="ja-JP" altLang="en-US" sz="1400" kern="100" dirty="0">
              <a:solidFill>
                <a:sysClr val="windowText" lastClr="000000"/>
              </a:solidFill>
              <a:latin typeface="ヒラギノ角ゴ ProN W3"/>
              <a:ea typeface="ヒラギノ角ゴ ProN W3"/>
              <a:cs typeface="ヒラギノ角ゴ ProN W3"/>
            </a:endParaRPr>
          </a:p>
        </p:txBody>
      </p:sp>
      <p:pic>
        <p:nvPicPr>
          <p:cNvPr id="218" name="Picture 5" descr="C:\Users\YYGPI\Desktop\illustration\illustration\01_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850832" y="3420312"/>
            <a:ext cx="1574369" cy="770852"/>
          </a:xfrm>
          <a:prstGeom prst="rect">
            <a:avLst/>
          </a:prstGeom>
          <a:noFill/>
        </p:spPr>
      </p:pic>
      <p:sp>
        <p:nvSpPr>
          <p:cNvPr id="219" name="ストライプ矢印 218"/>
          <p:cNvSpPr/>
          <p:nvPr/>
        </p:nvSpPr>
        <p:spPr>
          <a:xfrm>
            <a:off x="5904888" y="3830272"/>
            <a:ext cx="1440160" cy="576064"/>
          </a:xfrm>
          <a:prstGeom prst="striped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a:ea typeface="ＭＳ Ｐゴシック"/>
              <a:cs typeface="+mn-cs"/>
            </a:endParaRPr>
          </a:p>
        </p:txBody>
      </p:sp>
      <p:sp>
        <p:nvSpPr>
          <p:cNvPr id="220" name="ストライプ矢印 219"/>
          <p:cNvSpPr/>
          <p:nvPr/>
        </p:nvSpPr>
        <p:spPr>
          <a:xfrm>
            <a:off x="1944488" y="3830272"/>
            <a:ext cx="1586049" cy="576064"/>
          </a:xfrm>
          <a:prstGeom prst="striped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prstClr val="black"/>
              </a:solidFill>
              <a:effectLst/>
              <a:uLnTx/>
              <a:uFillTx/>
              <a:latin typeface="Calibri"/>
              <a:ea typeface="ＭＳ Ｐゴシック"/>
              <a:cs typeface="+mn-cs"/>
            </a:endParaRPr>
          </a:p>
        </p:txBody>
      </p:sp>
      <p:sp>
        <p:nvSpPr>
          <p:cNvPr id="221" name="テキスト ボックス 129"/>
          <p:cNvSpPr txBox="1"/>
          <p:nvPr/>
        </p:nvSpPr>
        <p:spPr>
          <a:xfrm>
            <a:off x="6316146" y="5550369"/>
            <a:ext cx="1256754" cy="215444"/>
          </a:xfrm>
          <a:prstGeom prst="rect">
            <a:avLst/>
          </a:prstGeom>
          <a:noFill/>
          <a:ln w="6350">
            <a:noFill/>
          </a:ln>
          <a:effectLst/>
        </p:spPr>
        <p:txBody>
          <a:bodyPr rot="0" spcFirstLastPara="0" vert="horz" wrap="none" lIns="0" tIns="0" rIns="0" bIns="0" numCol="1" spcCol="0" rtlCol="0" fromWordArt="0" anchor="t" anchorCtr="0" forceAA="0" compatLnSpc="1">
            <a:prstTxWarp prst="textNoShape">
              <a:avLst/>
            </a:prstTxWarp>
            <a:spAutoFit/>
          </a:bodyPr>
          <a:lstStyle/>
          <a:p>
            <a:pPr algn="just" fontAlgn="auto">
              <a:spcBef>
                <a:spcPts val="0"/>
              </a:spcBef>
              <a:spcAft>
                <a:spcPts val="0"/>
              </a:spcAft>
              <a:defRPr/>
            </a:pPr>
            <a:r>
              <a:rPr kumimoji="0" lang="en-US" altLang="ja-JP" sz="1400" kern="100" dirty="0" smtClean="0">
                <a:solidFill>
                  <a:sysClr val="windowText" lastClr="000000"/>
                </a:solidFill>
                <a:latin typeface="ヒラギノ角ゴ ProN W3"/>
                <a:ea typeface="ヒラギノ角ゴ ProN W3"/>
                <a:cs typeface="ヒラギノ角ゴ ProN W3"/>
              </a:rPr>
              <a:t>…</a:t>
            </a:r>
            <a:r>
              <a:rPr kumimoji="0" lang="ja-JP" altLang="en-US" sz="1400" kern="100" dirty="0" smtClean="0">
                <a:solidFill>
                  <a:sysClr val="windowText" lastClr="000000"/>
                </a:solidFill>
                <a:latin typeface="ヒラギノ角ゴ ProN W3"/>
                <a:ea typeface="ヒラギノ角ゴ ProN W3"/>
                <a:cs typeface="ヒラギノ角ゴ ProN W3"/>
              </a:rPr>
              <a:t>自立の入所者</a:t>
            </a:r>
            <a:endParaRPr kumimoji="0" lang="ja-JP" altLang="en-US" sz="1400" kern="100" dirty="0">
              <a:solidFill>
                <a:sysClr val="windowText" lastClr="000000"/>
              </a:solidFill>
              <a:latin typeface="ヒラギノ角ゴ ProN W3"/>
              <a:ea typeface="ヒラギノ角ゴ ProN W3"/>
              <a:cs typeface="ヒラギノ角ゴ ProN W3"/>
            </a:endParaRPr>
          </a:p>
        </p:txBody>
      </p:sp>
      <p:grpSp>
        <p:nvGrpSpPr>
          <p:cNvPr id="222" name="グループ化 130"/>
          <p:cNvGrpSpPr/>
          <p:nvPr/>
        </p:nvGrpSpPr>
        <p:grpSpPr>
          <a:xfrm>
            <a:off x="7823486" y="5544690"/>
            <a:ext cx="147518" cy="257838"/>
            <a:chOff x="946220" y="577107"/>
            <a:chExt cx="144000" cy="251689"/>
          </a:xfrm>
        </p:grpSpPr>
        <p:sp>
          <p:nvSpPr>
            <p:cNvPr id="223" name="円/楕円 222"/>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24" name="二等辺三角形 223"/>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25" name="グループ化 131"/>
          <p:cNvGrpSpPr/>
          <p:nvPr/>
        </p:nvGrpSpPr>
        <p:grpSpPr>
          <a:xfrm>
            <a:off x="6033903" y="5508544"/>
            <a:ext cx="147518" cy="257838"/>
            <a:chOff x="946220" y="577107"/>
            <a:chExt cx="144000" cy="251689"/>
          </a:xfrm>
          <a:solidFill>
            <a:srgbClr val="3366FF"/>
          </a:solidFill>
        </p:grpSpPr>
        <p:sp>
          <p:nvSpPr>
            <p:cNvPr id="226" name="円/楕円 225"/>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27" name="二等辺三角形 226"/>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sp>
        <p:nvSpPr>
          <p:cNvPr id="228" name="テキスト ボックス 129"/>
          <p:cNvSpPr txBox="1"/>
          <p:nvPr/>
        </p:nvSpPr>
        <p:spPr>
          <a:xfrm>
            <a:off x="8111888" y="5586515"/>
            <a:ext cx="1436291" cy="215444"/>
          </a:xfrm>
          <a:prstGeom prst="rect">
            <a:avLst/>
          </a:prstGeom>
          <a:noFill/>
          <a:ln w="6350">
            <a:noFill/>
          </a:ln>
          <a:effectLst/>
        </p:spPr>
        <p:txBody>
          <a:bodyPr rot="0" spcFirstLastPara="0" vert="horz" wrap="none" lIns="0" tIns="0" rIns="0" bIns="0" numCol="1" spcCol="0" rtlCol="0" fromWordArt="0" anchor="t" anchorCtr="0" forceAA="0" compatLnSpc="1">
            <a:prstTxWarp prst="textNoShape">
              <a:avLst/>
            </a:prstTxWarp>
            <a:spAutoFit/>
          </a:bodyPr>
          <a:lstStyle/>
          <a:p>
            <a:pPr algn="just" fontAlgn="auto">
              <a:spcBef>
                <a:spcPts val="0"/>
              </a:spcBef>
              <a:spcAft>
                <a:spcPts val="0"/>
              </a:spcAft>
              <a:defRPr/>
            </a:pPr>
            <a:r>
              <a:rPr kumimoji="0" lang="en-US" altLang="ja-JP" sz="1400" kern="100" dirty="0" smtClean="0">
                <a:solidFill>
                  <a:sysClr val="windowText" lastClr="000000"/>
                </a:solidFill>
                <a:latin typeface="ヒラギノ角ゴ ProN W3"/>
                <a:ea typeface="ヒラギノ角ゴ ProN W3"/>
                <a:cs typeface="ヒラギノ角ゴ ProN W3"/>
              </a:rPr>
              <a:t>…</a:t>
            </a:r>
            <a:r>
              <a:rPr kumimoji="0" lang="ja-JP" altLang="en-US" sz="1400" kern="100" dirty="0" smtClean="0">
                <a:solidFill>
                  <a:sysClr val="windowText" lastClr="000000"/>
                </a:solidFill>
                <a:latin typeface="ヒラギノ角ゴ ProN W3"/>
                <a:ea typeface="ヒラギノ角ゴ ProN W3"/>
                <a:cs typeface="ヒラギノ角ゴ ProN W3"/>
              </a:rPr>
              <a:t>要介護の入所者</a:t>
            </a:r>
            <a:endParaRPr kumimoji="0" lang="ja-JP" altLang="en-US" sz="1400" kern="100" dirty="0">
              <a:solidFill>
                <a:sysClr val="windowText" lastClr="000000"/>
              </a:solidFill>
              <a:latin typeface="ヒラギノ角ゴ ProN W3"/>
              <a:ea typeface="ヒラギノ角ゴ ProN W3"/>
              <a:cs typeface="ヒラギノ角ゴ ProN W3"/>
            </a:endParaRPr>
          </a:p>
        </p:txBody>
      </p:sp>
      <p:sp>
        <p:nvSpPr>
          <p:cNvPr id="229" name="雲形吹き出し 228"/>
          <p:cNvSpPr/>
          <p:nvPr/>
        </p:nvSpPr>
        <p:spPr>
          <a:xfrm>
            <a:off x="128464" y="5264832"/>
            <a:ext cx="5243424" cy="1008677"/>
          </a:xfrm>
          <a:prstGeom prst="cloudCallout">
            <a:avLst>
              <a:gd name="adj1" fmla="val 5440"/>
              <a:gd name="adj2" fmla="val -104615"/>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smtClean="0">
              <a:ln>
                <a:noFill/>
              </a:ln>
              <a:solidFill>
                <a:prstClr val="black"/>
              </a:solidFill>
              <a:effectLst/>
              <a:uLnTx/>
              <a:uFillTx/>
              <a:latin typeface="Calibri"/>
              <a:ea typeface="ＭＳ Ｐゴシック"/>
              <a:cs typeface="+mn-cs"/>
            </a:endParaRPr>
          </a:p>
        </p:txBody>
      </p:sp>
      <p:sp>
        <p:nvSpPr>
          <p:cNvPr id="230" name="テキスト ボックス 129"/>
          <p:cNvSpPr txBox="1"/>
          <p:nvPr/>
        </p:nvSpPr>
        <p:spPr>
          <a:xfrm>
            <a:off x="327830" y="5373230"/>
            <a:ext cx="4913204" cy="646331"/>
          </a:xfrm>
          <a:prstGeom prst="rect">
            <a:avLst/>
          </a:prstGeom>
          <a:noFill/>
          <a:ln w="6350">
            <a:noFill/>
          </a:ln>
          <a:effectLst/>
        </p:spPr>
        <p:txBody>
          <a:bodyPr rot="0" spcFirstLastPara="0" vert="horz" wrap="none" lIns="0" tIns="0" rIns="0" bIns="0" numCol="1" spcCol="0" rtlCol="0" fromWordArt="0" anchor="t" anchorCtr="0" forceAA="0" compatLnSpc="1">
            <a:prstTxWarp prst="textNoShape">
              <a:avLst/>
            </a:prstTxWarp>
            <a:spAutoFit/>
          </a:bodyPr>
          <a:lstStyle/>
          <a:p>
            <a:pPr fontAlgn="auto">
              <a:spcBef>
                <a:spcPts val="0"/>
              </a:spcBef>
              <a:spcAft>
                <a:spcPts val="0"/>
              </a:spcAft>
              <a:defRPr/>
            </a:pPr>
            <a:r>
              <a:rPr kumimoji="0" lang="ja-JP" altLang="en-US" sz="1400" kern="100" dirty="0" smtClean="0">
                <a:solidFill>
                  <a:sysClr val="windowText" lastClr="000000"/>
                </a:solidFill>
                <a:latin typeface="ヒラギノ角ゴ ProN W3"/>
                <a:ea typeface="ヒラギノ角ゴ ProN W3"/>
                <a:cs typeface="ヒラギノ角ゴ ProN W3"/>
              </a:rPr>
              <a:t>要介護度にも配慮しつつ、入所措置の基準</a:t>
            </a:r>
            <a:r>
              <a:rPr kumimoji="0" lang="en-US" altLang="ja-JP" sz="1400" kern="100" baseline="30000" dirty="0" smtClean="0">
                <a:solidFill>
                  <a:sysClr val="windowText" lastClr="000000"/>
                </a:solidFill>
                <a:latin typeface="ヒラギノ角ゴ ProN W3"/>
                <a:ea typeface="ヒラギノ角ゴ ProN W3"/>
                <a:cs typeface="ヒラギノ角ゴ ProN W3"/>
              </a:rPr>
              <a:t>※</a:t>
            </a:r>
            <a:r>
              <a:rPr kumimoji="0" lang="ja-JP" altLang="en-US" sz="1400" kern="100" dirty="0" smtClean="0">
                <a:solidFill>
                  <a:sysClr val="windowText" lastClr="000000"/>
                </a:solidFill>
                <a:latin typeface="ヒラギノ角ゴ ProN W3"/>
                <a:ea typeface="ヒラギノ角ゴ ProN W3"/>
                <a:cs typeface="ヒラギノ角ゴ ProN W3"/>
              </a:rPr>
              <a:t>である</a:t>
            </a:r>
            <a:endParaRPr kumimoji="0" lang="en-US" altLang="ja-JP" sz="1400" kern="100" dirty="0" smtClean="0">
              <a:solidFill>
                <a:sysClr val="windowText" lastClr="000000"/>
              </a:solidFill>
              <a:latin typeface="ヒラギノ角ゴ ProN W3"/>
              <a:ea typeface="ヒラギノ角ゴ ProN W3"/>
              <a:cs typeface="ヒラギノ角ゴ ProN W3"/>
            </a:endParaRPr>
          </a:p>
          <a:p>
            <a:pPr fontAlgn="auto">
              <a:spcBef>
                <a:spcPts val="0"/>
              </a:spcBef>
              <a:spcAft>
                <a:spcPts val="0"/>
              </a:spcAft>
              <a:defRPr/>
            </a:pPr>
            <a:r>
              <a:rPr kumimoji="0" lang="ja-JP" altLang="en-US" sz="1400" b="1" kern="100" dirty="0">
                <a:solidFill>
                  <a:srgbClr val="FF0000"/>
                </a:solidFill>
                <a:latin typeface="ヒラギノ角ゴ ProN W3"/>
                <a:ea typeface="ヒラギノ角ゴ ProN W3"/>
                <a:cs typeface="ヒラギノ角ゴ ProN W3"/>
              </a:rPr>
              <a:t>①</a:t>
            </a:r>
            <a:r>
              <a:rPr kumimoji="0" lang="ja-JP" altLang="en-US" sz="1400" b="1" kern="100" dirty="0" smtClean="0">
                <a:solidFill>
                  <a:srgbClr val="FF0000"/>
                </a:solidFill>
                <a:latin typeface="ヒラギノ角ゴ ProN W3"/>
                <a:ea typeface="ヒラギノ角ゴ ProN W3"/>
                <a:cs typeface="ヒラギノ角ゴ ProN W3"/>
              </a:rPr>
              <a:t>環境上</a:t>
            </a:r>
            <a:r>
              <a:rPr kumimoji="0" lang="ja-JP" altLang="en-US" sz="1400" b="1" kern="100" dirty="0">
                <a:solidFill>
                  <a:srgbClr val="FF0000"/>
                </a:solidFill>
                <a:latin typeface="ヒラギノ角ゴ ProN W3"/>
                <a:ea typeface="ヒラギノ角ゴ ProN W3"/>
                <a:cs typeface="ヒラギノ角ゴ ProN W3"/>
              </a:rPr>
              <a:t>の</a:t>
            </a:r>
            <a:r>
              <a:rPr kumimoji="0" lang="ja-JP" altLang="en-US" sz="1400" b="1" kern="100" dirty="0" smtClean="0">
                <a:solidFill>
                  <a:srgbClr val="FF0000"/>
                </a:solidFill>
                <a:latin typeface="ヒラギノ角ゴ ProN W3"/>
                <a:ea typeface="ヒラギノ角ゴ ProN W3"/>
                <a:cs typeface="ヒラギノ角ゴ ProN W3"/>
              </a:rPr>
              <a:t>理由</a:t>
            </a:r>
            <a:r>
              <a:rPr kumimoji="0" lang="ja-JP" altLang="en-US" sz="1200" b="1" kern="100" dirty="0" smtClean="0">
                <a:solidFill>
                  <a:srgbClr val="FF0000"/>
                </a:solidFill>
                <a:latin typeface="ヒラギノ角ゴ ProN W3"/>
                <a:ea typeface="ヒラギノ角ゴ ProN W3"/>
                <a:cs typeface="ヒラギノ角ゴ ProN W3"/>
              </a:rPr>
              <a:t>（入院</a:t>
            </a:r>
            <a:r>
              <a:rPr kumimoji="0" lang="ja-JP" altLang="en-US" sz="1200" b="1" kern="100" dirty="0">
                <a:solidFill>
                  <a:srgbClr val="FF0000"/>
                </a:solidFill>
                <a:latin typeface="ヒラギノ角ゴ ProN W3"/>
                <a:ea typeface="ヒラギノ角ゴ ProN W3"/>
                <a:cs typeface="ヒラギノ角ゴ ProN W3"/>
              </a:rPr>
              <a:t>加療</a:t>
            </a:r>
            <a:r>
              <a:rPr kumimoji="0" lang="ja-JP" altLang="en-US" sz="1200" b="1" kern="100" dirty="0" smtClean="0">
                <a:solidFill>
                  <a:srgbClr val="FF0000"/>
                </a:solidFill>
                <a:latin typeface="ヒラギノ角ゴ ProN W3"/>
                <a:ea typeface="ヒラギノ角ゴ ProN W3"/>
                <a:cs typeface="ヒラギノ角ゴ ProN W3"/>
              </a:rPr>
              <a:t>を要しない病態、</a:t>
            </a:r>
            <a:r>
              <a:rPr kumimoji="0" lang="ja-JP" altLang="en-US" sz="1200" b="1" kern="100" dirty="0">
                <a:solidFill>
                  <a:srgbClr val="FF0000"/>
                </a:solidFill>
                <a:latin typeface="ヒラギノ角ゴ ProN W3"/>
                <a:ea typeface="ヒラギノ角ゴ ProN W3"/>
                <a:cs typeface="ヒラギノ角ゴ ProN W3"/>
              </a:rPr>
              <a:t>家族・住居の状況など</a:t>
            </a:r>
            <a:r>
              <a:rPr kumimoji="0" lang="ja-JP" altLang="en-US" sz="1200" b="1" kern="100" dirty="0" smtClean="0">
                <a:solidFill>
                  <a:srgbClr val="FF0000"/>
                </a:solidFill>
                <a:latin typeface="ヒラギノ角ゴ ProN W3"/>
                <a:ea typeface="ヒラギノ角ゴ ProN W3"/>
                <a:cs typeface="ヒラギノ角ゴ ProN W3"/>
              </a:rPr>
              <a:t>）</a:t>
            </a:r>
            <a:endParaRPr kumimoji="0" lang="en-US" altLang="ja-JP" sz="1200" b="1" kern="100" dirty="0" smtClean="0">
              <a:solidFill>
                <a:srgbClr val="FF0000"/>
              </a:solidFill>
              <a:latin typeface="ヒラギノ角ゴ ProN W3"/>
              <a:ea typeface="ヒラギノ角ゴ ProN W3"/>
              <a:cs typeface="ヒラギノ角ゴ ProN W3"/>
            </a:endParaRPr>
          </a:p>
          <a:p>
            <a:pPr fontAlgn="auto">
              <a:spcBef>
                <a:spcPts val="0"/>
              </a:spcBef>
              <a:spcAft>
                <a:spcPts val="0"/>
              </a:spcAft>
              <a:defRPr/>
            </a:pPr>
            <a:r>
              <a:rPr kumimoji="0" lang="ja-JP" altLang="en-US" sz="1400" b="1" kern="100" dirty="0">
                <a:solidFill>
                  <a:srgbClr val="FF0000"/>
                </a:solidFill>
                <a:latin typeface="ヒラギノ角ゴ ProN W3"/>
                <a:ea typeface="ヒラギノ角ゴ ProN W3"/>
                <a:cs typeface="ヒラギノ角ゴ ProN W3"/>
              </a:rPr>
              <a:t>②</a:t>
            </a:r>
            <a:r>
              <a:rPr kumimoji="0" lang="ja-JP" altLang="en-US" sz="1400" b="1" kern="100" dirty="0" smtClean="0">
                <a:solidFill>
                  <a:srgbClr val="FF0000"/>
                </a:solidFill>
                <a:latin typeface="ヒラギノ角ゴ ProN W3"/>
                <a:ea typeface="ヒラギノ角ゴ ProN W3"/>
                <a:cs typeface="ヒラギノ角ゴ ProN W3"/>
              </a:rPr>
              <a:t>経済的理由</a:t>
            </a:r>
            <a:r>
              <a:rPr kumimoji="0" lang="ja-JP" altLang="en-US" sz="1200" b="1" kern="100" dirty="0" smtClean="0">
                <a:solidFill>
                  <a:srgbClr val="FF0000"/>
                </a:solidFill>
                <a:latin typeface="ヒラギノ角ゴ ProN W3"/>
                <a:ea typeface="ヒラギノ角ゴ ProN W3"/>
                <a:cs typeface="ヒラギノ角ゴ ProN W3"/>
              </a:rPr>
              <a:t>（</a:t>
            </a:r>
            <a:r>
              <a:rPr kumimoji="0" lang="ja-JP" altLang="en-US" sz="1200" b="1" kern="100" dirty="0">
                <a:solidFill>
                  <a:srgbClr val="FF0000"/>
                </a:solidFill>
                <a:latin typeface="ヒラギノ角ゴ ProN W3"/>
                <a:ea typeface="ヒラギノ角ゴ ProN W3"/>
                <a:cs typeface="ヒラギノ角ゴ ProN W3"/>
              </a:rPr>
              <a:t>生活</a:t>
            </a:r>
            <a:r>
              <a:rPr kumimoji="0" lang="ja-JP" altLang="en-US" sz="1200" b="1" kern="100" dirty="0" smtClean="0">
                <a:solidFill>
                  <a:srgbClr val="FF0000"/>
                </a:solidFill>
                <a:latin typeface="ヒラギノ角ゴ ProN W3"/>
                <a:ea typeface="ヒラギノ角ゴ ProN W3"/>
                <a:cs typeface="ヒラギノ角ゴ ProN W3"/>
              </a:rPr>
              <a:t>保護の受給状況など）</a:t>
            </a:r>
            <a:r>
              <a:rPr kumimoji="0" lang="ja-JP" altLang="en-US" sz="1400" kern="100" dirty="0" smtClean="0">
                <a:solidFill>
                  <a:sysClr val="windowText" lastClr="000000"/>
                </a:solidFill>
                <a:latin typeface="ヒラギノ角ゴ ProN W3"/>
                <a:ea typeface="ヒラギノ角ゴ ProN W3"/>
                <a:cs typeface="ヒラギノ角ゴ ProN W3"/>
              </a:rPr>
              <a:t>から、必要性を適切に判断</a:t>
            </a:r>
            <a:endParaRPr kumimoji="0" lang="ja-JP" altLang="en-US" sz="1400" kern="100" dirty="0">
              <a:solidFill>
                <a:sysClr val="windowText" lastClr="000000"/>
              </a:solidFill>
              <a:latin typeface="ヒラギノ角ゴ ProN W3"/>
              <a:ea typeface="ヒラギノ角ゴ ProN W3"/>
              <a:cs typeface="ヒラギノ角ゴ ProN W3"/>
            </a:endParaRPr>
          </a:p>
        </p:txBody>
      </p:sp>
      <p:sp>
        <p:nvSpPr>
          <p:cNvPr id="231" name="Oval 30"/>
          <p:cNvSpPr>
            <a:spLocks noChangeArrowheads="1"/>
          </p:cNvSpPr>
          <p:nvPr/>
        </p:nvSpPr>
        <p:spPr bwMode="auto">
          <a:xfrm>
            <a:off x="3492886" y="3158584"/>
            <a:ext cx="2340000" cy="235591"/>
          </a:xfrm>
          <a:prstGeom prst="ellips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headEnd/>
            <a:tailEnd/>
          </a:ln>
          <a:effectLst>
            <a:outerShdw blurRad="40000" dist="20000" dir="5400000" rotWithShape="0">
              <a:srgbClr val="000000">
                <a:alpha val="38000"/>
              </a:srgbClr>
            </a:outerShdw>
          </a:effectLst>
        </p:spPr>
        <p:txBody>
          <a:bodyPr wrap="none" lIns="36000" tIns="36000" rIns="36000" bIns="360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Helvetica"/>
                <a:ea typeface="ヒラギノ丸ゴ ProN W4"/>
                <a:cs typeface="+mn-cs"/>
              </a:rPr>
              <a:t>要介護者が比較的少ない</a:t>
            </a:r>
          </a:p>
        </p:txBody>
      </p:sp>
      <p:sp>
        <p:nvSpPr>
          <p:cNvPr id="232" name="Oval 30"/>
          <p:cNvSpPr>
            <a:spLocks noChangeArrowheads="1"/>
          </p:cNvSpPr>
          <p:nvPr/>
        </p:nvSpPr>
        <p:spPr bwMode="auto">
          <a:xfrm>
            <a:off x="7417062" y="3148946"/>
            <a:ext cx="2340000" cy="235591"/>
          </a:xfrm>
          <a:prstGeom prst="ellipse">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headEnd/>
            <a:tailEnd/>
          </a:ln>
          <a:effectLst>
            <a:outerShdw blurRad="40000" dist="20000" dir="5400000" rotWithShape="0">
              <a:srgbClr val="000000">
                <a:alpha val="38000"/>
              </a:srgbClr>
            </a:outerShdw>
          </a:effectLst>
        </p:spPr>
        <p:txBody>
          <a:bodyPr wrap="none" lIns="36000" tIns="36000" rIns="36000" bIns="36000"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smtClean="0">
                <a:ln>
                  <a:noFill/>
                </a:ln>
                <a:solidFill>
                  <a:prstClr val="black"/>
                </a:solidFill>
                <a:effectLst/>
                <a:uLnTx/>
                <a:uFillTx/>
                <a:latin typeface="Helvetica"/>
                <a:ea typeface="ヒラギノ丸ゴ ProN W4"/>
                <a:cs typeface="+mn-cs"/>
              </a:rPr>
              <a:t>要介護者が比較的多い</a:t>
            </a:r>
          </a:p>
        </p:txBody>
      </p:sp>
      <p:sp>
        <p:nvSpPr>
          <p:cNvPr id="233" name="テキスト ボックス 129"/>
          <p:cNvSpPr txBox="1"/>
          <p:nvPr/>
        </p:nvSpPr>
        <p:spPr>
          <a:xfrm>
            <a:off x="3240600" y="4650580"/>
            <a:ext cx="2897194" cy="467239"/>
          </a:xfrm>
          <a:prstGeom prst="rect">
            <a:avLst/>
          </a:prstGeom>
          <a:solidFill>
            <a:sysClr val="window" lastClr="FFFFFF"/>
          </a:solidFill>
          <a:ln w="6350">
            <a:solidFill>
              <a:sysClr val="windowText" lastClr="000000"/>
            </a:solidFill>
          </a:ln>
          <a:effectLst/>
        </p:spPr>
        <p:txBody>
          <a:bodyPr rot="0" spcFirstLastPara="0" vert="horz" wrap="none" lIns="36000" tIns="36000" rIns="36000" bIns="0" numCol="1" spcCol="0" rtlCol="0" fromWordArt="0" anchor="t" anchorCtr="0" forceAA="0" compatLnSpc="1">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srgbClr val="0000FF"/>
                </a:solidFill>
                <a:effectLst/>
                <a:uLnTx/>
                <a:uFillTx/>
                <a:latin typeface="ヒラギノ角ゴ ProN W3"/>
                <a:ea typeface="ヒラギノ角ゴ ProN W3"/>
                <a:cs typeface="ヒラギノ角ゴ ProN W3"/>
              </a:rPr>
              <a:t>「外部サービス利用型」の指定事業所</a:t>
            </a:r>
            <a:endParaRPr kumimoji="0" lang="en-US" altLang="ja-JP" sz="1400" b="0" i="0" u="none" strike="noStrike" kern="100" cap="none" spc="0" normalizeH="0" baseline="0" noProof="0" dirty="0" smtClean="0">
              <a:ln>
                <a:noFill/>
              </a:ln>
              <a:solidFill>
                <a:srgbClr val="0000FF"/>
              </a:solidFill>
              <a:effectLst/>
              <a:uLnTx/>
              <a:uFillTx/>
              <a:latin typeface="ヒラギノ角ゴ ProN W3"/>
              <a:ea typeface="ヒラギノ角ゴ ProN W3"/>
              <a:cs typeface="ヒラギノ角ゴ ProN W3"/>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smtClean="0">
                <a:ln>
                  <a:noFill/>
                </a:ln>
                <a:solidFill>
                  <a:srgbClr val="0000FF"/>
                </a:solidFill>
                <a:effectLst/>
                <a:uLnTx/>
                <a:uFillTx/>
                <a:latin typeface="ヒラギノ角ゴ ProN W3"/>
                <a:ea typeface="ヒラギノ角ゴ ProN W3"/>
                <a:cs typeface="ヒラギノ角ゴ ProN W3"/>
              </a:rPr>
              <a:t>又は</a:t>
            </a:r>
            <a:r>
              <a:rPr kumimoji="0" lang="en-US" altLang="ja-JP" sz="1400" b="0" i="0" u="none" strike="noStrike" kern="100" cap="none" spc="0" normalizeH="0" baseline="0" noProof="0" dirty="0" smtClean="0">
                <a:ln>
                  <a:noFill/>
                </a:ln>
                <a:solidFill>
                  <a:srgbClr val="0000FF"/>
                </a:solidFill>
                <a:effectLst/>
                <a:uLnTx/>
                <a:uFillTx/>
                <a:latin typeface="ヒラギノ角ゴ ProN W3"/>
                <a:ea typeface="ヒラギノ角ゴ ProN W3"/>
                <a:cs typeface="ヒラギノ角ゴ ProN W3"/>
              </a:rPr>
              <a:t> </a:t>
            </a:r>
            <a:r>
              <a:rPr kumimoji="0" lang="ja-JP" altLang="en-US" sz="1400" b="0" i="0" u="none" strike="noStrike" kern="100" cap="none" spc="0" normalizeH="0" baseline="0" noProof="0" dirty="0" smtClean="0">
                <a:ln>
                  <a:noFill/>
                </a:ln>
                <a:solidFill>
                  <a:srgbClr val="0000FF"/>
                </a:solidFill>
                <a:effectLst/>
                <a:uLnTx/>
                <a:uFillTx/>
                <a:latin typeface="ヒラギノ角ゴ ProN W3"/>
                <a:ea typeface="ヒラギノ角ゴ ProN W3"/>
                <a:cs typeface="ヒラギノ角ゴ ProN W3"/>
              </a:rPr>
              <a:t>居宅サービスの利用</a:t>
            </a:r>
            <a:endParaRPr kumimoji="0" lang="ja-JP" altLang="en-US" sz="1400" b="0" i="0" u="none" strike="noStrike" kern="100" cap="none" spc="0" normalizeH="0" baseline="0" noProof="0" dirty="0">
              <a:ln>
                <a:noFill/>
              </a:ln>
              <a:solidFill>
                <a:srgbClr val="0000FF"/>
              </a:solidFill>
              <a:effectLst/>
              <a:uLnTx/>
              <a:uFillTx/>
              <a:latin typeface="ヒラギノ角ゴ ProN W3"/>
              <a:ea typeface="ヒラギノ角ゴ ProN W3"/>
              <a:cs typeface="ヒラギノ角ゴ ProN W3"/>
            </a:endParaRPr>
          </a:p>
        </p:txBody>
      </p:sp>
      <p:grpSp>
        <p:nvGrpSpPr>
          <p:cNvPr id="234" name="グループ化 126"/>
          <p:cNvGrpSpPr/>
          <p:nvPr/>
        </p:nvGrpSpPr>
        <p:grpSpPr>
          <a:xfrm>
            <a:off x="496874" y="3974326"/>
            <a:ext cx="271113" cy="473862"/>
            <a:chOff x="946220" y="577107"/>
            <a:chExt cx="144000" cy="251689"/>
          </a:xfrm>
          <a:solidFill>
            <a:srgbClr val="3366FF"/>
          </a:solidFill>
        </p:grpSpPr>
        <p:sp>
          <p:nvSpPr>
            <p:cNvPr id="235" name="円/楕円 234"/>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36" name="二等辺三角形 235"/>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37" name="グループ化 127"/>
          <p:cNvGrpSpPr/>
          <p:nvPr/>
        </p:nvGrpSpPr>
        <p:grpSpPr>
          <a:xfrm>
            <a:off x="496874" y="3398262"/>
            <a:ext cx="271113" cy="473862"/>
            <a:chOff x="946220" y="577107"/>
            <a:chExt cx="144000" cy="251689"/>
          </a:xfrm>
          <a:solidFill>
            <a:srgbClr val="3366FF"/>
          </a:solidFill>
        </p:grpSpPr>
        <p:sp>
          <p:nvSpPr>
            <p:cNvPr id="238" name="円/楕円 237"/>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39" name="二等辺三角形 238"/>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40" name="グループ化 131"/>
          <p:cNvGrpSpPr/>
          <p:nvPr/>
        </p:nvGrpSpPr>
        <p:grpSpPr>
          <a:xfrm>
            <a:off x="3958486" y="4274428"/>
            <a:ext cx="147518" cy="257838"/>
            <a:chOff x="946220" y="577107"/>
            <a:chExt cx="144000" cy="251689"/>
          </a:xfrm>
          <a:solidFill>
            <a:srgbClr val="3366FF"/>
          </a:solidFill>
        </p:grpSpPr>
        <p:sp>
          <p:nvSpPr>
            <p:cNvPr id="241" name="円/楕円 240"/>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42" name="二等辺三角形 241"/>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43" name="グループ化 131"/>
          <p:cNvGrpSpPr/>
          <p:nvPr/>
        </p:nvGrpSpPr>
        <p:grpSpPr>
          <a:xfrm>
            <a:off x="4194080" y="4274428"/>
            <a:ext cx="147518" cy="257838"/>
            <a:chOff x="946220" y="577107"/>
            <a:chExt cx="144000" cy="251689"/>
          </a:xfrm>
          <a:solidFill>
            <a:srgbClr val="3366FF"/>
          </a:solidFill>
        </p:grpSpPr>
        <p:sp>
          <p:nvSpPr>
            <p:cNvPr id="244" name="円/楕円 243"/>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45" name="二等辺三角形 244"/>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46" name="グループ化 131"/>
          <p:cNvGrpSpPr/>
          <p:nvPr/>
        </p:nvGrpSpPr>
        <p:grpSpPr>
          <a:xfrm>
            <a:off x="4466569" y="4274428"/>
            <a:ext cx="147518" cy="257838"/>
            <a:chOff x="946220" y="577107"/>
            <a:chExt cx="144000" cy="251689"/>
          </a:xfrm>
          <a:solidFill>
            <a:srgbClr val="3366FF"/>
          </a:solidFill>
        </p:grpSpPr>
        <p:sp>
          <p:nvSpPr>
            <p:cNvPr id="247" name="円/楕円 246"/>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48" name="二等辺三角形 247"/>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49" name="グループ化 131"/>
          <p:cNvGrpSpPr/>
          <p:nvPr/>
        </p:nvGrpSpPr>
        <p:grpSpPr>
          <a:xfrm>
            <a:off x="4702163" y="4274428"/>
            <a:ext cx="147518" cy="257838"/>
            <a:chOff x="946220" y="577107"/>
            <a:chExt cx="144000" cy="251689"/>
          </a:xfrm>
          <a:solidFill>
            <a:srgbClr val="3366FF"/>
          </a:solidFill>
        </p:grpSpPr>
        <p:sp>
          <p:nvSpPr>
            <p:cNvPr id="250" name="円/楕円 249"/>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51" name="二等辺三角形 250"/>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52" name="グループ化 130"/>
          <p:cNvGrpSpPr/>
          <p:nvPr/>
        </p:nvGrpSpPr>
        <p:grpSpPr>
          <a:xfrm>
            <a:off x="4970021" y="4263172"/>
            <a:ext cx="147518" cy="257838"/>
            <a:chOff x="946220" y="577107"/>
            <a:chExt cx="144000" cy="251689"/>
          </a:xfrm>
        </p:grpSpPr>
        <p:sp>
          <p:nvSpPr>
            <p:cNvPr id="253" name="円/楕円 252"/>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54" name="二等辺三角形 253"/>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55" name="グループ化 130"/>
          <p:cNvGrpSpPr/>
          <p:nvPr/>
        </p:nvGrpSpPr>
        <p:grpSpPr>
          <a:xfrm>
            <a:off x="5205694" y="4263172"/>
            <a:ext cx="147518" cy="257838"/>
            <a:chOff x="946220" y="577107"/>
            <a:chExt cx="144000" cy="251689"/>
          </a:xfrm>
        </p:grpSpPr>
        <p:sp>
          <p:nvSpPr>
            <p:cNvPr id="256" name="円/楕円 255"/>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57" name="二等辺三角形 256"/>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58" name="グループ化 131"/>
          <p:cNvGrpSpPr/>
          <p:nvPr/>
        </p:nvGrpSpPr>
        <p:grpSpPr>
          <a:xfrm>
            <a:off x="7921118" y="4274428"/>
            <a:ext cx="147518" cy="257838"/>
            <a:chOff x="946220" y="577107"/>
            <a:chExt cx="144000" cy="251689"/>
          </a:xfrm>
          <a:solidFill>
            <a:srgbClr val="3366FF"/>
          </a:solidFill>
        </p:grpSpPr>
        <p:sp>
          <p:nvSpPr>
            <p:cNvPr id="259" name="円/楕円 258"/>
            <p:cNvSpPr/>
            <p:nvPr/>
          </p:nvSpPr>
          <p:spPr>
            <a:xfrm>
              <a:off x="964861" y="577107"/>
              <a:ext cx="110532" cy="110532"/>
            </a:xfrm>
            <a:prstGeom prst="ellips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60" name="二等辺三角形 259"/>
            <p:cNvSpPr/>
            <p:nvPr/>
          </p:nvSpPr>
          <p:spPr>
            <a:xfrm>
              <a:off x="946220" y="627285"/>
              <a:ext cx="144000" cy="201511"/>
            </a:xfrm>
            <a:prstGeom prst="triangle">
              <a:avLst/>
            </a:prstGeom>
            <a:grp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61" name="グループ化 130"/>
          <p:cNvGrpSpPr/>
          <p:nvPr/>
        </p:nvGrpSpPr>
        <p:grpSpPr>
          <a:xfrm>
            <a:off x="8932653" y="4263172"/>
            <a:ext cx="147518" cy="257838"/>
            <a:chOff x="946220" y="577107"/>
            <a:chExt cx="144000" cy="251689"/>
          </a:xfrm>
        </p:grpSpPr>
        <p:sp>
          <p:nvSpPr>
            <p:cNvPr id="262" name="円/楕円 261"/>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63" name="二等辺三角形 262"/>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64" name="グループ化 130"/>
          <p:cNvGrpSpPr/>
          <p:nvPr/>
        </p:nvGrpSpPr>
        <p:grpSpPr>
          <a:xfrm>
            <a:off x="9168326" y="4263172"/>
            <a:ext cx="147518" cy="257838"/>
            <a:chOff x="946220" y="577107"/>
            <a:chExt cx="144000" cy="251689"/>
          </a:xfrm>
        </p:grpSpPr>
        <p:sp>
          <p:nvSpPr>
            <p:cNvPr id="265" name="円/楕円 264"/>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66" name="二等辺三角形 265"/>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67" name="グループ化 130"/>
          <p:cNvGrpSpPr/>
          <p:nvPr/>
        </p:nvGrpSpPr>
        <p:grpSpPr>
          <a:xfrm>
            <a:off x="8462033" y="4263172"/>
            <a:ext cx="147518" cy="257838"/>
            <a:chOff x="946220" y="577107"/>
            <a:chExt cx="144000" cy="251689"/>
          </a:xfrm>
        </p:grpSpPr>
        <p:sp>
          <p:nvSpPr>
            <p:cNvPr id="268" name="円/楕円 267"/>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69" name="二等辺三角形 268"/>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70" name="グループ化 130"/>
          <p:cNvGrpSpPr/>
          <p:nvPr/>
        </p:nvGrpSpPr>
        <p:grpSpPr>
          <a:xfrm>
            <a:off x="8697706" y="4263172"/>
            <a:ext cx="147518" cy="257838"/>
            <a:chOff x="946220" y="577107"/>
            <a:chExt cx="144000" cy="251689"/>
          </a:xfrm>
        </p:grpSpPr>
        <p:sp>
          <p:nvSpPr>
            <p:cNvPr id="271" name="円/楕円 270"/>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72" name="二等辺三角形 271"/>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grpSp>
        <p:nvGrpSpPr>
          <p:cNvPr id="273" name="グループ化 130"/>
          <p:cNvGrpSpPr/>
          <p:nvPr/>
        </p:nvGrpSpPr>
        <p:grpSpPr>
          <a:xfrm>
            <a:off x="8226307" y="4263172"/>
            <a:ext cx="147518" cy="257838"/>
            <a:chOff x="946220" y="577107"/>
            <a:chExt cx="144000" cy="251689"/>
          </a:xfrm>
        </p:grpSpPr>
        <p:sp>
          <p:nvSpPr>
            <p:cNvPr id="274" name="円/楕円 273"/>
            <p:cNvSpPr/>
            <p:nvPr/>
          </p:nvSpPr>
          <p:spPr>
            <a:xfrm>
              <a:off x="964861" y="577107"/>
              <a:ext cx="110532" cy="110532"/>
            </a:xfrm>
            <a:prstGeom prst="ellips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sp>
          <p:nvSpPr>
            <p:cNvPr id="275" name="二等辺三角形 274"/>
            <p:cNvSpPr/>
            <p:nvPr/>
          </p:nvSpPr>
          <p:spPr>
            <a:xfrm>
              <a:off x="946220" y="627285"/>
              <a:ext cx="144000" cy="201511"/>
            </a:xfrm>
            <a:prstGeom prst="triangle">
              <a:avLst/>
            </a:prstGeom>
            <a:solidFill>
              <a:srgbClr val="FF6600"/>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l" fontAlgn="auto">
                <a:spcBef>
                  <a:spcPts val="0"/>
                </a:spcBef>
                <a:spcAft>
                  <a:spcPts val="0"/>
                </a:spcAft>
                <a:defRPr/>
              </a:pPr>
              <a:endParaRPr kumimoji="0" lang="ja-JP" altLang="en-US" kern="0">
                <a:solidFill>
                  <a:sysClr val="window" lastClr="FFFFFF"/>
                </a:solidFill>
                <a:latin typeface="Arial"/>
                <a:ea typeface="ＭＳ Ｐゴシック"/>
              </a:endParaRPr>
            </a:p>
          </p:txBody>
        </p:sp>
      </p:grpSp>
      <p:sp>
        <p:nvSpPr>
          <p:cNvPr id="276" name="テキスト ボックス 129"/>
          <p:cNvSpPr txBox="1"/>
          <p:nvPr/>
        </p:nvSpPr>
        <p:spPr>
          <a:xfrm>
            <a:off x="3538165" y="6309320"/>
            <a:ext cx="6287029" cy="338554"/>
          </a:xfrm>
          <a:prstGeom prst="rect">
            <a:avLst/>
          </a:prstGeom>
          <a:noFill/>
          <a:ln w="6350">
            <a:noFill/>
          </a:ln>
          <a:effectLst/>
        </p:spPr>
        <p:txBody>
          <a:bodyPr rot="0" spcFirstLastPara="0" vert="horz" wrap="square" lIns="0" tIns="0" rIns="0" bIns="0" numCol="1" spcCol="0" rtlCol="0" fromWordArt="0" anchor="t" anchorCtr="0" forceAA="0" compatLnSpc="1">
            <a:prstTxWarp prst="textNoShape">
              <a:avLst/>
            </a:prstTxWarp>
            <a:spAutoFit/>
          </a:bodyPr>
          <a:lstStyle/>
          <a:p>
            <a:pPr marL="185738" indent="-185738" algn="l" fontAlgn="auto">
              <a:spcBef>
                <a:spcPts val="0"/>
              </a:spcBef>
              <a:spcAft>
                <a:spcPts val="0"/>
              </a:spcAft>
              <a:defRPr/>
            </a:pPr>
            <a:r>
              <a:rPr kumimoji="0" lang="en-US" altLang="ja-JP" sz="1100" kern="100" dirty="0" smtClean="0">
                <a:solidFill>
                  <a:sysClr val="windowText" lastClr="000000"/>
                </a:solidFill>
                <a:latin typeface="ヒラギノ角ゴ ProN W3"/>
                <a:ea typeface="ヒラギノ角ゴ ProN W3"/>
                <a:cs typeface="ヒラギノ角ゴ ProN W3"/>
              </a:rPr>
              <a:t>※ </a:t>
            </a:r>
            <a:r>
              <a:rPr kumimoji="0" lang="ja-JP" altLang="en-US" sz="1100" kern="100" dirty="0" smtClean="0">
                <a:solidFill>
                  <a:sysClr val="windowText" lastClr="000000"/>
                </a:solidFill>
                <a:latin typeface="ヒラギノ角ゴ ProN W3"/>
                <a:ea typeface="ヒラギノ角ゴ ProN W3"/>
                <a:cs typeface="ヒラギノ角ゴ ProN W3"/>
              </a:rPr>
              <a:t>老人福祉法第</a:t>
            </a:r>
            <a:r>
              <a:rPr kumimoji="0" lang="en-US" altLang="ja-JP" sz="1100" kern="100" dirty="0" smtClean="0">
                <a:solidFill>
                  <a:sysClr val="windowText" lastClr="000000"/>
                </a:solidFill>
                <a:latin typeface="ヒラギノ角ゴ ProN W3"/>
                <a:ea typeface="ヒラギノ角ゴ ProN W3"/>
                <a:cs typeface="ヒラギノ角ゴ ProN W3"/>
              </a:rPr>
              <a:t>11</a:t>
            </a:r>
            <a:r>
              <a:rPr kumimoji="0" lang="ja-JP" altLang="en-US" sz="1100" kern="100" dirty="0" smtClean="0">
                <a:solidFill>
                  <a:sysClr val="windowText" lastClr="000000"/>
                </a:solidFill>
                <a:latin typeface="ヒラギノ角ゴ ProN W3"/>
                <a:ea typeface="ヒラギノ角ゴ ProN W3"/>
                <a:cs typeface="ヒラギノ角ゴ ProN W3"/>
              </a:rPr>
              <a:t>条第１項第</a:t>
            </a:r>
            <a:r>
              <a:rPr kumimoji="0" lang="en-US" altLang="ja-JP" sz="1100" kern="100" dirty="0" smtClean="0">
                <a:solidFill>
                  <a:sysClr val="windowText" lastClr="000000"/>
                </a:solidFill>
                <a:latin typeface="ヒラギノ角ゴ ProN W3"/>
                <a:ea typeface="ヒラギノ角ゴ ProN W3"/>
                <a:cs typeface="ヒラギノ角ゴ ProN W3"/>
              </a:rPr>
              <a:t>1</a:t>
            </a:r>
            <a:r>
              <a:rPr kumimoji="0" lang="ja-JP" altLang="en-US" sz="1100" kern="100" dirty="0" smtClean="0">
                <a:solidFill>
                  <a:sysClr val="windowText" lastClr="000000"/>
                </a:solidFill>
                <a:latin typeface="ヒラギノ角ゴ ProN W3"/>
                <a:ea typeface="ヒラギノ角ゴ ProN W3"/>
                <a:cs typeface="ヒラギノ角ゴ ProN W3"/>
              </a:rPr>
              <a:t>号で定める環境上の理由・経済的理由については、「老人</a:t>
            </a:r>
            <a:r>
              <a:rPr kumimoji="0" lang="ja-JP" altLang="en-US" sz="1100" kern="100" dirty="0">
                <a:solidFill>
                  <a:sysClr val="windowText" lastClr="000000"/>
                </a:solidFill>
                <a:latin typeface="ヒラギノ角ゴ ProN W3"/>
                <a:ea typeface="ヒラギノ角ゴ ProN W3"/>
                <a:cs typeface="ヒラギノ角ゴ ProN W3"/>
              </a:rPr>
              <a:t>ホームへの入所措置</a:t>
            </a:r>
            <a:r>
              <a:rPr kumimoji="0" lang="ja-JP" altLang="en-US" sz="1100" kern="100" dirty="0" smtClean="0">
                <a:solidFill>
                  <a:sysClr val="windowText" lastClr="000000"/>
                </a:solidFill>
                <a:latin typeface="ヒラギノ角ゴ ProN W3"/>
                <a:ea typeface="ヒラギノ角ゴ ProN W3"/>
                <a:cs typeface="ヒラギノ角ゴ ProN W3"/>
              </a:rPr>
              <a:t>等の指針（平成</a:t>
            </a:r>
            <a:r>
              <a:rPr kumimoji="0" lang="en-US" altLang="ja-JP" sz="1100" kern="100" dirty="0" smtClean="0">
                <a:solidFill>
                  <a:sysClr val="windowText" lastClr="000000"/>
                </a:solidFill>
                <a:latin typeface="ヒラギノ角ゴ ProN W3"/>
                <a:ea typeface="ヒラギノ角ゴ ProN W3"/>
                <a:cs typeface="ヒラギノ角ゴ ProN W3"/>
              </a:rPr>
              <a:t>18</a:t>
            </a:r>
            <a:r>
              <a:rPr kumimoji="0" lang="ja-JP" altLang="en-US" sz="1100" kern="100" dirty="0" smtClean="0">
                <a:solidFill>
                  <a:sysClr val="windowText" lastClr="000000"/>
                </a:solidFill>
                <a:latin typeface="ヒラギノ角ゴ ProN W3"/>
                <a:ea typeface="ヒラギノ角ゴ ProN W3"/>
                <a:cs typeface="ヒラギノ角ゴ ProN W3"/>
              </a:rPr>
              <a:t>年</a:t>
            </a:r>
            <a:r>
              <a:rPr kumimoji="0" lang="en-US" altLang="ja-JP" sz="1100" kern="100" dirty="0" smtClean="0">
                <a:solidFill>
                  <a:sysClr val="windowText" lastClr="000000"/>
                </a:solidFill>
                <a:latin typeface="ヒラギノ角ゴ ProN W3"/>
                <a:ea typeface="ヒラギノ角ゴ ProN W3"/>
                <a:cs typeface="ヒラギノ角ゴ ProN W3"/>
              </a:rPr>
              <a:t>3</a:t>
            </a:r>
            <a:r>
              <a:rPr kumimoji="0" lang="ja-JP" altLang="en-US" sz="1100" kern="100" dirty="0" smtClean="0">
                <a:solidFill>
                  <a:sysClr val="windowText" lastClr="000000"/>
                </a:solidFill>
                <a:latin typeface="ヒラギノ角ゴ ProN W3"/>
                <a:ea typeface="ヒラギノ角ゴ ProN W3"/>
                <a:cs typeface="ヒラギノ角ゴ ProN W3"/>
              </a:rPr>
              <a:t>月</a:t>
            </a:r>
            <a:r>
              <a:rPr kumimoji="0" lang="en-US" altLang="ja-JP" sz="1100" kern="100" dirty="0" smtClean="0">
                <a:solidFill>
                  <a:sysClr val="windowText" lastClr="000000"/>
                </a:solidFill>
                <a:latin typeface="ヒラギノ角ゴ ProN W3"/>
                <a:ea typeface="ヒラギノ角ゴ ProN W3"/>
                <a:cs typeface="ヒラギノ角ゴ ProN W3"/>
              </a:rPr>
              <a:t>31</a:t>
            </a:r>
            <a:r>
              <a:rPr kumimoji="0" lang="ja-JP" altLang="en-US" sz="1100" kern="100" dirty="0" smtClean="0">
                <a:solidFill>
                  <a:sysClr val="windowText" lastClr="000000"/>
                </a:solidFill>
                <a:latin typeface="ヒラギノ角ゴ ProN W3"/>
                <a:ea typeface="ヒラギノ角ゴ ProN W3"/>
                <a:cs typeface="ヒラギノ角ゴ ProN W3"/>
              </a:rPr>
              <a:t>日 老発第</a:t>
            </a:r>
            <a:r>
              <a:rPr kumimoji="0" lang="en-US" altLang="ja-JP" sz="1100" kern="100" dirty="0" smtClean="0">
                <a:solidFill>
                  <a:sysClr val="windowText" lastClr="000000"/>
                </a:solidFill>
                <a:latin typeface="ヒラギノ角ゴ ProN W3"/>
                <a:ea typeface="ヒラギノ角ゴ ProN W3"/>
                <a:cs typeface="ヒラギノ角ゴ ProN W3"/>
              </a:rPr>
              <a:t>0331028</a:t>
            </a:r>
            <a:r>
              <a:rPr kumimoji="0" lang="ja-JP" altLang="en-US" sz="1100" kern="100" dirty="0" smtClean="0">
                <a:solidFill>
                  <a:sysClr val="windowText" lastClr="000000"/>
                </a:solidFill>
                <a:latin typeface="ヒラギノ角ゴ ProN W3"/>
                <a:ea typeface="ヒラギノ角ゴ ProN W3"/>
                <a:cs typeface="ヒラギノ角ゴ ProN W3"/>
              </a:rPr>
              <a:t>号）」で考え方を示している。</a:t>
            </a:r>
            <a:endParaRPr kumimoji="0" lang="ja-JP" altLang="en-US" sz="1100" kern="100" dirty="0">
              <a:solidFill>
                <a:sysClr val="windowText" lastClr="000000"/>
              </a:solidFill>
              <a:latin typeface="ヒラギノ角ゴ ProN W3"/>
              <a:ea typeface="ヒラギノ角ゴ ProN W3"/>
              <a:cs typeface="ヒラギノ角ゴ ProN W3"/>
            </a:endParaRPr>
          </a:p>
        </p:txBody>
      </p:sp>
      <p:sp>
        <p:nvSpPr>
          <p:cNvPr id="279" name="角丸四角形 278"/>
          <p:cNvSpPr/>
          <p:nvPr/>
        </p:nvSpPr>
        <p:spPr>
          <a:xfrm>
            <a:off x="169532" y="764752"/>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0" name="角丸四角形 279"/>
          <p:cNvSpPr/>
          <p:nvPr/>
        </p:nvSpPr>
        <p:spPr>
          <a:xfrm>
            <a:off x="169540" y="2527438"/>
            <a:ext cx="3921282"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auto">
              <a:spcBef>
                <a:spcPts val="0"/>
              </a:spcBef>
              <a:spcAft>
                <a:spcPts val="0"/>
              </a:spcAft>
            </a:pP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効率的なサービス提供（イメージ）</a:t>
            </a:r>
          </a:p>
        </p:txBody>
      </p:sp>
      <p:sp>
        <p:nvSpPr>
          <p:cNvPr id="84" name="スライド番号プレースホルダー 1"/>
          <p:cNvSpPr>
            <a:spLocks noGrp="1"/>
          </p:cNvSpPr>
          <p:nvPr>
            <p:ph type="sldNum" sz="quarter" idx="11"/>
          </p:nvPr>
        </p:nvSpPr>
        <p:spPr>
          <a:xfrm>
            <a:off x="9261206" y="660723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43</a:t>
            </a:fld>
            <a:endParaRPr kumimoji="0" lang="en-US" altLang="ja-JP" sz="1600" kern="0" dirty="0">
              <a:solidFill>
                <a:srgbClr val="000000"/>
              </a:solidFill>
            </a:endParaRPr>
          </a:p>
        </p:txBody>
      </p:sp>
    </p:spTree>
    <p:extLst>
      <p:ext uri="{BB962C8B-B14F-4D97-AF65-F5344CB8AC3E}">
        <p14:creationId xmlns:p14="http://schemas.microsoft.com/office/powerpoint/2010/main" val="40838732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7882237" y="475504"/>
            <a:ext cx="2024042" cy="230832"/>
          </a:xfrm>
          <a:prstGeom prst="rect">
            <a:avLst/>
          </a:prstGeom>
          <a:noFill/>
        </p:spPr>
        <p:txBody>
          <a:bodyPr wrap="square" rtlCol="0">
            <a:spAutoFit/>
          </a:bodyPr>
          <a:lstStyle/>
          <a:p>
            <a:pPr algn="l" fontAlgn="auto">
              <a:spcBef>
                <a:spcPts val="0"/>
              </a:spcBef>
              <a:spcAft>
                <a:spcPts val="0"/>
              </a:spcAft>
            </a:pPr>
            <a:r>
              <a:rPr lang="en-US" altLang="ja-JP" sz="900" dirty="0">
                <a:solidFill>
                  <a:prstClr val="black"/>
                </a:solidFill>
                <a:latin typeface="Calibri" panose="020F0502020204030204"/>
                <a:ea typeface="ＭＳ Ｐゴシック"/>
              </a:rPr>
              <a:t>※</a:t>
            </a:r>
            <a:r>
              <a:rPr lang="ja-JP" altLang="en-US" sz="900" dirty="0">
                <a:solidFill>
                  <a:prstClr val="black"/>
                </a:solidFill>
                <a:latin typeface="Calibri" panose="020F0502020204030204"/>
                <a:ea typeface="ＭＳ Ｐゴシック"/>
              </a:rPr>
              <a:t>　加算・減算は主なものを記載</a:t>
            </a:r>
          </a:p>
        </p:txBody>
      </p:sp>
      <p:grpSp>
        <p:nvGrpSpPr>
          <p:cNvPr id="112" name="グループ化 111"/>
          <p:cNvGrpSpPr/>
          <p:nvPr/>
        </p:nvGrpSpPr>
        <p:grpSpPr>
          <a:xfrm>
            <a:off x="99914" y="1278707"/>
            <a:ext cx="4841384" cy="4462088"/>
            <a:chOff x="61509" y="-4741938"/>
            <a:chExt cx="4062294" cy="9786288"/>
          </a:xfrm>
        </p:grpSpPr>
        <p:grpSp>
          <p:nvGrpSpPr>
            <p:cNvPr id="113" name="グループ化 112"/>
            <p:cNvGrpSpPr/>
            <p:nvPr/>
          </p:nvGrpSpPr>
          <p:grpSpPr>
            <a:xfrm>
              <a:off x="146224" y="-3254449"/>
              <a:ext cx="3939932" cy="8298799"/>
              <a:chOff x="-78225" y="-4390438"/>
              <a:chExt cx="4406624" cy="10776695"/>
            </a:xfrm>
          </p:grpSpPr>
          <p:sp>
            <p:nvSpPr>
              <p:cNvPr id="125" name="正方形/長方形 124"/>
              <p:cNvSpPr/>
              <p:nvPr/>
            </p:nvSpPr>
            <p:spPr>
              <a:xfrm>
                <a:off x="1289426" y="2033485"/>
                <a:ext cx="607795" cy="4352772"/>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lIns="0" rIns="0" rtlCol="0" anchor="ctr"/>
              <a:lstStyle/>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要介護</a:t>
                </a:r>
                <a:r>
                  <a:rPr lang="en-US" altLang="ja-JP" sz="1000" b="1" dirty="0">
                    <a:solidFill>
                      <a:prstClr val="black"/>
                    </a:solidFill>
                    <a:latin typeface="HG丸ｺﾞｼｯｸM-PRO" pitchFamily="50" charset="-128"/>
                    <a:ea typeface="HG丸ｺﾞｼｯｸM-PRO" pitchFamily="50" charset="-128"/>
                  </a:rPr>
                  <a:t>1</a:t>
                </a:r>
              </a:p>
              <a:p>
                <a:pPr algn="ctr" fontAlgn="auto">
                  <a:spcBef>
                    <a:spcPts val="0"/>
                  </a:spcBef>
                  <a:spcAft>
                    <a:spcPts val="0"/>
                  </a:spcAft>
                </a:pP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smtClean="0">
                    <a:solidFill>
                      <a:prstClr val="black"/>
                    </a:solidFill>
                    <a:latin typeface="HG丸ｺﾞｼｯｸM-PRO" pitchFamily="50" charset="-128"/>
                    <a:ea typeface="HG丸ｺﾞｼｯｸM-PRO" pitchFamily="50" charset="-128"/>
                  </a:rPr>
                  <a:t>５３３</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単位</a:t>
                </a:r>
              </a:p>
            </p:txBody>
          </p:sp>
          <p:sp>
            <p:nvSpPr>
              <p:cNvPr id="126" name="正方形/長方形 125"/>
              <p:cNvSpPr/>
              <p:nvPr/>
            </p:nvSpPr>
            <p:spPr>
              <a:xfrm>
                <a:off x="1897221" y="605951"/>
                <a:ext cx="607794" cy="5780303"/>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lIns="0" rIns="0" rtlCol="0" anchor="ctr"/>
              <a:lstStyle/>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要介護</a:t>
                </a:r>
                <a:r>
                  <a:rPr lang="en-US" altLang="ja-JP" sz="1000" b="1" dirty="0">
                    <a:solidFill>
                      <a:prstClr val="black"/>
                    </a:solidFill>
                    <a:latin typeface="HG丸ｺﾞｼｯｸM-PRO" pitchFamily="50" charset="-128"/>
                    <a:ea typeface="HG丸ｺﾞｼｯｸM-PRO" pitchFamily="50" charset="-128"/>
                  </a:rPr>
                  <a:t>2</a:t>
                </a:r>
              </a:p>
              <a:p>
                <a:pPr algn="ctr" fontAlgn="auto">
                  <a:spcBef>
                    <a:spcPts val="0"/>
                  </a:spcBef>
                  <a:spcAft>
                    <a:spcPts val="0"/>
                  </a:spcAft>
                </a:pP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５９７</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単位</a:t>
                </a:r>
              </a:p>
            </p:txBody>
          </p:sp>
          <p:sp>
            <p:nvSpPr>
              <p:cNvPr id="127" name="正方形/長方形 126"/>
              <p:cNvSpPr/>
              <p:nvPr/>
            </p:nvSpPr>
            <p:spPr>
              <a:xfrm>
                <a:off x="2505016" y="-1059513"/>
                <a:ext cx="607794" cy="7445767"/>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lIns="0" rIns="0" rtlCol="0" anchor="ctr"/>
              <a:lstStyle/>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要介護</a:t>
                </a:r>
                <a:r>
                  <a:rPr lang="en-US" altLang="ja-JP" sz="1000" b="1" dirty="0">
                    <a:solidFill>
                      <a:prstClr val="black"/>
                    </a:solidFill>
                    <a:latin typeface="HG丸ｺﾞｼｯｸM-PRO" pitchFamily="50" charset="-128"/>
                    <a:ea typeface="HG丸ｺﾞｼｯｸM-PRO" pitchFamily="50" charset="-128"/>
                  </a:rPr>
                  <a:t>3</a:t>
                </a:r>
              </a:p>
              <a:p>
                <a:pPr algn="ctr" fontAlgn="auto">
                  <a:spcBef>
                    <a:spcPts val="0"/>
                  </a:spcBef>
                  <a:spcAft>
                    <a:spcPts val="0"/>
                  </a:spcAft>
                </a:pP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６６６</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単位</a:t>
                </a:r>
              </a:p>
            </p:txBody>
          </p:sp>
          <p:sp>
            <p:nvSpPr>
              <p:cNvPr id="128" name="正方形/長方形 127"/>
              <p:cNvSpPr/>
              <p:nvPr/>
            </p:nvSpPr>
            <p:spPr>
              <a:xfrm>
                <a:off x="3112810" y="-2724986"/>
                <a:ext cx="607794" cy="9111237"/>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lIns="0" rIns="0" rtlCol="0" anchor="ctr"/>
              <a:lstStyle/>
              <a:p>
                <a:pPr algn="ctr" fontAlgn="auto">
                  <a:spcBef>
                    <a:spcPts val="0"/>
                  </a:spcBef>
                  <a:spcAft>
                    <a:spcPts val="0"/>
                  </a:spcAft>
                </a:pPr>
                <a:r>
                  <a:rPr lang="en-US" altLang="ja-JP" sz="1000" b="1" dirty="0">
                    <a:solidFill>
                      <a:prstClr val="black"/>
                    </a:solidFill>
                    <a:latin typeface="HG丸ｺﾞｼｯｸM-PRO" pitchFamily="50" charset="-128"/>
                    <a:ea typeface="HG丸ｺﾞｼｯｸM-PRO" pitchFamily="50" charset="-128"/>
                  </a:rPr>
                  <a:t>	</a:t>
                </a:r>
                <a:r>
                  <a:rPr lang="ja-JP" altLang="en-US" sz="1000" b="1" dirty="0">
                    <a:solidFill>
                      <a:prstClr val="black"/>
                    </a:solidFill>
                    <a:latin typeface="HG丸ｺﾞｼｯｸM-PRO" pitchFamily="50" charset="-128"/>
                    <a:ea typeface="HG丸ｺﾞｼｯｸM-PRO" pitchFamily="50" charset="-128"/>
                  </a:rPr>
                  <a:t>要介護</a:t>
                </a:r>
                <a:r>
                  <a:rPr lang="en-US" altLang="ja-JP" sz="1000" b="1" dirty="0">
                    <a:solidFill>
                      <a:prstClr val="black"/>
                    </a:solidFill>
                    <a:latin typeface="HG丸ｺﾞｼｯｸM-PRO" pitchFamily="50" charset="-128"/>
                    <a:ea typeface="HG丸ｺﾞｼｯｸM-PRO" pitchFamily="50" charset="-128"/>
                  </a:rPr>
                  <a:t>4</a:t>
                </a:r>
              </a:p>
              <a:p>
                <a:pPr algn="ctr" fontAlgn="auto">
                  <a:spcBef>
                    <a:spcPts val="0"/>
                  </a:spcBef>
                  <a:spcAft>
                    <a:spcPts val="0"/>
                  </a:spcAft>
                </a:pP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７３０</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単位</a:t>
                </a:r>
              </a:p>
            </p:txBody>
          </p:sp>
          <p:sp>
            <p:nvSpPr>
              <p:cNvPr id="129" name="正方形/長方形 128"/>
              <p:cNvSpPr/>
              <p:nvPr/>
            </p:nvSpPr>
            <p:spPr>
              <a:xfrm>
                <a:off x="3720605" y="-4390438"/>
                <a:ext cx="607794" cy="10776695"/>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lIns="0" rIns="0" rtlCol="0" anchor="ctr"/>
              <a:lstStyle/>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要介護</a:t>
                </a:r>
                <a:r>
                  <a:rPr lang="en-US" altLang="ja-JP" sz="1000" b="1" dirty="0">
                    <a:solidFill>
                      <a:prstClr val="black"/>
                    </a:solidFill>
                    <a:latin typeface="HG丸ｺﾞｼｯｸM-PRO" pitchFamily="50" charset="-128"/>
                    <a:ea typeface="HG丸ｺﾞｼｯｸM-PRO" pitchFamily="50" charset="-128"/>
                  </a:rPr>
                  <a:t>5</a:t>
                </a:r>
              </a:p>
              <a:p>
                <a:pPr algn="ctr" fontAlgn="auto">
                  <a:spcBef>
                    <a:spcPts val="0"/>
                  </a:spcBef>
                  <a:spcAft>
                    <a:spcPts val="0"/>
                  </a:spcAft>
                </a:pP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７９８</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単位</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endParaRPr lang="ja-JP" altLang="en-US" sz="1000" b="1" dirty="0">
                  <a:solidFill>
                    <a:prstClr val="black"/>
                  </a:solidFill>
                  <a:latin typeface="HG丸ｺﾞｼｯｸM-PRO" pitchFamily="50" charset="-128"/>
                  <a:ea typeface="HG丸ｺﾞｼｯｸM-PRO" pitchFamily="50" charset="-128"/>
                </a:endParaRPr>
              </a:p>
            </p:txBody>
          </p:sp>
          <p:sp>
            <p:nvSpPr>
              <p:cNvPr id="44" name="正方形/長方形 43"/>
              <p:cNvSpPr/>
              <p:nvPr/>
            </p:nvSpPr>
            <p:spPr>
              <a:xfrm>
                <a:off x="-78225" y="4016956"/>
                <a:ext cx="607795" cy="2369301"/>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lIns="0" rIns="0" rtlCol="0" anchor="ctr"/>
              <a:lstStyle/>
              <a:p>
                <a:pPr algn="ctr" fontAlgn="auto">
                  <a:spcBef>
                    <a:spcPts val="0"/>
                  </a:spcBef>
                  <a:spcAft>
                    <a:spcPts val="0"/>
                  </a:spcAft>
                </a:pPr>
                <a:r>
                  <a:rPr lang="ja-JP" altLang="en-US" sz="1000" b="1" dirty="0" smtClean="0">
                    <a:solidFill>
                      <a:prstClr val="black"/>
                    </a:solidFill>
                    <a:latin typeface="HG丸ｺﾞｼｯｸM-PRO" pitchFamily="50" charset="-128"/>
                    <a:ea typeface="HG丸ｺﾞｼｯｸM-PRO" pitchFamily="50" charset="-128"/>
                  </a:rPr>
                  <a:t>要</a:t>
                </a:r>
                <a:r>
                  <a:rPr lang="ja-JP" altLang="en-US" sz="1000" b="1" dirty="0">
                    <a:solidFill>
                      <a:prstClr val="black"/>
                    </a:solidFill>
                    <a:latin typeface="HG丸ｺﾞｼｯｸM-PRO" pitchFamily="50" charset="-128"/>
                    <a:ea typeface="HG丸ｺﾞｼｯｸM-PRO" pitchFamily="50" charset="-128"/>
                  </a:rPr>
                  <a:t>支援</a:t>
                </a:r>
                <a:r>
                  <a:rPr lang="en-US" altLang="ja-JP" sz="1000" b="1" dirty="0" smtClean="0">
                    <a:solidFill>
                      <a:prstClr val="black"/>
                    </a:solidFill>
                    <a:latin typeface="HG丸ｺﾞｼｯｸM-PRO" pitchFamily="50" charset="-128"/>
                    <a:ea typeface="HG丸ｺﾞｼｯｸM-PRO" pitchFamily="50" charset="-128"/>
                  </a:rPr>
                  <a:t>1</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１７９</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単位</a:t>
                </a:r>
              </a:p>
            </p:txBody>
          </p:sp>
          <p:sp>
            <p:nvSpPr>
              <p:cNvPr id="45" name="正方形/長方形 44"/>
              <p:cNvSpPr/>
              <p:nvPr/>
            </p:nvSpPr>
            <p:spPr>
              <a:xfrm>
                <a:off x="529569" y="3239921"/>
                <a:ext cx="607794" cy="3146334"/>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lIns="0" rIns="0" rtlCol="0" anchor="ctr"/>
              <a:lstStyle/>
              <a:p>
                <a:pPr algn="ctr" fontAlgn="auto">
                  <a:spcBef>
                    <a:spcPts val="0"/>
                  </a:spcBef>
                  <a:spcAft>
                    <a:spcPts val="0"/>
                  </a:spcAft>
                </a:pPr>
                <a:r>
                  <a:rPr lang="ja-JP" altLang="en-US" sz="1000" b="1" dirty="0" smtClean="0">
                    <a:solidFill>
                      <a:prstClr val="black"/>
                    </a:solidFill>
                    <a:latin typeface="HG丸ｺﾞｼｯｸM-PRO" pitchFamily="50" charset="-128"/>
                    <a:ea typeface="HG丸ｺﾞｼｯｸM-PRO" pitchFamily="50" charset="-128"/>
                  </a:rPr>
                  <a:t>要支援</a:t>
                </a:r>
                <a:r>
                  <a:rPr lang="en-US" altLang="ja-JP" sz="1000" b="1" dirty="0" smtClean="0">
                    <a:solidFill>
                      <a:prstClr val="black"/>
                    </a:solidFill>
                    <a:latin typeface="HG丸ｺﾞｼｯｸM-PRO" pitchFamily="50" charset="-128"/>
                    <a:ea typeface="HG丸ｺﾞｼｯｸM-PRO" pitchFamily="50" charset="-128"/>
                  </a:rPr>
                  <a:t>2</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３０８</a:t>
                </a:r>
                <a:endParaRPr lang="en-US" altLang="ja-JP" sz="1000" b="1"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000" b="1" dirty="0">
                    <a:solidFill>
                      <a:prstClr val="black"/>
                    </a:solidFill>
                    <a:latin typeface="HG丸ｺﾞｼｯｸM-PRO" pitchFamily="50" charset="-128"/>
                    <a:ea typeface="HG丸ｺﾞｼｯｸM-PRO" pitchFamily="50" charset="-128"/>
                  </a:rPr>
                  <a:t>単位</a:t>
                </a:r>
              </a:p>
            </p:txBody>
          </p:sp>
        </p:grpSp>
        <p:sp>
          <p:nvSpPr>
            <p:cNvPr id="124" name="テキスト ボックス 123"/>
            <p:cNvSpPr txBox="1"/>
            <p:nvPr/>
          </p:nvSpPr>
          <p:spPr>
            <a:xfrm>
              <a:off x="61509" y="-4741938"/>
              <a:ext cx="4062294" cy="1184332"/>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利用者の</a:t>
              </a:r>
              <a:r>
                <a:rPr lang="ja-JP" altLang="en-US" sz="1200" b="1" dirty="0">
                  <a:solidFill>
                    <a:prstClr val="black"/>
                  </a:solidFill>
                  <a:latin typeface="HG丸ｺﾞｼｯｸM-PRO" pitchFamily="50" charset="-128"/>
                  <a:ea typeface="HG丸ｺﾞｼｯｸM-PRO" pitchFamily="50" charset="-128"/>
                </a:rPr>
                <a:t>要介護度に応じた基本</a:t>
              </a:r>
              <a:r>
                <a:rPr lang="ja-JP" altLang="en-US" sz="1200" b="1" dirty="0" smtClean="0">
                  <a:solidFill>
                    <a:prstClr val="black"/>
                  </a:solidFill>
                  <a:latin typeface="HG丸ｺﾞｼｯｸM-PRO" pitchFamily="50" charset="-128"/>
                  <a:ea typeface="HG丸ｺﾞｼｯｸM-PRO" pitchFamily="50" charset="-128"/>
                </a:rPr>
                <a:t>サービス費</a:t>
              </a:r>
              <a:endParaRPr lang="en-US" altLang="ja-JP" sz="1200" dirty="0">
                <a:solidFill>
                  <a:prstClr val="black"/>
                </a:solidFill>
                <a:latin typeface="HG丸ｺﾞｼｯｸM-PRO" pitchFamily="50" charset="-128"/>
                <a:ea typeface="HG丸ｺﾞｼｯｸM-PRO" pitchFamily="50" charset="-128"/>
              </a:endParaRPr>
            </a:p>
          </p:txBody>
        </p:sp>
      </p:grpSp>
      <p:sp>
        <p:nvSpPr>
          <p:cNvPr id="140" name="テキスト ボックス 139"/>
          <p:cNvSpPr txBox="1"/>
          <p:nvPr/>
        </p:nvSpPr>
        <p:spPr>
          <a:xfrm>
            <a:off x="5664208" y="1276655"/>
            <a:ext cx="4142179" cy="510778"/>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fontAlgn="auto">
              <a:spcBef>
                <a:spcPts val="0"/>
              </a:spcBef>
              <a:spcAft>
                <a:spcPts val="0"/>
              </a:spcAft>
            </a:pPr>
            <a:r>
              <a:rPr lang="ja-JP" altLang="en-US" sz="1200" dirty="0">
                <a:solidFill>
                  <a:prstClr val="black"/>
                </a:solidFill>
                <a:latin typeface="HG丸ｺﾞｼｯｸM-PRO" pitchFamily="50" charset="-128"/>
                <a:ea typeface="HG丸ｺﾞｼｯｸM-PRO" pitchFamily="50" charset="-128"/>
              </a:rPr>
              <a:t>利用者の状態に応じたサービス提供や</a:t>
            </a:r>
            <a:endParaRPr lang="en-US" altLang="ja-JP" sz="1200" dirty="0">
              <a:solidFill>
                <a:prstClr val="black"/>
              </a:solidFill>
              <a:latin typeface="HG丸ｺﾞｼｯｸM-PRO" pitchFamily="50" charset="-128"/>
              <a:ea typeface="HG丸ｺﾞｼｯｸM-PRO" pitchFamily="50" charset="-128"/>
            </a:endParaRPr>
          </a:p>
          <a:p>
            <a:pPr algn="ctr" fontAlgn="auto">
              <a:spcBef>
                <a:spcPts val="0"/>
              </a:spcBef>
              <a:spcAft>
                <a:spcPts val="0"/>
              </a:spcAft>
            </a:pPr>
            <a:r>
              <a:rPr lang="ja-JP" altLang="en-US" sz="1200" dirty="0" smtClean="0">
                <a:solidFill>
                  <a:prstClr val="black"/>
                </a:solidFill>
                <a:latin typeface="HG丸ｺﾞｼｯｸM-PRO" pitchFamily="50" charset="-128"/>
                <a:ea typeface="HG丸ｺﾞｼｯｸM-PRO" pitchFamily="50" charset="-128"/>
              </a:rPr>
              <a:t>特定施設</a:t>
            </a:r>
            <a:r>
              <a:rPr lang="ja-JP" altLang="en-US" sz="1200" dirty="0">
                <a:solidFill>
                  <a:prstClr val="black"/>
                </a:solidFill>
                <a:latin typeface="HG丸ｺﾞｼｯｸM-PRO" pitchFamily="50" charset="-128"/>
                <a:ea typeface="HG丸ｺﾞｼｯｸM-PRO" pitchFamily="50" charset="-128"/>
              </a:rPr>
              <a:t>の体制に対する</a:t>
            </a:r>
            <a:r>
              <a:rPr lang="ja-JP" altLang="en-US" sz="1200" b="1" dirty="0">
                <a:solidFill>
                  <a:prstClr val="black"/>
                </a:solidFill>
                <a:latin typeface="HG丸ｺﾞｼｯｸM-PRO" pitchFamily="50" charset="-128"/>
                <a:ea typeface="HG丸ｺﾞｼｯｸM-PRO" pitchFamily="50" charset="-128"/>
              </a:rPr>
              <a:t>加算・減算</a:t>
            </a:r>
            <a:endParaRPr lang="en-US" altLang="ja-JP" sz="1200" b="1" dirty="0">
              <a:solidFill>
                <a:prstClr val="black"/>
              </a:solidFill>
              <a:latin typeface="HG丸ｺﾞｼｯｸM-PRO" pitchFamily="50" charset="-128"/>
              <a:ea typeface="HG丸ｺﾞｼｯｸM-PRO" pitchFamily="50" charset="-128"/>
            </a:endParaRPr>
          </a:p>
        </p:txBody>
      </p:sp>
      <p:sp>
        <p:nvSpPr>
          <p:cNvPr id="142" name="正方形/長方形 141"/>
          <p:cNvSpPr/>
          <p:nvPr/>
        </p:nvSpPr>
        <p:spPr>
          <a:xfrm>
            <a:off x="5664208" y="1956932"/>
            <a:ext cx="2052000" cy="187200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lIns="36000" rIns="36000" rtlCol="0" anchor="ctr"/>
          <a:lstStyle/>
          <a:p>
            <a:pPr algn="l" fontAlgn="auto">
              <a:spcBef>
                <a:spcPts val="0"/>
              </a:spcBef>
              <a:spcAft>
                <a:spcPts val="0"/>
              </a:spcAft>
            </a:pPr>
            <a:r>
              <a:rPr lang="en-US" altLang="ja-JP" sz="1400" b="1" dirty="0" smtClean="0">
                <a:solidFill>
                  <a:prstClr val="black"/>
                </a:solidFill>
                <a:latin typeface="HG丸ｺﾞｼｯｸM-PRO" pitchFamily="50" charset="-128"/>
                <a:ea typeface="HG丸ｺﾞｼｯｸM-PRO" pitchFamily="50" charset="-128"/>
              </a:rPr>
              <a:t>【</a:t>
            </a:r>
            <a:r>
              <a:rPr lang="ja-JP" altLang="en-US" sz="1400" b="1" dirty="0" smtClean="0">
                <a:solidFill>
                  <a:prstClr val="black"/>
                </a:solidFill>
                <a:latin typeface="HG丸ｺﾞｼｯｸM-PRO" pitchFamily="50" charset="-128"/>
                <a:ea typeface="HG丸ｺﾞｼｯｸM-PRO" pitchFamily="50" charset="-128"/>
              </a:rPr>
              <a:t>サービス提供体制</a:t>
            </a:r>
            <a:endParaRPr lang="en-US" altLang="ja-JP" sz="1400" b="1" dirty="0" smtClean="0">
              <a:solidFill>
                <a:prstClr val="black"/>
              </a:solidFill>
              <a:latin typeface="HG丸ｺﾞｼｯｸM-PRO" pitchFamily="50" charset="-128"/>
              <a:ea typeface="HG丸ｺﾞｼｯｸM-PRO" pitchFamily="50" charset="-128"/>
            </a:endParaRPr>
          </a:p>
          <a:p>
            <a:pPr algn="l" fontAlgn="auto">
              <a:spcBef>
                <a:spcPts val="0"/>
              </a:spcBef>
              <a:spcAft>
                <a:spcPts val="0"/>
              </a:spcAft>
            </a:pPr>
            <a:r>
              <a:rPr lang="ja-JP" altLang="en-US" sz="1400" b="1" dirty="0">
                <a:solidFill>
                  <a:prstClr val="black"/>
                </a:solidFill>
                <a:latin typeface="HG丸ｺﾞｼｯｸM-PRO" pitchFamily="50" charset="-128"/>
                <a:ea typeface="HG丸ｺﾞｼｯｸM-PRO" pitchFamily="50" charset="-128"/>
              </a:rPr>
              <a:t>　</a:t>
            </a:r>
            <a:r>
              <a:rPr lang="ja-JP" altLang="en-US" sz="1400" b="1" dirty="0" smtClean="0">
                <a:solidFill>
                  <a:prstClr val="black"/>
                </a:solidFill>
                <a:latin typeface="HG丸ｺﾞｼｯｸM-PRO" pitchFamily="50" charset="-128"/>
                <a:ea typeface="HG丸ｺﾞｼｯｸM-PRO" pitchFamily="50" charset="-128"/>
              </a:rPr>
              <a:t>　　　　　強化加算</a:t>
            </a:r>
            <a:r>
              <a:rPr lang="en-US" altLang="ja-JP" sz="1400" b="1" dirty="0" smtClean="0">
                <a:solidFill>
                  <a:prstClr val="black"/>
                </a:solidFill>
                <a:latin typeface="HG丸ｺﾞｼｯｸM-PRO" pitchFamily="50" charset="-128"/>
                <a:ea typeface="HG丸ｺﾞｼｯｸM-PRO" pitchFamily="50" charset="-128"/>
              </a:rPr>
              <a:t>】</a:t>
            </a:r>
          </a:p>
          <a:p>
            <a:pPr algn="l" fontAlgn="auto">
              <a:spcBef>
                <a:spcPts val="0"/>
              </a:spcBef>
              <a:spcAft>
                <a:spcPts val="0"/>
              </a:spcAft>
            </a:pPr>
            <a:endParaRPr lang="en-US" altLang="ja-JP" sz="1050" b="1" dirty="0">
              <a:solidFill>
                <a:prstClr val="black"/>
              </a:solidFill>
              <a:latin typeface="HG丸ｺﾞｼｯｸM-PRO" pitchFamily="50" charset="-128"/>
              <a:ea typeface="HG丸ｺﾞｼｯｸM-PRO" pitchFamily="50" charset="-128"/>
            </a:endParaRPr>
          </a:p>
          <a:p>
            <a:pPr algn="l" fontAlgn="auto">
              <a:spcBef>
                <a:spcPts val="0"/>
              </a:spcBef>
              <a:spcAft>
                <a:spcPts val="0"/>
              </a:spcAft>
            </a:pPr>
            <a:r>
              <a:rPr lang="ja-JP" altLang="en-US" sz="1000" b="1" dirty="0" smtClean="0">
                <a:solidFill>
                  <a:prstClr val="black"/>
                </a:solidFill>
                <a:latin typeface="HG丸ｺﾞｼｯｸM-PRO" pitchFamily="50" charset="-128"/>
                <a:ea typeface="HG丸ｺﾞｼｯｸM-PRO" pitchFamily="50" charset="-128"/>
              </a:rPr>
              <a:t>（要件・単位）</a:t>
            </a:r>
            <a:endParaRPr lang="en-US" altLang="ja-JP" sz="1000" b="1" dirty="0" smtClean="0">
              <a:solidFill>
                <a:prstClr val="black"/>
              </a:solidFill>
              <a:latin typeface="HG丸ｺﾞｼｯｸM-PRO" pitchFamily="50" charset="-128"/>
              <a:ea typeface="HG丸ｺﾞｼｯｸM-PRO" pitchFamily="50" charset="-128"/>
            </a:endParaRPr>
          </a:p>
          <a:p>
            <a:pPr marL="85725" algn="l" fontAlgn="auto">
              <a:spcBef>
                <a:spcPts val="0"/>
              </a:spcBef>
              <a:spcAft>
                <a:spcPts val="0"/>
              </a:spcAft>
            </a:pPr>
            <a:r>
              <a:rPr lang="ja-JP" altLang="en-US" sz="900" dirty="0">
                <a:solidFill>
                  <a:prstClr val="black"/>
                </a:solidFill>
                <a:latin typeface="HG丸ｺﾞｼｯｸM-PRO" pitchFamily="50" charset="-128"/>
                <a:ea typeface="HG丸ｺﾞｼｯｸM-PRO" pitchFamily="50" charset="-128"/>
              </a:rPr>
              <a:t>・介護</a:t>
            </a:r>
            <a:r>
              <a:rPr lang="ja-JP" altLang="en-US" sz="900" dirty="0" smtClean="0">
                <a:solidFill>
                  <a:prstClr val="black"/>
                </a:solidFill>
                <a:latin typeface="HG丸ｺﾞｼｯｸM-PRO" pitchFamily="50" charset="-128"/>
                <a:ea typeface="HG丸ｺﾞｼｯｸM-PRO" pitchFamily="50" charset="-128"/>
              </a:rPr>
              <a:t>福祉士</a:t>
            </a:r>
            <a:r>
              <a:rPr lang="en-US" altLang="ja-JP" sz="900" dirty="0">
                <a:solidFill>
                  <a:prstClr val="black"/>
                </a:solidFill>
                <a:latin typeface="HG丸ｺﾞｼｯｸM-PRO" pitchFamily="50" charset="-128"/>
                <a:ea typeface="HG丸ｺﾞｼｯｸM-PRO" pitchFamily="50" charset="-128"/>
              </a:rPr>
              <a:t> </a:t>
            </a:r>
            <a:r>
              <a:rPr lang="en-US" altLang="ja-JP" sz="900" dirty="0" smtClean="0">
                <a:solidFill>
                  <a:prstClr val="black"/>
                </a:solidFill>
                <a:latin typeface="HG丸ｺﾞｼｯｸM-PRO" pitchFamily="50" charset="-128"/>
                <a:ea typeface="HG丸ｺﾞｼｯｸM-PRO" pitchFamily="50" charset="-128"/>
              </a:rPr>
              <a:t>60%   </a:t>
            </a:r>
            <a:r>
              <a:rPr lang="ja-JP" altLang="en-US" sz="900" dirty="0" smtClean="0">
                <a:solidFill>
                  <a:prstClr val="black"/>
                </a:solidFill>
                <a:latin typeface="HG丸ｺﾞｼｯｸM-PRO" pitchFamily="50" charset="-128"/>
                <a:ea typeface="HG丸ｺﾞｼｯｸM-PRO" pitchFamily="50" charset="-128"/>
              </a:rPr>
              <a:t>：</a:t>
            </a:r>
            <a:r>
              <a:rPr lang="en-US" altLang="ja-JP" sz="900" dirty="0">
                <a:solidFill>
                  <a:prstClr val="black"/>
                </a:solidFill>
                <a:latin typeface="HG丸ｺﾞｼｯｸM-PRO" pitchFamily="50" charset="-128"/>
                <a:ea typeface="HG丸ｺﾞｼｯｸM-PRO" pitchFamily="50" charset="-128"/>
              </a:rPr>
              <a:t>18</a:t>
            </a:r>
            <a:r>
              <a:rPr lang="ja-JP" altLang="en-US" sz="900" dirty="0" smtClean="0">
                <a:solidFill>
                  <a:prstClr val="black"/>
                </a:solidFill>
                <a:latin typeface="HG丸ｺﾞｼｯｸM-PRO" pitchFamily="50" charset="-128"/>
                <a:ea typeface="HG丸ｺﾞｼｯｸM-PRO" pitchFamily="50" charset="-128"/>
              </a:rPr>
              <a:t>単位</a:t>
            </a:r>
            <a:r>
              <a:rPr lang="en-US" altLang="ja-JP" sz="900" dirty="0" smtClean="0">
                <a:solidFill>
                  <a:prstClr val="black"/>
                </a:solidFill>
                <a:latin typeface="HG丸ｺﾞｼｯｸM-PRO" pitchFamily="50" charset="-128"/>
                <a:ea typeface="HG丸ｺﾞｼｯｸM-PRO" pitchFamily="50" charset="-128"/>
              </a:rPr>
              <a:t>/</a:t>
            </a:r>
            <a:r>
              <a:rPr lang="ja-JP" altLang="en-US" sz="900" dirty="0" smtClean="0">
                <a:solidFill>
                  <a:prstClr val="black"/>
                </a:solidFill>
                <a:latin typeface="HG丸ｺﾞｼｯｸM-PRO" pitchFamily="50" charset="-128"/>
                <a:ea typeface="HG丸ｺﾞｼｯｸM-PRO" pitchFamily="50" charset="-128"/>
              </a:rPr>
              <a:t>日</a:t>
            </a:r>
            <a:endParaRPr lang="ja-JP" altLang="en-US" sz="900" dirty="0">
              <a:solidFill>
                <a:prstClr val="black"/>
              </a:solidFill>
              <a:latin typeface="HG丸ｺﾞｼｯｸM-PRO" pitchFamily="50" charset="-128"/>
              <a:ea typeface="HG丸ｺﾞｼｯｸM-PRO" pitchFamily="50" charset="-128"/>
            </a:endParaRPr>
          </a:p>
          <a:p>
            <a:pPr marL="85725" algn="l" fontAlgn="auto">
              <a:spcBef>
                <a:spcPts val="0"/>
              </a:spcBef>
              <a:spcAft>
                <a:spcPts val="0"/>
              </a:spcAft>
            </a:pPr>
            <a:r>
              <a:rPr lang="ja-JP" altLang="en-US" sz="900" dirty="0">
                <a:solidFill>
                  <a:prstClr val="black"/>
                </a:solidFill>
                <a:latin typeface="HG丸ｺﾞｼｯｸM-PRO" pitchFamily="50" charset="-128"/>
                <a:ea typeface="HG丸ｺﾞｼｯｸM-PRO" pitchFamily="50" charset="-128"/>
              </a:rPr>
              <a:t>・介護</a:t>
            </a:r>
            <a:r>
              <a:rPr lang="ja-JP" altLang="en-US" sz="900" dirty="0" smtClean="0">
                <a:solidFill>
                  <a:prstClr val="black"/>
                </a:solidFill>
                <a:latin typeface="HG丸ｺﾞｼｯｸM-PRO" pitchFamily="50" charset="-128"/>
                <a:ea typeface="HG丸ｺﾞｼｯｸM-PRO" pitchFamily="50" charset="-128"/>
              </a:rPr>
              <a:t>福祉士</a:t>
            </a:r>
            <a:r>
              <a:rPr lang="en-US" altLang="ja-JP" sz="900" dirty="0">
                <a:solidFill>
                  <a:prstClr val="black"/>
                </a:solidFill>
                <a:latin typeface="HG丸ｺﾞｼｯｸM-PRO" pitchFamily="50" charset="-128"/>
                <a:ea typeface="HG丸ｺﾞｼｯｸM-PRO" pitchFamily="50" charset="-128"/>
              </a:rPr>
              <a:t> </a:t>
            </a:r>
            <a:r>
              <a:rPr lang="en-US" altLang="ja-JP" sz="900" dirty="0" smtClean="0">
                <a:solidFill>
                  <a:prstClr val="black"/>
                </a:solidFill>
                <a:latin typeface="HG丸ｺﾞｼｯｸM-PRO" pitchFamily="50" charset="-128"/>
                <a:ea typeface="HG丸ｺﾞｼｯｸM-PRO" pitchFamily="50" charset="-128"/>
              </a:rPr>
              <a:t>50%   </a:t>
            </a:r>
            <a:r>
              <a:rPr lang="ja-JP" altLang="en-US" sz="900" dirty="0" smtClean="0">
                <a:solidFill>
                  <a:prstClr val="black"/>
                </a:solidFill>
                <a:latin typeface="HG丸ｺﾞｼｯｸM-PRO" pitchFamily="50" charset="-128"/>
                <a:ea typeface="HG丸ｺﾞｼｯｸM-PRO" pitchFamily="50" charset="-128"/>
              </a:rPr>
              <a:t>：</a:t>
            </a:r>
            <a:r>
              <a:rPr lang="en-US" altLang="ja-JP" sz="900" dirty="0">
                <a:solidFill>
                  <a:prstClr val="black"/>
                </a:solidFill>
                <a:latin typeface="HG丸ｺﾞｼｯｸM-PRO" pitchFamily="50" charset="-128"/>
                <a:ea typeface="HG丸ｺﾞｼｯｸM-PRO" pitchFamily="50" charset="-128"/>
              </a:rPr>
              <a:t>12</a:t>
            </a:r>
            <a:r>
              <a:rPr lang="ja-JP" altLang="en-US" sz="900" dirty="0" smtClean="0">
                <a:solidFill>
                  <a:prstClr val="black"/>
                </a:solidFill>
                <a:latin typeface="HG丸ｺﾞｼｯｸM-PRO" pitchFamily="50" charset="-128"/>
                <a:ea typeface="HG丸ｺﾞｼｯｸM-PRO" pitchFamily="50" charset="-128"/>
              </a:rPr>
              <a:t>単位</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日</a:t>
            </a:r>
          </a:p>
          <a:p>
            <a:pPr marL="85725" algn="l" fontAlgn="auto">
              <a:spcBef>
                <a:spcPts val="0"/>
              </a:spcBef>
              <a:spcAft>
                <a:spcPts val="0"/>
              </a:spcAft>
            </a:pPr>
            <a:r>
              <a:rPr lang="ja-JP" altLang="en-US" sz="900" dirty="0">
                <a:solidFill>
                  <a:prstClr val="black"/>
                </a:solidFill>
                <a:latin typeface="HG丸ｺﾞｼｯｸM-PRO" pitchFamily="50" charset="-128"/>
                <a:ea typeface="HG丸ｺﾞｼｯｸM-PRO" pitchFamily="50" charset="-128"/>
              </a:rPr>
              <a:t>・常勤</a:t>
            </a:r>
            <a:r>
              <a:rPr lang="ja-JP" altLang="en-US" sz="900" dirty="0" smtClean="0">
                <a:solidFill>
                  <a:prstClr val="black"/>
                </a:solidFill>
                <a:latin typeface="HG丸ｺﾞｼｯｸM-PRO" pitchFamily="50" charset="-128"/>
                <a:ea typeface="HG丸ｺﾞｼｯｸM-PRO" pitchFamily="50" charset="-128"/>
              </a:rPr>
              <a:t>職員 </a:t>
            </a:r>
            <a:r>
              <a:rPr lang="en-US" altLang="ja-JP" sz="900" dirty="0" smtClean="0">
                <a:solidFill>
                  <a:prstClr val="black"/>
                </a:solidFill>
                <a:latin typeface="HG丸ｺﾞｼｯｸM-PRO" pitchFamily="50" charset="-128"/>
                <a:ea typeface="HG丸ｺﾞｼｯｸM-PRO" pitchFamily="50" charset="-128"/>
              </a:rPr>
              <a:t>75%</a:t>
            </a:r>
            <a:r>
              <a:rPr lang="ja-JP" altLang="en-US" sz="900" dirty="0">
                <a:solidFill>
                  <a:prstClr val="black"/>
                </a:solidFill>
                <a:latin typeface="HG丸ｺﾞｼｯｸM-PRO" pitchFamily="50" charset="-128"/>
                <a:ea typeface="HG丸ｺﾞｼｯｸM-PRO" pitchFamily="50" charset="-128"/>
              </a:rPr>
              <a:t>　</a:t>
            </a:r>
            <a:r>
              <a:rPr lang="ja-JP" altLang="en-US" sz="900" dirty="0" smtClean="0">
                <a:solidFill>
                  <a:prstClr val="black"/>
                </a:solidFill>
                <a:latin typeface="HG丸ｺﾞｼｯｸM-PRO" pitchFamily="50" charset="-128"/>
                <a:ea typeface="HG丸ｺﾞｼｯｸM-PRO" pitchFamily="50" charset="-128"/>
              </a:rPr>
              <a:t>   ： </a:t>
            </a:r>
            <a:r>
              <a:rPr lang="ja-JP" altLang="en-US" sz="900" dirty="0">
                <a:solidFill>
                  <a:prstClr val="black"/>
                </a:solidFill>
                <a:latin typeface="HG丸ｺﾞｼｯｸM-PRO" pitchFamily="50" charset="-128"/>
                <a:ea typeface="HG丸ｺﾞｼｯｸM-PRO" pitchFamily="50" charset="-128"/>
              </a:rPr>
              <a:t>６</a:t>
            </a:r>
            <a:r>
              <a:rPr lang="ja-JP" altLang="en-US" sz="900" dirty="0" smtClean="0">
                <a:solidFill>
                  <a:prstClr val="black"/>
                </a:solidFill>
                <a:latin typeface="HG丸ｺﾞｼｯｸM-PRO" pitchFamily="50" charset="-128"/>
                <a:ea typeface="HG丸ｺﾞｼｯｸM-PRO" pitchFamily="50" charset="-128"/>
              </a:rPr>
              <a:t>単位</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日</a:t>
            </a:r>
            <a:endParaRPr lang="en-US" altLang="ja-JP" sz="900" dirty="0" smtClean="0">
              <a:solidFill>
                <a:prstClr val="black"/>
              </a:solidFill>
              <a:latin typeface="HG丸ｺﾞｼｯｸM-PRO" pitchFamily="50" charset="-128"/>
              <a:ea typeface="HG丸ｺﾞｼｯｸM-PRO" pitchFamily="50" charset="-128"/>
            </a:endParaRPr>
          </a:p>
          <a:p>
            <a:pPr marL="85725" algn="l" fontAlgn="auto">
              <a:spcBef>
                <a:spcPts val="0"/>
              </a:spcBef>
              <a:spcAft>
                <a:spcPts val="0"/>
              </a:spcAft>
            </a:pPr>
            <a:r>
              <a:rPr lang="ja-JP" altLang="en-US" sz="900" dirty="0" smtClean="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長期勤続</a:t>
            </a:r>
            <a:r>
              <a:rPr lang="ja-JP" altLang="en-US" sz="900" dirty="0" smtClean="0">
                <a:solidFill>
                  <a:prstClr val="black"/>
                </a:solidFill>
                <a:latin typeface="HG丸ｺﾞｼｯｸM-PRO" pitchFamily="50" charset="-128"/>
                <a:ea typeface="HG丸ｺﾞｼｯｸM-PRO" pitchFamily="50" charset="-128"/>
              </a:rPr>
              <a:t>職員 </a:t>
            </a:r>
            <a:r>
              <a:rPr lang="en-US" altLang="ja-JP" sz="900" dirty="0" smtClean="0">
                <a:solidFill>
                  <a:prstClr val="black"/>
                </a:solidFill>
                <a:latin typeface="HG丸ｺﾞｼｯｸM-PRO" pitchFamily="50" charset="-128"/>
                <a:ea typeface="HG丸ｺﾞｼｯｸM-PRO" pitchFamily="50" charset="-128"/>
              </a:rPr>
              <a:t>30%</a:t>
            </a:r>
            <a:r>
              <a:rPr lang="ja-JP" altLang="en-US" sz="900" dirty="0" smtClean="0">
                <a:solidFill>
                  <a:prstClr val="black"/>
                </a:solidFill>
                <a:latin typeface="HG丸ｺﾞｼｯｸM-PRO" pitchFamily="50" charset="-128"/>
                <a:ea typeface="HG丸ｺﾞｼｯｸM-PRO" pitchFamily="50" charset="-128"/>
              </a:rPr>
              <a:t>： </a:t>
            </a:r>
            <a:r>
              <a:rPr lang="ja-JP" altLang="en-US" sz="900" dirty="0">
                <a:solidFill>
                  <a:prstClr val="black"/>
                </a:solidFill>
                <a:latin typeface="HG丸ｺﾞｼｯｸM-PRO" pitchFamily="50" charset="-128"/>
                <a:ea typeface="HG丸ｺﾞｼｯｸM-PRO" pitchFamily="50" charset="-128"/>
              </a:rPr>
              <a:t>６</a:t>
            </a:r>
            <a:r>
              <a:rPr lang="ja-JP" altLang="en-US" sz="900" dirty="0" smtClean="0">
                <a:solidFill>
                  <a:prstClr val="black"/>
                </a:solidFill>
                <a:latin typeface="HG丸ｺﾞｼｯｸM-PRO" pitchFamily="50" charset="-128"/>
                <a:ea typeface="HG丸ｺﾞｼｯｸM-PRO" pitchFamily="50" charset="-128"/>
              </a:rPr>
              <a:t>単位</a:t>
            </a:r>
            <a:r>
              <a:rPr lang="en-US" altLang="ja-JP" sz="900" dirty="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日</a:t>
            </a:r>
            <a:endParaRPr lang="en-US" altLang="ja-JP" sz="900" dirty="0">
              <a:solidFill>
                <a:prstClr val="black"/>
              </a:solidFill>
              <a:latin typeface="HG丸ｺﾞｼｯｸM-PRO" pitchFamily="50" charset="-128"/>
              <a:ea typeface="HG丸ｺﾞｼｯｸM-PRO" pitchFamily="50" charset="-128"/>
            </a:endParaRPr>
          </a:p>
        </p:txBody>
      </p:sp>
      <p:sp>
        <p:nvSpPr>
          <p:cNvPr id="143" name="正方形/長方形 142"/>
          <p:cNvSpPr/>
          <p:nvPr/>
        </p:nvSpPr>
        <p:spPr>
          <a:xfrm>
            <a:off x="5664209" y="6005999"/>
            <a:ext cx="4138476" cy="57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l" fontAlgn="auto">
              <a:spcBef>
                <a:spcPts val="0"/>
              </a:spcBef>
              <a:spcAft>
                <a:spcPts val="0"/>
              </a:spcAft>
            </a:pPr>
            <a:r>
              <a:rPr lang="ja-JP" altLang="en-US" sz="1400" b="1" dirty="0">
                <a:solidFill>
                  <a:prstClr val="black"/>
                </a:solidFill>
                <a:latin typeface="HG丸ｺﾞｼｯｸM-PRO" pitchFamily="50" charset="-128"/>
                <a:ea typeface="HG丸ｺﾞｼｯｸM-PRO" pitchFamily="50" charset="-128"/>
              </a:rPr>
              <a:t>定員を超えた利用や人員配置基準に違反</a:t>
            </a:r>
            <a:endParaRPr lang="en-US" altLang="ja-JP" sz="1400" b="1" dirty="0">
              <a:solidFill>
                <a:prstClr val="black"/>
              </a:solidFill>
              <a:latin typeface="HG丸ｺﾞｼｯｸM-PRO" pitchFamily="50" charset="-128"/>
              <a:ea typeface="HG丸ｺﾞｼｯｸM-PRO" pitchFamily="50" charset="-128"/>
            </a:endParaRPr>
          </a:p>
          <a:p>
            <a:pPr algn="r" fontAlgn="auto">
              <a:spcBef>
                <a:spcPts val="0"/>
              </a:spcBef>
              <a:spcAft>
                <a:spcPts val="0"/>
              </a:spcAft>
            </a:pPr>
            <a:r>
              <a:rPr lang="ja-JP" altLang="en-US" sz="900" dirty="0">
                <a:solidFill>
                  <a:prstClr val="black"/>
                </a:solidFill>
                <a:latin typeface="HG丸ｺﾞｼｯｸM-PRO" pitchFamily="50" charset="-128"/>
                <a:ea typeface="HG丸ｺﾞｼｯｸM-PRO" pitchFamily="50" charset="-128"/>
              </a:rPr>
              <a:t>　　　（－３０％）</a:t>
            </a:r>
            <a:endParaRPr lang="en-US" altLang="ja-JP" sz="900" dirty="0">
              <a:solidFill>
                <a:prstClr val="black"/>
              </a:solidFill>
              <a:latin typeface="HG丸ｺﾞｼｯｸM-PRO" pitchFamily="50" charset="-128"/>
              <a:ea typeface="HG丸ｺﾞｼｯｸM-PRO" pitchFamily="50" charset="-128"/>
            </a:endParaRPr>
          </a:p>
        </p:txBody>
      </p:sp>
      <p:sp>
        <p:nvSpPr>
          <p:cNvPr id="149" name="正方形/長方形 148"/>
          <p:cNvSpPr/>
          <p:nvPr/>
        </p:nvSpPr>
        <p:spPr>
          <a:xfrm>
            <a:off x="5058722" y="6262405"/>
            <a:ext cx="447814" cy="822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endParaRPr lang="ja-JP" altLang="en-US" sz="900">
              <a:solidFill>
                <a:prstClr val="white"/>
              </a:solidFill>
            </a:endParaRPr>
          </a:p>
        </p:txBody>
      </p:sp>
      <p:cxnSp>
        <p:nvCxnSpPr>
          <p:cNvPr id="150" name="直線コネクタ 149"/>
          <p:cNvCxnSpPr/>
          <p:nvPr/>
        </p:nvCxnSpPr>
        <p:spPr>
          <a:xfrm>
            <a:off x="5506820" y="5866338"/>
            <a:ext cx="4320000" cy="1815"/>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1" name="グループ化 32"/>
          <p:cNvGrpSpPr/>
          <p:nvPr/>
        </p:nvGrpSpPr>
        <p:grpSpPr>
          <a:xfrm>
            <a:off x="5059762" y="3588683"/>
            <a:ext cx="447814" cy="534796"/>
            <a:chOff x="4331922" y="1785926"/>
            <a:chExt cx="468000" cy="468000"/>
          </a:xfrm>
        </p:grpSpPr>
        <p:sp>
          <p:nvSpPr>
            <p:cNvPr id="155" name="正方形/長方形 154"/>
            <p:cNvSpPr/>
            <p:nvPr/>
          </p:nvSpPr>
          <p:spPr>
            <a:xfrm>
              <a:off x="4331922"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endParaRPr lang="ja-JP" altLang="en-US" sz="900">
                <a:solidFill>
                  <a:prstClr val="white"/>
                </a:solidFill>
              </a:endParaRPr>
            </a:p>
          </p:txBody>
        </p:sp>
        <p:sp>
          <p:nvSpPr>
            <p:cNvPr id="156" name="正方形/長方形 155"/>
            <p:cNvSpPr/>
            <p:nvPr/>
          </p:nvSpPr>
          <p:spPr>
            <a:xfrm rot="5400000">
              <a:off x="4330834"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fontAlgn="auto">
                <a:spcBef>
                  <a:spcPts val="0"/>
                </a:spcBef>
                <a:spcAft>
                  <a:spcPts val="0"/>
                </a:spcAft>
              </a:pPr>
              <a:endParaRPr lang="ja-JP" altLang="en-US" sz="900">
                <a:solidFill>
                  <a:prstClr val="white"/>
                </a:solidFill>
              </a:endParaRPr>
            </a:p>
          </p:txBody>
        </p:sp>
      </p:grpSp>
      <p:sp>
        <p:nvSpPr>
          <p:cNvPr id="38" name="正方形/長方形 37"/>
          <p:cNvSpPr/>
          <p:nvPr/>
        </p:nvSpPr>
        <p:spPr>
          <a:xfrm>
            <a:off x="743123" y="6464827"/>
            <a:ext cx="2403222" cy="253916"/>
          </a:xfrm>
          <a:prstGeom prst="rect">
            <a:avLst/>
          </a:prstGeom>
          <a:noFill/>
        </p:spPr>
        <p:txBody>
          <a:bodyPr wrap="none">
            <a:spAutoFit/>
          </a:bodyPr>
          <a:lstStyle/>
          <a:p>
            <a:pPr algn="l" fontAlgn="auto">
              <a:spcBef>
                <a:spcPts val="0"/>
              </a:spcBef>
              <a:spcAft>
                <a:spcPts val="0"/>
              </a:spcAft>
            </a:pPr>
            <a:r>
              <a:rPr lang="ja-JP" altLang="en-US" sz="1050" dirty="0" smtClean="0">
                <a:solidFill>
                  <a:prstClr val="black"/>
                </a:solidFill>
                <a:latin typeface="Calibri" panose="020F0502020204030204"/>
                <a:ea typeface="ＭＳ Ｐゴシック"/>
              </a:rPr>
              <a:t>は今回の報酬改定で見直しの</a:t>
            </a:r>
            <a:r>
              <a:rPr lang="ja-JP" altLang="en-US" sz="1050" dirty="0">
                <a:solidFill>
                  <a:prstClr val="black"/>
                </a:solidFill>
                <a:latin typeface="Calibri" panose="020F0502020204030204"/>
                <a:ea typeface="ＭＳ Ｐゴシック"/>
              </a:rPr>
              <a:t>ある項目</a:t>
            </a:r>
          </a:p>
        </p:txBody>
      </p:sp>
      <p:sp>
        <p:nvSpPr>
          <p:cNvPr id="39" name="正方形/長方形 38"/>
          <p:cNvSpPr>
            <a:spLocks noChangeAspect="1"/>
          </p:cNvSpPr>
          <p:nvPr/>
        </p:nvSpPr>
        <p:spPr>
          <a:xfrm>
            <a:off x="298822" y="6481081"/>
            <a:ext cx="455207" cy="24012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61" name="正方形/長方形 60"/>
          <p:cNvSpPr/>
          <p:nvPr/>
        </p:nvSpPr>
        <p:spPr>
          <a:xfrm>
            <a:off x="5664208" y="3869010"/>
            <a:ext cx="2052000" cy="187200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lIns="36000" rIns="36000" rtlCol="0" anchor="ctr"/>
          <a:lstStyle/>
          <a:p>
            <a:pPr fontAlgn="auto">
              <a:spcBef>
                <a:spcPts val="0"/>
              </a:spcBef>
              <a:spcAft>
                <a:spcPts val="0"/>
              </a:spcAft>
            </a:pPr>
            <a:r>
              <a:rPr lang="en-US" altLang="ja-JP" sz="1400" b="1" dirty="0" smtClean="0">
                <a:solidFill>
                  <a:prstClr val="black"/>
                </a:solidFill>
                <a:latin typeface="HG丸ｺﾞｼｯｸM-PRO" pitchFamily="50" charset="-128"/>
                <a:ea typeface="HG丸ｺﾞｼｯｸM-PRO" pitchFamily="50" charset="-128"/>
              </a:rPr>
              <a:t>【</a:t>
            </a:r>
            <a:r>
              <a:rPr lang="ja-JP" altLang="en-US" sz="1400" b="1" dirty="0">
                <a:solidFill>
                  <a:prstClr val="black"/>
                </a:solidFill>
                <a:latin typeface="HG丸ｺﾞｼｯｸM-PRO" pitchFamily="50" charset="-128"/>
                <a:ea typeface="HG丸ｺﾞｼｯｸM-PRO" pitchFamily="50" charset="-128"/>
              </a:rPr>
              <a:t>認知症</a:t>
            </a:r>
            <a:r>
              <a:rPr lang="ja-JP" altLang="en-US" sz="1400" b="1" dirty="0" smtClean="0">
                <a:solidFill>
                  <a:prstClr val="black"/>
                </a:solidFill>
                <a:latin typeface="HG丸ｺﾞｼｯｸM-PRO" pitchFamily="50" charset="-128"/>
                <a:ea typeface="HG丸ｺﾞｼｯｸM-PRO" pitchFamily="50" charset="-128"/>
              </a:rPr>
              <a:t>専門ケア加算</a:t>
            </a:r>
            <a:r>
              <a:rPr lang="en-US" altLang="ja-JP" sz="1400" b="1" dirty="0" smtClean="0">
                <a:solidFill>
                  <a:prstClr val="black"/>
                </a:solidFill>
                <a:latin typeface="HG丸ｺﾞｼｯｸM-PRO" pitchFamily="50" charset="-128"/>
                <a:ea typeface="HG丸ｺﾞｼｯｸM-PRO" pitchFamily="50" charset="-128"/>
              </a:rPr>
              <a:t>】</a:t>
            </a:r>
          </a:p>
          <a:p>
            <a:pPr algn="l" fontAlgn="auto">
              <a:spcBef>
                <a:spcPts val="0"/>
              </a:spcBef>
              <a:spcAft>
                <a:spcPts val="0"/>
              </a:spcAft>
            </a:pPr>
            <a:endParaRPr lang="en-US" altLang="ja-JP" sz="1050" b="1" dirty="0">
              <a:solidFill>
                <a:prstClr val="black"/>
              </a:solidFill>
              <a:latin typeface="HG丸ｺﾞｼｯｸM-PRO" pitchFamily="50" charset="-128"/>
              <a:ea typeface="HG丸ｺﾞｼｯｸM-PRO" pitchFamily="50" charset="-128"/>
            </a:endParaRPr>
          </a:p>
          <a:p>
            <a:pPr algn="l" fontAlgn="auto">
              <a:spcBef>
                <a:spcPts val="0"/>
              </a:spcBef>
              <a:spcAft>
                <a:spcPts val="0"/>
              </a:spcAft>
            </a:pPr>
            <a:r>
              <a:rPr lang="ja-JP" altLang="en-US" sz="1000" b="1" dirty="0" smtClean="0">
                <a:solidFill>
                  <a:prstClr val="black"/>
                </a:solidFill>
                <a:latin typeface="HG丸ｺﾞｼｯｸM-PRO" pitchFamily="50" charset="-128"/>
                <a:ea typeface="HG丸ｺﾞｼｯｸM-PRO" pitchFamily="50" charset="-128"/>
              </a:rPr>
              <a:t>（要件・単位）</a:t>
            </a:r>
            <a:endParaRPr lang="en-US" altLang="ja-JP" sz="1000" b="1" dirty="0" smtClean="0">
              <a:solidFill>
                <a:prstClr val="black"/>
              </a:solidFill>
              <a:latin typeface="HG丸ｺﾞｼｯｸM-PRO" pitchFamily="50" charset="-128"/>
              <a:ea typeface="HG丸ｺﾞｼｯｸM-PRO" pitchFamily="50" charset="-128"/>
            </a:endParaRPr>
          </a:p>
          <a:p>
            <a:pPr marL="180975" indent="-85725" algn="l" fontAlgn="auto">
              <a:spcBef>
                <a:spcPts val="0"/>
              </a:spcBef>
              <a:spcAft>
                <a:spcPts val="0"/>
              </a:spcAft>
            </a:pPr>
            <a:r>
              <a:rPr lang="ja-JP" altLang="en-US" sz="900" dirty="0" smtClean="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認知症</a:t>
            </a:r>
            <a:r>
              <a:rPr lang="ja-JP" altLang="en-US" sz="900" dirty="0" smtClean="0">
                <a:solidFill>
                  <a:prstClr val="black"/>
                </a:solidFill>
                <a:latin typeface="HG丸ｺﾞｼｯｸM-PRO" pitchFamily="50" charset="-128"/>
                <a:ea typeface="HG丸ｺﾞｼｯｸM-PRO" pitchFamily="50" charset="-128"/>
              </a:rPr>
              <a:t>介護に係る研修の修了者を一定数配置</a:t>
            </a:r>
            <a:r>
              <a:rPr lang="en-US" altLang="ja-JP" sz="900" dirty="0" smtClean="0">
                <a:solidFill>
                  <a:prstClr val="black"/>
                </a:solidFill>
                <a:latin typeface="HG丸ｺﾞｼｯｸM-PRO" pitchFamily="50" charset="-128"/>
                <a:ea typeface="HG丸ｺﾞｼｯｸM-PRO" pitchFamily="50" charset="-128"/>
              </a:rPr>
              <a:t>  </a:t>
            </a:r>
            <a:r>
              <a:rPr lang="ja-JP" altLang="en-US" sz="900" dirty="0" smtClean="0">
                <a:solidFill>
                  <a:prstClr val="black"/>
                </a:solidFill>
                <a:latin typeface="HG丸ｺﾞｼｯｸM-PRO" pitchFamily="50" charset="-128"/>
                <a:ea typeface="HG丸ｺﾞｼｯｸM-PRO" pitchFamily="50" charset="-128"/>
              </a:rPr>
              <a:t>等：</a:t>
            </a:r>
            <a:r>
              <a:rPr lang="ja-JP" altLang="en-US" sz="900" dirty="0">
                <a:solidFill>
                  <a:prstClr val="black"/>
                </a:solidFill>
                <a:latin typeface="HG丸ｺﾞｼｯｸM-PRO" pitchFamily="50" charset="-128"/>
                <a:ea typeface="HG丸ｺﾞｼｯｸM-PRO" pitchFamily="50" charset="-128"/>
              </a:rPr>
              <a:t>３</a:t>
            </a:r>
            <a:r>
              <a:rPr lang="ja-JP" altLang="en-US" sz="900" dirty="0" smtClean="0">
                <a:solidFill>
                  <a:prstClr val="black"/>
                </a:solidFill>
                <a:latin typeface="HG丸ｺﾞｼｯｸM-PRO" pitchFamily="50" charset="-128"/>
                <a:ea typeface="HG丸ｺﾞｼｯｸM-PRO" pitchFamily="50" charset="-128"/>
              </a:rPr>
              <a:t>単位</a:t>
            </a:r>
            <a:endParaRPr lang="en-US" altLang="ja-JP" sz="900" dirty="0" smtClean="0">
              <a:solidFill>
                <a:prstClr val="black"/>
              </a:solidFill>
              <a:latin typeface="HG丸ｺﾞｼｯｸM-PRO" pitchFamily="50" charset="-128"/>
              <a:ea typeface="HG丸ｺﾞｼｯｸM-PRO" pitchFamily="50" charset="-128"/>
            </a:endParaRPr>
          </a:p>
          <a:p>
            <a:pPr marL="180975" indent="-85725" algn="l" fontAlgn="auto">
              <a:spcBef>
                <a:spcPts val="0"/>
              </a:spcBef>
              <a:spcAft>
                <a:spcPts val="0"/>
              </a:spcAft>
            </a:pPr>
            <a:r>
              <a:rPr lang="ja-JP" altLang="en-US" sz="900" dirty="0">
                <a:solidFill>
                  <a:prstClr val="black"/>
                </a:solidFill>
                <a:latin typeface="HG丸ｺﾞｼｯｸM-PRO" pitchFamily="50" charset="-128"/>
                <a:ea typeface="HG丸ｺﾞｼｯｸM-PRO" pitchFamily="50" charset="-128"/>
              </a:rPr>
              <a:t>・認知症</a:t>
            </a:r>
            <a:r>
              <a:rPr lang="ja-JP" altLang="en-US" sz="900" dirty="0" smtClean="0">
                <a:solidFill>
                  <a:prstClr val="black"/>
                </a:solidFill>
                <a:latin typeface="HG丸ｺﾞｼｯｸM-PRO" pitchFamily="50" charset="-128"/>
                <a:ea typeface="HG丸ｺﾞｼｯｸM-PRO" pitchFamily="50" charset="-128"/>
              </a:rPr>
              <a:t>介護の指導に</a:t>
            </a:r>
            <a:r>
              <a:rPr lang="ja-JP" altLang="en-US" sz="900" dirty="0">
                <a:solidFill>
                  <a:prstClr val="black"/>
                </a:solidFill>
                <a:latin typeface="HG丸ｺﾞｼｯｸM-PRO" pitchFamily="50" charset="-128"/>
                <a:ea typeface="HG丸ｺﾞｼｯｸM-PRO" pitchFamily="50" charset="-128"/>
              </a:rPr>
              <a:t>係る研修の修了者を一定数配置</a:t>
            </a:r>
            <a:r>
              <a:rPr lang="en-US" altLang="ja-JP" sz="900" dirty="0">
                <a:solidFill>
                  <a:prstClr val="black"/>
                </a:solidFill>
                <a:latin typeface="HG丸ｺﾞｼｯｸM-PRO" pitchFamily="50" charset="-128"/>
                <a:ea typeface="HG丸ｺﾞｼｯｸM-PRO" pitchFamily="50" charset="-128"/>
              </a:rPr>
              <a:t>  </a:t>
            </a:r>
            <a:r>
              <a:rPr lang="ja-JP" altLang="en-US" sz="900" dirty="0">
                <a:solidFill>
                  <a:prstClr val="black"/>
                </a:solidFill>
                <a:latin typeface="HG丸ｺﾞｼｯｸM-PRO" pitchFamily="50" charset="-128"/>
                <a:ea typeface="HG丸ｺﾞｼｯｸM-PRO" pitchFamily="50" charset="-128"/>
              </a:rPr>
              <a:t>等</a:t>
            </a:r>
            <a:r>
              <a:rPr lang="ja-JP" altLang="en-US" sz="900" dirty="0" smtClean="0">
                <a:solidFill>
                  <a:prstClr val="black"/>
                </a:solidFill>
                <a:latin typeface="HG丸ｺﾞｼｯｸM-PRO" pitchFamily="50" charset="-128"/>
                <a:ea typeface="HG丸ｺﾞｼｯｸM-PRO" pitchFamily="50" charset="-128"/>
              </a:rPr>
              <a:t>：４単位</a:t>
            </a:r>
            <a:endParaRPr lang="en-US" altLang="ja-JP" sz="900" dirty="0">
              <a:solidFill>
                <a:prstClr val="black"/>
              </a:solidFill>
              <a:latin typeface="HG丸ｺﾞｼｯｸM-PRO" pitchFamily="50" charset="-128"/>
              <a:ea typeface="HG丸ｺﾞｼｯｸM-PRO" pitchFamily="50" charset="-128"/>
            </a:endParaRPr>
          </a:p>
        </p:txBody>
      </p:sp>
      <p:sp>
        <p:nvSpPr>
          <p:cNvPr id="62" name="正方形/長方形 61"/>
          <p:cNvSpPr/>
          <p:nvPr/>
        </p:nvSpPr>
        <p:spPr>
          <a:xfrm>
            <a:off x="7757384" y="3869010"/>
            <a:ext cx="2052000" cy="187200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wrap="none" lIns="0" rIns="0" rtlCol="0" anchor="ctr"/>
          <a:lstStyle/>
          <a:p>
            <a:pPr fontAlgn="auto">
              <a:spcBef>
                <a:spcPts val="0"/>
              </a:spcBef>
              <a:spcAft>
                <a:spcPts val="0"/>
              </a:spcAft>
            </a:pPr>
            <a:r>
              <a:rPr lang="en-US" altLang="ja-JP" sz="1400" b="1" dirty="0" smtClean="0">
                <a:solidFill>
                  <a:prstClr val="black"/>
                </a:solidFill>
                <a:latin typeface="HG丸ｺﾞｼｯｸM-PRO" pitchFamily="50" charset="-128"/>
                <a:ea typeface="HG丸ｺﾞｼｯｸM-PRO" pitchFamily="50" charset="-128"/>
              </a:rPr>
              <a:t>【</a:t>
            </a:r>
            <a:r>
              <a:rPr lang="ja-JP" altLang="en-US" sz="1400" b="1" dirty="0" smtClean="0">
                <a:solidFill>
                  <a:prstClr val="black"/>
                </a:solidFill>
                <a:latin typeface="HG丸ｺﾞｼｯｸM-PRO" pitchFamily="50" charset="-128"/>
                <a:ea typeface="HG丸ｺﾞｼｯｸM-PRO" pitchFamily="50" charset="-128"/>
              </a:rPr>
              <a:t>介護職員処遇改善加算</a:t>
            </a:r>
            <a:r>
              <a:rPr lang="en-US" altLang="ja-JP" sz="1400" b="1" dirty="0" smtClean="0">
                <a:solidFill>
                  <a:prstClr val="black"/>
                </a:solidFill>
                <a:latin typeface="HG丸ｺﾞｼｯｸM-PRO" pitchFamily="50" charset="-128"/>
                <a:ea typeface="HG丸ｺﾞｼｯｸM-PRO" pitchFamily="50" charset="-128"/>
              </a:rPr>
              <a:t>】</a:t>
            </a:r>
          </a:p>
          <a:p>
            <a:pPr algn="l" fontAlgn="auto">
              <a:spcBef>
                <a:spcPts val="0"/>
              </a:spcBef>
              <a:spcAft>
                <a:spcPts val="0"/>
              </a:spcAft>
            </a:pPr>
            <a:endParaRPr lang="en-US" altLang="ja-JP" sz="1050" b="1" dirty="0">
              <a:solidFill>
                <a:prstClr val="black"/>
              </a:solidFill>
              <a:latin typeface="HG丸ｺﾞｼｯｸM-PRO" pitchFamily="50" charset="-128"/>
              <a:ea typeface="HG丸ｺﾞｼｯｸM-PRO" pitchFamily="50" charset="-128"/>
            </a:endParaRPr>
          </a:p>
          <a:p>
            <a:pPr marL="85725" algn="l" fontAlgn="auto">
              <a:spcBef>
                <a:spcPts val="0"/>
              </a:spcBef>
              <a:spcAft>
                <a:spcPts val="0"/>
              </a:spcAft>
            </a:pPr>
            <a:r>
              <a:rPr lang="ja-JP" altLang="en-US" sz="1000" b="1" dirty="0" smtClean="0">
                <a:solidFill>
                  <a:prstClr val="black"/>
                </a:solidFill>
                <a:latin typeface="HG丸ｺﾞｼｯｸM-PRO" pitchFamily="50" charset="-128"/>
                <a:ea typeface="HG丸ｺﾞｼｯｸM-PRO" pitchFamily="50" charset="-128"/>
              </a:rPr>
              <a:t>（単位）</a:t>
            </a:r>
            <a:endParaRPr lang="en-US" altLang="ja-JP" sz="1000" b="1" dirty="0" smtClean="0">
              <a:solidFill>
                <a:prstClr val="black"/>
              </a:solidFill>
              <a:latin typeface="HG丸ｺﾞｼｯｸM-PRO" pitchFamily="50" charset="-128"/>
              <a:ea typeface="HG丸ｺﾞｼｯｸM-PRO" pitchFamily="50" charset="-128"/>
            </a:endParaRPr>
          </a:p>
          <a:p>
            <a:pPr marL="85725" algn="l" fontAlgn="auto">
              <a:spcBef>
                <a:spcPts val="0"/>
              </a:spcBef>
              <a:spcAft>
                <a:spcPts val="0"/>
              </a:spcAft>
            </a:pPr>
            <a:r>
              <a:rPr lang="ja-JP" altLang="en-US" sz="900" dirty="0" smtClean="0">
                <a:solidFill>
                  <a:prstClr val="black"/>
                </a:solidFill>
                <a:latin typeface="HG丸ｺﾞｼｯｸM-PRO" pitchFamily="50" charset="-128"/>
                <a:ea typeface="HG丸ｺﾞｼｯｸM-PRO" pitchFamily="50" charset="-128"/>
              </a:rPr>
              <a:t>・加算</a:t>
            </a:r>
            <a:r>
              <a:rPr lang="en-US" altLang="ja-JP" sz="900" dirty="0" smtClean="0">
                <a:solidFill>
                  <a:prstClr val="black"/>
                </a:solidFill>
                <a:latin typeface="HG丸ｺﾞｼｯｸM-PRO" pitchFamily="50" charset="-128"/>
                <a:ea typeface="HG丸ｺﾞｼｯｸM-PRO" pitchFamily="50" charset="-128"/>
              </a:rPr>
              <a:t>(Ⅰ)</a:t>
            </a:r>
            <a:r>
              <a:rPr lang="ja-JP" altLang="en-US" sz="900" dirty="0" smtClean="0">
                <a:solidFill>
                  <a:prstClr val="black"/>
                </a:solidFill>
                <a:latin typeface="HG丸ｺﾞｼｯｸM-PRO" pitchFamily="50" charset="-128"/>
                <a:ea typeface="HG丸ｺﾞｼｯｸM-PRO" pitchFamily="50" charset="-128"/>
              </a:rPr>
              <a:t>：　</a:t>
            </a:r>
            <a:r>
              <a:rPr lang="en-US" altLang="ja-JP" sz="900" dirty="0" smtClean="0">
                <a:solidFill>
                  <a:prstClr val="black"/>
                </a:solidFill>
                <a:latin typeface="HG丸ｺﾞｼｯｸM-PRO" pitchFamily="50" charset="-128"/>
                <a:ea typeface="HG丸ｺﾞｼｯｸM-PRO" pitchFamily="50" charset="-128"/>
              </a:rPr>
              <a:t>6.1%</a:t>
            </a:r>
          </a:p>
          <a:p>
            <a:pPr marL="85725" algn="l" fontAlgn="auto">
              <a:spcBef>
                <a:spcPts val="0"/>
              </a:spcBef>
              <a:spcAft>
                <a:spcPts val="0"/>
              </a:spcAft>
            </a:pPr>
            <a:r>
              <a:rPr lang="ja-JP" altLang="en-US" sz="900" dirty="0">
                <a:solidFill>
                  <a:prstClr val="black"/>
                </a:solidFill>
                <a:latin typeface="HG丸ｺﾞｼｯｸM-PRO" pitchFamily="50" charset="-128"/>
                <a:ea typeface="HG丸ｺﾞｼｯｸM-PRO" pitchFamily="50" charset="-128"/>
              </a:rPr>
              <a:t>・加算</a:t>
            </a:r>
            <a:r>
              <a:rPr lang="en-US" altLang="ja-JP" sz="900" dirty="0" smtClean="0">
                <a:solidFill>
                  <a:prstClr val="black"/>
                </a:solidFill>
                <a:latin typeface="HG丸ｺﾞｼｯｸM-PRO" pitchFamily="50" charset="-128"/>
                <a:ea typeface="HG丸ｺﾞｼｯｸM-PRO" pitchFamily="50" charset="-128"/>
              </a:rPr>
              <a:t>(Ⅱ)</a:t>
            </a:r>
            <a:r>
              <a:rPr lang="ja-JP" altLang="en-US" sz="900" dirty="0">
                <a:solidFill>
                  <a:prstClr val="black"/>
                </a:solidFill>
                <a:latin typeface="HG丸ｺﾞｼｯｸM-PRO" pitchFamily="50" charset="-128"/>
                <a:ea typeface="HG丸ｺﾞｼｯｸM-PRO" pitchFamily="50" charset="-128"/>
              </a:rPr>
              <a:t>：　</a:t>
            </a:r>
            <a:r>
              <a:rPr lang="en-US" altLang="ja-JP" sz="900" dirty="0">
                <a:solidFill>
                  <a:prstClr val="black"/>
                </a:solidFill>
                <a:latin typeface="HG丸ｺﾞｼｯｸM-PRO" pitchFamily="50" charset="-128"/>
                <a:ea typeface="HG丸ｺﾞｼｯｸM-PRO" pitchFamily="50" charset="-128"/>
              </a:rPr>
              <a:t>6.1%</a:t>
            </a:r>
          </a:p>
          <a:p>
            <a:pPr marL="85725" algn="l" fontAlgn="auto">
              <a:spcBef>
                <a:spcPts val="0"/>
              </a:spcBef>
              <a:spcAft>
                <a:spcPts val="0"/>
              </a:spcAft>
            </a:pPr>
            <a:r>
              <a:rPr lang="ja-JP" altLang="en-US" sz="900" dirty="0">
                <a:solidFill>
                  <a:prstClr val="black"/>
                </a:solidFill>
                <a:latin typeface="HG丸ｺﾞｼｯｸM-PRO" pitchFamily="50" charset="-128"/>
                <a:ea typeface="HG丸ｺﾞｼｯｸM-PRO" pitchFamily="50" charset="-128"/>
              </a:rPr>
              <a:t>・加算</a:t>
            </a:r>
            <a:r>
              <a:rPr lang="en-US" altLang="ja-JP" sz="900" dirty="0" smtClean="0">
                <a:solidFill>
                  <a:prstClr val="black"/>
                </a:solidFill>
                <a:latin typeface="HG丸ｺﾞｼｯｸM-PRO" pitchFamily="50" charset="-128"/>
                <a:ea typeface="HG丸ｺﾞｼｯｸM-PRO" pitchFamily="50" charset="-128"/>
              </a:rPr>
              <a:t>(</a:t>
            </a:r>
            <a:r>
              <a:rPr lang="en-US" altLang="ja-JP" sz="900" dirty="0">
                <a:solidFill>
                  <a:prstClr val="black"/>
                </a:solidFill>
                <a:latin typeface="HG丸ｺﾞｼｯｸM-PRO" pitchFamily="50" charset="-128"/>
                <a:ea typeface="HG丸ｺﾞｼｯｸM-PRO" pitchFamily="50" charset="-128"/>
              </a:rPr>
              <a:t>Ⅲ</a:t>
            </a:r>
            <a:r>
              <a:rPr lang="en-US" altLang="ja-JP" sz="900" dirty="0" smtClean="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　加算</a:t>
            </a:r>
            <a:r>
              <a:rPr lang="en-US" altLang="ja-JP" sz="900" dirty="0">
                <a:solidFill>
                  <a:prstClr val="black"/>
                </a:solidFill>
                <a:latin typeface="HG丸ｺﾞｼｯｸM-PRO" pitchFamily="50" charset="-128"/>
                <a:ea typeface="HG丸ｺﾞｼｯｸM-PRO" pitchFamily="50" charset="-128"/>
              </a:rPr>
              <a:t>(Ⅱ) </a:t>
            </a:r>
            <a:r>
              <a:rPr lang="en-US" altLang="ja-JP" sz="900" dirty="0" smtClean="0">
                <a:solidFill>
                  <a:prstClr val="black"/>
                </a:solidFill>
                <a:latin typeface="HG丸ｺﾞｼｯｸM-PRO" pitchFamily="50" charset="-128"/>
                <a:ea typeface="HG丸ｺﾞｼｯｸM-PRO" pitchFamily="50" charset="-128"/>
              </a:rPr>
              <a:t>× 90%</a:t>
            </a:r>
            <a:endParaRPr lang="en-US" altLang="ja-JP" sz="900" dirty="0">
              <a:solidFill>
                <a:prstClr val="black"/>
              </a:solidFill>
              <a:latin typeface="HG丸ｺﾞｼｯｸM-PRO" pitchFamily="50" charset="-128"/>
              <a:ea typeface="HG丸ｺﾞｼｯｸM-PRO" pitchFamily="50" charset="-128"/>
            </a:endParaRPr>
          </a:p>
          <a:p>
            <a:pPr marL="85725" algn="l" fontAlgn="auto">
              <a:spcBef>
                <a:spcPts val="0"/>
              </a:spcBef>
              <a:spcAft>
                <a:spcPts val="0"/>
              </a:spcAft>
            </a:pPr>
            <a:r>
              <a:rPr lang="ja-JP" altLang="en-US" sz="900" dirty="0">
                <a:solidFill>
                  <a:prstClr val="black"/>
                </a:solidFill>
                <a:latin typeface="HG丸ｺﾞｼｯｸM-PRO" pitchFamily="50" charset="-128"/>
                <a:ea typeface="HG丸ｺﾞｼｯｸM-PRO" pitchFamily="50" charset="-128"/>
              </a:rPr>
              <a:t>・加算</a:t>
            </a:r>
            <a:r>
              <a:rPr lang="en-US" altLang="ja-JP" sz="900" dirty="0" smtClean="0">
                <a:solidFill>
                  <a:prstClr val="black"/>
                </a:solidFill>
                <a:latin typeface="HG丸ｺﾞｼｯｸM-PRO" pitchFamily="50" charset="-128"/>
                <a:ea typeface="HG丸ｺﾞｼｯｸM-PRO" pitchFamily="50" charset="-128"/>
              </a:rPr>
              <a:t>(Ⅳ)</a:t>
            </a:r>
            <a:r>
              <a:rPr lang="ja-JP" altLang="en-US" sz="900" dirty="0">
                <a:solidFill>
                  <a:prstClr val="black"/>
                </a:solidFill>
                <a:latin typeface="HG丸ｺﾞｼｯｸM-PRO" pitchFamily="50" charset="-128"/>
                <a:ea typeface="HG丸ｺﾞｼｯｸM-PRO" pitchFamily="50" charset="-128"/>
              </a:rPr>
              <a:t>：　加算</a:t>
            </a:r>
            <a:r>
              <a:rPr lang="en-US" altLang="ja-JP" sz="900" dirty="0">
                <a:solidFill>
                  <a:prstClr val="black"/>
                </a:solidFill>
                <a:latin typeface="HG丸ｺﾞｼｯｸM-PRO" pitchFamily="50" charset="-128"/>
                <a:ea typeface="HG丸ｺﾞｼｯｸM-PRO" pitchFamily="50" charset="-128"/>
              </a:rPr>
              <a:t>(</a:t>
            </a:r>
            <a:r>
              <a:rPr lang="en-US" altLang="ja-JP" sz="900" dirty="0" smtClean="0">
                <a:solidFill>
                  <a:prstClr val="black"/>
                </a:solidFill>
                <a:latin typeface="HG丸ｺﾞｼｯｸM-PRO" pitchFamily="50" charset="-128"/>
                <a:ea typeface="HG丸ｺﾞｼｯｸM-PRO" pitchFamily="50" charset="-128"/>
              </a:rPr>
              <a:t>Ⅱ) × 80%</a:t>
            </a:r>
            <a:endParaRPr lang="en-US" altLang="ja-JP" sz="900" dirty="0">
              <a:solidFill>
                <a:prstClr val="black"/>
              </a:solidFill>
              <a:latin typeface="HG丸ｺﾞｼｯｸM-PRO" pitchFamily="50" charset="-128"/>
              <a:ea typeface="HG丸ｺﾞｼｯｸM-PRO" pitchFamily="50" charset="-128"/>
            </a:endParaRPr>
          </a:p>
        </p:txBody>
      </p:sp>
      <p:sp>
        <p:nvSpPr>
          <p:cNvPr id="64" name="正方形/長方形 63"/>
          <p:cNvSpPr/>
          <p:nvPr/>
        </p:nvSpPr>
        <p:spPr>
          <a:xfrm>
            <a:off x="7750684" y="1956932"/>
            <a:ext cx="2052000" cy="890234"/>
          </a:xfrm>
          <a:prstGeom prst="rect">
            <a:avLst/>
          </a:prstGeom>
          <a:noFill/>
        </p:spPr>
        <p:style>
          <a:lnRef idx="2">
            <a:schemeClr val="dk1"/>
          </a:lnRef>
          <a:fillRef idx="1">
            <a:schemeClr val="lt1"/>
          </a:fillRef>
          <a:effectRef idx="0">
            <a:schemeClr val="dk1"/>
          </a:effectRef>
          <a:fontRef idx="minor">
            <a:schemeClr val="dk1"/>
          </a:fontRef>
        </p:style>
        <p:txBody>
          <a:bodyPr lIns="36000" rIns="36000" rtlCol="0" anchor="ctr"/>
          <a:lstStyle/>
          <a:p>
            <a:pPr fontAlgn="auto">
              <a:spcBef>
                <a:spcPts val="0"/>
              </a:spcBef>
              <a:spcAft>
                <a:spcPts val="0"/>
              </a:spcAft>
            </a:pPr>
            <a:r>
              <a:rPr lang="en-US" altLang="ja-JP" sz="1400" b="1" dirty="0" smtClean="0">
                <a:solidFill>
                  <a:prstClr val="black"/>
                </a:solidFill>
                <a:latin typeface="HG丸ｺﾞｼｯｸM-PRO" pitchFamily="50" charset="-128"/>
                <a:ea typeface="HG丸ｺﾞｼｯｸM-PRO" pitchFamily="50" charset="-128"/>
              </a:rPr>
              <a:t>【</a:t>
            </a:r>
            <a:r>
              <a:rPr lang="ja-JP" altLang="en-US" sz="1400" b="1" dirty="0" smtClean="0">
                <a:solidFill>
                  <a:prstClr val="black"/>
                </a:solidFill>
                <a:latin typeface="HG丸ｺﾞｼｯｸM-PRO" pitchFamily="50" charset="-128"/>
                <a:ea typeface="HG丸ｺﾞｼｯｸM-PRO" pitchFamily="50" charset="-128"/>
              </a:rPr>
              <a:t>個別機能訓練加算</a:t>
            </a:r>
            <a:r>
              <a:rPr lang="en-US" altLang="ja-JP" sz="1400" b="1" dirty="0" smtClean="0">
                <a:solidFill>
                  <a:prstClr val="black"/>
                </a:solidFill>
                <a:latin typeface="HG丸ｺﾞｼｯｸM-PRO" pitchFamily="50" charset="-128"/>
                <a:ea typeface="HG丸ｺﾞｼｯｸM-PRO" pitchFamily="50" charset="-128"/>
              </a:rPr>
              <a:t>】</a:t>
            </a:r>
          </a:p>
          <a:p>
            <a:pPr algn="l" fontAlgn="auto">
              <a:spcBef>
                <a:spcPts val="0"/>
              </a:spcBef>
              <a:spcAft>
                <a:spcPts val="0"/>
              </a:spcAft>
            </a:pPr>
            <a:endParaRPr lang="en-US" altLang="ja-JP" sz="500" b="1" strike="sngStrike" dirty="0">
              <a:solidFill>
                <a:prstClr val="black"/>
              </a:solidFill>
              <a:latin typeface="HG丸ｺﾞｼｯｸM-PRO" pitchFamily="50" charset="-128"/>
              <a:ea typeface="HG丸ｺﾞｼｯｸM-PRO" pitchFamily="50" charset="-128"/>
            </a:endParaRPr>
          </a:p>
          <a:p>
            <a:pPr algn="l" fontAlgn="auto">
              <a:spcBef>
                <a:spcPts val="0"/>
              </a:spcBef>
              <a:spcAft>
                <a:spcPts val="0"/>
              </a:spcAft>
            </a:pPr>
            <a:r>
              <a:rPr lang="ja-JP" altLang="en-US" sz="1000" b="1" dirty="0" smtClean="0">
                <a:solidFill>
                  <a:prstClr val="black"/>
                </a:solidFill>
                <a:latin typeface="HG丸ｺﾞｼｯｸM-PRO" pitchFamily="50" charset="-128"/>
                <a:ea typeface="HG丸ｺﾞｼｯｸM-PRO" pitchFamily="50" charset="-128"/>
              </a:rPr>
              <a:t>（要件・単位）</a:t>
            </a:r>
            <a:endParaRPr lang="en-US" altLang="ja-JP" sz="1000" b="1" dirty="0" smtClean="0">
              <a:solidFill>
                <a:prstClr val="black"/>
              </a:solidFill>
              <a:latin typeface="HG丸ｺﾞｼｯｸM-PRO" pitchFamily="50" charset="-128"/>
              <a:ea typeface="HG丸ｺﾞｼｯｸM-PRO" pitchFamily="50" charset="-128"/>
            </a:endParaRPr>
          </a:p>
          <a:p>
            <a:pPr marL="180975" indent="-85725" algn="l" fontAlgn="auto">
              <a:spcBef>
                <a:spcPts val="0"/>
              </a:spcBef>
              <a:spcAft>
                <a:spcPts val="0"/>
              </a:spcAft>
            </a:pPr>
            <a:r>
              <a:rPr lang="ja-JP" altLang="en-US" sz="900" dirty="0" smtClean="0">
                <a:solidFill>
                  <a:prstClr val="black"/>
                </a:solidFill>
                <a:latin typeface="HG丸ｺﾞｼｯｸM-PRO" pitchFamily="50" charset="-128"/>
                <a:ea typeface="HG丸ｺﾞｼｯｸM-PRO" pitchFamily="50" charset="-128"/>
              </a:rPr>
              <a:t>・</a:t>
            </a:r>
            <a:r>
              <a:rPr lang="ja-JP" altLang="en-US" sz="900" dirty="0">
                <a:solidFill>
                  <a:prstClr val="black"/>
                </a:solidFill>
                <a:latin typeface="HG丸ｺﾞｼｯｸM-PRO" pitchFamily="50" charset="-128"/>
                <a:ea typeface="HG丸ｺﾞｼｯｸM-PRO" pitchFamily="50" charset="-128"/>
              </a:rPr>
              <a:t>機能訓練指導員</a:t>
            </a:r>
            <a:r>
              <a:rPr lang="ja-JP" altLang="en-US" sz="900" dirty="0" smtClean="0">
                <a:solidFill>
                  <a:prstClr val="black"/>
                </a:solidFill>
                <a:latin typeface="HG丸ｺﾞｼｯｸM-PRO" pitchFamily="50" charset="-128"/>
                <a:ea typeface="HG丸ｺﾞｼｯｸM-PRO" pitchFamily="50" charset="-128"/>
              </a:rPr>
              <a:t>等が共同して個別機能訓練計画を作成し、計画的に機能訓練を実施：</a:t>
            </a:r>
            <a:r>
              <a:rPr lang="en-US" altLang="ja-JP" sz="900" dirty="0" smtClean="0">
                <a:solidFill>
                  <a:prstClr val="black"/>
                </a:solidFill>
                <a:latin typeface="HG丸ｺﾞｼｯｸM-PRO" pitchFamily="50" charset="-128"/>
                <a:ea typeface="HG丸ｺﾞｼｯｸM-PRO" pitchFamily="50" charset="-128"/>
              </a:rPr>
              <a:t>12</a:t>
            </a:r>
            <a:r>
              <a:rPr lang="ja-JP" altLang="en-US" sz="900" dirty="0" smtClean="0">
                <a:solidFill>
                  <a:prstClr val="black"/>
                </a:solidFill>
                <a:latin typeface="HG丸ｺﾞｼｯｸM-PRO" pitchFamily="50" charset="-128"/>
                <a:ea typeface="HG丸ｺﾞｼｯｸM-PRO" pitchFamily="50" charset="-128"/>
              </a:rPr>
              <a:t>単位</a:t>
            </a:r>
            <a:r>
              <a:rPr lang="en-US" altLang="ja-JP" sz="900" dirty="0" smtClean="0">
                <a:solidFill>
                  <a:prstClr val="black"/>
                </a:solidFill>
                <a:latin typeface="HG丸ｺﾞｼｯｸM-PRO" pitchFamily="50" charset="-128"/>
                <a:ea typeface="HG丸ｺﾞｼｯｸM-PRO" pitchFamily="50" charset="-128"/>
              </a:rPr>
              <a:t>/</a:t>
            </a:r>
            <a:r>
              <a:rPr lang="ja-JP" altLang="en-US" sz="900" dirty="0" smtClean="0">
                <a:solidFill>
                  <a:prstClr val="black"/>
                </a:solidFill>
                <a:latin typeface="HG丸ｺﾞｼｯｸM-PRO" pitchFamily="50" charset="-128"/>
                <a:ea typeface="HG丸ｺﾞｼｯｸM-PRO" pitchFamily="50" charset="-128"/>
              </a:rPr>
              <a:t>日</a:t>
            </a:r>
            <a:endParaRPr lang="en-US" altLang="ja-JP" sz="900" dirty="0">
              <a:solidFill>
                <a:prstClr val="black"/>
              </a:solidFill>
              <a:latin typeface="HG丸ｺﾞｼｯｸM-PRO" pitchFamily="50" charset="-128"/>
              <a:ea typeface="HG丸ｺﾞｼｯｸM-PRO" pitchFamily="50" charset="-128"/>
            </a:endParaRPr>
          </a:p>
        </p:txBody>
      </p:sp>
      <p:sp>
        <p:nvSpPr>
          <p:cNvPr id="65" name="正方形/長方形 64"/>
          <p:cNvSpPr/>
          <p:nvPr/>
        </p:nvSpPr>
        <p:spPr>
          <a:xfrm>
            <a:off x="7750684" y="2936635"/>
            <a:ext cx="2052000" cy="890234"/>
          </a:xfrm>
          <a:prstGeom prst="rect">
            <a:avLst/>
          </a:prstGeom>
          <a:noFill/>
        </p:spPr>
        <p:style>
          <a:lnRef idx="2">
            <a:schemeClr val="dk1"/>
          </a:lnRef>
          <a:fillRef idx="1">
            <a:schemeClr val="lt1"/>
          </a:fillRef>
          <a:effectRef idx="0">
            <a:schemeClr val="dk1"/>
          </a:effectRef>
          <a:fontRef idx="minor">
            <a:schemeClr val="dk1"/>
          </a:fontRef>
        </p:style>
        <p:txBody>
          <a:bodyPr lIns="36000" rIns="36000" rtlCol="0" anchor="ctr"/>
          <a:lstStyle/>
          <a:p>
            <a:pPr fontAlgn="auto">
              <a:spcBef>
                <a:spcPts val="0"/>
              </a:spcBef>
              <a:spcAft>
                <a:spcPts val="0"/>
              </a:spcAft>
            </a:pPr>
            <a:r>
              <a:rPr lang="en-US" altLang="ja-JP" sz="1400" b="1" dirty="0" smtClean="0">
                <a:solidFill>
                  <a:prstClr val="black"/>
                </a:solidFill>
                <a:latin typeface="HG丸ｺﾞｼｯｸM-PRO" pitchFamily="50" charset="-128"/>
                <a:ea typeface="HG丸ｺﾞｼｯｸM-PRO" pitchFamily="50" charset="-128"/>
              </a:rPr>
              <a:t>【</a:t>
            </a:r>
            <a:r>
              <a:rPr lang="ja-JP" altLang="en-US" sz="1400" b="1" dirty="0" smtClean="0">
                <a:solidFill>
                  <a:prstClr val="black"/>
                </a:solidFill>
                <a:latin typeface="HG丸ｺﾞｼｯｸM-PRO" pitchFamily="50" charset="-128"/>
                <a:ea typeface="HG丸ｺﾞｼｯｸM-PRO" pitchFamily="50" charset="-128"/>
              </a:rPr>
              <a:t>夜間看護体制加算</a:t>
            </a:r>
            <a:r>
              <a:rPr lang="en-US" altLang="ja-JP" sz="1400" b="1" dirty="0" smtClean="0">
                <a:solidFill>
                  <a:prstClr val="black"/>
                </a:solidFill>
                <a:latin typeface="HG丸ｺﾞｼｯｸM-PRO" pitchFamily="50" charset="-128"/>
                <a:ea typeface="HG丸ｺﾞｼｯｸM-PRO" pitchFamily="50" charset="-128"/>
              </a:rPr>
              <a:t>】</a:t>
            </a:r>
          </a:p>
          <a:p>
            <a:pPr algn="l" fontAlgn="auto">
              <a:spcBef>
                <a:spcPts val="0"/>
              </a:spcBef>
              <a:spcAft>
                <a:spcPts val="0"/>
              </a:spcAft>
            </a:pPr>
            <a:endParaRPr lang="en-US" altLang="ja-JP" sz="500" b="1" dirty="0">
              <a:solidFill>
                <a:prstClr val="black"/>
              </a:solidFill>
              <a:latin typeface="HG丸ｺﾞｼｯｸM-PRO" pitchFamily="50" charset="-128"/>
              <a:ea typeface="HG丸ｺﾞｼｯｸM-PRO" pitchFamily="50" charset="-128"/>
            </a:endParaRPr>
          </a:p>
          <a:p>
            <a:pPr algn="l" fontAlgn="auto">
              <a:spcBef>
                <a:spcPts val="0"/>
              </a:spcBef>
              <a:spcAft>
                <a:spcPts val="0"/>
              </a:spcAft>
            </a:pPr>
            <a:r>
              <a:rPr lang="ja-JP" altLang="en-US" sz="1000" b="1" dirty="0" smtClean="0">
                <a:solidFill>
                  <a:prstClr val="black"/>
                </a:solidFill>
                <a:latin typeface="HG丸ｺﾞｼｯｸM-PRO" pitchFamily="50" charset="-128"/>
                <a:ea typeface="HG丸ｺﾞｼｯｸM-PRO" pitchFamily="50" charset="-128"/>
              </a:rPr>
              <a:t>（要件・単位）</a:t>
            </a:r>
            <a:endParaRPr lang="en-US" altLang="ja-JP" sz="1000" b="1" dirty="0" smtClean="0">
              <a:solidFill>
                <a:prstClr val="black"/>
              </a:solidFill>
              <a:latin typeface="HG丸ｺﾞｼｯｸM-PRO" pitchFamily="50" charset="-128"/>
              <a:ea typeface="HG丸ｺﾞｼｯｸM-PRO" pitchFamily="50" charset="-128"/>
            </a:endParaRPr>
          </a:p>
          <a:p>
            <a:pPr marL="180975" indent="-85725" algn="l" fontAlgn="auto">
              <a:spcBef>
                <a:spcPts val="0"/>
              </a:spcBef>
              <a:spcAft>
                <a:spcPts val="0"/>
              </a:spcAft>
            </a:pPr>
            <a:r>
              <a:rPr lang="ja-JP" altLang="en-US" sz="900" dirty="0" smtClean="0">
                <a:solidFill>
                  <a:prstClr val="black"/>
                </a:solidFill>
                <a:latin typeface="HG丸ｺﾞｼｯｸM-PRO" pitchFamily="50" charset="-128"/>
                <a:ea typeface="HG丸ｺﾞｼｯｸM-PRO" pitchFamily="50" charset="-128"/>
              </a:rPr>
              <a:t>・常勤の看護師を配置し、</a:t>
            </a:r>
            <a:r>
              <a:rPr lang="en-US" altLang="ja-JP" sz="900" dirty="0" smtClean="0">
                <a:solidFill>
                  <a:prstClr val="black"/>
                </a:solidFill>
                <a:latin typeface="HG丸ｺﾞｼｯｸM-PRO" pitchFamily="50" charset="-128"/>
                <a:ea typeface="HG丸ｺﾞｼｯｸM-PRO" pitchFamily="50" charset="-128"/>
              </a:rPr>
              <a:t>24</a:t>
            </a:r>
            <a:r>
              <a:rPr lang="ja-JP" altLang="en-US" sz="900" dirty="0" smtClean="0">
                <a:solidFill>
                  <a:prstClr val="black"/>
                </a:solidFill>
                <a:latin typeface="HG丸ｺﾞｼｯｸM-PRO" pitchFamily="50" charset="-128"/>
                <a:ea typeface="HG丸ｺﾞｼｯｸM-PRO" pitchFamily="50" charset="-128"/>
              </a:rPr>
              <a:t>時間の連絡体制や健康上の管理を行う体制の確保等：</a:t>
            </a:r>
            <a:r>
              <a:rPr lang="en-US" altLang="ja-JP" sz="900" dirty="0" smtClean="0">
                <a:solidFill>
                  <a:prstClr val="black"/>
                </a:solidFill>
                <a:latin typeface="HG丸ｺﾞｼｯｸM-PRO" pitchFamily="50" charset="-128"/>
                <a:ea typeface="HG丸ｺﾞｼｯｸM-PRO" pitchFamily="50" charset="-128"/>
              </a:rPr>
              <a:t>10</a:t>
            </a:r>
            <a:r>
              <a:rPr lang="ja-JP" altLang="en-US" sz="900" dirty="0" smtClean="0">
                <a:solidFill>
                  <a:prstClr val="black"/>
                </a:solidFill>
                <a:latin typeface="HG丸ｺﾞｼｯｸM-PRO" pitchFamily="50" charset="-128"/>
                <a:ea typeface="HG丸ｺﾞｼｯｸM-PRO" pitchFamily="50" charset="-128"/>
              </a:rPr>
              <a:t>単位</a:t>
            </a:r>
            <a:r>
              <a:rPr lang="en-US" altLang="ja-JP" sz="900" dirty="0" smtClean="0">
                <a:solidFill>
                  <a:prstClr val="black"/>
                </a:solidFill>
                <a:latin typeface="HG丸ｺﾞｼｯｸM-PRO" pitchFamily="50" charset="-128"/>
                <a:ea typeface="HG丸ｺﾞｼｯｸM-PRO" pitchFamily="50" charset="-128"/>
              </a:rPr>
              <a:t>/</a:t>
            </a:r>
            <a:r>
              <a:rPr lang="ja-JP" altLang="en-US" sz="900" dirty="0" smtClean="0">
                <a:solidFill>
                  <a:prstClr val="black"/>
                </a:solidFill>
                <a:latin typeface="HG丸ｺﾞｼｯｸM-PRO" pitchFamily="50" charset="-128"/>
                <a:ea typeface="HG丸ｺﾞｼｯｸM-PRO" pitchFamily="50" charset="-128"/>
              </a:rPr>
              <a:t>日</a:t>
            </a:r>
            <a:endParaRPr lang="en-US" altLang="ja-JP" sz="900" dirty="0">
              <a:solidFill>
                <a:prstClr val="black"/>
              </a:solidFill>
              <a:latin typeface="HG丸ｺﾞｼｯｸM-PRO" pitchFamily="50" charset="-128"/>
              <a:ea typeface="HG丸ｺﾞｼｯｸM-PRO" pitchFamily="50" charset="-128"/>
            </a:endParaRPr>
          </a:p>
        </p:txBody>
      </p:sp>
      <p:sp>
        <p:nvSpPr>
          <p:cNvPr id="33" name="正方形/長方形 32"/>
          <p:cNvSpPr/>
          <p:nvPr/>
        </p:nvSpPr>
        <p:spPr>
          <a:xfrm>
            <a:off x="0" y="0"/>
            <a:ext cx="9906000" cy="404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 報酬の</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イメージ（１日あたり</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スライド番号プレースホルダー 1"/>
          <p:cNvSpPr>
            <a:spLocks noGrp="1"/>
          </p:cNvSpPr>
          <p:nvPr>
            <p:ph type="sldNum" sz="quarter" idx="11"/>
          </p:nvPr>
        </p:nvSpPr>
        <p:spPr>
          <a:xfrm>
            <a:off x="9220262" y="660723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44</a:t>
            </a:fld>
            <a:endParaRPr kumimoji="0" lang="en-US" altLang="ja-JP" sz="1600" kern="0" dirty="0">
              <a:solidFill>
                <a:srgbClr val="000000"/>
              </a:solidFill>
            </a:endParaRPr>
          </a:p>
        </p:txBody>
      </p:sp>
    </p:spTree>
    <p:extLst>
      <p:ext uri="{BB962C8B-B14F-4D97-AF65-F5344CB8AC3E}">
        <p14:creationId xmlns:p14="http://schemas.microsoft.com/office/powerpoint/2010/main" val="3779717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328122444"/>
              </p:ext>
            </p:extLst>
          </p:nvPr>
        </p:nvGraphicFramePr>
        <p:xfrm>
          <a:off x="112463" y="715319"/>
          <a:ext cx="9681082" cy="2865120"/>
        </p:xfrm>
        <a:graphic>
          <a:graphicData uri="http://schemas.openxmlformats.org/drawingml/2006/table">
            <a:tbl>
              <a:tblPr firstRow="1" bandRow="1">
                <a:tableStyleId>{5C22544A-7EE6-4342-B048-85BDC9FD1C3A}</a:tableStyleId>
              </a:tblPr>
              <a:tblGrid>
                <a:gridCol w="225637"/>
                <a:gridCol w="1565658"/>
                <a:gridCol w="1957806"/>
                <a:gridCol w="2109748"/>
                <a:gridCol w="3822233"/>
              </a:tblGrid>
              <a:tr h="0">
                <a:tc gridSpan="3">
                  <a:txBody>
                    <a:bodyPr/>
                    <a:lstStyle/>
                    <a:p>
                      <a:pPr algn="ctr"/>
                      <a:r>
                        <a:rPr kumimoji="1" lang="ja-JP" altLang="en-US" sz="1200" dirty="0" smtClean="0"/>
                        <a:t>職種</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200" dirty="0" smtClean="0"/>
                        <a:t>配置基準</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pPr algn="ctr"/>
                      <a:r>
                        <a:rPr kumimoji="1" lang="ja-JP" altLang="en-US" sz="1200" dirty="0" smtClean="0"/>
                        <a:t>備考</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gridSpan="3">
                  <a:txBody>
                    <a:bodyPr/>
                    <a:lstStyle/>
                    <a:p>
                      <a:r>
                        <a:rPr kumimoji="1" lang="ja-JP" altLang="en-US" sz="1200" dirty="0" smtClean="0"/>
                        <a:t>管理者</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sz="1200" dirty="0" smtClean="0"/>
                        <a:t>原則専従１名</a:t>
                      </a:r>
                      <a:endParaRPr kumimoji="1" lang="en-US" altLang="ja-JP" sz="1200" dirty="0" smtClean="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pPr marL="87313" marR="0" indent="-87313" algn="l" defTabSz="886468" rtl="0" eaLnBrk="1" fontAlgn="auto" latinLnBrk="0" hangingPunct="1">
                        <a:lnSpc>
                          <a:spcPct val="100000"/>
                        </a:lnSpc>
                        <a:spcBef>
                          <a:spcPts val="0"/>
                        </a:spcBef>
                        <a:spcAft>
                          <a:spcPts val="0"/>
                        </a:spcAft>
                        <a:buClrTx/>
                        <a:buSzTx/>
                        <a:buFontTx/>
                        <a:buNone/>
                        <a:tabLst/>
                        <a:defRPr/>
                      </a:pPr>
                      <a:r>
                        <a:rPr kumimoji="1" lang="ja-JP" altLang="en-US" sz="1200" dirty="0" smtClean="0"/>
                        <a:t>・専従（支障がない場合は、施設内、同一敷地内の施設の他職務に従事可）</a:t>
                      </a:r>
                      <a:endParaRPr kumimoji="1" lang="en-US" altLang="ja-JP" sz="1200" dirty="0" smtClean="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gridSpan="3">
                  <a:txBody>
                    <a:bodyPr/>
                    <a:lstStyle/>
                    <a:p>
                      <a:r>
                        <a:rPr kumimoji="1" lang="ja-JP" altLang="en-US" sz="1200" dirty="0" smtClean="0"/>
                        <a:t>生活相談員</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sz="1200" dirty="0" smtClean="0"/>
                        <a:t>利用者：職員＝</a:t>
                      </a:r>
                      <a:r>
                        <a:rPr kumimoji="1" lang="en-US" altLang="ja-JP" sz="1200" dirty="0" smtClean="0"/>
                        <a:t>100</a:t>
                      </a:r>
                      <a:r>
                        <a:rPr kumimoji="1" lang="ja-JP" altLang="en-US" sz="1200" dirty="0" smtClean="0"/>
                        <a:t>：１</a:t>
                      </a:r>
                      <a:endParaRPr kumimoji="1" lang="en-US" altLang="ja-JP" sz="1200" dirty="0" smtClean="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kumimoji="1" lang="ja-JP" altLang="en-US" sz="1200" dirty="0" smtClean="0"/>
                        <a:t>・１人以上は常勤</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gridSpan="3">
                  <a:txBody>
                    <a:bodyPr/>
                    <a:lstStyle/>
                    <a:p>
                      <a:r>
                        <a:rPr kumimoji="1" lang="ja-JP" altLang="en-US" sz="1200" dirty="0" smtClean="0"/>
                        <a:t>看護職員・介護職員</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4BACC6">
                          <a:lumMod val="20000"/>
                          <a:lumOff val="80000"/>
                        </a:srgb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sz="1200" dirty="0" smtClean="0"/>
                        <a:t>利用者：職員＝３：１</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r>
                        <a:rPr kumimoji="1" lang="ja-JP" altLang="en-US" sz="1400" b="0" i="0" dirty="0" smtClean="0">
                          <a:solidFill>
                            <a:srgbClr val="FF0000"/>
                          </a:solidFill>
                          <a:latin typeface="ヒラギノ角ゴ ProN W6"/>
                          <a:ea typeface="ヒラギノ角ゴ ProN W6"/>
                          <a:cs typeface="ヒラギノ角ゴ ProN W6"/>
                        </a:rPr>
                        <a:t>・要支援の場合は</a:t>
                      </a:r>
                      <a:r>
                        <a:rPr kumimoji="1" lang="en-US" altLang="ja-JP" sz="1400" b="0" i="0" dirty="0" smtClean="0">
                          <a:solidFill>
                            <a:srgbClr val="FF0000"/>
                          </a:solidFill>
                          <a:latin typeface="ヒラギノ角ゴ ProN W6"/>
                          <a:ea typeface="ヒラギノ角ゴ ProN W6"/>
                          <a:cs typeface="ヒラギノ角ゴ ProN W6"/>
                        </a:rPr>
                        <a:t>10</a:t>
                      </a:r>
                      <a:r>
                        <a:rPr kumimoji="1" lang="ja-JP" altLang="en-US" sz="1400" b="0" i="0" dirty="0" smtClean="0">
                          <a:solidFill>
                            <a:srgbClr val="FF0000"/>
                          </a:solidFill>
                          <a:latin typeface="ヒラギノ角ゴ ProN W6"/>
                          <a:ea typeface="ヒラギノ角ゴ ProN W6"/>
                          <a:cs typeface="ヒラギノ角ゴ ProN W6"/>
                        </a:rPr>
                        <a:t>：１</a:t>
                      </a:r>
                      <a:endParaRPr kumimoji="1" lang="ja-JP" altLang="en-US" sz="1400" b="0" i="0" dirty="0">
                        <a:solidFill>
                          <a:srgbClr val="FF0000"/>
                        </a:solidFill>
                        <a:latin typeface="ヒラギノ角ゴ ProN W6"/>
                        <a:ea typeface="ヒラギノ角ゴ ProN W6"/>
                        <a:cs typeface="ヒラギノ角ゴ ProN W6"/>
                      </a:endParaRPr>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dash"/>
                      <a:round/>
                      <a:headEnd type="none" w="med" len="med"/>
                      <a:tailEnd type="none" w="med" len="med"/>
                    </a:lnB>
                    <a:noFill/>
                  </a:tcPr>
                </a:tc>
              </a:tr>
              <a:tr h="0">
                <a:tc rowSpan="3">
                  <a:txBody>
                    <a:bodyPr/>
                    <a:lstStyle/>
                    <a:p>
                      <a:endParaRPr kumimoji="1" lang="ja-JP" altLang="en-US" sz="1200"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dash"/>
                      <a:round/>
                      <a:headEnd type="none" w="med" len="med"/>
                      <a:tailEnd type="none" w="med" len="med"/>
                    </a:lnR>
                    <a:lnT w="12700" cap="flat" cmpd="sng" algn="ctr">
                      <a:solidFill>
                        <a:srgbClr val="4BACC6">
                          <a:lumMod val="20000"/>
                          <a:lumOff val="80000"/>
                        </a:srgbClr>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rowSpan="2">
                  <a:txBody>
                    <a:bodyPr/>
                    <a:lstStyle/>
                    <a:p>
                      <a:r>
                        <a:rPr kumimoji="1" lang="ja-JP" altLang="en-US" sz="1200" dirty="0" smtClean="0"/>
                        <a:t>看護職員</a:t>
                      </a:r>
                      <a:endParaRPr kumimoji="1" lang="en-US" altLang="ja-JP" sz="1200" dirty="0" smtClean="0"/>
                    </a:p>
                    <a:p>
                      <a:pPr marL="173038" indent="-173038"/>
                      <a:r>
                        <a:rPr kumimoji="1" lang="ja-JP" altLang="en-US" sz="1200" dirty="0" smtClean="0"/>
                        <a:t>（看護師・准看護師）</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dash"/>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r>
                        <a:rPr kumimoji="1" lang="ja-JP" altLang="en-US" sz="1200" dirty="0" smtClean="0"/>
                        <a:t>利用者</a:t>
                      </a:r>
                      <a:r>
                        <a:rPr kumimoji="1" lang="en-US" altLang="ja-JP" sz="1200" dirty="0" smtClean="0"/>
                        <a:t>30</a:t>
                      </a:r>
                      <a:r>
                        <a:rPr kumimoji="1" lang="ja-JP" altLang="en-US" sz="1200" dirty="0" smtClean="0"/>
                        <a:t>人以下</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r>
                        <a:rPr kumimoji="1" lang="ja-JP" altLang="en-US" sz="1200" dirty="0" smtClean="0"/>
                        <a:t>職員１人以上</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pPr marL="0" marR="0" indent="0" algn="l" defTabSz="886468" rtl="0" eaLnBrk="1" fontAlgn="auto" latinLnBrk="0" hangingPunct="1">
                        <a:lnSpc>
                          <a:spcPct val="100000"/>
                        </a:lnSpc>
                        <a:spcBef>
                          <a:spcPts val="0"/>
                        </a:spcBef>
                        <a:spcAft>
                          <a:spcPts val="0"/>
                        </a:spcAft>
                        <a:buClrTx/>
                        <a:buSzTx/>
                        <a:buFontTx/>
                        <a:buNone/>
                        <a:tabLst/>
                        <a:defRPr/>
                      </a:pPr>
                      <a:r>
                        <a:rPr kumimoji="1" lang="ja-JP" altLang="en-US" sz="1200" dirty="0" smtClean="0"/>
                        <a:t>・１人以上は常勤</a:t>
                      </a:r>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r>
              <a:tr h="0">
                <a:tc vMerge="1">
                  <a:txBody>
                    <a:bodyPr/>
                    <a:lstStyle/>
                    <a:p>
                      <a:endParaRPr kumimoji="1" lang="ja-JP" altLang="en-US" dirty="0"/>
                    </a:p>
                  </a:txBody>
                  <a:tcPr/>
                </a:tc>
                <a:tc vMerge="1">
                  <a:txBody>
                    <a:bodyPr/>
                    <a:lstStyle/>
                    <a:p>
                      <a:endParaRPr kumimoji="1" lang="ja-JP" altLang="en-US" dirty="0"/>
                    </a:p>
                  </a:txBody>
                  <a:tcPr/>
                </a:tc>
                <a:tc>
                  <a:txBody>
                    <a:bodyPr/>
                    <a:lstStyle/>
                    <a:p>
                      <a:r>
                        <a:rPr kumimoji="1" lang="ja-JP" altLang="en-US" sz="1200" dirty="0" smtClean="0"/>
                        <a:t>利用者</a:t>
                      </a:r>
                      <a:r>
                        <a:rPr kumimoji="1" lang="en-US" altLang="ja-JP" sz="1200" dirty="0" smtClean="0"/>
                        <a:t>31</a:t>
                      </a:r>
                      <a:r>
                        <a:rPr kumimoji="1" lang="ja-JP" altLang="en-US" sz="1200" dirty="0" smtClean="0"/>
                        <a:t>人以上</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r>
                        <a:rPr kumimoji="1" lang="ja-JP" altLang="en-US" sz="1200" dirty="0" smtClean="0"/>
                        <a:t>利用者</a:t>
                      </a:r>
                      <a:r>
                        <a:rPr kumimoji="1" lang="en-US" altLang="ja-JP" sz="1200" dirty="0" smtClean="0"/>
                        <a:t>50</a:t>
                      </a:r>
                      <a:r>
                        <a:rPr kumimoji="1" lang="ja-JP" altLang="en-US" sz="1200" dirty="0" smtClean="0"/>
                        <a:t>人ごとに１人</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pPr marL="0" marR="0" indent="0" algn="l" defTabSz="886468" rtl="0" eaLnBrk="1" fontAlgn="auto" latinLnBrk="0" hangingPunct="1">
                        <a:lnSpc>
                          <a:spcPct val="100000"/>
                        </a:lnSpc>
                        <a:spcBef>
                          <a:spcPts val="0"/>
                        </a:spcBef>
                        <a:spcAft>
                          <a:spcPts val="0"/>
                        </a:spcAft>
                        <a:buClrTx/>
                        <a:buSzTx/>
                        <a:buFontTx/>
                        <a:buNone/>
                        <a:tabLst/>
                        <a:defRPr/>
                      </a:pPr>
                      <a:r>
                        <a:rPr kumimoji="1" lang="ja-JP" altLang="en-US" sz="1200" dirty="0" smtClean="0"/>
                        <a:t>・１人以上は常勤</a:t>
                      </a:r>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r>
              <a:tr h="0">
                <a:tc vMerge="1">
                  <a:txBody>
                    <a:bodyPr/>
                    <a:lstStyle/>
                    <a:p>
                      <a:endParaRPr kumimoji="1" lang="ja-JP" altLang="en-US" dirty="0"/>
                    </a:p>
                  </a:txBody>
                  <a:tcPr/>
                </a:tc>
                <a:tc gridSpan="2">
                  <a:txBody>
                    <a:bodyPr/>
                    <a:lstStyle/>
                    <a:p>
                      <a:r>
                        <a:rPr kumimoji="1" lang="ja-JP" altLang="en-US" sz="1200" dirty="0" smtClean="0"/>
                        <a:t>介護職員</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dirty="0"/>
                    </a:p>
                  </a:txBody>
                  <a:tcPr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solid"/>
                      <a:round/>
                      <a:headEnd type="none" w="med" len="med"/>
                      <a:tailEnd type="none" w="med" len="med"/>
                    </a:lnB>
                    <a:solidFill>
                      <a:srgbClr val="FDEADA"/>
                    </a:solidFill>
                  </a:tcPr>
                </a:tc>
                <a:tc>
                  <a:txBody>
                    <a:bodyPr/>
                    <a:lstStyle/>
                    <a:p>
                      <a:r>
                        <a:rPr kumimoji="1" lang="ja-JP" altLang="en-US" sz="1200" dirty="0" smtClean="0"/>
                        <a:t>１人以上</a:t>
                      </a:r>
                      <a:endParaRPr kumimoji="1" lang="en-US" altLang="ja-JP" sz="1200" dirty="0" smtClean="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pPr marL="87313" indent="-87313"/>
                      <a:r>
                        <a:rPr kumimoji="1" lang="ja-JP" altLang="en-US" sz="1200" dirty="0" smtClean="0"/>
                        <a:t>・要支援者に対しては、宿直時間帯は例外</a:t>
                      </a:r>
                      <a:endParaRPr kumimoji="1" lang="en-US" altLang="ja-JP" sz="1200" dirty="0" smtClean="0"/>
                    </a:p>
                    <a:p>
                      <a:pPr marL="0" marR="0" indent="0" algn="l" defTabSz="886468" rtl="0" eaLnBrk="1" fontAlgn="auto" latinLnBrk="0" hangingPunct="1">
                        <a:lnSpc>
                          <a:spcPct val="100000"/>
                        </a:lnSpc>
                        <a:spcBef>
                          <a:spcPts val="0"/>
                        </a:spcBef>
                        <a:spcAft>
                          <a:spcPts val="0"/>
                        </a:spcAft>
                        <a:buClrTx/>
                        <a:buSzTx/>
                        <a:buFontTx/>
                        <a:buNone/>
                        <a:tabLst/>
                        <a:defRPr/>
                      </a:pPr>
                      <a:r>
                        <a:rPr kumimoji="1" lang="ja-JP" altLang="en-US" sz="1200" dirty="0" smtClean="0"/>
                        <a:t>・１人以上は常勤</a:t>
                      </a:r>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solid"/>
                      <a:round/>
                      <a:headEnd type="none" w="med" len="med"/>
                      <a:tailEnd type="none" w="med" len="med"/>
                    </a:lnB>
                    <a:noFill/>
                  </a:tcPr>
                </a:tc>
              </a:tr>
              <a:tr h="0">
                <a:tc gridSpan="3">
                  <a:txBody>
                    <a:bodyPr/>
                    <a:lstStyle/>
                    <a:p>
                      <a:r>
                        <a:rPr kumimoji="1" lang="ja-JP" altLang="en-US" sz="1200" dirty="0" smtClean="0"/>
                        <a:t>機能訓練指導員</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sz="1200" dirty="0" smtClean="0"/>
                        <a:t>１人以上</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kumimoji="1" lang="ja-JP" altLang="en-US" sz="1200" dirty="0" smtClean="0"/>
                        <a:t>・兼務可能</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gridSpan="3">
                  <a:txBody>
                    <a:bodyPr/>
                    <a:lstStyle/>
                    <a:p>
                      <a:pPr marL="0" marR="0" indent="0" algn="l" defTabSz="886468" rtl="0" eaLnBrk="1" fontAlgn="auto" latinLnBrk="0" hangingPunct="1">
                        <a:lnSpc>
                          <a:spcPct val="100000"/>
                        </a:lnSpc>
                        <a:spcBef>
                          <a:spcPts val="0"/>
                        </a:spcBef>
                        <a:spcAft>
                          <a:spcPts val="0"/>
                        </a:spcAft>
                        <a:buClrTx/>
                        <a:buSzTx/>
                        <a:buFontTx/>
                        <a:buNone/>
                        <a:tabLst/>
                        <a:defRPr/>
                      </a:pPr>
                      <a:r>
                        <a:rPr kumimoji="1" lang="ja-JP" altLang="en-US" sz="1200" dirty="0" smtClean="0"/>
                        <a:t>計画作成担当者（介護支援専門員）</a:t>
                      </a:r>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sz="1200" dirty="0" smtClean="0"/>
                        <a:t>１人以上</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pPr marL="87313" indent="-87313"/>
                      <a:r>
                        <a:rPr kumimoji="1" lang="ja-JP" altLang="en-US" sz="1200" dirty="0" smtClean="0"/>
                        <a:t>・専従（支障がない場合は、施設内の他職務に従事可）</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
        <p:nvSpPr>
          <p:cNvPr id="20" name="角丸四角形 19"/>
          <p:cNvSpPr/>
          <p:nvPr/>
        </p:nvSpPr>
        <p:spPr>
          <a:xfrm>
            <a:off x="112465" y="457514"/>
            <a:ext cx="1749373" cy="271888"/>
          </a:xfrm>
          <a:prstGeom prst="roundRect">
            <a:avLst/>
          </a:prstGeom>
          <a:solidFill>
            <a:schemeClr val="accent1">
              <a:lumMod val="20000"/>
              <a:lumOff val="8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anchor="ctr"/>
          <a:lstStyle/>
          <a:p>
            <a:pPr algn="ctr" fontAlgn="auto">
              <a:spcBef>
                <a:spcPts val="0"/>
              </a:spcBef>
              <a:spcAft>
                <a:spcPts val="0"/>
              </a:spcAf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人員</a:t>
            </a:r>
            <a:r>
              <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a:t>
            </a:r>
          </a:p>
        </p:txBody>
      </p:sp>
      <p:graphicFrame>
        <p:nvGraphicFramePr>
          <p:cNvPr id="6" name="表 5"/>
          <p:cNvGraphicFramePr>
            <a:graphicFrameLocks noGrp="1"/>
          </p:cNvGraphicFramePr>
          <p:nvPr>
            <p:extLst>
              <p:ext uri="{D42A27DB-BD31-4B8C-83A1-F6EECF244321}">
                <p14:modId xmlns:p14="http://schemas.microsoft.com/office/powerpoint/2010/main" val="3906313683"/>
              </p:ext>
            </p:extLst>
          </p:nvPr>
        </p:nvGraphicFramePr>
        <p:xfrm>
          <a:off x="112459" y="3777274"/>
          <a:ext cx="9698952" cy="3017520"/>
        </p:xfrm>
        <a:graphic>
          <a:graphicData uri="http://schemas.openxmlformats.org/drawingml/2006/table">
            <a:tbl>
              <a:tblPr firstRow="1" bandRow="1">
                <a:tableStyleId>{5C22544A-7EE6-4342-B048-85BDC9FD1C3A}</a:tableStyleId>
              </a:tblPr>
              <a:tblGrid>
                <a:gridCol w="283473"/>
                <a:gridCol w="1169632"/>
                <a:gridCol w="8245847"/>
              </a:tblGrid>
              <a:tr h="0">
                <a:tc gridSpan="2">
                  <a:txBody>
                    <a:bodyPr/>
                    <a:lstStyle/>
                    <a:p>
                      <a:pPr algn="ct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a:p>
                  </a:txBody>
                  <a:tcPr/>
                </a:tc>
                <a:tc>
                  <a:txBody>
                    <a:bodyPr/>
                    <a:lstStyle/>
                    <a:p>
                      <a:pPr algn="ctr"/>
                      <a:r>
                        <a:rPr kumimoji="1" lang="ja-JP" altLang="en-US" sz="1200" dirty="0" smtClean="0"/>
                        <a:t>設備基準</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gridSpan="2">
                  <a:txBody>
                    <a:bodyPr/>
                    <a:lstStyle/>
                    <a:p>
                      <a:r>
                        <a:rPr kumimoji="1" lang="ja-JP" altLang="en-US" sz="1200" dirty="0" smtClean="0"/>
                        <a:t>建物</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smtClean="0"/>
                        <a:t>・耐火建築物</a:t>
                      </a:r>
                      <a:r>
                        <a:rPr kumimoji="1" lang="ja-JP" altLang="ja-JP" sz="1200" dirty="0" smtClean="0"/>
                        <a:t>　</a:t>
                      </a:r>
                      <a:r>
                        <a:rPr kumimoji="1" lang="ja-JP" altLang="en-US" sz="1200" dirty="0" smtClean="0"/>
                        <a:t>　・準耐火建築物</a:t>
                      </a:r>
                      <a:endParaRPr kumimoji="1" lang="en-US" altLang="ja-JP" sz="1200" dirty="0" smtClean="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gridSpan="3">
                  <a:txBody>
                    <a:bodyPr/>
                    <a:lstStyle/>
                    <a:p>
                      <a:r>
                        <a:rPr kumimoji="1" lang="ja-JP" altLang="en-US" sz="1200" dirty="0" smtClean="0"/>
                        <a:t>建物内の居室</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rgbClr val="4BACC6">
                          <a:lumMod val="20000"/>
                          <a:lumOff val="80000"/>
                        </a:srgbClr>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r>
              <a:tr h="0">
                <a:tc rowSpan="6">
                  <a:txBody>
                    <a:bodyPr/>
                    <a:lstStyle/>
                    <a:p>
                      <a:endParaRPr kumimoji="1" lang="ja-JP" altLang="en-US" sz="1200" dirty="0"/>
                    </a:p>
                  </a:txBody>
                  <a:tcPr marL="99060" marR="99060">
                    <a:lnL w="12700" cap="flat" cmpd="sng" algn="ctr">
                      <a:solidFill>
                        <a:prstClr val="black"/>
                      </a:solidFill>
                      <a:prstDash val="solid"/>
                      <a:round/>
                      <a:headEnd type="none" w="med" len="med"/>
                      <a:tailEnd type="none" w="med" len="med"/>
                    </a:lnL>
                    <a:lnR w="12700" cap="flat" cmpd="sng" algn="ctr">
                      <a:solidFill>
                        <a:prstClr val="black"/>
                      </a:solidFill>
                      <a:prstDash val="dash"/>
                      <a:round/>
                      <a:headEnd type="none" w="med" len="med"/>
                      <a:tailEnd type="none" w="med" len="med"/>
                    </a:lnR>
                    <a:lnT w="12700" cap="flat" cmpd="sng" algn="ctr">
                      <a:solidFill>
                        <a:srgbClr val="4BACC6">
                          <a:lumMod val="20000"/>
                          <a:lumOff val="80000"/>
                        </a:srgbClr>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kumimoji="1" lang="ja-JP" altLang="en-US" sz="1200" dirty="0" smtClean="0"/>
                        <a:t>介護居室</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r>
                        <a:rPr kumimoji="1" lang="ja-JP" altLang="en-US" sz="1200" dirty="0" smtClean="0"/>
                        <a:t>・原則個室　　・プライバシー保護　　・介護を行うために適当な広さ　　・地階設置の禁止　　・避難上有効な出入口の確保</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r>
              <a:tr h="0">
                <a:tc vMerge="1">
                  <a:txBody>
                    <a:bodyPr/>
                    <a:lstStyle/>
                    <a:p>
                      <a:endParaRPr kumimoji="1" lang="ja-JP" altLang="en-US"/>
                    </a:p>
                  </a:txBody>
                  <a:tcPr/>
                </a:tc>
                <a:tc>
                  <a:txBody>
                    <a:bodyPr/>
                    <a:lstStyle/>
                    <a:p>
                      <a:r>
                        <a:rPr kumimoji="1" lang="ja-JP" altLang="en-US" sz="1200" dirty="0" smtClean="0"/>
                        <a:t>一時介護室</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r>
                        <a:rPr kumimoji="1" lang="ja-JP" altLang="en-US" sz="1200" dirty="0" smtClean="0"/>
                        <a:t>・介護を行うために適当な広さ</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r>
              <a:tr h="0">
                <a:tc vMerge="1">
                  <a:txBody>
                    <a:bodyPr/>
                    <a:lstStyle/>
                    <a:p>
                      <a:endParaRPr kumimoji="1" lang="ja-JP" altLang="en-US"/>
                    </a:p>
                  </a:txBody>
                  <a:tcPr/>
                </a:tc>
                <a:tc>
                  <a:txBody>
                    <a:bodyPr/>
                    <a:lstStyle/>
                    <a:p>
                      <a:r>
                        <a:rPr kumimoji="1" lang="ja-JP" altLang="en-US" sz="1200" dirty="0" smtClean="0"/>
                        <a:t>浴室</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r>
                        <a:rPr kumimoji="1" lang="ja-JP" altLang="en-US" sz="1200" dirty="0" smtClean="0"/>
                        <a:t>・身体の不自由な者が入浴するのに適したものとすること</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r>
              <a:tr h="0">
                <a:tc vMerge="1">
                  <a:txBody>
                    <a:bodyPr/>
                    <a:lstStyle/>
                    <a:p>
                      <a:endParaRPr kumimoji="1" lang="ja-JP" altLang="en-US"/>
                    </a:p>
                  </a:txBody>
                  <a:tcPr/>
                </a:tc>
                <a:tc>
                  <a:txBody>
                    <a:bodyPr/>
                    <a:lstStyle/>
                    <a:p>
                      <a:r>
                        <a:rPr kumimoji="1" lang="ja-JP" altLang="en-US" sz="1200" dirty="0" smtClean="0"/>
                        <a:t>便所</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r>
                        <a:rPr kumimoji="1" lang="ja-JP" altLang="en-US" sz="1200" dirty="0" smtClean="0"/>
                        <a:t>・居室のある階ごとに設置し、非常用設備を備えていること</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r>
              <a:tr h="0">
                <a:tc vMerge="1">
                  <a:txBody>
                    <a:bodyPr/>
                    <a:lstStyle/>
                    <a:p>
                      <a:endParaRPr kumimoji="1" lang="ja-JP" altLang="en-US" dirty="0"/>
                    </a:p>
                  </a:txBody>
                  <a:tcPr/>
                </a:tc>
                <a:tc>
                  <a:txBody>
                    <a:bodyPr/>
                    <a:lstStyle/>
                    <a:p>
                      <a:r>
                        <a:rPr kumimoji="1" lang="ja-JP" altLang="en-US" sz="1200" dirty="0" smtClean="0"/>
                        <a:t>食堂</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c>
                  <a:txBody>
                    <a:bodyPr/>
                    <a:lstStyle/>
                    <a:p>
                      <a:r>
                        <a:rPr kumimoji="1" lang="ja-JP" altLang="en-US" sz="1200" dirty="0" smtClean="0"/>
                        <a:t>・機能を十分に発揮し得る適当な広さを有すること</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dash"/>
                      <a:round/>
                      <a:headEnd type="none" w="med" len="med"/>
                      <a:tailEnd type="none" w="med" len="med"/>
                    </a:lnB>
                    <a:noFill/>
                  </a:tcPr>
                </a:tc>
              </a:tr>
              <a:tr h="0">
                <a:tc vMerge="1">
                  <a:txBody>
                    <a:bodyPr/>
                    <a:lstStyle/>
                    <a:p>
                      <a:endParaRPr kumimoji="1" lang="ja-JP" altLang="en-US" dirty="0"/>
                    </a:p>
                  </a:txBody>
                  <a:tcPr/>
                </a:tc>
                <a:tc>
                  <a:txBody>
                    <a:bodyPr/>
                    <a:lstStyle/>
                    <a:p>
                      <a:r>
                        <a:rPr kumimoji="1" lang="ja-JP" altLang="en-US" sz="1200" dirty="0" smtClean="0"/>
                        <a:t>機能訓練室</a:t>
                      </a:r>
                      <a:endParaRPr kumimoji="1" lang="ja-JP" altLang="en-US" sz="1200" dirty="0"/>
                    </a:p>
                  </a:txBody>
                  <a:tcPr marL="99060" marR="99060" anchor="ctr">
                    <a:lnL w="12700" cap="flat" cmpd="sng" algn="ctr">
                      <a:solidFill>
                        <a:prstClr val="black"/>
                      </a:solidFill>
                      <a:prstDash val="dash"/>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solid"/>
                      <a:round/>
                      <a:headEnd type="none" w="med" len="med"/>
                      <a:tailEnd type="none" w="med" len="med"/>
                    </a:lnB>
                    <a:noFill/>
                  </a:tcPr>
                </a:tc>
                <a:tc>
                  <a:txBody>
                    <a:bodyPr/>
                    <a:lstStyle/>
                    <a:p>
                      <a:r>
                        <a:rPr kumimoji="1" lang="ja-JP" altLang="en-US" sz="1200" dirty="0" smtClean="0"/>
                        <a:t>・機能を十分に発揮し得る適当な広さを有すること</a:t>
                      </a:r>
                      <a:endParaRPr kumimoji="1" lang="en-US" altLang="ja-JP" sz="1200" dirty="0" smtClean="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dash"/>
                      <a:round/>
                      <a:headEnd type="none" w="med" len="med"/>
                      <a:tailEnd type="none" w="med" len="med"/>
                    </a:lnT>
                    <a:lnB w="12700" cap="flat" cmpd="sng" algn="ctr">
                      <a:solidFill>
                        <a:prstClr val="black"/>
                      </a:solidFill>
                      <a:prstDash val="solid"/>
                      <a:round/>
                      <a:headEnd type="none" w="med" len="med"/>
                      <a:tailEnd type="none" w="med" len="med"/>
                    </a:lnB>
                    <a:noFill/>
                  </a:tcPr>
                </a:tc>
              </a:tr>
              <a:tr h="0">
                <a:tc gridSpan="2">
                  <a:txBody>
                    <a:bodyPr/>
                    <a:lstStyle/>
                    <a:p>
                      <a:r>
                        <a:rPr kumimoji="1" lang="ja-JP" altLang="en-US" sz="1200" dirty="0" smtClean="0"/>
                        <a:t>バリアフリー</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smtClean="0"/>
                        <a:t>・利用者が車椅子で円滑に移動することが可能な空間と構造を有すること</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r h="0">
                <a:tc gridSpan="2">
                  <a:txBody>
                    <a:bodyPr/>
                    <a:lstStyle/>
                    <a:p>
                      <a:pPr marL="0" marR="0" indent="0" algn="l" defTabSz="886468" rtl="0" eaLnBrk="1" fontAlgn="auto" latinLnBrk="0" hangingPunct="1">
                        <a:lnSpc>
                          <a:spcPct val="100000"/>
                        </a:lnSpc>
                        <a:spcBef>
                          <a:spcPts val="0"/>
                        </a:spcBef>
                        <a:spcAft>
                          <a:spcPts val="0"/>
                        </a:spcAft>
                        <a:buClrTx/>
                        <a:buSzTx/>
                        <a:buFontTx/>
                        <a:buNone/>
                        <a:tabLst/>
                        <a:defRPr/>
                      </a:pPr>
                      <a:r>
                        <a:rPr kumimoji="1" lang="ja-JP" altLang="en-US" sz="1200" dirty="0" smtClean="0"/>
                        <a:t>防災</a:t>
                      </a:r>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c hMerge="1">
                  <a:txBody>
                    <a:bodyPr/>
                    <a:lstStyle/>
                    <a:p>
                      <a:endParaRPr kumimoji="1" lang="ja-JP" altLang="en-US"/>
                    </a:p>
                  </a:txBody>
                  <a:tcPr/>
                </a:tc>
                <a:tc>
                  <a:txBody>
                    <a:bodyPr/>
                    <a:lstStyle/>
                    <a:p>
                      <a:r>
                        <a:rPr kumimoji="1" lang="ja-JP" altLang="en-US" sz="1200" dirty="0" smtClean="0"/>
                        <a:t>・消火設備その他の非常災害に際して必要な設備を設けること</a:t>
                      </a:r>
                      <a:endParaRPr kumimoji="1" lang="ja-JP" altLang="en-US" sz="1200" dirty="0"/>
                    </a:p>
                  </a:txBody>
                  <a:tcPr marL="99060" marR="99060" anchor="ctr">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noFill/>
                  </a:tcPr>
                </a:tc>
              </a:tr>
            </a:tbl>
          </a:graphicData>
        </a:graphic>
      </p:graphicFrame>
      <p:sp>
        <p:nvSpPr>
          <p:cNvPr id="7" name="角丸四角形 6"/>
          <p:cNvSpPr/>
          <p:nvPr/>
        </p:nvSpPr>
        <p:spPr>
          <a:xfrm>
            <a:off x="112465" y="3658018"/>
            <a:ext cx="1749373" cy="271888"/>
          </a:xfrm>
          <a:prstGeom prst="roundRect">
            <a:avLst/>
          </a:prstGeom>
          <a:solidFill>
            <a:schemeClr val="accent1">
              <a:lumMod val="20000"/>
              <a:lumOff val="80000"/>
            </a:schemeClr>
          </a:solidFill>
          <a:ln w="1270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anchor="ctr"/>
          <a:lstStyle/>
          <a:p>
            <a:pPr algn="ctr" fontAlgn="auto">
              <a:spcBef>
                <a:spcPts val="0"/>
              </a:spcBef>
              <a:spcAft>
                <a:spcPts val="0"/>
              </a:spcAft>
              <a:defRPr/>
            </a:pPr>
            <a:r>
              <a:rPr lang="ja-JP" altLang="en-US" sz="14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設備基準</a:t>
            </a:r>
            <a:endParaRPr lang="ja-JP" altLang="en-US" sz="14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p:cNvSpPr/>
          <p:nvPr/>
        </p:nvSpPr>
        <p:spPr>
          <a:xfrm>
            <a:off x="0" y="0"/>
            <a:ext cx="9906000" cy="40462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p>
            <a:pPr algn="ctr" fontAlgn="auto">
              <a:spcBef>
                <a:spcPts val="0"/>
              </a:spcBef>
              <a:spcAft>
                <a:spcPts val="0"/>
              </a:spcAft>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３．特定</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施設入居者生活介護</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等［基準等］</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1"/>
          <p:cNvSpPr>
            <a:spLocks noGrp="1"/>
          </p:cNvSpPr>
          <p:nvPr>
            <p:ph type="sldNum" sz="quarter" idx="11"/>
          </p:nvPr>
        </p:nvSpPr>
        <p:spPr>
          <a:xfrm>
            <a:off x="916567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45</a:t>
            </a:fld>
            <a:endParaRPr kumimoji="0" lang="en-US" altLang="ja-JP" sz="1600" kern="0" dirty="0">
              <a:solidFill>
                <a:srgbClr val="000000"/>
              </a:solidFill>
            </a:endParaRPr>
          </a:p>
        </p:txBody>
      </p:sp>
    </p:spTree>
    <p:extLst>
      <p:ext uri="{BB962C8B-B14F-4D97-AF65-F5344CB8AC3E}">
        <p14:creationId xmlns:p14="http://schemas.microsoft.com/office/powerpoint/2010/main" val="24066787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1302"/>
            <a:ext cx="9913739" cy="4669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2551" y="648606"/>
            <a:ext cx="9756000" cy="59760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サテライト型</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密着型介護老人福祉施設の</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本体施設に係る要件の緩和</a:t>
            </a:r>
            <a:endParaRPr lang="en-US" altLang="ja-JP"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400" dirty="0">
                <a:solidFill>
                  <a:schemeClr val="tx1"/>
                </a:solidFill>
                <a:latin typeface="+mn-ea"/>
                <a:cs typeface="メイリオ" panose="020B0604030504040204" pitchFamily="50" charset="-128"/>
              </a:rPr>
              <a:t>○　</a:t>
            </a:r>
            <a:r>
              <a:rPr lang="ja-JP" altLang="en-US" sz="1400" dirty="0" smtClean="0">
                <a:solidFill>
                  <a:schemeClr val="tx1"/>
                </a:solidFill>
                <a:latin typeface="+mn-ea"/>
                <a:cs typeface="メイリオ" panose="020B0604030504040204" pitchFamily="50" charset="-128"/>
              </a:rPr>
              <a:t>サテライト型居住施設の本体</a:t>
            </a:r>
            <a:r>
              <a:rPr lang="ja-JP" altLang="en-US" sz="1400" dirty="0">
                <a:solidFill>
                  <a:schemeClr val="tx1"/>
                </a:solidFill>
                <a:latin typeface="+mn-ea"/>
                <a:cs typeface="メイリオ" panose="020B0604030504040204" pitchFamily="50" charset="-128"/>
              </a:rPr>
              <a:t>施設として認められる</a:t>
            </a:r>
            <a:r>
              <a:rPr lang="ja-JP" altLang="en-US" sz="1400" dirty="0" smtClean="0">
                <a:solidFill>
                  <a:schemeClr val="tx1"/>
                </a:solidFill>
                <a:latin typeface="+mn-ea"/>
                <a:cs typeface="メイリオ" panose="020B0604030504040204" pitchFamily="50" charset="-128"/>
              </a:rPr>
              <a:t>対象</a:t>
            </a:r>
            <a:r>
              <a:rPr lang="ja-JP" altLang="en-US" sz="1400" dirty="0">
                <a:solidFill>
                  <a:schemeClr val="tx1"/>
                </a:solidFill>
                <a:latin typeface="+mn-ea"/>
                <a:cs typeface="メイリオ" panose="020B0604030504040204" pitchFamily="50" charset="-128"/>
              </a:rPr>
              <a:t>として</a:t>
            </a:r>
            <a:r>
              <a:rPr lang="ja-JP" altLang="en-US" sz="1400" dirty="0" smtClean="0">
                <a:solidFill>
                  <a:schemeClr val="tx1"/>
                </a:solidFill>
                <a:latin typeface="+mn-ea"/>
                <a:cs typeface="メイリオ" panose="020B0604030504040204" pitchFamily="50" charset="-128"/>
              </a:rPr>
              <a:t>、「</a:t>
            </a:r>
            <a:r>
              <a:rPr lang="ja-JP" altLang="en-US" sz="1400" dirty="0">
                <a:solidFill>
                  <a:schemeClr val="tx1"/>
                </a:solidFill>
                <a:latin typeface="+mn-ea"/>
                <a:cs typeface="メイリオ" panose="020B0604030504040204" pitchFamily="50" charset="-128"/>
              </a:rPr>
              <a:t>指定地域密着型介護老人福祉施設」を追加する。</a:t>
            </a:r>
          </a:p>
          <a:p>
            <a:pPr marL="176213" indent="-176213"/>
            <a:endParaRPr lang="en-US" altLang="ja-JP" sz="10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看取り</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加算の充実</a:t>
            </a:r>
            <a:endParaRPr kumimoji="1" lang="en-US" altLang="ja-JP"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400" dirty="0">
                <a:solidFill>
                  <a:schemeClr val="tx1"/>
                </a:solidFill>
                <a:latin typeface="+mn-ea"/>
                <a:cs typeface="メイリオ" panose="020B0604030504040204" pitchFamily="50" charset="-128"/>
              </a:rPr>
              <a:t>○　入所者及び家族等の意向を尊重しつつ、看取りに関する理解の促進を図り、看取り介護の質を向上させるため、その体制構築・強化を</a:t>
            </a:r>
            <a:r>
              <a:rPr lang="en-US" altLang="ja-JP" sz="1400" dirty="0">
                <a:solidFill>
                  <a:schemeClr val="tx1"/>
                </a:solidFill>
                <a:latin typeface="+mn-ea"/>
                <a:cs typeface="メイリオ" panose="020B0604030504040204" pitchFamily="50" charset="-128"/>
              </a:rPr>
              <a:t>PDCA</a:t>
            </a:r>
            <a:r>
              <a:rPr lang="ja-JP" altLang="en-US" sz="1400" dirty="0">
                <a:solidFill>
                  <a:schemeClr val="tx1"/>
                </a:solidFill>
                <a:latin typeface="+mn-ea"/>
                <a:cs typeface="メイリオ" panose="020B0604030504040204" pitchFamily="50" charset="-128"/>
              </a:rPr>
              <a:t>サイクルにより推進することを要件として、死亡日以前４日以上</a:t>
            </a:r>
            <a:r>
              <a:rPr lang="en-US" altLang="ja-JP" sz="1400" dirty="0">
                <a:solidFill>
                  <a:schemeClr val="tx1"/>
                </a:solidFill>
                <a:latin typeface="+mn-ea"/>
                <a:cs typeface="メイリオ" panose="020B0604030504040204" pitchFamily="50" charset="-128"/>
              </a:rPr>
              <a:t>30</a:t>
            </a:r>
            <a:r>
              <a:rPr lang="ja-JP" altLang="en-US" sz="1400" dirty="0">
                <a:solidFill>
                  <a:schemeClr val="tx1"/>
                </a:solidFill>
                <a:latin typeface="+mn-ea"/>
                <a:cs typeface="メイリオ" panose="020B0604030504040204" pitchFamily="50" charset="-128"/>
              </a:rPr>
              <a:t>日以下における加算を充実する。</a:t>
            </a:r>
          </a:p>
          <a:p>
            <a:pPr marL="176213" indent="-176213"/>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特別養護老人ホーム」の職員に係る専従要件の緩和</a:t>
            </a:r>
            <a:endParaRPr lang="en-US" altLang="ja-JP"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400" dirty="0" smtClean="0">
                <a:solidFill>
                  <a:schemeClr val="tx1"/>
                </a:solidFill>
                <a:latin typeface="+mn-ea"/>
                <a:cs typeface="メイリオ" panose="020B0604030504040204" pitchFamily="50" charset="-128"/>
              </a:rPr>
              <a:t>○　直接</a:t>
            </a:r>
            <a:r>
              <a:rPr lang="ja-JP" altLang="en-US" sz="1400" dirty="0">
                <a:solidFill>
                  <a:schemeClr val="tx1"/>
                </a:solidFill>
                <a:latin typeface="+mn-ea"/>
                <a:cs typeface="メイリオ" panose="020B0604030504040204" pitchFamily="50" charset="-128"/>
              </a:rPr>
              <a:t>処遇職員による柔軟な地域貢献活動等の実施が可能となるよう</a:t>
            </a:r>
            <a:r>
              <a:rPr lang="ja-JP" altLang="en-US" sz="1400" dirty="0" smtClean="0">
                <a:solidFill>
                  <a:schemeClr val="tx1"/>
                </a:solidFill>
                <a:latin typeface="+mn-ea"/>
                <a:cs typeface="メイリオ" panose="020B0604030504040204" pitchFamily="50" charset="-128"/>
              </a:rPr>
              <a:t>、「専従」の規定の趣旨を明確化する。</a:t>
            </a:r>
            <a:endParaRPr lang="en-US" altLang="ja-JP" sz="1400" dirty="0" smtClean="0">
              <a:solidFill>
                <a:schemeClr val="tx1"/>
              </a:solidFill>
              <a:latin typeface="+mn-ea"/>
              <a:cs typeface="メイリオ" panose="020B0604030504040204" pitchFamily="50" charset="-128"/>
            </a:endParaRPr>
          </a:p>
          <a:p>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日常生活継続支援加算の見直し</a:t>
            </a:r>
            <a:endParaRPr lang="en-US" altLang="ja-JP"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a:r>
              <a:rPr lang="ja-JP" altLang="en-US" sz="1400" dirty="0">
                <a:solidFill>
                  <a:schemeClr val="tx1"/>
                </a:solidFill>
                <a:latin typeface="+mn-ea"/>
                <a:cs typeface="メイリオ" panose="020B0604030504040204" pitchFamily="50" charset="-128"/>
              </a:rPr>
              <a:t>○　重度の要介護者や認知症高齢者等の積極的な受入を行う施設を評価する観点から、算定要件と単位数の見直しを行う</a:t>
            </a:r>
            <a:r>
              <a:rPr lang="ja-JP" altLang="en-US" sz="1400" dirty="0" smtClean="0">
                <a:solidFill>
                  <a:schemeClr val="tx1"/>
                </a:solidFill>
                <a:latin typeface="+mn-ea"/>
                <a:cs typeface="メイリオ" panose="020B0604030504040204" pitchFamily="50" charset="-128"/>
              </a:rPr>
              <a:t>。</a:t>
            </a:r>
            <a:endParaRPr lang="en-US" altLang="ja-JP" sz="1400" dirty="0" smtClean="0">
              <a:solidFill>
                <a:schemeClr val="tx1"/>
              </a:solidFill>
              <a:latin typeface="+mn-ea"/>
              <a:cs typeface="メイリオ" panose="020B0604030504040204" pitchFamily="50" charset="-128"/>
            </a:endParaRPr>
          </a:p>
          <a:p>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在宅</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・入所相互利用加算の</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充実</a:t>
            </a:r>
            <a:endParaRPr lang="en-US" altLang="ja-JP"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400" dirty="0" smtClean="0">
                <a:solidFill>
                  <a:schemeClr val="tx1"/>
                </a:solidFill>
                <a:latin typeface="+mn-ea"/>
                <a:cs typeface="メイリオ" panose="020B0604030504040204" pitchFamily="50" charset="-128"/>
              </a:rPr>
              <a:t>○　</a:t>
            </a:r>
            <a:r>
              <a:rPr lang="ja-JP" altLang="en-US" sz="1400" dirty="0">
                <a:solidFill>
                  <a:schemeClr val="tx1"/>
                </a:solidFill>
                <a:latin typeface="+mn-ea"/>
                <a:cs typeface="メイリオ" panose="020B0604030504040204" pitchFamily="50" charset="-128"/>
              </a:rPr>
              <a:t>地域住民の在宅生活の継続を支援するため、算定要件の緩和と単位数</a:t>
            </a:r>
            <a:r>
              <a:rPr lang="ja-JP" altLang="en-US" sz="1400" dirty="0" smtClean="0">
                <a:solidFill>
                  <a:schemeClr val="tx1"/>
                </a:solidFill>
                <a:latin typeface="+mn-ea"/>
                <a:cs typeface="メイリオ" panose="020B0604030504040204" pitchFamily="50" charset="-128"/>
              </a:rPr>
              <a:t>の充実を</a:t>
            </a:r>
            <a:r>
              <a:rPr lang="ja-JP" altLang="en-US" sz="1400" dirty="0">
                <a:solidFill>
                  <a:schemeClr val="tx1"/>
                </a:solidFill>
                <a:latin typeface="+mn-ea"/>
                <a:cs typeface="メイリオ" panose="020B0604030504040204" pitchFamily="50" charset="-128"/>
              </a:rPr>
              <a:t>実施する</a:t>
            </a:r>
            <a:r>
              <a:rPr lang="ja-JP" altLang="en-US" sz="1400" dirty="0" smtClean="0">
                <a:solidFill>
                  <a:schemeClr val="tx1"/>
                </a:solidFill>
                <a:latin typeface="+mn-ea"/>
                <a:cs typeface="メイリオ" panose="020B0604030504040204" pitchFamily="50" charset="-128"/>
              </a:rPr>
              <a:t>。</a:t>
            </a:r>
            <a:endParaRPr lang="en-US" altLang="ja-JP" sz="1400" dirty="0" smtClean="0">
              <a:solidFill>
                <a:schemeClr val="tx1"/>
              </a:solidFill>
              <a:latin typeface="+mn-ea"/>
              <a:cs typeface="メイリオ" panose="020B0604030504040204" pitchFamily="50" charset="-128"/>
            </a:endParaRPr>
          </a:p>
          <a:p>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（６）障害者</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生活支援体制</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加算の見直し</a:t>
            </a:r>
            <a:endParaRPr kumimoji="1" lang="en-US" altLang="ja-JP"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000" indent="-180000"/>
            <a:r>
              <a:rPr lang="ja-JP" altLang="en-US" sz="1400" dirty="0">
                <a:solidFill>
                  <a:schemeClr val="tx1"/>
                </a:solidFill>
                <a:latin typeface="+mn-ea"/>
                <a:cs typeface="メイリオ" panose="020B0604030504040204" pitchFamily="50" charset="-128"/>
              </a:rPr>
              <a:t>○　特別なケアが必要と考えられる重度の精神障害者について、新たに障害者生活支援体制加算の対象とする</a:t>
            </a:r>
            <a:r>
              <a:rPr lang="ja-JP" altLang="en-US" sz="1400" dirty="0" smtClean="0">
                <a:solidFill>
                  <a:schemeClr val="tx1"/>
                </a:solidFill>
                <a:latin typeface="+mn-ea"/>
                <a:cs typeface="メイリオ" panose="020B0604030504040204" pitchFamily="50" charset="-128"/>
              </a:rPr>
              <a:t>。</a:t>
            </a:r>
            <a:endParaRPr lang="en-US" altLang="ja-JP" sz="1400" dirty="0" smtClean="0">
              <a:solidFill>
                <a:schemeClr val="tx1"/>
              </a:solidFill>
              <a:latin typeface="+mn-ea"/>
              <a:cs typeface="メイリオ" panose="020B0604030504040204" pitchFamily="50" charset="-128"/>
            </a:endParaRPr>
          </a:p>
          <a:p>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（７</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多床室</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における居住費負担</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en-US" altLang="ja-JP"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400" dirty="0">
                <a:solidFill>
                  <a:schemeClr val="tx1"/>
                </a:solidFill>
                <a:latin typeface="+mn-ea"/>
                <a:cs typeface="メイリオ" panose="020B0604030504040204" pitchFamily="50" charset="-128"/>
              </a:rPr>
              <a:t>○　一定の所得を有する多床室の入所者について、光熱水費相当分に加え、室料相当分の負担を居住費として求める。（ただし、利用者負担第１段階から第３段階までの者には補足給付を支給することで利用者負担を増加させない。</a:t>
            </a:r>
            <a:r>
              <a:rPr lang="ja-JP" altLang="en-US" sz="1400" dirty="0" smtClean="0">
                <a:solidFill>
                  <a:schemeClr val="tx1"/>
                </a:solidFill>
                <a:latin typeface="+mn-ea"/>
                <a:cs typeface="メイリオ" panose="020B0604030504040204" pitchFamily="50" charset="-128"/>
              </a:rPr>
              <a:t>）</a:t>
            </a:r>
          </a:p>
          <a:p>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基本報酬の見直し</a:t>
            </a:r>
            <a:endParaRPr lang="en-US" altLang="ja-JP" sz="16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400" dirty="0">
                <a:solidFill>
                  <a:schemeClr val="tx1"/>
                </a:solidFill>
                <a:latin typeface="+mn-ea"/>
                <a:cs typeface="メイリオ" panose="020B0604030504040204" pitchFamily="50" charset="-128"/>
              </a:rPr>
              <a:t>○　事業の継続性に配慮しつつ、基本報酬の評価は</a:t>
            </a:r>
            <a:r>
              <a:rPr lang="ja-JP" altLang="en-US" sz="1400" dirty="0" smtClean="0">
                <a:solidFill>
                  <a:schemeClr val="tx1"/>
                </a:solidFill>
                <a:latin typeface="+mn-ea"/>
                <a:cs typeface="メイリオ" panose="020B0604030504040204" pitchFamily="50" charset="-128"/>
              </a:rPr>
              <a:t>適正化する。</a:t>
            </a:r>
            <a:r>
              <a:rPr lang="ja-JP" altLang="en-US" sz="1400" dirty="0">
                <a:solidFill>
                  <a:schemeClr val="tx1"/>
                </a:solidFill>
                <a:latin typeface="+mn-ea"/>
                <a:cs typeface="メイリオ" panose="020B0604030504040204" pitchFamily="50" charset="-128"/>
              </a:rPr>
              <a:t>また、多床室における居住費負担の見直し等に伴い、新設と既設の多床室における基本</a:t>
            </a:r>
            <a:r>
              <a:rPr lang="ja-JP" altLang="en-US" sz="1400" dirty="0" smtClean="0">
                <a:solidFill>
                  <a:schemeClr val="tx1"/>
                </a:solidFill>
                <a:latin typeface="+mn-ea"/>
                <a:cs typeface="メイリオ" panose="020B0604030504040204" pitchFamily="50" charset="-128"/>
              </a:rPr>
              <a:t>報酬</a:t>
            </a:r>
            <a:r>
              <a:rPr lang="ja-JP" altLang="en-US" sz="1400" dirty="0">
                <a:solidFill>
                  <a:schemeClr val="tx1"/>
                </a:solidFill>
                <a:latin typeface="+mn-ea"/>
                <a:cs typeface="メイリオ" panose="020B0604030504040204" pitchFamily="50" charset="-128"/>
              </a:rPr>
              <a:t>設定</a:t>
            </a:r>
            <a:r>
              <a:rPr lang="ja-JP" altLang="en-US" sz="1400" dirty="0" smtClean="0">
                <a:solidFill>
                  <a:schemeClr val="tx1"/>
                </a:solidFill>
                <a:latin typeface="+mn-ea"/>
                <a:cs typeface="メイリオ" panose="020B0604030504040204" pitchFamily="50" charset="-128"/>
              </a:rPr>
              <a:t>の差額は設けないこととする。</a:t>
            </a:r>
            <a:endParaRPr kumimoji="1" lang="ja-JP" altLang="en-US" sz="1400" b="1" dirty="0">
              <a:solidFill>
                <a:schemeClr val="tx1"/>
              </a:solidFill>
              <a:latin typeface="+mn-ea"/>
              <a:cs typeface="メイリオ" panose="020B0604030504040204" pitchFamily="50" charset="-128"/>
            </a:endParaRPr>
          </a:p>
        </p:txBody>
      </p:sp>
      <p:sp>
        <p:nvSpPr>
          <p:cNvPr id="12" name="角丸四角形 11"/>
          <p:cNvSpPr/>
          <p:nvPr/>
        </p:nvSpPr>
        <p:spPr>
          <a:xfrm>
            <a:off x="39618" y="452334"/>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33910" y="659358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46</a:t>
            </a:fld>
            <a:endParaRPr kumimoji="0" lang="en-US" altLang="ja-JP" sz="1600" kern="0" dirty="0">
              <a:solidFill>
                <a:srgbClr val="000000"/>
              </a:solidFill>
            </a:endParaRPr>
          </a:p>
        </p:txBody>
      </p:sp>
    </p:spTree>
    <p:extLst>
      <p:ext uri="{BB962C8B-B14F-4D97-AF65-F5344CB8AC3E}">
        <p14:creationId xmlns:p14="http://schemas.microsoft.com/office/powerpoint/2010/main" val="42605608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24098"/>
            <a:ext cx="9913739" cy="788089"/>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サテライト型</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地域</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密着型介護</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老人福祉施設の本体施設に係る要件の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緩和</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1145043"/>
            <a:ext cx="9764486" cy="1872000"/>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285750" indent="-285750">
              <a:buFont typeface="Arial" panose="020B0604020202020204" pitchFamily="34" charset="0"/>
              <a:buChar char="•"/>
            </a:pPr>
            <a:r>
              <a:rPr lang="ja-JP" altLang="en-US" sz="1600" dirty="0" smtClean="0">
                <a:solidFill>
                  <a:schemeClr val="tx1"/>
                </a:solidFill>
                <a:latin typeface="+mn-ea"/>
              </a:rPr>
              <a:t>現状</a:t>
            </a:r>
            <a:r>
              <a:rPr lang="ja-JP" altLang="en-US" sz="1600" dirty="0">
                <a:solidFill>
                  <a:schemeClr val="tx1"/>
                </a:solidFill>
                <a:latin typeface="+mn-ea"/>
              </a:rPr>
              <a:t>、サテライト型地域密着型介護老人福祉施設の本体施設は、指定介護老人福祉施設、介護老人保健施設、病院、診療所に限られている</a:t>
            </a:r>
            <a:r>
              <a:rPr lang="ja-JP" altLang="en-US" sz="1600" dirty="0" smtClean="0">
                <a:solidFill>
                  <a:schemeClr val="tx1"/>
                </a:solidFill>
                <a:latin typeface="+mn-ea"/>
              </a:rPr>
              <a:t>。</a:t>
            </a:r>
            <a:endParaRPr lang="en-US" altLang="ja-JP" sz="1600" dirty="0" smtClean="0">
              <a:solidFill>
                <a:schemeClr val="tx1"/>
              </a:solidFill>
              <a:latin typeface="+mn-ea"/>
            </a:endParaRPr>
          </a:p>
          <a:p>
            <a:pPr marL="174625" indent="-174625"/>
            <a:endParaRPr lang="en-US" altLang="ja-JP" sz="400" dirty="0" smtClean="0">
              <a:solidFill>
                <a:schemeClr val="tx1"/>
              </a:solidFill>
              <a:latin typeface="+mn-ea"/>
            </a:endParaRPr>
          </a:p>
          <a:p>
            <a:pPr marL="285750" indent="-285750">
              <a:buFont typeface="Arial" panose="020B0604020202020204" pitchFamily="34" charset="0"/>
              <a:buChar char="•"/>
            </a:pPr>
            <a:r>
              <a:rPr lang="ja-JP" altLang="en-US" sz="1600" dirty="0" smtClean="0">
                <a:solidFill>
                  <a:schemeClr val="tx1"/>
                </a:solidFill>
                <a:latin typeface="+mn-ea"/>
              </a:rPr>
              <a:t>①</a:t>
            </a:r>
            <a:r>
              <a:rPr lang="ja-JP" altLang="en-US" sz="1600" dirty="0">
                <a:solidFill>
                  <a:schemeClr val="tx1"/>
                </a:solidFill>
                <a:latin typeface="+mn-ea"/>
              </a:rPr>
              <a:t>制度が創設された平成</a:t>
            </a:r>
            <a:r>
              <a:rPr lang="en-US" altLang="ja-JP" sz="1600" dirty="0">
                <a:solidFill>
                  <a:schemeClr val="tx1"/>
                </a:solidFill>
                <a:latin typeface="+mn-ea"/>
              </a:rPr>
              <a:t>18</a:t>
            </a:r>
            <a:r>
              <a:rPr lang="ja-JP" altLang="en-US" sz="1600" dirty="0">
                <a:solidFill>
                  <a:schemeClr val="tx1"/>
                </a:solidFill>
                <a:latin typeface="+mn-ea"/>
              </a:rPr>
              <a:t>年</a:t>
            </a:r>
            <a:r>
              <a:rPr lang="en-US" altLang="ja-JP" sz="1600" dirty="0">
                <a:solidFill>
                  <a:schemeClr val="tx1"/>
                </a:solidFill>
                <a:latin typeface="+mn-ea"/>
              </a:rPr>
              <a:t>4</a:t>
            </a:r>
            <a:r>
              <a:rPr lang="ja-JP" altLang="en-US" sz="1600" dirty="0">
                <a:solidFill>
                  <a:schemeClr val="tx1"/>
                </a:solidFill>
                <a:latin typeface="+mn-ea"/>
              </a:rPr>
              <a:t>月以降、単独型も含めて、地域密着型介護老人福祉施設の整備が順調に進んでいること、②特別養護老人ホームを経営する社会福祉法人による地域社会に根差したサービスの更なる推進を目指す必要があること等を踏まえ</a:t>
            </a:r>
            <a:r>
              <a:rPr lang="ja-JP" altLang="en-US" sz="1600" dirty="0" smtClean="0">
                <a:solidFill>
                  <a:schemeClr val="tx1"/>
                </a:solidFill>
                <a:latin typeface="+mn-ea"/>
              </a:rPr>
              <a:t>、地域</a:t>
            </a:r>
            <a:r>
              <a:rPr lang="ja-JP" altLang="en-US" sz="1600" dirty="0">
                <a:solidFill>
                  <a:schemeClr val="tx1"/>
                </a:solidFill>
                <a:latin typeface="+mn-ea"/>
              </a:rPr>
              <a:t>密着型介護老人福祉施設についても、サテライト型地域密着型介護老人福祉施設の本体施設となることができるようにする。</a:t>
            </a:r>
          </a:p>
        </p:txBody>
      </p:sp>
      <p:sp>
        <p:nvSpPr>
          <p:cNvPr id="37" name="角丸四角形 36"/>
          <p:cNvSpPr/>
          <p:nvPr/>
        </p:nvSpPr>
        <p:spPr>
          <a:xfrm>
            <a:off x="125990" y="855730"/>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円/楕円 11"/>
          <p:cNvSpPr/>
          <p:nvPr/>
        </p:nvSpPr>
        <p:spPr>
          <a:xfrm>
            <a:off x="101835" y="3573020"/>
            <a:ext cx="9681042" cy="322056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ja-JP" altLang="en-US">
              <a:solidFill>
                <a:prstClr val="black"/>
              </a:solidFill>
            </a:endParaRPr>
          </a:p>
        </p:txBody>
      </p:sp>
      <p:pic>
        <p:nvPicPr>
          <p:cNvPr id="15" name="Picture 12" descr="http://koushozi.homepagelife.jp/%E3%82%A2%E3%83%91%E3%83%BC%E3%83%88.gif"/>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8" b="94710" l="9931" r="93072">
                        <a14:foregroundMark x1="35104" y1="74559" x2="46420" y2="76574"/>
                        <a14:foregroundMark x1="40416" y1="75063" x2="40416" y2="60705"/>
                        <a14:foregroundMark x1="38106" y1="75063" x2="38106" y2="60453"/>
                        <a14:foregroundMark x1="23095" y1="46348" x2="68360" y2="54156"/>
                        <a14:foregroundMark x1="26328" y1="49118" x2="63972" y2="55919"/>
                        <a14:foregroundMark x1="65589" y1="53401" x2="67206" y2="59446"/>
                        <a14:foregroundMark x1="51039" y1="68766" x2="68360" y2="69521"/>
                        <a14:foregroundMark x1="25404" y1="49874" x2="30023" y2="68010"/>
                      </a14:backgroundRemoval>
                    </a14:imgEffect>
                  </a14:imgLayer>
                </a14:imgProps>
              </a:ext>
              <a:ext uri="{28A0092B-C50C-407E-A947-70E740481C1C}">
                <a14:useLocalDpi xmlns:a14="http://schemas.microsoft.com/office/drawing/2010/main" val="0"/>
              </a:ext>
            </a:extLst>
          </a:blip>
          <a:srcRect/>
          <a:stretch>
            <a:fillRect/>
          </a:stretch>
        </p:blipFill>
        <p:spPr bwMode="auto">
          <a:xfrm>
            <a:off x="7884627" y="5183313"/>
            <a:ext cx="1720391" cy="15765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nursing-care.org/material/101.pn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571" b="90000" l="10000" r="90000">
                        <a14:foregroundMark x1="43600" y1="21143" x2="53600" y2="19429"/>
                        <a14:foregroundMark x1="55200" y1="19429" x2="72800" y2="20286"/>
                        <a14:foregroundMark x1="74000" y1="25143" x2="81600" y2="25429"/>
                        <a14:foregroundMark x1="17800" y1="23143" x2="37000" y2="20286"/>
                        <a14:foregroundMark x1="36600" y1="21143" x2="46200" y2="19714"/>
                        <a14:foregroundMark x1="37000" y1="19714" x2="51200" y2="19714"/>
                        <a14:backgroundMark x1="77200" y1="79429" x2="77200" y2="79429"/>
                      </a14:backgroundRemoval>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5034" y="4757478"/>
            <a:ext cx="3464984" cy="2424322"/>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descr="health_0166.wmf"/>
          <p:cNvPicPr>
            <a:picLocks noChangeAspect="1"/>
          </p:cNvPicPr>
          <p:nvPr/>
        </p:nvPicPr>
        <p:blipFill>
          <a:blip r:embed="rId7" cstate="print"/>
          <a:stretch>
            <a:fillRect/>
          </a:stretch>
        </p:blipFill>
        <p:spPr>
          <a:xfrm>
            <a:off x="342089" y="6041926"/>
            <a:ext cx="1350206" cy="703334"/>
          </a:xfrm>
          <a:prstGeom prst="rect">
            <a:avLst/>
          </a:prstGeom>
        </p:spPr>
      </p:pic>
      <p:sp>
        <p:nvSpPr>
          <p:cNvPr id="18" name="正方形/長方形 17"/>
          <p:cNvSpPr/>
          <p:nvPr/>
        </p:nvSpPr>
        <p:spPr>
          <a:xfrm>
            <a:off x="128464" y="3193289"/>
            <a:ext cx="2699992" cy="972000"/>
          </a:xfrm>
          <a:prstGeom prst="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kumimoji="0" lang="ja-JP" altLang="en-US" sz="1400" b="1" u="sng" kern="0" dirty="0" smtClean="0">
                <a:solidFill>
                  <a:prstClr val="black"/>
                </a:solidFill>
                <a:latin typeface="HG丸ｺﾞｼｯｸM-PRO" pitchFamily="50" charset="-128"/>
                <a:ea typeface="HG丸ｺﾞｼｯｸM-PRO" pitchFamily="50" charset="-128"/>
              </a:rPr>
              <a:t>本体施設</a:t>
            </a:r>
            <a:endParaRPr kumimoji="0" lang="en-US" altLang="ja-JP" sz="1400" b="1" u="sng" kern="0" dirty="0" smtClean="0">
              <a:solidFill>
                <a:prstClr val="black"/>
              </a:solidFill>
              <a:latin typeface="HG丸ｺﾞｼｯｸM-PRO" pitchFamily="50" charset="-128"/>
              <a:ea typeface="HG丸ｺﾞｼｯｸM-PRO" pitchFamily="50" charset="-128"/>
            </a:endParaRPr>
          </a:p>
          <a:p>
            <a:pPr fontAlgn="base">
              <a:spcBef>
                <a:spcPts val="600"/>
              </a:spcBef>
              <a:spcAft>
                <a:spcPct val="0"/>
              </a:spcAft>
            </a:pPr>
            <a:r>
              <a:rPr kumimoji="0" lang="ja-JP" altLang="en-US" sz="1100" b="1" kern="0" dirty="0" smtClean="0">
                <a:solidFill>
                  <a:prstClr val="black"/>
                </a:solidFill>
                <a:latin typeface="HG丸ｺﾞｼｯｸM-PRO" pitchFamily="50" charset="-128"/>
                <a:ea typeface="HG丸ｺﾞｼｯｸM-PRO" pitchFamily="50" charset="-128"/>
              </a:rPr>
              <a:t>・介護老人福祉施設</a:t>
            </a:r>
            <a:r>
              <a:rPr kumimoji="0" lang="ja-JP" altLang="en-US" sz="700" b="1" kern="0" dirty="0" smtClean="0">
                <a:solidFill>
                  <a:prstClr val="black"/>
                </a:solidFill>
                <a:latin typeface="HG丸ｺﾞｼｯｸM-PRO" pitchFamily="50" charset="-128"/>
                <a:ea typeface="HG丸ｺﾞｼｯｸM-PRO" pitchFamily="50" charset="-128"/>
              </a:rPr>
              <a:t>（広域特養）</a:t>
            </a:r>
            <a:endParaRPr kumimoji="0" lang="en-US" altLang="ja-JP" sz="1100" b="1" kern="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r>
              <a:rPr kumimoji="0" lang="ja-JP" altLang="en-US" sz="1100" b="1" kern="0" dirty="0" smtClean="0">
                <a:solidFill>
                  <a:prstClr val="black"/>
                </a:solidFill>
                <a:latin typeface="HG丸ｺﾞｼｯｸM-PRO" pitchFamily="50" charset="-128"/>
                <a:ea typeface="HG丸ｺﾞｼｯｸM-PRO" pitchFamily="50" charset="-128"/>
              </a:rPr>
              <a:t>・介護</a:t>
            </a:r>
            <a:r>
              <a:rPr kumimoji="0" lang="ja-JP" altLang="en-US" sz="1100" b="1" kern="0" dirty="0">
                <a:solidFill>
                  <a:prstClr val="black"/>
                </a:solidFill>
                <a:latin typeface="HG丸ｺﾞｼｯｸM-PRO" pitchFamily="50" charset="-128"/>
                <a:ea typeface="HG丸ｺﾞｼｯｸM-PRO" pitchFamily="50" charset="-128"/>
              </a:rPr>
              <a:t>老人保健</a:t>
            </a:r>
            <a:r>
              <a:rPr kumimoji="0" lang="ja-JP" altLang="en-US" sz="1100" b="1" kern="0" dirty="0" smtClean="0">
                <a:solidFill>
                  <a:prstClr val="black"/>
                </a:solidFill>
                <a:latin typeface="HG丸ｺﾞｼｯｸM-PRO" pitchFamily="50" charset="-128"/>
                <a:ea typeface="HG丸ｺﾞｼｯｸM-PRO" pitchFamily="50" charset="-128"/>
              </a:rPr>
              <a:t>施設</a:t>
            </a:r>
            <a:endParaRPr kumimoji="0" lang="en-US" altLang="ja-JP" sz="1100" b="1" kern="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r>
              <a:rPr kumimoji="0" lang="ja-JP" altLang="en-US" sz="1100" b="1" kern="0" dirty="0" smtClean="0">
                <a:solidFill>
                  <a:prstClr val="black"/>
                </a:solidFill>
                <a:latin typeface="HG丸ｺﾞｼｯｸM-PRO" pitchFamily="50" charset="-128"/>
                <a:ea typeface="HG丸ｺﾞｼｯｸM-PRO" pitchFamily="50" charset="-128"/>
              </a:rPr>
              <a:t>・病院・診療所</a:t>
            </a:r>
            <a:endParaRPr kumimoji="0" lang="en-US" altLang="ja-JP" sz="1100" b="1" kern="0" dirty="0" smtClean="0">
              <a:solidFill>
                <a:prstClr val="black"/>
              </a:solidFill>
              <a:latin typeface="HG丸ｺﾞｼｯｸM-PRO" pitchFamily="50" charset="-128"/>
              <a:ea typeface="HG丸ｺﾞｼｯｸM-PRO" pitchFamily="50" charset="-128"/>
            </a:endParaRPr>
          </a:p>
        </p:txBody>
      </p:sp>
      <p:sp>
        <p:nvSpPr>
          <p:cNvPr id="19" name="正方形/長方形 18"/>
          <p:cNvSpPr/>
          <p:nvPr/>
        </p:nvSpPr>
        <p:spPr>
          <a:xfrm>
            <a:off x="3807406" y="4985236"/>
            <a:ext cx="3312000" cy="761430"/>
          </a:xfrm>
          <a:prstGeom prst="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kumimoji="0" lang="ja-JP" altLang="en-US" sz="1600" b="1" kern="0" dirty="0" smtClean="0">
                <a:solidFill>
                  <a:srgbClr val="FF0000"/>
                </a:solidFill>
                <a:latin typeface="HG丸ｺﾞｼｯｸM-PRO" pitchFamily="50" charset="-128"/>
                <a:ea typeface="HG丸ｺﾞｼｯｸM-PRO" pitchFamily="50" charset="-128"/>
              </a:rPr>
              <a:t>サテライト型居住施設</a:t>
            </a:r>
            <a:endParaRPr kumimoji="0" lang="en-US" altLang="ja-JP" sz="1600" b="1" kern="0" dirty="0" smtClean="0">
              <a:solidFill>
                <a:srgbClr val="FF0000"/>
              </a:solidFill>
              <a:latin typeface="HG丸ｺﾞｼｯｸM-PRO" pitchFamily="50" charset="-128"/>
              <a:ea typeface="HG丸ｺﾞｼｯｸM-PRO" pitchFamily="50" charset="-128"/>
            </a:endParaRPr>
          </a:p>
          <a:p>
            <a:pPr fontAlgn="base">
              <a:spcBef>
                <a:spcPct val="0"/>
              </a:spcBef>
              <a:spcAft>
                <a:spcPct val="0"/>
              </a:spcAft>
            </a:pPr>
            <a:r>
              <a:rPr kumimoji="0" lang="ja-JP" altLang="en-US" sz="1400" b="1" kern="0" dirty="0" smtClean="0">
                <a:solidFill>
                  <a:srgbClr val="FF0000"/>
                </a:solidFill>
                <a:latin typeface="HG丸ｺﾞｼｯｸM-PRO" pitchFamily="50" charset="-128"/>
                <a:ea typeface="HG丸ｺﾞｼｯｸM-PRO" pitchFamily="50" charset="-128"/>
              </a:rPr>
              <a:t>（地域密着型特別養護老人ホーム）</a:t>
            </a:r>
            <a:endParaRPr lang="ja-JP" altLang="en-US" sz="1400" dirty="0">
              <a:solidFill>
                <a:srgbClr val="FF0000"/>
              </a:solidFill>
            </a:endParaRPr>
          </a:p>
        </p:txBody>
      </p:sp>
      <p:sp>
        <p:nvSpPr>
          <p:cNvPr id="20" name="角丸四角形吹き出し 19"/>
          <p:cNvSpPr/>
          <p:nvPr/>
        </p:nvSpPr>
        <p:spPr>
          <a:xfrm>
            <a:off x="3170487" y="6046440"/>
            <a:ext cx="3390308" cy="648072"/>
          </a:xfrm>
          <a:prstGeom prst="wedgeRoundRectCallout">
            <a:avLst>
              <a:gd name="adj1" fmla="val 23238"/>
              <a:gd name="adj2" fmla="val 4647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fontAlgn="base">
              <a:spcBef>
                <a:spcPct val="0"/>
              </a:spcBef>
              <a:spcAft>
                <a:spcPct val="0"/>
              </a:spcAft>
            </a:pPr>
            <a:r>
              <a:rPr lang="ja-JP" altLang="en-US" sz="1400" dirty="0" smtClean="0">
                <a:solidFill>
                  <a:prstClr val="black"/>
                </a:solidFill>
                <a:latin typeface="ＭＳ Ｐゴシック"/>
              </a:rPr>
              <a:t>両施設</a:t>
            </a:r>
            <a:r>
              <a:rPr lang="ja-JP" altLang="en-US" sz="1400" dirty="0">
                <a:solidFill>
                  <a:prstClr val="black"/>
                </a:solidFill>
                <a:latin typeface="ＭＳ Ｐゴシック"/>
              </a:rPr>
              <a:t>が密接な連携を確保できる</a:t>
            </a:r>
            <a:r>
              <a:rPr lang="ja-JP" altLang="en-US" sz="1400" dirty="0" smtClean="0">
                <a:solidFill>
                  <a:prstClr val="black"/>
                </a:solidFill>
                <a:latin typeface="ＭＳ Ｐゴシック"/>
              </a:rPr>
              <a:t>範囲内</a:t>
            </a:r>
            <a:endParaRPr lang="en-US" altLang="ja-JP" sz="1400" dirty="0" smtClean="0">
              <a:solidFill>
                <a:prstClr val="black"/>
              </a:solidFill>
              <a:latin typeface="ＭＳ Ｐゴシック"/>
            </a:endParaRPr>
          </a:p>
          <a:p>
            <a:pPr fontAlgn="base">
              <a:spcBef>
                <a:spcPct val="0"/>
              </a:spcBef>
              <a:spcAft>
                <a:spcPct val="0"/>
              </a:spcAft>
            </a:pPr>
            <a:r>
              <a:rPr lang="ja-JP" altLang="en-US" sz="1100" dirty="0" smtClean="0">
                <a:solidFill>
                  <a:prstClr val="black"/>
                </a:solidFill>
                <a:latin typeface="ＭＳ Ｐゴシック"/>
              </a:rPr>
              <a:t>（≒通常</a:t>
            </a:r>
            <a:r>
              <a:rPr lang="ja-JP" altLang="en-US" sz="1100" dirty="0">
                <a:solidFill>
                  <a:prstClr val="black"/>
                </a:solidFill>
                <a:latin typeface="ＭＳ Ｐゴシック"/>
              </a:rPr>
              <a:t>の交通手段を利用して</a:t>
            </a:r>
            <a:r>
              <a:rPr lang="ja-JP" altLang="en-US" sz="1100" dirty="0" smtClean="0">
                <a:solidFill>
                  <a:prstClr val="black"/>
                </a:solidFill>
                <a:latin typeface="ＭＳ Ｐゴシック"/>
              </a:rPr>
              <a:t>、</a:t>
            </a:r>
            <a:endParaRPr lang="en-US" altLang="ja-JP" sz="1100" dirty="0" smtClean="0">
              <a:solidFill>
                <a:prstClr val="black"/>
              </a:solidFill>
              <a:latin typeface="ＭＳ Ｐゴシック"/>
            </a:endParaRPr>
          </a:p>
          <a:p>
            <a:pPr fontAlgn="base">
              <a:spcBef>
                <a:spcPct val="0"/>
              </a:spcBef>
              <a:spcAft>
                <a:spcPct val="0"/>
              </a:spcAft>
            </a:pPr>
            <a:r>
              <a:rPr lang="ja-JP" altLang="en-US" sz="1100" dirty="0" smtClean="0">
                <a:solidFill>
                  <a:prstClr val="black"/>
                </a:solidFill>
                <a:latin typeface="ＭＳ Ｐゴシック"/>
              </a:rPr>
              <a:t>　　  おおむね２０分</a:t>
            </a:r>
            <a:r>
              <a:rPr lang="ja-JP" altLang="en-US" sz="1100" dirty="0">
                <a:solidFill>
                  <a:prstClr val="black"/>
                </a:solidFill>
                <a:latin typeface="ＭＳ Ｐゴシック"/>
              </a:rPr>
              <a:t>以内で移動</a:t>
            </a:r>
            <a:r>
              <a:rPr lang="ja-JP" altLang="en-US" sz="1100" dirty="0" smtClean="0">
                <a:solidFill>
                  <a:prstClr val="black"/>
                </a:solidFill>
                <a:latin typeface="ＭＳ Ｐゴシック"/>
              </a:rPr>
              <a:t>できる</a:t>
            </a:r>
            <a:r>
              <a:rPr lang="ja-JP" altLang="en-US" sz="1100" dirty="0">
                <a:solidFill>
                  <a:prstClr val="black"/>
                </a:solidFill>
                <a:latin typeface="ＭＳ Ｐゴシック"/>
              </a:rPr>
              <a:t>範囲内</a:t>
            </a:r>
            <a:r>
              <a:rPr lang="ja-JP" altLang="en-US" sz="1100" dirty="0" smtClean="0">
                <a:solidFill>
                  <a:prstClr val="black"/>
                </a:solidFill>
                <a:latin typeface="ＭＳ Ｐゴシック"/>
              </a:rPr>
              <a:t>）</a:t>
            </a:r>
            <a:endParaRPr lang="ja-JP" altLang="en-US" sz="1100" dirty="0">
              <a:solidFill>
                <a:prstClr val="black"/>
              </a:solidFill>
              <a:latin typeface="ＭＳ Ｐゴシック"/>
            </a:endParaRPr>
          </a:p>
        </p:txBody>
      </p:sp>
      <p:sp>
        <p:nvSpPr>
          <p:cNvPr id="21" name="角丸四角形吹き出し 20"/>
          <p:cNvSpPr/>
          <p:nvPr/>
        </p:nvSpPr>
        <p:spPr>
          <a:xfrm>
            <a:off x="3080799" y="3171850"/>
            <a:ext cx="6696000" cy="1764000"/>
          </a:xfrm>
          <a:prstGeom prst="wedgeRoundRectCallout">
            <a:avLst>
              <a:gd name="adj1" fmla="val 953"/>
              <a:gd name="adj2" fmla="val 67408"/>
              <a:gd name="adj3" fmla="val 16667"/>
            </a:avLst>
          </a:prstGeom>
        </p:spPr>
        <p:style>
          <a:lnRef idx="2">
            <a:schemeClr val="accent4"/>
          </a:lnRef>
          <a:fillRef idx="1">
            <a:schemeClr val="lt1"/>
          </a:fillRef>
          <a:effectRef idx="0">
            <a:schemeClr val="accent4"/>
          </a:effectRef>
          <a:fontRef idx="minor">
            <a:schemeClr val="dk1"/>
          </a:fontRef>
        </p:style>
        <p:txBody>
          <a:bodyPr rtlCol="0" anchor="ctr"/>
          <a:lstStyle/>
          <a:p>
            <a:pPr fontAlgn="base">
              <a:spcBef>
                <a:spcPct val="0"/>
              </a:spcBef>
              <a:spcAft>
                <a:spcPct val="0"/>
              </a:spcAft>
            </a:pPr>
            <a:r>
              <a:rPr lang="ja-JP" altLang="en-US" sz="1200" dirty="0" smtClean="0">
                <a:solidFill>
                  <a:prstClr val="black"/>
                </a:solidFill>
              </a:rPr>
              <a:t>○サテライト型居住施設については、本体施設と適切に連携がなされている場合は、</a:t>
            </a:r>
            <a:endParaRPr lang="en-US" altLang="ja-JP" sz="1200" dirty="0" smtClean="0">
              <a:solidFill>
                <a:prstClr val="black"/>
              </a:solidFill>
            </a:endParaRPr>
          </a:p>
          <a:p>
            <a:pPr fontAlgn="base">
              <a:spcBef>
                <a:spcPct val="0"/>
              </a:spcBef>
              <a:spcAft>
                <a:spcPct val="0"/>
              </a:spcAft>
            </a:pPr>
            <a:r>
              <a:rPr lang="ja-JP" altLang="en-US" sz="1200" dirty="0">
                <a:solidFill>
                  <a:prstClr val="black"/>
                </a:solidFill>
              </a:rPr>
              <a:t>　</a:t>
            </a:r>
            <a:r>
              <a:rPr lang="ja-JP" altLang="en-US" sz="1200" dirty="0" smtClean="0">
                <a:solidFill>
                  <a:prstClr val="black"/>
                </a:solidFill>
              </a:rPr>
              <a:t> 人員基準・設備基準が緩和される。</a:t>
            </a:r>
            <a:endParaRPr lang="en-US" altLang="ja-JP" sz="1200" dirty="0">
              <a:solidFill>
                <a:prstClr val="black"/>
              </a:solidFill>
            </a:endParaRPr>
          </a:p>
          <a:p>
            <a:pPr fontAlgn="base">
              <a:spcBef>
                <a:spcPct val="0"/>
              </a:spcBef>
              <a:spcAft>
                <a:spcPct val="0"/>
              </a:spcAft>
            </a:pPr>
            <a:endParaRPr lang="en-US" altLang="ja-JP" sz="700" dirty="0" smtClean="0">
              <a:solidFill>
                <a:prstClr val="black"/>
              </a:solidFill>
            </a:endParaRPr>
          </a:p>
          <a:p>
            <a:pPr fontAlgn="base">
              <a:spcBef>
                <a:spcPct val="0"/>
              </a:spcBef>
              <a:spcAft>
                <a:spcPts val="400"/>
              </a:spcAft>
            </a:pPr>
            <a:r>
              <a:rPr lang="ja-JP" altLang="en-US" sz="1200" u="sng" dirty="0" smtClean="0">
                <a:solidFill>
                  <a:prstClr val="black"/>
                </a:solidFill>
              </a:rPr>
              <a:t> </a:t>
            </a:r>
            <a:r>
              <a:rPr lang="ja-JP" altLang="en-US" sz="1200" i="1" dirty="0" smtClean="0">
                <a:solidFill>
                  <a:prstClr val="black"/>
                </a:solidFill>
              </a:rPr>
              <a:t> 例：本体施設が</a:t>
            </a:r>
            <a:r>
              <a:rPr lang="ja-JP" altLang="en-US" sz="1200" i="1" dirty="0">
                <a:solidFill>
                  <a:prstClr val="black"/>
                </a:solidFill>
              </a:rPr>
              <a:t>介護老人</a:t>
            </a:r>
            <a:r>
              <a:rPr lang="ja-JP" altLang="en-US" sz="1200" i="1" dirty="0" smtClean="0">
                <a:solidFill>
                  <a:prstClr val="black"/>
                </a:solidFill>
              </a:rPr>
              <a:t>福祉施設（広域型</a:t>
            </a:r>
            <a:r>
              <a:rPr lang="ja-JP" altLang="en-US" sz="1200" i="1" dirty="0" smtClean="0">
                <a:solidFill>
                  <a:prstClr val="black"/>
                </a:solidFill>
                <a:latin typeface="ＭＳ Ｐゴシック"/>
                <a:sym typeface="Wingdings" panose="05000000000000000000" pitchFamily="2" charset="2"/>
              </a:rPr>
              <a:t>特別</a:t>
            </a:r>
            <a:r>
              <a:rPr lang="ja-JP" altLang="en-US" sz="1200" i="1" dirty="0">
                <a:solidFill>
                  <a:prstClr val="black"/>
                </a:solidFill>
                <a:latin typeface="ＭＳ Ｐゴシック"/>
                <a:sym typeface="Wingdings" panose="05000000000000000000" pitchFamily="2" charset="2"/>
              </a:rPr>
              <a:t>養護老人</a:t>
            </a:r>
            <a:r>
              <a:rPr lang="ja-JP" altLang="en-US" sz="1200" i="1" dirty="0" smtClean="0">
                <a:solidFill>
                  <a:prstClr val="black"/>
                </a:solidFill>
                <a:latin typeface="ＭＳ Ｐゴシック"/>
                <a:sym typeface="Wingdings" panose="05000000000000000000" pitchFamily="2" charset="2"/>
              </a:rPr>
              <a:t>ホーム）</a:t>
            </a:r>
            <a:r>
              <a:rPr lang="ja-JP" altLang="en-US" sz="1200" i="1" dirty="0" smtClean="0">
                <a:solidFill>
                  <a:prstClr val="black"/>
                </a:solidFill>
              </a:rPr>
              <a:t>の場合、</a:t>
            </a:r>
            <a:endParaRPr lang="en-US" altLang="ja-JP" sz="1200" i="1" dirty="0" smtClean="0">
              <a:solidFill>
                <a:prstClr val="black"/>
              </a:solidFill>
            </a:endParaRPr>
          </a:p>
          <a:p>
            <a:pPr fontAlgn="base">
              <a:spcBef>
                <a:spcPct val="0"/>
              </a:spcBef>
              <a:spcAft>
                <a:spcPct val="0"/>
              </a:spcAft>
            </a:pPr>
            <a:r>
              <a:rPr lang="ja-JP" altLang="en-US" sz="1200" dirty="0">
                <a:solidFill>
                  <a:prstClr val="black"/>
                </a:solidFill>
              </a:rPr>
              <a:t>　</a:t>
            </a:r>
            <a:r>
              <a:rPr lang="ja-JP" altLang="en-US" sz="1200" dirty="0" smtClean="0">
                <a:solidFill>
                  <a:prstClr val="black"/>
                </a:solidFill>
              </a:rPr>
              <a:t>◎ 医師・栄養士・機能訓練指導員・介護支援専門員を置かなくてもよい</a:t>
            </a:r>
            <a:endParaRPr lang="en-US" altLang="ja-JP" sz="1200" dirty="0" smtClean="0">
              <a:solidFill>
                <a:prstClr val="black"/>
              </a:solidFill>
            </a:endParaRPr>
          </a:p>
          <a:p>
            <a:pPr fontAlgn="base">
              <a:spcBef>
                <a:spcPct val="0"/>
              </a:spcBef>
              <a:spcAft>
                <a:spcPct val="0"/>
              </a:spcAft>
            </a:pPr>
            <a:r>
              <a:rPr lang="ja-JP" altLang="en-US" sz="1200" dirty="0">
                <a:solidFill>
                  <a:prstClr val="black"/>
                </a:solidFill>
              </a:rPr>
              <a:t>　</a:t>
            </a:r>
            <a:r>
              <a:rPr lang="ja-JP" altLang="en-US" sz="1200" dirty="0" smtClean="0">
                <a:solidFill>
                  <a:prstClr val="black"/>
                </a:solidFill>
              </a:rPr>
              <a:t>◎ 生活相談員を置く場合、常勤ではなく、常勤換算方法で１以上でよい</a:t>
            </a:r>
            <a:endParaRPr lang="en-US" altLang="ja-JP" sz="1200" dirty="0" smtClean="0">
              <a:solidFill>
                <a:prstClr val="black"/>
              </a:solidFill>
            </a:endParaRPr>
          </a:p>
          <a:p>
            <a:pPr fontAlgn="base">
              <a:spcBef>
                <a:spcPct val="0"/>
              </a:spcBef>
              <a:spcAft>
                <a:spcPct val="0"/>
              </a:spcAft>
            </a:pPr>
            <a:r>
              <a:rPr lang="ja-JP" altLang="en-US" sz="1200" dirty="0">
                <a:solidFill>
                  <a:prstClr val="black"/>
                </a:solidFill>
              </a:rPr>
              <a:t>　</a:t>
            </a:r>
            <a:r>
              <a:rPr lang="ja-JP" altLang="en-US" sz="1200" dirty="0" smtClean="0">
                <a:solidFill>
                  <a:prstClr val="black"/>
                </a:solidFill>
              </a:rPr>
              <a:t>◎ 看護職員のうち１人以上について、常勤ではなく、常勤換算方法で１以上でよい</a:t>
            </a:r>
            <a:endParaRPr lang="en-US" altLang="ja-JP" sz="1200" dirty="0" smtClean="0">
              <a:solidFill>
                <a:prstClr val="black"/>
              </a:solidFill>
            </a:endParaRPr>
          </a:p>
          <a:p>
            <a:pPr fontAlgn="base">
              <a:spcBef>
                <a:spcPct val="0"/>
              </a:spcBef>
              <a:spcAft>
                <a:spcPct val="0"/>
              </a:spcAft>
            </a:pPr>
            <a:r>
              <a:rPr lang="ja-JP" altLang="en-US" sz="1200" dirty="0" smtClean="0">
                <a:solidFill>
                  <a:prstClr val="black"/>
                </a:solidFill>
              </a:rPr>
              <a:t>　■ 調理室の代わりに簡易な調理設備を設ければよい</a:t>
            </a:r>
            <a:endParaRPr lang="en-US" altLang="ja-JP" sz="1200" dirty="0" smtClean="0">
              <a:solidFill>
                <a:prstClr val="black"/>
              </a:solidFill>
            </a:endParaRPr>
          </a:p>
          <a:p>
            <a:pPr fontAlgn="base">
              <a:spcBef>
                <a:spcPct val="0"/>
              </a:spcBef>
              <a:spcAft>
                <a:spcPct val="0"/>
              </a:spcAft>
            </a:pPr>
            <a:r>
              <a:rPr lang="ja-JP" altLang="en-US" sz="1200" dirty="0" smtClean="0">
                <a:solidFill>
                  <a:prstClr val="black"/>
                </a:solidFill>
              </a:rPr>
              <a:t>　■ 医務室の代わりに必要な医薬品・医療機器・臨床検査設備を設ければよい　　</a:t>
            </a:r>
            <a:endParaRPr lang="ja-JP" altLang="en-US" sz="1200" dirty="0">
              <a:solidFill>
                <a:prstClr val="black"/>
              </a:solidFill>
            </a:endParaRPr>
          </a:p>
        </p:txBody>
      </p:sp>
      <p:pic>
        <p:nvPicPr>
          <p:cNvPr id="22" name="Picture 5" descr="C:\Documents and Settings\nao\Local Settings\Temporary Internet Files\Content.IE5\TEYYXPF4\MC900343525[1].wmf"/>
          <p:cNvPicPr>
            <a:picLocks noChangeAspect="1" noChangeArrowheads="1"/>
          </p:cNvPicPr>
          <p:nvPr/>
        </p:nvPicPr>
        <p:blipFill>
          <a:blip r:embed="rId8" cstate="print"/>
          <a:srcRect/>
          <a:stretch>
            <a:fillRect/>
          </a:stretch>
        </p:blipFill>
        <p:spPr bwMode="auto">
          <a:xfrm>
            <a:off x="7179415" y="5961856"/>
            <a:ext cx="1152683" cy="778664"/>
          </a:xfrm>
          <a:prstGeom prst="rect">
            <a:avLst/>
          </a:prstGeom>
          <a:noFill/>
        </p:spPr>
      </p:pic>
      <p:sp>
        <p:nvSpPr>
          <p:cNvPr id="24" name="正方形/長方形 23"/>
          <p:cNvSpPr/>
          <p:nvPr/>
        </p:nvSpPr>
        <p:spPr>
          <a:xfrm>
            <a:off x="152709" y="4318556"/>
            <a:ext cx="2700000" cy="1195554"/>
          </a:xfrm>
          <a:prstGeom prst="rect">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fontAlgn="base">
              <a:spcBef>
                <a:spcPct val="0"/>
              </a:spcBef>
              <a:spcAft>
                <a:spcPct val="0"/>
              </a:spcAft>
            </a:pPr>
            <a:r>
              <a:rPr kumimoji="0" lang="ja-JP" altLang="en-US" sz="1400" b="1" u="sng" kern="0" dirty="0">
                <a:solidFill>
                  <a:prstClr val="black"/>
                </a:solidFill>
                <a:latin typeface="HG丸ｺﾞｼｯｸM-PRO" pitchFamily="50" charset="-128"/>
                <a:ea typeface="HG丸ｺﾞｼｯｸM-PRO" pitchFamily="50" charset="-128"/>
              </a:rPr>
              <a:t>本体施設の</a:t>
            </a:r>
            <a:r>
              <a:rPr kumimoji="0" lang="ja-JP" altLang="en-US" sz="1400" b="1" u="sng" kern="0" dirty="0" smtClean="0">
                <a:solidFill>
                  <a:prstClr val="black"/>
                </a:solidFill>
                <a:latin typeface="HG丸ｺﾞｼｯｸM-PRO" pitchFamily="50" charset="-128"/>
                <a:ea typeface="HG丸ｺﾞｼｯｸM-PRO" pitchFamily="50" charset="-128"/>
              </a:rPr>
              <a:t>要件として、新た</a:t>
            </a:r>
            <a:endParaRPr kumimoji="0" lang="en-US" altLang="ja-JP" sz="1400" b="1" u="sng" kern="0" dirty="0">
              <a:solidFill>
                <a:prstClr val="black"/>
              </a:solidFill>
              <a:latin typeface="HG丸ｺﾞｼｯｸM-PRO" pitchFamily="50" charset="-128"/>
              <a:ea typeface="HG丸ｺﾞｼｯｸM-PRO" pitchFamily="50" charset="-128"/>
            </a:endParaRPr>
          </a:p>
          <a:p>
            <a:pPr fontAlgn="base">
              <a:spcBef>
                <a:spcPct val="0"/>
              </a:spcBef>
              <a:spcAft>
                <a:spcPct val="0"/>
              </a:spcAft>
            </a:pPr>
            <a:r>
              <a:rPr kumimoji="0" lang="ja-JP" altLang="en-US" sz="1400" b="1" u="sng" kern="0" dirty="0" smtClean="0">
                <a:solidFill>
                  <a:prstClr val="black"/>
                </a:solidFill>
                <a:latin typeface="HG丸ｺﾞｼｯｸM-PRO" pitchFamily="50" charset="-128"/>
                <a:ea typeface="HG丸ｺﾞｼｯｸM-PRO" pitchFamily="50" charset="-128"/>
              </a:rPr>
              <a:t>に、「地域密着型介護老人福</a:t>
            </a:r>
            <a:endParaRPr kumimoji="0" lang="en-US" altLang="ja-JP" sz="1400" b="1" u="sng" kern="0" dirty="0" smtClean="0">
              <a:solidFill>
                <a:prstClr val="black"/>
              </a:solidFill>
              <a:latin typeface="HG丸ｺﾞｼｯｸM-PRO" pitchFamily="50" charset="-128"/>
              <a:ea typeface="HG丸ｺﾞｼｯｸM-PRO" pitchFamily="50" charset="-128"/>
            </a:endParaRPr>
          </a:p>
          <a:p>
            <a:pPr fontAlgn="base">
              <a:spcBef>
                <a:spcPct val="0"/>
              </a:spcBef>
              <a:spcAft>
                <a:spcPct val="0"/>
              </a:spcAft>
            </a:pPr>
            <a:r>
              <a:rPr kumimoji="0" lang="ja-JP" altLang="en-US" sz="1400" b="1" u="sng" kern="0" dirty="0" smtClean="0">
                <a:solidFill>
                  <a:prstClr val="black"/>
                </a:solidFill>
                <a:latin typeface="HG丸ｺﾞｼｯｸM-PRO" pitchFamily="50" charset="-128"/>
                <a:ea typeface="HG丸ｺﾞｼｯｸM-PRO" pitchFamily="50" charset="-128"/>
              </a:rPr>
              <a:t>祉施設」を追加。</a:t>
            </a:r>
            <a:endParaRPr kumimoji="0" lang="en-US" altLang="ja-JP" sz="1400" b="1" u="sng" kern="0" dirty="0" smtClean="0">
              <a:solidFill>
                <a:prstClr val="black"/>
              </a:solidFill>
              <a:latin typeface="HG丸ｺﾞｼｯｸM-PRO" pitchFamily="50" charset="-128"/>
              <a:ea typeface="HG丸ｺﾞｼｯｸM-PRO" pitchFamily="50" charset="-128"/>
            </a:endParaRPr>
          </a:p>
          <a:p>
            <a:pPr fontAlgn="base">
              <a:spcBef>
                <a:spcPts val="600"/>
              </a:spcBef>
              <a:spcAft>
                <a:spcPct val="0"/>
              </a:spcAft>
            </a:pPr>
            <a:r>
              <a:rPr kumimoji="0" lang="ja-JP" altLang="en-US" sz="900" b="1" kern="0" dirty="0" smtClean="0">
                <a:solidFill>
                  <a:prstClr val="black"/>
                </a:solidFill>
                <a:latin typeface="HG丸ｺﾞｼｯｸM-PRO" pitchFamily="50" charset="-128"/>
                <a:ea typeface="HG丸ｺﾞｼｯｸM-PRO" pitchFamily="50" charset="-128"/>
              </a:rPr>
              <a:t>（サテライト型居住施設である場合を除く。）</a:t>
            </a:r>
            <a:endParaRPr kumimoji="0" lang="en-US" altLang="ja-JP" sz="1200" b="1" kern="0" dirty="0" smtClean="0">
              <a:solidFill>
                <a:prstClr val="black"/>
              </a:solidFill>
              <a:latin typeface="HG丸ｺﾞｼｯｸM-PRO" pitchFamily="50" charset="-128"/>
              <a:ea typeface="HG丸ｺﾞｼｯｸM-PRO" pitchFamily="50" charset="-128"/>
            </a:endParaRPr>
          </a:p>
        </p:txBody>
      </p:sp>
      <p:sp>
        <p:nvSpPr>
          <p:cNvPr id="23" name="加算記号 22"/>
          <p:cNvSpPr/>
          <p:nvPr/>
        </p:nvSpPr>
        <p:spPr>
          <a:xfrm>
            <a:off x="1415852" y="3766333"/>
            <a:ext cx="864096" cy="792088"/>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25" name="直線矢印コネクタ 24"/>
          <p:cNvCxnSpPr/>
          <p:nvPr/>
        </p:nvCxnSpPr>
        <p:spPr>
          <a:xfrm>
            <a:off x="2989517" y="5766021"/>
            <a:ext cx="4399951" cy="189917"/>
          </a:xfrm>
          <a:prstGeom prst="straightConnector1">
            <a:avLst/>
          </a:prstGeom>
          <a:ln w="762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47</a:t>
            </a:fld>
            <a:endParaRPr kumimoji="0" lang="en-US" altLang="ja-JP" sz="1600" kern="0" dirty="0">
              <a:solidFill>
                <a:srgbClr val="000000"/>
              </a:solidFill>
            </a:endParaRPr>
          </a:p>
        </p:txBody>
      </p:sp>
    </p:spTree>
    <p:extLst>
      <p:ext uri="{BB962C8B-B14F-4D97-AF65-F5344CB8AC3E}">
        <p14:creationId xmlns:p14="http://schemas.microsoft.com/office/powerpoint/2010/main" val="37525858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看取り介護加算の充実</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 19"/>
          <p:cNvSpPr/>
          <p:nvPr/>
        </p:nvSpPr>
        <p:spPr>
          <a:xfrm>
            <a:off x="70758" y="648057"/>
            <a:ext cx="9764486" cy="1044000"/>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171450" indent="-171450">
              <a:buFont typeface="Arial" panose="020B0604020202020204" pitchFamily="34" charset="0"/>
              <a:buChar char="•"/>
            </a:pPr>
            <a:endParaRPr kumimoji="1" lang="en-US" altLang="ja-JP" sz="1100" dirty="0" smtClean="0">
              <a:solidFill>
                <a:schemeClr val="tx1"/>
              </a:solidFill>
            </a:endParaRPr>
          </a:p>
          <a:p>
            <a:r>
              <a:rPr lang="ja-JP" altLang="en-US" sz="1600" dirty="0" smtClean="0">
                <a:solidFill>
                  <a:schemeClr val="tx1"/>
                </a:solidFill>
                <a:latin typeface="+mn-ea"/>
              </a:rPr>
              <a:t>・ 入所者</a:t>
            </a:r>
            <a:r>
              <a:rPr lang="ja-JP" altLang="en-US" sz="1600" dirty="0">
                <a:solidFill>
                  <a:schemeClr val="tx1"/>
                </a:solidFill>
                <a:latin typeface="+mn-ea"/>
              </a:rPr>
              <a:t>及びその家族等の意向を尊重しつつ、看取りに関する理解の促進を図り、介護福祉施設サービスに</a:t>
            </a:r>
            <a:r>
              <a:rPr lang="ja-JP" altLang="en-US" sz="1600" dirty="0" err="1" smtClean="0">
                <a:solidFill>
                  <a:schemeClr val="tx1"/>
                </a:solidFill>
                <a:latin typeface="+mn-ea"/>
              </a:rPr>
              <a:t>お</a:t>
            </a:r>
            <a:r>
              <a:rPr lang="ja-JP" altLang="en-US" sz="1600" dirty="0" smtClean="0">
                <a:solidFill>
                  <a:schemeClr val="tx1"/>
                </a:solidFill>
                <a:latin typeface="+mn-ea"/>
              </a:rPr>
              <a:t>  </a:t>
            </a:r>
            <a:endParaRPr lang="en-US" altLang="ja-JP" sz="1600" dirty="0" smtClean="0">
              <a:solidFill>
                <a:schemeClr val="tx1"/>
              </a:solidFill>
              <a:latin typeface="+mn-ea"/>
            </a:endParaRPr>
          </a:p>
          <a:p>
            <a:r>
              <a:rPr lang="en-US" altLang="ja-JP" sz="1600" dirty="0">
                <a:solidFill>
                  <a:schemeClr val="tx1"/>
                </a:solidFill>
                <a:latin typeface="+mn-ea"/>
              </a:rPr>
              <a:t> </a:t>
            </a:r>
            <a:r>
              <a:rPr lang="en-US" altLang="ja-JP" sz="1600" dirty="0" smtClean="0">
                <a:solidFill>
                  <a:schemeClr val="tx1"/>
                </a:solidFill>
                <a:latin typeface="+mn-ea"/>
              </a:rPr>
              <a:t>  </a:t>
            </a:r>
            <a:r>
              <a:rPr lang="ja-JP" altLang="en-US" sz="1600" dirty="0" smtClean="0">
                <a:solidFill>
                  <a:schemeClr val="tx1"/>
                </a:solidFill>
                <a:latin typeface="+mn-ea"/>
              </a:rPr>
              <a:t>ける</a:t>
            </a:r>
            <a:r>
              <a:rPr lang="ja-JP" altLang="en-US" sz="1600" dirty="0">
                <a:solidFill>
                  <a:schemeClr val="tx1"/>
                </a:solidFill>
                <a:latin typeface="+mn-ea"/>
              </a:rPr>
              <a:t>看取り介護の質を向上させるため、看取り介護の体制構築・強化を</a:t>
            </a:r>
            <a:r>
              <a:rPr lang="en-US" altLang="ja-JP" sz="1600" dirty="0">
                <a:solidFill>
                  <a:schemeClr val="tx1"/>
                </a:solidFill>
                <a:latin typeface="+mn-ea"/>
              </a:rPr>
              <a:t>PDCA</a:t>
            </a:r>
            <a:r>
              <a:rPr lang="ja-JP" altLang="en-US" sz="1600" dirty="0">
                <a:solidFill>
                  <a:schemeClr val="tx1"/>
                </a:solidFill>
                <a:latin typeface="+mn-ea"/>
              </a:rPr>
              <a:t>サイクルにより推進することを</a:t>
            </a:r>
            <a:r>
              <a:rPr lang="ja-JP" altLang="en-US" sz="1600" dirty="0" smtClean="0">
                <a:solidFill>
                  <a:schemeClr val="tx1"/>
                </a:solidFill>
                <a:latin typeface="+mn-ea"/>
              </a:rPr>
              <a:t>要   </a:t>
            </a:r>
            <a:endParaRPr lang="en-US" altLang="ja-JP" sz="1600" dirty="0" smtClean="0">
              <a:solidFill>
                <a:schemeClr val="tx1"/>
              </a:solidFill>
              <a:latin typeface="+mn-ea"/>
            </a:endParaRPr>
          </a:p>
          <a:p>
            <a:r>
              <a:rPr lang="en-US" altLang="ja-JP" sz="1600" dirty="0">
                <a:solidFill>
                  <a:schemeClr val="tx1"/>
                </a:solidFill>
                <a:latin typeface="+mn-ea"/>
              </a:rPr>
              <a:t> </a:t>
            </a:r>
            <a:r>
              <a:rPr lang="en-US" altLang="ja-JP" sz="1600" dirty="0" smtClean="0">
                <a:solidFill>
                  <a:schemeClr val="tx1"/>
                </a:solidFill>
                <a:latin typeface="+mn-ea"/>
              </a:rPr>
              <a:t>  </a:t>
            </a:r>
            <a:r>
              <a:rPr lang="ja-JP" altLang="en-US" sz="1600" dirty="0" smtClean="0">
                <a:solidFill>
                  <a:schemeClr val="tx1"/>
                </a:solidFill>
                <a:latin typeface="+mn-ea"/>
              </a:rPr>
              <a:t>件</a:t>
            </a:r>
            <a:r>
              <a:rPr lang="ja-JP" altLang="en-US" sz="1600" dirty="0">
                <a:solidFill>
                  <a:schemeClr val="tx1"/>
                </a:solidFill>
                <a:latin typeface="+mn-ea"/>
              </a:rPr>
              <a:t>として、死亡日以前４日以上</a:t>
            </a:r>
            <a:r>
              <a:rPr lang="en-US" altLang="ja-JP" sz="1600" dirty="0">
                <a:solidFill>
                  <a:schemeClr val="tx1"/>
                </a:solidFill>
                <a:latin typeface="+mn-ea"/>
              </a:rPr>
              <a:t>30</a:t>
            </a:r>
            <a:r>
              <a:rPr lang="ja-JP" altLang="en-US" sz="1600" dirty="0">
                <a:solidFill>
                  <a:schemeClr val="tx1"/>
                </a:solidFill>
                <a:latin typeface="+mn-ea"/>
              </a:rPr>
              <a:t>日以下における手厚い看取り介護の実施を図る。</a:t>
            </a:r>
            <a:endParaRPr kumimoji="1" lang="ja-JP" altLang="en-US" sz="1600" dirty="0">
              <a:solidFill>
                <a:schemeClr val="tx1"/>
              </a:solidFill>
            </a:endParaRPr>
          </a:p>
        </p:txBody>
      </p:sp>
      <p:sp>
        <p:nvSpPr>
          <p:cNvPr id="21" name="角丸四角形 20"/>
          <p:cNvSpPr/>
          <p:nvPr/>
        </p:nvSpPr>
        <p:spPr>
          <a:xfrm>
            <a:off x="76660" y="4356784"/>
            <a:ext cx="9792000" cy="2448000"/>
          </a:xfrm>
          <a:prstGeom prst="roundRect">
            <a:avLst>
              <a:gd name="adj" fmla="val 11540"/>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400" dirty="0">
                <a:solidFill>
                  <a:schemeClr val="tx1"/>
                </a:solidFill>
                <a:latin typeface="+mn-ea"/>
              </a:rPr>
              <a:t>（施設基準）</a:t>
            </a:r>
          </a:p>
          <a:p>
            <a:pPr marL="285750" indent="-285750">
              <a:spcAft>
                <a:spcPts val="600"/>
              </a:spcAft>
              <a:buFont typeface="Arial" panose="020B0604020202020204" pitchFamily="34" charset="0"/>
              <a:buChar char="•"/>
            </a:pPr>
            <a:r>
              <a:rPr lang="ja-JP" altLang="en-US" sz="1400" dirty="0" smtClean="0">
                <a:solidFill>
                  <a:schemeClr val="tx1"/>
                </a:solidFill>
                <a:latin typeface="+mn-ea"/>
              </a:rPr>
              <a:t>看取り</a:t>
            </a:r>
            <a:r>
              <a:rPr lang="ja-JP" altLang="en-US" sz="1400" dirty="0">
                <a:solidFill>
                  <a:schemeClr val="tx1"/>
                </a:solidFill>
                <a:latin typeface="+mn-ea"/>
              </a:rPr>
              <a:t>に関する指針を定め、入所の</a:t>
            </a:r>
            <a:r>
              <a:rPr lang="ja-JP" altLang="en-US" sz="1400" dirty="0" smtClean="0">
                <a:solidFill>
                  <a:schemeClr val="tx1"/>
                </a:solidFill>
                <a:latin typeface="+mn-ea"/>
              </a:rPr>
              <a:t>際に、入所者</a:t>
            </a:r>
            <a:r>
              <a:rPr lang="ja-JP" altLang="en-US" sz="1400" dirty="0">
                <a:solidFill>
                  <a:schemeClr val="tx1"/>
                </a:solidFill>
                <a:latin typeface="+mn-ea"/>
              </a:rPr>
              <a:t>又</a:t>
            </a:r>
            <a:r>
              <a:rPr lang="ja-JP" altLang="en-US" sz="1400" dirty="0" smtClean="0">
                <a:solidFill>
                  <a:schemeClr val="tx1"/>
                </a:solidFill>
                <a:latin typeface="+mn-ea"/>
              </a:rPr>
              <a:t>は家族</a:t>
            </a:r>
            <a:r>
              <a:rPr lang="ja-JP" altLang="en-US" sz="1400" dirty="0">
                <a:solidFill>
                  <a:schemeClr val="tx1"/>
                </a:solidFill>
                <a:latin typeface="+mn-ea"/>
              </a:rPr>
              <a:t>等に</a:t>
            </a:r>
            <a:r>
              <a:rPr lang="ja-JP" altLang="en-US" sz="1400" dirty="0" smtClean="0">
                <a:solidFill>
                  <a:schemeClr val="tx1"/>
                </a:solidFill>
                <a:latin typeface="+mn-ea"/>
              </a:rPr>
              <a:t>対して、</a:t>
            </a:r>
            <a:r>
              <a:rPr lang="ja-JP" altLang="en-US" sz="1400" dirty="0">
                <a:solidFill>
                  <a:schemeClr val="tx1"/>
                </a:solidFill>
                <a:latin typeface="+mn-ea"/>
              </a:rPr>
              <a:t>当該指針の内容を説明し、同意を得ていること。</a:t>
            </a:r>
          </a:p>
          <a:p>
            <a:pPr marL="285750" indent="-285750">
              <a:buFont typeface="Arial" panose="020B0604020202020204" pitchFamily="34" charset="0"/>
              <a:buChar char="•"/>
            </a:pPr>
            <a:r>
              <a:rPr lang="ja-JP" altLang="en-US" sz="1400" dirty="0" smtClean="0">
                <a:solidFill>
                  <a:schemeClr val="tx1"/>
                </a:solidFill>
                <a:latin typeface="+mn-ea"/>
              </a:rPr>
              <a:t>医師</a:t>
            </a:r>
            <a:r>
              <a:rPr lang="ja-JP" altLang="en-US" sz="1400" dirty="0">
                <a:solidFill>
                  <a:schemeClr val="tx1"/>
                </a:solidFill>
                <a:latin typeface="+mn-ea"/>
              </a:rPr>
              <a:t>、看護職員、介護</a:t>
            </a:r>
            <a:r>
              <a:rPr lang="ja-JP" altLang="en-US" sz="1400" dirty="0" smtClean="0">
                <a:solidFill>
                  <a:schemeClr val="tx1"/>
                </a:solidFill>
                <a:latin typeface="+mn-ea"/>
              </a:rPr>
              <a:t>職員、介護支援専門員等による</a:t>
            </a:r>
            <a:r>
              <a:rPr lang="ja-JP" altLang="en-US" sz="1400" dirty="0">
                <a:solidFill>
                  <a:schemeClr val="tx1"/>
                </a:solidFill>
                <a:latin typeface="+mn-ea"/>
              </a:rPr>
              <a:t>協議の上</a:t>
            </a:r>
            <a:r>
              <a:rPr lang="ja-JP" altLang="en-US" sz="1400" dirty="0" smtClean="0">
                <a:solidFill>
                  <a:schemeClr val="tx1"/>
                </a:solidFill>
                <a:latin typeface="+mn-ea"/>
              </a:rPr>
              <a:t>、</a:t>
            </a:r>
            <a:r>
              <a:rPr lang="ja-JP" altLang="en-US" sz="1400" b="1" u="sng" dirty="0" smtClean="0">
                <a:solidFill>
                  <a:schemeClr val="tx1"/>
                </a:solidFill>
                <a:latin typeface="+mn-ea"/>
              </a:rPr>
              <a:t>適宜</a:t>
            </a:r>
            <a:r>
              <a:rPr lang="ja-JP" altLang="en-US" sz="1400" b="1" u="sng" dirty="0">
                <a:solidFill>
                  <a:schemeClr val="tx1"/>
                </a:solidFill>
                <a:latin typeface="+mn-ea"/>
              </a:rPr>
              <a:t>、看取りに関する指針の見直しを行う</a:t>
            </a:r>
            <a:r>
              <a:rPr lang="ja-JP" altLang="en-US" sz="1400" dirty="0">
                <a:solidFill>
                  <a:schemeClr val="tx1"/>
                </a:solidFill>
                <a:latin typeface="+mn-ea"/>
              </a:rPr>
              <a:t>こと。</a:t>
            </a:r>
          </a:p>
          <a:p>
            <a:endParaRPr lang="ja-JP" altLang="en-US" sz="800" dirty="0">
              <a:solidFill>
                <a:schemeClr val="tx1"/>
              </a:solidFill>
              <a:latin typeface="+mn-ea"/>
            </a:endParaRPr>
          </a:p>
          <a:p>
            <a:r>
              <a:rPr lang="ja-JP" altLang="en-US" sz="1400" dirty="0">
                <a:solidFill>
                  <a:schemeClr val="tx1"/>
                </a:solidFill>
                <a:latin typeface="+mn-ea"/>
              </a:rPr>
              <a:t>（利用者基準）</a:t>
            </a:r>
          </a:p>
          <a:p>
            <a:pPr marL="285750" indent="-285750">
              <a:buFont typeface="Arial" panose="020B0604020202020204" pitchFamily="34" charset="0"/>
              <a:buChar char="•"/>
            </a:pPr>
            <a:r>
              <a:rPr lang="ja-JP" altLang="en-US" sz="1400" dirty="0" smtClean="0">
                <a:solidFill>
                  <a:schemeClr val="tx1"/>
                </a:solidFill>
                <a:latin typeface="+mn-ea"/>
              </a:rPr>
              <a:t>多職種が</a:t>
            </a:r>
            <a:r>
              <a:rPr lang="ja-JP" altLang="en-US" sz="1400" dirty="0">
                <a:solidFill>
                  <a:schemeClr val="tx1"/>
                </a:solidFill>
                <a:latin typeface="+mn-ea"/>
              </a:rPr>
              <a:t>共同で作成した入所者の介護に係る計画について</a:t>
            </a:r>
            <a:r>
              <a:rPr lang="ja-JP" altLang="en-US" sz="1400" dirty="0" smtClean="0">
                <a:solidFill>
                  <a:schemeClr val="tx1"/>
                </a:solidFill>
                <a:latin typeface="+mn-ea"/>
              </a:rPr>
              <a:t>、その</a:t>
            </a:r>
            <a:r>
              <a:rPr lang="ja-JP" altLang="en-US" sz="1400" dirty="0">
                <a:solidFill>
                  <a:schemeClr val="tx1"/>
                </a:solidFill>
                <a:latin typeface="+mn-ea"/>
              </a:rPr>
              <a:t>内容に応じた適当な者から説明を受け、当該計画について同意している者（その家族等が説明を受けた上で、同意している者を含む。）であること</a:t>
            </a:r>
            <a:r>
              <a:rPr lang="ja-JP" altLang="en-US" sz="1400" dirty="0" smtClean="0">
                <a:solidFill>
                  <a:schemeClr val="tx1"/>
                </a:solidFill>
                <a:latin typeface="+mn-ea"/>
              </a:rPr>
              <a:t>。</a:t>
            </a:r>
            <a:endParaRPr lang="en-US" altLang="ja-JP" sz="1400" dirty="0" smtClean="0">
              <a:solidFill>
                <a:schemeClr val="tx1"/>
              </a:solidFill>
              <a:latin typeface="+mn-ea"/>
            </a:endParaRPr>
          </a:p>
          <a:p>
            <a:pPr marL="285750" indent="-285750">
              <a:spcBef>
                <a:spcPts val="600"/>
              </a:spcBef>
              <a:buFont typeface="Arial" panose="020B0604020202020204" pitchFamily="34" charset="0"/>
              <a:buChar char="•"/>
            </a:pPr>
            <a:r>
              <a:rPr lang="ja-JP" altLang="en-US" sz="1400" dirty="0">
                <a:solidFill>
                  <a:schemeClr val="tx1"/>
                </a:solidFill>
                <a:latin typeface="+mn-ea"/>
              </a:rPr>
              <a:t>看取りに関する指針に基づき、入所者の状態又は家族の求め等に応じ随時</a:t>
            </a:r>
            <a:r>
              <a:rPr lang="ja-JP" altLang="en-US" sz="1400" dirty="0" smtClean="0">
                <a:solidFill>
                  <a:schemeClr val="tx1"/>
                </a:solidFill>
                <a:latin typeface="+mn-ea"/>
              </a:rPr>
              <a:t>、</a:t>
            </a:r>
            <a:r>
              <a:rPr lang="ja-JP" altLang="en-US" sz="1400" b="1" u="sng" dirty="0" smtClean="0">
                <a:solidFill>
                  <a:schemeClr val="tx1"/>
                </a:solidFill>
                <a:latin typeface="+mn-ea"/>
              </a:rPr>
              <a:t>多職種の</a:t>
            </a:r>
            <a:r>
              <a:rPr lang="ja-JP" altLang="en-US" sz="1400" b="1" u="sng" dirty="0">
                <a:solidFill>
                  <a:schemeClr val="tx1"/>
                </a:solidFill>
                <a:latin typeface="+mn-ea"/>
              </a:rPr>
              <a:t>相互の連携の下、介護記録等入所者に関する記録を活用し行われる介護についての説明</a:t>
            </a:r>
            <a:r>
              <a:rPr lang="ja-JP" altLang="en-US" sz="1400" dirty="0">
                <a:solidFill>
                  <a:schemeClr val="tx1"/>
                </a:solidFill>
                <a:latin typeface="+mn-ea"/>
              </a:rPr>
              <a:t>を受け、同意した上で介護を受けている者（その家族等が説明を受け、同意した上で介護を受けている者を含む。）であること</a:t>
            </a:r>
            <a:r>
              <a:rPr lang="ja-JP" altLang="en-US" sz="1400" dirty="0" smtClean="0">
                <a:solidFill>
                  <a:schemeClr val="tx1"/>
                </a:solidFill>
                <a:latin typeface="+mn-ea"/>
              </a:rPr>
              <a:t>。</a:t>
            </a:r>
            <a:endParaRPr lang="ja-JP" altLang="en-US" sz="1400" dirty="0">
              <a:solidFill>
                <a:schemeClr val="tx1"/>
              </a:solidFill>
              <a:latin typeface="+mn-ea"/>
            </a:endParaRPr>
          </a:p>
        </p:txBody>
      </p:sp>
      <p:sp>
        <p:nvSpPr>
          <p:cNvPr id="22" name="角丸四角形 21"/>
          <p:cNvSpPr/>
          <p:nvPr/>
        </p:nvSpPr>
        <p:spPr>
          <a:xfrm>
            <a:off x="86405" y="449616"/>
            <a:ext cx="1260000" cy="396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角丸四角形 23"/>
          <p:cNvSpPr/>
          <p:nvPr/>
        </p:nvSpPr>
        <p:spPr>
          <a:xfrm>
            <a:off x="155242" y="3973532"/>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角丸四角形 24"/>
          <p:cNvSpPr/>
          <p:nvPr/>
        </p:nvSpPr>
        <p:spPr>
          <a:xfrm>
            <a:off x="70762" y="1868481"/>
            <a:ext cx="9758587" cy="204980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latin typeface="Calibri"/>
              <a:ea typeface="ＭＳ Ｐゴシック"/>
            </a:endParaRPr>
          </a:p>
        </p:txBody>
      </p:sp>
      <p:grpSp>
        <p:nvGrpSpPr>
          <p:cNvPr id="26" name="図形グループ 15"/>
          <p:cNvGrpSpPr/>
          <p:nvPr/>
        </p:nvGrpSpPr>
        <p:grpSpPr>
          <a:xfrm>
            <a:off x="559245" y="1948093"/>
            <a:ext cx="8597111" cy="1972622"/>
            <a:chOff x="308484" y="4812010"/>
            <a:chExt cx="8597111" cy="1972622"/>
          </a:xfrm>
        </p:grpSpPr>
        <p:sp>
          <p:nvSpPr>
            <p:cNvPr id="27" name="正方形/長方形 26"/>
            <p:cNvSpPr/>
            <p:nvPr/>
          </p:nvSpPr>
          <p:spPr>
            <a:xfrm>
              <a:off x="5457056" y="6035290"/>
              <a:ext cx="2411719" cy="121382"/>
            </a:xfrm>
            <a:prstGeom prst="rect">
              <a:avLst/>
            </a:prstGeom>
            <a:solidFill>
              <a:srgbClr val="CCFF66"/>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ln w="6350">
                  <a:solidFill>
                    <a:prstClr val="black"/>
                  </a:solidFill>
                </a:ln>
                <a:solidFill>
                  <a:prstClr val="white"/>
                </a:solidFill>
              </a:endParaRPr>
            </a:p>
          </p:txBody>
        </p:sp>
        <p:sp>
          <p:nvSpPr>
            <p:cNvPr id="28" name="右矢印 27"/>
            <p:cNvSpPr/>
            <p:nvPr/>
          </p:nvSpPr>
          <p:spPr>
            <a:xfrm>
              <a:off x="4160912" y="5445224"/>
              <a:ext cx="489204" cy="84342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prstClr val="white"/>
                </a:solidFill>
              </a:endParaRPr>
            </a:p>
          </p:txBody>
        </p:sp>
        <p:sp>
          <p:nvSpPr>
            <p:cNvPr id="29" name="テキスト ボックス 28"/>
            <p:cNvSpPr txBox="1"/>
            <p:nvPr/>
          </p:nvSpPr>
          <p:spPr>
            <a:xfrm>
              <a:off x="3224808" y="6309320"/>
              <a:ext cx="792088"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ja-JP" altLang="en-US" sz="1200" dirty="0">
                <a:solidFill>
                  <a:prstClr val="black"/>
                </a:solidFill>
                <a:latin typeface="Calibri"/>
                <a:ea typeface="ＭＳ Ｐゴシック"/>
              </a:endParaRPr>
            </a:p>
          </p:txBody>
        </p:sp>
        <p:sp>
          <p:nvSpPr>
            <p:cNvPr id="30" name="正方形/長方形 29"/>
            <p:cNvSpPr/>
            <p:nvPr/>
          </p:nvSpPr>
          <p:spPr>
            <a:xfrm>
              <a:off x="8287072" y="4941168"/>
              <a:ext cx="194320" cy="13681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srgbClr val="4BACC6"/>
                </a:solidFill>
              </a:endParaRPr>
            </a:p>
          </p:txBody>
        </p:sp>
        <p:sp>
          <p:nvSpPr>
            <p:cNvPr id="31" name="正方形/長方形 30"/>
            <p:cNvSpPr/>
            <p:nvPr/>
          </p:nvSpPr>
          <p:spPr>
            <a:xfrm>
              <a:off x="7876728" y="5661248"/>
              <a:ext cx="410344" cy="6480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srgbClr val="4BACC6"/>
                </a:solidFill>
              </a:endParaRPr>
            </a:p>
          </p:txBody>
        </p:sp>
        <p:sp>
          <p:nvSpPr>
            <p:cNvPr id="32" name="正方形/長方形 31"/>
            <p:cNvSpPr/>
            <p:nvPr/>
          </p:nvSpPr>
          <p:spPr>
            <a:xfrm>
              <a:off x="5428456" y="6165304"/>
              <a:ext cx="2448272" cy="1440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a:solidFill>
                  <a:srgbClr val="4BACC6"/>
                </a:solidFill>
              </a:endParaRPr>
            </a:p>
          </p:txBody>
        </p:sp>
        <p:sp>
          <p:nvSpPr>
            <p:cNvPr id="34" name="テキスト ボックス 33"/>
            <p:cNvSpPr txBox="1"/>
            <p:nvPr/>
          </p:nvSpPr>
          <p:spPr>
            <a:xfrm>
              <a:off x="7977336" y="6309320"/>
              <a:ext cx="792088" cy="276999"/>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ja-JP" altLang="en-US" sz="1200" dirty="0">
                <a:solidFill>
                  <a:prstClr val="black"/>
                </a:solidFill>
                <a:latin typeface="Calibri"/>
                <a:ea typeface="ＭＳ Ｐゴシック"/>
              </a:endParaRPr>
            </a:p>
          </p:txBody>
        </p:sp>
        <p:sp>
          <p:nvSpPr>
            <p:cNvPr id="36" name="ストライプ矢印 35"/>
            <p:cNvSpPr/>
            <p:nvPr/>
          </p:nvSpPr>
          <p:spPr>
            <a:xfrm>
              <a:off x="4808984" y="5916871"/>
              <a:ext cx="504056" cy="429512"/>
            </a:xfrm>
            <a:prstGeom prst="stripedRightArrow">
              <a:avLst/>
            </a:prstGeom>
            <a:solidFill>
              <a:srgbClr val="FF0000"/>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sz="2400">
                <a:solidFill>
                  <a:prstClr val="black"/>
                </a:solidFill>
              </a:endParaRPr>
            </a:p>
          </p:txBody>
        </p:sp>
        <p:sp>
          <p:nvSpPr>
            <p:cNvPr id="38" name="正方形/長方形 37"/>
            <p:cNvSpPr/>
            <p:nvPr/>
          </p:nvSpPr>
          <p:spPr>
            <a:xfrm>
              <a:off x="3491136" y="4941168"/>
              <a:ext cx="194320" cy="136815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srgbClr val="4BACC6"/>
                </a:solidFill>
              </a:endParaRPr>
            </a:p>
          </p:txBody>
        </p:sp>
        <p:sp>
          <p:nvSpPr>
            <p:cNvPr id="39" name="正方形/長方形 38"/>
            <p:cNvSpPr/>
            <p:nvPr/>
          </p:nvSpPr>
          <p:spPr>
            <a:xfrm>
              <a:off x="3080792" y="5661248"/>
              <a:ext cx="410344" cy="64807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srgbClr val="4BACC6"/>
                </a:solidFill>
              </a:endParaRPr>
            </a:p>
          </p:txBody>
        </p:sp>
        <p:sp>
          <p:nvSpPr>
            <p:cNvPr id="40" name="正方形/長方形 39"/>
            <p:cNvSpPr/>
            <p:nvPr/>
          </p:nvSpPr>
          <p:spPr>
            <a:xfrm>
              <a:off x="632520" y="6165304"/>
              <a:ext cx="2448272" cy="14401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ja-JP" altLang="en-US" dirty="0">
                <a:solidFill>
                  <a:srgbClr val="4BACC6"/>
                </a:solidFill>
              </a:endParaRPr>
            </a:p>
          </p:txBody>
        </p:sp>
        <p:sp>
          <p:nvSpPr>
            <p:cNvPr id="41" name="テキスト ボックス 40"/>
            <p:cNvSpPr txBox="1"/>
            <p:nvPr/>
          </p:nvSpPr>
          <p:spPr>
            <a:xfrm>
              <a:off x="308484" y="6309320"/>
              <a:ext cx="900100"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以前</a:t>
              </a:r>
              <a:r>
                <a:rPr lang="en-US" altLang="ja-JP" sz="1200" dirty="0" smtClean="0">
                  <a:solidFill>
                    <a:prstClr val="black"/>
                  </a:solidFill>
                  <a:latin typeface="Calibri"/>
                  <a:ea typeface="ＭＳ Ｐゴシック"/>
                </a:rPr>
                <a:t>30</a:t>
              </a:r>
              <a:r>
                <a:rPr lang="ja-JP" altLang="en-US" sz="1200" dirty="0" smtClean="0">
                  <a:solidFill>
                    <a:prstClr val="black"/>
                  </a:solidFill>
                  <a:latin typeface="Calibri"/>
                  <a:ea typeface="ＭＳ Ｐゴシック"/>
                </a:rPr>
                <a:t>日</a:t>
              </a:r>
              <a:endParaRPr lang="ja-JP" altLang="en-US" sz="1200" dirty="0">
                <a:solidFill>
                  <a:prstClr val="black"/>
                </a:solidFill>
                <a:latin typeface="Calibri"/>
                <a:ea typeface="ＭＳ Ｐゴシック"/>
              </a:endParaRPr>
            </a:p>
          </p:txBody>
        </p:sp>
        <p:sp>
          <p:nvSpPr>
            <p:cNvPr id="42" name="テキスト ボックス 41"/>
            <p:cNvSpPr txBox="1"/>
            <p:nvPr/>
          </p:nvSpPr>
          <p:spPr>
            <a:xfrm>
              <a:off x="2576736" y="6309320"/>
              <a:ext cx="792088"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以前</a:t>
              </a:r>
              <a:r>
                <a:rPr lang="en-US" altLang="ja-JP" sz="1200" dirty="0">
                  <a:solidFill>
                    <a:prstClr val="black"/>
                  </a:solidFill>
                  <a:latin typeface="Calibri"/>
                  <a:ea typeface="ＭＳ Ｐゴシック"/>
                </a:rPr>
                <a:t>4</a:t>
              </a:r>
              <a:r>
                <a:rPr lang="ja-JP" altLang="en-US" sz="1200" dirty="0" smtClean="0">
                  <a:solidFill>
                    <a:prstClr val="black"/>
                  </a:solidFill>
                  <a:latin typeface="Calibri"/>
                  <a:ea typeface="ＭＳ Ｐゴシック"/>
                </a:rPr>
                <a:t>日</a:t>
              </a:r>
              <a:endParaRPr lang="ja-JP" altLang="en-US" sz="1200" dirty="0">
                <a:solidFill>
                  <a:prstClr val="black"/>
                </a:solidFill>
                <a:latin typeface="Calibri"/>
                <a:ea typeface="ＭＳ Ｐゴシック"/>
              </a:endParaRPr>
            </a:p>
          </p:txBody>
        </p:sp>
        <p:sp>
          <p:nvSpPr>
            <p:cNvPr id="43" name="テキスト ボックス 42"/>
            <p:cNvSpPr txBox="1"/>
            <p:nvPr/>
          </p:nvSpPr>
          <p:spPr>
            <a:xfrm>
              <a:off x="7401272" y="6322967"/>
              <a:ext cx="792088"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以前</a:t>
              </a:r>
              <a:r>
                <a:rPr lang="en-US" altLang="ja-JP" sz="1200" dirty="0">
                  <a:solidFill>
                    <a:prstClr val="black"/>
                  </a:solidFill>
                  <a:latin typeface="Calibri"/>
                  <a:ea typeface="ＭＳ Ｐゴシック"/>
                </a:rPr>
                <a:t>4</a:t>
              </a:r>
              <a:r>
                <a:rPr lang="ja-JP" altLang="en-US" sz="1200" dirty="0" smtClean="0">
                  <a:solidFill>
                    <a:prstClr val="black"/>
                  </a:solidFill>
                  <a:latin typeface="Calibri"/>
                  <a:ea typeface="ＭＳ Ｐゴシック"/>
                </a:rPr>
                <a:t>日</a:t>
              </a:r>
              <a:endParaRPr lang="ja-JP" altLang="en-US" sz="1200" dirty="0">
                <a:solidFill>
                  <a:prstClr val="black"/>
                </a:solidFill>
                <a:latin typeface="Calibri"/>
                <a:ea typeface="ＭＳ Ｐゴシック"/>
              </a:endParaRPr>
            </a:p>
          </p:txBody>
        </p:sp>
        <p:sp>
          <p:nvSpPr>
            <p:cNvPr id="44" name="テキスト ボックス 43"/>
            <p:cNvSpPr txBox="1"/>
            <p:nvPr/>
          </p:nvSpPr>
          <p:spPr>
            <a:xfrm>
              <a:off x="5097016" y="6309320"/>
              <a:ext cx="900100" cy="461665"/>
            </a:xfrm>
            <a:prstGeom prst="rect">
              <a:avLst/>
            </a:prstGeom>
            <a:noFill/>
          </p:spPr>
          <p:txBody>
            <a:bodyPr wrap="square" rtlCol="0">
              <a:spAutoFit/>
            </a:bodyPr>
            <a:lstStyle/>
            <a:p>
              <a:pPr fontAlgn="auto">
                <a:spcBef>
                  <a:spcPts val="0"/>
                </a:spcBef>
                <a:spcAft>
                  <a:spcPts val="0"/>
                </a:spcAft>
              </a:pPr>
              <a:r>
                <a:rPr lang="ja-JP" altLang="en-US" sz="1200" dirty="0" smtClean="0">
                  <a:solidFill>
                    <a:prstClr val="black"/>
                  </a:solidFill>
                  <a:latin typeface="Calibri"/>
                  <a:ea typeface="ＭＳ Ｐゴシック"/>
                </a:rPr>
                <a:t>死亡日</a:t>
              </a:r>
              <a:endParaRPr lang="en-US" altLang="ja-JP" sz="1200" dirty="0" smtClean="0">
                <a:solidFill>
                  <a:prstClr val="black"/>
                </a:solidFill>
                <a:latin typeface="Calibri"/>
                <a:ea typeface="ＭＳ Ｐゴシック"/>
              </a:endParaRPr>
            </a:p>
            <a:p>
              <a:pPr fontAlgn="auto">
                <a:spcBef>
                  <a:spcPts val="0"/>
                </a:spcBef>
                <a:spcAft>
                  <a:spcPts val="0"/>
                </a:spcAft>
              </a:pPr>
              <a:r>
                <a:rPr lang="ja-JP" altLang="en-US" sz="1200" dirty="0" smtClean="0">
                  <a:solidFill>
                    <a:prstClr val="black"/>
                  </a:solidFill>
                  <a:latin typeface="Calibri"/>
                  <a:ea typeface="ＭＳ Ｐゴシック"/>
                </a:rPr>
                <a:t>以前</a:t>
              </a:r>
              <a:r>
                <a:rPr lang="en-US" altLang="ja-JP" sz="1200" dirty="0" smtClean="0">
                  <a:solidFill>
                    <a:prstClr val="black"/>
                  </a:solidFill>
                  <a:latin typeface="Calibri"/>
                  <a:ea typeface="ＭＳ Ｐゴシック"/>
                </a:rPr>
                <a:t>30</a:t>
              </a:r>
              <a:r>
                <a:rPr lang="ja-JP" altLang="en-US" sz="1200" dirty="0" smtClean="0">
                  <a:solidFill>
                    <a:prstClr val="black"/>
                  </a:solidFill>
                  <a:latin typeface="Calibri"/>
                  <a:ea typeface="ＭＳ Ｐゴシック"/>
                </a:rPr>
                <a:t>日</a:t>
              </a:r>
              <a:endParaRPr lang="ja-JP" altLang="en-US" sz="1200" dirty="0">
                <a:solidFill>
                  <a:prstClr val="black"/>
                </a:solidFill>
                <a:latin typeface="Calibri"/>
                <a:ea typeface="ＭＳ Ｐゴシック"/>
              </a:endParaRPr>
            </a:p>
          </p:txBody>
        </p:sp>
        <p:sp>
          <p:nvSpPr>
            <p:cNvPr id="45" name="正方形/長方形 44"/>
            <p:cNvSpPr/>
            <p:nvPr/>
          </p:nvSpPr>
          <p:spPr>
            <a:xfrm>
              <a:off x="7956297" y="4812010"/>
              <a:ext cx="949298" cy="253916"/>
            </a:xfrm>
            <a:prstGeom prst="rect">
              <a:avLst/>
            </a:prstGeom>
          </p:spPr>
          <p:txBody>
            <a:bodyPr wrap="none">
              <a:spAutoFit/>
            </a:bodyPr>
            <a:lstStyle/>
            <a:p>
              <a:pPr algn="r"/>
              <a:r>
                <a:rPr lang="en-US" altLang="ja-JP" sz="1050" dirty="0" smtClean="0"/>
                <a:t>1,280</a:t>
              </a:r>
              <a:r>
                <a:rPr lang="ja-JP" altLang="en-US" sz="1050" dirty="0" smtClean="0"/>
                <a:t>単位</a:t>
              </a:r>
              <a:r>
                <a:rPr lang="en-US" altLang="ja-JP" sz="1050" dirty="0" smtClean="0"/>
                <a:t>/</a:t>
              </a:r>
              <a:r>
                <a:rPr lang="ja-JP" altLang="en-US" sz="1050" dirty="0" smtClean="0"/>
                <a:t>日</a:t>
              </a:r>
              <a:endParaRPr lang="ja-JP" altLang="en-US" sz="1050" dirty="0"/>
            </a:p>
          </p:txBody>
        </p:sp>
        <p:sp>
          <p:nvSpPr>
            <p:cNvPr id="46" name="正方形/長方形 45"/>
            <p:cNvSpPr/>
            <p:nvPr/>
          </p:nvSpPr>
          <p:spPr>
            <a:xfrm>
              <a:off x="3121376" y="4831060"/>
              <a:ext cx="949298" cy="253916"/>
            </a:xfrm>
            <a:prstGeom prst="rect">
              <a:avLst/>
            </a:prstGeom>
          </p:spPr>
          <p:txBody>
            <a:bodyPr wrap="none">
              <a:spAutoFit/>
            </a:bodyPr>
            <a:lstStyle/>
            <a:p>
              <a:pPr algn="r"/>
              <a:r>
                <a:rPr lang="en-US" altLang="ja-JP" sz="1050" dirty="0" smtClean="0"/>
                <a:t>1,280</a:t>
              </a:r>
              <a:r>
                <a:rPr lang="ja-JP" altLang="en-US" sz="1050" dirty="0" smtClean="0"/>
                <a:t>単位</a:t>
              </a:r>
              <a:r>
                <a:rPr lang="en-US" altLang="ja-JP" sz="1050" dirty="0" smtClean="0"/>
                <a:t>/</a:t>
              </a:r>
              <a:r>
                <a:rPr lang="ja-JP" altLang="en-US" sz="1050" dirty="0" smtClean="0"/>
                <a:t>日</a:t>
              </a:r>
              <a:endParaRPr lang="ja-JP" altLang="en-US" sz="1050" dirty="0"/>
            </a:p>
          </p:txBody>
        </p:sp>
        <p:sp>
          <p:nvSpPr>
            <p:cNvPr id="47" name="正方形/長方形 46"/>
            <p:cNvSpPr/>
            <p:nvPr/>
          </p:nvSpPr>
          <p:spPr>
            <a:xfrm>
              <a:off x="7634686" y="5445224"/>
              <a:ext cx="846706" cy="253916"/>
            </a:xfrm>
            <a:prstGeom prst="rect">
              <a:avLst/>
            </a:prstGeom>
          </p:spPr>
          <p:txBody>
            <a:bodyPr wrap="none">
              <a:spAutoFit/>
            </a:bodyPr>
            <a:lstStyle/>
            <a:p>
              <a:pPr algn="r"/>
              <a:r>
                <a:rPr lang="ja-JP" altLang="ja-JP" sz="1050" dirty="0"/>
                <a:t>6</a:t>
              </a:r>
              <a:r>
                <a:rPr lang="en-US" altLang="ja-JP" sz="1050" dirty="0" smtClean="0"/>
                <a:t>80</a:t>
              </a:r>
              <a:r>
                <a:rPr lang="ja-JP" altLang="en-US" sz="1050" dirty="0" smtClean="0"/>
                <a:t>単位</a:t>
              </a:r>
              <a:r>
                <a:rPr lang="en-US" altLang="ja-JP" sz="1050" dirty="0" smtClean="0"/>
                <a:t>/</a:t>
              </a:r>
              <a:r>
                <a:rPr lang="ja-JP" altLang="en-US" sz="1050" dirty="0" smtClean="0"/>
                <a:t>日</a:t>
              </a:r>
              <a:endParaRPr lang="ja-JP" altLang="en-US" sz="1050" dirty="0"/>
            </a:p>
          </p:txBody>
        </p:sp>
        <p:sp>
          <p:nvSpPr>
            <p:cNvPr id="48" name="正方形/長方形 47"/>
            <p:cNvSpPr/>
            <p:nvPr/>
          </p:nvSpPr>
          <p:spPr>
            <a:xfrm>
              <a:off x="2799773" y="5445224"/>
              <a:ext cx="846706" cy="253916"/>
            </a:xfrm>
            <a:prstGeom prst="rect">
              <a:avLst/>
            </a:prstGeom>
          </p:spPr>
          <p:txBody>
            <a:bodyPr wrap="none">
              <a:spAutoFit/>
            </a:bodyPr>
            <a:lstStyle/>
            <a:p>
              <a:pPr algn="r"/>
              <a:r>
                <a:rPr lang="en-US" altLang="ja-JP" sz="1050" dirty="0"/>
                <a:t>6</a:t>
              </a:r>
              <a:r>
                <a:rPr lang="en-US" altLang="ja-JP" sz="1050" dirty="0" smtClean="0"/>
                <a:t>80</a:t>
              </a:r>
              <a:r>
                <a:rPr lang="ja-JP" altLang="en-US" sz="1050" dirty="0" smtClean="0"/>
                <a:t>単位</a:t>
              </a:r>
              <a:r>
                <a:rPr lang="en-US" altLang="ja-JP" sz="1050" dirty="0" smtClean="0"/>
                <a:t>/</a:t>
              </a:r>
              <a:r>
                <a:rPr lang="ja-JP" altLang="en-US" sz="1050" dirty="0" smtClean="0"/>
                <a:t>日</a:t>
              </a:r>
              <a:endParaRPr lang="ja-JP" altLang="en-US" sz="1050" dirty="0"/>
            </a:p>
          </p:txBody>
        </p:sp>
        <p:sp>
          <p:nvSpPr>
            <p:cNvPr id="49" name="正方形/長方形 48"/>
            <p:cNvSpPr/>
            <p:nvPr/>
          </p:nvSpPr>
          <p:spPr>
            <a:xfrm>
              <a:off x="5594048" y="5407502"/>
              <a:ext cx="1696297" cy="369332"/>
            </a:xfrm>
            <a:prstGeom prst="rect">
              <a:avLst/>
            </a:prstGeom>
          </p:spPr>
          <p:txBody>
            <a:bodyPr wrap="none">
              <a:spAutoFit/>
            </a:bodyPr>
            <a:lstStyle/>
            <a:p>
              <a:pPr algn="r"/>
              <a:r>
                <a:rPr lang="ja-JP" altLang="en-US" b="1" u="sng" dirty="0">
                  <a:solidFill>
                    <a:srgbClr val="FF0000"/>
                  </a:solidFill>
                  <a:latin typeface="ヒラギノ丸ゴ ProN W4"/>
                  <a:ea typeface="ヒラギノ丸ゴ ProN W4"/>
                  <a:cs typeface="ヒラギノ丸ゴ ProN W4"/>
                </a:rPr>
                <a:t>１４４</a:t>
              </a:r>
              <a:r>
                <a:rPr lang="ja-JP" altLang="en-US" b="1" u="sng" dirty="0" smtClean="0">
                  <a:solidFill>
                    <a:srgbClr val="FF0000"/>
                  </a:solidFill>
                  <a:latin typeface="ヒラギノ丸ゴ ProN W4"/>
                  <a:ea typeface="ヒラギノ丸ゴ ProN W4"/>
                  <a:cs typeface="ヒラギノ丸ゴ ProN W4"/>
                </a:rPr>
                <a:t>単位</a:t>
              </a:r>
              <a:r>
                <a:rPr lang="en-US" altLang="ja-JP" b="1" u="sng" dirty="0" smtClean="0">
                  <a:solidFill>
                    <a:srgbClr val="FF0000"/>
                  </a:solidFill>
                  <a:latin typeface="ヒラギノ丸ゴ ProN W4"/>
                  <a:ea typeface="ヒラギノ丸ゴ ProN W4"/>
                  <a:cs typeface="ヒラギノ丸ゴ ProN W4"/>
                </a:rPr>
                <a:t>/</a:t>
              </a:r>
              <a:r>
                <a:rPr lang="ja-JP" altLang="en-US" b="1" u="sng" dirty="0" smtClean="0">
                  <a:solidFill>
                    <a:srgbClr val="FF0000"/>
                  </a:solidFill>
                  <a:latin typeface="ヒラギノ丸ゴ ProN W4"/>
                  <a:ea typeface="ヒラギノ丸ゴ ProN W4"/>
                  <a:cs typeface="ヒラギノ丸ゴ ProN W4"/>
                </a:rPr>
                <a:t>日</a:t>
              </a:r>
              <a:endParaRPr lang="ja-JP" altLang="en-US" b="1" u="sng" dirty="0">
                <a:solidFill>
                  <a:srgbClr val="FF0000"/>
                </a:solidFill>
                <a:latin typeface="ヒラギノ丸ゴ ProN W4"/>
                <a:ea typeface="ヒラギノ丸ゴ ProN W4"/>
                <a:cs typeface="ヒラギノ丸ゴ ProN W4"/>
              </a:endParaRPr>
            </a:p>
          </p:txBody>
        </p:sp>
        <p:sp>
          <p:nvSpPr>
            <p:cNvPr id="50" name="正方形/長方形 49"/>
            <p:cNvSpPr/>
            <p:nvPr/>
          </p:nvSpPr>
          <p:spPr>
            <a:xfrm>
              <a:off x="1047177" y="5455124"/>
              <a:ext cx="1313180" cy="338554"/>
            </a:xfrm>
            <a:prstGeom prst="rect">
              <a:avLst/>
            </a:prstGeom>
          </p:spPr>
          <p:txBody>
            <a:bodyPr wrap="none">
              <a:spAutoFit/>
            </a:bodyPr>
            <a:lstStyle/>
            <a:p>
              <a:pPr algn="r"/>
              <a:r>
                <a:rPr lang="ja-JP" altLang="en-US" sz="1600" u="sng" dirty="0">
                  <a:solidFill>
                    <a:srgbClr val="0000FF"/>
                  </a:solidFill>
                  <a:latin typeface="ヒラギノ丸ゴ ProN W4"/>
                  <a:ea typeface="ヒラギノ丸ゴ ProN W4"/>
                  <a:cs typeface="ヒラギノ丸ゴ ProN W4"/>
                </a:rPr>
                <a:t>８０</a:t>
              </a:r>
              <a:r>
                <a:rPr lang="ja-JP" altLang="en-US" sz="1600" u="sng" dirty="0" smtClean="0">
                  <a:solidFill>
                    <a:srgbClr val="0000FF"/>
                  </a:solidFill>
                  <a:latin typeface="ヒラギノ丸ゴ ProN W4"/>
                  <a:ea typeface="ヒラギノ丸ゴ ProN W4"/>
                  <a:cs typeface="ヒラギノ丸ゴ ProN W4"/>
                </a:rPr>
                <a:t>単位</a:t>
              </a:r>
              <a:r>
                <a:rPr lang="en-US" altLang="ja-JP" sz="1600" u="sng" dirty="0" smtClean="0">
                  <a:solidFill>
                    <a:srgbClr val="0000FF"/>
                  </a:solidFill>
                  <a:latin typeface="ヒラギノ丸ゴ ProN W4"/>
                  <a:ea typeface="ヒラギノ丸ゴ ProN W4"/>
                  <a:cs typeface="ヒラギノ丸ゴ ProN W4"/>
                </a:rPr>
                <a:t>/</a:t>
              </a:r>
              <a:r>
                <a:rPr lang="ja-JP" altLang="en-US" sz="1600" u="sng" dirty="0" smtClean="0">
                  <a:solidFill>
                    <a:srgbClr val="0000FF"/>
                  </a:solidFill>
                  <a:latin typeface="ヒラギノ丸ゴ ProN W4"/>
                  <a:ea typeface="ヒラギノ丸ゴ ProN W4"/>
                  <a:cs typeface="ヒラギノ丸ゴ ProN W4"/>
                </a:rPr>
                <a:t>日</a:t>
              </a:r>
              <a:endParaRPr lang="ja-JP" altLang="en-US" sz="1600" u="sng" dirty="0">
                <a:solidFill>
                  <a:srgbClr val="0000FF"/>
                </a:solidFill>
                <a:latin typeface="ヒラギノ丸ゴ ProN W4"/>
                <a:ea typeface="ヒラギノ丸ゴ ProN W4"/>
                <a:cs typeface="ヒラギノ丸ゴ ProN W4"/>
              </a:endParaRPr>
            </a:p>
          </p:txBody>
        </p:sp>
      </p:grpSp>
      <p:sp>
        <p:nvSpPr>
          <p:cNvPr id="51" name="角丸四角形 50"/>
          <p:cNvSpPr/>
          <p:nvPr/>
        </p:nvSpPr>
        <p:spPr>
          <a:xfrm>
            <a:off x="108211" y="1759551"/>
            <a:ext cx="1404000" cy="43200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fontAlgn="auto">
              <a:spcBef>
                <a:spcPts val="0"/>
              </a:spcBef>
              <a:spcAft>
                <a:spcPts val="0"/>
              </a:spcAft>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スライド番号プレースホルダー 1"/>
          <p:cNvSpPr>
            <a:spLocks noGrp="1"/>
          </p:cNvSpPr>
          <p:nvPr>
            <p:ph type="sldNum" sz="quarter" idx="11"/>
          </p:nvPr>
        </p:nvSpPr>
        <p:spPr>
          <a:xfrm>
            <a:off x="9124726"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48</a:t>
            </a:fld>
            <a:endParaRPr kumimoji="0" lang="en-US" altLang="ja-JP" sz="1600" kern="0" dirty="0">
              <a:solidFill>
                <a:srgbClr val="000000"/>
              </a:solidFill>
            </a:endParaRPr>
          </a:p>
        </p:txBody>
      </p:sp>
    </p:spTree>
    <p:extLst>
      <p:ext uri="{BB962C8B-B14F-4D97-AF65-F5344CB8AC3E}">
        <p14:creationId xmlns:p14="http://schemas.microsoft.com/office/powerpoint/2010/main" val="32250879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図表 4"/>
          <p:cNvGraphicFramePr/>
          <p:nvPr>
            <p:extLst>
              <p:ext uri="{D42A27DB-BD31-4B8C-83A1-F6EECF244321}">
                <p14:modId xmlns:p14="http://schemas.microsoft.com/office/powerpoint/2010/main" val="3774603024"/>
              </p:ext>
            </p:extLst>
          </p:nvPr>
        </p:nvGraphicFramePr>
        <p:xfrm>
          <a:off x="272480" y="548680"/>
          <a:ext cx="936104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角丸四角形 5"/>
          <p:cNvSpPr/>
          <p:nvPr/>
        </p:nvSpPr>
        <p:spPr>
          <a:xfrm>
            <a:off x="68650" y="668312"/>
            <a:ext cx="3996000" cy="284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smtClean="0">
              <a:solidFill>
                <a:prstClr val="black"/>
              </a:solidFill>
            </a:endParaRPr>
          </a:p>
          <a:p>
            <a:pPr marL="285750" indent="-285750">
              <a:buFont typeface="Arial" panose="020B0604020202020204" pitchFamily="34" charset="0"/>
              <a:buChar char="•"/>
            </a:pPr>
            <a:endParaRPr lang="en-US" altLang="ja-JP" sz="1400" dirty="0" smtClean="0">
              <a:solidFill>
                <a:prstClr val="black"/>
              </a:solidFill>
            </a:endParaRPr>
          </a:p>
          <a:p>
            <a:pPr marL="285750" indent="-285750">
              <a:buFont typeface="Arial" panose="020B0604020202020204" pitchFamily="34" charset="0"/>
              <a:buChar char="•"/>
            </a:pPr>
            <a:r>
              <a:rPr lang="ja-JP" altLang="en-US" sz="1400" dirty="0" smtClean="0">
                <a:solidFill>
                  <a:prstClr val="black"/>
                </a:solidFill>
              </a:rPr>
              <a:t>「看取りに関する指針」の策定と、入所者又はその家族に対する説明</a:t>
            </a:r>
            <a:endParaRPr lang="en-US" altLang="ja-JP" sz="1400" dirty="0">
              <a:solidFill>
                <a:prstClr val="black"/>
              </a:solidFill>
            </a:endParaRPr>
          </a:p>
          <a:p>
            <a:pPr marL="285750" indent="-285750">
              <a:buFont typeface="Arial" panose="020B0604020202020204" pitchFamily="34" charset="0"/>
              <a:buChar char="•"/>
            </a:pPr>
            <a:r>
              <a:rPr lang="ja-JP" altLang="en-US" sz="1400" dirty="0" smtClean="0">
                <a:solidFill>
                  <a:prstClr val="black"/>
                </a:solidFill>
              </a:rPr>
              <a:t>看護職員（</a:t>
            </a:r>
            <a:r>
              <a:rPr lang="en-US" altLang="ja-JP" sz="1400" dirty="0" smtClean="0">
                <a:solidFill>
                  <a:prstClr val="black"/>
                </a:solidFill>
              </a:rPr>
              <a:t>24</a:t>
            </a:r>
            <a:r>
              <a:rPr lang="ja-JP" altLang="en-US" sz="1400" dirty="0" smtClean="0">
                <a:solidFill>
                  <a:prstClr val="black"/>
                </a:solidFill>
              </a:rPr>
              <a:t>時間の連絡できる体制の確保）、介護職員（看護職員不在時の対応の周知）等の連携体制の整備</a:t>
            </a:r>
            <a:endParaRPr lang="en-US" altLang="ja-JP" sz="1400" dirty="0" smtClean="0">
              <a:solidFill>
                <a:prstClr val="black"/>
              </a:solidFill>
            </a:endParaRPr>
          </a:p>
          <a:p>
            <a:pPr marL="285750" indent="-285750">
              <a:buFont typeface="Arial" panose="020B0604020202020204" pitchFamily="34" charset="0"/>
              <a:buChar char="•"/>
            </a:pPr>
            <a:r>
              <a:rPr lang="ja-JP" altLang="en-US" sz="1400" b="1" u="sng" dirty="0" smtClean="0">
                <a:solidFill>
                  <a:srgbClr val="FF0000"/>
                </a:solidFill>
              </a:rPr>
              <a:t>夜間や緊急時における救急</a:t>
            </a:r>
            <a:r>
              <a:rPr lang="ja-JP" altLang="en-US" sz="1400" b="1" u="sng" dirty="0">
                <a:solidFill>
                  <a:srgbClr val="FF0000"/>
                </a:solidFill>
              </a:rPr>
              <a:t>搬送のための連絡</a:t>
            </a:r>
            <a:r>
              <a:rPr lang="ja-JP" altLang="en-US" sz="1400" b="1" u="sng" dirty="0" smtClean="0">
                <a:solidFill>
                  <a:srgbClr val="FF0000"/>
                </a:solidFill>
              </a:rPr>
              <a:t>体制を含めた医師や医療機関との連携体制の整備</a:t>
            </a:r>
            <a:endParaRPr lang="en-US" altLang="ja-JP" sz="1400" b="1" dirty="0" smtClean="0">
              <a:solidFill>
                <a:prstClr val="black"/>
              </a:solidFill>
            </a:endParaRPr>
          </a:p>
          <a:p>
            <a:pPr marL="285750" indent="-285750">
              <a:buFont typeface="Arial" panose="020B0604020202020204" pitchFamily="34" charset="0"/>
              <a:buChar char="•"/>
            </a:pPr>
            <a:r>
              <a:rPr lang="ja-JP" altLang="en-US" sz="1400" dirty="0">
                <a:solidFill>
                  <a:prstClr val="black"/>
                </a:solidFill>
              </a:rPr>
              <a:t>看取りに関する職員研修</a:t>
            </a:r>
            <a:endParaRPr lang="en-US" altLang="ja-JP" sz="1400" dirty="0" smtClean="0">
              <a:solidFill>
                <a:prstClr val="black"/>
              </a:solidFill>
            </a:endParaRPr>
          </a:p>
          <a:p>
            <a:pPr marL="285750" indent="-285750">
              <a:buFont typeface="Arial" panose="020B0604020202020204" pitchFamily="34" charset="0"/>
              <a:buChar char="•"/>
            </a:pPr>
            <a:r>
              <a:rPr lang="ja-JP" altLang="en-US" sz="1400" dirty="0" smtClean="0">
                <a:solidFill>
                  <a:prstClr val="black"/>
                </a:solidFill>
              </a:rPr>
              <a:t>個室</a:t>
            </a:r>
            <a:r>
              <a:rPr lang="ja-JP" altLang="en-US" sz="1400" dirty="0">
                <a:solidFill>
                  <a:prstClr val="black"/>
                </a:solidFill>
              </a:rPr>
              <a:t>又は静養室の</a:t>
            </a:r>
            <a:r>
              <a:rPr lang="ja-JP" altLang="en-US" sz="1400" dirty="0" smtClean="0">
                <a:solidFill>
                  <a:prstClr val="black"/>
                </a:solidFill>
              </a:rPr>
              <a:t>整備</a:t>
            </a:r>
            <a:endParaRPr lang="en-US" altLang="ja-JP" sz="1400" dirty="0" smtClean="0">
              <a:solidFill>
                <a:prstClr val="black"/>
              </a:solidFill>
            </a:endParaRPr>
          </a:p>
          <a:p>
            <a:pPr marL="285750" indent="-285750">
              <a:buFont typeface="Arial" panose="020B0604020202020204" pitchFamily="34" charset="0"/>
              <a:buChar char="•"/>
            </a:pPr>
            <a:endParaRPr lang="en-US" altLang="ja-JP" sz="1400" u="sng" dirty="0" smtClean="0">
              <a:solidFill>
                <a:srgbClr val="FF0000"/>
              </a:solidFill>
            </a:endParaRPr>
          </a:p>
        </p:txBody>
      </p:sp>
      <p:sp>
        <p:nvSpPr>
          <p:cNvPr id="10" name="角丸四角形 9"/>
          <p:cNvSpPr/>
          <p:nvPr/>
        </p:nvSpPr>
        <p:spPr>
          <a:xfrm>
            <a:off x="5897865" y="631736"/>
            <a:ext cx="3888000" cy="2880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dirty="0">
              <a:solidFill>
                <a:prstClr val="black"/>
              </a:solidFill>
            </a:endParaRPr>
          </a:p>
          <a:p>
            <a:endParaRPr lang="en-US" altLang="ja-JP" dirty="0" smtClean="0">
              <a:solidFill>
                <a:prstClr val="black"/>
              </a:solidFill>
            </a:endParaRPr>
          </a:p>
          <a:p>
            <a:pPr marL="285750" indent="-285750">
              <a:buFont typeface="Arial" panose="020B0604020202020204" pitchFamily="34" charset="0"/>
              <a:buChar char="•"/>
            </a:pPr>
            <a:r>
              <a:rPr lang="ja-JP" altLang="en-US" sz="1400" dirty="0" smtClean="0">
                <a:solidFill>
                  <a:prstClr val="black"/>
                </a:solidFill>
              </a:rPr>
              <a:t>「</a:t>
            </a:r>
            <a:r>
              <a:rPr lang="ja-JP" altLang="en-US" sz="1400" dirty="0">
                <a:solidFill>
                  <a:prstClr val="black"/>
                </a:solidFill>
              </a:rPr>
              <a:t>看取り介護に係る計画」の</a:t>
            </a:r>
            <a:r>
              <a:rPr lang="ja-JP" altLang="en-US" sz="1400" dirty="0" smtClean="0">
                <a:solidFill>
                  <a:prstClr val="black"/>
                </a:solidFill>
              </a:rPr>
              <a:t>作成</a:t>
            </a:r>
            <a:r>
              <a:rPr lang="ja-JP" altLang="en-US" sz="1400" dirty="0">
                <a:solidFill>
                  <a:prstClr val="black"/>
                </a:solidFill>
              </a:rPr>
              <a:t>と</a:t>
            </a:r>
            <a:r>
              <a:rPr lang="ja-JP" altLang="en-US" sz="1400" dirty="0" smtClean="0">
                <a:solidFill>
                  <a:prstClr val="black"/>
                </a:solidFill>
              </a:rPr>
              <a:t>、入所者又はその家族に対する説明</a:t>
            </a:r>
            <a:endParaRPr lang="en-US" altLang="ja-JP" sz="1400" dirty="0" smtClean="0">
              <a:solidFill>
                <a:prstClr val="black"/>
              </a:solidFill>
            </a:endParaRPr>
          </a:p>
          <a:p>
            <a:pPr marL="285750" indent="-285750">
              <a:buFont typeface="Arial" panose="020B0604020202020204" pitchFamily="34" charset="0"/>
              <a:buChar char="•"/>
            </a:pPr>
            <a:r>
              <a:rPr lang="ja-JP" altLang="en-US" sz="1400" b="1" u="sng" dirty="0">
                <a:solidFill>
                  <a:srgbClr val="FF0000"/>
                </a:solidFill>
              </a:rPr>
              <a:t>多職種連携のため</a:t>
            </a:r>
            <a:r>
              <a:rPr lang="ja-JP" altLang="en-US" sz="1400" b="1" u="sng" dirty="0" smtClean="0">
                <a:solidFill>
                  <a:srgbClr val="FF0000"/>
                </a:solidFill>
              </a:rPr>
              <a:t>の情報共有（入所者の日々の変化の記録）</a:t>
            </a:r>
            <a:endParaRPr lang="ja-JP" altLang="en-US" sz="1400" b="1" u="sng" dirty="0">
              <a:solidFill>
                <a:srgbClr val="FF0000"/>
              </a:solidFill>
            </a:endParaRPr>
          </a:p>
          <a:p>
            <a:pPr marL="285750" indent="-285750">
              <a:buFont typeface="Arial" panose="020B0604020202020204" pitchFamily="34" charset="0"/>
              <a:buChar char="•"/>
            </a:pPr>
            <a:r>
              <a:rPr lang="ja-JP" altLang="en-US" sz="1400" b="1" u="sng" dirty="0" smtClean="0">
                <a:solidFill>
                  <a:srgbClr val="FF0000"/>
                </a:solidFill>
              </a:rPr>
              <a:t>入所者に関する記録を活用した説明資料による情報提供（説明支援ツールの活用）</a:t>
            </a:r>
            <a:endParaRPr lang="ja-JP" altLang="en-US" sz="1400" b="1" u="sng" dirty="0">
              <a:solidFill>
                <a:srgbClr val="FF0000"/>
              </a:solidFill>
            </a:endParaRPr>
          </a:p>
          <a:p>
            <a:pPr marL="285750" indent="-285750">
              <a:buFont typeface="Arial" panose="020B0604020202020204" pitchFamily="34" charset="0"/>
              <a:buChar char="•"/>
            </a:pPr>
            <a:r>
              <a:rPr lang="ja-JP" altLang="en-US" sz="1400" dirty="0">
                <a:solidFill>
                  <a:prstClr val="black"/>
                </a:solidFill>
              </a:rPr>
              <a:t>弾力的な看護職員体制（</a:t>
            </a:r>
            <a:r>
              <a:rPr lang="ja-JP" altLang="en-US" sz="1400" dirty="0" smtClean="0">
                <a:solidFill>
                  <a:prstClr val="black"/>
                </a:solidFill>
              </a:rPr>
              <a:t>オンコール体制又</a:t>
            </a:r>
            <a:r>
              <a:rPr lang="ja-JP" altLang="en-US" sz="1400" dirty="0">
                <a:solidFill>
                  <a:prstClr val="black"/>
                </a:solidFill>
              </a:rPr>
              <a:t>は夜勤配置）</a:t>
            </a:r>
            <a:endParaRPr lang="en-US" altLang="ja-JP" sz="1400" dirty="0">
              <a:solidFill>
                <a:prstClr val="black"/>
              </a:solidFill>
            </a:endParaRPr>
          </a:p>
          <a:p>
            <a:pPr marL="285750" indent="-285750">
              <a:buFont typeface="Arial" panose="020B0604020202020204" pitchFamily="34" charset="0"/>
              <a:buChar char="•"/>
            </a:pPr>
            <a:r>
              <a:rPr lang="ja-JP" altLang="en-US" sz="1400" b="1" u="sng" dirty="0" smtClean="0">
                <a:solidFill>
                  <a:srgbClr val="FF0000"/>
                </a:solidFill>
              </a:rPr>
              <a:t>家族への心理的支援</a:t>
            </a:r>
            <a:endParaRPr lang="en-US" altLang="ja-JP" sz="1400" b="1" u="sng" baseline="30000" dirty="0" smtClean="0">
              <a:solidFill>
                <a:srgbClr val="FF0000"/>
              </a:solidFill>
            </a:endParaRPr>
          </a:p>
        </p:txBody>
      </p:sp>
      <p:sp>
        <p:nvSpPr>
          <p:cNvPr id="12" name="角丸四角形 11"/>
          <p:cNvSpPr/>
          <p:nvPr/>
        </p:nvSpPr>
        <p:spPr>
          <a:xfrm>
            <a:off x="136278" y="3780450"/>
            <a:ext cx="3636000" cy="26728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u="sng" dirty="0">
              <a:solidFill>
                <a:srgbClr val="FF0000"/>
              </a:solidFill>
            </a:endParaRPr>
          </a:p>
          <a:p>
            <a:pPr marL="285750" indent="-285750">
              <a:buFont typeface="Arial" panose="020B0604020202020204" pitchFamily="34" charset="0"/>
              <a:buChar char="•"/>
            </a:pPr>
            <a:endParaRPr lang="en-US" altLang="ja-JP" sz="1400" dirty="0" smtClean="0">
              <a:solidFill>
                <a:prstClr val="black"/>
              </a:solidFill>
            </a:endParaRPr>
          </a:p>
          <a:p>
            <a:endParaRPr lang="en-US" altLang="ja-JP" sz="1400" u="sng" dirty="0" smtClean="0">
              <a:solidFill>
                <a:srgbClr val="FF0000"/>
              </a:solidFill>
            </a:endParaRPr>
          </a:p>
          <a:p>
            <a:pPr marL="285750" indent="-285750">
              <a:buFont typeface="Arial" panose="020B0604020202020204" pitchFamily="34" charset="0"/>
              <a:buChar char="•"/>
            </a:pPr>
            <a:r>
              <a:rPr lang="ja-JP" altLang="en-US" sz="1400" b="1" u="sng" dirty="0" smtClean="0">
                <a:solidFill>
                  <a:srgbClr val="FF0000"/>
                </a:solidFill>
              </a:rPr>
              <a:t>「看取りに関する指針」の見直し</a:t>
            </a:r>
            <a:endParaRPr lang="en-US" altLang="ja-JP" sz="1400" b="1" u="sng" dirty="0" smtClean="0">
              <a:solidFill>
                <a:srgbClr val="FF0000"/>
              </a:solidFill>
            </a:endParaRPr>
          </a:p>
          <a:p>
            <a:pPr marL="285750" indent="-285750">
              <a:buFont typeface="Arial" panose="020B0604020202020204" pitchFamily="34" charset="0"/>
              <a:buChar char="•"/>
            </a:pPr>
            <a:r>
              <a:rPr lang="ja-JP" altLang="en-US" sz="1400" b="1" u="sng" dirty="0" smtClean="0">
                <a:solidFill>
                  <a:srgbClr val="FF0000"/>
                </a:solidFill>
              </a:rPr>
              <a:t>家族等に対する看取り介護に関する報告会の開催</a:t>
            </a:r>
            <a:endParaRPr lang="en-US" altLang="ja-JP" sz="1400" b="1" u="sng" dirty="0" smtClean="0">
              <a:solidFill>
                <a:srgbClr val="FF0000"/>
              </a:solidFill>
            </a:endParaRPr>
          </a:p>
          <a:p>
            <a:pPr marL="285750" indent="-285750">
              <a:buFont typeface="Arial" panose="020B0604020202020204" pitchFamily="34" charset="0"/>
              <a:buChar char="•"/>
            </a:pPr>
            <a:r>
              <a:rPr lang="ja-JP" altLang="en-US" sz="1400" b="1" u="sng" dirty="0" smtClean="0">
                <a:solidFill>
                  <a:srgbClr val="FF0000"/>
                </a:solidFill>
              </a:rPr>
              <a:t>入所者又はその家族及び地域住民との意見交換による地域</a:t>
            </a:r>
            <a:r>
              <a:rPr lang="ja-JP" altLang="en-US" sz="1400" b="1" u="sng" dirty="0">
                <a:solidFill>
                  <a:srgbClr val="FF0000"/>
                </a:solidFill>
              </a:rPr>
              <a:t>へ</a:t>
            </a:r>
            <a:r>
              <a:rPr lang="ja-JP" altLang="en-US" sz="1400" b="1" u="sng" dirty="0" smtClean="0">
                <a:solidFill>
                  <a:srgbClr val="FF0000"/>
                </a:solidFill>
              </a:rPr>
              <a:t>の啓発活動の実施</a:t>
            </a:r>
            <a:endParaRPr lang="ja-JP" altLang="en-US" sz="1200" b="1" u="sng" dirty="0">
              <a:solidFill>
                <a:prstClr val="black"/>
              </a:solidFill>
            </a:endParaRPr>
          </a:p>
        </p:txBody>
      </p:sp>
      <p:sp>
        <p:nvSpPr>
          <p:cNvPr id="13" name="角丸四角形 12"/>
          <p:cNvSpPr/>
          <p:nvPr/>
        </p:nvSpPr>
        <p:spPr>
          <a:xfrm>
            <a:off x="6105128" y="3756073"/>
            <a:ext cx="3740276" cy="26728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400" b="1" u="sng" baseline="30000" dirty="0" smtClean="0">
              <a:solidFill>
                <a:srgbClr val="FF0000"/>
              </a:solidFill>
            </a:endParaRPr>
          </a:p>
          <a:p>
            <a:endParaRPr lang="en-US" altLang="ja-JP" sz="1400" u="sng" dirty="0" smtClean="0">
              <a:solidFill>
                <a:srgbClr val="FF0000"/>
              </a:solidFill>
            </a:endParaRPr>
          </a:p>
          <a:p>
            <a:pPr marL="285750" indent="-285750">
              <a:buFont typeface="Arial" panose="020B0604020202020204" pitchFamily="34" charset="0"/>
              <a:buChar char="•"/>
            </a:pPr>
            <a:endParaRPr lang="en-US" altLang="ja-JP" sz="1400" u="sng" dirty="0" smtClean="0">
              <a:solidFill>
                <a:srgbClr val="FF0000"/>
              </a:solidFill>
            </a:endParaRPr>
          </a:p>
          <a:p>
            <a:pPr marL="285750" indent="-285750">
              <a:buFont typeface="Arial" panose="020B0604020202020204" pitchFamily="34" charset="0"/>
              <a:buChar char="•"/>
            </a:pPr>
            <a:r>
              <a:rPr lang="ja-JP" altLang="en-US" sz="1400" b="1" u="sng" dirty="0" smtClean="0">
                <a:solidFill>
                  <a:srgbClr val="FF0000"/>
                </a:solidFill>
              </a:rPr>
              <a:t>実施した</a:t>
            </a:r>
            <a:r>
              <a:rPr lang="ja-JP" altLang="en-US" sz="1400" b="1" u="sng" dirty="0">
                <a:solidFill>
                  <a:srgbClr val="FF0000"/>
                </a:solidFill>
              </a:rPr>
              <a:t>看取り</a:t>
            </a:r>
            <a:r>
              <a:rPr lang="ja-JP" altLang="en-US" sz="1400" b="1" u="sng" dirty="0" smtClean="0">
                <a:solidFill>
                  <a:srgbClr val="FF0000"/>
                </a:solidFill>
              </a:rPr>
              <a:t>介護の検証</a:t>
            </a:r>
            <a:endParaRPr lang="en-US" altLang="ja-JP" sz="1400" b="1" u="sng" dirty="0" smtClean="0">
              <a:solidFill>
                <a:srgbClr val="FF0000"/>
              </a:solidFill>
            </a:endParaRPr>
          </a:p>
          <a:p>
            <a:pPr marL="285750" indent="-285750">
              <a:buFont typeface="Arial" panose="020B0604020202020204" pitchFamily="34" charset="0"/>
              <a:buChar char="•"/>
            </a:pPr>
            <a:r>
              <a:rPr lang="ja-JP" altLang="en-US" sz="1400" b="1" u="sng" dirty="0">
                <a:solidFill>
                  <a:srgbClr val="FF0000"/>
                </a:solidFill>
              </a:rPr>
              <a:t>職員</a:t>
            </a:r>
            <a:r>
              <a:rPr lang="ja-JP" altLang="en-US" sz="1400" b="1" u="sng" dirty="0" smtClean="0">
                <a:solidFill>
                  <a:srgbClr val="FF0000"/>
                </a:solidFill>
              </a:rPr>
              <a:t>の</a:t>
            </a:r>
            <a:r>
              <a:rPr lang="ja-JP" altLang="en-US" sz="1400" b="1" u="sng" dirty="0">
                <a:solidFill>
                  <a:srgbClr val="FF0000"/>
                </a:solidFill>
              </a:rPr>
              <a:t>精神</a:t>
            </a:r>
            <a:r>
              <a:rPr lang="ja-JP" altLang="en-US" sz="1400" b="1" u="sng" dirty="0" smtClean="0">
                <a:solidFill>
                  <a:srgbClr val="FF0000"/>
                </a:solidFill>
              </a:rPr>
              <a:t>的負担の把握と支援</a:t>
            </a:r>
            <a:endParaRPr lang="en-US" altLang="ja-JP" sz="1400" b="1" u="sng" dirty="0" smtClean="0">
              <a:solidFill>
                <a:srgbClr val="FF0000"/>
              </a:solidFill>
            </a:endParaRPr>
          </a:p>
        </p:txBody>
      </p:sp>
      <p:sp>
        <p:nvSpPr>
          <p:cNvPr id="3" name="テキスト ボックス 2"/>
          <p:cNvSpPr txBox="1"/>
          <p:nvPr/>
        </p:nvSpPr>
        <p:spPr>
          <a:xfrm>
            <a:off x="776536" y="810006"/>
            <a:ext cx="2160240" cy="338554"/>
          </a:xfrm>
          <a:prstGeom prst="rect">
            <a:avLst/>
          </a:prstGeom>
          <a:solidFill>
            <a:schemeClr val="accent1"/>
          </a:solidFill>
          <a:ln w="28575">
            <a:solidFill>
              <a:schemeClr val="accent1"/>
            </a:solidFill>
          </a:ln>
        </p:spPr>
        <p:txBody>
          <a:bodyPr wrap="square" rtlCol="0">
            <a:spAutoFit/>
          </a:bodyPr>
          <a:lstStyle/>
          <a:p>
            <a:pPr algn="ctr"/>
            <a:r>
              <a:rPr lang="ja-JP" altLang="en-US" sz="1600" b="1" dirty="0" smtClean="0">
                <a:solidFill>
                  <a:prstClr val="white"/>
                </a:solidFill>
              </a:rPr>
              <a:t>体制</a:t>
            </a:r>
            <a:r>
              <a:rPr lang="ja-JP" altLang="en-US" sz="1600" b="1" dirty="0">
                <a:solidFill>
                  <a:prstClr val="white"/>
                </a:solidFill>
              </a:rPr>
              <a:t>の整備</a:t>
            </a:r>
          </a:p>
        </p:txBody>
      </p:sp>
      <p:sp>
        <p:nvSpPr>
          <p:cNvPr id="11" name="テキスト ボックス 10"/>
          <p:cNvSpPr txBox="1"/>
          <p:nvPr/>
        </p:nvSpPr>
        <p:spPr>
          <a:xfrm>
            <a:off x="6798536" y="764168"/>
            <a:ext cx="2160000" cy="338554"/>
          </a:xfrm>
          <a:prstGeom prst="rect">
            <a:avLst/>
          </a:prstGeom>
          <a:solidFill>
            <a:schemeClr val="accent1"/>
          </a:solidFill>
          <a:ln w="28575">
            <a:solidFill>
              <a:schemeClr val="accent1"/>
            </a:solidFill>
          </a:ln>
        </p:spPr>
        <p:txBody>
          <a:bodyPr wrap="square" rtlCol="0">
            <a:spAutoFit/>
          </a:bodyPr>
          <a:lstStyle/>
          <a:p>
            <a:pPr algn="ctr"/>
            <a:r>
              <a:rPr lang="ja-JP" altLang="en-US" sz="1600" b="1" dirty="0">
                <a:solidFill>
                  <a:prstClr val="white"/>
                </a:solidFill>
              </a:rPr>
              <a:t>看取り介護</a:t>
            </a:r>
          </a:p>
        </p:txBody>
      </p:sp>
      <p:sp>
        <p:nvSpPr>
          <p:cNvPr id="14" name="テキスト ボックス 13"/>
          <p:cNvSpPr txBox="1"/>
          <p:nvPr/>
        </p:nvSpPr>
        <p:spPr>
          <a:xfrm>
            <a:off x="813112" y="3933056"/>
            <a:ext cx="2160000" cy="338554"/>
          </a:xfrm>
          <a:prstGeom prst="rect">
            <a:avLst/>
          </a:prstGeom>
          <a:solidFill>
            <a:schemeClr val="accent1"/>
          </a:solidFill>
          <a:ln w="28575">
            <a:solidFill>
              <a:schemeClr val="accent1"/>
            </a:solidFill>
          </a:ln>
        </p:spPr>
        <p:txBody>
          <a:bodyPr wrap="square" rtlCol="0">
            <a:spAutoFit/>
          </a:bodyPr>
          <a:lstStyle/>
          <a:p>
            <a:pPr algn="ctr"/>
            <a:r>
              <a:rPr lang="ja-JP" altLang="en-US" sz="1600" b="1" dirty="0" smtClean="0">
                <a:solidFill>
                  <a:prstClr val="white"/>
                </a:solidFill>
              </a:rPr>
              <a:t>体制の</a:t>
            </a:r>
            <a:r>
              <a:rPr lang="ja-JP" altLang="en-US" sz="1600" b="1" dirty="0">
                <a:solidFill>
                  <a:prstClr val="white"/>
                </a:solidFill>
              </a:rPr>
              <a:t>改善</a:t>
            </a:r>
          </a:p>
        </p:txBody>
      </p:sp>
      <p:sp>
        <p:nvSpPr>
          <p:cNvPr id="15" name="テキスト ボックス 14"/>
          <p:cNvSpPr txBox="1"/>
          <p:nvPr/>
        </p:nvSpPr>
        <p:spPr>
          <a:xfrm>
            <a:off x="6920456" y="3933056"/>
            <a:ext cx="2160000" cy="338554"/>
          </a:xfrm>
          <a:prstGeom prst="rect">
            <a:avLst/>
          </a:prstGeom>
          <a:solidFill>
            <a:schemeClr val="accent1"/>
          </a:solidFill>
          <a:ln w="28575">
            <a:solidFill>
              <a:schemeClr val="accent1"/>
            </a:solidFill>
          </a:ln>
        </p:spPr>
        <p:txBody>
          <a:bodyPr wrap="square" rtlCol="0">
            <a:spAutoFit/>
          </a:bodyPr>
          <a:lstStyle/>
          <a:p>
            <a:pPr algn="ctr"/>
            <a:r>
              <a:rPr lang="ja-JP" altLang="en-US" sz="1600" b="1" dirty="0" smtClean="0">
                <a:solidFill>
                  <a:prstClr val="white"/>
                </a:solidFill>
              </a:rPr>
              <a:t>振返り</a:t>
            </a:r>
            <a:endParaRPr lang="ja-JP" altLang="en-US" sz="1600" b="1" dirty="0">
              <a:solidFill>
                <a:prstClr val="white"/>
              </a:solidFill>
            </a:endParaRPr>
          </a:p>
        </p:txBody>
      </p:sp>
      <p:sp>
        <p:nvSpPr>
          <p:cNvPr id="16" name="コンテンツ プレースホルダー 2"/>
          <p:cNvSpPr txBox="1">
            <a:spLocks/>
          </p:cNvSpPr>
          <p:nvPr/>
        </p:nvSpPr>
        <p:spPr>
          <a:xfrm>
            <a:off x="3152800" y="6597352"/>
            <a:ext cx="3600400" cy="260648"/>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en-US" altLang="ja-JP" sz="1200" dirty="0" smtClean="0">
                <a:solidFill>
                  <a:prstClr val="black"/>
                </a:solidFill>
              </a:rPr>
              <a:t>※</a:t>
            </a:r>
            <a:r>
              <a:rPr lang="ja-JP" altLang="en-US" sz="1200" dirty="0" smtClean="0">
                <a:solidFill>
                  <a:prstClr val="black"/>
                </a:solidFill>
              </a:rPr>
              <a:t>　</a:t>
            </a:r>
            <a:r>
              <a:rPr lang="ja-JP" altLang="en-US" sz="1200" dirty="0">
                <a:solidFill>
                  <a:prstClr val="black"/>
                </a:solidFill>
              </a:rPr>
              <a:t>新たに求める事項</a:t>
            </a:r>
            <a:r>
              <a:rPr lang="ja-JP" altLang="en-US" sz="1200" dirty="0" smtClean="0">
                <a:solidFill>
                  <a:prstClr val="black"/>
                </a:solidFill>
              </a:rPr>
              <a:t>には、アンダーラインを付記</a:t>
            </a:r>
            <a:endParaRPr lang="en-US" altLang="ja-JP" sz="1200" dirty="0" smtClean="0">
              <a:solidFill>
                <a:prstClr val="black"/>
              </a:solidFill>
            </a:endParaRPr>
          </a:p>
        </p:txBody>
      </p:sp>
      <p:sp>
        <p:nvSpPr>
          <p:cNvPr id="19"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＜参考</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看取り介護加算の充実</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コンテンツ プレースホルダー 2"/>
          <p:cNvSpPr txBox="1">
            <a:spLocks/>
          </p:cNvSpPr>
          <p:nvPr/>
        </p:nvSpPr>
        <p:spPr>
          <a:xfrm>
            <a:off x="6258616" y="5237944"/>
            <a:ext cx="3456000" cy="455720"/>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180000" indent="-457200">
              <a:buFont typeface="Arial" panose="020B0604020202020204" pitchFamily="34" charset="0"/>
              <a:buNone/>
            </a:pPr>
            <a:r>
              <a:rPr lang="en-US" altLang="ja-JP" sz="1400" b="1" u="sng" dirty="0" smtClean="0">
                <a:solidFill>
                  <a:srgbClr val="FF0000"/>
                </a:solidFill>
              </a:rPr>
              <a:t>※</a:t>
            </a:r>
            <a:r>
              <a:rPr lang="ja-JP" altLang="en-US" sz="1400" b="1" u="sng" dirty="0" smtClean="0">
                <a:solidFill>
                  <a:srgbClr val="FF0000"/>
                </a:solidFill>
              </a:rPr>
              <a:t>　多職種が参加するケアカンファレンス等を通じて実施する。</a:t>
            </a:r>
            <a:endParaRPr lang="en-US" altLang="ja-JP" sz="1400" b="1" u="sng" dirty="0" smtClean="0">
              <a:solidFill>
                <a:srgbClr val="FF0000"/>
              </a:solidFill>
            </a:endParaRPr>
          </a:p>
        </p:txBody>
      </p:sp>
      <p:sp>
        <p:nvSpPr>
          <p:cNvPr id="17"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49</a:t>
            </a:fld>
            <a:endParaRPr kumimoji="0" lang="en-US" altLang="ja-JP" sz="1600" kern="0" dirty="0">
              <a:solidFill>
                <a:srgbClr val="000000"/>
              </a:solidFill>
            </a:endParaRPr>
          </a:p>
        </p:txBody>
      </p:sp>
    </p:spTree>
    <p:extLst>
      <p:ext uri="{BB962C8B-B14F-4D97-AF65-F5344CB8AC3E}">
        <p14:creationId xmlns:p14="http://schemas.microsoft.com/office/powerpoint/2010/main" val="873528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3179" y="665400"/>
            <a:ext cx="9577064" cy="6120592"/>
          </a:xfrm>
        </p:spPr>
        <p:txBody>
          <a:bodyPr>
            <a:noAutofit/>
          </a:bodyPr>
          <a:lstStyle/>
          <a:p>
            <a:pPr marL="261938" indent="-261938">
              <a:buNone/>
            </a:pPr>
            <a:r>
              <a:rPr lang="ja-JP" altLang="en-US" sz="1800" dirty="0" smtClean="0">
                <a:latin typeface="+mn-ea"/>
              </a:rPr>
              <a:t>○　</a:t>
            </a:r>
            <a:r>
              <a:rPr lang="ja-JP" altLang="ja-JP" sz="1800" dirty="0" smtClean="0">
                <a:latin typeface="+mn-ea"/>
              </a:rPr>
              <a:t>地域</a:t>
            </a:r>
            <a:r>
              <a:rPr lang="ja-JP" altLang="ja-JP" sz="1800" dirty="0">
                <a:latin typeface="+mn-ea"/>
              </a:rPr>
              <a:t>包括ケアシステムの実現に向け、介護を必要とする高齢者の増加に伴い、在宅サービス、施設サービス等の増加に必要な経費を確保</a:t>
            </a:r>
            <a:r>
              <a:rPr lang="ja-JP" altLang="ja-JP" sz="1800" dirty="0" smtClean="0">
                <a:latin typeface="+mn-ea"/>
              </a:rPr>
              <a:t>する</a:t>
            </a:r>
            <a:r>
              <a:rPr lang="ja-JP" altLang="en-US" sz="1800" dirty="0" smtClean="0">
                <a:latin typeface="+mn-ea"/>
              </a:rPr>
              <a:t>。</a:t>
            </a:r>
            <a:endParaRPr lang="en-US" altLang="ja-JP" sz="1800" dirty="0" smtClean="0">
              <a:latin typeface="+mn-ea"/>
            </a:endParaRPr>
          </a:p>
          <a:p>
            <a:pPr marL="261938" indent="-261938">
              <a:buNone/>
            </a:pPr>
            <a:endParaRPr lang="en-US" altLang="ja-JP" sz="1200" dirty="0">
              <a:latin typeface="+mn-ea"/>
            </a:endParaRPr>
          </a:p>
          <a:p>
            <a:pPr marL="261938" indent="-261938">
              <a:buNone/>
            </a:pPr>
            <a:r>
              <a:rPr lang="ja-JP" altLang="en-US" sz="1800" dirty="0" smtClean="0">
                <a:latin typeface="+mn-ea"/>
              </a:rPr>
              <a:t>○　</a:t>
            </a:r>
            <a:r>
              <a:rPr lang="ja-JP" altLang="ja-JP" sz="1800" dirty="0" smtClean="0">
                <a:latin typeface="+mn-ea"/>
              </a:rPr>
              <a:t>また</a:t>
            </a:r>
            <a:r>
              <a:rPr lang="ja-JP" altLang="ja-JP" sz="1800" dirty="0">
                <a:latin typeface="+mn-ea"/>
              </a:rPr>
              <a:t>、平成</a:t>
            </a:r>
            <a:r>
              <a:rPr lang="en-US" altLang="ja-JP" sz="1800" dirty="0">
                <a:latin typeface="+mn-ea"/>
              </a:rPr>
              <a:t>27</a:t>
            </a:r>
            <a:r>
              <a:rPr lang="ja-JP" altLang="ja-JP" sz="1800" dirty="0">
                <a:latin typeface="+mn-ea"/>
              </a:rPr>
              <a:t>年度介護報酬改定においては、介護職員の処遇改善、物価の動向、介護事</a:t>
            </a:r>
            <a:r>
              <a:rPr lang="ja-JP" altLang="ja-JP" sz="1800" dirty="0" smtClean="0">
                <a:latin typeface="+mn-ea"/>
              </a:rPr>
              <a:t>業者の</a:t>
            </a:r>
            <a:r>
              <a:rPr lang="ja-JP" altLang="ja-JP" sz="1800" dirty="0">
                <a:latin typeface="+mn-ea"/>
              </a:rPr>
              <a:t>経営状況、地域包括ケアの推進等を踏まえ、▲２．２７％の改定率とする。</a:t>
            </a:r>
          </a:p>
          <a:p>
            <a:pPr marL="0" indent="0">
              <a:buNone/>
            </a:pPr>
            <a:r>
              <a:rPr lang="en-US" altLang="ja-JP" sz="1800" dirty="0">
                <a:latin typeface="+mn-ea"/>
              </a:rPr>
              <a:t> </a:t>
            </a:r>
          </a:p>
          <a:p>
            <a:pPr marL="0" indent="0" algn="ctr">
              <a:buNone/>
            </a:pPr>
            <a:r>
              <a:rPr lang="ja-JP" altLang="ja-JP" sz="1800" u="sng" dirty="0" smtClean="0">
                <a:latin typeface="+mn-ea"/>
              </a:rPr>
              <a:t>改定率</a:t>
            </a:r>
            <a:r>
              <a:rPr lang="ja-JP" altLang="ja-JP" sz="1800" u="sng" dirty="0">
                <a:latin typeface="+mn-ea"/>
              </a:rPr>
              <a:t>▲</a:t>
            </a:r>
            <a:r>
              <a:rPr lang="ja-JP" altLang="ja-JP" sz="1800" u="sng" dirty="0" smtClean="0">
                <a:latin typeface="+mn-ea"/>
              </a:rPr>
              <a:t>２．２７</a:t>
            </a:r>
            <a:r>
              <a:rPr lang="ja-JP" altLang="en-US" sz="1800" u="sng" dirty="0" smtClean="0">
                <a:latin typeface="+mn-ea"/>
              </a:rPr>
              <a:t>％　　</a:t>
            </a:r>
            <a:endParaRPr lang="en-US" altLang="ja-JP" sz="1800" u="sng" dirty="0" smtClean="0">
              <a:latin typeface="+mn-ea"/>
            </a:endParaRPr>
          </a:p>
          <a:p>
            <a:pPr marL="0" indent="0" algn="ctr">
              <a:buNone/>
            </a:pPr>
            <a:r>
              <a:rPr lang="ja-JP" altLang="ja-JP" sz="1800" u="sng" dirty="0" smtClean="0">
                <a:latin typeface="+mn-ea"/>
              </a:rPr>
              <a:t>（</a:t>
            </a:r>
            <a:r>
              <a:rPr lang="ja-JP" altLang="ja-JP" sz="1800" u="sng" dirty="0">
                <a:latin typeface="+mn-ea"/>
              </a:rPr>
              <a:t>処遇改善：＋１．６５％、介護サービスの充実：＋０．５６％、その他：▲４．４８％</a:t>
            </a:r>
            <a:r>
              <a:rPr lang="ja-JP" altLang="ja-JP" sz="1800" u="sng" dirty="0" smtClean="0">
                <a:latin typeface="+mn-ea"/>
              </a:rPr>
              <a:t>）</a:t>
            </a:r>
            <a:endParaRPr lang="en-US" altLang="ja-JP" sz="1800" u="sng" dirty="0" smtClean="0">
              <a:latin typeface="+mn-ea"/>
            </a:endParaRPr>
          </a:p>
          <a:p>
            <a:pPr marL="0" indent="0" algn="ctr">
              <a:buNone/>
            </a:pPr>
            <a:r>
              <a:rPr lang="ja-JP" altLang="en-US" sz="1800" dirty="0" smtClean="0">
                <a:latin typeface="+mn-ea"/>
              </a:rPr>
              <a:t>（うち</a:t>
            </a:r>
            <a:r>
              <a:rPr lang="ja-JP" altLang="en-US" sz="1800" dirty="0">
                <a:latin typeface="+mn-ea"/>
              </a:rPr>
              <a:t>、在宅 ▲１．４２％、施設 ▲０．８５％ ）</a:t>
            </a:r>
            <a:endParaRPr lang="en-US" altLang="ja-JP" sz="1800" dirty="0" smtClean="0">
              <a:latin typeface="+mn-ea"/>
            </a:endParaRPr>
          </a:p>
          <a:p>
            <a:pPr marL="0" indent="0" algn="ctr">
              <a:buNone/>
            </a:pPr>
            <a:endParaRPr lang="ja-JP" altLang="ja-JP" sz="1800" u="sng" dirty="0">
              <a:latin typeface="+mn-ea"/>
            </a:endParaRPr>
          </a:p>
          <a:p>
            <a:pPr marL="0" indent="0">
              <a:buNone/>
            </a:pPr>
            <a:r>
              <a:rPr lang="en-US" altLang="ja-JP" sz="1100" dirty="0">
                <a:latin typeface="+mn-ea"/>
              </a:rPr>
              <a:t> </a:t>
            </a:r>
            <a:endParaRPr lang="ja-JP" altLang="ja-JP" sz="1100" dirty="0">
              <a:latin typeface="+mn-ea"/>
            </a:endParaRPr>
          </a:p>
          <a:p>
            <a:pPr marL="0" indent="0">
              <a:buNone/>
            </a:pPr>
            <a:r>
              <a:rPr lang="ja-JP" altLang="en-US" sz="1800" dirty="0" smtClean="0">
                <a:latin typeface="+mn-ea"/>
              </a:rPr>
              <a:t>　</a:t>
            </a:r>
            <a:r>
              <a:rPr lang="ja-JP" altLang="ja-JP" sz="1800" dirty="0" smtClean="0">
                <a:latin typeface="+mn-ea"/>
              </a:rPr>
              <a:t>（</a:t>
            </a:r>
            <a:r>
              <a:rPr lang="ja-JP" altLang="ja-JP" sz="1800" dirty="0">
                <a:latin typeface="+mn-ea"/>
              </a:rPr>
              <a:t>改定の方向</a:t>
            </a:r>
            <a:r>
              <a:rPr lang="ja-JP" altLang="ja-JP" sz="1800" dirty="0" smtClean="0">
                <a:latin typeface="+mn-ea"/>
              </a:rPr>
              <a:t>）</a:t>
            </a:r>
            <a:endParaRPr lang="en-US" altLang="ja-JP" sz="1800" dirty="0" smtClean="0">
              <a:latin typeface="+mn-ea"/>
            </a:endParaRPr>
          </a:p>
          <a:p>
            <a:pPr marL="536575" indent="-536575">
              <a:buNone/>
            </a:pPr>
            <a:r>
              <a:rPr lang="ja-JP" altLang="en-US" sz="1800" dirty="0">
                <a:latin typeface="+mn-ea"/>
              </a:rPr>
              <a:t>　　</a:t>
            </a:r>
            <a:r>
              <a:rPr lang="ja-JP" altLang="ja-JP" sz="1800" dirty="0" smtClean="0">
                <a:latin typeface="+mn-ea"/>
              </a:rPr>
              <a:t>・</a:t>
            </a:r>
            <a:r>
              <a:rPr lang="ja-JP" altLang="ja-JP" sz="1800" dirty="0">
                <a:latin typeface="+mn-ea"/>
              </a:rPr>
              <a:t>　中重度の要介護者や認知症高齢者になったとしても、「住み慣れた地域で自分らしい生活を</a:t>
            </a:r>
            <a:r>
              <a:rPr lang="ja-JP" altLang="ja-JP" sz="1800" dirty="0" smtClean="0">
                <a:latin typeface="+mn-ea"/>
              </a:rPr>
              <a:t>続けられるよう</a:t>
            </a:r>
            <a:r>
              <a:rPr lang="ja-JP" altLang="ja-JP" sz="1800" dirty="0">
                <a:latin typeface="+mn-ea"/>
              </a:rPr>
              <a:t>にする」という地域包括ケアシステムの基本的な考え方を実現するため、引き続き、在宅生活を支援するためのサービスの充実を</a:t>
            </a:r>
            <a:r>
              <a:rPr lang="ja-JP" altLang="ja-JP" sz="1800" dirty="0" smtClean="0">
                <a:latin typeface="+mn-ea"/>
              </a:rPr>
              <a:t>図る</a:t>
            </a:r>
            <a:r>
              <a:rPr lang="ja-JP" altLang="en-US" sz="1800" dirty="0" smtClean="0">
                <a:latin typeface="+mn-ea"/>
              </a:rPr>
              <a:t>。</a:t>
            </a:r>
            <a:endParaRPr lang="en-US" altLang="ja-JP" sz="1800" dirty="0" smtClean="0">
              <a:latin typeface="+mn-ea"/>
            </a:endParaRPr>
          </a:p>
          <a:p>
            <a:pPr marL="623888" indent="-623888">
              <a:buNone/>
            </a:pPr>
            <a:endParaRPr lang="en-US" altLang="ja-JP" sz="600" dirty="0" smtClean="0">
              <a:latin typeface="+mn-ea"/>
            </a:endParaRPr>
          </a:p>
          <a:p>
            <a:pPr marL="536575" indent="-536575">
              <a:buNone/>
            </a:pPr>
            <a:r>
              <a:rPr lang="ja-JP" altLang="en-US" sz="1800" dirty="0">
                <a:latin typeface="+mn-ea"/>
              </a:rPr>
              <a:t>　　</a:t>
            </a:r>
            <a:r>
              <a:rPr lang="ja-JP" altLang="ja-JP" sz="1800" dirty="0" smtClean="0">
                <a:latin typeface="+mn-ea"/>
              </a:rPr>
              <a:t>・</a:t>
            </a:r>
            <a:r>
              <a:rPr lang="ja-JP" altLang="ja-JP" sz="1800" dirty="0">
                <a:latin typeface="+mn-ea"/>
              </a:rPr>
              <a:t>　今後も増大する介護ニーズへの対応や質の高い介護サービスを確保する観点から、介護職員の安定的な確保を図るとともに、更なる資質向上への取組を推進</a:t>
            </a:r>
            <a:r>
              <a:rPr lang="ja-JP" altLang="ja-JP" sz="1800" dirty="0" smtClean="0">
                <a:latin typeface="+mn-ea"/>
              </a:rPr>
              <a:t>する</a:t>
            </a:r>
            <a:r>
              <a:rPr lang="ja-JP" altLang="en-US" sz="1800" dirty="0" smtClean="0">
                <a:latin typeface="+mn-ea"/>
              </a:rPr>
              <a:t>。</a:t>
            </a:r>
            <a:endParaRPr lang="en-US" altLang="ja-JP" sz="1800" dirty="0" smtClean="0">
              <a:latin typeface="+mn-ea"/>
            </a:endParaRPr>
          </a:p>
          <a:p>
            <a:pPr marL="623888" indent="-623888">
              <a:buNone/>
            </a:pPr>
            <a:endParaRPr lang="en-US" altLang="ja-JP" sz="600" dirty="0" smtClean="0">
              <a:latin typeface="+mn-ea"/>
            </a:endParaRPr>
          </a:p>
          <a:p>
            <a:pPr marL="536575" indent="-536575">
              <a:buNone/>
            </a:pPr>
            <a:r>
              <a:rPr lang="ja-JP" altLang="en-US" sz="1800" dirty="0" smtClean="0">
                <a:latin typeface="+mn-ea"/>
              </a:rPr>
              <a:t>　</a:t>
            </a:r>
            <a:r>
              <a:rPr lang="ja-JP" altLang="en-US" sz="1800" dirty="0">
                <a:latin typeface="+mn-ea"/>
              </a:rPr>
              <a:t>　</a:t>
            </a:r>
            <a:r>
              <a:rPr lang="ja-JP" altLang="ja-JP" sz="1800" dirty="0" smtClean="0">
                <a:latin typeface="+mn-ea"/>
              </a:rPr>
              <a:t>・</a:t>
            </a:r>
            <a:r>
              <a:rPr lang="ja-JP" altLang="ja-JP" sz="1800" dirty="0">
                <a:latin typeface="+mn-ea"/>
              </a:rPr>
              <a:t>　介護保険制度の持続可能性を高め、より効果的かつ効率的なサービスを提供するため、必要なサービス評価の適正化や規制緩和等を進める。</a:t>
            </a:r>
          </a:p>
          <a:p>
            <a:endParaRPr kumimoji="1" lang="ja-JP" altLang="en-US" sz="1800" dirty="0">
              <a:latin typeface="+mn-ea"/>
            </a:endParaRPr>
          </a:p>
        </p:txBody>
      </p:sp>
      <p:sp>
        <p:nvSpPr>
          <p:cNvPr id="5" name="タイトル 1"/>
          <p:cNvSpPr txBox="1">
            <a:spLocks/>
          </p:cNvSpPr>
          <p:nvPr/>
        </p:nvSpPr>
        <p:spPr>
          <a:xfrm>
            <a:off x="70413" y="73090"/>
            <a:ext cx="9748508" cy="432048"/>
          </a:xfrm>
          <a:prstGeom prst="rect">
            <a:avLst/>
          </a:prstGeom>
          <a:solidFill>
            <a:schemeClr val="accent6">
              <a:lumMod val="40000"/>
              <a:lumOff val="60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chorCtr="0">
            <a:noAutofit/>
          </a:bodyPr>
          <a:lstStyle/>
          <a:p>
            <a:pPr algn="ctr">
              <a:spcBef>
                <a:spcPct val="0"/>
              </a:spcBef>
              <a:defRPr/>
            </a:pP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年度介護報酬改定の改定率について</a:t>
            </a:r>
            <a:endParaRPr lang="en-US" altLang="ja-JP"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01472" y="659735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a:t>
            </a:fld>
            <a:endParaRPr kumimoji="0" lang="en-US" altLang="ja-JP" sz="1600" kern="0" dirty="0">
              <a:solidFill>
                <a:srgbClr val="000000"/>
              </a:solidFill>
            </a:endParaRPr>
          </a:p>
        </p:txBody>
      </p:sp>
      <p:sp>
        <p:nvSpPr>
          <p:cNvPr id="2" name="テキスト ボックス 1"/>
          <p:cNvSpPr txBox="1"/>
          <p:nvPr/>
        </p:nvSpPr>
        <p:spPr>
          <a:xfrm>
            <a:off x="550636" y="3402870"/>
            <a:ext cx="9289032" cy="430887"/>
          </a:xfrm>
          <a:prstGeom prst="rect">
            <a:avLst/>
          </a:prstGeom>
          <a:noFill/>
        </p:spPr>
        <p:txBody>
          <a:bodyPr wrap="square" rtlCol="0">
            <a:spAutoFit/>
          </a:bodyPr>
          <a:lstStyle/>
          <a:p>
            <a:r>
              <a:rPr lang="ja-JP" altLang="ja-JP" sz="1100" dirty="0">
                <a:solidFill>
                  <a:prstClr val="black"/>
                </a:solidFill>
              </a:rPr>
              <a:t>（注１）▲２．２７％のうち、在宅分、施設分の内訳を、試算したもの。</a:t>
            </a:r>
          </a:p>
          <a:p>
            <a:r>
              <a:rPr lang="ja-JP" altLang="ja-JP" sz="1100" dirty="0">
                <a:solidFill>
                  <a:prstClr val="black"/>
                </a:solidFill>
              </a:rPr>
              <a:t>（注２）</a:t>
            </a:r>
            <a:r>
              <a:rPr lang="ja-JP" altLang="ja-JP" sz="1100" dirty="0" smtClean="0">
                <a:solidFill>
                  <a:prstClr val="black"/>
                </a:solidFill>
              </a:rPr>
              <a:t>地域密着型介護</a:t>
            </a:r>
            <a:r>
              <a:rPr lang="ja-JP" altLang="en-US" sz="1100" dirty="0" smtClean="0">
                <a:solidFill>
                  <a:prstClr val="black"/>
                </a:solidFill>
              </a:rPr>
              <a:t>老人福祉施設入所者生活介護</a:t>
            </a:r>
            <a:r>
              <a:rPr lang="ja-JP" altLang="ja-JP" sz="1100" dirty="0" smtClean="0">
                <a:solidFill>
                  <a:prstClr val="black"/>
                </a:solidFill>
              </a:rPr>
              <a:t>は</a:t>
            </a:r>
            <a:r>
              <a:rPr lang="ja-JP" altLang="ja-JP" sz="1100" dirty="0">
                <a:solidFill>
                  <a:prstClr val="black"/>
                </a:solidFill>
              </a:rPr>
              <a:t>、在宅分に含んで</a:t>
            </a:r>
            <a:r>
              <a:rPr lang="ja-JP" altLang="ja-JP" sz="1100" dirty="0" smtClean="0">
                <a:solidFill>
                  <a:prstClr val="black"/>
                </a:solidFill>
              </a:rPr>
              <a:t>いる（</a:t>
            </a:r>
            <a:r>
              <a:rPr lang="ja-JP" altLang="ja-JP" sz="1100" dirty="0">
                <a:solidFill>
                  <a:prstClr val="black"/>
                </a:solidFill>
              </a:rPr>
              <a:t>施設分は、介護老人福祉施設、介護老人保健施設、介護療養型医療施設</a:t>
            </a:r>
            <a:r>
              <a:rPr lang="ja-JP" altLang="ja-JP" sz="1100" dirty="0" smtClean="0">
                <a:solidFill>
                  <a:prstClr val="black"/>
                </a:solidFill>
              </a:rPr>
              <a:t>）</a:t>
            </a:r>
            <a:r>
              <a:rPr lang="ja-JP" altLang="en-US" sz="1100" dirty="0" smtClean="0">
                <a:solidFill>
                  <a:prstClr val="black"/>
                </a:solidFill>
              </a:rPr>
              <a:t>。</a:t>
            </a:r>
            <a:endParaRPr lang="ja-JP" altLang="ja-JP" sz="1100" dirty="0">
              <a:solidFill>
                <a:prstClr val="black"/>
              </a:solidFill>
            </a:endParaRPr>
          </a:p>
        </p:txBody>
      </p:sp>
    </p:spTree>
    <p:extLst>
      <p:ext uri="{BB962C8B-B14F-4D97-AF65-F5344CB8AC3E}">
        <p14:creationId xmlns:p14="http://schemas.microsoft.com/office/powerpoint/2010/main" val="9413777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684838"/>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Autofit/>
          </a:bodyPr>
          <a:lstStyle/>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特別養護老人ホーム」</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の職員に係る</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専従要件の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緩和</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角丸四角形 29"/>
          <p:cNvSpPr/>
          <p:nvPr/>
        </p:nvSpPr>
        <p:spPr>
          <a:xfrm>
            <a:off x="70758" y="877787"/>
            <a:ext cx="9764486" cy="2448000"/>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171450" indent="-171450">
              <a:spcBef>
                <a:spcPts val="600"/>
              </a:spcBef>
              <a:buFont typeface="Arial" panose="020B0604020202020204" pitchFamily="34" charset="0"/>
              <a:buChar char="•"/>
            </a:pPr>
            <a:r>
              <a:rPr lang="ja-JP" altLang="en-US" sz="1600" dirty="0">
                <a:solidFill>
                  <a:schemeClr val="tx1"/>
                </a:solidFill>
              </a:rPr>
              <a:t>特別養護老人</a:t>
            </a:r>
            <a:r>
              <a:rPr lang="ja-JP" altLang="en-US" sz="1600" dirty="0" smtClean="0">
                <a:solidFill>
                  <a:schemeClr val="tx1"/>
                </a:solidFill>
              </a:rPr>
              <a:t>ホーム（特養）の</a:t>
            </a:r>
            <a:r>
              <a:rPr lang="ja-JP" altLang="en-US" sz="1600" dirty="0">
                <a:solidFill>
                  <a:schemeClr val="tx1"/>
                </a:solidFill>
              </a:rPr>
              <a:t>直接処遇職員（生活相談員、介護職員、看護職員）は、これまで、事実上、他の仕事に従事することができないものと解釈されて</a:t>
            </a:r>
            <a:r>
              <a:rPr lang="ja-JP" altLang="en-US" sz="1600" dirty="0" smtClean="0">
                <a:solidFill>
                  <a:schemeClr val="tx1"/>
                </a:solidFill>
              </a:rPr>
              <a:t>きたが、特養を</a:t>
            </a:r>
            <a:r>
              <a:rPr lang="ja-JP" altLang="en-US" sz="1600" dirty="0">
                <a:solidFill>
                  <a:schemeClr val="tx1"/>
                </a:solidFill>
              </a:rPr>
              <a:t>経営する社会福祉法人が、それぞれの地域の実情に応じて、福祉ニーズに対応していくためには、</a:t>
            </a:r>
            <a:r>
              <a:rPr lang="ja-JP" altLang="en-US" sz="1600" dirty="0" smtClean="0">
                <a:solidFill>
                  <a:schemeClr val="tx1"/>
                </a:solidFill>
              </a:rPr>
              <a:t>特養の</a:t>
            </a:r>
            <a:r>
              <a:rPr lang="ja-JP" altLang="en-US" sz="1600" dirty="0">
                <a:solidFill>
                  <a:schemeClr val="tx1"/>
                </a:solidFill>
              </a:rPr>
              <a:t>有する人的資源・ノウハウを</a:t>
            </a:r>
            <a:r>
              <a:rPr lang="ja-JP" altLang="en-US" sz="1600" dirty="0" smtClean="0">
                <a:solidFill>
                  <a:schemeClr val="tx1"/>
                </a:solidFill>
              </a:rPr>
              <a:t>活用していくこと</a:t>
            </a:r>
            <a:r>
              <a:rPr lang="ja-JP" altLang="en-US" sz="1600" dirty="0">
                <a:solidFill>
                  <a:schemeClr val="tx1"/>
                </a:solidFill>
              </a:rPr>
              <a:t>が不可欠。</a:t>
            </a:r>
          </a:p>
          <a:p>
            <a:pPr marL="171450" indent="-171450">
              <a:spcBef>
                <a:spcPts val="600"/>
              </a:spcBef>
              <a:buFont typeface="Arial" panose="020B0604020202020204" pitchFamily="34" charset="0"/>
              <a:buChar char="•"/>
            </a:pPr>
            <a:r>
              <a:rPr lang="ja-JP" altLang="en-US" sz="1600" dirty="0">
                <a:solidFill>
                  <a:schemeClr val="tx1"/>
                </a:solidFill>
              </a:rPr>
              <a:t>よって、 </a:t>
            </a:r>
            <a:r>
              <a:rPr lang="ja-JP" altLang="en-US" sz="1600" dirty="0" smtClean="0">
                <a:solidFill>
                  <a:schemeClr val="tx1"/>
                </a:solidFill>
              </a:rPr>
              <a:t>特養の</a:t>
            </a:r>
            <a:r>
              <a:rPr lang="ja-JP" altLang="en-US" sz="1600" dirty="0">
                <a:solidFill>
                  <a:schemeClr val="tx1"/>
                </a:solidFill>
              </a:rPr>
              <a:t>職員に係る「専従」の要件は</a:t>
            </a:r>
            <a:r>
              <a:rPr lang="ja-JP" altLang="en-US" sz="1600" dirty="0" smtClean="0">
                <a:solidFill>
                  <a:schemeClr val="tx1"/>
                </a:solidFill>
              </a:rPr>
              <a:t>、特</a:t>
            </a:r>
            <a:r>
              <a:rPr lang="ja-JP" altLang="en-US" sz="1600" dirty="0">
                <a:solidFill>
                  <a:schemeClr val="tx1"/>
                </a:solidFill>
              </a:rPr>
              <a:t>養の職員配置基準を満たす職員として割り当てられた職員について、その勤務表上で割り当てられたサービス提供に従事する時間帯において適用されるもの</a:t>
            </a:r>
            <a:r>
              <a:rPr lang="ja-JP" altLang="en-US" sz="1600" dirty="0" smtClean="0">
                <a:solidFill>
                  <a:schemeClr val="tx1"/>
                </a:solidFill>
              </a:rPr>
              <a:t>で、</a:t>
            </a:r>
            <a:r>
              <a:rPr lang="ja-JP" altLang="en-US" sz="1600" dirty="0">
                <a:solidFill>
                  <a:schemeClr val="tx1"/>
                </a:solidFill>
              </a:rPr>
              <a:t>それ以外の時間帯における職員の地域貢献活動の実施などが妨げられるものではないことを明らかにする。（「特別養護老人ホームの設備及び運営に関する基準について」（</a:t>
            </a:r>
            <a:r>
              <a:rPr lang="ja-JP" altLang="en-US" sz="1600" dirty="0" smtClean="0">
                <a:solidFill>
                  <a:schemeClr val="tx1"/>
                </a:solidFill>
              </a:rPr>
              <a:t>平成</a:t>
            </a:r>
            <a:r>
              <a:rPr lang="en-US" altLang="ja-JP" sz="1600" dirty="0" smtClean="0">
                <a:solidFill>
                  <a:schemeClr val="tx1"/>
                </a:solidFill>
              </a:rPr>
              <a:t>12</a:t>
            </a:r>
            <a:r>
              <a:rPr lang="ja-JP" altLang="en-US" sz="1600" dirty="0" smtClean="0">
                <a:solidFill>
                  <a:schemeClr val="tx1"/>
                </a:solidFill>
              </a:rPr>
              <a:t>年</a:t>
            </a:r>
            <a:r>
              <a:rPr lang="en-US" altLang="ja-JP" sz="1600" dirty="0">
                <a:solidFill>
                  <a:schemeClr val="tx1"/>
                </a:solidFill>
              </a:rPr>
              <a:t>3</a:t>
            </a:r>
            <a:r>
              <a:rPr lang="ja-JP" altLang="en-US" sz="1600" dirty="0" smtClean="0">
                <a:solidFill>
                  <a:schemeClr val="tx1"/>
                </a:solidFill>
              </a:rPr>
              <a:t>月</a:t>
            </a:r>
            <a:r>
              <a:rPr lang="en-US" altLang="ja-JP" sz="1600" dirty="0" smtClean="0">
                <a:solidFill>
                  <a:schemeClr val="tx1"/>
                </a:solidFill>
              </a:rPr>
              <a:t>17</a:t>
            </a:r>
            <a:r>
              <a:rPr lang="ja-JP" altLang="en-US" sz="1600" dirty="0" smtClean="0">
                <a:solidFill>
                  <a:schemeClr val="tx1"/>
                </a:solidFill>
              </a:rPr>
              <a:t>日老発</a:t>
            </a:r>
            <a:r>
              <a:rPr lang="en-US" altLang="ja-JP" sz="1600" dirty="0" smtClean="0">
                <a:solidFill>
                  <a:schemeClr val="tx1"/>
                </a:solidFill>
              </a:rPr>
              <a:t>214</a:t>
            </a:r>
            <a:r>
              <a:rPr lang="ja-JP" altLang="en-US" sz="1600" dirty="0" smtClean="0">
                <a:solidFill>
                  <a:schemeClr val="tx1"/>
                </a:solidFill>
              </a:rPr>
              <a:t>号</a:t>
            </a:r>
            <a:r>
              <a:rPr lang="ja-JP" altLang="en-US" sz="1600" dirty="0">
                <a:solidFill>
                  <a:schemeClr val="tx1"/>
                </a:solidFill>
              </a:rPr>
              <a:t>）の改正。）</a:t>
            </a:r>
          </a:p>
        </p:txBody>
      </p:sp>
      <p:sp>
        <p:nvSpPr>
          <p:cNvPr id="31" name="角丸四角形 30"/>
          <p:cNvSpPr/>
          <p:nvPr/>
        </p:nvSpPr>
        <p:spPr>
          <a:xfrm>
            <a:off x="169532" y="600122"/>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テキスト ボックス 33"/>
          <p:cNvSpPr txBox="1"/>
          <p:nvPr/>
        </p:nvSpPr>
        <p:spPr>
          <a:xfrm>
            <a:off x="292062" y="4392931"/>
            <a:ext cx="3451483" cy="584775"/>
          </a:xfrm>
          <a:prstGeom prst="rect">
            <a:avLst/>
          </a:prstGeom>
          <a:noFill/>
          <a:ln>
            <a:solidFill>
              <a:schemeClr val="tx1">
                <a:lumMod val="75000"/>
                <a:lumOff val="25000"/>
              </a:schemeClr>
            </a:solidFill>
          </a:ln>
        </p:spPr>
        <p:txBody>
          <a:bodyPr wrap="square" rtlCol="0" anchor="ctr">
            <a:spAutoFit/>
          </a:bodyPr>
          <a:lstStyle/>
          <a:p>
            <a:r>
              <a:rPr lang="ja-JP" altLang="en-US" sz="1600" dirty="0" smtClean="0">
                <a:solidFill>
                  <a:prstClr val="black"/>
                </a:solidFill>
              </a:rPr>
              <a:t>入所者１０人に対して、常勤換算方式で５人の職員を手厚く配置。（２：１）</a:t>
            </a:r>
            <a:endParaRPr lang="ja-JP" altLang="en-US" sz="1600" dirty="0">
              <a:solidFill>
                <a:prstClr val="black"/>
              </a:solidFill>
            </a:endParaRPr>
          </a:p>
        </p:txBody>
      </p:sp>
      <p:sp>
        <p:nvSpPr>
          <p:cNvPr id="36" name="スマイル 35"/>
          <p:cNvSpPr/>
          <p:nvPr/>
        </p:nvSpPr>
        <p:spPr>
          <a:xfrm>
            <a:off x="209550" y="5356825"/>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6" name="スマイル 45"/>
          <p:cNvSpPr/>
          <p:nvPr/>
        </p:nvSpPr>
        <p:spPr>
          <a:xfrm>
            <a:off x="209550" y="6049922"/>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スマイル 46"/>
          <p:cNvSpPr/>
          <p:nvPr/>
        </p:nvSpPr>
        <p:spPr>
          <a:xfrm>
            <a:off x="1006138" y="5356825"/>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スマイル 47"/>
          <p:cNvSpPr/>
          <p:nvPr/>
        </p:nvSpPr>
        <p:spPr>
          <a:xfrm>
            <a:off x="1006138" y="6049922"/>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9" name="スマイル 48"/>
          <p:cNvSpPr/>
          <p:nvPr/>
        </p:nvSpPr>
        <p:spPr>
          <a:xfrm>
            <a:off x="607844" y="5686355"/>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右中かっこ 49"/>
          <p:cNvSpPr/>
          <p:nvPr/>
        </p:nvSpPr>
        <p:spPr>
          <a:xfrm>
            <a:off x="1727110" y="5333732"/>
            <a:ext cx="381588" cy="1056663"/>
          </a:xfrm>
          <a:prstGeom prst="rightBrace">
            <a:avLst/>
          </a:prstGeom>
          <a:noFill/>
          <a:ln w="3492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1" name="テキスト ボックス 50"/>
          <p:cNvSpPr txBox="1"/>
          <p:nvPr/>
        </p:nvSpPr>
        <p:spPr>
          <a:xfrm>
            <a:off x="2373048" y="5505650"/>
            <a:ext cx="1826907" cy="954107"/>
          </a:xfrm>
          <a:prstGeom prst="rect">
            <a:avLst/>
          </a:prstGeom>
          <a:noFill/>
        </p:spPr>
        <p:txBody>
          <a:bodyPr wrap="square" rtlCol="0">
            <a:spAutoFit/>
          </a:bodyPr>
          <a:lstStyle/>
          <a:p>
            <a:r>
              <a:rPr lang="ja-JP" altLang="en-US" sz="1400" dirty="0" smtClean="0">
                <a:solidFill>
                  <a:prstClr val="black"/>
                </a:solidFill>
              </a:rPr>
              <a:t>これまでは、「専従」が強く求められており、臨機応変に地域展開することが困難</a:t>
            </a:r>
            <a:endParaRPr lang="ja-JP" altLang="en-US" sz="1400" dirty="0">
              <a:solidFill>
                <a:prstClr val="black"/>
              </a:solidFill>
            </a:endParaRPr>
          </a:p>
        </p:txBody>
      </p:sp>
      <p:sp>
        <p:nvSpPr>
          <p:cNvPr id="52" name="テキスト ボックス 51"/>
          <p:cNvSpPr txBox="1"/>
          <p:nvPr/>
        </p:nvSpPr>
        <p:spPr>
          <a:xfrm>
            <a:off x="5300170" y="4367721"/>
            <a:ext cx="4428000" cy="584775"/>
          </a:xfrm>
          <a:prstGeom prst="rect">
            <a:avLst/>
          </a:prstGeom>
          <a:noFill/>
          <a:ln>
            <a:solidFill>
              <a:schemeClr val="tx1">
                <a:lumMod val="75000"/>
                <a:lumOff val="25000"/>
              </a:schemeClr>
            </a:solidFill>
          </a:ln>
        </p:spPr>
        <p:txBody>
          <a:bodyPr wrap="square" rtlCol="0" anchor="ctr">
            <a:spAutoFit/>
          </a:bodyPr>
          <a:lstStyle/>
          <a:p>
            <a:r>
              <a:rPr lang="ja-JP" altLang="en-US" sz="1600" dirty="0" smtClean="0">
                <a:solidFill>
                  <a:prstClr val="black"/>
                </a:solidFill>
              </a:rPr>
              <a:t>常勤換算方式で４人の職員配置としつつ、常勤換算一人分の職員は地域展開を行う。（２．５ ： １）</a:t>
            </a:r>
            <a:endParaRPr lang="ja-JP" altLang="en-US" sz="1600" dirty="0">
              <a:solidFill>
                <a:prstClr val="black"/>
              </a:solidFill>
            </a:endParaRPr>
          </a:p>
        </p:txBody>
      </p:sp>
      <p:sp>
        <p:nvSpPr>
          <p:cNvPr id="53" name="テキスト ボックス 52"/>
          <p:cNvSpPr txBox="1"/>
          <p:nvPr/>
        </p:nvSpPr>
        <p:spPr>
          <a:xfrm>
            <a:off x="6754568" y="5907775"/>
            <a:ext cx="2700000" cy="738664"/>
          </a:xfrm>
          <a:prstGeom prst="rect">
            <a:avLst/>
          </a:prstGeom>
          <a:noFill/>
        </p:spPr>
        <p:txBody>
          <a:bodyPr wrap="square" rtlCol="0">
            <a:spAutoFit/>
          </a:bodyPr>
          <a:lstStyle/>
          <a:p>
            <a:r>
              <a:rPr lang="ja-JP" altLang="en-US" sz="1400" dirty="0" smtClean="0">
                <a:solidFill>
                  <a:prstClr val="black"/>
                </a:solidFill>
              </a:rPr>
              <a:t>臨機応変なシフトを組むことで、</a:t>
            </a:r>
            <a:r>
              <a:rPr lang="ja-JP" altLang="en-US" sz="1400" b="1" u="sng" dirty="0" smtClean="0">
                <a:solidFill>
                  <a:prstClr val="black"/>
                </a:solidFill>
              </a:rPr>
              <a:t>最低基準を上回る分の職員は柔軟に地域展開が可能に。</a:t>
            </a:r>
            <a:endParaRPr lang="ja-JP" altLang="en-US" sz="1400" b="1" u="sng" dirty="0">
              <a:solidFill>
                <a:prstClr val="black"/>
              </a:solidFill>
            </a:endParaRPr>
          </a:p>
        </p:txBody>
      </p:sp>
      <p:sp>
        <p:nvSpPr>
          <p:cNvPr id="54" name="大かっこ 53"/>
          <p:cNvSpPr/>
          <p:nvPr/>
        </p:nvSpPr>
        <p:spPr>
          <a:xfrm>
            <a:off x="6530284" y="5361235"/>
            <a:ext cx="2990113" cy="653056"/>
          </a:xfrm>
          <a:prstGeom prst="bracketPair">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5" name="加算記号 54"/>
          <p:cNvSpPr/>
          <p:nvPr/>
        </p:nvSpPr>
        <p:spPr>
          <a:xfrm>
            <a:off x="6907994" y="5285057"/>
            <a:ext cx="756568" cy="644905"/>
          </a:xfrm>
          <a:prstGeom prst="mathPlus">
            <a:avLst>
              <a:gd name="adj1" fmla="val 10787"/>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6" name="テキスト ボックス 55"/>
          <p:cNvSpPr txBox="1"/>
          <p:nvPr/>
        </p:nvSpPr>
        <p:spPr>
          <a:xfrm>
            <a:off x="4041352" y="4356742"/>
            <a:ext cx="862755" cy="338554"/>
          </a:xfrm>
          <a:prstGeom prst="rect">
            <a:avLst/>
          </a:prstGeom>
          <a:noFill/>
        </p:spPr>
        <p:txBody>
          <a:bodyPr wrap="square" rtlCol="0">
            <a:spAutoFit/>
          </a:bodyPr>
          <a:lstStyle/>
          <a:p>
            <a:r>
              <a:rPr kumimoji="1" lang="ja-JP" altLang="en-US" sz="1600" b="1" u="sng" dirty="0" smtClean="0">
                <a:solidFill>
                  <a:schemeClr val="accent1">
                    <a:lumMod val="50000"/>
                  </a:schemeClr>
                </a:solidFill>
              </a:rPr>
              <a:t>例えば</a:t>
            </a:r>
            <a:endParaRPr kumimoji="1" lang="ja-JP" altLang="en-US" sz="1600" b="1" u="sng" dirty="0">
              <a:solidFill>
                <a:schemeClr val="accent1">
                  <a:lumMod val="50000"/>
                </a:schemeClr>
              </a:solidFill>
            </a:endParaRPr>
          </a:p>
        </p:txBody>
      </p:sp>
      <p:sp>
        <p:nvSpPr>
          <p:cNvPr id="57" name="円/楕円 56"/>
          <p:cNvSpPr/>
          <p:nvPr/>
        </p:nvSpPr>
        <p:spPr>
          <a:xfrm>
            <a:off x="8272598" y="5359837"/>
            <a:ext cx="604704" cy="436754"/>
          </a:xfrm>
          <a:prstGeom prst="ellipse">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スマイル 57"/>
          <p:cNvSpPr/>
          <p:nvPr/>
        </p:nvSpPr>
        <p:spPr>
          <a:xfrm>
            <a:off x="4838699" y="5413975"/>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9" name="スマイル 58"/>
          <p:cNvSpPr/>
          <p:nvPr/>
        </p:nvSpPr>
        <p:spPr>
          <a:xfrm>
            <a:off x="4838699" y="6107072"/>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0" name="スマイル 59"/>
          <p:cNvSpPr/>
          <p:nvPr/>
        </p:nvSpPr>
        <p:spPr>
          <a:xfrm>
            <a:off x="5635284" y="5413975"/>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1" name="スマイル 60"/>
          <p:cNvSpPr/>
          <p:nvPr/>
        </p:nvSpPr>
        <p:spPr>
          <a:xfrm>
            <a:off x="5635284" y="6107072"/>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2" name="スマイル 61"/>
          <p:cNvSpPr/>
          <p:nvPr/>
        </p:nvSpPr>
        <p:spPr>
          <a:xfrm>
            <a:off x="5236991" y="5743505"/>
            <a:ext cx="531057" cy="363566"/>
          </a:xfrm>
          <a:prstGeom prst="smileyFace">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3" name="弦 62"/>
          <p:cNvSpPr/>
          <p:nvPr/>
        </p:nvSpPr>
        <p:spPr>
          <a:xfrm>
            <a:off x="4819662" y="6107092"/>
            <a:ext cx="552451" cy="340453"/>
          </a:xfrm>
          <a:prstGeom prst="chord">
            <a:avLst>
              <a:gd name="adj1" fmla="val 5129914"/>
              <a:gd name="adj2" fmla="val 16200000"/>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弦 63"/>
          <p:cNvSpPr/>
          <p:nvPr/>
        </p:nvSpPr>
        <p:spPr>
          <a:xfrm>
            <a:off x="5600712" y="6126142"/>
            <a:ext cx="552451" cy="340453"/>
          </a:xfrm>
          <a:prstGeom prst="chord">
            <a:avLst>
              <a:gd name="adj1" fmla="val 5129914"/>
              <a:gd name="adj2" fmla="val 16200000"/>
            </a:avLst>
          </a:prstGeom>
          <a:solidFill>
            <a:srgbClr val="00B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右矢印 64"/>
          <p:cNvSpPr/>
          <p:nvPr/>
        </p:nvSpPr>
        <p:spPr>
          <a:xfrm>
            <a:off x="4086102" y="4759326"/>
            <a:ext cx="744513"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角丸四角形 65"/>
          <p:cNvSpPr/>
          <p:nvPr/>
        </p:nvSpPr>
        <p:spPr>
          <a:xfrm>
            <a:off x="70762" y="3661371"/>
            <a:ext cx="9758587" cy="298800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角丸四角形 66"/>
          <p:cNvSpPr/>
          <p:nvPr/>
        </p:nvSpPr>
        <p:spPr>
          <a:xfrm>
            <a:off x="115516" y="3481403"/>
            <a:ext cx="2255640"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イメージ図</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スライド番号プレースホルダー 1"/>
          <p:cNvSpPr>
            <a:spLocks noGrp="1"/>
          </p:cNvSpPr>
          <p:nvPr>
            <p:ph type="sldNum" sz="quarter" idx="11"/>
          </p:nvPr>
        </p:nvSpPr>
        <p:spPr>
          <a:xfrm>
            <a:off x="9233910" y="6566288"/>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50</a:t>
            </a:fld>
            <a:endParaRPr kumimoji="0" lang="en-US" altLang="ja-JP" sz="1600" kern="0" dirty="0">
              <a:solidFill>
                <a:srgbClr val="000000"/>
              </a:solidFill>
            </a:endParaRPr>
          </a:p>
        </p:txBody>
      </p:sp>
    </p:spTree>
    <p:extLst>
      <p:ext uri="{BB962C8B-B14F-4D97-AF65-F5344CB8AC3E}">
        <p14:creationId xmlns:p14="http://schemas.microsoft.com/office/powerpoint/2010/main" val="40034979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684838"/>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Autofit/>
          </a:bodyPr>
          <a:lstStyle/>
          <a:p>
            <a:pPr algn="ctr">
              <a:spcBef>
                <a:spcPct val="0"/>
              </a:spcBef>
              <a:defRPr/>
            </a:pP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．介護老人福祉施設（</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＜参考＞ </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特別養護老人ホーム」</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の職員に係る</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専従要件の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緩和</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スライド番号プレースホルダー 1"/>
          <p:cNvSpPr>
            <a:spLocks noGrp="1"/>
          </p:cNvSpPr>
          <p:nvPr>
            <p:ph type="sldNum" sz="quarter" idx="11"/>
          </p:nvPr>
        </p:nvSpPr>
        <p:spPr>
          <a:xfrm>
            <a:off x="9233910" y="6566288"/>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51</a:t>
            </a:fld>
            <a:endParaRPr kumimoji="0" lang="en-US" altLang="ja-JP" sz="1600" kern="0" dirty="0">
              <a:solidFill>
                <a:srgbClr val="000000"/>
              </a:solidFill>
            </a:endParaRPr>
          </a:p>
        </p:txBody>
      </p:sp>
      <p:graphicFrame>
        <p:nvGraphicFramePr>
          <p:cNvPr id="2" name="表 1"/>
          <p:cNvGraphicFramePr>
            <a:graphicFrameLocks noGrp="1"/>
          </p:cNvGraphicFramePr>
          <p:nvPr>
            <p:extLst>
              <p:ext uri="{D42A27DB-BD31-4B8C-83A1-F6EECF244321}">
                <p14:modId xmlns:p14="http://schemas.microsoft.com/office/powerpoint/2010/main" val="3493157907"/>
              </p:ext>
            </p:extLst>
          </p:nvPr>
        </p:nvGraphicFramePr>
        <p:xfrm>
          <a:off x="204952" y="1198178"/>
          <a:ext cx="9577677" cy="4607536"/>
        </p:xfrm>
        <a:graphic>
          <a:graphicData uri="http://schemas.openxmlformats.org/drawingml/2006/table">
            <a:tbl>
              <a:tblPr firstRow="1" bandRow="1">
                <a:tableStyleId>{5C22544A-7EE6-4342-B048-85BDC9FD1C3A}</a:tableStyleId>
              </a:tblPr>
              <a:tblGrid>
                <a:gridCol w="4805072"/>
                <a:gridCol w="4772605"/>
              </a:tblGrid>
              <a:tr h="298011">
                <a:tc>
                  <a:txBody>
                    <a:bodyPr/>
                    <a:lstStyle/>
                    <a:p>
                      <a:pPr algn="ctr"/>
                      <a:r>
                        <a:rPr kumimoji="1" lang="ja-JP" altLang="en-US" sz="1200" dirty="0" smtClean="0">
                          <a:solidFill>
                            <a:schemeClr val="tx1"/>
                          </a:solidFill>
                        </a:rPr>
                        <a:t>現　　　行</a:t>
                      </a:r>
                      <a:endParaRPr kumimoji="1" lang="ja-JP" altLang="en-US" sz="12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lumMod val="40000"/>
                        <a:lumOff val="60000"/>
                      </a:schemeClr>
                    </a:solidFill>
                  </a:tcPr>
                </a:tc>
                <a:tc>
                  <a:txBody>
                    <a:bodyPr/>
                    <a:lstStyle/>
                    <a:p>
                      <a:pPr algn="ctr"/>
                      <a:r>
                        <a:rPr kumimoji="1" lang="ja-JP" altLang="en-US" sz="1200" dirty="0" smtClean="0">
                          <a:solidFill>
                            <a:schemeClr val="tx1"/>
                          </a:solidFill>
                        </a:rPr>
                        <a:t>改　正　案</a:t>
                      </a:r>
                      <a:endParaRPr kumimoji="1" lang="ja-JP" altLang="en-US" sz="1200" b="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1">
                        <a:lumMod val="40000"/>
                        <a:lumOff val="60000"/>
                      </a:schemeClr>
                    </a:solidFill>
                  </a:tcPr>
                </a:tc>
              </a:tr>
              <a:tr h="4309525">
                <a:tc>
                  <a:txBody>
                    <a:bodyPr/>
                    <a:lstStyle/>
                    <a:p>
                      <a:r>
                        <a:rPr kumimoji="1" lang="ja-JP" altLang="en-US" sz="1200" dirty="0" smtClean="0">
                          <a:latin typeface="ＭＳ ゴシック" panose="020B0609070205080204" pitchFamily="49" charset="-128"/>
                          <a:ea typeface="ＭＳ ゴシック" panose="020B0609070205080204" pitchFamily="49" charset="-128"/>
                        </a:rPr>
                        <a:t>第一　一般的事項</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１～４　（略）</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５　職員の専従</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基準第６条（職員の専従）は、</a:t>
                      </a:r>
                      <a:r>
                        <a:rPr kumimoji="1" lang="ja-JP" altLang="en-US" sz="1200" u="sng" dirty="0" smtClean="0">
                          <a:latin typeface="ＭＳ ゴシック" panose="020B0609070205080204" pitchFamily="49" charset="-128"/>
                          <a:ea typeface="ＭＳ ゴシック" panose="020B0609070205080204" pitchFamily="49" charset="-128"/>
                        </a:rPr>
                        <a:t>職員の他の職員との兼業を禁</a:t>
                      </a:r>
                      <a:endParaRPr kumimoji="1" lang="en-US" altLang="ja-JP" sz="1200" u="sng"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u="sng" dirty="0" err="1" smtClean="0">
                          <a:latin typeface="ＭＳ ゴシック" panose="020B0609070205080204" pitchFamily="49" charset="-128"/>
                          <a:ea typeface="ＭＳ ゴシック" panose="020B0609070205080204" pitchFamily="49" charset="-128"/>
                        </a:rPr>
                        <a:t>止する</a:t>
                      </a:r>
                      <a:r>
                        <a:rPr kumimoji="1" lang="ja-JP" altLang="en-US" sz="1200" u="sng" dirty="0" smtClean="0">
                          <a:latin typeface="ＭＳ ゴシック" panose="020B0609070205080204" pitchFamily="49" charset="-128"/>
                          <a:ea typeface="ＭＳ ゴシック" panose="020B0609070205080204" pitchFamily="49" charset="-128"/>
                        </a:rPr>
                        <a:t>趣旨のものではないが、入所者の処遇の万全を期すため</a:t>
                      </a:r>
                      <a:endParaRPr kumimoji="1" lang="en-US" altLang="ja-JP" sz="1200" u="sng"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u="sng" dirty="0" smtClean="0">
                          <a:latin typeface="ＭＳ ゴシック" panose="020B0609070205080204" pitchFamily="49" charset="-128"/>
                          <a:ea typeface="ＭＳ ゴシック" panose="020B0609070205080204" pitchFamily="49" charset="-128"/>
                        </a:rPr>
                        <a:t>に、特別養護老人ホームの職員は当該施設の職務に専念すべき</a:t>
                      </a:r>
                      <a:endParaRPr kumimoji="1" lang="en-US" altLang="ja-JP" sz="1200" u="sng"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u="sng" dirty="0" smtClean="0">
                          <a:latin typeface="ＭＳ ゴシック" panose="020B0609070205080204" pitchFamily="49" charset="-128"/>
                          <a:ea typeface="ＭＳ ゴシック" panose="020B0609070205080204" pitchFamily="49" charset="-128"/>
                        </a:rPr>
                        <a:t>こととしたものである。</a:t>
                      </a:r>
                      <a:r>
                        <a:rPr kumimoji="1" lang="ja-JP" altLang="en-US" sz="1200" dirty="0" smtClean="0">
                          <a:latin typeface="ＭＳ ゴシック" panose="020B0609070205080204" pitchFamily="49" charset="-128"/>
                          <a:ea typeface="ＭＳ ゴシック" panose="020B0609070205080204" pitchFamily="49" charset="-128"/>
                        </a:rPr>
                        <a:t>したがって、特別養護老人ホームは、</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職員の採用及び事務分掌を決定するに当たっては、この点に留</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dirty="0" err="1" smtClean="0">
                          <a:latin typeface="ＭＳ ゴシック" panose="020B0609070205080204" pitchFamily="49" charset="-128"/>
                          <a:ea typeface="ＭＳ ゴシック" panose="020B0609070205080204" pitchFamily="49" charset="-128"/>
                        </a:rPr>
                        <a:t>意する</a:t>
                      </a:r>
                      <a:r>
                        <a:rPr kumimoji="1" lang="ja-JP" altLang="en-US" sz="1200" dirty="0" smtClean="0">
                          <a:latin typeface="ＭＳ ゴシック" panose="020B0609070205080204" pitchFamily="49" charset="-128"/>
                          <a:ea typeface="ＭＳ ゴシック" panose="020B0609070205080204" pitchFamily="49" charset="-128"/>
                        </a:rPr>
                        <a:t>こと。</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なお、ただし書の規定は、直接入所者の処遇に当たる生活相</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談員、介護職員及び看護職員については、機能訓練指導員及び</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介護保険法（平成９年法律第</a:t>
                      </a:r>
                      <a:r>
                        <a:rPr kumimoji="1" lang="en-US" altLang="ja-JP" sz="1200" dirty="0" smtClean="0">
                          <a:latin typeface="ＭＳ ゴシック" panose="020B0609070205080204" pitchFamily="49" charset="-128"/>
                          <a:ea typeface="ＭＳ ゴシック" panose="020B0609070205080204" pitchFamily="49" charset="-128"/>
                        </a:rPr>
                        <a:t>123</a:t>
                      </a:r>
                      <a:r>
                        <a:rPr kumimoji="1" lang="ja-JP" altLang="en-US" sz="1200" dirty="0" smtClean="0">
                          <a:latin typeface="ＭＳ ゴシック" panose="020B0609070205080204" pitchFamily="49" charset="-128"/>
                          <a:ea typeface="ＭＳ ゴシック" panose="020B0609070205080204" pitchFamily="49" charset="-128"/>
                        </a:rPr>
                        <a:t>号）に定める介護支援専門員</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並びに併設される短期入所生活介護事業における同職との兼務</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を除き、原則として適用されず、また、その他の職員について</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も同一敷地内に設置されている他の社会福祉施設等に兼ねて勤</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a:t>
                      </a:r>
                      <a:r>
                        <a:rPr kumimoji="1" lang="ja-JP" altLang="en-US" sz="1200" dirty="0" err="1" smtClean="0">
                          <a:latin typeface="ＭＳ ゴシック" panose="020B0609070205080204" pitchFamily="49" charset="-128"/>
                          <a:ea typeface="ＭＳ ゴシック" panose="020B0609070205080204" pitchFamily="49" charset="-128"/>
                        </a:rPr>
                        <a:t>務する</a:t>
                      </a:r>
                      <a:r>
                        <a:rPr kumimoji="1" lang="ja-JP" altLang="en-US" sz="1200" dirty="0" smtClean="0">
                          <a:latin typeface="ＭＳ ゴシック" panose="020B0609070205080204" pitchFamily="49" charset="-128"/>
                          <a:ea typeface="ＭＳ ゴシック" panose="020B0609070205080204" pitchFamily="49" charset="-128"/>
                        </a:rPr>
                        <a:t>場合等であって、兼務によっても入所者の処遇に支障を</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きたさない場合に限り適用される。</a:t>
                      </a:r>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（以下略）</a:t>
                      </a:r>
                      <a:endParaRPr kumimoji="1" lang="en-US" altLang="ja-JP" sz="1200" dirty="0" smtClean="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第一　一般的事項</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１～４　（略）</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５　職員の専従</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基準第６条（職員の専従）は、入所者の処遇の万全を期す</a:t>
                      </a:r>
                      <a:r>
                        <a:rPr kumimoji="1" lang="ja-JP" altLang="en-US" sz="1200" u="none" strike="noStrike" kern="1200" cap="none" spc="0" normalizeH="0" baseline="0" noProof="0" dirty="0" err="1" smtClean="0">
                          <a:ln>
                            <a:noFill/>
                          </a:ln>
                          <a:effectLst/>
                          <a:uLnTx/>
                          <a:uFillTx/>
                          <a:latin typeface="ＭＳ ゴシック" panose="020B0609070205080204" pitchFamily="49" charset="-128"/>
                          <a:ea typeface="ＭＳ ゴシック" panose="020B0609070205080204" pitchFamily="49" charset="-128"/>
                        </a:rPr>
                        <a:t>た</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めに、</a:t>
                      </a:r>
                      <a:r>
                        <a:rPr kumimoji="1" lang="ja-JP" altLang="en-US"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特別養護老人ホームの職員は当該施設の職務に専念すべ</a:t>
                      </a:r>
                      <a:endParaRPr kumimoji="1" lang="en-US" altLang="ja-JP"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a:t>
                      </a:r>
                      <a:r>
                        <a:rPr kumimoji="1" lang="ja-JP" altLang="en-US" sz="1200" u="sng" strike="noStrike" kern="1200" cap="none" spc="0" normalizeH="0" baseline="0" noProof="0" dirty="0" err="1" smtClean="0">
                          <a:ln>
                            <a:noFill/>
                          </a:ln>
                          <a:effectLst/>
                          <a:uLnTx/>
                          <a:uFillTx/>
                          <a:latin typeface="ＭＳ ゴシック" panose="020B0609070205080204" pitchFamily="49" charset="-128"/>
                          <a:ea typeface="ＭＳ ゴシック" panose="020B0609070205080204" pitchFamily="49" charset="-128"/>
                        </a:rPr>
                        <a:t>き</a:t>
                      </a:r>
                      <a:r>
                        <a:rPr kumimoji="1" lang="ja-JP" altLang="en-US"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こととしたものであり、職員の他の職業との兼業を禁止する</a:t>
                      </a:r>
                      <a:endParaRPr kumimoji="1" lang="en-US" altLang="ja-JP"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a:t>
                      </a:r>
                      <a:r>
                        <a:rPr kumimoji="1" lang="ja-JP" altLang="en-US"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趣旨のものではなく、また、当該特別養護老人ホームを</a:t>
                      </a:r>
                      <a:r>
                        <a:rPr kumimoji="1" lang="ja-JP" altLang="en-US" sz="1200" u="sng" strike="noStrike" kern="1200" cap="none" spc="0" normalizeH="0" baseline="0" noProof="0" dirty="0" err="1" smtClean="0">
                          <a:ln>
                            <a:noFill/>
                          </a:ln>
                          <a:effectLst/>
                          <a:uLnTx/>
                          <a:uFillTx/>
                          <a:latin typeface="ＭＳ ゴシック" panose="020B0609070205080204" pitchFamily="49" charset="-128"/>
                          <a:ea typeface="ＭＳ ゴシック" panose="020B0609070205080204" pitchFamily="49" charset="-128"/>
                        </a:rPr>
                        <a:t>運営す</a:t>
                      </a:r>
                      <a:endParaRPr kumimoji="1" lang="en-US" altLang="ja-JP"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a:t>
                      </a:r>
                      <a:r>
                        <a:rPr kumimoji="1" lang="ja-JP" altLang="en-US" sz="1200" u="sng" strike="noStrike" kern="1200" cap="none" spc="0" normalizeH="0" baseline="0" noProof="0" dirty="0" err="1" smtClean="0">
                          <a:ln>
                            <a:noFill/>
                          </a:ln>
                          <a:effectLst/>
                          <a:uLnTx/>
                          <a:uFillTx/>
                          <a:latin typeface="ＭＳ ゴシック" panose="020B0609070205080204" pitchFamily="49" charset="-128"/>
                          <a:ea typeface="ＭＳ ゴシック" panose="020B0609070205080204" pitchFamily="49" charset="-128"/>
                        </a:rPr>
                        <a:t>る</a:t>
                      </a:r>
                      <a:r>
                        <a:rPr kumimoji="1" lang="ja-JP" altLang="en-US"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法人内の他の職務であっても、同時並行的に行われるもので</a:t>
                      </a:r>
                      <a:endParaRPr kumimoji="1" lang="en-US" altLang="ja-JP"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a:t>
                      </a:r>
                      <a:r>
                        <a:rPr kumimoji="1" lang="ja-JP" altLang="en-US"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はない職務であれば、各々の職務に従事すべき時間帯が明確に</a:t>
                      </a:r>
                      <a:endParaRPr kumimoji="1" lang="en-US" altLang="ja-JP"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a:t>
                      </a:r>
                      <a:r>
                        <a:rPr kumimoji="1" lang="ja-JP" altLang="en-US"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区分された上で兼務することは差し支えないこと。</a:t>
                      </a: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したがって、</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特別養護老人ホームは、職員の採用及び事務分掌を決定するに</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当たっては、この点に留意すること。</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なお、ただし書の規定は、直接入所者の処遇に当たる生活相</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談員、介護職員及び看護職員については、機能訓練指導員及び</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介護保険法（平成９年法律第</a:t>
                      </a:r>
                      <a:r>
                        <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123</a:t>
                      </a: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号）に定める介護支援専門員</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並びに併設される短期入所生活介護事業における同職との兼務</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を除き、原則として適用されず、また、その他の職員について</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も同一敷地内に設置されている他の社会福祉施設等に兼ねて勤</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a:t>
                      </a:r>
                      <a:r>
                        <a:rPr kumimoji="1" lang="ja-JP" altLang="en-US" sz="1200" u="none" strike="noStrike" kern="1200" cap="none" spc="0" normalizeH="0" baseline="0" noProof="0" dirty="0" err="1" smtClean="0">
                          <a:ln>
                            <a:noFill/>
                          </a:ln>
                          <a:effectLst/>
                          <a:uLnTx/>
                          <a:uFillTx/>
                          <a:latin typeface="ＭＳ ゴシック" panose="020B0609070205080204" pitchFamily="49" charset="-128"/>
                          <a:ea typeface="ＭＳ ゴシック" panose="020B0609070205080204" pitchFamily="49" charset="-128"/>
                        </a:rPr>
                        <a:t>務する</a:t>
                      </a: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場合等であって、兼務によっても入所者の処遇に支障を</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きたさない場合に限り適用される。</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（以下略）</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txBody>
                  <a:tcPr>
                    <a:solidFill>
                      <a:schemeClr val="accent1">
                        <a:lumMod val="20000"/>
                        <a:lumOff val="80000"/>
                      </a:schemeClr>
                    </a:solidFill>
                  </a:tcPr>
                </a:tc>
              </a:tr>
            </a:tbl>
          </a:graphicData>
        </a:graphic>
      </p:graphicFrame>
      <p:sp>
        <p:nvSpPr>
          <p:cNvPr id="3" name="テキスト ボックス 2"/>
          <p:cNvSpPr txBox="1"/>
          <p:nvPr/>
        </p:nvSpPr>
        <p:spPr bwMode="auto">
          <a:xfrm>
            <a:off x="204952" y="921179"/>
            <a:ext cx="9301655" cy="276999"/>
          </a:xfrm>
          <a:prstGeom prst="rect">
            <a:avLst/>
          </a:prstGeom>
          <a:noFill/>
          <a:ln w="9525">
            <a:noFill/>
            <a:miter lim="800000"/>
            <a:headEnd/>
            <a:tailEnd/>
          </a:ln>
        </p:spPr>
        <p:txBody>
          <a:bodyPr wrap="square" rtlCol="0" anchor="ctr" anchorCtr="0">
            <a:spAutoFit/>
          </a:bodyPr>
          <a:lstStyle/>
          <a:p>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特別養護老人ホームの設備及び運営に関する基準について（平成</a:t>
            </a:r>
            <a:r>
              <a:rPr kumimoji="1" lang="en-US" altLang="ja-JP"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年</a:t>
            </a:r>
            <a:r>
              <a:rPr kumimoji="1" lang="en-US" altLang="ja-JP"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3</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月</a:t>
            </a:r>
            <a:r>
              <a:rPr kumimoji="1" lang="en-US" altLang="ja-JP"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17</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日老発第</a:t>
            </a:r>
            <a:r>
              <a:rPr kumimoji="1" lang="en-US" altLang="ja-JP"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214</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号厚生労働省老人福祉局長通知（妙）</a:t>
            </a:r>
            <a:endParaRPr kumimoji="1" lang="ja-JP" altLang="en-US" sz="12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24989761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日常生活継続支援加算の見直し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70762" y="2297159"/>
            <a:ext cx="9758587" cy="118800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4717311" y="2531035"/>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63631" y="2082889"/>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354588" y="2464106"/>
            <a:ext cx="4382512" cy="9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１日当たり</a:t>
            </a:r>
            <a:r>
              <a:rPr kumimoji="1" lang="ja-JP" altLang="en-US" dirty="0" smtClean="0">
                <a:solidFill>
                  <a:schemeClr val="tx1"/>
                </a:solidFill>
              </a:rPr>
              <a:t>：２３単位</a:t>
            </a:r>
            <a:endParaRPr kumimoji="1" lang="ja-JP" altLang="en-US" dirty="0">
              <a:solidFill>
                <a:schemeClr val="tx1"/>
              </a:solidFill>
            </a:endParaRPr>
          </a:p>
        </p:txBody>
      </p:sp>
      <p:sp>
        <p:nvSpPr>
          <p:cNvPr id="20" name="正方形/長方形 19"/>
          <p:cNvSpPr/>
          <p:nvPr/>
        </p:nvSpPr>
        <p:spPr>
          <a:xfrm>
            <a:off x="6720114" y="2377948"/>
            <a:ext cx="3014890" cy="10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u="sng" dirty="0" smtClean="0">
                <a:solidFill>
                  <a:schemeClr val="tx1"/>
                </a:solidFill>
              </a:rPr>
              <a:t>３６</a:t>
            </a:r>
            <a:r>
              <a:rPr kumimoji="1" lang="ja-JP" altLang="en-US" b="1" u="sng" dirty="0" smtClean="0">
                <a:solidFill>
                  <a:schemeClr val="tx1"/>
                </a:solidFill>
              </a:rPr>
              <a:t>単位（従来型）</a:t>
            </a:r>
            <a:endParaRPr kumimoji="1" lang="en-US" altLang="ja-JP" b="1" u="sng" dirty="0" smtClean="0">
              <a:solidFill>
                <a:schemeClr val="tx1"/>
              </a:solidFill>
            </a:endParaRPr>
          </a:p>
          <a:p>
            <a:pPr algn="ctr"/>
            <a:endParaRPr kumimoji="1" lang="en-US" altLang="ja-JP" sz="800" dirty="0" smtClean="0">
              <a:solidFill>
                <a:schemeClr val="tx1"/>
              </a:solidFill>
            </a:endParaRPr>
          </a:p>
          <a:p>
            <a:pPr algn="ctr"/>
            <a:r>
              <a:rPr kumimoji="1" lang="ja-JP" altLang="en-US" dirty="0" smtClean="0">
                <a:solidFill>
                  <a:schemeClr val="tx1"/>
                </a:solidFill>
              </a:rPr>
              <a:t>　　</a:t>
            </a:r>
            <a:r>
              <a:rPr kumimoji="1" lang="ja-JP" altLang="en-US" b="1" u="sng" dirty="0" smtClean="0">
                <a:solidFill>
                  <a:schemeClr val="tx1"/>
                </a:solidFill>
              </a:rPr>
              <a:t>４６単位（ユニット型）</a:t>
            </a:r>
            <a:endParaRPr kumimoji="1" lang="ja-JP" altLang="en-US" b="1" u="sng" dirty="0">
              <a:solidFill>
                <a:schemeClr val="tx1"/>
              </a:solidFill>
            </a:endParaRPr>
          </a:p>
        </p:txBody>
      </p:sp>
      <p:sp>
        <p:nvSpPr>
          <p:cNvPr id="14" name="角丸四角形 13"/>
          <p:cNvSpPr/>
          <p:nvPr/>
        </p:nvSpPr>
        <p:spPr>
          <a:xfrm>
            <a:off x="70758" y="666915"/>
            <a:ext cx="9764486" cy="1368000"/>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171450" indent="-171450">
              <a:buFont typeface="Arial" panose="020B0604020202020204" pitchFamily="34" charset="0"/>
              <a:buChar char="•"/>
            </a:pPr>
            <a:r>
              <a:rPr lang="ja-JP" altLang="en-US" dirty="0" smtClean="0">
                <a:solidFill>
                  <a:schemeClr val="tx1"/>
                </a:solidFill>
              </a:rPr>
              <a:t>　平成</a:t>
            </a:r>
            <a:r>
              <a:rPr lang="en-US" altLang="ja-JP" dirty="0">
                <a:solidFill>
                  <a:schemeClr val="tx1"/>
                </a:solidFill>
              </a:rPr>
              <a:t>27</a:t>
            </a:r>
            <a:r>
              <a:rPr lang="ja-JP" altLang="en-US" dirty="0">
                <a:solidFill>
                  <a:schemeClr val="tx1"/>
                </a:solidFill>
              </a:rPr>
              <a:t>年度より介護老人福祉施設</a:t>
            </a:r>
            <a:r>
              <a:rPr lang="ja-JP" altLang="en-US" dirty="0" smtClean="0">
                <a:solidFill>
                  <a:schemeClr val="tx1"/>
                </a:solidFill>
              </a:rPr>
              <a:t>の新規入所者</a:t>
            </a:r>
            <a:r>
              <a:rPr lang="ja-JP" altLang="en-US" dirty="0">
                <a:solidFill>
                  <a:schemeClr val="tx1"/>
                </a:solidFill>
              </a:rPr>
              <a:t>が</a:t>
            </a:r>
            <a:r>
              <a:rPr lang="ja-JP" altLang="en-US" dirty="0" smtClean="0">
                <a:solidFill>
                  <a:schemeClr val="tx1"/>
                </a:solidFill>
              </a:rPr>
              <a:t>原則として要介護</a:t>
            </a:r>
            <a:r>
              <a:rPr lang="ja-JP" altLang="en-US" dirty="0">
                <a:solidFill>
                  <a:schemeClr val="tx1"/>
                </a:solidFill>
              </a:rPr>
              <a:t>３以上となること等を踏まえ</a:t>
            </a:r>
            <a:r>
              <a:rPr lang="ja-JP" altLang="en-US" dirty="0" smtClean="0">
                <a:solidFill>
                  <a:schemeClr val="tx1"/>
                </a:solidFill>
              </a:rPr>
              <a:t>、今後、更に、重度者</a:t>
            </a:r>
            <a:r>
              <a:rPr lang="ja-JP" altLang="en-US" dirty="0">
                <a:solidFill>
                  <a:schemeClr val="tx1"/>
                </a:solidFill>
              </a:rPr>
              <a:t>等</a:t>
            </a:r>
            <a:r>
              <a:rPr lang="ja-JP" altLang="en-US" dirty="0" smtClean="0">
                <a:solidFill>
                  <a:schemeClr val="tx1"/>
                </a:solidFill>
              </a:rPr>
              <a:t>の積極的な受け入れを行う</a:t>
            </a:r>
            <a:r>
              <a:rPr lang="ja-JP" altLang="en-US" dirty="0">
                <a:solidFill>
                  <a:schemeClr val="tx1"/>
                </a:solidFill>
              </a:rPr>
              <a:t>ことを評</a:t>
            </a:r>
            <a:r>
              <a:rPr lang="ja-JP" altLang="en-US" dirty="0" smtClean="0">
                <a:solidFill>
                  <a:schemeClr val="tx1"/>
                </a:solidFill>
              </a:rPr>
              <a:t>価する観点から、重度者と認知症高齢者が「新規」入所者の一定</a:t>
            </a:r>
            <a:r>
              <a:rPr lang="ja-JP" altLang="en-US" dirty="0">
                <a:solidFill>
                  <a:schemeClr val="tx1"/>
                </a:solidFill>
              </a:rPr>
              <a:t>割合</a:t>
            </a:r>
            <a:r>
              <a:rPr lang="ja-JP" altLang="en-US" dirty="0" smtClean="0">
                <a:solidFill>
                  <a:schemeClr val="tx1"/>
                </a:solidFill>
              </a:rPr>
              <a:t>以上を占める場合等に</a:t>
            </a:r>
            <a:r>
              <a:rPr lang="ja-JP" altLang="en-US" dirty="0">
                <a:solidFill>
                  <a:schemeClr val="tx1"/>
                </a:solidFill>
              </a:rPr>
              <a:t>評価</a:t>
            </a:r>
            <a:r>
              <a:rPr lang="ja-JP" altLang="en-US" dirty="0" smtClean="0">
                <a:solidFill>
                  <a:schemeClr val="tx1"/>
                </a:solidFill>
              </a:rPr>
              <a:t>する形に見直す。</a:t>
            </a:r>
            <a:endParaRPr lang="en-US" altLang="ja-JP" dirty="0">
              <a:solidFill>
                <a:schemeClr val="tx1"/>
              </a:solidFill>
            </a:endParaRPr>
          </a:p>
        </p:txBody>
      </p:sp>
      <p:sp>
        <p:nvSpPr>
          <p:cNvPr id="16" name="角丸四角形 15"/>
          <p:cNvSpPr/>
          <p:nvPr/>
        </p:nvSpPr>
        <p:spPr>
          <a:xfrm>
            <a:off x="114668" y="540336"/>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76664" y="3758569"/>
            <a:ext cx="9758587" cy="298800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endParaRPr lang="en-US" altLang="ja-JP" dirty="0" smtClean="0">
              <a:solidFill>
                <a:schemeClr val="tx1"/>
              </a:solidFill>
              <a:latin typeface="+mn-ea"/>
            </a:endParaRPr>
          </a:p>
          <a:p>
            <a:pPr marL="285750" indent="-285750" algn="just" fontAlgn="base">
              <a:spcBef>
                <a:spcPct val="0"/>
              </a:spcBef>
              <a:spcAft>
                <a:spcPts val="1200"/>
              </a:spcAft>
              <a:buFont typeface="Arial" panose="020B0604020202020204" pitchFamily="34" charset="0"/>
              <a:buChar char="•"/>
            </a:pPr>
            <a:r>
              <a:rPr lang="ja-JP" altLang="en-US" dirty="0">
                <a:solidFill>
                  <a:prstClr val="black"/>
                </a:solidFill>
                <a:latin typeface="ＭＳ Ｐゴシック"/>
              </a:rPr>
              <a:t>介護福祉士の数が、常勤換算方法で入所者６に対して</a:t>
            </a:r>
            <a:r>
              <a:rPr lang="en-US" altLang="ja-JP" dirty="0">
                <a:solidFill>
                  <a:prstClr val="black"/>
                </a:solidFill>
                <a:latin typeface="ＭＳ Ｐゴシック"/>
              </a:rPr>
              <a:t>1</a:t>
            </a:r>
            <a:r>
              <a:rPr lang="ja-JP" altLang="en-US" dirty="0">
                <a:solidFill>
                  <a:prstClr val="black"/>
                </a:solidFill>
                <a:latin typeface="ＭＳ Ｐゴシック"/>
              </a:rPr>
              <a:t>以上</a:t>
            </a:r>
            <a:r>
              <a:rPr lang="ja-JP" altLang="en-US" dirty="0" smtClean="0">
                <a:solidFill>
                  <a:prstClr val="black"/>
                </a:solidFill>
                <a:latin typeface="ＭＳ Ｐゴシック"/>
              </a:rPr>
              <a:t>。　かつ、</a:t>
            </a:r>
            <a:endParaRPr lang="en-US" altLang="ja-JP" dirty="0" smtClean="0">
              <a:solidFill>
                <a:prstClr val="black"/>
              </a:solidFill>
              <a:latin typeface="ＭＳ Ｐゴシック"/>
            </a:endParaRPr>
          </a:p>
          <a:p>
            <a:pPr marL="285750" indent="-285750" algn="just" fontAlgn="base">
              <a:spcBef>
                <a:spcPct val="0"/>
              </a:spcBef>
              <a:spcAft>
                <a:spcPts val="1200"/>
              </a:spcAft>
              <a:buFont typeface="Arial" panose="020B0604020202020204" pitchFamily="34" charset="0"/>
              <a:buChar char="•"/>
            </a:pPr>
            <a:r>
              <a:rPr lang="ja-JP" altLang="en-US" dirty="0" smtClean="0">
                <a:solidFill>
                  <a:prstClr val="black"/>
                </a:solidFill>
                <a:latin typeface="ＭＳ Ｐゴシック"/>
              </a:rPr>
              <a:t>以下のいずれかを満たす。</a:t>
            </a:r>
            <a:endParaRPr lang="en-US" altLang="ja-JP" dirty="0">
              <a:solidFill>
                <a:prstClr val="black"/>
              </a:solidFill>
              <a:latin typeface="ＭＳ Ｐゴシック"/>
            </a:endParaRPr>
          </a:p>
          <a:p>
            <a:pPr marL="254250" algn="just" fontAlgn="base">
              <a:lnSpc>
                <a:spcPts val="2200"/>
              </a:lnSpc>
              <a:spcAft>
                <a:spcPts val="1200"/>
              </a:spcAft>
            </a:pPr>
            <a:r>
              <a:rPr lang="ja-JP" altLang="en-US" dirty="0">
                <a:solidFill>
                  <a:prstClr val="black"/>
                </a:solidFill>
                <a:latin typeface="ＭＳ Ｐゴシック"/>
              </a:rPr>
              <a:t>①</a:t>
            </a:r>
            <a:r>
              <a:rPr lang="ja-JP" altLang="en-US" dirty="0" smtClean="0">
                <a:solidFill>
                  <a:prstClr val="black"/>
                </a:solidFill>
                <a:latin typeface="ＭＳ Ｐゴシック"/>
              </a:rPr>
              <a:t>　</a:t>
            </a:r>
            <a:r>
              <a:rPr lang="ja-JP" altLang="en-US" b="1" u="sng" dirty="0" smtClean="0">
                <a:solidFill>
                  <a:prstClr val="black"/>
                </a:solidFill>
                <a:latin typeface="ＭＳ Ｐゴシック"/>
              </a:rPr>
              <a:t>「</a:t>
            </a:r>
            <a:r>
              <a:rPr lang="ja-JP" altLang="en-US" b="1" u="sng" dirty="0">
                <a:solidFill>
                  <a:prstClr val="black"/>
                </a:solidFill>
                <a:latin typeface="ＭＳ Ｐゴシック"/>
              </a:rPr>
              <a:t>新規」入所者のうち、</a:t>
            </a:r>
            <a:r>
              <a:rPr lang="ja-JP" altLang="en-US" dirty="0">
                <a:solidFill>
                  <a:prstClr val="black"/>
                </a:solidFill>
                <a:latin typeface="ＭＳ Ｐゴシック"/>
              </a:rPr>
              <a:t>要介護４・５の占める割合が７０％以上</a:t>
            </a:r>
            <a:endParaRPr lang="en-US" altLang="ja-JP" dirty="0">
              <a:solidFill>
                <a:prstClr val="black"/>
              </a:solidFill>
              <a:latin typeface="ＭＳ Ｐゴシック"/>
            </a:endParaRPr>
          </a:p>
          <a:p>
            <a:pPr marL="254250" algn="just" fontAlgn="base">
              <a:lnSpc>
                <a:spcPts val="2200"/>
              </a:lnSpc>
              <a:spcAft>
                <a:spcPts val="1200"/>
              </a:spcAft>
            </a:pPr>
            <a:r>
              <a:rPr lang="ja-JP" altLang="en-US" dirty="0">
                <a:solidFill>
                  <a:prstClr val="black"/>
                </a:solidFill>
                <a:latin typeface="ＭＳ Ｐゴシック"/>
              </a:rPr>
              <a:t>②</a:t>
            </a:r>
            <a:r>
              <a:rPr lang="ja-JP" altLang="en-US" dirty="0" smtClean="0">
                <a:solidFill>
                  <a:prstClr val="black"/>
                </a:solidFill>
                <a:latin typeface="ＭＳ Ｐゴシック"/>
              </a:rPr>
              <a:t>　</a:t>
            </a:r>
            <a:r>
              <a:rPr lang="ja-JP" altLang="en-US" b="1" u="sng" dirty="0" smtClean="0">
                <a:solidFill>
                  <a:prstClr val="black"/>
                </a:solidFill>
                <a:latin typeface="ＭＳ Ｐゴシック"/>
              </a:rPr>
              <a:t>「</a:t>
            </a:r>
            <a:r>
              <a:rPr lang="ja-JP" altLang="en-US" b="1" u="sng" dirty="0">
                <a:solidFill>
                  <a:prstClr val="black"/>
                </a:solidFill>
                <a:latin typeface="ＭＳ Ｐゴシック"/>
              </a:rPr>
              <a:t>新規」入所者のうち、</a:t>
            </a:r>
            <a:r>
              <a:rPr lang="ja-JP" altLang="en-US" dirty="0">
                <a:solidFill>
                  <a:prstClr val="black"/>
                </a:solidFill>
                <a:latin typeface="ＭＳ Ｐゴシック"/>
              </a:rPr>
              <a:t>認知症日常生活自立度</a:t>
            </a:r>
            <a:r>
              <a:rPr lang="en-US" altLang="ja-JP" dirty="0">
                <a:solidFill>
                  <a:prstClr val="black"/>
                </a:solidFill>
                <a:latin typeface="ＭＳ Ｐゴシック"/>
              </a:rPr>
              <a:t>Ⅲ</a:t>
            </a:r>
            <a:r>
              <a:rPr lang="ja-JP" altLang="en-US" dirty="0">
                <a:solidFill>
                  <a:prstClr val="black"/>
                </a:solidFill>
                <a:latin typeface="ＭＳ Ｐゴシック"/>
              </a:rPr>
              <a:t>以上の占める割合が６５％以上</a:t>
            </a:r>
            <a:endParaRPr lang="en-US" altLang="ja-JP" dirty="0">
              <a:solidFill>
                <a:prstClr val="black"/>
              </a:solidFill>
              <a:latin typeface="ＭＳ Ｐゴシック"/>
            </a:endParaRPr>
          </a:p>
          <a:p>
            <a:pPr marL="254250" algn="just" fontAlgn="base">
              <a:lnSpc>
                <a:spcPts val="2200"/>
              </a:lnSpc>
            </a:pPr>
            <a:r>
              <a:rPr lang="ja-JP" altLang="en-US" dirty="0">
                <a:solidFill>
                  <a:prstClr val="black"/>
                </a:solidFill>
                <a:latin typeface="ＭＳ Ｐゴシック"/>
              </a:rPr>
              <a:t>③</a:t>
            </a:r>
            <a:r>
              <a:rPr lang="ja-JP" altLang="en-US" dirty="0" smtClean="0">
                <a:solidFill>
                  <a:prstClr val="black"/>
                </a:solidFill>
                <a:latin typeface="ＭＳ Ｐゴシック"/>
              </a:rPr>
              <a:t>　たんの</a:t>
            </a:r>
            <a:r>
              <a:rPr lang="ja-JP" altLang="en-US" dirty="0">
                <a:solidFill>
                  <a:prstClr val="black"/>
                </a:solidFill>
                <a:latin typeface="ＭＳ Ｐゴシック"/>
              </a:rPr>
              <a:t>吸引等が必要な入所者の占める割合が１５％以上</a:t>
            </a:r>
            <a:endParaRPr lang="en-US" altLang="ja-JP" dirty="0">
              <a:solidFill>
                <a:prstClr val="black"/>
              </a:solidFill>
              <a:latin typeface="ＭＳ Ｐゴシック"/>
            </a:endParaRPr>
          </a:p>
          <a:p>
            <a:pPr marL="540000" indent="-540000" algn="just" fontAlgn="base">
              <a:spcBef>
                <a:spcPts val="600"/>
              </a:spcBef>
              <a:spcAft>
                <a:spcPts val="1200"/>
              </a:spcAft>
            </a:pPr>
            <a:r>
              <a:rPr lang="en-US" altLang="ja-JP" sz="1600" dirty="0">
                <a:solidFill>
                  <a:prstClr val="black"/>
                </a:solidFill>
                <a:latin typeface="ＭＳ 明朝" panose="02020609040205080304" pitchFamily="17" charset="-128"/>
                <a:ea typeface="ＭＳ 明朝" panose="02020609040205080304" pitchFamily="17" charset="-128"/>
              </a:rPr>
              <a:t>(</a:t>
            </a:r>
            <a:r>
              <a:rPr lang="ja-JP" altLang="en-US" sz="1600" dirty="0" smtClean="0">
                <a:solidFill>
                  <a:prstClr val="black"/>
                </a:solidFill>
                <a:latin typeface="ＭＳ 明朝" panose="02020609040205080304" pitchFamily="17" charset="-128"/>
                <a:ea typeface="ＭＳ 明朝" panose="02020609040205080304" pitchFamily="17" charset="-128"/>
              </a:rPr>
              <a:t>注</a:t>
            </a:r>
            <a:r>
              <a:rPr lang="en-US" altLang="ja-JP" sz="1600" dirty="0" smtClean="0">
                <a:solidFill>
                  <a:prstClr val="black"/>
                </a:solidFill>
                <a:latin typeface="ＭＳ 明朝" panose="02020609040205080304" pitchFamily="17" charset="-128"/>
                <a:ea typeface="ＭＳ 明朝" panose="02020609040205080304" pitchFamily="17" charset="-128"/>
              </a:rPr>
              <a:t>)</a:t>
            </a:r>
            <a:r>
              <a:rPr lang="ja-JP" altLang="en-US" sz="1600" dirty="0" smtClean="0">
                <a:solidFill>
                  <a:prstClr val="black"/>
                </a:solidFill>
                <a:latin typeface="ＭＳ 明朝" panose="02020609040205080304" pitchFamily="17" charset="-128"/>
                <a:ea typeface="ＭＳ 明朝" panose="02020609040205080304" pitchFamily="17" charset="-128"/>
              </a:rPr>
              <a:t>「</a:t>
            </a:r>
            <a:r>
              <a:rPr lang="ja-JP" altLang="en-US" sz="1600" dirty="0">
                <a:solidFill>
                  <a:prstClr val="black"/>
                </a:solidFill>
                <a:latin typeface="ＭＳ 明朝" panose="02020609040205080304" pitchFamily="17" charset="-128"/>
                <a:ea typeface="ＭＳ 明朝" panose="02020609040205080304" pitchFamily="17" charset="-128"/>
              </a:rPr>
              <a:t>新規」入所者</a:t>
            </a:r>
            <a:r>
              <a:rPr lang="ja-JP" altLang="en-US" sz="1600" dirty="0" smtClean="0">
                <a:solidFill>
                  <a:prstClr val="black"/>
                </a:solidFill>
                <a:latin typeface="ＭＳ 明朝" panose="02020609040205080304" pitchFamily="17" charset="-128"/>
                <a:ea typeface="ＭＳ 明朝" panose="02020609040205080304" pitchFamily="17" charset="-128"/>
              </a:rPr>
              <a:t>は「</a:t>
            </a:r>
            <a:r>
              <a:rPr lang="ja-JP" altLang="en-US" sz="1600" dirty="0">
                <a:solidFill>
                  <a:prstClr val="black"/>
                </a:solidFill>
                <a:latin typeface="ＭＳ 明朝" panose="02020609040205080304" pitchFamily="17" charset="-128"/>
                <a:ea typeface="ＭＳ 明朝" panose="02020609040205080304" pitchFamily="17" charset="-128"/>
              </a:rPr>
              <a:t>算定日の属する月の前</a:t>
            </a:r>
            <a:r>
              <a:rPr lang="ja-JP" altLang="en-US" sz="1600" dirty="0" smtClean="0">
                <a:solidFill>
                  <a:prstClr val="black"/>
                </a:solidFill>
                <a:latin typeface="ＭＳ 明朝" panose="02020609040205080304" pitchFamily="17" charset="-128"/>
                <a:ea typeface="ＭＳ 明朝" panose="02020609040205080304" pitchFamily="17" charset="-128"/>
              </a:rPr>
              <a:t>六月間又は前十二月間における新規入所者」である。</a:t>
            </a:r>
            <a:endParaRPr lang="en-US" altLang="ja-JP" sz="1600" dirty="0" smtClean="0">
              <a:solidFill>
                <a:prstClr val="black"/>
              </a:solidFill>
              <a:latin typeface="ＭＳ 明朝" panose="02020609040205080304" pitchFamily="17" charset="-128"/>
              <a:ea typeface="ＭＳ 明朝" panose="02020609040205080304" pitchFamily="17" charset="-128"/>
            </a:endParaRPr>
          </a:p>
        </p:txBody>
      </p:sp>
      <p:sp>
        <p:nvSpPr>
          <p:cNvPr id="22" name="角丸四角形 21"/>
          <p:cNvSpPr/>
          <p:nvPr/>
        </p:nvSpPr>
        <p:spPr>
          <a:xfrm>
            <a:off x="152832" y="3603835"/>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a:xfrm>
            <a:off x="5825220" y="2732926"/>
            <a:ext cx="1303562" cy="369332"/>
          </a:xfrm>
          <a:prstGeom prst="rect">
            <a:avLst/>
          </a:prstGeom>
        </p:spPr>
        <p:txBody>
          <a:bodyPr wrap="none">
            <a:spAutoFit/>
          </a:bodyPr>
          <a:lstStyle/>
          <a:p>
            <a:r>
              <a:rPr lang="ja-JP" altLang="en-US" dirty="0"/>
              <a:t>１日当たり：</a:t>
            </a:r>
          </a:p>
        </p:txBody>
      </p:sp>
      <p:sp>
        <p:nvSpPr>
          <p:cNvPr id="21" name="スライド番号プレースホルダー 1"/>
          <p:cNvSpPr>
            <a:spLocks noGrp="1"/>
          </p:cNvSpPr>
          <p:nvPr>
            <p:ph type="sldNum" sz="quarter" idx="11"/>
          </p:nvPr>
        </p:nvSpPr>
        <p:spPr>
          <a:xfrm>
            <a:off x="9233910" y="6620880"/>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52</a:t>
            </a:fld>
            <a:endParaRPr kumimoji="0" lang="en-US" altLang="ja-JP" sz="1600" kern="0" dirty="0">
              <a:solidFill>
                <a:srgbClr val="000000"/>
              </a:solidFill>
            </a:endParaRPr>
          </a:p>
        </p:txBody>
      </p:sp>
    </p:spTree>
    <p:extLst>
      <p:ext uri="{BB962C8B-B14F-4D97-AF65-F5344CB8AC3E}">
        <p14:creationId xmlns:p14="http://schemas.microsoft.com/office/powerpoint/2010/main" val="30951441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在宅・入所相互利用加算の見直し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818990"/>
            <a:ext cx="9764486" cy="1276510"/>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171450" indent="-171450">
              <a:buFont typeface="Arial" panose="020B0604020202020204" pitchFamily="34" charset="0"/>
              <a:buChar char="•"/>
            </a:pPr>
            <a:r>
              <a:rPr lang="ja-JP" altLang="en-US" dirty="0" smtClean="0">
                <a:solidFill>
                  <a:schemeClr val="tx1"/>
                </a:solidFill>
              </a:rPr>
              <a:t>複数人による介護老人福祉施設への定期的・継続的な入所を実施することにより、地域住民の在宅継続を支援することを評価する</a:t>
            </a:r>
            <a:r>
              <a:rPr lang="ja-JP" altLang="en-US" dirty="0">
                <a:solidFill>
                  <a:schemeClr val="tx1"/>
                </a:solidFill>
              </a:rPr>
              <a:t>在宅・入所相互利用</a:t>
            </a:r>
            <a:r>
              <a:rPr lang="ja-JP" altLang="en-US" dirty="0" smtClean="0">
                <a:solidFill>
                  <a:schemeClr val="tx1"/>
                </a:solidFill>
              </a:rPr>
              <a:t>加算について、その利用を促進する観点</a:t>
            </a:r>
            <a:r>
              <a:rPr lang="ja-JP" altLang="en-US" dirty="0">
                <a:solidFill>
                  <a:schemeClr val="tx1"/>
                </a:solidFill>
              </a:rPr>
              <a:t>から、必要な算定要件及び単位数の見直しを行う。</a:t>
            </a:r>
          </a:p>
        </p:txBody>
      </p:sp>
      <p:sp>
        <p:nvSpPr>
          <p:cNvPr id="37" name="角丸四角形 36"/>
          <p:cNvSpPr/>
          <p:nvPr/>
        </p:nvSpPr>
        <p:spPr>
          <a:xfrm>
            <a:off x="131437" y="636205"/>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70762" y="2444755"/>
            <a:ext cx="9758587" cy="97200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a:off x="4745888" y="2573583"/>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63631" y="2158107"/>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354588" y="2334090"/>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１日当たり</a:t>
            </a:r>
            <a:r>
              <a:rPr kumimoji="1" lang="ja-JP" altLang="en-US" dirty="0" smtClean="0">
                <a:solidFill>
                  <a:schemeClr val="tx1"/>
                </a:solidFill>
              </a:rPr>
              <a:t>：３０単位</a:t>
            </a:r>
            <a:endParaRPr kumimoji="1" lang="ja-JP" altLang="en-US" dirty="0">
              <a:solidFill>
                <a:schemeClr val="tx1"/>
              </a:solidFill>
            </a:endParaRPr>
          </a:p>
        </p:txBody>
      </p:sp>
      <p:sp>
        <p:nvSpPr>
          <p:cNvPr id="20" name="正方形/長方形 19"/>
          <p:cNvSpPr/>
          <p:nvPr/>
        </p:nvSpPr>
        <p:spPr>
          <a:xfrm>
            <a:off x="5352492" y="2350422"/>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１日当たり</a:t>
            </a:r>
            <a:r>
              <a:rPr kumimoji="1" lang="ja-JP" altLang="en-US" dirty="0" smtClean="0">
                <a:solidFill>
                  <a:schemeClr val="tx1"/>
                </a:solidFill>
              </a:rPr>
              <a:t>：４０単位</a:t>
            </a:r>
            <a:endParaRPr kumimoji="1" lang="ja-JP" altLang="en-US" dirty="0">
              <a:solidFill>
                <a:schemeClr val="tx1"/>
              </a:solidFill>
            </a:endParaRPr>
          </a:p>
        </p:txBody>
      </p:sp>
      <p:sp>
        <p:nvSpPr>
          <p:cNvPr id="21" name="角丸四角形 20"/>
          <p:cNvSpPr/>
          <p:nvPr/>
        </p:nvSpPr>
        <p:spPr>
          <a:xfrm>
            <a:off x="76664" y="3622311"/>
            <a:ext cx="9758587" cy="3224889"/>
          </a:xfrm>
          <a:prstGeom prst="roundRect">
            <a:avLst>
              <a:gd name="adj" fmla="val 8203"/>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schemeClr val="tx1"/>
              </a:solidFill>
              <a:latin typeface="+mn-ea"/>
            </a:endParaRPr>
          </a:p>
          <a:p>
            <a:pPr marL="285750" indent="-285750" algn="just" fontAlgn="base">
              <a:spcBef>
                <a:spcPct val="0"/>
              </a:spcBef>
              <a:spcAft>
                <a:spcPts val="600"/>
              </a:spcAft>
              <a:buFont typeface="Arial" panose="020B0604020202020204" pitchFamily="34" charset="0"/>
              <a:buChar char="•"/>
            </a:pPr>
            <a:r>
              <a:rPr lang="ja-JP" altLang="en-US" dirty="0" smtClean="0">
                <a:solidFill>
                  <a:schemeClr val="tx1"/>
                </a:solidFill>
                <a:latin typeface="+mn-ea"/>
              </a:rPr>
              <a:t>利用者を</a:t>
            </a:r>
            <a:r>
              <a:rPr lang="ja-JP" altLang="en-US" b="1" u="sng" dirty="0" smtClean="0">
                <a:solidFill>
                  <a:schemeClr val="tx1"/>
                </a:solidFill>
                <a:latin typeface="+mn-ea"/>
              </a:rPr>
              <a:t>要介護３以上に限定していた要件を</a:t>
            </a:r>
            <a:r>
              <a:rPr lang="ja-JP" altLang="en-US" b="1" u="sng" dirty="0">
                <a:solidFill>
                  <a:schemeClr val="tx1"/>
                </a:solidFill>
                <a:latin typeface="+mn-ea"/>
              </a:rPr>
              <a:t>廃止</a:t>
            </a:r>
            <a:r>
              <a:rPr lang="ja-JP" altLang="en-US" dirty="0" smtClean="0">
                <a:solidFill>
                  <a:schemeClr val="tx1"/>
                </a:solidFill>
                <a:latin typeface="+mn-ea"/>
              </a:rPr>
              <a:t>する。</a:t>
            </a:r>
            <a:endParaRPr lang="en-US" altLang="ja-JP" dirty="0" smtClean="0">
              <a:solidFill>
                <a:schemeClr val="tx1"/>
              </a:solidFill>
              <a:latin typeface="+mn-ea"/>
            </a:endParaRPr>
          </a:p>
          <a:p>
            <a:pPr marL="285750" indent="-285750" algn="just" fontAlgn="base">
              <a:spcBef>
                <a:spcPct val="0"/>
              </a:spcBef>
              <a:spcAft>
                <a:spcPts val="600"/>
              </a:spcAft>
              <a:buFont typeface="Arial" panose="020B0604020202020204" pitchFamily="34" charset="0"/>
              <a:buChar char="•"/>
            </a:pPr>
            <a:r>
              <a:rPr lang="ja-JP" altLang="en-US" dirty="0" smtClean="0">
                <a:solidFill>
                  <a:schemeClr val="tx1"/>
                </a:solidFill>
                <a:latin typeface="+mn-ea"/>
              </a:rPr>
              <a:t>複</a:t>
            </a:r>
            <a:r>
              <a:rPr lang="ja-JP" altLang="en-US" dirty="0">
                <a:solidFill>
                  <a:schemeClr val="tx1"/>
                </a:solidFill>
                <a:latin typeface="+mn-ea"/>
              </a:rPr>
              <a:t>数人が在宅期間及び入所期間を定めて計画的に利用する</a:t>
            </a:r>
            <a:r>
              <a:rPr lang="ja-JP" altLang="en-US" dirty="0" smtClean="0">
                <a:solidFill>
                  <a:schemeClr val="tx1"/>
                </a:solidFill>
                <a:latin typeface="+mn-ea"/>
              </a:rPr>
              <a:t>居室について、</a:t>
            </a:r>
            <a:r>
              <a:rPr lang="ja-JP" altLang="en-US" b="1" u="sng" dirty="0" smtClean="0">
                <a:solidFill>
                  <a:schemeClr val="tx1"/>
                </a:solidFill>
                <a:latin typeface="+mn-ea"/>
              </a:rPr>
              <a:t>「</a:t>
            </a:r>
            <a:r>
              <a:rPr lang="ja-JP" altLang="en-US" b="1" u="sng" dirty="0">
                <a:solidFill>
                  <a:schemeClr val="tx1"/>
                </a:solidFill>
                <a:latin typeface="+mn-ea"/>
              </a:rPr>
              <a:t>同一の個室」である</a:t>
            </a:r>
            <a:r>
              <a:rPr lang="ja-JP" altLang="en-US" b="1" u="sng" dirty="0" smtClean="0">
                <a:solidFill>
                  <a:schemeClr val="tx1"/>
                </a:solidFill>
                <a:latin typeface="+mn-ea"/>
              </a:rPr>
              <a:t>ことを求めていた要件を廃止</a:t>
            </a:r>
            <a:r>
              <a:rPr lang="ja-JP" altLang="en-US" dirty="0" smtClean="0">
                <a:solidFill>
                  <a:schemeClr val="tx1"/>
                </a:solidFill>
                <a:latin typeface="+mn-ea"/>
              </a:rPr>
              <a:t>する。</a:t>
            </a:r>
            <a:endParaRPr lang="en-US" altLang="ja-JP" dirty="0" smtClean="0">
              <a:solidFill>
                <a:schemeClr val="tx1"/>
              </a:solidFill>
              <a:latin typeface="+mn-ea"/>
            </a:endParaRPr>
          </a:p>
          <a:p>
            <a:pPr algn="just" fontAlgn="base">
              <a:spcBef>
                <a:spcPct val="0"/>
              </a:spcBef>
            </a:pPr>
            <a:endParaRPr lang="en-US" altLang="ja-JP" dirty="0">
              <a:solidFill>
                <a:schemeClr val="tx1"/>
              </a:solidFill>
              <a:latin typeface="+mn-ea"/>
            </a:endParaRPr>
          </a:p>
          <a:p>
            <a:pPr lvl="0" algn="just" fontAlgn="base">
              <a:spcBef>
                <a:spcPct val="0"/>
              </a:spcBef>
              <a:spcAft>
                <a:spcPts val="600"/>
              </a:spcAft>
            </a:pPr>
            <a:r>
              <a:rPr lang="ja-JP" altLang="en-US" dirty="0">
                <a:solidFill>
                  <a:prstClr val="black"/>
                </a:solidFill>
                <a:latin typeface="ＭＳ Ｐゴシック"/>
              </a:rPr>
              <a:t>（参考</a:t>
            </a:r>
            <a:r>
              <a:rPr lang="ja-JP" altLang="en-US" dirty="0" smtClean="0">
                <a:solidFill>
                  <a:prstClr val="black"/>
                </a:solidFill>
                <a:latin typeface="ＭＳ Ｐゴシック"/>
              </a:rPr>
              <a:t>）見直し後</a:t>
            </a:r>
            <a:r>
              <a:rPr lang="ja-JP" altLang="en-US" dirty="0">
                <a:solidFill>
                  <a:prstClr val="black"/>
                </a:solidFill>
                <a:latin typeface="ＭＳ Ｐゴシック"/>
              </a:rPr>
              <a:t>の在宅・入所相互利用加算の算定要件</a:t>
            </a:r>
            <a:endParaRPr lang="en-US" altLang="ja-JP" dirty="0">
              <a:solidFill>
                <a:prstClr val="black"/>
              </a:solidFill>
              <a:latin typeface="ＭＳ Ｐゴシック"/>
            </a:endParaRPr>
          </a:p>
          <a:p>
            <a:pPr marL="285750" lvl="0" indent="-285750">
              <a:buFont typeface="Arial" panose="020B0604020202020204" pitchFamily="34" charset="0"/>
              <a:buChar char="•"/>
            </a:pPr>
            <a:r>
              <a:rPr lang="ja-JP" altLang="en-US" dirty="0" smtClean="0">
                <a:solidFill>
                  <a:schemeClr val="tx1"/>
                </a:solidFill>
                <a:latin typeface="+mn-ea"/>
              </a:rPr>
              <a:t>複</a:t>
            </a:r>
            <a:r>
              <a:rPr lang="ja-JP" altLang="en-US" dirty="0">
                <a:solidFill>
                  <a:schemeClr val="tx1"/>
                </a:solidFill>
                <a:latin typeface="+mn-ea"/>
              </a:rPr>
              <a:t>数人があらかじめ在宅期間及び入所期間を定めて、当該施設</a:t>
            </a:r>
            <a:r>
              <a:rPr lang="ja-JP" altLang="en-US" dirty="0" smtClean="0">
                <a:solidFill>
                  <a:schemeClr val="tx1"/>
                </a:solidFill>
                <a:latin typeface="+mn-ea"/>
              </a:rPr>
              <a:t>の居室を</a:t>
            </a:r>
            <a:r>
              <a:rPr lang="ja-JP" altLang="en-US" dirty="0">
                <a:solidFill>
                  <a:schemeClr val="tx1"/>
                </a:solidFill>
                <a:latin typeface="+mn-ea"/>
              </a:rPr>
              <a:t>計画的に利用</a:t>
            </a:r>
            <a:r>
              <a:rPr lang="ja-JP" altLang="en-US" dirty="0" smtClean="0">
                <a:solidFill>
                  <a:schemeClr val="tx1"/>
                </a:solidFill>
                <a:latin typeface="+mn-ea"/>
              </a:rPr>
              <a:t>。</a:t>
            </a:r>
            <a:endParaRPr lang="en-US" altLang="ja-JP" dirty="0" smtClean="0">
              <a:solidFill>
                <a:schemeClr val="tx1"/>
              </a:solidFill>
              <a:latin typeface="+mn-ea"/>
            </a:endParaRPr>
          </a:p>
          <a:p>
            <a:pPr marL="285750" lvl="0" indent="-285750">
              <a:buFont typeface="Arial" panose="020B0604020202020204" pitchFamily="34" charset="0"/>
              <a:buChar char="•"/>
            </a:pPr>
            <a:r>
              <a:rPr lang="ja-JP" altLang="en-US" dirty="0" smtClean="0">
                <a:solidFill>
                  <a:schemeClr val="tx1"/>
                </a:solidFill>
                <a:latin typeface="+mn-ea"/>
              </a:rPr>
              <a:t>「</a:t>
            </a:r>
            <a:r>
              <a:rPr lang="ja-JP" altLang="en-US" dirty="0">
                <a:solidFill>
                  <a:schemeClr val="tx1"/>
                </a:solidFill>
                <a:latin typeface="+mn-ea"/>
              </a:rPr>
              <a:t>在宅での生活期間中のケアマネ－ジャー」と、「施設のケアマネージャー」との間での情報交換を十分に行い、双方合意の上、介護に関する目標及び方針を定め、入所者又はその家族等の同意を得ていること。</a:t>
            </a:r>
          </a:p>
          <a:p>
            <a:pPr marL="285750" lvl="0" indent="-285750">
              <a:buFont typeface="Wingdings" panose="05000000000000000000" pitchFamily="2" charset="2"/>
              <a:buChar char="ü"/>
            </a:pPr>
            <a:endParaRPr lang="ja-JP" altLang="en-US" dirty="0">
              <a:solidFill>
                <a:schemeClr val="tx1"/>
              </a:solidFill>
              <a:latin typeface="+mn-ea"/>
            </a:endParaRPr>
          </a:p>
        </p:txBody>
      </p:sp>
      <p:sp>
        <p:nvSpPr>
          <p:cNvPr id="22" name="角丸四角形 21"/>
          <p:cNvSpPr/>
          <p:nvPr/>
        </p:nvSpPr>
        <p:spPr>
          <a:xfrm>
            <a:off x="155010" y="3502489"/>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
          <p:cNvSpPr>
            <a:spLocks noGrp="1"/>
          </p:cNvSpPr>
          <p:nvPr>
            <p:ph type="sldNum" sz="quarter" idx="11"/>
          </p:nvPr>
        </p:nvSpPr>
        <p:spPr>
          <a:xfrm>
            <a:off x="9192966" y="6552640"/>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53</a:t>
            </a:fld>
            <a:endParaRPr kumimoji="0" lang="en-US" altLang="ja-JP" sz="1600" kern="0" dirty="0">
              <a:solidFill>
                <a:srgbClr val="000000"/>
              </a:solidFill>
            </a:endParaRPr>
          </a:p>
        </p:txBody>
      </p:sp>
    </p:spTree>
    <p:extLst>
      <p:ext uri="{BB962C8B-B14F-4D97-AF65-F5344CB8AC3E}">
        <p14:creationId xmlns:p14="http://schemas.microsoft.com/office/powerpoint/2010/main" val="39310740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介護福祉</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施設等</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障害者生活支援体制加算の見直し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750978"/>
            <a:ext cx="9720000" cy="1188000"/>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171450" indent="-171450">
              <a:buFont typeface="Arial" panose="020B0604020202020204" pitchFamily="34" charset="0"/>
              <a:buChar char="•"/>
            </a:pPr>
            <a:r>
              <a:rPr lang="en-US" altLang="ja-JP" sz="1600" dirty="0">
                <a:solidFill>
                  <a:schemeClr val="tx1"/>
                </a:solidFill>
              </a:rPr>
              <a:t>65</a:t>
            </a:r>
            <a:r>
              <a:rPr lang="ja-JP" altLang="en-US" sz="1600" dirty="0">
                <a:solidFill>
                  <a:schemeClr val="tx1"/>
                </a:solidFill>
              </a:rPr>
              <a:t>歳以前より精神障害を有し、特別なケアが必要と考えられる重度の精神障害者についても、障害者生活支援体制加算の対象となる障害者に追加するとともに、同加算で配置を評価している「障害者生活支援員」について、精神障害者に対する生活支援に関し専門性を有する者を新たに追加する。</a:t>
            </a:r>
          </a:p>
        </p:txBody>
      </p:sp>
      <p:sp>
        <p:nvSpPr>
          <p:cNvPr id="37" name="角丸四角形 36"/>
          <p:cNvSpPr/>
          <p:nvPr/>
        </p:nvSpPr>
        <p:spPr>
          <a:xfrm>
            <a:off x="132452" y="595321"/>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a:xfrm>
            <a:off x="76656" y="2026164"/>
            <a:ext cx="9756000" cy="478800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fontAlgn="base">
              <a:spcBef>
                <a:spcPct val="0"/>
              </a:spcBef>
              <a:spcAft>
                <a:spcPts val="600"/>
              </a:spcAft>
            </a:pPr>
            <a:endParaRPr lang="ja-JP" altLang="en-US" dirty="0">
              <a:solidFill>
                <a:schemeClr val="tx1"/>
              </a:solidFill>
              <a:latin typeface="+mn-ea"/>
            </a:endParaRPr>
          </a:p>
          <a:p>
            <a:pPr marL="285750" indent="-285750" algn="just" fontAlgn="base">
              <a:spcBef>
                <a:spcPct val="0"/>
              </a:spcBef>
              <a:spcAft>
                <a:spcPts val="600"/>
              </a:spcAft>
              <a:buFont typeface="Arial" panose="020B0604020202020204" pitchFamily="34" charset="0"/>
              <a:buChar char="•"/>
            </a:pPr>
            <a:r>
              <a:rPr lang="ja-JP" altLang="en-US" dirty="0" smtClean="0">
                <a:solidFill>
                  <a:schemeClr val="tx1"/>
                </a:solidFill>
                <a:latin typeface="+mn-ea"/>
              </a:rPr>
              <a:t>利用者の基準として、「視覚</a:t>
            </a:r>
            <a:r>
              <a:rPr lang="ja-JP" altLang="en-US" dirty="0">
                <a:solidFill>
                  <a:schemeClr val="tx1"/>
                </a:solidFill>
                <a:latin typeface="+mn-ea"/>
              </a:rPr>
              <a:t>、聴覚若しくは言語機能に重度の障害のある者又は重度の知的</a:t>
            </a:r>
            <a:r>
              <a:rPr lang="ja-JP" altLang="en-US" dirty="0" smtClean="0">
                <a:solidFill>
                  <a:schemeClr val="tx1"/>
                </a:solidFill>
                <a:latin typeface="+mn-ea"/>
              </a:rPr>
              <a:t>障害者」に、</a:t>
            </a:r>
            <a:r>
              <a:rPr lang="ja-JP" altLang="en-US" b="1" u="sng" dirty="0" smtClean="0">
                <a:solidFill>
                  <a:schemeClr val="tx1"/>
                </a:solidFill>
                <a:latin typeface="+mn-ea"/>
              </a:rPr>
              <a:t>「重度の精神障害者」を追加</a:t>
            </a:r>
            <a:r>
              <a:rPr lang="ja-JP" altLang="en-US" dirty="0" smtClean="0">
                <a:solidFill>
                  <a:schemeClr val="tx1"/>
                </a:solidFill>
                <a:latin typeface="+mn-ea"/>
              </a:rPr>
              <a:t>。</a:t>
            </a:r>
            <a:endParaRPr lang="en-US" altLang="ja-JP" dirty="0" smtClean="0">
              <a:solidFill>
                <a:schemeClr val="tx1"/>
              </a:solidFill>
              <a:latin typeface="+mn-ea"/>
            </a:endParaRPr>
          </a:p>
          <a:p>
            <a:pPr marL="180000" lvl="0" indent="-457200" algn="just" fontAlgn="base">
              <a:lnSpc>
                <a:spcPts val="1600"/>
              </a:lnSpc>
              <a:spcBef>
                <a:spcPct val="0"/>
              </a:spcBef>
            </a:pPr>
            <a:r>
              <a:rPr lang="en-US" altLang="ja-JP" sz="1200" dirty="0" smtClean="0">
                <a:solidFill>
                  <a:prstClr val="black"/>
                </a:solidFill>
                <a:latin typeface="HGSｺﾞｼｯｸM" panose="020B0600000000000000" pitchFamily="50" charset="-128"/>
                <a:ea typeface="HGSｺﾞｼｯｸM" panose="020B0600000000000000" pitchFamily="50" charset="-128"/>
              </a:rPr>
              <a:t>※</a:t>
            </a:r>
            <a:r>
              <a:rPr lang="ja-JP" altLang="en-US" sz="1200" dirty="0" smtClean="0">
                <a:solidFill>
                  <a:prstClr val="black"/>
                </a:solidFill>
                <a:latin typeface="HGSｺﾞｼｯｸM" panose="020B0600000000000000" pitchFamily="50" charset="-128"/>
                <a:ea typeface="HGSｺﾞｼｯｸM" panose="020B0600000000000000" pitchFamily="50" charset="-128"/>
              </a:rPr>
              <a:t>「重度の精神障害者」とは、精神障害者保健福祉手帳の障害等級が一級又は二級に該当する者であって、</a:t>
            </a:r>
            <a:r>
              <a:rPr lang="en-US" altLang="ja-JP" sz="1200" dirty="0" smtClean="0">
                <a:solidFill>
                  <a:prstClr val="black"/>
                </a:solidFill>
                <a:latin typeface="HGSｺﾞｼｯｸM" panose="020B0600000000000000" pitchFamily="50" charset="-128"/>
                <a:ea typeface="HGSｺﾞｼｯｸM" panose="020B0600000000000000" pitchFamily="50" charset="-128"/>
              </a:rPr>
              <a:t>65</a:t>
            </a:r>
            <a:r>
              <a:rPr lang="ja-JP" altLang="en-US" sz="1200" dirty="0">
                <a:solidFill>
                  <a:prstClr val="black"/>
                </a:solidFill>
                <a:latin typeface="HGSｺﾞｼｯｸM" panose="020B0600000000000000" pitchFamily="50" charset="-128"/>
                <a:ea typeface="HGSｺﾞｼｯｸM" panose="020B0600000000000000" pitchFamily="50" charset="-128"/>
              </a:rPr>
              <a:t>歳</a:t>
            </a:r>
            <a:r>
              <a:rPr lang="ja-JP" altLang="en-US" sz="1200" dirty="0" smtClean="0">
                <a:solidFill>
                  <a:prstClr val="black"/>
                </a:solidFill>
                <a:latin typeface="HGSｺﾞｼｯｸM" panose="020B0600000000000000" pitchFamily="50" charset="-128"/>
                <a:ea typeface="HGSｺﾞｼｯｸM" panose="020B0600000000000000" pitchFamily="50" charset="-128"/>
              </a:rPr>
              <a:t>に達する日の前日までに同手帳の交付を受けた者とする。</a:t>
            </a:r>
            <a:endParaRPr lang="ja-JP" altLang="en-US" sz="2400" dirty="0" smtClean="0">
              <a:solidFill>
                <a:schemeClr val="tx1"/>
              </a:solidFill>
              <a:latin typeface="+mn-ea"/>
            </a:endParaRPr>
          </a:p>
          <a:p>
            <a:pPr marL="285750" indent="-285750" algn="just" fontAlgn="base">
              <a:spcBef>
                <a:spcPts val="600"/>
              </a:spcBef>
              <a:spcAft>
                <a:spcPts val="600"/>
              </a:spcAft>
              <a:buFont typeface="Arial" panose="020B0604020202020204" pitchFamily="34" charset="0"/>
              <a:buChar char="•"/>
            </a:pPr>
            <a:r>
              <a:rPr lang="ja-JP" altLang="en-US" dirty="0" smtClean="0">
                <a:solidFill>
                  <a:schemeClr val="tx1"/>
                </a:solidFill>
                <a:latin typeface="+mn-ea"/>
              </a:rPr>
              <a:t>障害者生活支援員の基準として、「精神保健福祉士又は精神保健及び精神障害者福祉に関する法律施行令第十二条各号に掲げる者」を追加。</a:t>
            </a:r>
            <a:endParaRPr lang="en-US" altLang="ja-JP" dirty="0" smtClean="0">
              <a:solidFill>
                <a:schemeClr val="tx1"/>
              </a:solidFill>
              <a:latin typeface="+mn-ea"/>
            </a:endParaRPr>
          </a:p>
          <a:p>
            <a:pPr algn="just" fontAlgn="base">
              <a:lnSpc>
                <a:spcPts val="1600"/>
              </a:lnSpc>
              <a:spcBef>
                <a:spcPct val="0"/>
              </a:spcBef>
            </a:pPr>
            <a:r>
              <a:rPr lang="en-US" altLang="ja-JP" sz="1200" dirty="0" smtClean="0">
                <a:solidFill>
                  <a:schemeClr val="tx1"/>
                </a:solidFill>
                <a:latin typeface="HGSｺﾞｼｯｸM" panose="020B0600000000000000" pitchFamily="50" charset="-128"/>
                <a:ea typeface="HGSｺﾞｼｯｸM" panose="020B0600000000000000" pitchFamily="50" charset="-128"/>
              </a:rPr>
              <a:t>※</a:t>
            </a:r>
            <a:r>
              <a:rPr lang="ja-JP" altLang="en-US" sz="1200" dirty="0" smtClean="0">
                <a:solidFill>
                  <a:schemeClr val="tx1"/>
                </a:solidFill>
                <a:latin typeface="HGSｺﾞｼｯｸM" panose="020B0600000000000000" pitchFamily="50" charset="-128"/>
                <a:ea typeface="HGSｺﾞｼｯｸM" panose="020B0600000000000000" pitchFamily="50" charset="-128"/>
              </a:rPr>
              <a:t>精神</a:t>
            </a:r>
            <a:r>
              <a:rPr lang="ja-JP" altLang="en-US" sz="1200" dirty="0">
                <a:solidFill>
                  <a:schemeClr val="tx1"/>
                </a:solidFill>
                <a:latin typeface="HGSｺﾞｼｯｸM" panose="020B0600000000000000" pitchFamily="50" charset="-128"/>
                <a:ea typeface="HGSｺﾞｼｯｸM" panose="020B0600000000000000" pitchFamily="50" charset="-128"/>
              </a:rPr>
              <a:t>保健及び精神障害者福祉に関する法律施行令　（昭和二十五年五月二十三日政令第百五十五号）</a:t>
            </a:r>
          </a:p>
          <a:p>
            <a:pPr algn="just" fontAlgn="base">
              <a:lnSpc>
                <a:spcPts val="1600"/>
              </a:lnSpc>
              <a:spcBef>
                <a:spcPct val="0"/>
              </a:spcBef>
            </a:pPr>
            <a:r>
              <a:rPr lang="ja-JP" altLang="en-US" sz="1200" dirty="0" smtClean="0">
                <a:solidFill>
                  <a:schemeClr val="tx1"/>
                </a:solidFill>
                <a:latin typeface="HGSｺﾞｼｯｸM" panose="020B0600000000000000" pitchFamily="50" charset="-128"/>
                <a:ea typeface="HGSｺﾞｼｯｸM" panose="020B0600000000000000" pitchFamily="50" charset="-128"/>
              </a:rPr>
              <a:t>　　第十二条 </a:t>
            </a:r>
            <a:r>
              <a:rPr lang="ja-JP" altLang="en-US" sz="1200" dirty="0">
                <a:solidFill>
                  <a:schemeClr val="tx1"/>
                </a:solidFill>
                <a:latin typeface="HGSｺﾞｼｯｸM" panose="020B0600000000000000" pitchFamily="50" charset="-128"/>
                <a:ea typeface="HGSｺﾞｼｯｸM" panose="020B0600000000000000" pitchFamily="50" charset="-128"/>
              </a:rPr>
              <a:t>　法第四十八条第二項 に規定する政令で定める資格を有する者は、次の各号のいずれかに該当する者とする。</a:t>
            </a:r>
          </a:p>
          <a:p>
            <a:pPr marL="216000" indent="-457200" algn="just" fontAlgn="base">
              <a:lnSpc>
                <a:spcPts val="1600"/>
              </a:lnSpc>
              <a:spcBef>
                <a:spcPct val="0"/>
              </a:spcBef>
            </a:pPr>
            <a:r>
              <a:rPr lang="ja-JP" altLang="en-US" sz="1200" dirty="0" smtClean="0">
                <a:solidFill>
                  <a:schemeClr val="tx1"/>
                </a:solidFill>
                <a:latin typeface="HGSｺﾞｼｯｸM" panose="020B0600000000000000" pitchFamily="50" charset="-128"/>
                <a:ea typeface="HGSｺﾞｼｯｸM" panose="020B0600000000000000" pitchFamily="50" charset="-128"/>
              </a:rPr>
              <a:t>一 </a:t>
            </a:r>
            <a:r>
              <a:rPr lang="ja-JP" altLang="en-US" sz="1200" dirty="0">
                <a:solidFill>
                  <a:schemeClr val="tx1"/>
                </a:solidFill>
                <a:latin typeface="HGSｺﾞｼｯｸM" panose="020B0600000000000000" pitchFamily="50" charset="-128"/>
                <a:ea typeface="HGSｺﾞｼｯｸM" panose="020B0600000000000000" pitchFamily="50" charset="-128"/>
              </a:rPr>
              <a:t>　学校教育法 （昭和二十二年法律第二十六号）に基づく大学において社会福祉に関する科目又は心理学の課程を修めて卒業した者で</a:t>
            </a:r>
            <a:r>
              <a:rPr lang="ja-JP" altLang="en-US" sz="1200" dirty="0" err="1" smtClean="0">
                <a:solidFill>
                  <a:schemeClr val="tx1"/>
                </a:solidFill>
                <a:latin typeface="HGSｺﾞｼｯｸM" panose="020B0600000000000000" pitchFamily="50" charset="-128"/>
                <a:ea typeface="HGSｺﾞｼｯｸM" panose="020B0600000000000000" pitchFamily="50" charset="-128"/>
              </a:rPr>
              <a:t>あつて</a:t>
            </a:r>
            <a:r>
              <a:rPr lang="ja-JP" altLang="en-US" sz="1200" dirty="0" smtClean="0">
                <a:solidFill>
                  <a:schemeClr val="tx1"/>
                </a:solidFill>
                <a:latin typeface="HGSｺﾞｼｯｸM" panose="020B0600000000000000" pitchFamily="50" charset="-128"/>
                <a:ea typeface="HGSｺﾞｼｯｸM" panose="020B0600000000000000" pitchFamily="50" charset="-128"/>
              </a:rPr>
              <a:t>、精神</a:t>
            </a:r>
            <a:r>
              <a:rPr lang="ja-JP" altLang="en-US" sz="1200" dirty="0">
                <a:solidFill>
                  <a:schemeClr val="tx1"/>
                </a:solidFill>
                <a:latin typeface="HGSｺﾞｼｯｸM" panose="020B0600000000000000" pitchFamily="50" charset="-128"/>
                <a:ea typeface="HGSｺﾞｼｯｸM" panose="020B0600000000000000" pitchFamily="50" charset="-128"/>
              </a:rPr>
              <a:t>保健及び精神障害者の福祉に関する知識及び経験を有するもの</a:t>
            </a:r>
          </a:p>
          <a:p>
            <a:pPr marL="216000" indent="-457200" algn="just" fontAlgn="base">
              <a:lnSpc>
                <a:spcPts val="1600"/>
              </a:lnSpc>
              <a:spcBef>
                <a:spcPct val="0"/>
              </a:spcBef>
            </a:pPr>
            <a:r>
              <a:rPr lang="ja-JP" altLang="en-US" sz="1200" dirty="0">
                <a:solidFill>
                  <a:schemeClr val="tx1"/>
                </a:solidFill>
                <a:latin typeface="HGSｺﾞｼｯｸM" panose="020B0600000000000000" pitchFamily="50" charset="-128"/>
                <a:ea typeface="HGSｺﾞｼｯｸM" panose="020B0600000000000000" pitchFamily="50" charset="-128"/>
              </a:rPr>
              <a:t>二 　医師</a:t>
            </a:r>
          </a:p>
          <a:p>
            <a:pPr marL="216000" indent="-457200" algn="just" fontAlgn="base">
              <a:lnSpc>
                <a:spcPts val="1600"/>
              </a:lnSpc>
              <a:spcBef>
                <a:spcPct val="0"/>
              </a:spcBef>
            </a:pPr>
            <a:r>
              <a:rPr lang="ja-JP" altLang="en-US" sz="1200" dirty="0">
                <a:solidFill>
                  <a:schemeClr val="tx1"/>
                </a:solidFill>
                <a:latin typeface="HGSｺﾞｼｯｸM" panose="020B0600000000000000" pitchFamily="50" charset="-128"/>
                <a:ea typeface="HGSｺﾞｼｯｸM" panose="020B0600000000000000" pitchFamily="50" charset="-128"/>
              </a:rPr>
              <a:t>三 　厚生労働大臣が指定した講習会の課程を修了した保健師で</a:t>
            </a:r>
            <a:r>
              <a:rPr lang="ja-JP" altLang="en-US" sz="1200" dirty="0" err="1">
                <a:solidFill>
                  <a:schemeClr val="tx1"/>
                </a:solidFill>
                <a:latin typeface="HGSｺﾞｼｯｸM" panose="020B0600000000000000" pitchFamily="50" charset="-128"/>
                <a:ea typeface="HGSｺﾞｼｯｸM" panose="020B0600000000000000" pitchFamily="50" charset="-128"/>
              </a:rPr>
              <a:t>あつて</a:t>
            </a:r>
            <a:r>
              <a:rPr lang="ja-JP" altLang="en-US" sz="1200" dirty="0">
                <a:solidFill>
                  <a:schemeClr val="tx1"/>
                </a:solidFill>
                <a:latin typeface="HGSｺﾞｼｯｸM" panose="020B0600000000000000" pitchFamily="50" charset="-128"/>
                <a:ea typeface="HGSｺﾞｼｯｸM" panose="020B0600000000000000" pitchFamily="50" charset="-128"/>
              </a:rPr>
              <a:t>、精神保健及び精神障害者の福祉に関する経験を有するもの</a:t>
            </a:r>
          </a:p>
          <a:p>
            <a:pPr marL="216000" indent="-457200" algn="just" fontAlgn="base">
              <a:lnSpc>
                <a:spcPts val="1600"/>
              </a:lnSpc>
              <a:spcBef>
                <a:spcPct val="0"/>
              </a:spcBef>
            </a:pPr>
            <a:r>
              <a:rPr lang="ja-JP" altLang="en-US" sz="1200" dirty="0" smtClean="0">
                <a:solidFill>
                  <a:schemeClr val="tx1"/>
                </a:solidFill>
                <a:latin typeface="HGSｺﾞｼｯｸM" panose="020B0600000000000000" pitchFamily="50" charset="-128"/>
                <a:ea typeface="HGSｺﾞｼｯｸM" panose="020B0600000000000000" pitchFamily="50" charset="-128"/>
              </a:rPr>
              <a:t>四　 前</a:t>
            </a:r>
            <a:r>
              <a:rPr lang="ja-JP" altLang="en-US" sz="1200" dirty="0">
                <a:solidFill>
                  <a:schemeClr val="tx1"/>
                </a:solidFill>
                <a:latin typeface="HGSｺﾞｼｯｸM" panose="020B0600000000000000" pitchFamily="50" charset="-128"/>
                <a:ea typeface="HGSｺﾞｼｯｸM" panose="020B0600000000000000" pitchFamily="50" charset="-128"/>
              </a:rPr>
              <a:t>三号に準ずる者で</a:t>
            </a:r>
            <a:r>
              <a:rPr lang="ja-JP" altLang="en-US" sz="1200" dirty="0" err="1">
                <a:solidFill>
                  <a:schemeClr val="tx1"/>
                </a:solidFill>
                <a:latin typeface="HGSｺﾞｼｯｸM" panose="020B0600000000000000" pitchFamily="50" charset="-128"/>
                <a:ea typeface="HGSｺﾞｼｯｸM" panose="020B0600000000000000" pitchFamily="50" charset="-128"/>
              </a:rPr>
              <a:t>あつて</a:t>
            </a:r>
            <a:r>
              <a:rPr lang="ja-JP" altLang="en-US" sz="1200" dirty="0">
                <a:solidFill>
                  <a:schemeClr val="tx1"/>
                </a:solidFill>
                <a:latin typeface="HGSｺﾞｼｯｸM" panose="020B0600000000000000" pitchFamily="50" charset="-128"/>
                <a:ea typeface="HGSｺﾞｼｯｸM" panose="020B0600000000000000" pitchFamily="50" charset="-128"/>
              </a:rPr>
              <a:t>、精神保健福祉相談員として必要な知識及び経験を有する</a:t>
            </a:r>
            <a:r>
              <a:rPr lang="ja-JP" altLang="en-US" sz="1200" dirty="0" smtClean="0">
                <a:solidFill>
                  <a:schemeClr val="tx1"/>
                </a:solidFill>
                <a:latin typeface="HGSｺﾞｼｯｸM" panose="020B0600000000000000" pitchFamily="50" charset="-128"/>
                <a:ea typeface="HGSｺﾞｼｯｸM" panose="020B0600000000000000" pitchFamily="50" charset="-128"/>
              </a:rPr>
              <a:t>もの</a:t>
            </a:r>
            <a:endParaRPr lang="en-US" altLang="ja-JP" sz="1200" dirty="0" smtClean="0">
              <a:solidFill>
                <a:schemeClr val="tx1"/>
              </a:solidFill>
              <a:latin typeface="HGSｺﾞｼｯｸM" panose="020B0600000000000000" pitchFamily="50" charset="-128"/>
              <a:ea typeface="HGSｺﾞｼｯｸM" panose="020B0600000000000000" pitchFamily="50" charset="-128"/>
            </a:endParaRPr>
          </a:p>
          <a:p>
            <a:pPr marL="180000" algn="just" fontAlgn="base">
              <a:lnSpc>
                <a:spcPts val="1400"/>
              </a:lnSpc>
              <a:spcBef>
                <a:spcPct val="0"/>
              </a:spcBef>
            </a:pPr>
            <a:endParaRPr lang="en-US" altLang="ja-JP" dirty="0" smtClean="0">
              <a:solidFill>
                <a:schemeClr val="tx1"/>
              </a:solidFill>
              <a:latin typeface="+mn-ea"/>
            </a:endParaRPr>
          </a:p>
          <a:p>
            <a:pPr algn="just" fontAlgn="base">
              <a:spcBef>
                <a:spcPct val="0"/>
              </a:spcBef>
              <a:spcAft>
                <a:spcPts val="600"/>
              </a:spcAft>
            </a:pPr>
            <a:r>
              <a:rPr lang="ja-JP" altLang="en-US" dirty="0">
                <a:solidFill>
                  <a:schemeClr val="tx1"/>
                </a:solidFill>
                <a:latin typeface="+mn-ea"/>
              </a:rPr>
              <a:t>　</a:t>
            </a:r>
            <a:r>
              <a:rPr lang="ja-JP" altLang="en-US" dirty="0" smtClean="0">
                <a:solidFill>
                  <a:schemeClr val="tx1"/>
                </a:solidFill>
                <a:latin typeface="+mn-ea"/>
              </a:rPr>
              <a:t>（</a:t>
            </a:r>
            <a:r>
              <a:rPr lang="ja-JP" altLang="en-US" dirty="0">
                <a:solidFill>
                  <a:schemeClr val="tx1"/>
                </a:solidFill>
                <a:latin typeface="+mn-ea"/>
              </a:rPr>
              <a:t>参考</a:t>
            </a:r>
            <a:r>
              <a:rPr lang="ja-JP" altLang="en-US" dirty="0" smtClean="0">
                <a:solidFill>
                  <a:schemeClr val="tx1"/>
                </a:solidFill>
                <a:latin typeface="+mn-ea"/>
              </a:rPr>
              <a:t>）障害者</a:t>
            </a:r>
            <a:r>
              <a:rPr lang="ja-JP" altLang="en-US" dirty="0">
                <a:solidFill>
                  <a:schemeClr val="tx1"/>
                </a:solidFill>
                <a:latin typeface="+mn-ea"/>
              </a:rPr>
              <a:t>生活</a:t>
            </a:r>
            <a:r>
              <a:rPr lang="ja-JP" altLang="en-US" dirty="0" smtClean="0">
                <a:solidFill>
                  <a:schemeClr val="tx1"/>
                </a:solidFill>
                <a:latin typeface="+mn-ea"/>
              </a:rPr>
              <a:t>支援体制加算</a:t>
            </a:r>
            <a:r>
              <a:rPr lang="ja-JP" altLang="en-US" dirty="0">
                <a:solidFill>
                  <a:schemeClr val="tx1"/>
                </a:solidFill>
                <a:latin typeface="+mn-ea"/>
              </a:rPr>
              <a:t>の算定</a:t>
            </a:r>
            <a:r>
              <a:rPr lang="ja-JP" altLang="en-US" dirty="0" smtClean="0">
                <a:solidFill>
                  <a:schemeClr val="tx1"/>
                </a:solidFill>
                <a:latin typeface="+mn-ea"/>
              </a:rPr>
              <a:t>要件（２６単位／日・人）</a:t>
            </a:r>
            <a:endParaRPr lang="en-US" altLang="ja-JP" dirty="0" smtClean="0">
              <a:solidFill>
                <a:schemeClr val="tx1"/>
              </a:solidFill>
              <a:latin typeface="+mn-ea"/>
            </a:endParaRPr>
          </a:p>
          <a:p>
            <a:pPr marL="504000" lvl="0" indent="-285750">
              <a:buFont typeface="Arial" panose="020B0604020202020204" pitchFamily="34" charset="0"/>
              <a:buChar char="•"/>
            </a:pPr>
            <a:r>
              <a:rPr lang="ja-JP" altLang="en-US" sz="1600" dirty="0" smtClean="0">
                <a:solidFill>
                  <a:prstClr val="black"/>
                </a:solidFill>
                <a:latin typeface="ＭＳ Ｐゴシック"/>
              </a:rPr>
              <a:t>利用者要件</a:t>
            </a:r>
            <a:r>
              <a:rPr lang="ja-JP" altLang="en-US" sz="1600" dirty="0">
                <a:solidFill>
                  <a:prstClr val="black"/>
                </a:solidFill>
                <a:latin typeface="ＭＳ Ｐゴシック"/>
              </a:rPr>
              <a:t>を満たす障害者が１５名以上入所していること。</a:t>
            </a:r>
            <a:endParaRPr lang="en-US" altLang="ja-JP" sz="1600" dirty="0">
              <a:solidFill>
                <a:prstClr val="black"/>
              </a:solidFill>
              <a:latin typeface="ＭＳ Ｐゴシック"/>
            </a:endParaRPr>
          </a:p>
          <a:p>
            <a:pPr marL="504000" lvl="0" indent="-285750">
              <a:buFont typeface="Arial" panose="020B0604020202020204" pitchFamily="34" charset="0"/>
              <a:buChar char="•"/>
            </a:pPr>
            <a:r>
              <a:rPr lang="ja-JP" altLang="en-US" sz="1600" dirty="0">
                <a:solidFill>
                  <a:prstClr val="black"/>
                </a:solidFill>
                <a:latin typeface="ＭＳ Ｐゴシック"/>
              </a:rPr>
              <a:t>専従・常勤の「障害者生活支援員」を１名以上配置している</a:t>
            </a:r>
            <a:r>
              <a:rPr lang="ja-JP" altLang="en-US" sz="1600" dirty="0" smtClean="0">
                <a:solidFill>
                  <a:prstClr val="black"/>
                </a:solidFill>
                <a:latin typeface="ＭＳ Ｐゴシック"/>
              </a:rPr>
              <a:t>こと。</a:t>
            </a:r>
            <a:endParaRPr lang="ja-JP" altLang="en-US" dirty="0">
              <a:solidFill>
                <a:schemeClr val="tx1"/>
              </a:solidFill>
              <a:latin typeface="+mn-ea"/>
            </a:endParaRPr>
          </a:p>
        </p:txBody>
      </p:sp>
      <p:sp>
        <p:nvSpPr>
          <p:cNvPr id="22" name="角丸四角形 21"/>
          <p:cNvSpPr/>
          <p:nvPr/>
        </p:nvSpPr>
        <p:spPr>
          <a:xfrm>
            <a:off x="120248" y="2010555"/>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1"/>
          <p:cNvSpPr>
            <a:spLocks noGrp="1"/>
          </p:cNvSpPr>
          <p:nvPr>
            <p:ph type="sldNum" sz="quarter" idx="11"/>
          </p:nvPr>
        </p:nvSpPr>
        <p:spPr>
          <a:xfrm>
            <a:off x="9261206" y="6566288"/>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54</a:t>
            </a:fld>
            <a:endParaRPr kumimoji="0" lang="en-US" altLang="ja-JP" sz="1600" kern="0" dirty="0">
              <a:solidFill>
                <a:srgbClr val="000000"/>
              </a:solidFill>
            </a:endParaRPr>
          </a:p>
        </p:txBody>
      </p:sp>
    </p:spTree>
    <p:extLst>
      <p:ext uri="{BB962C8B-B14F-4D97-AF65-F5344CB8AC3E}">
        <p14:creationId xmlns:p14="http://schemas.microsoft.com/office/powerpoint/2010/main" val="23861120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多床室における居住費負担の見直し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76664" y="2647131"/>
            <a:ext cx="9758587" cy="342000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fontAlgn="base">
              <a:spcBef>
                <a:spcPct val="0"/>
              </a:spcBef>
              <a:spcAft>
                <a:spcPts val="600"/>
              </a:spcAft>
            </a:pPr>
            <a:endParaRPr lang="ja-JP" altLang="en-US" dirty="0">
              <a:solidFill>
                <a:schemeClr val="tx1"/>
              </a:solidFill>
              <a:latin typeface="+mn-ea"/>
            </a:endParaRPr>
          </a:p>
          <a:p>
            <a:pPr marL="285750" indent="-285750" algn="just" fontAlgn="base">
              <a:spcBef>
                <a:spcPct val="0"/>
              </a:spcBef>
              <a:spcAft>
                <a:spcPts val="600"/>
              </a:spcAft>
              <a:buFont typeface="Arial" panose="020B0604020202020204" pitchFamily="34" charset="0"/>
              <a:buChar char="•"/>
            </a:pPr>
            <a:r>
              <a:rPr lang="ja-JP" altLang="en-US" dirty="0">
                <a:solidFill>
                  <a:schemeClr val="tx1"/>
                </a:solidFill>
                <a:latin typeface="+mn-ea"/>
              </a:rPr>
              <a:t>介護</a:t>
            </a:r>
            <a:r>
              <a:rPr lang="ja-JP" altLang="en-US" dirty="0" smtClean="0">
                <a:solidFill>
                  <a:schemeClr val="tx1"/>
                </a:solidFill>
                <a:latin typeface="+mn-ea"/>
              </a:rPr>
              <a:t>福祉</a:t>
            </a:r>
            <a:r>
              <a:rPr lang="ja-JP" altLang="en-US" dirty="0">
                <a:solidFill>
                  <a:schemeClr val="tx1"/>
                </a:solidFill>
                <a:latin typeface="+mn-ea"/>
              </a:rPr>
              <a:t>施設</a:t>
            </a:r>
            <a:r>
              <a:rPr lang="ja-JP" altLang="en-US" dirty="0" smtClean="0">
                <a:solidFill>
                  <a:schemeClr val="tx1"/>
                </a:solidFill>
                <a:latin typeface="+mn-ea"/>
              </a:rPr>
              <a:t>サービス、地域密着型介護老人福祉施設入所者生活介護の利用者のうち、多床室の入所者の基本報酬について、従来型個室の入所者と同額に設定する。（▲４７単位。）</a:t>
            </a:r>
            <a:endParaRPr lang="en-US" altLang="ja-JP" dirty="0" smtClean="0">
              <a:solidFill>
                <a:schemeClr val="tx1"/>
              </a:solidFill>
              <a:latin typeface="+mn-ea"/>
            </a:endParaRPr>
          </a:p>
          <a:p>
            <a:pPr marL="285750" indent="-285750" algn="just" fontAlgn="base">
              <a:spcBef>
                <a:spcPct val="0"/>
              </a:spcBef>
              <a:spcAft>
                <a:spcPts val="600"/>
              </a:spcAft>
              <a:buFont typeface="Arial" panose="020B0604020202020204" pitchFamily="34" charset="0"/>
              <a:buChar char="•"/>
            </a:pPr>
            <a:r>
              <a:rPr lang="ja-JP" altLang="en-US" dirty="0" smtClean="0">
                <a:solidFill>
                  <a:schemeClr val="tx1"/>
                </a:solidFill>
                <a:latin typeface="+mn-ea"/>
              </a:rPr>
              <a:t>介護老人福祉施設、地域密着型介護老人福祉施設の入所者のうち、多床室の入所者の基準費用額について、</a:t>
            </a:r>
            <a:r>
              <a:rPr lang="ja-JP" altLang="en-US" b="1" u="sng" dirty="0" smtClean="0">
                <a:solidFill>
                  <a:schemeClr val="tx1"/>
                </a:solidFill>
                <a:latin typeface="+mn-ea"/>
              </a:rPr>
              <a:t>平成２７年８月の時点で、</a:t>
            </a:r>
            <a:r>
              <a:rPr lang="ja-JP" altLang="en-US" dirty="0" smtClean="0">
                <a:solidFill>
                  <a:schemeClr val="tx1"/>
                </a:solidFill>
                <a:latin typeface="+mn-ea"/>
              </a:rPr>
              <a:t>以下のように見直す。</a:t>
            </a:r>
            <a:endParaRPr lang="en-US" altLang="ja-JP" dirty="0">
              <a:solidFill>
                <a:schemeClr val="tx1"/>
              </a:solidFill>
              <a:latin typeface="+mn-ea"/>
            </a:endParaRPr>
          </a:p>
          <a:p>
            <a:pPr marL="360000" indent="-360000" algn="just" fontAlgn="base">
              <a:spcBef>
                <a:spcPct val="0"/>
              </a:spcBef>
              <a:spcAft>
                <a:spcPts val="600"/>
              </a:spcAft>
              <a:buFont typeface="Wingdings" panose="05000000000000000000" pitchFamily="2" charset="2"/>
              <a:buChar char="u"/>
            </a:pPr>
            <a:endParaRPr lang="en-US" altLang="ja-JP" dirty="0" smtClean="0">
              <a:solidFill>
                <a:schemeClr val="tx1"/>
              </a:solidFill>
              <a:latin typeface="+mn-ea"/>
            </a:endParaRPr>
          </a:p>
          <a:p>
            <a:pPr marL="360000" indent="-360000" algn="just" fontAlgn="base">
              <a:spcBef>
                <a:spcPct val="0"/>
              </a:spcBef>
              <a:spcAft>
                <a:spcPts val="600"/>
              </a:spcAft>
              <a:buFont typeface="Wingdings" panose="05000000000000000000" pitchFamily="2" charset="2"/>
              <a:buChar char="u"/>
            </a:pPr>
            <a:endParaRPr lang="en-US" altLang="ja-JP" dirty="0">
              <a:solidFill>
                <a:schemeClr val="tx1"/>
              </a:solidFill>
              <a:latin typeface="+mn-ea"/>
            </a:endParaRPr>
          </a:p>
          <a:p>
            <a:pPr algn="just" fontAlgn="base">
              <a:spcBef>
                <a:spcPct val="0"/>
              </a:spcBef>
            </a:pPr>
            <a:endParaRPr lang="en-US" altLang="ja-JP" dirty="0" smtClean="0">
              <a:solidFill>
                <a:schemeClr val="tx1"/>
              </a:solidFill>
              <a:latin typeface="+mn-ea"/>
            </a:endParaRPr>
          </a:p>
          <a:p>
            <a:pPr marL="285750" indent="-285750" algn="just" fontAlgn="base">
              <a:spcBef>
                <a:spcPct val="0"/>
              </a:spcBef>
              <a:buFont typeface="Arial" panose="020B0604020202020204" pitchFamily="34" charset="0"/>
              <a:buChar char="•"/>
            </a:pPr>
            <a:r>
              <a:rPr lang="ja-JP" altLang="en-US" dirty="0" smtClean="0">
                <a:solidFill>
                  <a:schemeClr val="tx1"/>
                </a:solidFill>
                <a:latin typeface="+mn-ea"/>
              </a:rPr>
              <a:t>他方で、利用者負担第１段階から第３段階までの者の負担限度額は変更しない。（結果的に、補足給付が増額することとなる。）</a:t>
            </a:r>
            <a:endParaRPr lang="ja-JP" altLang="en-US" dirty="0">
              <a:solidFill>
                <a:schemeClr val="tx1"/>
              </a:solidFill>
              <a:latin typeface="+mn-ea"/>
            </a:endParaRPr>
          </a:p>
          <a:p>
            <a:pPr algn="just" fontAlgn="base">
              <a:spcBef>
                <a:spcPct val="0"/>
              </a:spcBef>
              <a:spcAft>
                <a:spcPts val="600"/>
              </a:spcAft>
            </a:pPr>
            <a:endParaRPr lang="ja-JP" altLang="en-US" dirty="0">
              <a:solidFill>
                <a:schemeClr val="tx1"/>
              </a:solidFill>
              <a:latin typeface="+mn-ea"/>
            </a:endParaRPr>
          </a:p>
        </p:txBody>
      </p:sp>
      <p:sp>
        <p:nvSpPr>
          <p:cNvPr id="14" name="テキスト ボックス 13"/>
          <p:cNvSpPr txBox="1"/>
          <p:nvPr/>
        </p:nvSpPr>
        <p:spPr>
          <a:xfrm>
            <a:off x="847188" y="4728746"/>
            <a:ext cx="7782468" cy="338554"/>
          </a:xfrm>
          <a:prstGeom prst="rect">
            <a:avLst/>
          </a:prstGeom>
          <a:no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360000" indent="-360000" algn="just" fontAlgn="base">
              <a:spcBef>
                <a:spcPct val="0"/>
              </a:spcBef>
              <a:spcAft>
                <a:spcPts val="600"/>
              </a:spcAft>
              <a:buFont typeface="Wingdings" panose="05000000000000000000" pitchFamily="2" charset="2"/>
              <a:buChar char="u"/>
            </a:pPr>
            <a:endParaRPr lang="ja-JP" altLang="en-US" sz="1600" dirty="0" smtClean="0">
              <a:solidFill>
                <a:prstClr val="black"/>
              </a:solidFill>
              <a:latin typeface="ＭＳ Ｐゴシック"/>
            </a:endParaRPr>
          </a:p>
        </p:txBody>
      </p:sp>
      <p:sp>
        <p:nvSpPr>
          <p:cNvPr id="15" name="角丸四角形 14"/>
          <p:cNvSpPr/>
          <p:nvPr/>
        </p:nvSpPr>
        <p:spPr>
          <a:xfrm>
            <a:off x="70758" y="815168"/>
            <a:ext cx="9764486" cy="1656000"/>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171450" indent="-171450">
              <a:buFont typeface="Arial" panose="020B0604020202020204" pitchFamily="34" charset="0"/>
              <a:buChar char="•"/>
            </a:pPr>
            <a:r>
              <a:rPr lang="ja-JP" altLang="en-US" dirty="0" smtClean="0">
                <a:solidFill>
                  <a:schemeClr val="tx1"/>
                </a:solidFill>
              </a:rPr>
              <a:t>介護老人福祉施設の多床室の入所者のうち、一定の所得を有する入所者については、現行の光熱水費相当分に加え、室料相当分の負担を居住費として求める。（</a:t>
            </a:r>
            <a:r>
              <a:rPr lang="en-US" altLang="ja-JP" dirty="0">
                <a:solidFill>
                  <a:schemeClr val="tx1"/>
                </a:solidFill>
              </a:rPr>
              <a:t>※</a:t>
            </a:r>
            <a:r>
              <a:rPr lang="ja-JP" altLang="en-US" dirty="0">
                <a:solidFill>
                  <a:schemeClr val="tx1"/>
                </a:solidFill>
              </a:rPr>
              <a:t>実施は２７年８月から</a:t>
            </a:r>
            <a:r>
              <a:rPr lang="ja-JP" altLang="en-US" dirty="0" smtClean="0">
                <a:solidFill>
                  <a:schemeClr val="tx1"/>
                </a:solidFill>
              </a:rPr>
              <a:t>。）</a:t>
            </a:r>
            <a:endParaRPr lang="en-US" altLang="ja-JP" dirty="0" smtClean="0">
              <a:solidFill>
                <a:schemeClr val="tx1"/>
              </a:solidFill>
            </a:endParaRPr>
          </a:p>
          <a:p>
            <a:pPr marL="171450" indent="-171450">
              <a:spcBef>
                <a:spcPts val="600"/>
              </a:spcBef>
              <a:buFont typeface="Arial" panose="020B0604020202020204" pitchFamily="34" charset="0"/>
              <a:buChar char="•"/>
            </a:pPr>
            <a:r>
              <a:rPr lang="ja-JP" altLang="en-US" dirty="0" smtClean="0">
                <a:solidFill>
                  <a:schemeClr val="tx1"/>
                </a:solidFill>
              </a:rPr>
              <a:t>ただし</a:t>
            </a:r>
            <a:r>
              <a:rPr lang="ja-JP" altLang="en-US" dirty="0">
                <a:solidFill>
                  <a:schemeClr val="tx1"/>
                </a:solidFill>
              </a:rPr>
              <a:t>、低所得者に配慮する観点から、利用者負担第１段階から第３段階までの者については、補足給付を支給することにより、利用者負担を増加させないこととする。</a:t>
            </a:r>
          </a:p>
        </p:txBody>
      </p:sp>
      <p:sp>
        <p:nvSpPr>
          <p:cNvPr id="16" name="角丸四角形 15"/>
          <p:cNvSpPr/>
          <p:nvPr/>
        </p:nvSpPr>
        <p:spPr>
          <a:xfrm>
            <a:off x="155019" y="615026"/>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a:xfrm>
            <a:off x="131423" y="2546701"/>
            <a:ext cx="3088027"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見直</a:t>
            </a: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しの具体的な内容</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564138" y="4255760"/>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１日当たり</a:t>
            </a:r>
            <a:r>
              <a:rPr kumimoji="1" lang="ja-JP" altLang="en-US" dirty="0" smtClean="0">
                <a:solidFill>
                  <a:schemeClr val="tx1"/>
                </a:solidFill>
              </a:rPr>
              <a:t>：３７０円</a:t>
            </a:r>
            <a:endParaRPr kumimoji="1" lang="ja-JP" altLang="en-US" dirty="0">
              <a:solidFill>
                <a:schemeClr val="tx1"/>
              </a:solidFill>
            </a:endParaRPr>
          </a:p>
        </p:txBody>
      </p:sp>
      <p:sp>
        <p:nvSpPr>
          <p:cNvPr id="23" name="正方形/長方形 22"/>
          <p:cNvSpPr/>
          <p:nvPr/>
        </p:nvSpPr>
        <p:spPr>
          <a:xfrm>
            <a:off x="4842678" y="4263679"/>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１日当たり</a:t>
            </a:r>
            <a:r>
              <a:rPr kumimoji="1" lang="ja-JP" altLang="en-US" dirty="0" smtClean="0">
                <a:solidFill>
                  <a:schemeClr val="tx1"/>
                </a:solidFill>
              </a:rPr>
              <a:t>：</a:t>
            </a:r>
            <a:r>
              <a:rPr lang="ja-JP" altLang="en-US" dirty="0">
                <a:solidFill>
                  <a:schemeClr val="tx1"/>
                </a:solidFill>
              </a:rPr>
              <a:t>８４０</a:t>
            </a:r>
            <a:r>
              <a:rPr kumimoji="1" lang="ja-JP" altLang="en-US" dirty="0" smtClean="0">
                <a:solidFill>
                  <a:schemeClr val="tx1"/>
                </a:solidFill>
              </a:rPr>
              <a:t>円</a:t>
            </a:r>
            <a:endParaRPr kumimoji="1" lang="ja-JP" altLang="en-US" dirty="0">
              <a:solidFill>
                <a:schemeClr val="tx1"/>
              </a:solidFill>
            </a:endParaRPr>
          </a:p>
        </p:txBody>
      </p:sp>
      <p:sp>
        <p:nvSpPr>
          <p:cNvPr id="24" name="テキスト ボックス 23"/>
          <p:cNvSpPr txBox="1"/>
          <p:nvPr/>
        </p:nvSpPr>
        <p:spPr>
          <a:xfrm rot="10800000" flipV="1">
            <a:off x="23236" y="6045800"/>
            <a:ext cx="9864000" cy="815608"/>
          </a:xfrm>
          <a:prstGeom prst="rect">
            <a:avLst/>
          </a:prstGeom>
          <a:noFill/>
        </p:spPr>
        <p:txBody>
          <a:bodyPr wrap="square" rtlCol="0">
            <a:spAutoFit/>
          </a:bodyPr>
          <a:lstStyle/>
          <a:p>
            <a:pPr algn="just" fontAlgn="base">
              <a:spcBef>
                <a:spcPct val="0"/>
              </a:spcBef>
              <a:spcAft>
                <a:spcPts val="600"/>
              </a:spcAft>
            </a:pPr>
            <a:r>
              <a:rPr lang="en-US" altLang="ja-JP" sz="1400" dirty="0">
                <a:latin typeface="+mn-ea"/>
              </a:rPr>
              <a:t>※</a:t>
            </a:r>
            <a:r>
              <a:rPr lang="ja-JP" altLang="en-US" sz="1400" dirty="0">
                <a:latin typeface="+mn-ea"/>
              </a:rPr>
              <a:t>短期入所生活介護についても同様の</a:t>
            </a:r>
            <a:r>
              <a:rPr lang="ja-JP" altLang="en-US" sz="1400" dirty="0" smtClean="0">
                <a:latin typeface="+mn-ea"/>
              </a:rPr>
              <a:t>見直しを行う。</a:t>
            </a:r>
            <a:endParaRPr lang="en-US" altLang="ja-JP" sz="1400" dirty="0" smtClean="0">
              <a:latin typeface="+mn-ea"/>
            </a:endParaRPr>
          </a:p>
          <a:p>
            <a:pPr algn="just" fontAlgn="base">
              <a:spcBef>
                <a:spcPct val="0"/>
              </a:spcBef>
              <a:spcAft>
                <a:spcPts val="600"/>
              </a:spcAft>
            </a:pPr>
            <a:r>
              <a:rPr lang="en-US" altLang="ja-JP" sz="1400" dirty="0" smtClean="0">
                <a:latin typeface="+mn-ea"/>
              </a:rPr>
              <a:t>※</a:t>
            </a:r>
            <a:r>
              <a:rPr lang="ja-JP" altLang="en-US" sz="1400" dirty="0">
                <a:latin typeface="+mn-ea"/>
              </a:rPr>
              <a:t>別途、直近の家計</a:t>
            </a:r>
            <a:r>
              <a:rPr lang="ja-JP" altLang="en-US" sz="1400" dirty="0" smtClean="0">
                <a:latin typeface="+mn-ea"/>
              </a:rPr>
              <a:t>調査</a:t>
            </a:r>
            <a:r>
              <a:rPr lang="ja-JP" altLang="en-US" sz="1400" dirty="0">
                <a:latin typeface="+mn-ea"/>
              </a:rPr>
              <a:t>で</a:t>
            </a:r>
            <a:r>
              <a:rPr lang="ja-JP" altLang="en-US" sz="1400" dirty="0" smtClean="0">
                <a:latin typeface="+mn-ea"/>
              </a:rPr>
              <a:t>の光熱</a:t>
            </a:r>
            <a:r>
              <a:rPr lang="ja-JP" altLang="en-US" sz="1400" dirty="0">
                <a:latin typeface="+mn-ea"/>
              </a:rPr>
              <a:t>水費の額が現行の基準費用額を上回っていることを踏まえた</a:t>
            </a:r>
            <a:r>
              <a:rPr lang="ja-JP" altLang="en-US" sz="1400" dirty="0" smtClean="0">
                <a:latin typeface="+mn-ea"/>
              </a:rPr>
              <a:t>見直しが平成２７年４月に実施されることから、多床室の基準費用額は、現行の</a:t>
            </a:r>
            <a:r>
              <a:rPr lang="en-US" altLang="ja-JP" sz="1400" dirty="0" smtClean="0">
                <a:latin typeface="+mn-ea"/>
              </a:rPr>
              <a:t>320</a:t>
            </a:r>
            <a:r>
              <a:rPr lang="ja-JP" altLang="en-US" sz="1400" dirty="0" smtClean="0">
                <a:latin typeface="+mn-ea"/>
              </a:rPr>
              <a:t>円→</a:t>
            </a:r>
            <a:r>
              <a:rPr lang="en-US" altLang="ja-JP" sz="1400" dirty="0" smtClean="0">
                <a:latin typeface="+mn-ea"/>
              </a:rPr>
              <a:t>370</a:t>
            </a:r>
            <a:r>
              <a:rPr lang="ja-JP" altLang="en-US" sz="1400" dirty="0" smtClean="0">
                <a:latin typeface="+mn-ea"/>
              </a:rPr>
              <a:t>円に変更となる。</a:t>
            </a:r>
            <a:endParaRPr lang="en-US" altLang="ja-JP" sz="1400" dirty="0" smtClean="0">
              <a:latin typeface="+mn-ea"/>
            </a:endParaRPr>
          </a:p>
        </p:txBody>
      </p:sp>
      <p:sp>
        <p:nvSpPr>
          <p:cNvPr id="21" name="右矢印 20"/>
          <p:cNvSpPr/>
          <p:nvPr/>
        </p:nvSpPr>
        <p:spPr>
          <a:xfrm>
            <a:off x="4745888" y="4560879"/>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55</a:t>
            </a:fld>
            <a:endParaRPr kumimoji="0" lang="en-US" altLang="ja-JP" sz="1600" kern="0" dirty="0">
              <a:solidFill>
                <a:srgbClr val="000000"/>
              </a:solidFill>
            </a:endParaRPr>
          </a:p>
        </p:txBody>
      </p:sp>
    </p:spTree>
    <p:extLst>
      <p:ext uri="{BB962C8B-B14F-4D97-AF65-F5344CB8AC3E}">
        <p14:creationId xmlns:p14="http://schemas.microsoft.com/office/powerpoint/2010/main" val="30796035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矢印コネクタ 33"/>
          <p:cNvCxnSpPr/>
          <p:nvPr/>
        </p:nvCxnSpPr>
        <p:spPr>
          <a:xfrm flipH="1">
            <a:off x="7320185" y="2953424"/>
            <a:ext cx="3883" cy="446649"/>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36" name="直線矢印コネクタ 35"/>
          <p:cNvCxnSpPr/>
          <p:nvPr/>
        </p:nvCxnSpPr>
        <p:spPr>
          <a:xfrm>
            <a:off x="5499061" y="3006240"/>
            <a:ext cx="0" cy="1044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35" name="直線矢印コネクタ 34"/>
          <p:cNvCxnSpPr/>
          <p:nvPr/>
        </p:nvCxnSpPr>
        <p:spPr>
          <a:xfrm>
            <a:off x="6435165" y="2682103"/>
            <a:ext cx="0" cy="1025081"/>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226986020"/>
              </p:ext>
            </p:extLst>
          </p:nvPr>
        </p:nvGraphicFramePr>
        <p:xfrm>
          <a:off x="684014" y="2155755"/>
          <a:ext cx="7935396" cy="3226755"/>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p:cNvSpPr/>
          <p:nvPr/>
        </p:nvSpPr>
        <p:spPr>
          <a:xfrm>
            <a:off x="85994" y="607860"/>
            <a:ext cx="9756000" cy="97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233" tIns="45617" rIns="91233" bIns="45617" rtlCol="0" anchor="ctr" anchorCtr="0"/>
          <a:lstStyle/>
          <a:p>
            <a:pPr marL="285750" indent="-285750">
              <a:buFont typeface="Arial" panose="020B0604020202020204" pitchFamily="34" charset="0"/>
              <a:buChar char="•"/>
            </a:pPr>
            <a:r>
              <a:rPr lang="ja-JP" altLang="en-US" sz="1400" dirty="0" smtClean="0">
                <a:solidFill>
                  <a:prstClr val="black"/>
                </a:solidFill>
                <a:latin typeface="ＭＳ Ｐゴシック"/>
              </a:rPr>
              <a:t>特別</a:t>
            </a:r>
            <a:r>
              <a:rPr lang="ja-JP" altLang="en-US" sz="1400" dirty="0">
                <a:solidFill>
                  <a:prstClr val="black"/>
                </a:solidFill>
                <a:latin typeface="ＭＳ Ｐゴシック"/>
              </a:rPr>
              <a:t>養護老人</a:t>
            </a:r>
            <a:r>
              <a:rPr lang="ja-JP" altLang="en-US" sz="1400" dirty="0" smtClean="0">
                <a:solidFill>
                  <a:prstClr val="black"/>
                </a:solidFill>
                <a:latin typeface="ＭＳ Ｐゴシック"/>
              </a:rPr>
              <a:t>ホームの多床室の入所者については、光熱水費相当の１日当たり</a:t>
            </a:r>
            <a:r>
              <a:rPr lang="ja-JP" altLang="en-US" sz="1400" dirty="0">
                <a:solidFill>
                  <a:prstClr val="black"/>
                </a:solidFill>
                <a:latin typeface="ＭＳ Ｐゴシック"/>
              </a:rPr>
              <a:t>３７０円（ １ヶ月を</a:t>
            </a:r>
            <a:r>
              <a:rPr lang="en-US" altLang="ja-JP" sz="1400" dirty="0">
                <a:solidFill>
                  <a:prstClr val="black"/>
                </a:solidFill>
                <a:latin typeface="ＭＳ Ｐゴシック"/>
              </a:rPr>
              <a:t>30</a:t>
            </a:r>
            <a:r>
              <a:rPr lang="ja-JP" altLang="en-US" sz="1400" dirty="0">
                <a:solidFill>
                  <a:prstClr val="black"/>
                </a:solidFill>
                <a:latin typeface="ＭＳ Ｐゴシック"/>
              </a:rPr>
              <a:t>日として</a:t>
            </a:r>
            <a:r>
              <a:rPr lang="ja-JP" altLang="en-US" sz="1400" dirty="0" smtClean="0">
                <a:solidFill>
                  <a:prstClr val="black"/>
                </a:solidFill>
                <a:latin typeface="ＭＳ Ｐゴシック"/>
              </a:rPr>
              <a:t>１１</a:t>
            </a:r>
            <a:r>
              <a:rPr lang="en-US" altLang="ja-JP" sz="1400" dirty="0" smtClean="0">
                <a:solidFill>
                  <a:prstClr val="black"/>
                </a:solidFill>
                <a:latin typeface="ＭＳ Ｐゴシック"/>
              </a:rPr>
              <a:t>,</a:t>
            </a:r>
            <a:r>
              <a:rPr lang="ja-JP" altLang="en-US" sz="1400" dirty="0" smtClean="0">
                <a:solidFill>
                  <a:prstClr val="black"/>
                </a:solidFill>
                <a:latin typeface="ＭＳ Ｐゴシック"/>
              </a:rPr>
              <a:t>１００円）の自己負担に加え、平成２７年８月より、室料相当として、１日</a:t>
            </a:r>
            <a:r>
              <a:rPr lang="ja-JP" altLang="en-US" sz="1400" dirty="0">
                <a:solidFill>
                  <a:prstClr val="black"/>
                </a:solidFill>
                <a:latin typeface="ＭＳ Ｐゴシック"/>
              </a:rPr>
              <a:t>当たり４７０円（１ヶ月を</a:t>
            </a:r>
            <a:r>
              <a:rPr lang="en-US" altLang="ja-JP" sz="1400" dirty="0">
                <a:solidFill>
                  <a:prstClr val="black"/>
                </a:solidFill>
                <a:latin typeface="ＭＳ Ｐゴシック"/>
              </a:rPr>
              <a:t>30</a:t>
            </a:r>
            <a:r>
              <a:rPr lang="ja-JP" altLang="en-US" sz="1400" dirty="0">
                <a:solidFill>
                  <a:prstClr val="black"/>
                </a:solidFill>
                <a:latin typeface="ＭＳ Ｐゴシック"/>
              </a:rPr>
              <a:t>日として１４</a:t>
            </a:r>
            <a:r>
              <a:rPr lang="en-US" altLang="ja-JP" sz="1400" dirty="0">
                <a:solidFill>
                  <a:prstClr val="black"/>
                </a:solidFill>
                <a:latin typeface="ＭＳ Ｐゴシック"/>
              </a:rPr>
              <a:t>,</a:t>
            </a:r>
            <a:r>
              <a:rPr lang="ja-JP" altLang="en-US" sz="1400" dirty="0">
                <a:solidFill>
                  <a:prstClr val="black"/>
                </a:solidFill>
                <a:latin typeface="ＭＳ Ｐゴシック"/>
              </a:rPr>
              <a:t>１００円</a:t>
            </a:r>
            <a:r>
              <a:rPr lang="ja-JP" altLang="en-US" sz="1400" dirty="0" smtClean="0">
                <a:solidFill>
                  <a:prstClr val="black"/>
                </a:solidFill>
                <a:latin typeface="ＭＳ Ｐゴシック"/>
              </a:rPr>
              <a:t>）が自己負担となる。</a:t>
            </a:r>
            <a:endParaRPr lang="en-US" altLang="ja-JP" sz="1400" dirty="0" smtClean="0">
              <a:solidFill>
                <a:prstClr val="black"/>
              </a:solidFill>
              <a:latin typeface="ＭＳ Ｐゴシック"/>
            </a:endParaRPr>
          </a:p>
          <a:p>
            <a:pPr marL="285750" indent="-285750">
              <a:spcBef>
                <a:spcPts val="600"/>
              </a:spcBef>
              <a:buFont typeface="Arial" panose="020B0604020202020204" pitchFamily="34" charset="0"/>
              <a:buChar char="•"/>
            </a:pPr>
            <a:r>
              <a:rPr lang="ja-JP" altLang="en-US" sz="1400" dirty="0" smtClean="0">
                <a:solidFill>
                  <a:prstClr val="black"/>
                </a:solidFill>
                <a:latin typeface="ＭＳ Ｐゴシック"/>
              </a:rPr>
              <a:t>ただし、所得の低い第１～３段階の入所者は、負担の軽減措置（補足給付）が支給されるため、居住費負担は増加しない。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56455" y="5445224"/>
            <a:ext cx="4464000" cy="1404000"/>
          </a:xfrm>
          <a:prstGeom prst="roundRect">
            <a:avLst/>
          </a:prstGeom>
          <a:noFill/>
          <a:ln w="12700">
            <a:prstDash val="dash"/>
          </a:ln>
        </p:spPr>
        <p:style>
          <a:lnRef idx="2">
            <a:schemeClr val="dk1"/>
          </a:lnRef>
          <a:fillRef idx="1">
            <a:schemeClr val="lt1"/>
          </a:fillRef>
          <a:effectRef idx="0">
            <a:schemeClr val="dk1"/>
          </a:effectRef>
          <a:fontRef idx="minor">
            <a:schemeClr val="dk1"/>
          </a:fontRef>
        </p:style>
        <p:txBody>
          <a:bodyPr lIns="87330" tIns="43668" rIns="87330" bIns="43668" rtlCol="0" anchor="ctr"/>
          <a:lstStyle/>
          <a:p>
            <a:pPr defTabSz="913439">
              <a:spcAft>
                <a:spcPts val="573"/>
              </a:spcAft>
            </a:pPr>
            <a:endParaRPr lang="ja-JP" altLang="en-US" sz="1100" dirty="0">
              <a:solidFill>
                <a:prstClr val="black"/>
              </a:solidFill>
              <a:latin typeface="HGPｺﾞｼｯｸM" pitchFamily="50" charset="-128"/>
              <a:ea typeface="HGPｺﾞｼｯｸM" pitchFamily="50" charset="-128"/>
            </a:endParaRPr>
          </a:p>
        </p:txBody>
      </p:sp>
      <p:cxnSp>
        <p:nvCxnSpPr>
          <p:cNvPr id="40" name="直線矢印コネクタ 39"/>
          <p:cNvCxnSpPr/>
          <p:nvPr/>
        </p:nvCxnSpPr>
        <p:spPr>
          <a:xfrm flipH="1">
            <a:off x="3002859" y="2809408"/>
            <a:ext cx="3883" cy="446649"/>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1" name="直線矢印コネクタ 40"/>
          <p:cNvCxnSpPr/>
          <p:nvPr/>
        </p:nvCxnSpPr>
        <p:spPr>
          <a:xfrm>
            <a:off x="2144688" y="2862200"/>
            <a:ext cx="0" cy="828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2" name="直線矢印コネクタ 41"/>
          <p:cNvCxnSpPr/>
          <p:nvPr/>
        </p:nvCxnSpPr>
        <p:spPr>
          <a:xfrm>
            <a:off x="1208584" y="3042128"/>
            <a:ext cx="0" cy="1008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43" name="角丸四角形 42"/>
          <p:cNvSpPr/>
          <p:nvPr/>
        </p:nvSpPr>
        <p:spPr>
          <a:xfrm>
            <a:off x="860407" y="2953424"/>
            <a:ext cx="780225" cy="737049"/>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36000" tIns="45682" rIns="36000" bIns="45682" rtlCol="0" anchor="ctr"/>
          <a:lstStyle/>
          <a:p>
            <a:pPr algn="ctr" defTabSz="913439"/>
            <a:r>
              <a:rPr lang="ja-JP" altLang="en-US" sz="1200" dirty="0" smtClean="0">
                <a:solidFill>
                  <a:prstClr val="black"/>
                </a:solidFill>
                <a:latin typeface="HGPｺﾞｼｯｸM" pitchFamily="50" charset="-128"/>
                <a:ea typeface="HGPｺﾞｼｯｸM" pitchFamily="50" charset="-128"/>
              </a:rPr>
              <a:t>軽減措置（補足</a:t>
            </a:r>
            <a:endParaRPr lang="en-US" altLang="ja-JP" sz="1200" dirty="0" smtClean="0">
              <a:solidFill>
                <a:prstClr val="black"/>
              </a:solidFill>
              <a:latin typeface="HGPｺﾞｼｯｸM" pitchFamily="50" charset="-128"/>
              <a:ea typeface="HGPｺﾞｼｯｸM" pitchFamily="50" charset="-128"/>
            </a:endParaRPr>
          </a:p>
          <a:p>
            <a:pPr algn="ctr" defTabSz="913439"/>
            <a:r>
              <a:rPr lang="ja-JP" altLang="en-US" sz="1200" dirty="0" smtClean="0">
                <a:solidFill>
                  <a:prstClr val="black"/>
                </a:solidFill>
                <a:latin typeface="HGPｺﾞｼｯｸM" pitchFamily="50" charset="-128"/>
                <a:ea typeface="HGPｺﾞｼｯｸM" pitchFamily="50" charset="-128"/>
              </a:rPr>
              <a:t>給付）</a:t>
            </a:r>
            <a:endParaRPr lang="en-US" altLang="ja-JP" sz="1200" dirty="0" smtClean="0">
              <a:solidFill>
                <a:prstClr val="black"/>
              </a:solidFill>
              <a:latin typeface="HGPｺﾞｼｯｸM" pitchFamily="50" charset="-128"/>
              <a:ea typeface="HGPｺﾞｼｯｸM" pitchFamily="50" charset="-128"/>
            </a:endParaRPr>
          </a:p>
        </p:txBody>
      </p:sp>
      <p:sp>
        <p:nvSpPr>
          <p:cNvPr id="48" name="テキスト ボックス 47"/>
          <p:cNvSpPr txBox="1"/>
          <p:nvPr/>
        </p:nvSpPr>
        <p:spPr>
          <a:xfrm>
            <a:off x="1424615" y="1721732"/>
            <a:ext cx="2800199" cy="338554"/>
          </a:xfrm>
          <a:prstGeom prst="rect">
            <a:avLst/>
          </a:prstGeom>
          <a:noFill/>
        </p:spPr>
        <p:txBody>
          <a:bodyPr wrap="square" rtlCol="0">
            <a:spAutoFit/>
          </a:bodyPr>
          <a:lstStyle/>
          <a:p>
            <a:pPr algn="ctr" defTabSz="913439"/>
            <a:r>
              <a:rPr lang="ja-JP" altLang="en-US" sz="1600" b="1" u="sng" dirty="0" smtClean="0">
                <a:solidFill>
                  <a:prstClr val="black"/>
                </a:solidFill>
                <a:latin typeface="HGPｺﾞｼｯｸM" pitchFamily="50" charset="-128"/>
                <a:ea typeface="HGPｺﾞｼｯｸM" pitchFamily="50" charset="-128"/>
              </a:rPr>
              <a:t>＜平成２７年４月～＞</a:t>
            </a:r>
            <a:endParaRPr lang="ja-JP" altLang="en-US" sz="1600" b="1" u="sng" dirty="0">
              <a:solidFill>
                <a:prstClr val="black"/>
              </a:solidFill>
              <a:latin typeface="HGPｺﾞｼｯｸM" pitchFamily="50" charset="-128"/>
              <a:ea typeface="HGPｺﾞｼｯｸM" pitchFamily="50" charset="-128"/>
            </a:endParaRPr>
          </a:p>
        </p:txBody>
      </p:sp>
      <p:sp>
        <p:nvSpPr>
          <p:cNvPr id="49" name="テキスト ボックス 48"/>
          <p:cNvSpPr txBox="1"/>
          <p:nvPr/>
        </p:nvSpPr>
        <p:spPr>
          <a:xfrm>
            <a:off x="5321161" y="1772254"/>
            <a:ext cx="2800199" cy="338554"/>
          </a:xfrm>
          <a:prstGeom prst="rect">
            <a:avLst/>
          </a:prstGeom>
          <a:noFill/>
        </p:spPr>
        <p:txBody>
          <a:bodyPr wrap="square" rtlCol="0">
            <a:spAutoFit/>
          </a:bodyPr>
          <a:lstStyle/>
          <a:p>
            <a:pPr algn="ctr" defTabSz="913439"/>
            <a:r>
              <a:rPr lang="ja-JP" altLang="en-US" sz="1600" b="1" u="sng" dirty="0" smtClean="0">
                <a:solidFill>
                  <a:prstClr val="black"/>
                </a:solidFill>
                <a:latin typeface="HGPｺﾞｼｯｸM" pitchFamily="50" charset="-128"/>
                <a:ea typeface="HGPｺﾞｼｯｸM" pitchFamily="50" charset="-128"/>
              </a:rPr>
              <a:t>＜平成２７年８月～＞</a:t>
            </a:r>
            <a:endParaRPr lang="ja-JP" altLang="en-US" sz="1600" b="1" u="sng" dirty="0">
              <a:solidFill>
                <a:prstClr val="black"/>
              </a:solidFill>
              <a:latin typeface="HGPｺﾞｼｯｸM" pitchFamily="50" charset="-128"/>
              <a:ea typeface="HGPｺﾞｼｯｸM" pitchFamily="50" charset="-128"/>
            </a:endParaRPr>
          </a:p>
        </p:txBody>
      </p:sp>
      <p:sp>
        <p:nvSpPr>
          <p:cNvPr id="39" name="右矢印 38"/>
          <p:cNvSpPr/>
          <p:nvPr/>
        </p:nvSpPr>
        <p:spPr>
          <a:xfrm>
            <a:off x="4538567" y="1970828"/>
            <a:ext cx="546000" cy="3007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正方形/長方形 1"/>
          <p:cNvSpPr/>
          <p:nvPr/>
        </p:nvSpPr>
        <p:spPr>
          <a:xfrm>
            <a:off x="779404" y="2104108"/>
            <a:ext cx="507191" cy="18000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テキスト ボックス 2"/>
          <p:cNvSpPr txBox="1"/>
          <p:nvPr/>
        </p:nvSpPr>
        <p:spPr>
          <a:xfrm>
            <a:off x="-117633" y="2070138"/>
            <a:ext cx="936173" cy="754053"/>
          </a:xfrm>
          <a:prstGeom prst="rect">
            <a:avLst/>
          </a:prstGeom>
          <a:noFill/>
        </p:spPr>
        <p:txBody>
          <a:bodyPr wrap="square" rtlCol="0">
            <a:spAutoFit/>
          </a:bodyPr>
          <a:lstStyle/>
          <a:p>
            <a:pPr algn="r">
              <a:spcBef>
                <a:spcPts val="600"/>
              </a:spcBef>
            </a:pPr>
            <a:r>
              <a:rPr lang="ja-JP" altLang="en-US" sz="1100" dirty="0">
                <a:solidFill>
                  <a:prstClr val="black"/>
                </a:solidFill>
              </a:rPr>
              <a:t>居住費</a:t>
            </a:r>
            <a:r>
              <a:rPr lang="ja-JP" altLang="en-US" sz="1100" dirty="0" smtClean="0">
                <a:solidFill>
                  <a:prstClr val="black"/>
                </a:solidFill>
              </a:rPr>
              <a:t>：</a:t>
            </a:r>
            <a:endParaRPr lang="en-US" altLang="ja-JP" sz="1100" dirty="0" smtClean="0">
              <a:solidFill>
                <a:prstClr val="black"/>
              </a:solidFill>
            </a:endParaRPr>
          </a:p>
          <a:p>
            <a:pPr algn="r">
              <a:spcBef>
                <a:spcPts val="600"/>
              </a:spcBef>
            </a:pPr>
            <a:r>
              <a:rPr lang="ja-JP" altLang="en-US" sz="1100" dirty="0" smtClean="0">
                <a:solidFill>
                  <a:prstClr val="black"/>
                </a:solidFill>
              </a:rPr>
              <a:t>食費：</a:t>
            </a:r>
            <a:endParaRPr lang="en-US" altLang="ja-JP" sz="1100" dirty="0" smtClean="0">
              <a:solidFill>
                <a:prstClr val="black"/>
              </a:solidFill>
            </a:endParaRPr>
          </a:p>
          <a:p>
            <a:pPr algn="r">
              <a:spcBef>
                <a:spcPts val="600"/>
              </a:spcBef>
            </a:pPr>
            <a:r>
              <a:rPr lang="ja-JP" altLang="en-US" sz="1100" dirty="0" smtClean="0">
                <a:solidFill>
                  <a:prstClr val="black"/>
                </a:solidFill>
              </a:rPr>
              <a:t>１割負担：</a:t>
            </a:r>
            <a:endParaRPr lang="ja-JP" altLang="en-US" sz="1100" dirty="0">
              <a:solidFill>
                <a:prstClr val="black"/>
              </a:solidFill>
            </a:endParaRPr>
          </a:p>
        </p:txBody>
      </p:sp>
      <p:sp>
        <p:nvSpPr>
          <p:cNvPr id="47" name="正方形/長方形 46"/>
          <p:cNvSpPr/>
          <p:nvPr/>
        </p:nvSpPr>
        <p:spPr>
          <a:xfrm>
            <a:off x="779404" y="2356155"/>
            <a:ext cx="507191" cy="1800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779404" y="2608163"/>
            <a:ext cx="507191" cy="1800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線吹き出し 2 (枠付き) 14"/>
          <p:cNvSpPr/>
          <p:nvPr/>
        </p:nvSpPr>
        <p:spPr>
          <a:xfrm>
            <a:off x="8775494" y="2410128"/>
            <a:ext cx="1014000" cy="802779"/>
          </a:xfrm>
          <a:prstGeom prst="borderCallout2">
            <a:avLst>
              <a:gd name="adj1" fmla="val 18750"/>
              <a:gd name="adj2" fmla="val -8333"/>
              <a:gd name="adj3" fmla="val 18750"/>
              <a:gd name="adj4" fmla="val -16667"/>
              <a:gd name="adj5" fmla="val 26040"/>
              <a:gd name="adj6" fmla="val -63334"/>
            </a:avLst>
          </a:prstGeom>
          <a:noFill/>
          <a:ln>
            <a:solidFill>
              <a:srgbClr val="22AE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月額</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14,100</a:t>
            </a:r>
          </a:p>
          <a:p>
            <a:pPr algn="ctr"/>
            <a:r>
              <a:rPr lang="ja-JP" altLang="en-US" sz="1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円</a:t>
            </a: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の増</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1877067" y="4024102"/>
            <a:ext cx="447558" cy="338554"/>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en-US" altLang="en-US" sz="1600" b="1" dirty="0">
                <a:solidFill>
                  <a:prstClr val="black"/>
                </a:solidFill>
              </a:rPr>
              <a:t>1.1</a:t>
            </a:r>
          </a:p>
        </p:txBody>
      </p:sp>
      <p:sp>
        <p:nvSpPr>
          <p:cNvPr id="17" name="正方形/長方形 16"/>
          <p:cNvSpPr/>
          <p:nvPr/>
        </p:nvSpPr>
        <p:spPr>
          <a:xfrm>
            <a:off x="6207602" y="4036294"/>
            <a:ext cx="447558" cy="338554"/>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en-US" altLang="en-US" sz="1600" b="1" dirty="0">
                <a:solidFill>
                  <a:prstClr val="black"/>
                </a:solidFill>
              </a:rPr>
              <a:t>1.1</a:t>
            </a:r>
          </a:p>
        </p:txBody>
      </p:sp>
      <p:sp>
        <p:nvSpPr>
          <p:cNvPr id="38" name="正方形/長方形 37"/>
          <p:cNvSpPr/>
          <p:nvPr/>
        </p:nvSpPr>
        <p:spPr>
          <a:xfrm>
            <a:off x="881016" y="4079271"/>
            <a:ext cx="838691" cy="307777"/>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ja-JP" altLang="en-US" sz="1400" b="1" dirty="0">
                <a:solidFill>
                  <a:prstClr val="black"/>
                </a:solidFill>
              </a:rPr>
              <a:t>２</a:t>
            </a:r>
            <a:r>
              <a:rPr lang="en-US" altLang="en-US" sz="1400" b="1" dirty="0" smtClean="0">
                <a:solidFill>
                  <a:prstClr val="black"/>
                </a:solidFill>
              </a:rPr>
              <a:t>.</a:t>
            </a:r>
            <a:r>
              <a:rPr lang="ja-JP" altLang="en-US" sz="1400" b="1" dirty="0" smtClean="0">
                <a:solidFill>
                  <a:prstClr val="black"/>
                </a:solidFill>
              </a:rPr>
              <a:t>４万円</a:t>
            </a:r>
            <a:endParaRPr lang="en-US" altLang="en-US" sz="1400" b="1" dirty="0">
              <a:solidFill>
                <a:prstClr val="black"/>
              </a:solidFill>
            </a:endParaRPr>
          </a:p>
        </p:txBody>
      </p:sp>
      <p:sp>
        <p:nvSpPr>
          <p:cNvPr id="46" name="正方形/長方形 45"/>
          <p:cNvSpPr/>
          <p:nvPr/>
        </p:nvSpPr>
        <p:spPr>
          <a:xfrm>
            <a:off x="1739111" y="3690201"/>
            <a:ext cx="838691" cy="307777"/>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ja-JP" altLang="en-US" sz="1400" b="1" dirty="0">
                <a:solidFill>
                  <a:prstClr val="black"/>
                </a:solidFill>
              </a:rPr>
              <a:t>３</a:t>
            </a:r>
            <a:r>
              <a:rPr lang="en-US" altLang="en-US" sz="1400" b="1" dirty="0" smtClean="0">
                <a:solidFill>
                  <a:prstClr val="black"/>
                </a:solidFill>
              </a:rPr>
              <a:t>.</a:t>
            </a:r>
            <a:r>
              <a:rPr lang="ja-JP" altLang="en-US" sz="1400" b="1" dirty="0">
                <a:solidFill>
                  <a:prstClr val="black"/>
                </a:solidFill>
              </a:rPr>
              <a:t>８</a:t>
            </a:r>
            <a:r>
              <a:rPr lang="ja-JP" altLang="en-US" sz="1400" b="1" dirty="0" smtClean="0">
                <a:solidFill>
                  <a:prstClr val="black"/>
                </a:solidFill>
              </a:rPr>
              <a:t>万円</a:t>
            </a:r>
            <a:endParaRPr lang="en-US" altLang="en-US" sz="1400" b="1" dirty="0">
              <a:solidFill>
                <a:prstClr val="black"/>
              </a:solidFill>
            </a:endParaRPr>
          </a:p>
        </p:txBody>
      </p:sp>
      <p:sp>
        <p:nvSpPr>
          <p:cNvPr id="51" name="正方形/長方形 50"/>
          <p:cNvSpPr/>
          <p:nvPr/>
        </p:nvSpPr>
        <p:spPr>
          <a:xfrm>
            <a:off x="2597207" y="3238422"/>
            <a:ext cx="838691" cy="307777"/>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ja-JP" altLang="en-US" sz="1400" b="1" dirty="0">
                <a:solidFill>
                  <a:prstClr val="black"/>
                </a:solidFill>
              </a:rPr>
              <a:t>５</a:t>
            </a:r>
            <a:r>
              <a:rPr lang="en-US" altLang="en-US" sz="1400" b="1" dirty="0" smtClean="0">
                <a:solidFill>
                  <a:prstClr val="black"/>
                </a:solidFill>
              </a:rPr>
              <a:t>.</a:t>
            </a:r>
            <a:r>
              <a:rPr lang="ja-JP" altLang="en-US" sz="1400" b="1" dirty="0">
                <a:solidFill>
                  <a:prstClr val="black"/>
                </a:solidFill>
              </a:rPr>
              <a:t>５</a:t>
            </a:r>
            <a:r>
              <a:rPr lang="ja-JP" altLang="en-US" sz="1400" b="1" dirty="0" smtClean="0">
                <a:solidFill>
                  <a:prstClr val="black"/>
                </a:solidFill>
              </a:rPr>
              <a:t>万円</a:t>
            </a:r>
            <a:endParaRPr lang="en-US" altLang="en-US" sz="1400" b="1" dirty="0">
              <a:solidFill>
                <a:prstClr val="black"/>
              </a:solidFill>
            </a:endParaRPr>
          </a:p>
        </p:txBody>
      </p:sp>
      <p:sp>
        <p:nvSpPr>
          <p:cNvPr id="52" name="正方形/長方形 51"/>
          <p:cNvSpPr/>
          <p:nvPr/>
        </p:nvSpPr>
        <p:spPr>
          <a:xfrm>
            <a:off x="3542492" y="2443560"/>
            <a:ext cx="910827" cy="307777"/>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ja-JP" altLang="en-US" sz="1400" b="1" dirty="0" smtClean="0">
                <a:solidFill>
                  <a:prstClr val="black"/>
                </a:solidFill>
              </a:rPr>
              <a:t>８．０万円</a:t>
            </a:r>
            <a:endParaRPr lang="en-US" altLang="en-US" sz="1400" b="1" dirty="0">
              <a:solidFill>
                <a:prstClr val="black"/>
              </a:solidFill>
            </a:endParaRPr>
          </a:p>
        </p:txBody>
      </p:sp>
      <p:sp>
        <p:nvSpPr>
          <p:cNvPr id="53" name="正方形/長方形 52"/>
          <p:cNvSpPr/>
          <p:nvPr/>
        </p:nvSpPr>
        <p:spPr>
          <a:xfrm>
            <a:off x="5221979" y="4099009"/>
            <a:ext cx="838691" cy="307777"/>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ja-JP" altLang="en-US" sz="1400" b="1" dirty="0">
                <a:solidFill>
                  <a:prstClr val="black"/>
                </a:solidFill>
              </a:rPr>
              <a:t>２</a:t>
            </a:r>
            <a:r>
              <a:rPr lang="en-US" altLang="en-US" sz="1400" b="1" dirty="0" smtClean="0">
                <a:solidFill>
                  <a:prstClr val="black"/>
                </a:solidFill>
              </a:rPr>
              <a:t>.</a:t>
            </a:r>
            <a:r>
              <a:rPr lang="ja-JP" altLang="en-US" sz="1400" b="1" dirty="0" smtClean="0">
                <a:solidFill>
                  <a:prstClr val="black"/>
                </a:solidFill>
              </a:rPr>
              <a:t>４万円</a:t>
            </a:r>
            <a:endParaRPr lang="en-US" altLang="en-US" sz="1400" b="1" dirty="0">
              <a:solidFill>
                <a:prstClr val="black"/>
              </a:solidFill>
            </a:endParaRPr>
          </a:p>
        </p:txBody>
      </p:sp>
      <p:sp>
        <p:nvSpPr>
          <p:cNvPr id="55" name="正方形/長方形 54"/>
          <p:cNvSpPr/>
          <p:nvPr/>
        </p:nvSpPr>
        <p:spPr>
          <a:xfrm>
            <a:off x="6029588" y="3670463"/>
            <a:ext cx="838691" cy="307777"/>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ja-JP" altLang="en-US" sz="1400" b="1" dirty="0">
                <a:solidFill>
                  <a:prstClr val="black"/>
                </a:solidFill>
              </a:rPr>
              <a:t>３</a:t>
            </a:r>
            <a:r>
              <a:rPr lang="en-US" altLang="en-US" sz="1400" b="1" dirty="0" smtClean="0">
                <a:solidFill>
                  <a:prstClr val="black"/>
                </a:solidFill>
              </a:rPr>
              <a:t>.</a:t>
            </a:r>
            <a:r>
              <a:rPr lang="ja-JP" altLang="en-US" sz="1400" b="1" dirty="0">
                <a:solidFill>
                  <a:prstClr val="black"/>
                </a:solidFill>
              </a:rPr>
              <a:t>８</a:t>
            </a:r>
            <a:r>
              <a:rPr lang="ja-JP" altLang="en-US" sz="1400" b="1" dirty="0" smtClean="0">
                <a:solidFill>
                  <a:prstClr val="black"/>
                </a:solidFill>
              </a:rPr>
              <a:t>万円</a:t>
            </a:r>
            <a:endParaRPr lang="en-US" altLang="en-US" sz="1400" b="1" dirty="0">
              <a:solidFill>
                <a:prstClr val="black"/>
              </a:solidFill>
            </a:endParaRPr>
          </a:p>
        </p:txBody>
      </p:sp>
      <p:sp>
        <p:nvSpPr>
          <p:cNvPr id="56" name="正方形/長方形 55"/>
          <p:cNvSpPr/>
          <p:nvPr/>
        </p:nvSpPr>
        <p:spPr>
          <a:xfrm>
            <a:off x="6950362" y="3301258"/>
            <a:ext cx="838691" cy="307777"/>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ja-JP" altLang="en-US" sz="1400" b="1" dirty="0">
                <a:solidFill>
                  <a:prstClr val="black"/>
                </a:solidFill>
              </a:rPr>
              <a:t>５</a:t>
            </a:r>
            <a:r>
              <a:rPr lang="en-US" altLang="en-US" sz="1400" b="1" dirty="0" smtClean="0">
                <a:solidFill>
                  <a:prstClr val="black"/>
                </a:solidFill>
              </a:rPr>
              <a:t>.</a:t>
            </a:r>
            <a:r>
              <a:rPr lang="ja-JP" altLang="en-US" sz="1400" b="1" dirty="0">
                <a:solidFill>
                  <a:prstClr val="black"/>
                </a:solidFill>
              </a:rPr>
              <a:t>５</a:t>
            </a:r>
            <a:r>
              <a:rPr lang="ja-JP" altLang="en-US" sz="1400" b="1" dirty="0" smtClean="0">
                <a:solidFill>
                  <a:prstClr val="black"/>
                </a:solidFill>
              </a:rPr>
              <a:t>万円</a:t>
            </a:r>
            <a:endParaRPr lang="en-US" altLang="en-US" sz="1400" b="1" dirty="0">
              <a:solidFill>
                <a:prstClr val="black"/>
              </a:solidFill>
            </a:endParaRPr>
          </a:p>
        </p:txBody>
      </p:sp>
      <p:sp>
        <p:nvSpPr>
          <p:cNvPr id="57" name="正方形/長方形 56"/>
          <p:cNvSpPr/>
          <p:nvPr/>
        </p:nvSpPr>
        <p:spPr>
          <a:xfrm>
            <a:off x="7877411" y="2098028"/>
            <a:ext cx="838691" cy="307777"/>
          </a:xfrm>
          <a:prstGeom prst="rect">
            <a:avLst/>
          </a:prstGeom>
        </p:spPr>
        <p:txBody>
          <a:bodyPr wrap="none">
            <a:spAutoFit/>
          </a:bodyPr>
          <a:lstStyle/>
          <a:p>
            <a:pPr algn="ctr">
              <a:defRPr sz="1600" b="1" i="0" u="none" strike="noStrike" kern="1200" baseline="0">
                <a:solidFill>
                  <a:prstClr val="black"/>
                </a:solidFill>
                <a:latin typeface="+mn-lt"/>
                <a:ea typeface="+mn-ea"/>
                <a:cs typeface="+mn-cs"/>
              </a:defRPr>
            </a:pPr>
            <a:r>
              <a:rPr lang="ja-JP" altLang="en-US" sz="1400" b="1" dirty="0">
                <a:solidFill>
                  <a:prstClr val="black"/>
                </a:solidFill>
              </a:rPr>
              <a:t>９</a:t>
            </a:r>
            <a:r>
              <a:rPr lang="en-US" altLang="en-US" sz="1400" b="1" dirty="0" smtClean="0">
                <a:solidFill>
                  <a:prstClr val="black"/>
                </a:solidFill>
              </a:rPr>
              <a:t>.</a:t>
            </a:r>
            <a:r>
              <a:rPr lang="ja-JP" altLang="en-US" sz="1400" b="1" dirty="0" smtClean="0">
                <a:solidFill>
                  <a:prstClr val="black"/>
                </a:solidFill>
              </a:rPr>
              <a:t>２万円</a:t>
            </a:r>
            <a:endParaRPr lang="en-US" altLang="en-US" sz="1400" b="1" dirty="0">
              <a:solidFill>
                <a:prstClr val="black"/>
              </a:solidFill>
            </a:endParaRPr>
          </a:p>
        </p:txBody>
      </p:sp>
      <p:grpSp>
        <p:nvGrpSpPr>
          <p:cNvPr id="54" name="グループ化 53"/>
          <p:cNvGrpSpPr/>
          <p:nvPr/>
        </p:nvGrpSpPr>
        <p:grpSpPr>
          <a:xfrm>
            <a:off x="4559682" y="5499679"/>
            <a:ext cx="5444382" cy="743578"/>
            <a:chOff x="4227025" y="5949289"/>
            <a:chExt cx="5025583" cy="692179"/>
          </a:xfrm>
        </p:grpSpPr>
        <p:sp>
          <p:nvSpPr>
            <p:cNvPr id="58" name="テキスト ボックス 57"/>
            <p:cNvSpPr txBox="1"/>
            <p:nvPr/>
          </p:nvSpPr>
          <p:spPr>
            <a:xfrm>
              <a:off x="4227025" y="5949289"/>
              <a:ext cx="5025583" cy="655096"/>
            </a:xfrm>
            <a:prstGeom prst="rect">
              <a:avLst/>
            </a:prstGeom>
            <a:noFill/>
          </p:spPr>
          <p:txBody>
            <a:bodyPr wrap="square" lIns="87330" tIns="43668" rIns="87330" bIns="43668" rtlCol="0">
              <a:spAutoFit/>
            </a:bodyPr>
            <a:lstStyle/>
            <a:p>
              <a:pPr defTabSz="913439">
                <a:tabLst>
                  <a:tab pos="687625" algn="l"/>
                </a:tabLst>
              </a:pPr>
              <a:r>
                <a:rPr lang="ja-JP" altLang="en-US" sz="1000" dirty="0">
                  <a:solidFill>
                    <a:prstClr val="black"/>
                  </a:solidFill>
                  <a:latin typeface="HGPｺﾞｼｯｸM" pitchFamily="50" charset="-128"/>
                  <a:ea typeface="HGPｺﾞｼｯｸM" pitchFamily="50" charset="-128"/>
                </a:rPr>
                <a:t>・第１段階：　生活保護受給者、老齢福祉年金受給者　等</a:t>
              </a:r>
              <a:endParaRPr lang="en-US" altLang="ja-JP" sz="1000" dirty="0">
                <a:solidFill>
                  <a:prstClr val="black"/>
                </a:solidFill>
                <a:latin typeface="HGPｺﾞｼｯｸM" pitchFamily="50" charset="-128"/>
                <a:ea typeface="HGPｺﾞｼｯｸM" pitchFamily="50" charset="-128"/>
              </a:endParaRPr>
            </a:p>
            <a:p>
              <a:pPr defTabSz="913439">
                <a:tabLst>
                  <a:tab pos="687625" algn="l"/>
                </a:tabLst>
              </a:pPr>
              <a:r>
                <a:rPr lang="ja-JP" altLang="en-US" sz="1000" dirty="0">
                  <a:solidFill>
                    <a:prstClr val="black"/>
                  </a:solidFill>
                  <a:latin typeface="HGPｺﾞｼｯｸM" pitchFamily="50" charset="-128"/>
                  <a:ea typeface="HGPｺﾞｼｯｸM" pitchFamily="50" charset="-128"/>
                </a:rPr>
                <a:t>・第２段階：　市町村民税世帯非課税、本人の年金収入８０万円以下</a:t>
              </a:r>
              <a:endParaRPr lang="en-US" altLang="ja-JP" sz="1000" dirty="0">
                <a:solidFill>
                  <a:prstClr val="black"/>
                </a:solidFill>
                <a:latin typeface="HGPｺﾞｼｯｸM" pitchFamily="50" charset="-128"/>
                <a:ea typeface="HGPｺﾞｼｯｸM" pitchFamily="50" charset="-128"/>
              </a:endParaRPr>
            </a:p>
            <a:p>
              <a:pPr defTabSz="913439">
                <a:tabLst>
                  <a:tab pos="687625" algn="l"/>
                </a:tabLst>
              </a:pPr>
              <a:r>
                <a:rPr lang="ja-JP" altLang="en-US" sz="1000" dirty="0">
                  <a:solidFill>
                    <a:prstClr val="black"/>
                  </a:solidFill>
                  <a:latin typeface="HGPｺﾞｼｯｸM" pitchFamily="50" charset="-128"/>
                  <a:ea typeface="HGPｺﾞｼｯｸM" pitchFamily="50" charset="-128"/>
                </a:rPr>
                <a:t>・第３段階：　市町村民税世帯非課税、本人の年金収入８０万円超</a:t>
              </a:r>
              <a:endParaRPr lang="en-US" altLang="ja-JP" sz="1000" dirty="0">
                <a:solidFill>
                  <a:prstClr val="black"/>
                </a:solidFill>
                <a:latin typeface="HGPｺﾞｼｯｸM" pitchFamily="50" charset="-128"/>
                <a:ea typeface="HGPｺﾞｼｯｸM" pitchFamily="50" charset="-128"/>
              </a:endParaRPr>
            </a:p>
            <a:p>
              <a:pPr defTabSz="913439">
                <a:tabLst>
                  <a:tab pos="687625" algn="l"/>
                </a:tabLst>
              </a:pPr>
              <a:r>
                <a:rPr lang="ja-JP" altLang="en-US" sz="1000" dirty="0">
                  <a:solidFill>
                    <a:prstClr val="black"/>
                  </a:solidFill>
                  <a:latin typeface="HGPｺﾞｼｯｸM" pitchFamily="50" charset="-128"/>
                  <a:ea typeface="HGPｺﾞｼｯｸM" pitchFamily="50" charset="-128"/>
                </a:rPr>
                <a:t>・第４段階：　市町村民税世帯課税（例えば、夫婦</a:t>
              </a:r>
              <a:r>
                <a:rPr lang="en-US" altLang="ja-JP" sz="1000" dirty="0">
                  <a:solidFill>
                    <a:prstClr val="black"/>
                  </a:solidFill>
                  <a:latin typeface="HGPｺﾞｼｯｸM" pitchFamily="50" charset="-128"/>
                  <a:ea typeface="HGPｺﾞｼｯｸM" pitchFamily="50" charset="-128"/>
                </a:rPr>
                <a:t>2</a:t>
              </a:r>
              <a:r>
                <a:rPr lang="ja-JP" altLang="en-US" sz="1000" dirty="0">
                  <a:solidFill>
                    <a:prstClr val="black"/>
                  </a:solidFill>
                  <a:latin typeface="HGPｺﾞｼｯｸM" pitchFamily="50" charset="-128"/>
                  <a:ea typeface="HGPｺﾞｼｯｸM" pitchFamily="50" charset="-128"/>
                </a:rPr>
                <a:t>人世帯で、本人の年金収入２１１万円超）</a:t>
              </a:r>
            </a:p>
          </p:txBody>
        </p:sp>
        <p:sp>
          <p:nvSpPr>
            <p:cNvPr id="59" name="角丸四角形 58"/>
            <p:cNvSpPr/>
            <p:nvPr/>
          </p:nvSpPr>
          <p:spPr>
            <a:xfrm>
              <a:off x="4277618" y="5955678"/>
              <a:ext cx="4830886" cy="685790"/>
            </a:xfrm>
            <a:prstGeom prst="roundRect">
              <a:avLst/>
            </a:prstGeom>
            <a:noFill/>
            <a:ln w="12700">
              <a:prstDash val="dash"/>
            </a:ln>
          </p:spPr>
          <p:style>
            <a:lnRef idx="2">
              <a:schemeClr val="dk1"/>
            </a:lnRef>
            <a:fillRef idx="1">
              <a:schemeClr val="lt1"/>
            </a:fillRef>
            <a:effectRef idx="0">
              <a:schemeClr val="dk1"/>
            </a:effectRef>
            <a:fontRef idx="minor">
              <a:schemeClr val="dk1"/>
            </a:fontRef>
          </p:style>
          <p:txBody>
            <a:bodyPr lIns="87330" tIns="43668" rIns="87330" bIns="43668" rtlCol="0" anchor="ctr"/>
            <a:lstStyle/>
            <a:p>
              <a:pPr defTabSz="913439">
                <a:spcAft>
                  <a:spcPts val="573"/>
                </a:spcAft>
              </a:pPr>
              <a:endParaRPr lang="ja-JP" altLang="en-US" sz="1000" dirty="0">
                <a:solidFill>
                  <a:prstClr val="black"/>
                </a:solidFill>
                <a:latin typeface="HGPｺﾞｼｯｸM" pitchFamily="50" charset="-128"/>
                <a:ea typeface="HGPｺﾞｼｯｸM" pitchFamily="50" charset="-128"/>
              </a:endParaRPr>
            </a:p>
          </p:txBody>
        </p:sp>
      </p:grpSp>
      <p:sp>
        <p:nvSpPr>
          <p:cNvPr id="60" name="テキスト ボックス 59"/>
          <p:cNvSpPr txBox="1"/>
          <p:nvPr/>
        </p:nvSpPr>
        <p:spPr>
          <a:xfrm>
            <a:off x="4611560" y="6331386"/>
            <a:ext cx="5382000" cy="553998"/>
          </a:xfrm>
          <a:prstGeom prst="rect">
            <a:avLst/>
          </a:prstGeom>
          <a:noFill/>
        </p:spPr>
        <p:txBody>
          <a:bodyPr wrap="square" rtlCol="0">
            <a:spAutoFit/>
          </a:bodyPr>
          <a:lstStyle/>
          <a:p>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平成</a:t>
            </a:r>
            <a:r>
              <a:rPr lang="en-US" altLang="ja-JP" sz="1000" dirty="0" smtClean="0">
                <a:solidFill>
                  <a:prstClr val="black"/>
                </a:solidFill>
                <a:latin typeface="ＭＳ Ｐゴシック"/>
              </a:rPr>
              <a:t>27</a:t>
            </a:r>
            <a:r>
              <a:rPr lang="ja-JP" altLang="en-US" sz="1000" dirty="0" smtClean="0">
                <a:solidFill>
                  <a:prstClr val="black"/>
                </a:solidFill>
                <a:latin typeface="ＭＳ Ｐゴシック"/>
              </a:rPr>
              <a:t>年</a:t>
            </a:r>
            <a:r>
              <a:rPr lang="en-US" altLang="ja-JP" sz="1000" dirty="0" smtClean="0">
                <a:solidFill>
                  <a:prstClr val="black"/>
                </a:solidFill>
                <a:latin typeface="ＭＳ Ｐゴシック"/>
              </a:rPr>
              <a:t>8</a:t>
            </a:r>
            <a:r>
              <a:rPr lang="ja-JP" altLang="en-US" sz="1000" dirty="0" smtClean="0">
                <a:solidFill>
                  <a:prstClr val="black"/>
                </a:solidFill>
                <a:latin typeface="ＭＳ Ｐゴシック"/>
              </a:rPr>
              <a:t>月より、入所者が世帯非課税であっても、①配偶者が課税されている場合、</a:t>
            </a:r>
            <a:endParaRPr lang="en-US" altLang="ja-JP" sz="1000" dirty="0" smtClean="0">
              <a:solidFill>
                <a:prstClr val="black"/>
              </a:solidFill>
              <a:latin typeface="ＭＳ Ｐゴシック"/>
            </a:endParaRPr>
          </a:p>
          <a:p>
            <a:r>
              <a:rPr lang="ja-JP" altLang="en-US" sz="1000" dirty="0">
                <a:solidFill>
                  <a:prstClr val="black"/>
                </a:solidFill>
                <a:latin typeface="ＭＳ Ｐゴシック"/>
              </a:rPr>
              <a:t>　</a:t>
            </a:r>
            <a:r>
              <a:rPr lang="ja-JP" altLang="en-US" sz="1000" dirty="0" smtClean="0">
                <a:solidFill>
                  <a:prstClr val="black"/>
                </a:solidFill>
                <a:latin typeface="ＭＳ Ｐゴシック"/>
              </a:rPr>
              <a:t> ②</a:t>
            </a:r>
            <a:r>
              <a:rPr lang="ja-JP" altLang="en-US" sz="1000" spc="-100" dirty="0" smtClean="0">
                <a:solidFill>
                  <a:prstClr val="black"/>
                </a:solidFill>
                <a:latin typeface="ＭＳ ゴシック" pitchFamily="49" charset="-128"/>
                <a:ea typeface="ＭＳ ゴシック" pitchFamily="49" charset="-128"/>
              </a:rPr>
              <a:t>単身で</a:t>
            </a:r>
            <a:r>
              <a:rPr lang="en-US" altLang="ja-JP" sz="1000" spc="-100" dirty="0" smtClean="0">
                <a:solidFill>
                  <a:prstClr val="black"/>
                </a:solidFill>
                <a:latin typeface="ＭＳ ゴシック" pitchFamily="49" charset="-128"/>
                <a:ea typeface="ＭＳ ゴシック" pitchFamily="49" charset="-128"/>
              </a:rPr>
              <a:t>1000</a:t>
            </a:r>
            <a:r>
              <a:rPr lang="ja-JP" altLang="en-US" sz="1000" spc="-100" dirty="0">
                <a:solidFill>
                  <a:prstClr val="black"/>
                </a:solidFill>
                <a:latin typeface="ＭＳ ゴシック" pitchFamily="49" charset="-128"/>
                <a:ea typeface="ＭＳ ゴシック" pitchFamily="49" charset="-128"/>
              </a:rPr>
              <a:t>万円超、</a:t>
            </a:r>
            <a:r>
              <a:rPr lang="ja-JP" altLang="en-US" sz="1000" spc="-100" dirty="0" smtClean="0">
                <a:solidFill>
                  <a:prstClr val="black"/>
                </a:solidFill>
                <a:latin typeface="ＭＳ ゴシック" pitchFamily="49" charset="-128"/>
                <a:ea typeface="ＭＳ ゴシック" pitchFamily="49" charset="-128"/>
              </a:rPr>
              <a:t>夫婦で</a:t>
            </a:r>
            <a:r>
              <a:rPr lang="en-US" altLang="ja-JP" sz="1000" spc="-100" dirty="0" smtClean="0">
                <a:solidFill>
                  <a:prstClr val="black"/>
                </a:solidFill>
                <a:latin typeface="ＭＳ ゴシック" pitchFamily="49" charset="-128"/>
                <a:ea typeface="ＭＳ ゴシック" pitchFamily="49" charset="-128"/>
              </a:rPr>
              <a:t>2000</a:t>
            </a:r>
            <a:r>
              <a:rPr lang="ja-JP" altLang="en-US" sz="1000" spc="-100" dirty="0" smtClean="0">
                <a:solidFill>
                  <a:prstClr val="black"/>
                </a:solidFill>
                <a:latin typeface="ＭＳ ゴシック" pitchFamily="49" charset="-128"/>
                <a:ea typeface="ＭＳ ゴシック" pitchFamily="49" charset="-128"/>
              </a:rPr>
              <a:t>万円超の預貯金を保有している場合には、補足給付の</a:t>
            </a:r>
            <a:endParaRPr lang="en-US" altLang="ja-JP" sz="1000" spc="-100" dirty="0" smtClean="0">
              <a:solidFill>
                <a:prstClr val="black"/>
              </a:solidFill>
              <a:latin typeface="ＭＳ ゴシック" pitchFamily="49" charset="-128"/>
              <a:ea typeface="ＭＳ ゴシック" pitchFamily="49" charset="-128"/>
            </a:endParaRPr>
          </a:p>
          <a:p>
            <a:r>
              <a:rPr lang="ja-JP" altLang="en-US" sz="1000" spc="-100" dirty="0">
                <a:solidFill>
                  <a:prstClr val="black"/>
                </a:solidFill>
                <a:latin typeface="ＭＳ ゴシック" pitchFamily="49" charset="-128"/>
                <a:ea typeface="ＭＳ ゴシック" pitchFamily="49" charset="-128"/>
              </a:rPr>
              <a:t>　</a:t>
            </a:r>
            <a:r>
              <a:rPr lang="ja-JP" altLang="en-US" sz="1000" spc="-100" dirty="0" smtClean="0">
                <a:solidFill>
                  <a:prstClr val="black"/>
                </a:solidFill>
                <a:latin typeface="ＭＳ ゴシック" pitchFamily="49" charset="-128"/>
                <a:ea typeface="ＭＳ ゴシック" pitchFamily="49" charset="-128"/>
              </a:rPr>
              <a:t>対象外（第４段階）となる。</a:t>
            </a:r>
            <a:endParaRPr lang="en-US" altLang="ja-JP" sz="1000" dirty="0" smtClean="0">
              <a:solidFill>
                <a:prstClr val="black"/>
              </a:solidFill>
              <a:latin typeface="ＭＳ Ｐゴシック"/>
            </a:endParaRPr>
          </a:p>
        </p:txBody>
      </p:sp>
      <p:sp>
        <p:nvSpPr>
          <p:cNvPr id="61" name="テキスト ボックス 60"/>
          <p:cNvSpPr txBox="1"/>
          <p:nvPr/>
        </p:nvSpPr>
        <p:spPr>
          <a:xfrm>
            <a:off x="124676" y="5417723"/>
            <a:ext cx="4320000" cy="1611683"/>
          </a:xfrm>
          <a:prstGeom prst="rect">
            <a:avLst/>
          </a:prstGeom>
          <a:noFill/>
        </p:spPr>
        <p:txBody>
          <a:bodyPr wrap="square" lIns="87330" tIns="43668" rIns="87330" bIns="43668" rtlCol="0">
            <a:spAutoFit/>
          </a:bodyPr>
          <a:lstStyle/>
          <a:p>
            <a:pPr defTabSz="913439">
              <a:tabLst>
                <a:tab pos="687625" algn="l"/>
              </a:tabLst>
            </a:pPr>
            <a:r>
              <a:rPr lang="ja-JP" altLang="en-US" sz="1100" dirty="0">
                <a:solidFill>
                  <a:prstClr val="black"/>
                </a:solidFill>
                <a:latin typeface="HGPｺﾞｼｯｸM" pitchFamily="50" charset="-128"/>
                <a:ea typeface="HGPｺﾞｼｯｸM" pitchFamily="50" charset="-128"/>
              </a:rPr>
              <a:t>（</a:t>
            </a:r>
            <a:r>
              <a:rPr lang="ja-JP" altLang="en-US" sz="1100" dirty="0" smtClean="0">
                <a:solidFill>
                  <a:prstClr val="black"/>
                </a:solidFill>
                <a:latin typeface="HGPｺﾞｼｯｸM" pitchFamily="50" charset="-128"/>
                <a:ea typeface="HGPｺﾞｼｯｸM" pitchFamily="50" charset="-128"/>
              </a:rPr>
              <a:t>注）</a:t>
            </a:r>
            <a:endParaRPr lang="en-US" altLang="ja-JP" sz="1100" dirty="0" smtClean="0">
              <a:solidFill>
                <a:prstClr val="black"/>
              </a:solidFill>
              <a:latin typeface="HGPｺﾞｼｯｸM" pitchFamily="50" charset="-128"/>
              <a:ea typeface="HGPｺﾞｼｯｸM" pitchFamily="50" charset="-128"/>
            </a:endParaRPr>
          </a:p>
          <a:p>
            <a:pPr defTabSz="913439">
              <a:tabLst>
                <a:tab pos="687625" algn="l"/>
              </a:tabLst>
            </a:pPr>
            <a:r>
              <a:rPr lang="ja-JP" altLang="en-US" sz="1100" dirty="0" smtClean="0">
                <a:solidFill>
                  <a:prstClr val="black"/>
                </a:solidFill>
                <a:latin typeface="HGPｺﾞｼｯｸM" pitchFamily="50" charset="-128"/>
                <a:ea typeface="HGPｺﾞｼｯｸM" pitchFamily="50" charset="-128"/>
              </a:rPr>
              <a:t>・グラフの値は、一月当たりの数値で、一月３０日として計算。</a:t>
            </a:r>
            <a:endParaRPr lang="en-US" altLang="ja-JP" sz="1100" dirty="0" smtClean="0">
              <a:solidFill>
                <a:prstClr val="black"/>
              </a:solidFill>
              <a:latin typeface="HGPｺﾞｼｯｸM" pitchFamily="50" charset="-128"/>
              <a:ea typeface="HGPｺﾞｼｯｸM" pitchFamily="50" charset="-128"/>
            </a:endParaRPr>
          </a:p>
          <a:p>
            <a:pPr marL="72000" indent="-457200" defTabSz="913439">
              <a:tabLst>
                <a:tab pos="687625" algn="l"/>
              </a:tabLst>
            </a:pPr>
            <a:r>
              <a:rPr lang="ja-JP" altLang="en-US" sz="1100" dirty="0" smtClean="0">
                <a:solidFill>
                  <a:prstClr val="black"/>
                </a:solidFill>
                <a:latin typeface="HGPｺﾞｼｯｸM" pitchFamily="50" charset="-128"/>
                <a:ea typeface="HGPｺﾞｼｯｸM" pitchFamily="50" charset="-128"/>
              </a:rPr>
              <a:t>・グラフの値の単位は万円で、少数点第２以下は四捨五入。</a:t>
            </a:r>
            <a:endParaRPr lang="en-US" altLang="ja-JP" sz="1100" dirty="0" smtClean="0">
              <a:solidFill>
                <a:prstClr val="black"/>
              </a:solidFill>
              <a:latin typeface="HGPｺﾞｼｯｸM" pitchFamily="50" charset="-128"/>
              <a:ea typeface="HGPｺﾞｼｯｸM" pitchFamily="50" charset="-128"/>
            </a:endParaRPr>
          </a:p>
          <a:p>
            <a:pPr marL="72000" indent="-457200" defTabSz="913439">
              <a:tabLst>
                <a:tab pos="687625" algn="l"/>
              </a:tabLst>
            </a:pPr>
            <a:r>
              <a:rPr lang="ja-JP" altLang="en-US" sz="1100" dirty="0" smtClean="0">
                <a:solidFill>
                  <a:prstClr val="black"/>
                </a:solidFill>
                <a:latin typeface="HGPｺﾞｼｯｸM" pitchFamily="50" charset="-128"/>
                <a:ea typeface="HGPｺﾞｼｯｸM" pitchFamily="50" charset="-128"/>
              </a:rPr>
              <a:t>（そのため、合計額の値は、必ずしも、居住費・食費・１割負担の額を足し合わせたものと一致しない。）</a:t>
            </a:r>
            <a:endParaRPr lang="en-US" altLang="ja-JP" sz="1100" dirty="0" smtClean="0">
              <a:solidFill>
                <a:prstClr val="black"/>
              </a:solidFill>
              <a:latin typeface="HGPｺﾞｼｯｸM" pitchFamily="50" charset="-128"/>
              <a:ea typeface="HGPｺﾞｼｯｸM" pitchFamily="50" charset="-128"/>
            </a:endParaRPr>
          </a:p>
          <a:p>
            <a:pPr defTabSz="913439">
              <a:tabLst>
                <a:tab pos="687625" algn="l"/>
              </a:tabLst>
            </a:pPr>
            <a:r>
              <a:rPr lang="ja-JP" altLang="en-US" sz="1100" dirty="0" smtClean="0">
                <a:solidFill>
                  <a:prstClr val="black"/>
                </a:solidFill>
                <a:latin typeface="HGPｺﾞｼｯｸM" pitchFamily="50" charset="-128"/>
                <a:ea typeface="HGPｺﾞｼｯｸM" pitchFamily="50" charset="-128"/>
              </a:rPr>
              <a:t>・補足給付の額は、変化のある分のみを特記。</a:t>
            </a:r>
            <a:endParaRPr lang="en-US" altLang="ja-JP" sz="1100" dirty="0" smtClean="0">
              <a:solidFill>
                <a:prstClr val="black"/>
              </a:solidFill>
              <a:latin typeface="HGPｺﾞｼｯｸM" pitchFamily="50" charset="-128"/>
              <a:ea typeface="HGPｺﾞｼｯｸM" pitchFamily="50" charset="-128"/>
            </a:endParaRPr>
          </a:p>
          <a:p>
            <a:pPr defTabSz="913439">
              <a:tabLst>
                <a:tab pos="687625" algn="l"/>
              </a:tabLst>
            </a:pPr>
            <a:r>
              <a:rPr lang="ja-JP" altLang="en-US" sz="1100" dirty="0" smtClean="0">
                <a:solidFill>
                  <a:prstClr val="black"/>
                </a:solidFill>
                <a:latin typeface="HGPｺﾞｼｯｸM" pitchFamily="50" charset="-128"/>
                <a:ea typeface="HGPｺﾞｼｯｸM" pitchFamily="50" charset="-128"/>
              </a:rPr>
              <a:t>・第４段階の食費・居住費は、基準費用額の値を記載。</a:t>
            </a:r>
            <a:endParaRPr lang="en-US" altLang="ja-JP" sz="1100" dirty="0" smtClean="0">
              <a:solidFill>
                <a:prstClr val="black"/>
              </a:solidFill>
              <a:latin typeface="HGPｺﾞｼｯｸM" pitchFamily="50" charset="-128"/>
              <a:ea typeface="HGPｺﾞｼｯｸM" pitchFamily="50" charset="-128"/>
            </a:endParaRPr>
          </a:p>
          <a:p>
            <a:pPr defTabSz="913439">
              <a:tabLst>
                <a:tab pos="687625" algn="l"/>
              </a:tabLst>
            </a:pPr>
            <a:r>
              <a:rPr lang="ja-JP" altLang="en-US" sz="1100" dirty="0" smtClean="0">
                <a:solidFill>
                  <a:prstClr val="black"/>
                </a:solidFill>
                <a:latin typeface="HGPｺﾞｼｯｸM" pitchFamily="50" charset="-128"/>
                <a:ea typeface="HGPｺﾞｼｯｸM" pitchFamily="50" charset="-128"/>
              </a:rPr>
              <a:t>・１割負担の額について、基本報酬に処遇改善加算を加えた額が基準。</a:t>
            </a:r>
            <a:endParaRPr lang="en-US" altLang="ja-JP" sz="1100" dirty="0" smtClean="0">
              <a:solidFill>
                <a:prstClr val="black"/>
              </a:solidFill>
              <a:latin typeface="HGPｺﾞｼｯｸM" pitchFamily="50" charset="-128"/>
              <a:ea typeface="HGPｺﾞｼｯｸM" pitchFamily="50" charset="-128"/>
            </a:endParaRPr>
          </a:p>
          <a:p>
            <a:pPr defTabSz="913439">
              <a:tabLst>
                <a:tab pos="687625" algn="l"/>
              </a:tabLst>
            </a:pPr>
            <a:endParaRPr lang="en-US" altLang="ja-JP" sz="1100" dirty="0">
              <a:solidFill>
                <a:prstClr val="black"/>
              </a:solidFill>
              <a:latin typeface="HGPｺﾞｼｯｸM" pitchFamily="50" charset="-128"/>
              <a:ea typeface="HGPｺﾞｼｯｸM" pitchFamily="50" charset="-128"/>
            </a:endParaRPr>
          </a:p>
        </p:txBody>
      </p:sp>
      <p:sp>
        <p:nvSpPr>
          <p:cNvPr id="62" name="角丸四角形 61"/>
          <p:cNvSpPr/>
          <p:nvPr/>
        </p:nvSpPr>
        <p:spPr>
          <a:xfrm>
            <a:off x="1796511" y="2521376"/>
            <a:ext cx="780225" cy="737049"/>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36000" tIns="45682" rIns="36000" bIns="45682" rtlCol="0" anchor="ctr"/>
          <a:lstStyle/>
          <a:p>
            <a:pPr algn="ctr" defTabSz="913439"/>
            <a:r>
              <a:rPr lang="ja-JP" altLang="en-US" sz="1200" dirty="0" smtClean="0">
                <a:solidFill>
                  <a:prstClr val="black"/>
                </a:solidFill>
                <a:latin typeface="HGPｺﾞｼｯｸM" pitchFamily="50" charset="-128"/>
                <a:ea typeface="HGPｺﾞｼｯｸM" pitchFamily="50" charset="-128"/>
              </a:rPr>
              <a:t>軽減措置（補足</a:t>
            </a:r>
            <a:endParaRPr lang="en-US" altLang="ja-JP" sz="1200" dirty="0" smtClean="0">
              <a:solidFill>
                <a:prstClr val="black"/>
              </a:solidFill>
              <a:latin typeface="HGPｺﾞｼｯｸM" pitchFamily="50" charset="-128"/>
              <a:ea typeface="HGPｺﾞｼｯｸM" pitchFamily="50" charset="-128"/>
            </a:endParaRPr>
          </a:p>
          <a:p>
            <a:pPr algn="ctr" defTabSz="913439"/>
            <a:r>
              <a:rPr lang="ja-JP" altLang="en-US" sz="1200" dirty="0" smtClean="0">
                <a:solidFill>
                  <a:prstClr val="black"/>
                </a:solidFill>
                <a:latin typeface="HGPｺﾞｼｯｸM" pitchFamily="50" charset="-128"/>
                <a:ea typeface="HGPｺﾞｼｯｸM" pitchFamily="50" charset="-128"/>
              </a:rPr>
              <a:t>給付）</a:t>
            </a:r>
            <a:endParaRPr lang="en-US" altLang="ja-JP" sz="1200" dirty="0" smtClean="0">
              <a:solidFill>
                <a:prstClr val="black"/>
              </a:solidFill>
              <a:latin typeface="HGPｺﾞｼｯｸM" pitchFamily="50" charset="-128"/>
              <a:ea typeface="HGPｺﾞｼｯｸM" pitchFamily="50" charset="-128"/>
            </a:endParaRPr>
          </a:p>
        </p:txBody>
      </p:sp>
      <p:sp>
        <p:nvSpPr>
          <p:cNvPr id="63" name="角丸四角形 62"/>
          <p:cNvSpPr/>
          <p:nvPr/>
        </p:nvSpPr>
        <p:spPr>
          <a:xfrm>
            <a:off x="2660607" y="2233344"/>
            <a:ext cx="780225" cy="737049"/>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36000" tIns="45682" rIns="36000" bIns="45682" rtlCol="0" anchor="ctr"/>
          <a:lstStyle/>
          <a:p>
            <a:pPr algn="ctr" defTabSz="913439"/>
            <a:r>
              <a:rPr lang="ja-JP" altLang="en-US" sz="1200" dirty="0" smtClean="0">
                <a:solidFill>
                  <a:prstClr val="black"/>
                </a:solidFill>
                <a:latin typeface="HGPｺﾞｼｯｸM" pitchFamily="50" charset="-128"/>
                <a:ea typeface="HGPｺﾞｼｯｸM" pitchFamily="50" charset="-128"/>
              </a:rPr>
              <a:t>軽減措置（補足</a:t>
            </a:r>
            <a:endParaRPr lang="en-US" altLang="ja-JP" sz="1200" dirty="0" smtClean="0">
              <a:solidFill>
                <a:prstClr val="black"/>
              </a:solidFill>
              <a:latin typeface="HGPｺﾞｼｯｸM" pitchFamily="50" charset="-128"/>
              <a:ea typeface="HGPｺﾞｼｯｸM" pitchFamily="50" charset="-128"/>
            </a:endParaRPr>
          </a:p>
          <a:p>
            <a:pPr algn="ctr" defTabSz="913439"/>
            <a:r>
              <a:rPr lang="ja-JP" altLang="en-US" sz="1200" dirty="0" smtClean="0">
                <a:solidFill>
                  <a:prstClr val="black"/>
                </a:solidFill>
                <a:latin typeface="HGPｺﾞｼｯｸM" pitchFamily="50" charset="-128"/>
                <a:ea typeface="HGPｺﾞｼｯｸM" pitchFamily="50" charset="-128"/>
              </a:rPr>
              <a:t>給付）</a:t>
            </a:r>
            <a:endParaRPr lang="en-US" altLang="ja-JP" sz="1200" dirty="0" smtClean="0">
              <a:solidFill>
                <a:prstClr val="black"/>
              </a:solidFill>
              <a:latin typeface="HGPｺﾞｼｯｸM" pitchFamily="50" charset="-128"/>
              <a:ea typeface="HGPｺﾞｼｯｸM" pitchFamily="50" charset="-128"/>
            </a:endParaRPr>
          </a:p>
        </p:txBody>
      </p:sp>
      <p:sp>
        <p:nvSpPr>
          <p:cNvPr id="44" name="タイトル 1"/>
          <p:cNvSpPr txBox="1">
            <a:spLocks/>
          </p:cNvSpPr>
          <p:nvPr/>
        </p:nvSpPr>
        <p:spPr>
          <a:xfrm>
            <a:off x="-16450" y="-5112"/>
            <a:ext cx="9936000" cy="540000"/>
          </a:xfrm>
          <a:prstGeom prst="rect">
            <a:avLst/>
          </a:prstGeom>
          <a:solidFill>
            <a:schemeClr val="accent6">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0" tIns="45720" rIns="0" bIns="45720" rtlCol="0" anchor="b" anchorCtr="1">
            <a:noAutofit/>
          </a:bodyPr>
          <a:lstStyle/>
          <a:p>
            <a:pPr algn="ctr">
              <a:spcBef>
                <a:spcPct val="0"/>
              </a:spcBef>
              <a:defRPr/>
            </a:pPr>
            <a:r>
              <a:rPr lang="ja-JP" altLang="en-US" sz="1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４．介護老人福祉施設（７）＜参考＞　</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多床室における居住費負担の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5"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56</a:t>
            </a:fld>
            <a:endParaRPr kumimoji="0" lang="en-US" altLang="ja-JP" sz="1600" kern="0" dirty="0">
              <a:solidFill>
                <a:srgbClr val="000000"/>
              </a:solidFill>
            </a:endParaRPr>
          </a:p>
        </p:txBody>
      </p:sp>
    </p:spTree>
    <p:extLst>
      <p:ext uri="{BB962C8B-B14F-4D97-AF65-F5344CB8AC3E}">
        <p14:creationId xmlns:p14="http://schemas.microsoft.com/office/powerpoint/2010/main" val="255347136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5306" y="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報酬の</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70758" y="768650"/>
            <a:ext cx="9764486" cy="2304000"/>
          </a:xfrm>
          <a:prstGeom prst="roundRect">
            <a:avLst>
              <a:gd name="adj" fmla="val 10574"/>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marL="171450" indent="-171450">
              <a:buFont typeface="Arial" panose="020B0604020202020204" pitchFamily="34" charset="0"/>
              <a:buChar char="•"/>
            </a:pPr>
            <a:r>
              <a:rPr lang="ja-JP" altLang="en-US" dirty="0">
                <a:solidFill>
                  <a:prstClr val="black"/>
                </a:solidFill>
              </a:rPr>
              <a:t>介護福祉施設サービスの基本報酬については、引き続き収支差が高い水準を維持していること等を踏まえ、事業の継続性に配慮しつつ、評価を適正化する</a:t>
            </a:r>
            <a:r>
              <a:rPr lang="ja-JP" altLang="en-US" dirty="0" smtClean="0">
                <a:solidFill>
                  <a:prstClr val="black"/>
                </a:solidFill>
              </a:rPr>
              <a:t>。</a:t>
            </a:r>
            <a:endParaRPr lang="en-US" altLang="ja-JP" dirty="0" smtClean="0">
              <a:solidFill>
                <a:prstClr val="black"/>
              </a:solidFill>
            </a:endParaRPr>
          </a:p>
          <a:p>
            <a:pPr marL="171450" indent="-171450">
              <a:buFont typeface="Arial" panose="020B0604020202020204" pitchFamily="34" charset="0"/>
              <a:buChar char="•"/>
            </a:pPr>
            <a:r>
              <a:rPr lang="ja-JP" altLang="en-US" dirty="0">
                <a:solidFill>
                  <a:prstClr val="black"/>
                </a:solidFill>
              </a:rPr>
              <a:t>また、多床室の基本報酬</a:t>
            </a:r>
            <a:r>
              <a:rPr lang="ja-JP" altLang="en-US" dirty="0" smtClean="0">
                <a:solidFill>
                  <a:prstClr val="black"/>
                </a:solidFill>
              </a:rPr>
              <a:t>に</a:t>
            </a:r>
            <a:r>
              <a:rPr lang="ja-JP" altLang="en-US" dirty="0">
                <a:solidFill>
                  <a:prstClr val="black"/>
                </a:solidFill>
              </a:rPr>
              <a:t>ついて、</a:t>
            </a:r>
            <a:r>
              <a:rPr lang="ja-JP" altLang="en-US" dirty="0" smtClean="0">
                <a:solidFill>
                  <a:prstClr val="black"/>
                </a:solidFill>
              </a:rPr>
              <a:t>室料相当分を減額し、利用者負担となること等</a:t>
            </a:r>
            <a:r>
              <a:rPr lang="ja-JP" altLang="en-US" dirty="0">
                <a:solidFill>
                  <a:prstClr val="black"/>
                </a:solidFill>
              </a:rPr>
              <a:t>を踏まえ、平成２４年４月１日以前に整備された多床室とそれ以降に新設された多床室との間での報酬設定の</a:t>
            </a:r>
            <a:r>
              <a:rPr lang="ja-JP" altLang="en-US" dirty="0" smtClean="0">
                <a:solidFill>
                  <a:prstClr val="black"/>
                </a:solidFill>
              </a:rPr>
              <a:t>差は設けないこととする。</a:t>
            </a:r>
            <a:endParaRPr lang="en-US" altLang="ja-JP" dirty="0" smtClean="0">
              <a:solidFill>
                <a:prstClr val="black"/>
              </a:solidFill>
            </a:endParaRPr>
          </a:p>
          <a:p>
            <a:pPr marL="360000" indent="-9000000">
              <a:spcBef>
                <a:spcPts val="600"/>
              </a:spcBef>
            </a:pPr>
            <a:r>
              <a:rPr lang="ja-JP" altLang="en-US" sz="1600" dirty="0" smtClean="0">
                <a:solidFill>
                  <a:prstClr val="black"/>
                </a:solidFill>
              </a:rPr>
              <a:t>　　</a:t>
            </a:r>
            <a:r>
              <a:rPr lang="en-US" altLang="ja-JP" sz="1600" dirty="0" smtClean="0">
                <a:solidFill>
                  <a:prstClr val="black"/>
                </a:solidFill>
              </a:rPr>
              <a:t>※</a:t>
            </a:r>
            <a:r>
              <a:rPr lang="ja-JP" altLang="en-US" sz="1600" dirty="0">
                <a:solidFill>
                  <a:prstClr val="black"/>
                </a:solidFill>
              </a:rPr>
              <a:t>　</a:t>
            </a:r>
            <a:r>
              <a:rPr lang="ja-JP" altLang="en-US" sz="1600" dirty="0" smtClean="0">
                <a:solidFill>
                  <a:prstClr val="black"/>
                </a:solidFill>
              </a:rPr>
              <a:t>多床室の居住費負担の見直し（室料相当を利用者負担とする見直し）に伴って、平成２７年８月からの多床室の基本報酬は▲４７単位となる。</a:t>
            </a:r>
            <a:endParaRPr lang="en-US" altLang="ja-JP" sz="1600" dirty="0" smtClean="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297185083"/>
              </p:ext>
            </p:extLst>
          </p:nvPr>
        </p:nvGraphicFramePr>
        <p:xfrm>
          <a:off x="253654" y="3222990"/>
          <a:ext cx="9297601" cy="2990426"/>
        </p:xfrm>
        <a:graphic>
          <a:graphicData uri="http://schemas.openxmlformats.org/drawingml/2006/table">
            <a:tbl>
              <a:tblPr firstRow="1" bandRow="1">
                <a:tableStyleId>{5C22544A-7EE6-4342-B048-85BDC9FD1C3A}</a:tableStyleId>
              </a:tblPr>
              <a:tblGrid>
                <a:gridCol w="3639480"/>
                <a:gridCol w="1819683"/>
                <a:gridCol w="1919219"/>
                <a:gridCol w="1919219"/>
              </a:tblGrid>
              <a:tr h="559451">
                <a:tc>
                  <a:txBody>
                    <a:bodyPr/>
                    <a:lstStyle/>
                    <a:p>
                      <a:pPr algn="ctr"/>
                      <a:r>
                        <a:rPr kumimoji="1" lang="ja-JP" altLang="en-US" sz="1800" dirty="0" smtClean="0"/>
                        <a:t>サービス区分</a:t>
                      </a:r>
                      <a:endParaRPr kumimoji="1" lang="ja-JP" altLang="en-US" sz="1800" dirty="0"/>
                    </a:p>
                  </a:txBody>
                  <a:tcPr anchor="ctr"/>
                </a:tc>
                <a:tc>
                  <a:txBody>
                    <a:bodyPr/>
                    <a:lstStyle/>
                    <a:p>
                      <a:pPr algn="ctr"/>
                      <a:r>
                        <a:rPr kumimoji="1" lang="ja-JP" altLang="en-US" sz="1800" dirty="0" smtClean="0"/>
                        <a:t>現行</a:t>
                      </a:r>
                      <a:endParaRPr kumimoji="1" lang="ja-JP" altLang="en-US" sz="1800" dirty="0"/>
                    </a:p>
                  </a:txBody>
                  <a:tcPr anchor="ctr"/>
                </a:tc>
                <a:tc>
                  <a:txBody>
                    <a:bodyPr/>
                    <a:lstStyle/>
                    <a:p>
                      <a:pPr algn="ctr"/>
                      <a:r>
                        <a:rPr kumimoji="1" lang="ja-JP" altLang="en-US" sz="1800" dirty="0" smtClean="0"/>
                        <a:t>平成２７年４月</a:t>
                      </a:r>
                      <a:endParaRPr kumimoji="1" lang="ja-JP" altLang="en-US" sz="18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800" dirty="0" smtClean="0"/>
                        <a:t>平成２７年８月</a:t>
                      </a:r>
                    </a:p>
                  </a:txBody>
                  <a:tcPr anchor="ctr"/>
                </a:tc>
              </a:tr>
              <a:tr h="734900">
                <a:tc>
                  <a:txBody>
                    <a:bodyPr/>
                    <a:lstStyle/>
                    <a:p>
                      <a:pPr algn="ctr"/>
                      <a:r>
                        <a:rPr kumimoji="1" lang="ja-JP" altLang="en-US" sz="1800" dirty="0" smtClean="0"/>
                        <a:t>ユニット型個室</a:t>
                      </a:r>
                      <a:endParaRPr kumimoji="1" lang="ja-JP" altLang="en-US" sz="1800" dirty="0"/>
                    </a:p>
                  </a:txBody>
                  <a:tcPr anchor="ctr"/>
                </a:tc>
                <a:tc>
                  <a:txBody>
                    <a:bodyPr/>
                    <a:lstStyle/>
                    <a:p>
                      <a:pPr algn="ctr"/>
                      <a:r>
                        <a:rPr kumimoji="1" lang="ja-JP" altLang="en-US" sz="1800" dirty="0" smtClean="0"/>
                        <a:t>９４７</a:t>
                      </a:r>
                      <a:endParaRPr kumimoji="1" lang="ja-JP" altLang="en-US" sz="1800" dirty="0"/>
                    </a:p>
                  </a:txBody>
                  <a:tcPr anchor="ctr"/>
                </a:tc>
                <a:tc>
                  <a:txBody>
                    <a:bodyPr/>
                    <a:lstStyle/>
                    <a:p>
                      <a:pPr algn="ctr"/>
                      <a:r>
                        <a:rPr kumimoji="1" lang="ja-JP" altLang="en-US" sz="1800" b="1" u="sng" dirty="0" smtClean="0"/>
                        <a:t>８９４</a:t>
                      </a:r>
                      <a:endParaRPr kumimoji="1" lang="ja-JP" altLang="en-US" sz="1800" b="1" u="sng" dirty="0"/>
                    </a:p>
                  </a:txBody>
                  <a:tcPr anchor="ctr"/>
                </a:tc>
                <a:tc>
                  <a:txBody>
                    <a:bodyPr/>
                    <a:lstStyle/>
                    <a:p>
                      <a:pPr algn="ctr"/>
                      <a:r>
                        <a:rPr kumimoji="1" lang="ja-JP" altLang="en-US" sz="1800" dirty="0" smtClean="0"/>
                        <a:t>（同左）</a:t>
                      </a:r>
                      <a:endParaRPr kumimoji="1" lang="ja-JP" altLang="en-US" sz="1800" dirty="0"/>
                    </a:p>
                  </a:txBody>
                  <a:tcPr anchor="ctr"/>
                </a:tc>
              </a:tr>
              <a:tr h="577173">
                <a:tc>
                  <a:txBody>
                    <a:bodyPr/>
                    <a:lstStyle/>
                    <a:p>
                      <a:pPr algn="ctr"/>
                      <a:r>
                        <a:rPr kumimoji="1" lang="ja-JP" altLang="en-US" sz="1800" dirty="0" smtClean="0"/>
                        <a:t>従来型個室</a:t>
                      </a:r>
                      <a:endParaRPr kumimoji="1" lang="ja-JP" altLang="en-US" sz="1800" dirty="0"/>
                    </a:p>
                  </a:txBody>
                  <a:tcPr anchor="ctr"/>
                </a:tc>
                <a:tc>
                  <a:txBody>
                    <a:bodyPr/>
                    <a:lstStyle/>
                    <a:p>
                      <a:pPr algn="ctr"/>
                      <a:r>
                        <a:rPr kumimoji="1" lang="ja-JP" altLang="en-US" sz="1800" dirty="0" smtClean="0"/>
                        <a:t>８６３</a:t>
                      </a:r>
                      <a:endParaRPr kumimoji="1" lang="ja-JP" altLang="en-US" sz="1800" dirty="0"/>
                    </a:p>
                  </a:txBody>
                  <a:tcPr anchor="ctr"/>
                </a:tc>
                <a:tc>
                  <a:txBody>
                    <a:bodyPr/>
                    <a:lstStyle/>
                    <a:p>
                      <a:pPr algn="ctr"/>
                      <a:r>
                        <a:rPr kumimoji="1" lang="ja-JP" altLang="en-US" sz="1800" b="1" u="sng" dirty="0" smtClean="0"/>
                        <a:t>８１４</a:t>
                      </a:r>
                      <a:endParaRPr kumimoji="1" lang="ja-JP" altLang="en-US" sz="1800" b="1" u="sng" dirty="0"/>
                    </a:p>
                  </a:txBody>
                  <a:tcPr anchor="ctr"/>
                </a:tc>
                <a:tc>
                  <a:txBody>
                    <a:bodyPr/>
                    <a:lstStyle/>
                    <a:p>
                      <a:pPr algn="ctr"/>
                      <a:r>
                        <a:rPr kumimoji="1" lang="ja-JP" altLang="en-US" sz="1800" dirty="0" smtClean="0"/>
                        <a:t>（同左）</a:t>
                      </a:r>
                      <a:endParaRPr kumimoji="1" lang="ja-JP" altLang="en-US" sz="1800" dirty="0"/>
                    </a:p>
                  </a:txBody>
                  <a:tcPr anchor="ctr"/>
                </a:tc>
              </a:tr>
              <a:tr h="559451">
                <a:tc>
                  <a:txBody>
                    <a:bodyPr/>
                    <a:lstStyle/>
                    <a:p>
                      <a:pPr algn="l"/>
                      <a:r>
                        <a:rPr kumimoji="1" lang="ja-JP" altLang="en-US" sz="1800" dirty="0" smtClean="0"/>
                        <a:t>多床室</a:t>
                      </a:r>
                      <a:r>
                        <a:rPr kumimoji="1" lang="ja-JP" altLang="en-US" sz="1600" dirty="0" smtClean="0"/>
                        <a:t>（平成</a:t>
                      </a:r>
                      <a:r>
                        <a:rPr kumimoji="1" lang="en-US" altLang="ja-JP" sz="1600" dirty="0" smtClean="0"/>
                        <a:t>24</a:t>
                      </a:r>
                      <a:r>
                        <a:rPr kumimoji="1" lang="ja-JP" altLang="en-US" sz="1600" dirty="0" smtClean="0"/>
                        <a:t>年</a:t>
                      </a:r>
                      <a:r>
                        <a:rPr kumimoji="1" lang="en-US" altLang="ja-JP" sz="1600" dirty="0" smtClean="0"/>
                        <a:t>4</a:t>
                      </a:r>
                      <a:r>
                        <a:rPr kumimoji="1" lang="ja-JP" altLang="en-US" sz="1600" dirty="0" smtClean="0"/>
                        <a:t>月</a:t>
                      </a:r>
                      <a:r>
                        <a:rPr kumimoji="1" lang="en-US" altLang="ja-JP" sz="1600" dirty="0" smtClean="0"/>
                        <a:t>1</a:t>
                      </a:r>
                      <a:r>
                        <a:rPr kumimoji="1" lang="ja-JP" altLang="en-US" sz="1600" dirty="0" smtClean="0"/>
                        <a:t>日以前に整備）</a:t>
                      </a:r>
                      <a:endParaRPr kumimoji="1" lang="ja-JP" altLang="en-US" sz="1600" dirty="0"/>
                    </a:p>
                  </a:txBody>
                  <a:tcPr anchor="ctr"/>
                </a:tc>
                <a:tc>
                  <a:txBody>
                    <a:bodyPr/>
                    <a:lstStyle/>
                    <a:p>
                      <a:pPr algn="ctr"/>
                      <a:r>
                        <a:rPr kumimoji="1" lang="ja-JP" altLang="en-US" sz="1800" dirty="0" smtClean="0"/>
                        <a:t>９１２</a:t>
                      </a:r>
                      <a:endParaRPr kumimoji="1" lang="ja-JP" altLang="en-US" sz="1800" dirty="0"/>
                    </a:p>
                  </a:txBody>
                  <a:tcPr anchor="ctr"/>
                </a:tc>
                <a:tc>
                  <a:txBody>
                    <a:bodyPr/>
                    <a:lstStyle/>
                    <a:p>
                      <a:pPr algn="ctr"/>
                      <a:r>
                        <a:rPr kumimoji="1" lang="ja-JP" altLang="en-US" sz="1800" b="1" u="sng" dirty="0" smtClean="0"/>
                        <a:t>８６１</a:t>
                      </a:r>
                      <a:endParaRPr kumimoji="1" lang="ja-JP" altLang="en-US" sz="1800" b="1" u="sng" dirty="0"/>
                    </a:p>
                  </a:txBody>
                  <a:tcPr anchor="ctr"/>
                </a:tc>
                <a:tc>
                  <a:txBody>
                    <a:bodyPr/>
                    <a:lstStyle/>
                    <a:p>
                      <a:pPr algn="ctr"/>
                      <a:r>
                        <a:rPr kumimoji="1" lang="ja-JP" altLang="en-US" sz="1800" b="1" u="sng" dirty="0" smtClean="0"/>
                        <a:t>８１４</a:t>
                      </a:r>
                      <a:endParaRPr kumimoji="1" lang="ja-JP" altLang="en-US" sz="1800" b="1" u="sng" dirty="0"/>
                    </a:p>
                  </a:txBody>
                  <a:tcPr anchor="ctr"/>
                </a:tc>
              </a:tr>
              <a:tr h="559451">
                <a:tc>
                  <a:txBody>
                    <a:bodyPr/>
                    <a:lstStyle/>
                    <a:p>
                      <a:pPr algn="l"/>
                      <a:r>
                        <a:rPr kumimoji="1" lang="ja-JP" altLang="en-US" sz="1800" dirty="0" smtClean="0"/>
                        <a:t>多床室</a:t>
                      </a:r>
                      <a:r>
                        <a:rPr kumimoji="1" lang="ja-JP" altLang="en-US" sz="1600" dirty="0" smtClean="0"/>
                        <a:t>（平成</a:t>
                      </a:r>
                      <a:r>
                        <a:rPr kumimoji="1" lang="en-US" altLang="ja-JP" sz="1600" dirty="0" smtClean="0"/>
                        <a:t>24</a:t>
                      </a:r>
                      <a:r>
                        <a:rPr kumimoji="1" lang="ja-JP" altLang="en-US" sz="1600" dirty="0" smtClean="0"/>
                        <a:t>年</a:t>
                      </a:r>
                      <a:r>
                        <a:rPr kumimoji="1" lang="en-US" altLang="ja-JP" sz="1600" dirty="0" smtClean="0"/>
                        <a:t>4</a:t>
                      </a:r>
                      <a:r>
                        <a:rPr kumimoji="1" lang="ja-JP" altLang="en-US" sz="1600" dirty="0" smtClean="0"/>
                        <a:t>月</a:t>
                      </a:r>
                      <a:r>
                        <a:rPr kumimoji="1" lang="en-US" altLang="ja-JP" sz="1600" dirty="0" smtClean="0"/>
                        <a:t>1</a:t>
                      </a:r>
                      <a:r>
                        <a:rPr kumimoji="1" lang="ja-JP" altLang="en-US" sz="1600" dirty="0" smtClean="0"/>
                        <a:t>日後に整備）</a:t>
                      </a:r>
                      <a:endParaRPr kumimoji="1" lang="ja-JP" altLang="en-US" sz="1600" dirty="0"/>
                    </a:p>
                  </a:txBody>
                  <a:tcPr anchor="ctr"/>
                </a:tc>
                <a:tc>
                  <a:txBody>
                    <a:bodyPr/>
                    <a:lstStyle/>
                    <a:p>
                      <a:pPr algn="ctr"/>
                      <a:r>
                        <a:rPr kumimoji="1" lang="ja-JP" altLang="en-US" sz="1800" dirty="0" smtClean="0"/>
                        <a:t>９０３</a:t>
                      </a:r>
                      <a:endParaRPr kumimoji="1" lang="ja-JP" altLang="en-US" sz="1800" dirty="0"/>
                    </a:p>
                  </a:txBody>
                  <a:tcPr anchor="ctr"/>
                </a:tc>
                <a:tc>
                  <a:txBody>
                    <a:bodyPr/>
                    <a:lstStyle/>
                    <a:p>
                      <a:pPr algn="ctr"/>
                      <a:r>
                        <a:rPr kumimoji="1" lang="ja-JP" altLang="en-US" sz="1800" b="1" u="sng" dirty="0" smtClean="0"/>
                        <a:t>８６１</a:t>
                      </a:r>
                      <a:endParaRPr kumimoji="1" lang="ja-JP" altLang="en-US" sz="1800" b="1" u="sng" dirty="0"/>
                    </a:p>
                  </a:txBody>
                  <a:tcPr anchor="ctr"/>
                </a:tc>
                <a:tc>
                  <a:txBody>
                    <a:bodyPr/>
                    <a:lstStyle/>
                    <a:p>
                      <a:pPr algn="ctr"/>
                      <a:r>
                        <a:rPr kumimoji="1" lang="ja-JP" altLang="en-US" sz="1800" b="1" u="sng" dirty="0" smtClean="0"/>
                        <a:t>８１４</a:t>
                      </a:r>
                      <a:endParaRPr kumimoji="1" lang="ja-JP" altLang="en-US" sz="1800" b="1" u="sng" dirty="0"/>
                    </a:p>
                  </a:txBody>
                  <a:tcPr anchor="ctr"/>
                </a:tc>
              </a:tr>
            </a:tbl>
          </a:graphicData>
        </a:graphic>
      </p:graphicFrame>
      <p:sp>
        <p:nvSpPr>
          <p:cNvPr id="10" name="テキスト ボックス 9"/>
          <p:cNvSpPr txBox="1"/>
          <p:nvPr/>
        </p:nvSpPr>
        <p:spPr>
          <a:xfrm>
            <a:off x="471062" y="6442364"/>
            <a:ext cx="5153890" cy="369332"/>
          </a:xfrm>
          <a:prstGeom prst="rect">
            <a:avLst/>
          </a:prstGeom>
          <a:noFill/>
        </p:spPr>
        <p:txBody>
          <a:bodyPr wrap="square" rtlCol="0">
            <a:spAutoFit/>
          </a:bodyPr>
          <a:lstStyle/>
          <a:p>
            <a:r>
              <a:rPr lang="en-US" altLang="ja-JP" u="sng" dirty="0" smtClean="0">
                <a:solidFill>
                  <a:prstClr val="black"/>
                </a:solidFill>
              </a:rPr>
              <a:t>※</a:t>
            </a:r>
            <a:r>
              <a:rPr lang="ja-JP" altLang="en-US" u="sng" dirty="0" smtClean="0">
                <a:solidFill>
                  <a:prstClr val="black"/>
                </a:solidFill>
              </a:rPr>
              <a:t>要介護５の入所者の場合。</a:t>
            </a:r>
            <a:endParaRPr lang="ja-JP" altLang="en-US" u="sng" dirty="0">
              <a:solidFill>
                <a:prstClr val="black"/>
              </a:solidFill>
            </a:endParaRPr>
          </a:p>
        </p:txBody>
      </p:sp>
      <p:sp>
        <p:nvSpPr>
          <p:cNvPr id="11" name="角丸四角形 10"/>
          <p:cNvSpPr/>
          <p:nvPr/>
        </p:nvSpPr>
        <p:spPr>
          <a:xfrm>
            <a:off x="127317" y="473650"/>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57</a:t>
            </a:fld>
            <a:endParaRPr kumimoji="0" lang="en-US" altLang="ja-JP" sz="1600" kern="0" dirty="0">
              <a:solidFill>
                <a:srgbClr val="000000"/>
              </a:solidFill>
            </a:endParaRPr>
          </a:p>
        </p:txBody>
      </p:sp>
    </p:spTree>
    <p:extLst>
      <p:ext uri="{BB962C8B-B14F-4D97-AF65-F5344CB8AC3E}">
        <p14:creationId xmlns:p14="http://schemas.microsoft.com/office/powerpoint/2010/main" val="31691793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7882237" y="475504"/>
            <a:ext cx="2024042" cy="230832"/>
          </a:xfrm>
          <a:prstGeom prst="rect">
            <a:avLst/>
          </a:prstGeom>
          <a:noFill/>
        </p:spPr>
        <p:txBody>
          <a:bodyPr wrap="square" rtlCol="0">
            <a:spAutoFit/>
          </a:bodyPr>
          <a:lstStyle/>
          <a:p>
            <a:r>
              <a:rPr lang="en-US" altLang="ja-JP" sz="900" dirty="0">
                <a:solidFill>
                  <a:prstClr val="black"/>
                </a:solidFill>
              </a:rPr>
              <a:t>※</a:t>
            </a:r>
            <a:r>
              <a:rPr lang="ja-JP" altLang="en-US" sz="900" dirty="0">
                <a:solidFill>
                  <a:prstClr val="black"/>
                </a:solidFill>
              </a:rPr>
              <a:t>　加算・減算は主なものを記載</a:t>
            </a:r>
          </a:p>
        </p:txBody>
      </p:sp>
      <p:grpSp>
        <p:nvGrpSpPr>
          <p:cNvPr id="112" name="グループ化 111"/>
          <p:cNvGrpSpPr/>
          <p:nvPr/>
        </p:nvGrpSpPr>
        <p:grpSpPr>
          <a:xfrm>
            <a:off x="99914" y="1102088"/>
            <a:ext cx="5105610" cy="2692634"/>
            <a:chOff x="61509" y="-861157"/>
            <a:chExt cx="4284000" cy="5905507"/>
          </a:xfrm>
        </p:grpSpPr>
        <p:grpSp>
          <p:nvGrpSpPr>
            <p:cNvPr id="113" name="グループ化 112"/>
            <p:cNvGrpSpPr/>
            <p:nvPr/>
          </p:nvGrpSpPr>
          <p:grpSpPr>
            <a:xfrm>
              <a:off x="247793" y="500970"/>
              <a:ext cx="3838363" cy="4543380"/>
              <a:chOff x="35375" y="486292"/>
              <a:chExt cx="4293024" cy="5899965"/>
            </a:xfrm>
          </p:grpSpPr>
          <p:sp>
            <p:nvSpPr>
              <p:cNvPr id="125" name="正方形/長方形 124"/>
              <p:cNvSpPr/>
              <p:nvPr/>
            </p:nvSpPr>
            <p:spPr>
              <a:xfrm>
                <a:off x="35375" y="4003228"/>
                <a:ext cx="864000" cy="238302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1</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62</a:t>
                </a:r>
                <a:r>
                  <a:rPr lang="ja-JP" altLang="en-US" sz="900" b="1" dirty="0" smtClean="0">
                    <a:solidFill>
                      <a:prstClr val="black"/>
                    </a:solidFill>
                    <a:latin typeface="HG丸ｺﾞｼｯｸM-PRO" pitchFamily="50" charset="-128"/>
                    <a:ea typeface="HG丸ｺﾞｼｯｸM-PRO" pitchFamily="50" charset="-128"/>
                  </a:rPr>
                  <a:t>５</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p>
            </p:txBody>
          </p:sp>
          <p:sp>
            <p:nvSpPr>
              <p:cNvPr id="126" name="正方形/長方形 125"/>
              <p:cNvSpPr/>
              <p:nvPr/>
            </p:nvSpPr>
            <p:spPr>
              <a:xfrm>
                <a:off x="892631" y="3221687"/>
                <a:ext cx="864000" cy="316456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2</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6</a:t>
                </a:r>
                <a:r>
                  <a:rPr lang="ja-JP" altLang="en-US" sz="900" b="1" dirty="0" smtClean="0">
                    <a:solidFill>
                      <a:prstClr val="black"/>
                    </a:solidFill>
                    <a:latin typeface="HG丸ｺﾞｼｯｸM-PRO" pitchFamily="50" charset="-128"/>
                    <a:ea typeface="HG丸ｺﾞｼｯｸM-PRO" pitchFamily="50" charset="-128"/>
                  </a:rPr>
                  <a:t>９１</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p>
            </p:txBody>
          </p:sp>
          <p:sp>
            <p:nvSpPr>
              <p:cNvPr id="127" name="正方形/長方形 126"/>
              <p:cNvSpPr/>
              <p:nvPr/>
            </p:nvSpPr>
            <p:spPr>
              <a:xfrm>
                <a:off x="1749887" y="2309889"/>
                <a:ext cx="864000" cy="4076364"/>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3</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7</a:t>
                </a:r>
                <a:r>
                  <a:rPr lang="ja-JP" altLang="en-US" sz="900" b="1" dirty="0" smtClean="0">
                    <a:solidFill>
                      <a:prstClr val="black"/>
                    </a:solidFill>
                    <a:latin typeface="HG丸ｺﾞｼｯｸM-PRO" pitchFamily="50" charset="-128"/>
                    <a:ea typeface="HG丸ｺﾞｼｯｸM-PRO" pitchFamily="50" charset="-128"/>
                  </a:rPr>
                  <a:t>６２</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p>
            </p:txBody>
          </p:sp>
          <p:sp>
            <p:nvSpPr>
              <p:cNvPr id="128" name="正方形/長方形 127"/>
              <p:cNvSpPr/>
              <p:nvPr/>
            </p:nvSpPr>
            <p:spPr>
              <a:xfrm>
                <a:off x="2607144" y="1398084"/>
                <a:ext cx="864000" cy="498816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900" b="1" dirty="0">
                    <a:solidFill>
                      <a:prstClr val="black"/>
                    </a:solidFill>
                    <a:latin typeface="HG丸ｺﾞｼｯｸM-PRO" pitchFamily="50" charset="-128"/>
                    <a:ea typeface="HG丸ｺﾞｼｯｸM-PRO" pitchFamily="50" charset="-128"/>
                  </a:rPr>
                  <a:t>	</a:t>
                </a: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4</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82</a:t>
                </a:r>
                <a:r>
                  <a:rPr lang="ja-JP" altLang="en-US" sz="900" b="1" dirty="0" smtClean="0">
                    <a:solidFill>
                      <a:prstClr val="black"/>
                    </a:solidFill>
                    <a:latin typeface="HG丸ｺﾞｼｯｸM-PRO" pitchFamily="50" charset="-128"/>
                    <a:ea typeface="HG丸ｺﾞｼｯｸM-PRO" pitchFamily="50" charset="-128"/>
                  </a:rPr>
                  <a:t>８</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p>
            </p:txBody>
          </p:sp>
          <p:sp>
            <p:nvSpPr>
              <p:cNvPr id="129" name="正方形/長方形 128"/>
              <p:cNvSpPr/>
              <p:nvPr/>
            </p:nvSpPr>
            <p:spPr>
              <a:xfrm>
                <a:off x="3464399" y="486292"/>
                <a:ext cx="864000" cy="589996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5</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89</a:t>
                </a:r>
                <a:r>
                  <a:rPr lang="ja-JP" altLang="en-US" sz="900" b="1" dirty="0" smtClean="0">
                    <a:solidFill>
                      <a:prstClr val="black"/>
                    </a:solidFill>
                    <a:latin typeface="HG丸ｺﾞｼｯｸM-PRO" pitchFamily="50" charset="-128"/>
                    <a:ea typeface="HG丸ｺﾞｼｯｸM-PRO" pitchFamily="50" charset="-128"/>
                  </a:rPr>
                  <a:t>４</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endParaRPr lang="en-US" altLang="ja-JP" sz="900" b="1" dirty="0">
                  <a:solidFill>
                    <a:prstClr val="black"/>
                  </a:solidFill>
                  <a:latin typeface="HG丸ｺﾞｼｯｸM-PRO" pitchFamily="50" charset="-128"/>
                  <a:ea typeface="HG丸ｺﾞｼｯｸM-PRO" pitchFamily="50" charset="-128"/>
                </a:endParaRPr>
              </a:p>
              <a:p>
                <a:pPr algn="ctr"/>
                <a:endParaRPr lang="ja-JP" altLang="en-US" sz="900" b="1" dirty="0">
                  <a:solidFill>
                    <a:prstClr val="black"/>
                  </a:solidFill>
                  <a:latin typeface="HG丸ｺﾞｼｯｸM-PRO" pitchFamily="50" charset="-128"/>
                  <a:ea typeface="HG丸ｺﾞｼｯｸM-PRO" pitchFamily="50" charset="-128"/>
                </a:endParaRPr>
              </a:p>
            </p:txBody>
          </p:sp>
        </p:grpSp>
        <p:sp>
          <p:nvSpPr>
            <p:cNvPr id="124" name="テキスト ボックス 123"/>
            <p:cNvSpPr txBox="1"/>
            <p:nvPr/>
          </p:nvSpPr>
          <p:spPr>
            <a:xfrm>
              <a:off x="61509" y="-861157"/>
              <a:ext cx="4284000" cy="1184332"/>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ja-JP" altLang="en-US" sz="1100" dirty="0">
                  <a:solidFill>
                    <a:prstClr val="black"/>
                  </a:solidFill>
                  <a:latin typeface="HG丸ｺﾞｼｯｸM-PRO" pitchFamily="50" charset="-128"/>
                  <a:ea typeface="HG丸ｺﾞｼｯｸM-PRO" pitchFamily="50" charset="-128"/>
                </a:rPr>
                <a:t>利用者の</a:t>
              </a:r>
              <a:r>
                <a:rPr lang="ja-JP" altLang="en-US" sz="1100" b="1" dirty="0">
                  <a:solidFill>
                    <a:prstClr val="black"/>
                  </a:solidFill>
                  <a:latin typeface="HG丸ｺﾞｼｯｸM-PRO" pitchFamily="50" charset="-128"/>
                  <a:ea typeface="HG丸ｺﾞｼｯｸM-PRO" pitchFamily="50" charset="-128"/>
                </a:rPr>
                <a:t>要介護度に応じた基本</a:t>
              </a:r>
              <a:r>
                <a:rPr lang="ja-JP" altLang="en-US" sz="1100" b="1" dirty="0" smtClean="0">
                  <a:solidFill>
                    <a:prstClr val="black"/>
                  </a:solidFill>
                  <a:latin typeface="HG丸ｺﾞｼｯｸM-PRO" pitchFamily="50" charset="-128"/>
                  <a:ea typeface="HG丸ｺﾞｼｯｸM-PRO" pitchFamily="50" charset="-128"/>
                </a:rPr>
                <a:t>サービス費</a:t>
              </a:r>
              <a:endParaRPr lang="en-US" altLang="ja-JP" sz="1100" b="1" dirty="0" smtClean="0">
                <a:solidFill>
                  <a:prstClr val="black"/>
                </a:solidFill>
                <a:latin typeface="HG丸ｺﾞｼｯｸM-PRO" pitchFamily="50" charset="-128"/>
                <a:ea typeface="HG丸ｺﾞｼｯｸM-PRO" pitchFamily="50" charset="-128"/>
              </a:endParaRPr>
            </a:p>
            <a:p>
              <a:pPr algn="ctr"/>
              <a:r>
                <a:rPr lang="ja-JP" altLang="en-US" sz="1100" dirty="0" smtClean="0">
                  <a:solidFill>
                    <a:prstClr val="black"/>
                  </a:solidFill>
                  <a:latin typeface="HG丸ｺﾞｼｯｸM-PRO" pitchFamily="50" charset="-128"/>
                  <a:ea typeface="HG丸ｺﾞｼｯｸM-PRO" pitchFamily="50" charset="-128"/>
                </a:rPr>
                <a:t>（</a:t>
              </a:r>
              <a:r>
                <a:rPr lang="ja-JP" altLang="en-US" sz="1100" dirty="0">
                  <a:solidFill>
                    <a:prstClr val="black"/>
                  </a:solidFill>
                  <a:latin typeface="HG丸ｺﾞｼｯｸM-PRO" pitchFamily="50" charset="-128"/>
                  <a:ea typeface="HG丸ｺﾞｼｯｸM-PRO" pitchFamily="50" charset="-128"/>
                </a:rPr>
                <a:t>ユニット型個室の場合）</a:t>
              </a:r>
              <a:endParaRPr lang="en-US" altLang="ja-JP" sz="1100" dirty="0">
                <a:solidFill>
                  <a:prstClr val="black"/>
                </a:solidFill>
                <a:latin typeface="HG丸ｺﾞｼｯｸM-PRO" pitchFamily="50" charset="-128"/>
                <a:ea typeface="HG丸ｺﾞｼｯｸM-PRO" pitchFamily="50" charset="-128"/>
              </a:endParaRPr>
            </a:p>
          </p:txBody>
        </p:sp>
      </p:grpSp>
      <p:grpSp>
        <p:nvGrpSpPr>
          <p:cNvPr id="132" name="グループ化 131"/>
          <p:cNvGrpSpPr/>
          <p:nvPr/>
        </p:nvGrpSpPr>
        <p:grpSpPr>
          <a:xfrm>
            <a:off x="119508" y="3933897"/>
            <a:ext cx="5068299" cy="2485240"/>
            <a:chOff x="73687" y="-57253"/>
            <a:chExt cx="4284000" cy="4885351"/>
          </a:xfrm>
        </p:grpSpPr>
        <p:grpSp>
          <p:nvGrpSpPr>
            <p:cNvPr id="133" name="グループ化 132"/>
            <p:cNvGrpSpPr/>
            <p:nvPr/>
          </p:nvGrpSpPr>
          <p:grpSpPr>
            <a:xfrm>
              <a:off x="296508" y="1197286"/>
              <a:ext cx="3838363" cy="3630812"/>
              <a:chOff x="89859" y="1390520"/>
              <a:chExt cx="4293024" cy="4714914"/>
            </a:xfrm>
          </p:grpSpPr>
          <p:sp>
            <p:nvSpPr>
              <p:cNvPr id="135" name="正方形/長方形 134"/>
              <p:cNvSpPr/>
              <p:nvPr/>
            </p:nvSpPr>
            <p:spPr>
              <a:xfrm>
                <a:off x="89859" y="4201056"/>
                <a:ext cx="864000" cy="190437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1</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59</a:t>
                </a:r>
                <a:r>
                  <a:rPr lang="ja-JP" altLang="en-US" sz="900" b="1" dirty="0" smtClean="0">
                    <a:solidFill>
                      <a:prstClr val="black"/>
                    </a:solidFill>
                    <a:latin typeface="HG丸ｺﾞｼｯｸM-PRO" pitchFamily="50" charset="-128"/>
                    <a:ea typeface="HG丸ｺﾞｼｯｸM-PRO" pitchFamily="50" charset="-128"/>
                  </a:rPr>
                  <a:t>４</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p>
            </p:txBody>
          </p:sp>
          <p:sp>
            <p:nvSpPr>
              <p:cNvPr id="136" name="正方形/長方形 135"/>
              <p:cNvSpPr/>
              <p:nvPr/>
            </p:nvSpPr>
            <p:spPr>
              <a:xfrm>
                <a:off x="947115" y="3576490"/>
                <a:ext cx="864000" cy="252893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2</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6</a:t>
                </a:r>
                <a:r>
                  <a:rPr lang="ja-JP" altLang="en-US" sz="900" b="1" dirty="0" smtClean="0">
                    <a:solidFill>
                      <a:prstClr val="black"/>
                    </a:solidFill>
                    <a:latin typeface="HG丸ｺﾞｼｯｸM-PRO" pitchFamily="50" charset="-128"/>
                    <a:ea typeface="HG丸ｺﾞｼｯｸM-PRO" pitchFamily="50" charset="-128"/>
                  </a:rPr>
                  <a:t>６１</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p>
            </p:txBody>
          </p:sp>
          <p:sp>
            <p:nvSpPr>
              <p:cNvPr id="137" name="正方形/長方形 136"/>
              <p:cNvSpPr/>
              <p:nvPr/>
            </p:nvSpPr>
            <p:spPr>
              <a:xfrm>
                <a:off x="1804371" y="2847833"/>
                <a:ext cx="864000" cy="325759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3</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72</a:t>
                </a:r>
                <a:r>
                  <a:rPr lang="ja-JP" altLang="en-US" sz="900" b="1" dirty="0" smtClean="0">
                    <a:solidFill>
                      <a:prstClr val="black"/>
                    </a:solidFill>
                    <a:latin typeface="HG丸ｺﾞｼｯｸM-PRO" pitchFamily="50" charset="-128"/>
                    <a:ea typeface="HG丸ｺﾞｼｯｸM-PRO" pitchFamily="50" charset="-128"/>
                  </a:rPr>
                  <a:t>９</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p>
            </p:txBody>
          </p:sp>
          <p:sp>
            <p:nvSpPr>
              <p:cNvPr id="138" name="正方形/長方形 137"/>
              <p:cNvSpPr/>
              <p:nvPr/>
            </p:nvSpPr>
            <p:spPr>
              <a:xfrm>
                <a:off x="2661627" y="2119177"/>
                <a:ext cx="864000" cy="398625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900" b="1" dirty="0">
                    <a:solidFill>
                      <a:prstClr val="black"/>
                    </a:solidFill>
                    <a:latin typeface="HG丸ｺﾞｼｯｸM-PRO" pitchFamily="50" charset="-128"/>
                    <a:ea typeface="HG丸ｺﾞｼｯｸM-PRO" pitchFamily="50" charset="-128"/>
                  </a:rPr>
                  <a:t>	</a:t>
                </a: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4</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79</a:t>
                </a:r>
                <a:r>
                  <a:rPr lang="ja-JP" altLang="en-US" sz="900" b="1" dirty="0" smtClean="0">
                    <a:solidFill>
                      <a:prstClr val="black"/>
                    </a:solidFill>
                    <a:latin typeface="HG丸ｺﾞｼｯｸM-PRO" pitchFamily="50" charset="-128"/>
                    <a:ea typeface="HG丸ｺﾞｼｯｸM-PRO" pitchFamily="50" charset="-128"/>
                  </a:rPr>
                  <a:t>６</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p>
            </p:txBody>
          </p:sp>
          <p:sp>
            <p:nvSpPr>
              <p:cNvPr id="139" name="正方形/長方形 138"/>
              <p:cNvSpPr/>
              <p:nvPr/>
            </p:nvSpPr>
            <p:spPr>
              <a:xfrm>
                <a:off x="3518883" y="1390520"/>
                <a:ext cx="864000" cy="471490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900" b="1" dirty="0">
                    <a:solidFill>
                      <a:prstClr val="black"/>
                    </a:solidFill>
                    <a:latin typeface="HG丸ｺﾞｼｯｸM-PRO" pitchFamily="50" charset="-128"/>
                    <a:ea typeface="HG丸ｺﾞｼｯｸM-PRO" pitchFamily="50" charset="-128"/>
                  </a:rPr>
                  <a:t>要介護</a:t>
                </a:r>
                <a:r>
                  <a:rPr lang="en-US" altLang="ja-JP" sz="900" b="1" dirty="0">
                    <a:solidFill>
                      <a:prstClr val="black"/>
                    </a:solidFill>
                    <a:latin typeface="HG丸ｺﾞｼｯｸM-PRO" pitchFamily="50" charset="-128"/>
                    <a:ea typeface="HG丸ｺﾞｼｯｸM-PRO" pitchFamily="50" charset="-128"/>
                  </a:rPr>
                  <a:t>5</a:t>
                </a:r>
              </a:p>
              <a:p>
                <a:pPr algn="ctr"/>
                <a:endParaRPr lang="en-US" altLang="ja-JP" sz="900" b="1" dirty="0">
                  <a:solidFill>
                    <a:prstClr val="black"/>
                  </a:solidFill>
                  <a:latin typeface="HG丸ｺﾞｼｯｸM-PRO" pitchFamily="50" charset="-128"/>
                  <a:ea typeface="HG丸ｺﾞｼｯｸM-PRO" pitchFamily="50" charset="-128"/>
                </a:endParaRPr>
              </a:p>
              <a:p>
                <a:pPr algn="ctr"/>
                <a:r>
                  <a:rPr lang="en-US" altLang="ja-JP" sz="900" b="1" dirty="0" smtClean="0">
                    <a:solidFill>
                      <a:prstClr val="black"/>
                    </a:solidFill>
                    <a:latin typeface="HG丸ｺﾞｼｯｸM-PRO" pitchFamily="50" charset="-128"/>
                    <a:ea typeface="HG丸ｺﾞｼｯｸM-PRO" pitchFamily="50" charset="-128"/>
                  </a:rPr>
                  <a:t>8</a:t>
                </a:r>
                <a:r>
                  <a:rPr lang="ja-JP" altLang="en-US" sz="900" b="1" dirty="0" smtClean="0">
                    <a:solidFill>
                      <a:prstClr val="black"/>
                    </a:solidFill>
                    <a:latin typeface="HG丸ｺﾞｼｯｸM-PRO" pitchFamily="50" charset="-128"/>
                    <a:ea typeface="HG丸ｺﾞｼｯｸM-PRO" pitchFamily="50" charset="-128"/>
                  </a:rPr>
                  <a:t>６１</a:t>
                </a:r>
                <a:endParaRPr lang="en-US" altLang="ja-JP" sz="900" b="1" dirty="0">
                  <a:solidFill>
                    <a:prstClr val="black"/>
                  </a:solidFill>
                  <a:latin typeface="HG丸ｺﾞｼｯｸM-PRO" pitchFamily="50" charset="-128"/>
                  <a:ea typeface="HG丸ｺﾞｼｯｸM-PRO" pitchFamily="50" charset="-128"/>
                </a:endParaRPr>
              </a:p>
              <a:p>
                <a:pPr algn="ctr"/>
                <a:r>
                  <a:rPr lang="ja-JP" altLang="en-US" sz="900" b="1" dirty="0">
                    <a:solidFill>
                      <a:prstClr val="black"/>
                    </a:solidFill>
                    <a:latin typeface="HG丸ｺﾞｼｯｸM-PRO" pitchFamily="50" charset="-128"/>
                    <a:ea typeface="HG丸ｺﾞｼｯｸM-PRO" pitchFamily="50" charset="-128"/>
                  </a:rPr>
                  <a:t>単位</a:t>
                </a:r>
                <a:endParaRPr lang="en-US" altLang="ja-JP" sz="900" b="1" dirty="0">
                  <a:solidFill>
                    <a:prstClr val="black"/>
                  </a:solidFill>
                  <a:latin typeface="HG丸ｺﾞｼｯｸM-PRO" pitchFamily="50" charset="-128"/>
                  <a:ea typeface="HG丸ｺﾞｼｯｸM-PRO" pitchFamily="50" charset="-128"/>
                </a:endParaRPr>
              </a:p>
              <a:p>
                <a:pPr algn="ctr"/>
                <a:endParaRPr lang="ja-JP" altLang="en-US" sz="900" b="1" dirty="0">
                  <a:solidFill>
                    <a:prstClr val="black"/>
                  </a:solidFill>
                  <a:latin typeface="HG丸ｺﾞｼｯｸM-PRO" pitchFamily="50" charset="-128"/>
                  <a:ea typeface="HG丸ｺﾞｼｯｸM-PRO" pitchFamily="50" charset="-128"/>
                </a:endParaRPr>
              </a:p>
            </p:txBody>
          </p:sp>
        </p:grpSp>
        <p:sp>
          <p:nvSpPr>
            <p:cNvPr id="134" name="テキスト ボックス 133"/>
            <p:cNvSpPr txBox="1"/>
            <p:nvPr/>
          </p:nvSpPr>
          <p:spPr>
            <a:xfrm>
              <a:off x="73687" y="-57253"/>
              <a:ext cx="4284000" cy="1061503"/>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r>
                <a:rPr lang="ja-JP" altLang="en-US" sz="1100" dirty="0">
                  <a:solidFill>
                    <a:prstClr val="black"/>
                  </a:solidFill>
                  <a:latin typeface="HG丸ｺﾞｼｯｸM-PRO" pitchFamily="50" charset="-128"/>
                  <a:ea typeface="HG丸ｺﾞｼｯｸM-PRO" pitchFamily="50" charset="-128"/>
                </a:rPr>
                <a:t>利用者の</a:t>
              </a:r>
              <a:r>
                <a:rPr lang="ja-JP" altLang="en-US" sz="1100" b="1" dirty="0">
                  <a:solidFill>
                    <a:prstClr val="black"/>
                  </a:solidFill>
                  <a:latin typeface="HG丸ｺﾞｼｯｸM-PRO" pitchFamily="50" charset="-128"/>
                  <a:ea typeface="HG丸ｺﾞｼｯｸM-PRO" pitchFamily="50" charset="-128"/>
                </a:rPr>
                <a:t>要介護度に応じた基本</a:t>
              </a:r>
              <a:r>
                <a:rPr lang="ja-JP" altLang="en-US" sz="1100" b="1" dirty="0" smtClean="0">
                  <a:solidFill>
                    <a:prstClr val="black"/>
                  </a:solidFill>
                  <a:latin typeface="HG丸ｺﾞｼｯｸM-PRO" pitchFamily="50" charset="-128"/>
                  <a:ea typeface="HG丸ｺﾞｼｯｸM-PRO" pitchFamily="50" charset="-128"/>
                </a:rPr>
                <a:t>サービス費</a:t>
              </a:r>
              <a:endParaRPr lang="en-US" altLang="ja-JP" sz="1100" b="1" dirty="0" smtClean="0">
                <a:solidFill>
                  <a:prstClr val="black"/>
                </a:solidFill>
                <a:latin typeface="HG丸ｺﾞｼｯｸM-PRO" pitchFamily="50" charset="-128"/>
                <a:ea typeface="HG丸ｺﾞｼｯｸM-PRO" pitchFamily="50" charset="-128"/>
              </a:endParaRPr>
            </a:p>
            <a:p>
              <a:pPr algn="ctr"/>
              <a:r>
                <a:rPr lang="ja-JP" altLang="en-US" sz="1100" dirty="0" smtClean="0">
                  <a:solidFill>
                    <a:prstClr val="black"/>
                  </a:solidFill>
                  <a:latin typeface="HG丸ｺﾞｼｯｸM-PRO" pitchFamily="50" charset="-128"/>
                  <a:ea typeface="HG丸ｺﾞｼｯｸM-PRO" pitchFamily="50" charset="-128"/>
                </a:rPr>
                <a:t>（多床室の場合。２７年４月時点）</a:t>
              </a:r>
              <a:endParaRPr lang="en-US" altLang="ja-JP" sz="1100" dirty="0">
                <a:solidFill>
                  <a:prstClr val="black"/>
                </a:solidFill>
                <a:latin typeface="HG丸ｺﾞｼｯｸM-PRO" pitchFamily="50" charset="-128"/>
                <a:ea typeface="HG丸ｺﾞｼｯｸM-PRO" pitchFamily="50" charset="-128"/>
              </a:endParaRPr>
            </a:p>
          </p:txBody>
        </p:sp>
      </p:grpSp>
      <p:sp>
        <p:nvSpPr>
          <p:cNvPr id="140" name="テキスト ボックス 139"/>
          <p:cNvSpPr txBox="1"/>
          <p:nvPr/>
        </p:nvSpPr>
        <p:spPr>
          <a:xfrm>
            <a:off x="5738389" y="937748"/>
            <a:ext cx="4068000" cy="510778"/>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200" dirty="0">
                <a:solidFill>
                  <a:prstClr val="black"/>
                </a:solidFill>
                <a:latin typeface="HG丸ｺﾞｼｯｸM-PRO" pitchFamily="50" charset="-128"/>
                <a:ea typeface="HG丸ｺﾞｼｯｸM-PRO" pitchFamily="50" charset="-128"/>
              </a:rPr>
              <a:t>利用者の状態に応じたサービス提供や</a:t>
            </a:r>
            <a:endParaRPr lang="en-US" altLang="ja-JP" sz="1200" dirty="0">
              <a:solidFill>
                <a:prstClr val="black"/>
              </a:solidFill>
              <a:latin typeface="HG丸ｺﾞｼｯｸM-PRO" pitchFamily="50" charset="-128"/>
              <a:ea typeface="HG丸ｺﾞｼｯｸM-PRO" pitchFamily="50" charset="-128"/>
            </a:endParaRPr>
          </a:p>
          <a:p>
            <a:pPr algn="ctr"/>
            <a:r>
              <a:rPr lang="ja-JP" altLang="en-US" sz="1200" dirty="0">
                <a:solidFill>
                  <a:prstClr val="black"/>
                </a:solidFill>
                <a:latin typeface="HG丸ｺﾞｼｯｸM-PRO" pitchFamily="50" charset="-128"/>
                <a:ea typeface="HG丸ｺﾞｼｯｸM-PRO" pitchFamily="50" charset="-128"/>
              </a:rPr>
              <a:t>施設の体制に対する</a:t>
            </a:r>
            <a:r>
              <a:rPr lang="ja-JP" altLang="en-US" sz="1200" b="1" dirty="0">
                <a:solidFill>
                  <a:prstClr val="black"/>
                </a:solidFill>
                <a:latin typeface="HG丸ｺﾞｼｯｸM-PRO" pitchFamily="50" charset="-128"/>
                <a:ea typeface="HG丸ｺﾞｼｯｸM-PRO" pitchFamily="50" charset="-128"/>
              </a:rPr>
              <a:t>加算・減算</a:t>
            </a:r>
            <a:endParaRPr lang="en-US" altLang="ja-JP" sz="1200" b="1" dirty="0">
              <a:solidFill>
                <a:prstClr val="black"/>
              </a:solidFill>
              <a:latin typeface="HG丸ｺﾞｼｯｸM-PRO" pitchFamily="50" charset="-128"/>
              <a:ea typeface="HG丸ｺﾞｼｯｸM-PRO" pitchFamily="50" charset="-128"/>
            </a:endParaRPr>
          </a:p>
        </p:txBody>
      </p:sp>
      <p:grpSp>
        <p:nvGrpSpPr>
          <p:cNvPr id="141" name="グループ化 140"/>
          <p:cNvGrpSpPr/>
          <p:nvPr/>
        </p:nvGrpSpPr>
        <p:grpSpPr>
          <a:xfrm>
            <a:off x="5296575" y="1528982"/>
            <a:ext cx="4501033" cy="5222836"/>
            <a:chOff x="4363988" y="2004499"/>
            <a:chExt cx="4703920" cy="4570505"/>
          </a:xfrm>
        </p:grpSpPr>
        <p:sp>
          <p:nvSpPr>
            <p:cNvPr id="142" name="正方形/長方形 141"/>
            <p:cNvSpPr/>
            <p:nvPr/>
          </p:nvSpPr>
          <p:spPr>
            <a:xfrm>
              <a:off x="4927374" y="2004499"/>
              <a:ext cx="1994004" cy="163818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日常生活継続支援加算</a:t>
              </a:r>
              <a:r>
                <a:rPr lang="en-US" altLang="ja-JP" sz="1050" b="1" dirty="0" smtClean="0">
                  <a:solidFill>
                    <a:prstClr val="black"/>
                  </a:solidFill>
                  <a:latin typeface="HG丸ｺﾞｼｯｸM-PRO" pitchFamily="50" charset="-128"/>
                  <a:ea typeface="HG丸ｺﾞｼｯｸM-PRO" pitchFamily="50" charset="-128"/>
                </a:rPr>
                <a:t>】</a:t>
              </a:r>
            </a:p>
            <a:p>
              <a:r>
                <a:rPr lang="ja-JP" altLang="en-US" sz="1050" dirty="0" smtClean="0">
                  <a:solidFill>
                    <a:prstClr val="black"/>
                  </a:solidFill>
                  <a:latin typeface="HG丸ｺﾞｼｯｸM-PRO" pitchFamily="50" charset="-128"/>
                  <a:ea typeface="HG丸ｺﾞｼｯｸM-PRO" pitchFamily="50" charset="-128"/>
                </a:rPr>
                <a:t>（　ユニット</a:t>
              </a:r>
              <a:r>
                <a:rPr lang="ja-JP" altLang="en-US" sz="1050" dirty="0">
                  <a:solidFill>
                    <a:prstClr val="black"/>
                  </a:solidFill>
                  <a:latin typeface="HG丸ｺﾞｼｯｸM-PRO" pitchFamily="50" charset="-128"/>
                  <a:ea typeface="HG丸ｺﾞｼｯｸM-PRO" pitchFamily="50" charset="-128"/>
                </a:rPr>
                <a:t>：</a:t>
              </a:r>
              <a:r>
                <a:rPr lang="en-US" altLang="ja-JP" sz="1050" dirty="0" smtClean="0">
                  <a:solidFill>
                    <a:prstClr val="black"/>
                  </a:solidFill>
                  <a:latin typeface="HG丸ｺﾞｼｯｸM-PRO" pitchFamily="50" charset="-128"/>
                  <a:ea typeface="HG丸ｺﾞｼｯｸM-PRO" pitchFamily="50" charset="-128"/>
                </a:rPr>
                <a:t>46</a:t>
              </a:r>
              <a:r>
                <a:rPr lang="ja-JP" altLang="en-US" sz="1050" dirty="0" smtClean="0">
                  <a:solidFill>
                    <a:prstClr val="black"/>
                  </a:solidFill>
                  <a:latin typeface="HG丸ｺﾞｼｯｸM-PRO" pitchFamily="50" charset="-128"/>
                  <a:ea typeface="HG丸ｺﾞｼｯｸM-PRO" pitchFamily="50" charset="-128"/>
                </a:rPr>
                <a:t>単位、</a:t>
              </a:r>
              <a:endParaRPr lang="en-US" altLang="ja-JP" sz="1050" dirty="0" smtClean="0">
                <a:solidFill>
                  <a:prstClr val="black"/>
                </a:solidFill>
                <a:latin typeface="HG丸ｺﾞｼｯｸM-PRO" pitchFamily="50" charset="-128"/>
                <a:ea typeface="HG丸ｺﾞｼｯｸM-PRO" pitchFamily="50" charset="-128"/>
              </a:endParaRPr>
            </a:p>
            <a:p>
              <a:pPr>
                <a:spcAft>
                  <a:spcPts val="600"/>
                </a:spcAft>
              </a:pPr>
              <a:r>
                <a:rPr lang="ja-JP" altLang="en-US" sz="1050" dirty="0">
                  <a:solidFill>
                    <a:prstClr val="black"/>
                  </a:solidFill>
                  <a:latin typeface="HG丸ｺﾞｼｯｸM-PRO" pitchFamily="50" charset="-128"/>
                  <a:ea typeface="HG丸ｺﾞｼｯｸM-PRO" pitchFamily="50" charset="-128"/>
                </a:rPr>
                <a:t>　</a:t>
              </a:r>
              <a:r>
                <a:rPr lang="ja-JP" altLang="en-US" sz="1050" smtClean="0">
                  <a:solidFill>
                    <a:prstClr val="black"/>
                  </a:solidFill>
                  <a:latin typeface="HG丸ｺﾞｼｯｸM-PRO" pitchFamily="50" charset="-128"/>
                  <a:ea typeface="HG丸ｺﾞｼｯｸM-PRO" pitchFamily="50" charset="-128"/>
                </a:rPr>
                <a:t>　　多床室</a:t>
              </a:r>
              <a:r>
                <a:rPr lang="ja-JP" altLang="en-US" sz="1050" dirty="0">
                  <a:solidFill>
                    <a:prstClr val="black"/>
                  </a:solidFill>
                  <a:latin typeface="HG丸ｺﾞｼｯｸM-PRO" pitchFamily="50" charset="-128"/>
                  <a:ea typeface="HG丸ｺﾞｼｯｸM-PRO" pitchFamily="50" charset="-128"/>
                </a:rPr>
                <a:t>：</a:t>
              </a:r>
              <a:r>
                <a:rPr lang="en-US" altLang="ja-JP" sz="1050" dirty="0" smtClean="0">
                  <a:solidFill>
                    <a:prstClr val="black"/>
                  </a:solidFill>
                  <a:latin typeface="HG丸ｺﾞｼｯｸM-PRO" pitchFamily="50" charset="-128"/>
                  <a:ea typeface="HG丸ｺﾞｼｯｸM-PRO" pitchFamily="50" charset="-128"/>
                </a:rPr>
                <a:t>36</a:t>
              </a:r>
              <a:r>
                <a:rPr lang="ja-JP" altLang="en-US" sz="1050" dirty="0" smtClean="0">
                  <a:solidFill>
                    <a:prstClr val="black"/>
                  </a:solidFill>
                  <a:latin typeface="HG丸ｺﾞｼｯｸM-PRO" pitchFamily="50" charset="-128"/>
                  <a:ea typeface="HG丸ｺﾞｼｯｸM-PRO" pitchFamily="50" charset="-128"/>
                </a:rPr>
                <a:t>単位　）</a:t>
              </a:r>
              <a:endParaRPr lang="en-US" altLang="ja-JP" sz="1050" b="1" dirty="0" smtClean="0">
                <a:solidFill>
                  <a:prstClr val="black"/>
                </a:solidFill>
                <a:latin typeface="HG丸ｺﾞｼｯｸM-PRO" pitchFamily="50" charset="-128"/>
                <a:ea typeface="HG丸ｺﾞｼｯｸM-PRO" pitchFamily="50" charset="-128"/>
              </a:endParaRPr>
            </a:p>
            <a:p>
              <a:r>
                <a:rPr lang="ja-JP" altLang="en-US" sz="1000" b="1" dirty="0" smtClean="0">
                  <a:solidFill>
                    <a:prstClr val="black"/>
                  </a:solidFill>
                  <a:latin typeface="HG丸ｺﾞｼｯｸM-PRO" pitchFamily="50" charset="-128"/>
                  <a:ea typeface="HG丸ｺﾞｼｯｸM-PRO" pitchFamily="50" charset="-128"/>
                </a:rPr>
                <a:t>（要件）</a:t>
              </a:r>
              <a:endParaRPr lang="en-US" altLang="ja-JP" sz="1000" b="1" dirty="0" smtClean="0">
                <a:solidFill>
                  <a:prstClr val="black"/>
                </a:solidFill>
                <a:latin typeface="HG丸ｺﾞｼｯｸM-PRO" pitchFamily="50" charset="-128"/>
                <a:ea typeface="HG丸ｺﾞｼｯｸM-PRO" pitchFamily="50" charset="-128"/>
              </a:endParaRPr>
            </a:p>
            <a:p>
              <a:r>
                <a:rPr lang="ja-JP" altLang="en-US" sz="1000" b="1" dirty="0" smtClean="0">
                  <a:solidFill>
                    <a:prstClr val="black"/>
                  </a:solidFill>
                  <a:latin typeface="HG丸ｺﾞｼｯｸM-PRO" pitchFamily="50" charset="-128"/>
                  <a:ea typeface="HG丸ｺﾞｼｯｸM-PRO" pitchFamily="50" charset="-128"/>
                </a:rPr>
                <a:t>新規入所者の総数のうち、要介護４・５の者及び認知症自立度</a:t>
              </a:r>
              <a:r>
                <a:rPr lang="en-US" altLang="ja-JP" sz="1000" b="1" dirty="0" smtClean="0">
                  <a:solidFill>
                    <a:prstClr val="black"/>
                  </a:solidFill>
                  <a:latin typeface="HG丸ｺﾞｼｯｸM-PRO" pitchFamily="50" charset="-128"/>
                  <a:ea typeface="HG丸ｺﾞｼｯｸM-PRO" pitchFamily="50" charset="-128"/>
                </a:rPr>
                <a:t>Ⅲ</a:t>
              </a:r>
              <a:r>
                <a:rPr lang="ja-JP" altLang="en-US" sz="1000" b="1" dirty="0" smtClean="0">
                  <a:solidFill>
                    <a:prstClr val="black"/>
                  </a:solidFill>
                  <a:latin typeface="HG丸ｺﾞｼｯｸM-PRO" pitchFamily="50" charset="-128"/>
                  <a:ea typeface="HG丸ｺﾞｼｯｸM-PRO" pitchFamily="50" charset="-128"/>
                </a:rPr>
                <a:t>以上の者の占める割合が一定以上である等の施設において、介護福祉士の数が入所者６に対して１以上配置されていること</a:t>
              </a:r>
              <a:r>
                <a:rPr lang="ja-JP" altLang="en-US" sz="900" dirty="0">
                  <a:solidFill>
                    <a:prstClr val="black"/>
                  </a:solidFill>
                  <a:latin typeface="HG丸ｺﾞｼｯｸM-PRO" pitchFamily="50" charset="-128"/>
                  <a:ea typeface="HG丸ｺﾞｼｯｸM-PRO" pitchFamily="50" charset="-128"/>
                </a:rPr>
                <a:t>　　　</a:t>
              </a:r>
            </a:p>
          </p:txBody>
        </p:sp>
        <p:sp>
          <p:nvSpPr>
            <p:cNvPr id="143" name="正方形/長方形 142"/>
            <p:cNvSpPr/>
            <p:nvPr/>
          </p:nvSpPr>
          <p:spPr>
            <a:xfrm>
              <a:off x="5003568" y="6070946"/>
              <a:ext cx="1980000" cy="504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00" b="1" dirty="0">
                  <a:solidFill>
                    <a:prstClr val="black"/>
                  </a:solidFill>
                  <a:latin typeface="HG丸ｺﾞｼｯｸM-PRO" pitchFamily="50" charset="-128"/>
                  <a:ea typeface="HG丸ｺﾞｼｯｸM-PRO" pitchFamily="50" charset="-128"/>
                </a:rPr>
                <a:t>定員を超えた利用や人員配置基準に違反</a:t>
              </a:r>
              <a:endParaRPr lang="en-US" altLang="ja-JP" sz="1000" b="1" dirty="0">
                <a:solidFill>
                  <a:prstClr val="black"/>
                </a:solidFill>
                <a:latin typeface="HG丸ｺﾞｼｯｸM-PRO" pitchFamily="50" charset="-128"/>
                <a:ea typeface="HG丸ｺﾞｼｯｸM-PRO" pitchFamily="50" charset="-128"/>
              </a:endParaRPr>
            </a:p>
            <a:p>
              <a:pPr algn="r"/>
              <a:r>
                <a:rPr lang="ja-JP" altLang="en-US" sz="900" dirty="0">
                  <a:solidFill>
                    <a:prstClr val="black"/>
                  </a:solidFill>
                  <a:latin typeface="HG丸ｺﾞｼｯｸM-PRO" pitchFamily="50" charset="-128"/>
                  <a:ea typeface="HG丸ｺﾞｼｯｸM-PRO" pitchFamily="50" charset="-128"/>
                </a:rPr>
                <a:t>　　　（－３０％）</a:t>
              </a:r>
              <a:endParaRPr lang="en-US" altLang="ja-JP" sz="900" dirty="0">
                <a:solidFill>
                  <a:prstClr val="black"/>
                </a:solidFill>
                <a:latin typeface="HG丸ｺﾞｼｯｸM-PRO" pitchFamily="50" charset="-128"/>
                <a:ea typeface="HG丸ｺﾞｼｯｸM-PRO" pitchFamily="50" charset="-128"/>
              </a:endParaRPr>
            </a:p>
          </p:txBody>
        </p:sp>
        <p:sp>
          <p:nvSpPr>
            <p:cNvPr id="145" name="正方形/長方形 144"/>
            <p:cNvSpPr/>
            <p:nvPr/>
          </p:nvSpPr>
          <p:spPr>
            <a:xfrm>
              <a:off x="6994648" y="2004501"/>
              <a:ext cx="2073260" cy="85059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看護体制加算</a:t>
              </a:r>
              <a:r>
                <a:rPr lang="en-US" altLang="ja-JP" sz="1050" b="1" dirty="0" smtClean="0">
                  <a:solidFill>
                    <a:prstClr val="black"/>
                  </a:solidFill>
                  <a:latin typeface="HG丸ｺﾞｼｯｸM-PRO" pitchFamily="50" charset="-128"/>
                  <a:ea typeface="HG丸ｺﾞｼｯｸM-PRO" pitchFamily="50" charset="-128"/>
                </a:rPr>
                <a:t>】</a:t>
              </a:r>
              <a:endParaRPr lang="en-US" altLang="ja-JP" sz="1050" b="1" dirty="0">
                <a:solidFill>
                  <a:prstClr val="black"/>
                </a:solidFill>
                <a:latin typeface="HG丸ｺﾞｼｯｸM-PRO" pitchFamily="50" charset="-128"/>
                <a:ea typeface="HG丸ｺﾞｼｯｸM-PRO" pitchFamily="50" charset="-128"/>
              </a:endParaRPr>
            </a:p>
            <a:p>
              <a:pPr>
                <a:spcAft>
                  <a:spcPts val="600"/>
                </a:spcAft>
              </a:pPr>
              <a:r>
                <a:rPr lang="ja-JP" altLang="en-US" sz="1050" dirty="0" smtClean="0">
                  <a:solidFill>
                    <a:prstClr val="black"/>
                  </a:solidFill>
                  <a:latin typeface="HG丸ｺﾞｼｯｸM-PRO" pitchFamily="50" charset="-128"/>
                  <a:ea typeface="HG丸ｺﾞｼｯｸM-PRO" pitchFamily="50" charset="-128"/>
                </a:rPr>
                <a:t>（１</a:t>
              </a:r>
              <a:r>
                <a:rPr lang="en-US" altLang="ja-JP" sz="1050" dirty="0" smtClean="0">
                  <a:solidFill>
                    <a:prstClr val="black"/>
                  </a:solidFill>
                  <a:latin typeface="HG丸ｺﾞｼｯｸM-PRO" pitchFamily="50" charset="-128"/>
                  <a:ea typeface="HG丸ｺﾞｼｯｸM-PRO" pitchFamily="50" charset="-128"/>
                </a:rPr>
                <a:t>3</a:t>
              </a:r>
              <a:r>
                <a:rPr lang="ja-JP" altLang="en-US" sz="1050" dirty="0" smtClean="0">
                  <a:solidFill>
                    <a:prstClr val="black"/>
                  </a:solidFill>
                  <a:latin typeface="HG丸ｺﾞｼｯｸM-PRO" pitchFamily="50" charset="-128"/>
                  <a:ea typeface="HG丸ｺﾞｼｯｸM-PRO" pitchFamily="50" charset="-128"/>
                </a:rPr>
                <a:t>単位など）</a:t>
              </a:r>
              <a:endParaRPr lang="en-US" altLang="ja-JP" sz="1050" b="1" dirty="0">
                <a:solidFill>
                  <a:prstClr val="black"/>
                </a:solidFill>
                <a:latin typeface="HG丸ｺﾞｼｯｸM-PRO" pitchFamily="50" charset="-128"/>
                <a:ea typeface="HG丸ｺﾞｼｯｸM-PRO" pitchFamily="50" charset="-128"/>
              </a:endParaRPr>
            </a:p>
            <a:p>
              <a:r>
                <a:rPr lang="ja-JP" altLang="en-US" sz="900" b="1" dirty="0">
                  <a:solidFill>
                    <a:prstClr val="black"/>
                  </a:solidFill>
                  <a:latin typeface="HG丸ｺﾞｼｯｸM-PRO" pitchFamily="50" charset="-128"/>
                  <a:ea typeface="HG丸ｺﾞｼｯｸM-PRO" pitchFamily="50" charset="-128"/>
                </a:rPr>
                <a:t>（要件）</a:t>
              </a:r>
              <a:endParaRPr lang="en-US" altLang="ja-JP" sz="900" b="1" dirty="0">
                <a:solidFill>
                  <a:prstClr val="black"/>
                </a:solidFill>
                <a:latin typeface="HG丸ｺﾞｼｯｸM-PRO" pitchFamily="50" charset="-128"/>
                <a:ea typeface="HG丸ｺﾞｼｯｸM-PRO" pitchFamily="50" charset="-128"/>
              </a:endParaRPr>
            </a:p>
            <a:p>
              <a:r>
                <a:rPr lang="ja-JP" altLang="en-US" sz="900" b="1" dirty="0" smtClean="0">
                  <a:solidFill>
                    <a:prstClr val="black"/>
                  </a:solidFill>
                  <a:latin typeface="HG丸ｺﾞｼｯｸM-PRO" pitchFamily="50" charset="-128"/>
                  <a:ea typeface="HG丸ｺﾞｼｯｸM-PRO" pitchFamily="50" charset="-128"/>
                </a:rPr>
                <a:t>・手厚い</a:t>
              </a:r>
              <a:r>
                <a:rPr lang="ja-JP" altLang="en-US" sz="900" b="1" dirty="0">
                  <a:solidFill>
                    <a:prstClr val="black"/>
                  </a:solidFill>
                  <a:latin typeface="HG丸ｺﾞｼｯｸM-PRO" pitchFamily="50" charset="-128"/>
                  <a:ea typeface="HG丸ｺﾞｼｯｸM-PRO" pitchFamily="50" charset="-128"/>
                </a:rPr>
                <a:t>看護職員の</a:t>
              </a:r>
              <a:r>
                <a:rPr lang="ja-JP" altLang="en-US" sz="900" b="1" dirty="0" smtClean="0">
                  <a:solidFill>
                    <a:prstClr val="black"/>
                  </a:solidFill>
                  <a:latin typeface="HG丸ｺﾞｼｯｸM-PRO" pitchFamily="50" charset="-128"/>
                  <a:ea typeface="HG丸ｺﾞｼｯｸM-PRO" pitchFamily="50" charset="-128"/>
                </a:rPr>
                <a:t>配置</a:t>
              </a:r>
              <a:endParaRPr lang="en-US" altLang="ja-JP" sz="900" b="1" dirty="0" smtClean="0">
                <a:solidFill>
                  <a:prstClr val="black"/>
                </a:solidFill>
                <a:latin typeface="HG丸ｺﾞｼｯｸM-PRO" pitchFamily="50" charset="-128"/>
                <a:ea typeface="HG丸ｺﾞｼｯｸM-PRO" pitchFamily="50" charset="-128"/>
              </a:endParaRPr>
            </a:p>
            <a:p>
              <a:r>
                <a:rPr lang="ja-JP" altLang="en-US" sz="900" b="1" dirty="0" smtClean="0">
                  <a:solidFill>
                    <a:prstClr val="black"/>
                  </a:solidFill>
                  <a:latin typeface="HG丸ｺﾞｼｯｸM-PRO" pitchFamily="50" charset="-128"/>
                  <a:ea typeface="HG丸ｺﾞｼｯｸM-PRO" pitchFamily="50" charset="-128"/>
                </a:rPr>
                <a:t>・</a:t>
              </a:r>
              <a:r>
                <a:rPr lang="en-US" altLang="ja-JP" sz="900" b="1" dirty="0" smtClean="0">
                  <a:solidFill>
                    <a:prstClr val="black"/>
                  </a:solidFill>
                  <a:latin typeface="HG丸ｺﾞｼｯｸM-PRO" pitchFamily="50" charset="-128"/>
                  <a:ea typeface="HG丸ｺﾞｼｯｸM-PRO" pitchFamily="50" charset="-128"/>
                </a:rPr>
                <a:t>24</a:t>
              </a:r>
              <a:r>
                <a:rPr lang="ja-JP" altLang="en-US" sz="900" b="1" dirty="0" smtClean="0">
                  <a:solidFill>
                    <a:prstClr val="black"/>
                  </a:solidFill>
                  <a:latin typeface="HG丸ｺﾞｼｯｸM-PRO" pitchFamily="50" charset="-128"/>
                  <a:ea typeface="HG丸ｺﾞｼｯｸM-PRO" pitchFamily="50" charset="-128"/>
                </a:rPr>
                <a:t>時間連絡できる体制を確保</a:t>
              </a:r>
              <a:endParaRPr lang="en-US" altLang="ja-JP" sz="900" dirty="0">
                <a:solidFill>
                  <a:prstClr val="black"/>
                </a:solidFill>
                <a:latin typeface="HG丸ｺﾞｼｯｸM-PRO" pitchFamily="50" charset="-128"/>
                <a:ea typeface="HG丸ｺﾞｼｯｸM-PRO" pitchFamily="50" charset="-128"/>
              </a:endParaRPr>
            </a:p>
          </p:txBody>
        </p:sp>
        <p:sp>
          <p:nvSpPr>
            <p:cNvPr id="146" name="正方形/長方形 145"/>
            <p:cNvSpPr/>
            <p:nvPr/>
          </p:nvSpPr>
          <p:spPr>
            <a:xfrm>
              <a:off x="7052223" y="6070937"/>
              <a:ext cx="1980000" cy="50405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ja-JP" altLang="en-US" sz="1000" b="1" dirty="0">
                  <a:solidFill>
                    <a:prstClr val="black"/>
                  </a:solidFill>
                  <a:latin typeface="HG丸ｺﾞｼｯｸM-PRO" pitchFamily="50" charset="-128"/>
                  <a:ea typeface="HG丸ｺﾞｼｯｸM-PRO" pitchFamily="50" charset="-128"/>
                </a:rPr>
                <a:t>身体拘束についての記録を行っていない</a:t>
              </a:r>
              <a:endParaRPr lang="en-US" altLang="ja-JP" sz="1000" b="1" dirty="0">
                <a:solidFill>
                  <a:prstClr val="black"/>
                </a:solidFill>
                <a:latin typeface="HG丸ｺﾞｼｯｸM-PRO" pitchFamily="50" charset="-128"/>
                <a:ea typeface="HG丸ｺﾞｼｯｸM-PRO" pitchFamily="50" charset="-128"/>
              </a:endParaRPr>
            </a:p>
            <a:p>
              <a:pPr algn="r"/>
              <a:r>
                <a:rPr lang="ja-JP" altLang="en-US" sz="900" dirty="0">
                  <a:solidFill>
                    <a:prstClr val="black"/>
                  </a:solidFill>
                  <a:latin typeface="HG丸ｺﾞｼｯｸM-PRO" pitchFamily="50" charset="-128"/>
                  <a:ea typeface="HG丸ｺﾞｼｯｸM-PRO" pitchFamily="50" charset="-128"/>
                </a:rPr>
                <a:t>（－５単位）</a:t>
              </a:r>
            </a:p>
          </p:txBody>
        </p:sp>
        <p:sp>
          <p:nvSpPr>
            <p:cNvPr id="147" name="正方形/長方形 146"/>
            <p:cNvSpPr/>
            <p:nvPr/>
          </p:nvSpPr>
          <p:spPr>
            <a:xfrm>
              <a:off x="6994648" y="2897991"/>
              <a:ext cx="2073260" cy="91360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夜勤職員配置加算</a:t>
              </a:r>
              <a:r>
                <a:rPr lang="en-US" altLang="ja-JP" sz="1050" b="1" dirty="0">
                  <a:solidFill>
                    <a:prstClr val="black"/>
                  </a:solidFill>
                  <a:latin typeface="HG丸ｺﾞｼｯｸM-PRO" pitchFamily="50" charset="-128"/>
                  <a:ea typeface="HG丸ｺﾞｼｯｸM-PRO" pitchFamily="50" charset="-128"/>
                </a:rPr>
                <a:t>】</a:t>
              </a:r>
            </a:p>
            <a:p>
              <a:pPr>
                <a:spcAft>
                  <a:spcPts val="600"/>
                </a:spcAft>
              </a:pPr>
              <a:r>
                <a:rPr lang="ja-JP" altLang="en-US" sz="1050" dirty="0" smtClean="0">
                  <a:solidFill>
                    <a:prstClr val="black"/>
                  </a:solidFill>
                  <a:latin typeface="HG丸ｺﾞｼｯｸM-PRO" pitchFamily="50" charset="-128"/>
                  <a:ea typeface="HG丸ｺﾞｼｯｸM-PRO" pitchFamily="50" charset="-128"/>
                </a:rPr>
                <a:t>（</a:t>
              </a:r>
              <a:r>
                <a:rPr lang="ja-JP" altLang="en-US" sz="1050" dirty="0">
                  <a:solidFill>
                    <a:prstClr val="black"/>
                  </a:solidFill>
                  <a:latin typeface="HG丸ｺﾞｼｯｸM-PRO" pitchFamily="50" charset="-128"/>
                  <a:ea typeface="HG丸ｺﾞｼｯｸM-PRO" pitchFamily="50" charset="-128"/>
                </a:rPr>
                <a:t>２７</a:t>
              </a:r>
              <a:r>
                <a:rPr lang="ja-JP" altLang="en-US" sz="1050" dirty="0" smtClean="0">
                  <a:solidFill>
                    <a:prstClr val="black"/>
                  </a:solidFill>
                  <a:latin typeface="HG丸ｺﾞｼｯｸM-PRO" pitchFamily="50" charset="-128"/>
                  <a:ea typeface="HG丸ｺﾞｼｯｸM-PRO" pitchFamily="50" charset="-128"/>
                </a:rPr>
                <a:t>単位</a:t>
              </a:r>
              <a:r>
                <a:rPr lang="ja-JP" altLang="en-US" sz="1050" dirty="0">
                  <a:solidFill>
                    <a:prstClr val="black"/>
                  </a:solidFill>
                  <a:latin typeface="HG丸ｺﾞｼｯｸM-PRO" pitchFamily="50" charset="-128"/>
                  <a:ea typeface="HG丸ｺﾞｼｯｸM-PRO" pitchFamily="50" charset="-128"/>
                </a:rPr>
                <a:t>など</a:t>
              </a:r>
              <a:r>
                <a:rPr lang="ja-JP" altLang="en-US" sz="1050" dirty="0" smtClean="0">
                  <a:solidFill>
                    <a:prstClr val="black"/>
                  </a:solidFill>
                  <a:latin typeface="HG丸ｺﾞｼｯｸM-PRO" pitchFamily="50" charset="-128"/>
                  <a:ea typeface="HG丸ｺﾞｼｯｸM-PRO" pitchFamily="50" charset="-128"/>
                </a:rPr>
                <a:t>）</a:t>
              </a:r>
              <a:endParaRPr lang="en-US" altLang="ja-JP" sz="1050" b="1" u="sng" dirty="0" smtClean="0">
                <a:solidFill>
                  <a:prstClr val="black"/>
                </a:solidFill>
                <a:latin typeface="HG丸ｺﾞｼｯｸM-PRO" pitchFamily="50" charset="-128"/>
                <a:ea typeface="HG丸ｺﾞｼｯｸM-PRO" pitchFamily="50" charset="-128"/>
              </a:endParaRPr>
            </a:p>
            <a:p>
              <a:r>
                <a:rPr lang="ja-JP" altLang="en-US" sz="1000" b="1" dirty="0">
                  <a:solidFill>
                    <a:prstClr val="black"/>
                  </a:solidFill>
                  <a:latin typeface="HG丸ｺﾞｼｯｸM-PRO" pitchFamily="50" charset="-128"/>
                  <a:ea typeface="HG丸ｺﾞｼｯｸM-PRO" pitchFamily="50" charset="-128"/>
                </a:rPr>
                <a:t>（要件）</a:t>
              </a:r>
              <a:endParaRPr lang="en-US" altLang="ja-JP" sz="1000" b="1" dirty="0">
                <a:solidFill>
                  <a:prstClr val="black"/>
                </a:solidFill>
                <a:latin typeface="HG丸ｺﾞｼｯｸM-PRO" pitchFamily="50" charset="-128"/>
                <a:ea typeface="HG丸ｺﾞｼｯｸM-PRO" pitchFamily="50" charset="-128"/>
              </a:endParaRPr>
            </a:p>
            <a:p>
              <a:r>
                <a:rPr lang="ja-JP" altLang="en-US" sz="1000" b="1" dirty="0" smtClean="0">
                  <a:solidFill>
                    <a:prstClr val="black"/>
                  </a:solidFill>
                  <a:latin typeface="HG丸ｺﾞｼｯｸM-PRO" pitchFamily="50" charset="-128"/>
                  <a:ea typeface="HG丸ｺﾞｼｯｸM-PRO" pitchFamily="50" charset="-128"/>
                </a:rPr>
                <a:t>夜勤を行う介護職員又は看護職員の数が最低基準を１以上、上回っていること</a:t>
              </a:r>
              <a:endParaRPr lang="en-US" altLang="ja-JP" sz="1000" b="1" dirty="0">
                <a:solidFill>
                  <a:prstClr val="black"/>
                </a:solidFill>
                <a:latin typeface="HG丸ｺﾞｼｯｸM-PRO" pitchFamily="50" charset="-128"/>
                <a:ea typeface="HG丸ｺﾞｼｯｸM-PRO" pitchFamily="50" charset="-128"/>
              </a:endParaRPr>
            </a:p>
          </p:txBody>
        </p:sp>
        <p:sp>
          <p:nvSpPr>
            <p:cNvPr id="148" name="正方形/長方形 147"/>
            <p:cNvSpPr/>
            <p:nvPr/>
          </p:nvSpPr>
          <p:spPr>
            <a:xfrm>
              <a:off x="6994647" y="3854326"/>
              <a:ext cx="2073260" cy="1165634"/>
            </a:xfrm>
            <a:prstGeom prst="rect">
              <a:avLst/>
            </a:prstGeom>
            <a:noFill/>
          </p:spPr>
          <p:style>
            <a:lnRef idx="2">
              <a:schemeClr val="dk1"/>
            </a:lnRef>
            <a:fillRef idx="1">
              <a:schemeClr val="lt1"/>
            </a:fillRef>
            <a:effectRef idx="0">
              <a:schemeClr val="dk1"/>
            </a:effectRef>
            <a:fontRef idx="minor">
              <a:schemeClr val="dk1"/>
            </a:fontRef>
          </p:style>
          <p:txBody>
            <a:bodyPr rtlCol="0" anchor="t"/>
            <a:lstStyle/>
            <a:p>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栄養マネジメント加算</a:t>
              </a:r>
              <a:r>
                <a:rPr lang="en-US" altLang="ja-JP" sz="1050" b="1" dirty="0" smtClean="0">
                  <a:solidFill>
                    <a:prstClr val="black"/>
                  </a:solidFill>
                  <a:latin typeface="HG丸ｺﾞｼｯｸM-PRO" pitchFamily="50" charset="-128"/>
                  <a:ea typeface="HG丸ｺﾞｼｯｸM-PRO" pitchFamily="50" charset="-128"/>
                </a:rPr>
                <a:t>】</a:t>
              </a:r>
            </a:p>
            <a:p>
              <a:r>
                <a:rPr lang="ja-JP" altLang="en-US" sz="1000" dirty="0" smtClean="0">
                  <a:solidFill>
                    <a:prstClr val="black"/>
                  </a:solidFill>
                  <a:latin typeface="HG丸ｺﾞｼｯｸM-PRO" pitchFamily="50" charset="-128"/>
                  <a:ea typeface="HG丸ｺﾞｼｯｸM-PRO" pitchFamily="50" charset="-128"/>
                </a:rPr>
                <a:t>（</a:t>
              </a:r>
              <a:r>
                <a:rPr lang="ja-JP" altLang="en-US" sz="1000" dirty="0">
                  <a:solidFill>
                    <a:prstClr val="black"/>
                  </a:solidFill>
                  <a:latin typeface="HG丸ｺﾞｼｯｸM-PRO" pitchFamily="50" charset="-128"/>
                  <a:ea typeface="HG丸ｺﾞｼｯｸM-PRO" pitchFamily="50" charset="-128"/>
                </a:rPr>
                <a:t>１４</a:t>
              </a:r>
              <a:r>
                <a:rPr lang="ja-JP" altLang="en-US" sz="1000" dirty="0" smtClean="0">
                  <a:solidFill>
                    <a:prstClr val="black"/>
                  </a:solidFill>
                  <a:latin typeface="HG丸ｺﾞｼｯｸM-PRO" pitchFamily="50" charset="-128"/>
                  <a:ea typeface="HG丸ｺﾞｼｯｸM-PRO" pitchFamily="50" charset="-128"/>
                </a:rPr>
                <a:t>単位）</a:t>
              </a:r>
              <a:endParaRPr lang="en-US" altLang="ja-JP" sz="1000" b="1" u="sng" dirty="0">
                <a:solidFill>
                  <a:prstClr val="black"/>
                </a:solidFill>
                <a:latin typeface="HG丸ｺﾞｼｯｸM-PRO" pitchFamily="50" charset="-128"/>
                <a:ea typeface="HG丸ｺﾞｼｯｸM-PRO" pitchFamily="50" charset="-128"/>
              </a:endParaRPr>
            </a:p>
            <a:p>
              <a:endParaRPr lang="en-US" altLang="ja-JP" sz="300" b="1" dirty="0" smtClean="0">
                <a:solidFill>
                  <a:prstClr val="black"/>
                </a:solidFill>
                <a:latin typeface="HG丸ｺﾞｼｯｸM-PRO" pitchFamily="50" charset="-128"/>
                <a:ea typeface="HG丸ｺﾞｼｯｸM-PRO" pitchFamily="50" charset="-128"/>
              </a:endParaRPr>
            </a:p>
            <a:p>
              <a:r>
                <a:rPr lang="ja-JP" altLang="en-US" sz="1000" b="1" dirty="0" smtClean="0">
                  <a:solidFill>
                    <a:prstClr val="black"/>
                  </a:solidFill>
                  <a:latin typeface="HG丸ｺﾞｼｯｸM-PRO" pitchFamily="50" charset="-128"/>
                  <a:ea typeface="HG丸ｺﾞｼｯｸM-PRO" pitchFamily="50" charset="-128"/>
                </a:rPr>
                <a:t>（</a:t>
              </a:r>
              <a:r>
                <a:rPr lang="ja-JP" altLang="en-US" sz="1000" b="1" dirty="0">
                  <a:solidFill>
                    <a:prstClr val="black"/>
                  </a:solidFill>
                  <a:latin typeface="HG丸ｺﾞｼｯｸM-PRO" pitchFamily="50" charset="-128"/>
                  <a:ea typeface="HG丸ｺﾞｼｯｸM-PRO" pitchFamily="50" charset="-128"/>
                </a:rPr>
                <a:t>要件）</a:t>
              </a:r>
              <a:endParaRPr lang="en-US" altLang="ja-JP" sz="1000" b="1" dirty="0">
                <a:solidFill>
                  <a:prstClr val="black"/>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lang="ja-JP" altLang="en-US" sz="1000" b="1" dirty="0" smtClean="0">
                  <a:solidFill>
                    <a:prstClr val="black"/>
                  </a:solidFill>
                  <a:latin typeface="HG丸ｺﾞｼｯｸM-PRO" pitchFamily="50" charset="-128"/>
                  <a:ea typeface="HG丸ｺﾞｼｯｸM-PRO" pitchFamily="50" charset="-128"/>
                </a:rPr>
                <a:t>常勤の管理栄養士を１名以上配置</a:t>
              </a:r>
              <a:endParaRPr lang="en-US" altLang="ja-JP" sz="1000" b="1" dirty="0" smtClean="0">
                <a:solidFill>
                  <a:prstClr val="black"/>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lang="ja-JP" altLang="en-US" sz="1000" b="1" dirty="0" smtClean="0">
                  <a:solidFill>
                    <a:prstClr val="black"/>
                  </a:solidFill>
                  <a:latin typeface="HG丸ｺﾞｼｯｸM-PRO" pitchFamily="50" charset="-128"/>
                  <a:ea typeface="HG丸ｺﾞｼｯｸM-PRO" pitchFamily="50" charset="-128"/>
                </a:rPr>
                <a:t>摂食</a:t>
              </a:r>
              <a:r>
                <a:rPr lang="ja-JP" altLang="en-US" sz="1000" b="1" dirty="0">
                  <a:solidFill>
                    <a:prstClr val="black"/>
                  </a:solidFill>
                  <a:latin typeface="HG丸ｺﾞｼｯｸM-PRO" pitchFamily="50" charset="-128"/>
                  <a:ea typeface="HG丸ｺﾞｼｯｸM-PRO" pitchFamily="50" charset="-128"/>
                </a:rPr>
                <a:t>・嚥下機能や食形態にも配慮</a:t>
              </a:r>
              <a:r>
                <a:rPr lang="ja-JP" altLang="en-US" sz="1000" b="1" dirty="0" smtClean="0">
                  <a:solidFill>
                    <a:prstClr val="black"/>
                  </a:solidFill>
                  <a:latin typeface="HG丸ｺﾞｼｯｸM-PRO" pitchFamily="50" charset="-128"/>
                  <a:ea typeface="HG丸ｺﾞｼｯｸM-PRO" pitchFamily="50" charset="-128"/>
                </a:rPr>
                <a:t>した栄養ケア計画を作成し、栄養</a:t>
              </a:r>
              <a:r>
                <a:rPr lang="ja-JP" altLang="en-US" sz="1000" b="1" dirty="0">
                  <a:solidFill>
                    <a:prstClr val="black"/>
                  </a:solidFill>
                  <a:latin typeface="HG丸ｺﾞｼｯｸM-PRO" pitchFamily="50" charset="-128"/>
                  <a:ea typeface="HG丸ｺﾞｼｯｸM-PRO" pitchFamily="50" charset="-128"/>
                </a:rPr>
                <a:t>管理</a:t>
              </a:r>
              <a:r>
                <a:rPr lang="ja-JP" altLang="en-US" sz="1000" b="1" dirty="0" smtClean="0">
                  <a:solidFill>
                    <a:prstClr val="black"/>
                  </a:solidFill>
                  <a:latin typeface="HG丸ｺﾞｼｯｸM-PRO" pitchFamily="50" charset="-128"/>
                  <a:ea typeface="HG丸ｺﾞｼｯｸM-PRO" pitchFamily="50" charset="-128"/>
                </a:rPr>
                <a:t>を実施。</a:t>
              </a:r>
              <a:endParaRPr lang="ja-JP" altLang="en-US" sz="1000" b="1" dirty="0">
                <a:solidFill>
                  <a:prstClr val="black"/>
                </a:solidFill>
                <a:latin typeface="HG丸ｺﾞｼｯｸM-PRO" pitchFamily="50" charset="-128"/>
                <a:ea typeface="HG丸ｺﾞｼｯｸM-PRO" pitchFamily="50" charset="-128"/>
              </a:endParaRPr>
            </a:p>
            <a:p>
              <a:endParaRPr lang="ja-JP" altLang="en-US" sz="1000" dirty="0">
                <a:solidFill>
                  <a:prstClr val="black"/>
                </a:solidFill>
                <a:latin typeface="HG丸ｺﾞｼｯｸM-PRO" pitchFamily="50" charset="-128"/>
                <a:ea typeface="HG丸ｺﾞｼｯｸM-PRO" pitchFamily="50" charset="-128"/>
              </a:endParaRPr>
            </a:p>
          </p:txBody>
        </p:sp>
        <p:sp>
          <p:nvSpPr>
            <p:cNvPr id="149" name="正方形/長方形 148"/>
            <p:cNvSpPr/>
            <p:nvPr/>
          </p:nvSpPr>
          <p:spPr>
            <a:xfrm>
              <a:off x="4444290" y="6216138"/>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900">
                <a:solidFill>
                  <a:prstClr val="white"/>
                </a:solidFill>
              </a:endParaRPr>
            </a:p>
          </p:txBody>
        </p:sp>
        <p:cxnSp>
          <p:nvCxnSpPr>
            <p:cNvPr id="150" name="直線コネクタ 149"/>
            <p:cNvCxnSpPr/>
            <p:nvPr/>
          </p:nvCxnSpPr>
          <p:spPr>
            <a:xfrm>
              <a:off x="4643440" y="6023735"/>
              <a:ext cx="43920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51" name="グループ化 32"/>
            <p:cNvGrpSpPr/>
            <p:nvPr/>
          </p:nvGrpSpPr>
          <p:grpSpPr>
            <a:xfrm>
              <a:off x="4363988" y="3309516"/>
              <a:ext cx="468000" cy="468000"/>
              <a:chOff x="4331922" y="1785926"/>
              <a:chExt cx="468000" cy="468000"/>
            </a:xfrm>
          </p:grpSpPr>
          <p:sp>
            <p:nvSpPr>
              <p:cNvPr id="155" name="正方形/長方形 154"/>
              <p:cNvSpPr/>
              <p:nvPr/>
            </p:nvSpPr>
            <p:spPr>
              <a:xfrm>
                <a:off x="4331922"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900">
                  <a:solidFill>
                    <a:prstClr val="white"/>
                  </a:solidFill>
                </a:endParaRPr>
              </a:p>
            </p:txBody>
          </p:sp>
          <p:sp>
            <p:nvSpPr>
              <p:cNvPr id="156" name="正方形/長方形 155"/>
              <p:cNvSpPr/>
              <p:nvPr/>
            </p:nvSpPr>
            <p:spPr>
              <a:xfrm rot="5400000">
                <a:off x="4330834"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sz="900">
                  <a:solidFill>
                    <a:prstClr val="white"/>
                  </a:solidFill>
                </a:endParaRPr>
              </a:p>
            </p:txBody>
          </p:sp>
        </p:grpSp>
      </p:grpSp>
      <p:sp>
        <p:nvSpPr>
          <p:cNvPr id="47" name="正方形/長方形 46"/>
          <p:cNvSpPr/>
          <p:nvPr/>
        </p:nvSpPr>
        <p:spPr>
          <a:xfrm>
            <a:off x="5861843" y="3456830"/>
            <a:ext cx="1872000" cy="1512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個別機能訓練加算</a:t>
            </a:r>
            <a:r>
              <a:rPr lang="en-US" altLang="ja-JP" sz="1050" b="1" dirty="0" smtClean="0">
                <a:solidFill>
                  <a:prstClr val="black"/>
                </a:solidFill>
                <a:latin typeface="HG丸ｺﾞｼｯｸM-PRO" pitchFamily="50" charset="-128"/>
                <a:ea typeface="HG丸ｺﾞｼｯｸM-PRO" pitchFamily="50" charset="-128"/>
              </a:rPr>
              <a:t>】</a:t>
            </a:r>
          </a:p>
          <a:p>
            <a:pPr>
              <a:spcAft>
                <a:spcPts val="600"/>
              </a:spcAft>
            </a:pPr>
            <a:r>
              <a:rPr lang="ja-JP" altLang="en-US" sz="1050" dirty="0" smtClean="0">
                <a:solidFill>
                  <a:prstClr val="black"/>
                </a:solidFill>
                <a:latin typeface="HG丸ｺﾞｼｯｸM-PRO" pitchFamily="50" charset="-128"/>
                <a:ea typeface="HG丸ｺﾞｼｯｸM-PRO" pitchFamily="50" charset="-128"/>
              </a:rPr>
              <a:t>（１２単位）</a:t>
            </a:r>
            <a:endParaRPr lang="en-US" altLang="ja-JP" sz="1050" b="1" dirty="0" smtClean="0">
              <a:solidFill>
                <a:prstClr val="black"/>
              </a:solidFill>
              <a:latin typeface="HG丸ｺﾞｼｯｸM-PRO" pitchFamily="50" charset="-128"/>
              <a:ea typeface="HG丸ｺﾞｼｯｸM-PRO" pitchFamily="50" charset="-128"/>
            </a:endParaRPr>
          </a:p>
          <a:p>
            <a:r>
              <a:rPr lang="ja-JP" altLang="en-US" sz="1000" b="1" dirty="0" smtClean="0">
                <a:solidFill>
                  <a:prstClr val="black"/>
                </a:solidFill>
                <a:latin typeface="HG丸ｺﾞｼｯｸM-PRO" pitchFamily="50" charset="-128"/>
                <a:ea typeface="HG丸ｺﾞｼｯｸM-PRO" pitchFamily="50" charset="-128"/>
              </a:rPr>
              <a:t>（要件）</a:t>
            </a:r>
            <a:endParaRPr lang="en-US" altLang="ja-JP" sz="1000" b="1" dirty="0" smtClean="0">
              <a:solidFill>
                <a:prstClr val="black"/>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lang="ja-JP" altLang="en-US" sz="1000" b="1" dirty="0" smtClean="0">
                <a:solidFill>
                  <a:prstClr val="black"/>
                </a:solidFill>
                <a:latin typeface="HG丸ｺﾞｼｯｸM-PRO" pitchFamily="50" charset="-128"/>
                <a:ea typeface="HG丸ｺﾞｼｯｸM-PRO" pitchFamily="50" charset="-128"/>
              </a:rPr>
              <a:t>専ら機能訓練指導員の職務に従事する常勤の理学療法士等を１名以上配置</a:t>
            </a:r>
            <a:endParaRPr lang="en-US" altLang="ja-JP" sz="1000" b="1" dirty="0" smtClean="0">
              <a:solidFill>
                <a:prstClr val="black"/>
              </a:solidFill>
              <a:latin typeface="HG丸ｺﾞｼｯｸM-PRO" pitchFamily="50" charset="-128"/>
              <a:ea typeface="HG丸ｺﾞｼｯｸM-PRO" pitchFamily="50" charset="-128"/>
            </a:endParaRPr>
          </a:p>
          <a:p>
            <a:pPr marL="171450" indent="-171450">
              <a:buFont typeface="Arial" panose="020B0604020202020204" pitchFamily="34" charset="0"/>
              <a:buChar char="•"/>
            </a:pPr>
            <a:r>
              <a:rPr lang="ja-JP" altLang="en-US" sz="1000" b="1" dirty="0" smtClean="0">
                <a:solidFill>
                  <a:prstClr val="black"/>
                </a:solidFill>
                <a:latin typeface="HG丸ｺﾞｼｯｸM-PRO" pitchFamily="50" charset="-128"/>
                <a:ea typeface="HG丸ｺﾞｼｯｸM-PRO" pitchFamily="50" charset="-128"/>
              </a:rPr>
              <a:t>入所者ごとに作成した個別機能訓練計画に基づき計画的に機能訓練を実施</a:t>
            </a:r>
            <a:endParaRPr lang="ja-JP" altLang="en-US" sz="1050" dirty="0">
              <a:solidFill>
                <a:prstClr val="black"/>
              </a:solidFill>
              <a:latin typeface="HG丸ｺﾞｼｯｸM-PRO" pitchFamily="50" charset="-128"/>
              <a:ea typeface="HG丸ｺﾞｼｯｸM-PRO" pitchFamily="50" charset="-128"/>
            </a:endParaRPr>
          </a:p>
        </p:txBody>
      </p:sp>
      <p:sp>
        <p:nvSpPr>
          <p:cNvPr id="48" name="タイトル 1"/>
          <p:cNvSpPr txBox="1">
            <a:spLocks/>
          </p:cNvSpPr>
          <p:nvPr/>
        </p:nvSpPr>
        <p:spPr>
          <a:xfrm>
            <a:off x="0" y="10038"/>
            <a:ext cx="9906000" cy="473922"/>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４．介護老人福祉施設［ 報酬</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のイメージ（</a:t>
            </a:r>
            <a:r>
              <a:rPr lang="ja-JP" altLang="en-US" sz="2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１日あたり）］</a:t>
            </a:r>
            <a:endPar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正方形/長方形 37"/>
          <p:cNvSpPr/>
          <p:nvPr/>
        </p:nvSpPr>
        <p:spPr>
          <a:xfrm>
            <a:off x="743123" y="6514635"/>
            <a:ext cx="2403222" cy="253916"/>
          </a:xfrm>
          <a:prstGeom prst="rect">
            <a:avLst/>
          </a:prstGeom>
          <a:noFill/>
        </p:spPr>
        <p:txBody>
          <a:bodyPr wrap="none">
            <a:spAutoFit/>
          </a:bodyPr>
          <a:lstStyle/>
          <a:p>
            <a:r>
              <a:rPr lang="ja-JP" altLang="en-US" sz="1050" dirty="0" smtClean="0"/>
              <a:t>は今回の報酬改定で見直しの</a:t>
            </a:r>
            <a:r>
              <a:rPr lang="ja-JP" altLang="en-US" sz="1050" dirty="0"/>
              <a:t>ある項目</a:t>
            </a:r>
          </a:p>
        </p:txBody>
      </p:sp>
      <p:sp>
        <p:nvSpPr>
          <p:cNvPr id="39" name="正方形/長方形 38"/>
          <p:cNvSpPr>
            <a:spLocks noChangeAspect="1"/>
          </p:cNvSpPr>
          <p:nvPr/>
        </p:nvSpPr>
        <p:spPr>
          <a:xfrm>
            <a:off x="435837" y="6553363"/>
            <a:ext cx="318184" cy="1678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5850387" y="5020882"/>
            <a:ext cx="1908000" cy="1044000"/>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lIns="36000" tIns="45718" rIns="36000" bIns="45718"/>
          <a:lstStyle/>
          <a:p>
            <a:pPr>
              <a:defRPr/>
            </a:pPr>
            <a:r>
              <a:rPr lang="en-US" altLang="ja-JP" sz="1050" b="1" dirty="0" smtClean="0">
                <a:solidFill>
                  <a:prstClr val="black"/>
                </a:solidFill>
                <a:latin typeface="+mn-ea"/>
              </a:rPr>
              <a:t>【</a:t>
            </a:r>
            <a:r>
              <a:rPr lang="ja-JP" altLang="en-US" sz="1050" b="1" dirty="0" smtClean="0">
                <a:solidFill>
                  <a:prstClr val="black"/>
                </a:solidFill>
                <a:latin typeface="+mn-ea"/>
              </a:rPr>
              <a:t>サービス提供体制強化加算</a:t>
            </a:r>
            <a:r>
              <a:rPr lang="en-US" altLang="ja-JP" sz="1050" b="1" dirty="0" smtClean="0">
                <a:solidFill>
                  <a:prstClr val="black"/>
                </a:solidFill>
                <a:latin typeface="+mn-ea"/>
              </a:rPr>
              <a:t>】</a:t>
            </a:r>
          </a:p>
          <a:p>
            <a:pPr>
              <a:defRPr/>
            </a:pPr>
            <a:r>
              <a:rPr lang="ja-JP" altLang="en-US" sz="1050" b="1" dirty="0" smtClean="0">
                <a:solidFill>
                  <a:prstClr val="black"/>
                </a:solidFill>
                <a:latin typeface="+mn-ea"/>
              </a:rPr>
              <a:t>介護</a:t>
            </a:r>
            <a:r>
              <a:rPr lang="ja-JP" altLang="en-US" sz="1050" b="1" dirty="0">
                <a:solidFill>
                  <a:prstClr val="black"/>
                </a:solidFill>
                <a:latin typeface="+mn-ea"/>
              </a:rPr>
              <a:t>福祉士や常勤職員等を一定割合以上</a:t>
            </a:r>
            <a:r>
              <a:rPr lang="ja-JP" altLang="en-US" sz="1050" b="1" dirty="0" smtClean="0">
                <a:solidFill>
                  <a:prstClr val="black"/>
                </a:solidFill>
                <a:latin typeface="+mn-ea"/>
              </a:rPr>
              <a:t>配置</a:t>
            </a:r>
            <a:endParaRPr lang="ja-JP" altLang="en-US" sz="1100" dirty="0">
              <a:solidFill>
                <a:prstClr val="black"/>
              </a:solidFill>
              <a:latin typeface="+mn-ea"/>
            </a:endParaRPr>
          </a:p>
        </p:txBody>
      </p:sp>
      <p:sp>
        <p:nvSpPr>
          <p:cNvPr id="42" name="正方形/長方形 41"/>
          <p:cNvSpPr/>
          <p:nvPr/>
        </p:nvSpPr>
        <p:spPr>
          <a:xfrm>
            <a:off x="7803165" y="5020883"/>
            <a:ext cx="2052525" cy="1044000"/>
          </a:xfrm>
          <a:prstGeom prst="rect">
            <a:avLst/>
          </a:prstGeom>
          <a:solidFill>
            <a:srgbClr val="FFFF00"/>
          </a:solidFill>
          <a:ln>
            <a:prstDash val="solid"/>
          </a:ln>
        </p:spPr>
        <p:style>
          <a:lnRef idx="2">
            <a:schemeClr val="dk1"/>
          </a:lnRef>
          <a:fillRef idx="1">
            <a:schemeClr val="lt1"/>
          </a:fillRef>
          <a:effectRef idx="0">
            <a:schemeClr val="dk1"/>
          </a:effectRef>
          <a:fontRef idx="minor">
            <a:schemeClr val="dk1"/>
          </a:fontRef>
        </p:style>
        <p:txBody>
          <a:bodyPr lIns="91435" tIns="45718" rIns="91435" bIns="45718"/>
          <a:lstStyle/>
          <a:p>
            <a:pPr>
              <a:defRPr/>
            </a:pPr>
            <a:r>
              <a:rPr lang="en-US" altLang="ja-JP" sz="1200" b="1" dirty="0" smtClean="0">
                <a:solidFill>
                  <a:schemeClr val="tx1"/>
                </a:solidFill>
                <a:latin typeface="+mn-ea"/>
              </a:rPr>
              <a:t>【</a:t>
            </a:r>
            <a:r>
              <a:rPr lang="ja-JP" altLang="en-US" sz="1200" b="1" dirty="0" smtClean="0">
                <a:solidFill>
                  <a:schemeClr val="tx1"/>
                </a:solidFill>
                <a:latin typeface="+mn-ea"/>
              </a:rPr>
              <a:t>介護職員処遇改善加算</a:t>
            </a:r>
            <a:r>
              <a:rPr lang="en-US" altLang="ja-JP" sz="1200" b="1" dirty="0" smtClean="0">
                <a:solidFill>
                  <a:schemeClr val="tx1"/>
                </a:solidFill>
                <a:latin typeface="+mn-ea"/>
              </a:rPr>
              <a:t>】</a:t>
            </a:r>
          </a:p>
          <a:p>
            <a:pPr>
              <a:spcBef>
                <a:spcPts val="600"/>
              </a:spcBef>
              <a:defRPr/>
            </a:pPr>
            <a:r>
              <a:rPr lang="ja-JP" altLang="en-US" sz="1100" dirty="0">
                <a:solidFill>
                  <a:schemeClr val="tx1"/>
                </a:solidFill>
                <a:latin typeface="+mn-ea"/>
              </a:rPr>
              <a:t>　</a:t>
            </a:r>
            <a:r>
              <a:rPr lang="ja-JP" altLang="en-US" sz="900" dirty="0" smtClean="0">
                <a:solidFill>
                  <a:schemeClr val="tx1"/>
                </a:solidFill>
                <a:latin typeface="+mn-ea"/>
              </a:rPr>
              <a:t>・加算</a:t>
            </a:r>
            <a:r>
              <a:rPr lang="en-US" altLang="ja-JP" sz="900" dirty="0" smtClean="0">
                <a:solidFill>
                  <a:schemeClr val="tx1"/>
                </a:solidFill>
                <a:latin typeface="+mn-ea"/>
              </a:rPr>
              <a:t>Ⅰ</a:t>
            </a:r>
            <a:r>
              <a:rPr lang="ja-JP" altLang="en-US" sz="900" dirty="0" smtClean="0">
                <a:solidFill>
                  <a:schemeClr val="tx1"/>
                </a:solidFill>
                <a:latin typeface="+mn-ea"/>
              </a:rPr>
              <a:t>：</a:t>
            </a:r>
            <a:r>
              <a:rPr lang="en-US" altLang="ja-JP" sz="900" dirty="0" smtClean="0">
                <a:solidFill>
                  <a:schemeClr val="tx1"/>
                </a:solidFill>
                <a:latin typeface="+mn-ea"/>
              </a:rPr>
              <a:t>5.9</a:t>
            </a:r>
            <a:r>
              <a:rPr lang="ja-JP" altLang="en-US" sz="900" dirty="0" smtClean="0">
                <a:solidFill>
                  <a:schemeClr val="tx1"/>
                </a:solidFill>
                <a:latin typeface="+mn-ea"/>
              </a:rPr>
              <a:t>％</a:t>
            </a:r>
            <a:endParaRPr lang="en-US" altLang="ja-JP" sz="900" dirty="0" smtClean="0">
              <a:solidFill>
                <a:schemeClr val="tx1"/>
              </a:solidFill>
              <a:latin typeface="+mn-ea"/>
            </a:endParaRPr>
          </a:p>
          <a:p>
            <a:pPr>
              <a:defRPr/>
            </a:pPr>
            <a:r>
              <a:rPr lang="ja-JP" altLang="en-US" sz="900" dirty="0" smtClean="0">
                <a:solidFill>
                  <a:schemeClr val="tx1"/>
                </a:solidFill>
                <a:latin typeface="+mn-ea"/>
              </a:rPr>
              <a:t>　・加算</a:t>
            </a:r>
            <a:r>
              <a:rPr lang="en-US" altLang="ja-JP" sz="900" dirty="0" smtClean="0">
                <a:solidFill>
                  <a:schemeClr val="tx1"/>
                </a:solidFill>
                <a:latin typeface="+mn-ea"/>
              </a:rPr>
              <a:t>Ⅱ</a:t>
            </a:r>
            <a:r>
              <a:rPr lang="ja-JP" altLang="en-US" sz="900" dirty="0" smtClean="0">
                <a:solidFill>
                  <a:schemeClr val="tx1"/>
                </a:solidFill>
                <a:latin typeface="+mn-ea"/>
              </a:rPr>
              <a:t>：</a:t>
            </a:r>
            <a:r>
              <a:rPr lang="en-US" altLang="ja-JP" sz="900" dirty="0" smtClean="0">
                <a:solidFill>
                  <a:schemeClr val="tx1"/>
                </a:solidFill>
                <a:latin typeface="+mn-ea"/>
              </a:rPr>
              <a:t>3.3</a:t>
            </a:r>
            <a:r>
              <a:rPr lang="ja-JP" altLang="en-US" sz="900" dirty="0" smtClean="0">
                <a:solidFill>
                  <a:schemeClr val="tx1"/>
                </a:solidFill>
                <a:latin typeface="+mn-ea"/>
              </a:rPr>
              <a:t>％</a:t>
            </a:r>
            <a:endParaRPr lang="en-US" altLang="ja-JP" sz="900" dirty="0" smtClean="0">
              <a:solidFill>
                <a:schemeClr val="tx1"/>
              </a:solidFill>
              <a:latin typeface="+mn-ea"/>
            </a:endParaRPr>
          </a:p>
          <a:p>
            <a:pPr>
              <a:defRPr/>
            </a:pPr>
            <a:r>
              <a:rPr lang="ja-JP" altLang="en-US" sz="900" dirty="0" smtClean="0">
                <a:solidFill>
                  <a:schemeClr val="tx1"/>
                </a:solidFill>
                <a:latin typeface="+mn-ea"/>
              </a:rPr>
              <a:t>　・加算</a:t>
            </a:r>
            <a:r>
              <a:rPr lang="en-US" altLang="ja-JP" sz="900" dirty="0" smtClean="0">
                <a:solidFill>
                  <a:schemeClr val="tx1"/>
                </a:solidFill>
                <a:latin typeface="+mn-ea"/>
              </a:rPr>
              <a:t>Ⅲ</a:t>
            </a:r>
            <a:r>
              <a:rPr lang="ja-JP" altLang="en-US" sz="900" dirty="0" smtClean="0">
                <a:solidFill>
                  <a:schemeClr val="tx1"/>
                </a:solidFill>
                <a:latin typeface="+mn-ea"/>
              </a:rPr>
              <a:t>：加算</a:t>
            </a:r>
            <a:r>
              <a:rPr lang="en-US" altLang="ja-JP" sz="900" dirty="0" smtClean="0">
                <a:solidFill>
                  <a:schemeClr val="tx1"/>
                </a:solidFill>
                <a:latin typeface="+mn-ea"/>
              </a:rPr>
              <a:t>Ⅱ×0.9</a:t>
            </a:r>
          </a:p>
          <a:p>
            <a:pPr>
              <a:defRPr/>
            </a:pPr>
            <a:r>
              <a:rPr lang="ja-JP" altLang="en-US" sz="900" dirty="0" smtClean="0">
                <a:solidFill>
                  <a:schemeClr val="tx1"/>
                </a:solidFill>
                <a:latin typeface="+mn-ea"/>
              </a:rPr>
              <a:t>　・加算</a:t>
            </a:r>
            <a:r>
              <a:rPr lang="en-US" altLang="ja-JP" sz="900" dirty="0" smtClean="0">
                <a:solidFill>
                  <a:schemeClr val="tx1"/>
                </a:solidFill>
                <a:latin typeface="+mn-ea"/>
              </a:rPr>
              <a:t>Ⅳ</a:t>
            </a:r>
            <a:r>
              <a:rPr lang="ja-JP" altLang="en-US" sz="900" dirty="0" smtClean="0">
                <a:solidFill>
                  <a:schemeClr val="tx1"/>
                </a:solidFill>
                <a:latin typeface="+mn-ea"/>
              </a:rPr>
              <a:t>：加算</a:t>
            </a:r>
            <a:r>
              <a:rPr lang="en-US" altLang="ja-JP" sz="900" dirty="0" smtClean="0">
                <a:solidFill>
                  <a:schemeClr val="tx1"/>
                </a:solidFill>
                <a:latin typeface="+mn-ea"/>
              </a:rPr>
              <a:t>Ⅱ×0.8</a:t>
            </a:r>
            <a:endParaRPr lang="en-US" altLang="ja-JP" sz="900" dirty="0">
              <a:solidFill>
                <a:schemeClr val="tx1"/>
              </a:solidFill>
              <a:latin typeface="+mn-ea"/>
            </a:endParaRPr>
          </a:p>
        </p:txBody>
      </p:sp>
      <p:sp>
        <p:nvSpPr>
          <p:cNvPr id="43" name="テキスト ボックス 28"/>
          <p:cNvSpPr>
            <a:spLocks noChangeArrowheads="1"/>
          </p:cNvSpPr>
          <p:nvPr/>
        </p:nvSpPr>
        <p:spPr bwMode="auto">
          <a:xfrm>
            <a:off x="5930297" y="5563180"/>
            <a:ext cx="1692000" cy="432000"/>
          </a:xfrm>
          <a:prstGeom prst="bracketPair">
            <a:avLst>
              <a:gd name="adj" fmla="val 978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36000" tIns="0" rIns="36000" bIns="0">
            <a:noAutofit/>
          </a:bodyPr>
          <a:lstStyle/>
          <a:p>
            <a:r>
              <a:rPr lang="ja-JP" altLang="en-US" sz="1000" dirty="0">
                <a:solidFill>
                  <a:srgbClr val="000000"/>
                </a:solidFill>
                <a:latin typeface="+mn-ea"/>
              </a:rPr>
              <a:t>・介護</a:t>
            </a:r>
            <a:r>
              <a:rPr lang="ja-JP" altLang="en-US" sz="1000" dirty="0" smtClean="0">
                <a:solidFill>
                  <a:srgbClr val="000000"/>
                </a:solidFill>
                <a:latin typeface="+mn-ea"/>
              </a:rPr>
              <a:t>福祉士</a:t>
            </a:r>
            <a:r>
              <a:rPr lang="en-US" altLang="ja-JP" sz="1000" dirty="0" smtClean="0">
                <a:solidFill>
                  <a:srgbClr val="000000"/>
                </a:solidFill>
                <a:latin typeface="+mn-ea"/>
              </a:rPr>
              <a:t>6</a:t>
            </a:r>
            <a:r>
              <a:rPr lang="ja-JP" altLang="en-US" sz="1000" dirty="0" smtClean="0">
                <a:solidFill>
                  <a:srgbClr val="000000"/>
                </a:solidFill>
                <a:latin typeface="+mn-ea"/>
              </a:rPr>
              <a:t>割以上：</a:t>
            </a:r>
            <a:r>
              <a:rPr lang="en-US" altLang="ja-JP" sz="1000" dirty="0" smtClean="0">
                <a:solidFill>
                  <a:srgbClr val="000000"/>
                </a:solidFill>
                <a:latin typeface="+mn-ea"/>
              </a:rPr>
              <a:t>18</a:t>
            </a:r>
            <a:r>
              <a:rPr lang="ja-JP" altLang="en-US" sz="1000" dirty="0" smtClean="0">
                <a:solidFill>
                  <a:srgbClr val="000000"/>
                </a:solidFill>
                <a:latin typeface="+mn-ea"/>
              </a:rPr>
              <a:t>単位</a:t>
            </a:r>
            <a:endParaRPr lang="en-US" altLang="ja-JP" sz="1000" dirty="0" smtClean="0">
              <a:solidFill>
                <a:srgbClr val="000000"/>
              </a:solidFill>
              <a:latin typeface="+mn-ea"/>
            </a:endParaRPr>
          </a:p>
          <a:p>
            <a:r>
              <a:rPr lang="ja-JP" altLang="en-US" sz="1000" dirty="0" smtClean="0">
                <a:solidFill>
                  <a:srgbClr val="000000"/>
                </a:solidFill>
                <a:latin typeface="+mn-ea"/>
              </a:rPr>
              <a:t>・介護福祉士</a:t>
            </a:r>
            <a:r>
              <a:rPr lang="en-US" altLang="ja-JP" sz="1000" dirty="0" smtClean="0">
                <a:solidFill>
                  <a:srgbClr val="000000"/>
                </a:solidFill>
                <a:latin typeface="+mn-ea"/>
              </a:rPr>
              <a:t>5</a:t>
            </a:r>
            <a:r>
              <a:rPr lang="ja-JP" altLang="en-US" sz="1000" dirty="0" smtClean="0">
                <a:solidFill>
                  <a:srgbClr val="000000"/>
                </a:solidFill>
                <a:latin typeface="+mn-ea"/>
              </a:rPr>
              <a:t>割以上：</a:t>
            </a:r>
            <a:r>
              <a:rPr lang="en-US" altLang="ja-JP" sz="1000" dirty="0" smtClean="0">
                <a:solidFill>
                  <a:srgbClr val="000000"/>
                </a:solidFill>
                <a:latin typeface="+mn-ea"/>
              </a:rPr>
              <a:t>12</a:t>
            </a:r>
            <a:r>
              <a:rPr lang="ja-JP" altLang="en-US" sz="1000" dirty="0" smtClean="0">
                <a:solidFill>
                  <a:srgbClr val="000000"/>
                </a:solidFill>
                <a:latin typeface="+mn-ea"/>
              </a:rPr>
              <a:t>単位</a:t>
            </a:r>
            <a:endParaRPr lang="en-US" altLang="ja-JP" sz="1000" dirty="0">
              <a:solidFill>
                <a:srgbClr val="000000"/>
              </a:solidFill>
              <a:latin typeface="+mn-ea"/>
            </a:endParaRPr>
          </a:p>
          <a:p>
            <a:r>
              <a:rPr lang="ja-JP" altLang="en-US" sz="1000" dirty="0">
                <a:solidFill>
                  <a:srgbClr val="000000"/>
                </a:solidFill>
                <a:latin typeface="+mn-ea"/>
              </a:rPr>
              <a:t>・常勤職員</a:t>
            </a:r>
            <a:r>
              <a:rPr lang="ja-JP" altLang="en-US" sz="1000" dirty="0" smtClean="0">
                <a:solidFill>
                  <a:srgbClr val="000000"/>
                </a:solidFill>
                <a:latin typeface="+mn-ea"/>
              </a:rPr>
              <a:t>等　　　  ： </a:t>
            </a:r>
            <a:r>
              <a:rPr lang="ja-JP" altLang="en-US" sz="1000" dirty="0">
                <a:solidFill>
                  <a:srgbClr val="000000"/>
                </a:solidFill>
                <a:latin typeface="+mn-ea"/>
              </a:rPr>
              <a:t>６単位</a:t>
            </a:r>
          </a:p>
        </p:txBody>
      </p:sp>
      <p:sp>
        <p:nvSpPr>
          <p:cNvPr id="40" name="スライド番号プレースホルダー 1"/>
          <p:cNvSpPr>
            <a:spLocks noGrp="1"/>
          </p:cNvSpPr>
          <p:nvPr>
            <p:ph type="sldNum" sz="quarter" idx="11"/>
          </p:nvPr>
        </p:nvSpPr>
        <p:spPr>
          <a:xfrm>
            <a:off x="9274854" y="6579936"/>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58</a:t>
            </a:fld>
            <a:endParaRPr kumimoji="0" lang="en-US" altLang="ja-JP" sz="1600" kern="0" dirty="0">
              <a:solidFill>
                <a:srgbClr val="000000"/>
              </a:solidFill>
            </a:endParaRPr>
          </a:p>
        </p:txBody>
      </p:sp>
    </p:spTree>
    <p:extLst>
      <p:ext uri="{BB962C8B-B14F-4D97-AF65-F5344CB8AC3E}">
        <p14:creationId xmlns:p14="http://schemas.microsoft.com/office/powerpoint/2010/main" val="41367583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56464" y="700390"/>
            <a:ext cx="9624402" cy="612000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endParaRPr lang="en-US" altLang="ja-JP" sz="1600" dirty="0" smtClean="0">
              <a:solidFill>
                <a:srgbClr val="000000"/>
              </a:solidFill>
              <a:latin typeface="+mn-ea"/>
              <a:cs typeface="Times New Roman" pitchFamily="18" charset="0"/>
            </a:endParaRPr>
          </a:p>
          <a:p>
            <a:pPr>
              <a:defRPr/>
            </a:pPr>
            <a:r>
              <a:rPr lang="ja-JP" altLang="en-US" sz="1600" dirty="0" smtClean="0">
                <a:solidFill>
                  <a:srgbClr val="000000"/>
                </a:solidFill>
                <a:latin typeface="+mn-ea"/>
                <a:cs typeface="Times New Roman" pitchFamily="18" charset="0"/>
              </a:rPr>
              <a:t>介護福祉施設サービス</a:t>
            </a:r>
            <a:r>
              <a:rPr lang="ja-JP" altLang="en-US" sz="1600" dirty="0">
                <a:solidFill>
                  <a:srgbClr val="000000"/>
                </a:solidFill>
                <a:latin typeface="+mn-ea"/>
                <a:cs typeface="Times New Roman" pitchFamily="18" charset="0"/>
              </a:rPr>
              <a:t>を提供するために必要</a:t>
            </a:r>
            <a:r>
              <a:rPr lang="ja-JP" altLang="en-US" sz="1600" dirty="0" smtClean="0">
                <a:solidFill>
                  <a:srgbClr val="000000"/>
                </a:solidFill>
                <a:latin typeface="+mn-ea"/>
                <a:cs typeface="Times New Roman" pitchFamily="18" charset="0"/>
              </a:rPr>
              <a:t>な</a:t>
            </a:r>
            <a:r>
              <a:rPr lang="ja-JP" altLang="en-US" sz="1600" dirty="0">
                <a:solidFill>
                  <a:srgbClr val="000000"/>
                </a:solidFill>
                <a:latin typeface="+mn-ea"/>
                <a:cs typeface="Times New Roman" pitchFamily="18" charset="0"/>
              </a:rPr>
              <a:t>人員</a:t>
            </a:r>
            <a:r>
              <a:rPr lang="ja-JP" altLang="en-US" sz="1600" dirty="0" smtClean="0">
                <a:solidFill>
                  <a:srgbClr val="000000"/>
                </a:solidFill>
                <a:latin typeface="+mn-ea"/>
                <a:cs typeface="Times New Roman" pitchFamily="18" charset="0"/>
              </a:rPr>
              <a:t>・</a:t>
            </a:r>
            <a:r>
              <a:rPr lang="ja-JP" altLang="en-US" sz="1600" dirty="0">
                <a:solidFill>
                  <a:srgbClr val="000000"/>
                </a:solidFill>
                <a:latin typeface="+mn-ea"/>
                <a:cs typeface="Times New Roman" pitchFamily="18" charset="0"/>
              </a:rPr>
              <a:t>設備等は次</a:t>
            </a:r>
            <a:r>
              <a:rPr lang="ja-JP" altLang="en-US" sz="1600" dirty="0" smtClean="0">
                <a:solidFill>
                  <a:srgbClr val="000000"/>
                </a:solidFill>
                <a:latin typeface="+mn-ea"/>
                <a:cs typeface="Times New Roman" pitchFamily="18" charset="0"/>
              </a:rPr>
              <a:t>のとおり。</a:t>
            </a:r>
            <a:endParaRPr lang="en-US" altLang="ja-JP" sz="1600" dirty="0">
              <a:solidFill>
                <a:srgbClr val="000000"/>
              </a:solidFill>
              <a:latin typeface="+mn-ea"/>
              <a:cs typeface="Times New Roman" pitchFamily="18" charset="0"/>
            </a:endParaRPr>
          </a:p>
          <a:p>
            <a:pPr>
              <a:lnSpc>
                <a:spcPts val="900"/>
              </a:lnSpc>
              <a:defRPr/>
            </a:pPr>
            <a:r>
              <a:rPr lang="ja-JP" altLang="en-US" sz="1600" dirty="0" smtClean="0">
                <a:solidFill>
                  <a:srgbClr val="000000"/>
                </a:solidFill>
                <a:latin typeface="+mn-ea"/>
                <a:cs typeface="Times New Roman" pitchFamily="18" charset="0"/>
              </a:rPr>
              <a:t>　</a:t>
            </a:r>
            <a:endParaRPr lang="en-US" altLang="ja-JP" sz="1600" dirty="0" smtClean="0">
              <a:solidFill>
                <a:srgbClr val="000000"/>
              </a:solidFill>
              <a:latin typeface="+mn-ea"/>
              <a:cs typeface="Times New Roman" pitchFamily="18" charset="0"/>
            </a:endParaRPr>
          </a:p>
          <a:p>
            <a:pPr>
              <a:defRPr/>
            </a:pPr>
            <a:r>
              <a:rPr lang="ja-JP" altLang="en-US" sz="1600" dirty="0" smtClean="0">
                <a:solidFill>
                  <a:srgbClr val="000000"/>
                </a:solidFill>
                <a:latin typeface="+mn-ea"/>
                <a:cs typeface="Times New Roman" pitchFamily="18" charset="0"/>
              </a:rPr>
              <a:t>　・ 人員　　　　　　　　　　　　　　　　  　　　　　　　　　　　　　　　・施設及び設備</a:t>
            </a: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ja-JP" altLang="en-US" sz="2400" dirty="0">
              <a:solidFill>
                <a:srgbClr val="000000"/>
              </a:solidFill>
              <a:latin typeface="+mn-ea"/>
              <a:cs typeface="Times New Roman" pitchFamily="18" charset="0"/>
            </a:endParaRPr>
          </a:p>
          <a:p>
            <a:pPr>
              <a:defRPr/>
            </a:pPr>
            <a:endParaRPr lang="ja-JP" altLang="en-US" dirty="0">
              <a:solidFill>
                <a:srgbClr val="000000"/>
              </a:solidFill>
              <a:latin typeface="+mn-ea"/>
              <a:cs typeface="Times New Roman" pitchFamily="18" charset="0"/>
            </a:endParaRPr>
          </a:p>
        </p:txBody>
      </p:sp>
      <p:graphicFrame>
        <p:nvGraphicFramePr>
          <p:cNvPr id="14" name="表 13"/>
          <p:cNvGraphicFramePr>
            <a:graphicFrameLocks noGrp="1"/>
          </p:cNvGraphicFramePr>
          <p:nvPr>
            <p:extLst>
              <p:ext uri="{D42A27DB-BD31-4B8C-83A1-F6EECF244321}">
                <p14:modId xmlns:p14="http://schemas.microsoft.com/office/powerpoint/2010/main" val="2566218749"/>
              </p:ext>
            </p:extLst>
          </p:nvPr>
        </p:nvGraphicFramePr>
        <p:xfrm>
          <a:off x="353969" y="1680156"/>
          <a:ext cx="4730103" cy="3060000"/>
        </p:xfrm>
        <a:graphic>
          <a:graphicData uri="http://schemas.openxmlformats.org/drawingml/2006/table">
            <a:tbl>
              <a:tblPr/>
              <a:tblGrid>
                <a:gridCol w="1716191"/>
                <a:gridCol w="3013912"/>
              </a:tblGrid>
              <a:tr h="527586">
                <a:tc>
                  <a:txBody>
                    <a:bodyPr/>
                    <a:lstStyle/>
                    <a:p>
                      <a:pPr algn="l">
                        <a:spcAft>
                          <a:spcPts val="0"/>
                        </a:spcAft>
                      </a:pPr>
                      <a:r>
                        <a:rPr lang="ja-JP" altLang="en-US" sz="1600" kern="100" dirty="0" smtClean="0">
                          <a:latin typeface="+mn-ea"/>
                          <a:ea typeface="+mn-ea"/>
                          <a:cs typeface="Times New Roman"/>
                        </a:rPr>
                        <a:t>医師</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入所者に対し健康管理及び療養上の指導を行うために必要な数</a:t>
                      </a: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smtClean="0">
                          <a:ln>
                            <a:noFill/>
                          </a:ln>
                          <a:solidFill>
                            <a:prstClr val="black"/>
                          </a:solidFill>
                          <a:effectLst/>
                          <a:uLnTx/>
                          <a:uFillTx/>
                          <a:latin typeface="+mn-ea"/>
                          <a:ea typeface="+mn-ea"/>
                          <a:cs typeface="Times New Roman"/>
                        </a:rPr>
                        <a:t>生活相談員</a:t>
                      </a:r>
                      <a:endParaRPr kumimoji="1" lang="en-US" altLang="ja-JP" sz="1600" b="0" i="0" u="none" strike="noStrike" kern="100" cap="none" spc="0" normalizeH="0" baseline="0" noProof="0" dirty="0" smtClean="0">
                        <a:ln>
                          <a:noFill/>
                        </a:ln>
                        <a:solidFill>
                          <a:prstClr val="black"/>
                        </a:solidFill>
                        <a:effectLst/>
                        <a:uLnTx/>
                        <a:uFillTx/>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入所者の数が</a:t>
                      </a:r>
                      <a:r>
                        <a:rPr lang="en-US" altLang="ja-JP" sz="1600" kern="100" dirty="0" smtClean="0">
                          <a:latin typeface="+mn-ea"/>
                          <a:ea typeface="+mn-ea"/>
                          <a:cs typeface="Times New Roman"/>
                        </a:rPr>
                        <a:t>100</a:t>
                      </a:r>
                      <a:r>
                        <a:rPr lang="ja-JP" altLang="en-US" sz="1600" kern="100" dirty="0" smtClean="0">
                          <a:latin typeface="+mn-ea"/>
                          <a:ea typeface="+mn-ea"/>
                          <a:cs typeface="Times New Roman"/>
                        </a:rPr>
                        <a:t>又はその端数を増すごとに１以上</a:t>
                      </a: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smtClean="0">
                          <a:ln>
                            <a:noFill/>
                          </a:ln>
                          <a:solidFill>
                            <a:prstClr val="black"/>
                          </a:solidFill>
                          <a:effectLst/>
                          <a:uLnTx/>
                          <a:uFillTx/>
                          <a:latin typeface="+mn-ea"/>
                          <a:ea typeface="+mn-ea"/>
                          <a:cs typeface="Times New Roman"/>
                        </a:rPr>
                        <a:t>介護職員</a:t>
                      </a:r>
                      <a:endParaRPr kumimoji="1" lang="en-US" altLang="ja-JP" sz="1600" b="0" i="0" u="none" strike="noStrike" kern="100" cap="none" spc="0" normalizeH="0" baseline="0" noProof="0" dirty="0" smtClean="0">
                        <a:ln>
                          <a:noFill/>
                        </a:ln>
                        <a:solidFill>
                          <a:prstClr val="black"/>
                        </a:solidFill>
                        <a:effectLst/>
                        <a:uLnTx/>
                        <a:uFillTx/>
                        <a:latin typeface="+mn-ea"/>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smtClean="0">
                          <a:ln>
                            <a:noFill/>
                          </a:ln>
                          <a:solidFill>
                            <a:prstClr val="black"/>
                          </a:solidFill>
                          <a:effectLst/>
                          <a:uLnTx/>
                          <a:uFillTx/>
                          <a:latin typeface="+mn-ea"/>
                          <a:ea typeface="+mn-ea"/>
                          <a:cs typeface="Times New Roman"/>
                        </a:rPr>
                        <a:t>又は看護職員</a:t>
                      </a:r>
                      <a:endParaRPr kumimoji="1" lang="en-US" altLang="ja-JP" sz="1600" b="0" i="0" u="none" strike="noStrike" kern="100" cap="none" spc="0" normalizeH="0" baseline="0" noProof="0" dirty="0" smtClean="0">
                        <a:ln>
                          <a:noFill/>
                        </a:ln>
                        <a:solidFill>
                          <a:prstClr val="black"/>
                        </a:solidFill>
                        <a:effectLst/>
                        <a:uLnTx/>
                        <a:uFillTx/>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入所者の数が３又はその端数を増すごとに１以上</a:t>
                      </a: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14">
                <a:tc>
                  <a:txBody>
                    <a:bodyPr/>
                    <a:lstStyle/>
                    <a:p>
                      <a:pPr marL="0" indent="0" algn="just">
                        <a:spcAft>
                          <a:spcPts val="0"/>
                        </a:spcAft>
                      </a:pPr>
                      <a:r>
                        <a:rPr lang="ja-JP" altLang="en-US" sz="1600" kern="100" dirty="0" smtClean="0">
                          <a:latin typeface="+mn-ea"/>
                          <a:ea typeface="+mn-ea"/>
                          <a:cs typeface="Times New Roman"/>
                        </a:rPr>
                        <a:t>栄養士</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１以上</a:t>
                      </a:r>
                      <a:endParaRPr lang="ja-JP"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14">
                <a:tc>
                  <a:txBody>
                    <a:bodyPr/>
                    <a:lstStyle/>
                    <a:p>
                      <a:pPr marL="0" indent="0" algn="just">
                        <a:spcAft>
                          <a:spcPts val="0"/>
                        </a:spcAft>
                      </a:pPr>
                      <a:r>
                        <a:rPr lang="ja-JP" altLang="en-US" sz="1600" kern="100" dirty="0" smtClean="0">
                          <a:latin typeface="+mn-ea"/>
                          <a:ea typeface="+mn-ea"/>
                          <a:cs typeface="Times New Roman"/>
                        </a:rPr>
                        <a:t>機能訓練指導員</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１以上</a:t>
                      </a:r>
                      <a:endParaRPr lang="ja-JP"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414">
                <a:tc>
                  <a:txBody>
                    <a:bodyPr/>
                    <a:lstStyle/>
                    <a:p>
                      <a:pPr marL="0" indent="0" algn="just">
                        <a:spcAft>
                          <a:spcPts val="0"/>
                        </a:spcAft>
                      </a:pPr>
                      <a:r>
                        <a:rPr lang="ja-JP" altLang="en-US" sz="1600" kern="100" dirty="0" smtClean="0">
                          <a:latin typeface="+mn-ea"/>
                          <a:ea typeface="+mn-ea"/>
                          <a:cs typeface="Times New Roman"/>
                        </a:rPr>
                        <a:t>介護支援専門員</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１以上（</a:t>
                      </a:r>
                      <a:r>
                        <a:rPr lang="en-US" altLang="ja-JP" sz="1600" kern="100" dirty="0" smtClean="0">
                          <a:latin typeface="+mn-ea"/>
                          <a:ea typeface="+mn-ea"/>
                          <a:cs typeface="Times New Roman"/>
                        </a:rPr>
                        <a:t>100</a:t>
                      </a:r>
                      <a:r>
                        <a:rPr lang="ja-JP" altLang="en-US" sz="1600" kern="100" dirty="0" smtClean="0">
                          <a:latin typeface="+mn-ea"/>
                          <a:ea typeface="+mn-ea"/>
                          <a:cs typeface="Times New Roman"/>
                        </a:rPr>
                        <a:t>対１を標準とする）</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4021905855"/>
              </p:ext>
            </p:extLst>
          </p:nvPr>
        </p:nvGraphicFramePr>
        <p:xfrm>
          <a:off x="5343050" y="1708844"/>
          <a:ext cx="4253991" cy="2988000"/>
        </p:xfrm>
        <a:graphic>
          <a:graphicData uri="http://schemas.openxmlformats.org/drawingml/2006/table">
            <a:tbl>
              <a:tblPr/>
              <a:tblGrid>
                <a:gridCol w="1379259"/>
                <a:gridCol w="2874732"/>
              </a:tblGrid>
              <a:tr h="597600">
                <a:tc>
                  <a:txBody>
                    <a:bodyPr/>
                    <a:lstStyle/>
                    <a:p>
                      <a:pPr indent="76200" algn="l">
                        <a:spcAft>
                          <a:spcPts val="0"/>
                        </a:spcAft>
                      </a:pPr>
                      <a:r>
                        <a:rPr lang="ja-JP" altLang="en-US" sz="1600" kern="100" dirty="0" smtClean="0">
                          <a:latin typeface="+mn-ea"/>
                          <a:ea typeface="+mn-ea"/>
                          <a:cs typeface="Times New Roman"/>
                        </a:rPr>
                        <a:t>居室</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原則定員１人、入所者１人当たりの床面積１０．６５㎡以上</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00">
                <a:tc>
                  <a:txBody>
                    <a:bodyPr/>
                    <a:lstStyle/>
                    <a:p>
                      <a:pPr indent="76200" algn="l">
                        <a:spcAft>
                          <a:spcPts val="0"/>
                        </a:spcAft>
                      </a:pPr>
                      <a:r>
                        <a:rPr lang="ja-JP" altLang="en-US" sz="1600" kern="100" dirty="0" smtClean="0">
                          <a:latin typeface="+mn-ea"/>
                          <a:ea typeface="+mn-ea"/>
                          <a:cs typeface="Times New Roman"/>
                        </a:rPr>
                        <a:t>医務室</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医療法に規定する診療所とすること</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00">
                <a:tc>
                  <a:txBody>
                    <a:bodyPr/>
                    <a:lstStyle/>
                    <a:p>
                      <a:pPr indent="76200" algn="l">
                        <a:spcAft>
                          <a:spcPts val="0"/>
                        </a:spcAft>
                      </a:pPr>
                      <a:r>
                        <a:rPr lang="ja-JP" altLang="en-US" sz="1600" kern="100" dirty="0" smtClean="0">
                          <a:latin typeface="+mn-ea"/>
                          <a:ea typeface="+mn-ea"/>
                          <a:cs typeface="Times New Roman"/>
                        </a:rPr>
                        <a:t>食堂及び</a:t>
                      </a:r>
                      <a:endParaRPr lang="en-US" altLang="ja-JP" sz="1600" kern="100" dirty="0" smtClean="0">
                        <a:latin typeface="+mn-ea"/>
                        <a:ea typeface="+mn-ea"/>
                        <a:cs typeface="Times New Roman"/>
                      </a:endParaRPr>
                    </a:p>
                    <a:p>
                      <a:pPr indent="76200" algn="l">
                        <a:spcAft>
                          <a:spcPts val="0"/>
                        </a:spcAft>
                      </a:pPr>
                      <a:r>
                        <a:rPr lang="ja-JP" altLang="en-US" sz="1600" kern="100" dirty="0" smtClean="0">
                          <a:latin typeface="+mn-ea"/>
                          <a:ea typeface="+mn-ea"/>
                          <a:cs typeface="Times New Roman"/>
                        </a:rPr>
                        <a:t>機能訓練室</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床面積入所定員</a:t>
                      </a:r>
                      <a:r>
                        <a:rPr lang="en-US" altLang="ja-JP" sz="1600" kern="100" dirty="0" smtClean="0">
                          <a:latin typeface="+mn-ea"/>
                          <a:ea typeface="+mn-ea"/>
                          <a:cs typeface="Times New Roman"/>
                        </a:rPr>
                        <a:t>×</a:t>
                      </a:r>
                      <a:r>
                        <a:rPr lang="ja-JP" altLang="en-US" sz="1600" kern="100" dirty="0" smtClean="0">
                          <a:latin typeface="+mn-ea"/>
                          <a:ea typeface="+mn-ea"/>
                          <a:cs typeface="Times New Roman"/>
                        </a:rPr>
                        <a:t>３㎡以上</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00">
                <a:tc>
                  <a:txBody>
                    <a:bodyPr/>
                    <a:lstStyle/>
                    <a:p>
                      <a:pPr indent="76200" algn="l">
                        <a:spcAft>
                          <a:spcPts val="0"/>
                        </a:spcAft>
                      </a:pPr>
                      <a:r>
                        <a:rPr lang="ja-JP" altLang="en-US" sz="1600" kern="100" dirty="0" smtClean="0">
                          <a:latin typeface="+mn-ea"/>
                          <a:ea typeface="+mn-ea"/>
                          <a:cs typeface="Times New Roman"/>
                        </a:rPr>
                        <a:t>廊下幅</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原則１．８</a:t>
                      </a:r>
                      <a:r>
                        <a:rPr lang="en-US" altLang="ja-JP" sz="1600" kern="100" dirty="0" smtClean="0">
                          <a:latin typeface="+mn-ea"/>
                          <a:ea typeface="+mn-ea"/>
                          <a:cs typeface="Times New Roman"/>
                        </a:rPr>
                        <a:t>m</a:t>
                      </a:r>
                      <a:r>
                        <a:rPr lang="ja-JP" altLang="en-US" sz="1600" kern="100" dirty="0" smtClean="0">
                          <a:latin typeface="+mn-ea"/>
                          <a:ea typeface="+mn-ea"/>
                          <a:cs typeface="Times New Roman"/>
                        </a:rPr>
                        <a:t>以上</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00">
                <a:tc>
                  <a:txBody>
                    <a:bodyPr/>
                    <a:lstStyle/>
                    <a:p>
                      <a:pPr indent="76200" algn="l">
                        <a:spcAft>
                          <a:spcPts val="0"/>
                        </a:spcAft>
                      </a:pPr>
                      <a:r>
                        <a:rPr lang="ja-JP" altLang="en-US" sz="1600" kern="100" dirty="0" smtClean="0">
                          <a:latin typeface="+mn-ea"/>
                          <a:ea typeface="+mn-ea"/>
                          <a:cs typeface="Times New Roman"/>
                        </a:rPr>
                        <a:t>浴室</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要介護者が入浴するのに適したものとすること</a:t>
                      </a:r>
                      <a:endParaRPr lang="ja-JP" sz="1600" kern="100" dirty="0">
                        <a:latin typeface="+mn-ea"/>
                        <a:ea typeface="+mn-ea"/>
                        <a:cs typeface="Times New Roman"/>
                      </a:endParaRPr>
                    </a:p>
                  </a:txBody>
                  <a:tcPr marL="74259" marR="7425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角丸四角形吹き出し 1"/>
          <p:cNvSpPr/>
          <p:nvPr/>
        </p:nvSpPr>
        <p:spPr>
          <a:xfrm>
            <a:off x="302481" y="4796395"/>
            <a:ext cx="8676000" cy="1980000"/>
          </a:xfrm>
          <a:prstGeom prst="wedgeRoundRectCallout">
            <a:avLst>
              <a:gd name="adj1" fmla="val 45849"/>
              <a:gd name="adj2" fmla="val 23314"/>
              <a:gd name="adj3" fmla="val 16667"/>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spcAft>
                <a:spcPts val="600"/>
              </a:spcAft>
            </a:pPr>
            <a:r>
              <a:rPr lang="en-US" altLang="ja-JP" sz="1600" dirty="0" smtClean="0">
                <a:solidFill>
                  <a:srgbClr val="000000"/>
                </a:solidFill>
                <a:latin typeface="+mn-ea"/>
                <a:cs typeface="Times New Roman" pitchFamily="18" charset="0"/>
              </a:rPr>
              <a:t>※</a:t>
            </a:r>
            <a:r>
              <a:rPr lang="ja-JP" altLang="en-US" sz="1600" dirty="0" smtClean="0">
                <a:solidFill>
                  <a:srgbClr val="000000"/>
                </a:solidFill>
                <a:latin typeface="+mn-ea"/>
                <a:cs typeface="Times New Roman" pitchFamily="18" charset="0"/>
              </a:rPr>
              <a:t>ユニット型介護老人福祉施設の場合、上記基準に加え、以下の基準の遵守が必要。</a:t>
            </a:r>
            <a:endParaRPr lang="en-US" altLang="ja-JP" sz="1600" dirty="0" smtClean="0">
              <a:solidFill>
                <a:srgbClr val="000000"/>
              </a:solidFill>
              <a:latin typeface="+mn-ea"/>
              <a:cs typeface="Times New Roman" pitchFamily="18" charset="0"/>
            </a:endParaRPr>
          </a:p>
          <a:p>
            <a:pPr lvl="1"/>
            <a:r>
              <a:rPr lang="ja-JP" altLang="en-US" sz="1600" dirty="0" smtClean="0">
                <a:solidFill>
                  <a:srgbClr val="000000"/>
                </a:solidFill>
                <a:latin typeface="+mn-ea"/>
                <a:cs typeface="Times New Roman" pitchFamily="18" charset="0"/>
              </a:rPr>
              <a:t>・ 共同</a:t>
            </a:r>
            <a:r>
              <a:rPr lang="ja-JP" altLang="en-US" sz="1600" dirty="0">
                <a:solidFill>
                  <a:srgbClr val="000000"/>
                </a:solidFill>
                <a:latin typeface="+mn-ea"/>
                <a:cs typeface="Times New Roman" pitchFamily="18" charset="0"/>
              </a:rPr>
              <a:t>生活室の設置</a:t>
            </a:r>
          </a:p>
          <a:p>
            <a:pPr lvl="1"/>
            <a:r>
              <a:rPr lang="ja-JP" altLang="en-US" sz="1600" dirty="0" smtClean="0">
                <a:solidFill>
                  <a:srgbClr val="000000"/>
                </a:solidFill>
                <a:latin typeface="+mn-ea"/>
                <a:cs typeface="Times New Roman" pitchFamily="18" charset="0"/>
              </a:rPr>
              <a:t>・ 居室</a:t>
            </a:r>
            <a:r>
              <a:rPr lang="ja-JP" altLang="en-US" sz="1600" dirty="0">
                <a:solidFill>
                  <a:srgbClr val="000000"/>
                </a:solidFill>
                <a:latin typeface="+mn-ea"/>
                <a:cs typeface="Times New Roman" pitchFamily="18" charset="0"/>
              </a:rPr>
              <a:t>を共同生活室に近接して一体的に設置</a:t>
            </a:r>
          </a:p>
          <a:p>
            <a:pPr lvl="1"/>
            <a:r>
              <a:rPr lang="ja-JP" altLang="en-US" sz="1600" dirty="0" smtClean="0">
                <a:solidFill>
                  <a:srgbClr val="000000"/>
                </a:solidFill>
                <a:latin typeface="+mn-ea"/>
                <a:cs typeface="Times New Roman" pitchFamily="18" charset="0"/>
              </a:rPr>
              <a:t>・ １</a:t>
            </a:r>
            <a:r>
              <a:rPr lang="ja-JP" altLang="en-US" sz="1600" dirty="0">
                <a:solidFill>
                  <a:srgbClr val="000000"/>
                </a:solidFill>
                <a:latin typeface="+mn-ea"/>
                <a:cs typeface="Times New Roman" pitchFamily="18" charset="0"/>
              </a:rPr>
              <a:t>のユニットの定員はおおむね１０人以下</a:t>
            </a:r>
          </a:p>
          <a:p>
            <a:pPr lvl="1"/>
            <a:r>
              <a:rPr lang="ja-JP" altLang="en-US" sz="1600" dirty="0" smtClean="0">
                <a:solidFill>
                  <a:srgbClr val="000000"/>
                </a:solidFill>
                <a:latin typeface="+mn-ea"/>
                <a:cs typeface="Times New Roman" pitchFamily="18" charset="0"/>
              </a:rPr>
              <a:t>・ 昼間</a:t>
            </a:r>
            <a:r>
              <a:rPr lang="ja-JP" altLang="en-US" sz="1600" dirty="0">
                <a:solidFill>
                  <a:srgbClr val="000000"/>
                </a:solidFill>
                <a:latin typeface="+mn-ea"/>
                <a:cs typeface="Times New Roman" pitchFamily="18" charset="0"/>
              </a:rPr>
              <a:t>は１ユニットごとに常時１人以上の介護職員又は看護</a:t>
            </a:r>
            <a:r>
              <a:rPr lang="ja-JP" altLang="en-US" sz="1600" dirty="0" smtClean="0">
                <a:solidFill>
                  <a:srgbClr val="000000"/>
                </a:solidFill>
                <a:latin typeface="+mn-ea"/>
                <a:cs typeface="Times New Roman" pitchFamily="18" charset="0"/>
              </a:rPr>
              <a:t>職員を配置</a:t>
            </a:r>
            <a:endParaRPr lang="ja-JP" altLang="en-US" sz="1600" dirty="0">
              <a:solidFill>
                <a:srgbClr val="000000"/>
              </a:solidFill>
              <a:latin typeface="+mn-ea"/>
              <a:cs typeface="Times New Roman" pitchFamily="18" charset="0"/>
            </a:endParaRPr>
          </a:p>
          <a:p>
            <a:pPr lvl="1"/>
            <a:r>
              <a:rPr lang="ja-JP" altLang="en-US" sz="1600" dirty="0" smtClean="0">
                <a:solidFill>
                  <a:srgbClr val="000000"/>
                </a:solidFill>
                <a:latin typeface="+mn-ea"/>
                <a:cs typeface="Times New Roman" pitchFamily="18" charset="0"/>
              </a:rPr>
              <a:t>・ 夜間</a:t>
            </a:r>
            <a:r>
              <a:rPr lang="ja-JP" altLang="en-US" sz="1600" dirty="0">
                <a:solidFill>
                  <a:srgbClr val="000000"/>
                </a:solidFill>
                <a:latin typeface="+mn-ea"/>
                <a:cs typeface="Times New Roman" pitchFamily="18" charset="0"/>
              </a:rPr>
              <a:t>は２ユニットごとに１人以上の介護職員又は看護職員を配置</a:t>
            </a:r>
          </a:p>
          <a:p>
            <a:pPr lvl="1"/>
            <a:r>
              <a:rPr lang="ja-JP" altLang="en-US" sz="1600" dirty="0" smtClean="0">
                <a:solidFill>
                  <a:srgbClr val="000000"/>
                </a:solidFill>
                <a:latin typeface="+mn-ea"/>
                <a:cs typeface="Times New Roman" pitchFamily="18" charset="0"/>
              </a:rPr>
              <a:t>・ ユニット</a:t>
            </a:r>
            <a:r>
              <a:rPr lang="ja-JP" altLang="en-US" sz="1600" dirty="0">
                <a:solidFill>
                  <a:srgbClr val="000000"/>
                </a:solidFill>
                <a:latin typeface="+mn-ea"/>
                <a:cs typeface="Times New Roman" pitchFamily="18" charset="0"/>
              </a:rPr>
              <a:t>ごとに常勤のユニットリーダーを配置　</a:t>
            </a:r>
            <a:r>
              <a:rPr lang="en-US" altLang="ja-JP" sz="1600" dirty="0" smtClean="0">
                <a:solidFill>
                  <a:srgbClr val="000000"/>
                </a:solidFill>
                <a:latin typeface="+mn-ea"/>
                <a:cs typeface="Times New Roman" pitchFamily="18" charset="0"/>
              </a:rPr>
              <a:t>			</a:t>
            </a:r>
            <a:r>
              <a:rPr lang="ja-JP" altLang="en-US" sz="1600" dirty="0" smtClean="0">
                <a:solidFill>
                  <a:srgbClr val="000000"/>
                </a:solidFill>
                <a:latin typeface="+mn-ea"/>
                <a:cs typeface="Times New Roman" pitchFamily="18" charset="0"/>
              </a:rPr>
              <a:t>等</a:t>
            </a:r>
            <a:endParaRPr lang="ja-JP" altLang="en-US" sz="1600" dirty="0">
              <a:solidFill>
                <a:srgbClr val="000000"/>
              </a:solidFill>
              <a:latin typeface="+mn-ea"/>
              <a:cs typeface="Times New Roman" pitchFamily="18" charset="0"/>
            </a:endParaRPr>
          </a:p>
        </p:txBody>
      </p:sp>
      <p:sp>
        <p:nvSpPr>
          <p:cNvPr id="10" name="タイトル 1"/>
          <p:cNvSpPr txBox="1">
            <a:spLocks/>
          </p:cNvSpPr>
          <p:nvPr/>
        </p:nvSpPr>
        <p:spPr>
          <a:xfrm>
            <a:off x="-7737" y="17241"/>
            <a:ext cx="9913739" cy="473922"/>
          </a:xfrm>
          <a:prstGeom prst="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vert="horz" lIns="91440" tIns="45720" rIns="91440" bIns="45720" rtlCol="0" anchor="b" anchorCtr="0">
            <a:noAutofit/>
          </a:bodyPr>
          <a:lstStyle/>
          <a:p>
            <a:pPr lvl="0" algn="ctr">
              <a:spcBef>
                <a:spcPct val="0"/>
              </a:spcBef>
              <a:defRPr/>
            </a:pP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介護老人</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福祉</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［基準等］</a:t>
            </a:r>
            <a:endParaRPr kumimoji="0" lang="en-US" altLang="ja-JP" sz="2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38450" y="497413"/>
            <a:ext cx="3596085" cy="432000"/>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となる人員・設備等</a:t>
            </a:r>
          </a:p>
        </p:txBody>
      </p:sp>
      <p:sp>
        <p:nvSpPr>
          <p:cNvPr id="9" name="スライド番号プレースホルダー 1"/>
          <p:cNvSpPr>
            <a:spLocks noGrp="1"/>
          </p:cNvSpPr>
          <p:nvPr>
            <p:ph type="sldNum" sz="quarter" idx="11"/>
          </p:nvPr>
        </p:nvSpPr>
        <p:spPr>
          <a:xfrm>
            <a:off x="9152022" y="653899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59</a:t>
            </a:fld>
            <a:endParaRPr kumimoji="0" lang="en-US" altLang="ja-JP" sz="1600" kern="0" dirty="0">
              <a:solidFill>
                <a:srgbClr val="000000"/>
              </a:solidFill>
            </a:endParaRPr>
          </a:p>
        </p:txBody>
      </p:sp>
    </p:spTree>
    <p:extLst>
      <p:ext uri="{BB962C8B-B14F-4D97-AF65-F5344CB8AC3E}">
        <p14:creationId xmlns:p14="http://schemas.microsoft.com/office/powerpoint/2010/main" val="1899135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50540" y="2683520"/>
            <a:ext cx="9322545" cy="4149079"/>
          </a:xfrm>
          <a:prstGeom prst="roundRect">
            <a:avLst>
              <a:gd name="adj" fmla="val 1979"/>
            </a:avLst>
          </a:prstGeom>
          <a:blipFill>
            <a:blip r:embed="rId2"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992561" y="3501008"/>
            <a:ext cx="1452954"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57" name="円/楕円 56"/>
          <p:cNvSpPr/>
          <p:nvPr/>
        </p:nvSpPr>
        <p:spPr>
          <a:xfrm>
            <a:off x="1298619" y="35009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9" name="円/楕円 68"/>
          <p:cNvSpPr/>
          <p:nvPr/>
        </p:nvSpPr>
        <p:spPr>
          <a:xfrm>
            <a:off x="7437504" y="5407633"/>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3" name="右カーブ矢印 72"/>
          <p:cNvSpPr/>
          <p:nvPr/>
        </p:nvSpPr>
        <p:spPr>
          <a:xfrm rot="19031753">
            <a:off x="2709322" y="39983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4" name="左カーブ矢印 73"/>
          <p:cNvSpPr/>
          <p:nvPr/>
        </p:nvSpPr>
        <p:spPr>
          <a:xfrm rot="9981534" flipH="1">
            <a:off x="3989931" y="38971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04741" y="3620714"/>
            <a:ext cx="545413" cy="1054437"/>
          </a:xfrm>
          <a:prstGeom prst="curvedRightArrow">
            <a:avLst/>
          </a:prstGeom>
          <a:scene3d>
            <a:camera prst="orthographicFront">
              <a:rot lat="0" lon="0" rev="20099999"/>
            </a:camera>
            <a:lightRig rig="threePt" dir="t"/>
          </a:scene3d>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1" name="左カーブ矢印 70"/>
          <p:cNvSpPr/>
          <p:nvPr/>
        </p:nvSpPr>
        <p:spPr>
          <a:xfrm rot="2216199">
            <a:off x="6406937" y="3672527"/>
            <a:ext cx="577305" cy="1359578"/>
          </a:xfrm>
          <a:prstGeom prst="curvedLeftArrow">
            <a:avLst>
              <a:gd name="adj1" fmla="val 32011"/>
              <a:gd name="adj2" fmla="val 50000"/>
              <a:gd name="adj3" fmla="val 25000"/>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7" name="左カーブ矢印 76"/>
          <p:cNvSpPr/>
          <p:nvPr/>
        </p:nvSpPr>
        <p:spPr>
          <a:xfrm rot="1592324" flipH="1">
            <a:off x="3640506" y="47717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76" name="右カーブ矢印 75"/>
          <p:cNvSpPr/>
          <p:nvPr/>
        </p:nvSpPr>
        <p:spPr>
          <a:xfrm rot="12586660">
            <a:off x="5590210" y="5166534"/>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38" name="円/楕円 37"/>
          <p:cNvSpPr/>
          <p:nvPr/>
        </p:nvSpPr>
        <p:spPr>
          <a:xfrm>
            <a:off x="3638879" y="45973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36" name="円/楕円 35"/>
          <p:cNvSpPr/>
          <p:nvPr/>
        </p:nvSpPr>
        <p:spPr>
          <a:xfrm>
            <a:off x="3303594" y="60212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41" name="テキスト ボックス 40"/>
          <p:cNvSpPr txBox="1"/>
          <p:nvPr/>
        </p:nvSpPr>
        <p:spPr>
          <a:xfrm>
            <a:off x="1610586" y="3140954"/>
            <a:ext cx="1170130" cy="338554"/>
          </a:xfrm>
          <a:prstGeom prst="rect">
            <a:avLst/>
          </a:prstGeom>
          <a:noFill/>
        </p:spPr>
        <p:txBody>
          <a:bodyPr wrap="square" lIns="91420" tIns="45713" rIns="91420" bIns="45713" rtlCol="0">
            <a:spAutoFit/>
          </a:bodyPr>
          <a:lstStyle/>
          <a:p>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872903" y="5517659"/>
            <a:ext cx="2340260" cy="500123"/>
          </a:xfrm>
          <a:prstGeom prst="rect">
            <a:avLst/>
          </a:prstGeom>
          <a:noFill/>
        </p:spPr>
        <p:txBody>
          <a:bodyPr wrap="square" lIns="91420" tIns="45713" rIns="91420" bIns="45713" rtlCol="0">
            <a:spAutoFit/>
          </a:bodyPr>
          <a:lstStyle/>
          <a:p>
            <a:r>
              <a:rPr lang="ja-JP" altLang="en-US" sz="1050" spc="-100" dirty="0" smtClean="0">
                <a:solidFill>
                  <a:prstClr val="black"/>
                </a:solidFill>
                <a:latin typeface="ＭＳ Ｐゴシック"/>
              </a:rPr>
              <a:t>いつまでも元気に暮らすために･･･  </a:t>
            </a:r>
            <a:endParaRPr lang="en-US" altLang="ja-JP" sz="1050" spc="-100" dirty="0" smtClean="0">
              <a:solidFill>
                <a:prstClr val="black"/>
              </a:solidFill>
              <a:latin typeface="ＭＳ Ｐゴシック"/>
            </a:endParaRPr>
          </a:p>
          <a:p>
            <a:r>
              <a:rPr lang="ja-JP" altLang="en-US" sz="1600" b="1" spc="-100" dirty="0" smtClean="0">
                <a:solidFill>
                  <a:prstClr val="black"/>
                </a:solidFill>
                <a:latin typeface="HG丸ｺﾞｼｯｸM-PRO" pitchFamily="50" charset="-128"/>
                <a:ea typeface="HG丸ｺﾞｼｯｸM-PRO" pitchFamily="50" charset="-128"/>
              </a:rPr>
              <a:t>生活支援・介護予防</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4" name="テキスト ボックス 43"/>
          <p:cNvSpPr txBox="1"/>
          <p:nvPr/>
        </p:nvSpPr>
        <p:spPr>
          <a:xfrm>
            <a:off x="4454946" y="4386590"/>
            <a:ext cx="1032027" cy="338540"/>
          </a:xfrm>
          <a:prstGeom prst="rect">
            <a:avLst/>
          </a:prstGeom>
          <a:noFill/>
        </p:spPr>
        <p:txBody>
          <a:bodyPr wrap="square" lIns="91420" tIns="45713" rIns="91420" bIns="45713" rtlCol="0">
            <a:spAutoFit/>
          </a:bodyPr>
          <a:lstStyle/>
          <a:p>
            <a:r>
              <a:rPr lang="ja-JP" altLang="en-US" sz="1600" b="1" spc="-100" dirty="0" smtClean="0">
                <a:solidFill>
                  <a:prstClr val="black"/>
                </a:solidFill>
                <a:latin typeface="HG丸ｺﾞｼｯｸM-PRO" pitchFamily="50" charset="-128"/>
                <a:ea typeface="HG丸ｺﾞｼｯｸM-PRO" pitchFamily="50" charset="-128"/>
              </a:rPr>
              <a:t>住まい</a:t>
            </a:r>
            <a:endParaRPr lang="en-US" altLang="ja-JP" sz="1600" b="1" spc="-100" dirty="0" smtClean="0">
              <a:solidFill>
                <a:prstClr val="black"/>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3" cstate="print"/>
          <a:stretch>
            <a:fillRect/>
          </a:stretch>
        </p:blipFill>
        <p:spPr>
          <a:xfrm>
            <a:off x="3951144" y="4581114"/>
            <a:ext cx="936105" cy="526898"/>
          </a:xfrm>
          <a:prstGeom prst="rect">
            <a:avLst/>
          </a:prstGeom>
        </p:spPr>
      </p:pic>
      <p:sp>
        <p:nvSpPr>
          <p:cNvPr id="55" name="角丸四角形 54"/>
          <p:cNvSpPr/>
          <p:nvPr/>
        </p:nvSpPr>
        <p:spPr>
          <a:xfrm>
            <a:off x="2822766" y="2924944"/>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b="1" spc="-100" dirty="0" smtClean="0">
                <a:solidFill>
                  <a:prstClr val="black"/>
                </a:solidFill>
              </a:rPr>
              <a:t>地域包括ケアシステムの姿</a:t>
            </a:r>
            <a:endParaRPr lang="ja-JP" altLang="en-US" b="1" spc="-100" dirty="0">
              <a:solidFill>
                <a:prstClr val="black"/>
              </a:solidFill>
            </a:endParaRPr>
          </a:p>
        </p:txBody>
      </p:sp>
      <p:pic>
        <p:nvPicPr>
          <p:cNvPr id="3" name="図 2" descr="health_0150.wmf"/>
          <p:cNvPicPr>
            <a:picLocks noChangeAspect="1"/>
          </p:cNvPicPr>
          <p:nvPr/>
        </p:nvPicPr>
        <p:blipFill>
          <a:blip r:embed="rId4" cstate="print"/>
          <a:stretch>
            <a:fillRect/>
          </a:stretch>
        </p:blipFill>
        <p:spPr>
          <a:xfrm>
            <a:off x="5565140" y="4221556"/>
            <a:ext cx="290178" cy="920889"/>
          </a:xfrm>
          <a:prstGeom prst="rect">
            <a:avLst/>
          </a:prstGeom>
        </p:spPr>
      </p:pic>
      <p:pic>
        <p:nvPicPr>
          <p:cNvPr id="8" name="図 7" descr="health_0180.wmf"/>
          <p:cNvPicPr>
            <a:picLocks noChangeAspect="1"/>
          </p:cNvPicPr>
          <p:nvPr/>
        </p:nvPicPr>
        <p:blipFill>
          <a:blip r:embed="rId5" cstate="print"/>
          <a:stretch>
            <a:fillRect/>
          </a:stretch>
        </p:blipFill>
        <p:spPr>
          <a:xfrm>
            <a:off x="4814940" y="4509108"/>
            <a:ext cx="936104" cy="695910"/>
          </a:xfrm>
          <a:prstGeom prst="rect">
            <a:avLst/>
          </a:prstGeom>
        </p:spPr>
      </p:pic>
      <p:sp>
        <p:nvSpPr>
          <p:cNvPr id="48" name="円/楕円 47"/>
          <p:cNvSpPr/>
          <p:nvPr/>
        </p:nvSpPr>
        <p:spPr>
          <a:xfrm>
            <a:off x="5967559" y="36450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8" name="図 17" descr="build32.wmf"/>
          <p:cNvPicPr>
            <a:picLocks noChangeAspect="1"/>
          </p:cNvPicPr>
          <p:nvPr/>
        </p:nvPicPr>
        <p:blipFill>
          <a:blip r:embed="rId6" cstate="print"/>
          <a:stretch>
            <a:fillRect/>
          </a:stretch>
        </p:blipFill>
        <p:spPr>
          <a:xfrm>
            <a:off x="8115594" y="5018345"/>
            <a:ext cx="936104" cy="604665"/>
          </a:xfrm>
          <a:prstGeom prst="rect">
            <a:avLst/>
          </a:prstGeom>
        </p:spPr>
      </p:pic>
      <p:pic>
        <p:nvPicPr>
          <p:cNvPr id="6" name="図 5" descr="health_0166.wmf"/>
          <p:cNvPicPr>
            <a:picLocks noChangeAspect="1"/>
          </p:cNvPicPr>
          <p:nvPr/>
        </p:nvPicPr>
        <p:blipFill>
          <a:blip r:embed="rId7" cstate="print"/>
          <a:stretch>
            <a:fillRect/>
          </a:stretch>
        </p:blipFill>
        <p:spPr>
          <a:xfrm>
            <a:off x="7365989" y="5199133"/>
            <a:ext cx="858094" cy="559721"/>
          </a:xfrm>
          <a:prstGeom prst="rect">
            <a:avLst/>
          </a:prstGeom>
        </p:spPr>
      </p:pic>
      <p:pic>
        <p:nvPicPr>
          <p:cNvPr id="32" name="図 31" descr="build34.wmf"/>
          <p:cNvPicPr>
            <a:picLocks noChangeAspect="1"/>
          </p:cNvPicPr>
          <p:nvPr/>
        </p:nvPicPr>
        <p:blipFill>
          <a:blip r:embed="rId8" cstate="print"/>
          <a:stretch>
            <a:fillRect/>
          </a:stretch>
        </p:blipFill>
        <p:spPr>
          <a:xfrm>
            <a:off x="6903245" y="3284978"/>
            <a:ext cx="733281" cy="520673"/>
          </a:xfrm>
          <a:prstGeom prst="rect">
            <a:avLst/>
          </a:prstGeom>
        </p:spPr>
      </p:pic>
      <p:pic>
        <p:nvPicPr>
          <p:cNvPr id="9" name="図 8" descr="health_0047.wmf"/>
          <p:cNvPicPr>
            <a:picLocks noChangeAspect="1"/>
          </p:cNvPicPr>
          <p:nvPr/>
        </p:nvPicPr>
        <p:blipFill>
          <a:blip r:embed="rId9" cstate="print"/>
          <a:stretch>
            <a:fillRect/>
          </a:stretch>
        </p:blipFill>
        <p:spPr>
          <a:xfrm>
            <a:off x="6728817" y="3722303"/>
            <a:ext cx="722972" cy="690426"/>
          </a:xfrm>
          <a:prstGeom prst="rect">
            <a:avLst/>
          </a:prstGeom>
        </p:spPr>
      </p:pic>
      <p:sp>
        <p:nvSpPr>
          <p:cNvPr id="39" name="テキスト ボックス 38"/>
          <p:cNvSpPr txBox="1"/>
          <p:nvPr/>
        </p:nvSpPr>
        <p:spPr>
          <a:xfrm>
            <a:off x="7432335" y="3551866"/>
            <a:ext cx="2405425" cy="1323425"/>
          </a:xfrm>
          <a:prstGeom prst="rect">
            <a:avLst/>
          </a:prstGeom>
          <a:noFill/>
        </p:spPr>
        <p:txBody>
          <a:bodyPr wrap="square" lIns="91420" tIns="45713" rIns="91420" bIns="45713" rtlCol="0">
            <a:spAutoFit/>
          </a:bodyPr>
          <a:lstStyle/>
          <a:p>
            <a:r>
              <a:rPr lang="ja-JP" altLang="en-US" sz="1000" spc="-100" dirty="0" smtClean="0">
                <a:solidFill>
                  <a:prstClr val="black"/>
                </a:solidFill>
                <a:latin typeface="ＭＳ Ｐゴシック"/>
              </a:rPr>
              <a:t>■在宅系サービス：</a:t>
            </a:r>
            <a:endParaRPr lang="en-US" altLang="ja-JP" sz="1000" spc="-100" dirty="0" smtClean="0">
              <a:solidFill>
                <a:prstClr val="black"/>
              </a:solidFill>
              <a:latin typeface="ＭＳ Ｐゴシック"/>
            </a:endParaRPr>
          </a:p>
          <a:p>
            <a:r>
              <a:rPr lang="ja-JP" altLang="en-US" sz="1000" spc="-100" dirty="0" smtClean="0">
                <a:solidFill>
                  <a:prstClr val="black"/>
                </a:solidFill>
                <a:latin typeface="ＭＳ Ｐゴシック"/>
              </a:rPr>
              <a:t>・訪問介護　・訪問看護　・通所介護　</a:t>
            </a:r>
            <a:endParaRPr lang="en-US" altLang="ja-JP" sz="1000" spc="-100" dirty="0" smtClean="0">
              <a:solidFill>
                <a:prstClr val="black"/>
              </a:solidFill>
              <a:latin typeface="ＭＳ Ｐゴシック"/>
            </a:endParaRPr>
          </a:p>
          <a:p>
            <a:r>
              <a:rPr lang="ja-JP" altLang="en-US" sz="1000" spc="-100" dirty="0" smtClean="0">
                <a:solidFill>
                  <a:prstClr val="black"/>
                </a:solidFill>
                <a:latin typeface="ＭＳ Ｐゴシック"/>
              </a:rPr>
              <a:t>・小規模多機能型居宅介護</a:t>
            </a:r>
            <a:endParaRPr lang="en-US" altLang="ja-JP" sz="1000" spc="-100" dirty="0" smtClean="0">
              <a:solidFill>
                <a:prstClr val="black"/>
              </a:solidFill>
              <a:latin typeface="ＭＳ Ｐゴシック"/>
            </a:endParaRPr>
          </a:p>
          <a:p>
            <a:r>
              <a:rPr lang="ja-JP" altLang="en-US" sz="1000" spc="-100" dirty="0" smtClean="0">
                <a:solidFill>
                  <a:prstClr val="black"/>
                </a:solidFill>
                <a:latin typeface="ＭＳ Ｐゴシック"/>
              </a:rPr>
              <a:t>・</a:t>
            </a:r>
            <a:r>
              <a:rPr lang="ja-JP" altLang="en-US" sz="1000" spc="-100" dirty="0" smtClean="0">
                <a:solidFill>
                  <a:prstClr val="black"/>
                </a:solidFill>
              </a:rPr>
              <a:t>短期入所生活介護</a:t>
            </a:r>
            <a:endParaRPr lang="en-US" altLang="ja-JP" sz="1000" spc="-100" dirty="0" smtClean="0">
              <a:solidFill>
                <a:prstClr val="black"/>
              </a:solidFill>
            </a:endParaRPr>
          </a:p>
          <a:p>
            <a:r>
              <a:rPr lang="ja-JP" altLang="en-US" sz="1000" spc="-100" dirty="0" smtClean="0">
                <a:solidFill>
                  <a:prstClr val="black"/>
                </a:solidFill>
              </a:rPr>
              <a:t>・福祉用具</a:t>
            </a:r>
            <a:endParaRPr lang="en-US" altLang="ja-JP" sz="1000" spc="-100" dirty="0" smtClean="0">
              <a:solidFill>
                <a:prstClr val="black"/>
              </a:solidFill>
            </a:endParaRPr>
          </a:p>
          <a:p>
            <a:r>
              <a:rPr lang="ja-JP" altLang="en-US" sz="1000" spc="-100" dirty="0" smtClean="0">
                <a:solidFill>
                  <a:prstClr val="black"/>
                </a:solidFill>
              </a:rPr>
              <a:t>・</a:t>
            </a:r>
            <a:r>
              <a:rPr lang="en-US" altLang="ja-JP" sz="1000" spc="-100" dirty="0" smtClean="0">
                <a:solidFill>
                  <a:prstClr val="black"/>
                </a:solidFill>
              </a:rPr>
              <a:t>24</a:t>
            </a:r>
            <a:r>
              <a:rPr lang="ja-JP" altLang="en-US" sz="1000" spc="-100" dirty="0" smtClean="0">
                <a:solidFill>
                  <a:prstClr val="black"/>
                </a:solidFill>
              </a:rPr>
              <a:t>時間対応の訪問サービス</a:t>
            </a:r>
            <a:endParaRPr lang="en-US" altLang="ja-JP" sz="1000" spc="-100" dirty="0" smtClean="0">
              <a:solidFill>
                <a:prstClr val="black"/>
              </a:solidFill>
            </a:endParaRPr>
          </a:p>
          <a:p>
            <a:r>
              <a:rPr lang="ja-JP" altLang="en-US" sz="1000" spc="-100" dirty="0" smtClean="0">
                <a:solidFill>
                  <a:prstClr val="black"/>
                </a:solidFill>
              </a:rPr>
              <a:t>・複合型サービス</a:t>
            </a:r>
            <a:endParaRPr lang="en-US" altLang="ja-JP" sz="1000" spc="-100" dirty="0" smtClean="0">
              <a:solidFill>
                <a:prstClr val="black"/>
              </a:solidFill>
            </a:endParaRPr>
          </a:p>
          <a:p>
            <a:r>
              <a:rPr lang="en-US" altLang="ja-JP" sz="1000" spc="-100" dirty="0" smtClean="0">
                <a:solidFill>
                  <a:prstClr val="black"/>
                </a:solidFill>
              </a:rPr>
              <a:t>  </a:t>
            </a:r>
            <a:r>
              <a:rPr lang="ja-JP" altLang="en-US" sz="1000" spc="-100" dirty="0" smtClean="0">
                <a:solidFill>
                  <a:prstClr val="black"/>
                </a:solidFill>
              </a:rPr>
              <a:t>　（小規模多機能型居宅介護＋訪問看護） </a:t>
            </a:r>
            <a:r>
              <a:rPr lang="ja-JP" altLang="en-US" sz="1000" spc="-100" dirty="0" smtClean="0">
                <a:solidFill>
                  <a:prstClr val="black"/>
                </a:solidFill>
                <a:latin typeface="ＭＳ Ｐゴシック"/>
              </a:rPr>
              <a:t>等</a:t>
            </a:r>
            <a:endParaRPr lang="en-US" altLang="ja-JP" sz="1000" spc="-100" dirty="0" smtClean="0">
              <a:solidFill>
                <a:prstClr val="black"/>
              </a:solidFill>
              <a:latin typeface="ＭＳ Ｐゴシック"/>
            </a:endParaRPr>
          </a:p>
        </p:txBody>
      </p:sp>
      <p:sp>
        <p:nvSpPr>
          <p:cNvPr id="51" name="角丸四角形吹き出し 50"/>
          <p:cNvSpPr/>
          <p:nvPr/>
        </p:nvSpPr>
        <p:spPr>
          <a:xfrm>
            <a:off x="3845551" y="5170826"/>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1000" spc="-100" dirty="0" smtClean="0">
                <a:solidFill>
                  <a:prstClr val="black"/>
                </a:solidFill>
              </a:rPr>
              <a:t>　・自宅</a:t>
            </a:r>
            <a:endParaRPr lang="en-US" altLang="ja-JP" sz="1000" spc="-100" dirty="0" smtClean="0">
              <a:solidFill>
                <a:prstClr val="black"/>
              </a:solidFill>
            </a:endParaRPr>
          </a:p>
          <a:p>
            <a:r>
              <a:rPr lang="ja-JP" altLang="en-US" sz="1000" spc="-100" dirty="0" smtClean="0">
                <a:solidFill>
                  <a:prstClr val="black"/>
                </a:solidFill>
              </a:rPr>
              <a:t>　・サービス付き高齢者向け住宅 等</a:t>
            </a:r>
            <a:endParaRPr lang="ja-JP" altLang="en-US" sz="1000" spc="-100" dirty="0">
              <a:solidFill>
                <a:prstClr val="black"/>
              </a:solidFill>
            </a:endParaRPr>
          </a:p>
        </p:txBody>
      </p:sp>
      <p:pic>
        <p:nvPicPr>
          <p:cNvPr id="66" name="図 65" descr="building03_cl2.wmf"/>
          <p:cNvPicPr>
            <a:picLocks noChangeAspect="1"/>
          </p:cNvPicPr>
          <p:nvPr/>
        </p:nvPicPr>
        <p:blipFill>
          <a:blip r:embed="rId10" cstate="print"/>
          <a:stretch>
            <a:fillRect/>
          </a:stretch>
        </p:blipFill>
        <p:spPr>
          <a:xfrm flipH="1">
            <a:off x="1380119" y="5323390"/>
            <a:ext cx="648074" cy="551017"/>
          </a:xfrm>
          <a:prstGeom prst="rect">
            <a:avLst/>
          </a:prstGeom>
        </p:spPr>
      </p:pic>
      <p:pic>
        <p:nvPicPr>
          <p:cNvPr id="40" name="図 39" descr="health_0179.wmf"/>
          <p:cNvPicPr>
            <a:picLocks noChangeAspect="1"/>
          </p:cNvPicPr>
          <p:nvPr/>
        </p:nvPicPr>
        <p:blipFill>
          <a:blip r:embed="rId11" cstate="print"/>
          <a:stretch>
            <a:fillRect/>
          </a:stretch>
        </p:blipFill>
        <p:spPr>
          <a:xfrm>
            <a:off x="6014776" y="3506484"/>
            <a:ext cx="888573" cy="498566"/>
          </a:xfrm>
          <a:prstGeom prst="rect">
            <a:avLst/>
          </a:prstGeom>
        </p:spPr>
      </p:pic>
      <p:sp>
        <p:nvSpPr>
          <p:cNvPr id="65" name="テキスト ボックス 64"/>
          <p:cNvSpPr txBox="1"/>
          <p:nvPr/>
        </p:nvSpPr>
        <p:spPr>
          <a:xfrm>
            <a:off x="7743681" y="5723154"/>
            <a:ext cx="1649237" cy="1169537"/>
          </a:xfrm>
          <a:prstGeom prst="rect">
            <a:avLst/>
          </a:prstGeom>
          <a:noFill/>
        </p:spPr>
        <p:txBody>
          <a:bodyPr wrap="square" lIns="91420" tIns="45713" rIns="91420" bIns="45713" rtlCol="0">
            <a:spAutoFit/>
          </a:bodyPr>
          <a:lstStyle/>
          <a:p>
            <a:r>
              <a:rPr lang="ja-JP" altLang="en-US" sz="1000" spc="-100" dirty="0" smtClean="0">
                <a:solidFill>
                  <a:prstClr val="black"/>
                </a:solidFill>
              </a:rPr>
              <a:t>■施設・居住系サービス</a:t>
            </a:r>
          </a:p>
          <a:p>
            <a:r>
              <a:rPr lang="ja-JP" altLang="en-US" sz="1000" spc="-100" dirty="0" smtClean="0">
                <a:solidFill>
                  <a:prstClr val="black"/>
                </a:solidFill>
              </a:rPr>
              <a:t>・介護老人福祉施設</a:t>
            </a:r>
            <a:endParaRPr lang="en-US" altLang="ja-JP" sz="1000" spc="-100" dirty="0" smtClean="0">
              <a:solidFill>
                <a:prstClr val="black"/>
              </a:solidFill>
            </a:endParaRPr>
          </a:p>
          <a:p>
            <a:r>
              <a:rPr lang="ja-JP" altLang="en-US" sz="1000" spc="-100" dirty="0" smtClean="0">
                <a:solidFill>
                  <a:prstClr val="black"/>
                </a:solidFill>
              </a:rPr>
              <a:t>・介護老人保健施設</a:t>
            </a:r>
            <a:endParaRPr lang="en-US" altLang="ja-JP" sz="1000" spc="-100" dirty="0" smtClean="0">
              <a:solidFill>
                <a:prstClr val="black"/>
              </a:solidFill>
            </a:endParaRPr>
          </a:p>
          <a:p>
            <a:r>
              <a:rPr lang="ja-JP" altLang="en-US" sz="1000" spc="-100" dirty="0" smtClean="0">
                <a:solidFill>
                  <a:prstClr val="black"/>
                </a:solidFill>
                <a:latin typeface="ＭＳ Ｐゴシック"/>
              </a:rPr>
              <a:t>・</a:t>
            </a:r>
            <a:r>
              <a:rPr lang="ja-JP" altLang="en-US" sz="1000" spc="-100" dirty="0" smtClean="0">
                <a:solidFill>
                  <a:prstClr val="black"/>
                </a:solidFill>
                <a:latin typeface="Arial" charset="0"/>
              </a:rPr>
              <a:t>認知症共同生活介護</a:t>
            </a:r>
            <a:endParaRPr lang="en-US" altLang="ja-JP" sz="1000" spc="-100" dirty="0" smtClean="0">
              <a:solidFill>
                <a:prstClr val="black"/>
              </a:solidFill>
              <a:latin typeface="Arial" charset="0"/>
            </a:endParaRPr>
          </a:p>
          <a:p>
            <a:r>
              <a:rPr lang="ja-JP" altLang="en-US" sz="1000" spc="-100" dirty="0" smtClean="0">
                <a:solidFill>
                  <a:prstClr val="black"/>
                </a:solidFill>
                <a:latin typeface="Arial" charset="0"/>
              </a:rPr>
              <a:t>・特定施設入居者生活介護</a:t>
            </a:r>
            <a:endParaRPr lang="en-US" altLang="ja-JP" sz="1000" spc="-100" dirty="0" smtClean="0">
              <a:solidFill>
                <a:prstClr val="black"/>
              </a:solidFill>
              <a:latin typeface="Arial" charset="0"/>
            </a:endParaRPr>
          </a:p>
          <a:p>
            <a:r>
              <a:rPr lang="ja-JP" altLang="en-US" sz="1000" spc="-100" dirty="0" smtClean="0">
                <a:solidFill>
                  <a:prstClr val="black"/>
                </a:solidFill>
                <a:latin typeface="Arial" charset="0"/>
              </a:rPr>
              <a:t>　　　　　　　　　　　　　　　　</a:t>
            </a:r>
            <a:r>
              <a:rPr lang="ja-JP" altLang="en-US" sz="1000" spc="-100" dirty="0" smtClean="0">
                <a:solidFill>
                  <a:prstClr val="black"/>
                </a:solidFill>
              </a:rPr>
              <a:t>等</a:t>
            </a:r>
            <a:endParaRPr lang="en-US" altLang="ja-JP" sz="1000" spc="-100" dirty="0" smtClean="0">
              <a:solidFill>
                <a:prstClr val="black"/>
              </a:solidFill>
            </a:endParaRPr>
          </a:p>
          <a:p>
            <a:endParaRPr lang="en-US" altLang="ja-JP" sz="1000" spc="-100" dirty="0" smtClean="0">
              <a:solidFill>
                <a:prstClr val="black"/>
              </a:solidFill>
              <a:latin typeface="ＭＳ Ｐゴシック"/>
            </a:endParaRPr>
          </a:p>
        </p:txBody>
      </p:sp>
      <p:sp>
        <p:nvSpPr>
          <p:cNvPr id="35" name="円/楕円 34"/>
          <p:cNvSpPr/>
          <p:nvPr/>
        </p:nvSpPr>
        <p:spPr>
          <a:xfrm>
            <a:off x="2086264" y="36450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a:solidFill>
                <a:prstClr val="black"/>
              </a:solidFill>
            </a:endParaRPr>
          </a:p>
        </p:txBody>
      </p:sp>
      <p:pic>
        <p:nvPicPr>
          <p:cNvPr id="13" name="図 12" descr="doctor4_3.gif"/>
          <p:cNvPicPr>
            <a:picLocks noChangeAspect="1"/>
          </p:cNvPicPr>
          <p:nvPr/>
        </p:nvPicPr>
        <p:blipFill>
          <a:blip r:embed="rId12" cstate="print"/>
          <a:stretch>
            <a:fillRect/>
          </a:stretch>
        </p:blipFill>
        <p:spPr>
          <a:xfrm>
            <a:off x="2510727" y="3356978"/>
            <a:ext cx="643706" cy="679076"/>
          </a:xfrm>
          <a:prstGeom prst="rect">
            <a:avLst/>
          </a:prstGeom>
        </p:spPr>
      </p:pic>
      <p:pic>
        <p:nvPicPr>
          <p:cNvPr id="14" name="図 13" descr="doctor_illust07_02.gif"/>
          <p:cNvPicPr>
            <a:picLocks noChangeAspect="1"/>
          </p:cNvPicPr>
          <p:nvPr/>
        </p:nvPicPr>
        <p:blipFill>
          <a:blip r:embed="rId13" cstate="print"/>
          <a:stretch>
            <a:fillRect/>
          </a:stretch>
        </p:blipFill>
        <p:spPr>
          <a:xfrm>
            <a:off x="2869512" y="3365466"/>
            <a:ext cx="643708" cy="713030"/>
          </a:xfrm>
          <a:prstGeom prst="rect">
            <a:avLst/>
          </a:prstGeom>
        </p:spPr>
      </p:pic>
      <p:sp>
        <p:nvSpPr>
          <p:cNvPr id="79" name="円/楕円 78"/>
          <p:cNvSpPr/>
          <p:nvPr/>
        </p:nvSpPr>
        <p:spPr>
          <a:xfrm>
            <a:off x="4310897" y="62819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72" name="円/楕円 71"/>
          <p:cNvSpPr/>
          <p:nvPr/>
        </p:nvSpPr>
        <p:spPr>
          <a:xfrm>
            <a:off x="5170908" y="61367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a:solidFill>
                <a:prstClr val="black"/>
              </a:solidFill>
            </a:endParaRPr>
          </a:p>
        </p:txBody>
      </p:sp>
      <p:sp>
        <p:nvSpPr>
          <p:cNvPr id="62" name="正方形/長方形 61"/>
          <p:cNvSpPr/>
          <p:nvPr/>
        </p:nvSpPr>
        <p:spPr>
          <a:xfrm>
            <a:off x="2613755" y="4028578"/>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spc="-100" dirty="0" smtClean="0">
                <a:solidFill>
                  <a:prstClr val="black"/>
                </a:solidFill>
              </a:rPr>
              <a:t>日常の医療：</a:t>
            </a:r>
            <a:endParaRPr lang="en-US" altLang="ja-JP" sz="1000" spc="-100" dirty="0" smtClean="0">
              <a:solidFill>
                <a:prstClr val="black"/>
              </a:solidFill>
            </a:endParaRPr>
          </a:p>
          <a:p>
            <a:r>
              <a:rPr lang="ja-JP" altLang="en-US" sz="1000" spc="-100" dirty="0" smtClean="0">
                <a:solidFill>
                  <a:prstClr val="black"/>
                </a:solidFill>
              </a:rPr>
              <a:t>　・かかりつけ医、有床診療所</a:t>
            </a:r>
            <a:endParaRPr lang="en-US" altLang="ja-JP" sz="1000" spc="-100" dirty="0" smtClean="0">
              <a:solidFill>
                <a:prstClr val="black"/>
              </a:solidFill>
            </a:endParaRPr>
          </a:p>
          <a:p>
            <a:r>
              <a:rPr lang="ja-JP" altLang="en-US" sz="1000" spc="-100" dirty="0">
                <a:solidFill>
                  <a:prstClr val="black"/>
                </a:solidFill>
              </a:rPr>
              <a:t>　</a:t>
            </a:r>
            <a:r>
              <a:rPr lang="ja-JP" altLang="en-US" sz="1000" spc="-100" dirty="0" smtClean="0">
                <a:solidFill>
                  <a:prstClr val="black"/>
                </a:solidFill>
              </a:rPr>
              <a:t>・地域の連携病院</a:t>
            </a:r>
            <a:endParaRPr lang="en-US" altLang="ja-JP" sz="1000" spc="-100" dirty="0" smtClean="0">
              <a:solidFill>
                <a:prstClr val="black"/>
              </a:solidFill>
            </a:endParaRPr>
          </a:p>
          <a:p>
            <a:r>
              <a:rPr lang="ja-JP" altLang="en-US" sz="1000" spc="-100" dirty="0" smtClean="0">
                <a:solidFill>
                  <a:prstClr val="black"/>
                </a:solidFill>
              </a:rPr>
              <a:t>　・</a:t>
            </a:r>
            <a:r>
              <a:rPr lang="ja-JP" altLang="en-US" sz="1000" spc="-100" dirty="0">
                <a:solidFill>
                  <a:prstClr val="black"/>
                </a:solidFill>
              </a:rPr>
              <a:t>歯科医療、薬局</a:t>
            </a:r>
          </a:p>
        </p:txBody>
      </p:sp>
      <p:pic>
        <p:nvPicPr>
          <p:cNvPr id="4" name="図 3" descr="health_0183.wmf"/>
          <p:cNvPicPr>
            <a:picLocks noChangeAspect="1"/>
          </p:cNvPicPr>
          <p:nvPr/>
        </p:nvPicPr>
        <p:blipFill>
          <a:blip r:embed="rId14" cstate="print"/>
          <a:stretch>
            <a:fillRect/>
          </a:stretch>
        </p:blipFill>
        <p:spPr>
          <a:xfrm>
            <a:off x="5463015" y="5949715"/>
            <a:ext cx="790890" cy="661959"/>
          </a:xfrm>
          <a:prstGeom prst="rect">
            <a:avLst/>
          </a:prstGeom>
        </p:spPr>
      </p:pic>
      <p:pic>
        <p:nvPicPr>
          <p:cNvPr id="5" name="図 4" descr="health_0153.wmf"/>
          <p:cNvPicPr>
            <a:picLocks noChangeAspect="1"/>
          </p:cNvPicPr>
          <p:nvPr/>
        </p:nvPicPr>
        <p:blipFill>
          <a:blip r:embed="rId15" cstate="print"/>
          <a:stretch>
            <a:fillRect/>
          </a:stretch>
        </p:blipFill>
        <p:spPr>
          <a:xfrm>
            <a:off x="4671162" y="6021274"/>
            <a:ext cx="499255" cy="521250"/>
          </a:xfrm>
          <a:prstGeom prst="rect">
            <a:avLst/>
          </a:prstGeom>
        </p:spPr>
      </p:pic>
      <p:sp>
        <p:nvSpPr>
          <p:cNvPr id="47" name="テキスト ボックス 46"/>
          <p:cNvSpPr txBox="1"/>
          <p:nvPr/>
        </p:nvSpPr>
        <p:spPr>
          <a:xfrm>
            <a:off x="3289021" y="6579698"/>
            <a:ext cx="3396363" cy="280721"/>
          </a:xfrm>
          <a:prstGeom prst="rect">
            <a:avLst/>
          </a:prstGeom>
          <a:noFill/>
        </p:spPr>
        <p:txBody>
          <a:bodyPr wrap="square" lIns="91420" tIns="45713" rIns="91420" bIns="45713" rtlCol="0">
            <a:spAutoFit/>
          </a:bodyPr>
          <a:lstStyle/>
          <a:p>
            <a:pPr algn="ctr"/>
            <a:r>
              <a:rPr lang="ja-JP" altLang="en-US" sz="1200" spc="-100" dirty="0" smtClean="0">
                <a:solidFill>
                  <a:prstClr val="black"/>
                </a:solidFill>
                <a:latin typeface="HG丸ｺﾞｼｯｸM-PRO" pitchFamily="50" charset="-128"/>
                <a:ea typeface="HG丸ｺﾞｼｯｸM-PRO" pitchFamily="50" charset="-128"/>
              </a:rPr>
              <a:t>老人クラブ・自治会・ボランティア・</a:t>
            </a:r>
            <a:r>
              <a:rPr lang="en-US" altLang="ja-JP" sz="1200" spc="-100" dirty="0" smtClean="0">
                <a:solidFill>
                  <a:prstClr val="black"/>
                </a:solidFill>
                <a:latin typeface="HG丸ｺﾞｼｯｸM-PRO" pitchFamily="50" charset="-128"/>
                <a:ea typeface="HG丸ｺﾞｼｯｸM-PRO" pitchFamily="50" charset="-128"/>
              </a:rPr>
              <a:t>NPO</a:t>
            </a:r>
            <a:r>
              <a:rPr lang="ja-JP" altLang="en-US" sz="1200" spc="-100" dirty="0" smtClean="0">
                <a:solidFill>
                  <a:prstClr val="black"/>
                </a:solidFill>
                <a:latin typeface="HG丸ｺﾞｼｯｸM-PRO" pitchFamily="50" charset="-128"/>
                <a:ea typeface="HG丸ｺﾞｼｯｸM-PRO" pitchFamily="50" charset="-128"/>
              </a:rPr>
              <a:t>　等</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6" cstate="print"/>
          <a:stretch>
            <a:fillRect/>
          </a:stretch>
        </p:blipFill>
        <p:spPr>
          <a:xfrm flipH="1">
            <a:off x="1236128" y="5106735"/>
            <a:ext cx="402046" cy="750252"/>
          </a:xfrm>
          <a:prstGeom prst="rect">
            <a:avLst/>
          </a:prstGeom>
        </p:spPr>
      </p:pic>
      <p:sp>
        <p:nvSpPr>
          <p:cNvPr id="49" name="テキスト ボックス 48"/>
          <p:cNvSpPr txBox="1"/>
          <p:nvPr/>
        </p:nvSpPr>
        <p:spPr>
          <a:xfrm>
            <a:off x="747596" y="4725576"/>
            <a:ext cx="1856656" cy="430873"/>
          </a:xfrm>
          <a:prstGeom prst="rect">
            <a:avLst/>
          </a:prstGeom>
          <a:noFill/>
        </p:spPr>
        <p:txBody>
          <a:bodyPr wrap="square" lIns="91420" tIns="45713" rIns="91420" bIns="45713" rtlCol="0">
            <a:spAutoFit/>
          </a:bodyPr>
          <a:lstStyle/>
          <a:p>
            <a:r>
              <a:rPr lang="ja-JP" altLang="en-US" sz="1100" spc="-100" dirty="0" smtClean="0">
                <a:solidFill>
                  <a:prstClr val="black"/>
                </a:solidFill>
                <a:latin typeface="ＭＳ Ｐゴシック"/>
              </a:rPr>
              <a:t>・地域包括支援センター</a:t>
            </a:r>
            <a:endParaRPr lang="en-US" altLang="ja-JP" sz="1100" spc="-100" dirty="0" smtClean="0">
              <a:solidFill>
                <a:prstClr val="black"/>
              </a:solidFill>
              <a:latin typeface="ＭＳ Ｐゴシック"/>
            </a:endParaRPr>
          </a:p>
          <a:p>
            <a:r>
              <a:rPr lang="ja-JP" altLang="en-US" sz="1100" spc="-100" dirty="0" smtClean="0">
                <a:solidFill>
                  <a:prstClr val="black"/>
                </a:solidFill>
                <a:latin typeface="ＭＳ Ｐゴシック"/>
              </a:rPr>
              <a:t>・ケアマネジャー</a:t>
            </a:r>
            <a:endParaRPr lang="en-US" altLang="ja-JP" sz="1100" spc="-100" dirty="0" smtClean="0">
              <a:solidFill>
                <a:prstClr val="black"/>
              </a:solidFill>
              <a:latin typeface="ＭＳ Ｐゴシック"/>
            </a:endParaRPr>
          </a:p>
        </p:txBody>
      </p:sp>
      <p:sp>
        <p:nvSpPr>
          <p:cNvPr id="50" name="テキスト ボックス 49"/>
          <p:cNvSpPr txBox="1"/>
          <p:nvPr/>
        </p:nvSpPr>
        <p:spPr>
          <a:xfrm>
            <a:off x="3800872" y="3800089"/>
            <a:ext cx="1008112"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通院・入院</a:t>
            </a:r>
            <a:endParaRPr lang="en-US" altLang="ja-JP" sz="1200" spc="-1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4762500" y="3911336"/>
            <a:ext cx="945734"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通所・入所</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7" cstate="print"/>
          <a:stretch>
            <a:fillRect/>
          </a:stretch>
        </p:blipFill>
        <p:spPr>
          <a:xfrm>
            <a:off x="1316420" y="3041948"/>
            <a:ext cx="540237" cy="603076"/>
          </a:xfrm>
          <a:prstGeom prst="rect">
            <a:avLst/>
          </a:prstGeom>
        </p:spPr>
      </p:pic>
      <p:sp>
        <p:nvSpPr>
          <p:cNvPr id="63" name="正方形/長方形 62"/>
          <p:cNvSpPr/>
          <p:nvPr/>
        </p:nvSpPr>
        <p:spPr>
          <a:xfrm>
            <a:off x="856080" y="3473712"/>
            <a:ext cx="153262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spc="-100" dirty="0" smtClean="0">
                <a:solidFill>
                  <a:prstClr val="black"/>
                </a:solidFill>
              </a:rPr>
              <a:t>病院：</a:t>
            </a:r>
            <a:endParaRPr lang="en-US" altLang="ja-JP" sz="1000" spc="-100" dirty="0" smtClean="0">
              <a:solidFill>
                <a:prstClr val="black"/>
              </a:solidFill>
            </a:endParaRPr>
          </a:p>
          <a:p>
            <a:r>
              <a:rPr lang="ja-JP" altLang="en-US" sz="1000" spc="-100" dirty="0">
                <a:solidFill>
                  <a:prstClr val="black"/>
                </a:solidFill>
              </a:rPr>
              <a:t>　</a:t>
            </a:r>
            <a:r>
              <a:rPr lang="ja-JP" altLang="en-US" sz="1000" spc="-100" dirty="0" smtClean="0">
                <a:solidFill>
                  <a:prstClr val="black"/>
                </a:solidFill>
              </a:rPr>
              <a:t>急性期、回復期、慢性期</a:t>
            </a:r>
            <a:endParaRPr lang="en-US" altLang="ja-JP" sz="1000" spc="-100" dirty="0" smtClean="0">
              <a:solidFill>
                <a:prstClr val="black"/>
              </a:solidFill>
            </a:endParaRPr>
          </a:p>
        </p:txBody>
      </p:sp>
      <p:pic>
        <p:nvPicPr>
          <p:cNvPr id="1026" name="Picture 2" descr="C:\Users\KNXVS\AppData\Local\Microsoft\Windows\Temporary Internet Files\Content.IE5\ADV5CF2Q\MC900426352[1].wmf"/>
          <p:cNvPicPr>
            <a:picLocks noChangeAspect="1" noChangeArrowheads="1"/>
          </p:cNvPicPr>
          <p:nvPr/>
        </p:nvPicPr>
        <p:blipFill>
          <a:blip r:embed="rId18" cstate="print"/>
          <a:srcRect/>
          <a:stretch>
            <a:fillRect/>
          </a:stretch>
        </p:blipFill>
        <p:spPr bwMode="auto">
          <a:xfrm>
            <a:off x="1851397" y="3386700"/>
            <a:ext cx="437307" cy="330332"/>
          </a:xfrm>
          <a:prstGeom prst="rect">
            <a:avLst/>
          </a:prstGeom>
          <a:noFill/>
        </p:spPr>
      </p:pic>
      <p:sp>
        <p:nvSpPr>
          <p:cNvPr id="58" name="正方形/長方形 57"/>
          <p:cNvSpPr/>
          <p:nvPr/>
        </p:nvSpPr>
        <p:spPr>
          <a:xfrm>
            <a:off x="1918040" y="2924944"/>
            <a:ext cx="1306768" cy="677108"/>
          </a:xfrm>
          <a:prstGeom prst="rect">
            <a:avLst/>
          </a:prstGeom>
        </p:spPr>
        <p:txBody>
          <a:bodyPr wrap="none">
            <a:spAutoFit/>
          </a:bodyPr>
          <a:lstStyle/>
          <a:p>
            <a:pPr algn="ctr" defTabSz="914125">
              <a:defRPr/>
            </a:pPr>
            <a:r>
              <a:rPr lang="ja-JP" altLang="en-US" sz="1200" spc="-100" dirty="0" smtClean="0">
                <a:solidFill>
                  <a:prstClr val="black"/>
                </a:solidFill>
                <a:latin typeface="ＭＳ Ｐゴシック"/>
              </a:rPr>
              <a:t>病気になったら･･･  </a:t>
            </a:r>
            <a:endParaRPr lang="en-US" altLang="ja-JP" sz="1200" spc="-100" dirty="0" smtClean="0">
              <a:solidFill>
                <a:prstClr val="black"/>
              </a:solidFill>
              <a:latin typeface="ＭＳ Ｐゴシック"/>
            </a:endParaRPr>
          </a:p>
          <a:p>
            <a:pPr algn="ctr" defTabSz="914125">
              <a:defRPr/>
            </a:pPr>
            <a:r>
              <a:rPr lang="ja-JP" altLang="en-US" sz="1400" b="1" spc="-100" dirty="0" smtClean="0">
                <a:solidFill>
                  <a:prstClr val="black"/>
                </a:solidFill>
                <a:latin typeface="HG丸ｺﾞｼｯｸM-PRO" pitchFamily="50" charset="-128"/>
                <a:ea typeface="HG丸ｺﾞｼｯｸM-PRO" pitchFamily="50" charset="-128"/>
              </a:rPr>
              <a:t>医　療</a:t>
            </a:r>
            <a:endParaRPr lang="en-US" altLang="ja-JP" sz="1400" b="1" spc="-100" dirty="0" smtClean="0">
              <a:solidFill>
                <a:prstClr val="black"/>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19" cstate="print"/>
          <a:srcRect/>
          <a:stretch>
            <a:fillRect/>
          </a:stretch>
        </p:blipFill>
        <p:spPr bwMode="auto">
          <a:xfrm>
            <a:off x="3422304" y="5937552"/>
            <a:ext cx="1177445" cy="587778"/>
          </a:xfrm>
          <a:prstGeom prst="rect">
            <a:avLst/>
          </a:prstGeom>
          <a:noFill/>
        </p:spPr>
      </p:pic>
      <p:sp>
        <p:nvSpPr>
          <p:cNvPr id="42" name="テキスト ボックス 41"/>
          <p:cNvSpPr txBox="1"/>
          <p:nvPr/>
        </p:nvSpPr>
        <p:spPr>
          <a:xfrm>
            <a:off x="6969554" y="3068946"/>
            <a:ext cx="2144688" cy="523206"/>
          </a:xfrm>
          <a:prstGeom prst="rect">
            <a:avLst/>
          </a:prstGeom>
          <a:noFill/>
        </p:spPr>
        <p:txBody>
          <a:bodyPr wrap="square" lIns="91420" tIns="45713" rIns="91420" bIns="45713" rtlCol="0">
            <a:spAutoFit/>
          </a:bodyPr>
          <a:lstStyle/>
          <a:p>
            <a:r>
              <a:rPr lang="ja-JP" altLang="en-US" sz="1200" spc="-100" dirty="0" smtClean="0">
                <a:solidFill>
                  <a:prstClr val="black"/>
                </a:solidFill>
                <a:latin typeface="ＭＳ Ｐゴシック"/>
              </a:rPr>
              <a:t>介護が必要になったら･･･  </a:t>
            </a:r>
            <a:endParaRPr lang="en-US" altLang="ja-JP" sz="1200" spc="-100" dirty="0" smtClean="0">
              <a:solidFill>
                <a:prstClr val="black"/>
              </a:solidFill>
              <a:latin typeface="ＭＳ Ｐゴシック"/>
            </a:endParaRPr>
          </a:p>
          <a:p>
            <a:r>
              <a:rPr lang="ja-JP" altLang="en-US" sz="1600" b="1" spc="-100" dirty="0" smtClean="0">
                <a:solidFill>
                  <a:prstClr val="black"/>
                </a:solidFill>
                <a:latin typeface="HG丸ｺﾞｼｯｸM-PRO" pitchFamily="50" charset="-128"/>
                <a:ea typeface="HG丸ｺﾞｼｯｸM-PRO" pitchFamily="50" charset="-128"/>
              </a:rPr>
              <a:t>　　　介　護</a:t>
            </a:r>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67" name="テキスト ボックス 66"/>
          <p:cNvSpPr txBox="1"/>
          <p:nvPr/>
        </p:nvSpPr>
        <p:spPr>
          <a:xfrm>
            <a:off x="7445984" y="4739673"/>
            <a:ext cx="1239574" cy="246207"/>
          </a:xfrm>
          <a:prstGeom prst="rect">
            <a:avLst/>
          </a:prstGeom>
          <a:noFill/>
        </p:spPr>
        <p:txBody>
          <a:bodyPr wrap="square" lIns="91420" tIns="45713" rIns="91420" bIns="45713" rtlCol="0">
            <a:spAutoFit/>
          </a:bodyPr>
          <a:lstStyle/>
          <a:p>
            <a:r>
              <a:rPr lang="ja-JP" altLang="en-US" sz="1000" spc="-100" dirty="0" smtClean="0">
                <a:solidFill>
                  <a:prstClr val="black"/>
                </a:solidFill>
                <a:latin typeface="ＭＳ Ｐゴシック"/>
              </a:rPr>
              <a:t>■介護予防サービス</a:t>
            </a:r>
            <a:endParaRPr lang="en-US" altLang="ja-JP" sz="1000" spc="-100" dirty="0" smtClean="0">
              <a:solidFill>
                <a:prstClr val="black"/>
              </a:solidFill>
              <a:latin typeface="ＭＳ Ｐゴシック"/>
            </a:endParaRPr>
          </a:p>
        </p:txBody>
      </p:sp>
      <p:pic>
        <p:nvPicPr>
          <p:cNvPr id="332802" name="Picture 2" descr="http://2.bp.blogspot.com/-ZutWWMGHrFI/T0NQ4UxCeUI/AAAAAAAAEXQ/2yMbzeE4if8/s1600/ojiisan_stand.png"/>
          <p:cNvPicPr>
            <a:picLocks noChangeAspect="1" noChangeArrowheads="1"/>
          </p:cNvPicPr>
          <p:nvPr/>
        </p:nvPicPr>
        <p:blipFill>
          <a:blip r:embed="rId20" cstate="print"/>
          <a:srcRect/>
          <a:stretch>
            <a:fillRect/>
          </a:stretch>
        </p:blipFill>
        <p:spPr bwMode="auto">
          <a:xfrm>
            <a:off x="5817096" y="4365104"/>
            <a:ext cx="352996" cy="711162"/>
          </a:xfrm>
          <a:prstGeom prst="rect">
            <a:avLst/>
          </a:prstGeom>
          <a:noFill/>
        </p:spPr>
      </p:pic>
      <p:sp>
        <p:nvSpPr>
          <p:cNvPr id="80" name="角丸四角形 79"/>
          <p:cNvSpPr/>
          <p:nvPr/>
        </p:nvSpPr>
        <p:spPr bwMode="auto">
          <a:xfrm>
            <a:off x="147260" y="736770"/>
            <a:ext cx="9612860" cy="1946750"/>
          </a:xfrm>
          <a:prstGeom prst="roundRect">
            <a:avLst>
              <a:gd name="adj" fmla="val 6785"/>
            </a:avLst>
          </a:prstGeom>
          <a:solidFill>
            <a:schemeClr val="bg1"/>
          </a:solidFill>
          <a:ln w="9525" cap="flat" cmpd="sng" algn="ctr">
            <a:solidFill>
              <a:schemeClr val="tx1"/>
            </a:solidFill>
            <a:prstDash val="solid"/>
            <a:round/>
            <a:headEnd type="none" w="med" len="med"/>
            <a:tailEnd type="none" w="med" len="med"/>
          </a:ln>
          <a:effectLst/>
          <a:scene3d>
            <a:camera prst="orthographicFront"/>
            <a:lightRig rig="threePt" dir="t"/>
          </a:scene3d>
          <a:sp3d>
            <a:bevelT/>
            <a:bevelB/>
          </a:sp3d>
        </p:spPr>
        <p:txBody>
          <a:bodyPr tIns="36000" bIns="36000" anchor="t" anchorCtr="0"/>
          <a:lstStyle/>
          <a:p>
            <a:pPr marL="177800" indent="-177800">
              <a:lnSpc>
                <a:spcPts val="1800"/>
              </a:lnSpc>
              <a:spcBef>
                <a:spcPts val="600"/>
              </a:spcBef>
              <a:defRPr/>
            </a:pPr>
            <a:r>
              <a:rPr lang="ja-JP" altLang="en-US" dirty="0" smtClean="0">
                <a:solidFill>
                  <a:srgbClr val="000000"/>
                </a:solidFill>
                <a:latin typeface="HGPｺﾞｼｯｸM" pitchFamily="50" charset="-128"/>
                <a:ea typeface="HGPｺﾞｼｯｸM" pitchFamily="50" charset="-128"/>
              </a:rPr>
              <a:t>○</a:t>
            </a:r>
            <a:r>
              <a:rPr lang="ja-JP" altLang="en-US" dirty="0">
                <a:solidFill>
                  <a:srgbClr val="000000"/>
                </a:solidFill>
                <a:latin typeface="HGPｺﾞｼｯｸM" pitchFamily="50" charset="-128"/>
                <a:ea typeface="HGPｺﾞｼｯｸM" pitchFamily="50" charset="-128"/>
              </a:rPr>
              <a:t>　</a:t>
            </a:r>
            <a:r>
              <a:rPr lang="ja-JP" altLang="en-US" dirty="0" smtClean="0">
                <a:solidFill>
                  <a:prstClr val="black"/>
                </a:solidFill>
                <a:latin typeface="HGPｺﾞｼｯｸM" pitchFamily="50" charset="-128"/>
                <a:ea typeface="HGPｺﾞｼｯｸM" pitchFamily="50" charset="-128"/>
              </a:rPr>
              <a:t>地域</a:t>
            </a:r>
            <a:r>
              <a:rPr lang="ja-JP" altLang="en-US" dirty="0">
                <a:solidFill>
                  <a:prstClr val="black"/>
                </a:solidFill>
                <a:latin typeface="HGPｺﾞｼｯｸM" pitchFamily="50" charset="-128"/>
                <a:ea typeface="HGPｺﾞｼｯｸM" pitchFamily="50" charset="-128"/>
              </a:rPr>
              <a:t>包括ケアシステム</a:t>
            </a:r>
            <a:r>
              <a:rPr lang="ja-JP" altLang="en-US" dirty="0" smtClean="0">
                <a:solidFill>
                  <a:prstClr val="black"/>
                </a:solidFill>
                <a:latin typeface="HGPｺﾞｼｯｸM" pitchFamily="50" charset="-128"/>
                <a:ea typeface="HGPｺﾞｼｯｸM" pitchFamily="50" charset="-128"/>
              </a:rPr>
              <a:t>の構築</a:t>
            </a:r>
            <a:r>
              <a:rPr lang="ja-JP" altLang="en-US" dirty="0" smtClean="0">
                <a:solidFill>
                  <a:srgbClr val="000000"/>
                </a:solidFill>
                <a:latin typeface="HGPｺﾞｼｯｸM" pitchFamily="50" charset="-128"/>
                <a:ea typeface="HGPｺﾞｼｯｸM" pitchFamily="50" charset="-128"/>
              </a:rPr>
              <a:t>に向けて、今後、増大することが予測される医療ニーズを併せ持つ中重度の要介護者や認知症高齢者への対応として、引き続き、</a:t>
            </a:r>
            <a:r>
              <a:rPr lang="ja-JP" altLang="en-US" b="1" dirty="0" smtClean="0">
                <a:solidFill>
                  <a:srgbClr val="FF0000"/>
                </a:solidFill>
                <a:latin typeface="HGPｺﾞｼｯｸM" pitchFamily="50" charset="-128"/>
                <a:ea typeface="HGPｺﾞｼｯｸM" pitchFamily="50" charset="-128"/>
              </a:rPr>
              <a:t>在宅生活を支援するためのサービスの充実を図る</a:t>
            </a:r>
            <a:r>
              <a:rPr lang="ja-JP" altLang="en-US" dirty="0" smtClean="0">
                <a:solidFill>
                  <a:prstClr val="black"/>
                </a:solidFill>
                <a:latin typeface="HGPｺﾞｼｯｸM" pitchFamily="50" charset="-128"/>
                <a:ea typeface="HGPｺﾞｼｯｸM" pitchFamily="50" charset="-128"/>
              </a:rPr>
              <a:t>。</a:t>
            </a:r>
            <a:endParaRPr lang="en-US" altLang="ja-JP" sz="600" dirty="0" smtClean="0">
              <a:solidFill>
                <a:prstClr val="black"/>
              </a:solidFill>
              <a:latin typeface="HGPｺﾞｼｯｸM" pitchFamily="50" charset="-128"/>
              <a:ea typeface="HGPｺﾞｼｯｸM" pitchFamily="50" charset="-128"/>
            </a:endParaRPr>
          </a:p>
          <a:p>
            <a:pPr marL="180975" indent="-180975">
              <a:lnSpc>
                <a:spcPts val="1800"/>
              </a:lnSpc>
              <a:spcBef>
                <a:spcPts val="600"/>
              </a:spcBef>
              <a:defRPr/>
            </a:pPr>
            <a:r>
              <a:rPr lang="ja-JP" altLang="en-US" dirty="0" smtClean="0">
                <a:solidFill>
                  <a:prstClr val="black"/>
                </a:solidFill>
                <a:latin typeface="HGPｺﾞｼｯｸM" pitchFamily="50" charset="-128"/>
                <a:ea typeface="HGPｺﾞｼｯｸM" pitchFamily="50" charset="-128"/>
              </a:rPr>
              <a:t>○　特に、</a:t>
            </a:r>
            <a:r>
              <a:rPr lang="en-US" altLang="ja-JP" dirty="0" smtClean="0">
                <a:solidFill>
                  <a:prstClr val="black"/>
                </a:solidFill>
                <a:latin typeface="HGPｺﾞｼｯｸM" pitchFamily="50" charset="-128"/>
                <a:ea typeface="HGPｺﾞｼｯｸM" pitchFamily="50" charset="-128"/>
              </a:rPr>
              <a:t>24</a:t>
            </a:r>
            <a:r>
              <a:rPr lang="ja-JP" altLang="en-US" dirty="0" smtClean="0">
                <a:solidFill>
                  <a:prstClr val="black"/>
                </a:solidFill>
                <a:latin typeface="HGPｺﾞｼｯｸM" pitchFamily="50" charset="-128"/>
                <a:ea typeface="HGPｺﾞｼｯｸM" pitchFamily="50" charset="-128"/>
              </a:rPr>
              <a:t>時間</a:t>
            </a:r>
            <a:r>
              <a:rPr lang="en-US" altLang="ja-JP" dirty="0" smtClean="0">
                <a:solidFill>
                  <a:prstClr val="black"/>
                </a:solidFill>
                <a:latin typeface="HGPｺﾞｼｯｸM" pitchFamily="50" charset="-128"/>
                <a:ea typeface="HGPｺﾞｼｯｸM" pitchFamily="50" charset="-128"/>
              </a:rPr>
              <a:t>365</a:t>
            </a:r>
            <a:r>
              <a:rPr lang="ja-JP" altLang="en-US" dirty="0" smtClean="0">
                <a:solidFill>
                  <a:prstClr val="black"/>
                </a:solidFill>
                <a:latin typeface="HGPｺﾞｼｯｸM" pitchFamily="50" charset="-128"/>
                <a:ea typeface="HGPｺﾞｼｯｸM" pitchFamily="50" charset="-128"/>
              </a:rPr>
              <a:t>日の在宅生活を支援する</a:t>
            </a:r>
            <a:r>
              <a:rPr lang="ja-JP" altLang="en-US" b="1" dirty="0" smtClean="0">
                <a:solidFill>
                  <a:srgbClr val="FF0000"/>
                </a:solidFill>
                <a:latin typeface="HGPｺﾞｼｯｸM" pitchFamily="50" charset="-128"/>
                <a:ea typeface="HGPｺﾞｼｯｸM" pitchFamily="50" charset="-128"/>
              </a:rPr>
              <a:t>定期巡回・随時対応型訪問介護看護を始めとした包括報酬サービスの更なる機能強化等を図る</a:t>
            </a:r>
            <a:r>
              <a:rPr lang="ja-JP" altLang="en-US" dirty="0" smtClean="0">
                <a:solidFill>
                  <a:prstClr val="black"/>
                </a:solidFill>
                <a:latin typeface="HGPｺﾞｼｯｸM" pitchFamily="50" charset="-128"/>
                <a:ea typeface="HGPｺﾞｼｯｸM" pitchFamily="50" charset="-128"/>
              </a:rPr>
              <a:t>。</a:t>
            </a:r>
            <a:endParaRPr lang="en-US" altLang="ja-JP" sz="400" dirty="0" smtClean="0">
              <a:solidFill>
                <a:prstClr val="black"/>
              </a:solidFill>
              <a:latin typeface="HGPｺﾞｼｯｸM" pitchFamily="50" charset="-128"/>
              <a:ea typeface="HGPｺﾞｼｯｸM" pitchFamily="50" charset="-128"/>
            </a:endParaRPr>
          </a:p>
          <a:p>
            <a:pPr marL="180975" indent="-180975">
              <a:lnSpc>
                <a:spcPts val="1800"/>
              </a:lnSpc>
              <a:spcBef>
                <a:spcPts val="600"/>
              </a:spcBef>
              <a:defRPr/>
            </a:pPr>
            <a:r>
              <a:rPr lang="ja-JP" altLang="en-US" dirty="0" smtClean="0">
                <a:solidFill>
                  <a:prstClr val="black"/>
                </a:solidFill>
                <a:latin typeface="HGPｺﾞｼｯｸM" pitchFamily="50" charset="-128"/>
                <a:ea typeface="HGPｺﾞｼｯｸM" pitchFamily="50" charset="-128"/>
              </a:rPr>
              <a:t>○　また、地域の拠点としての機能を発揮</a:t>
            </a:r>
            <a:r>
              <a:rPr lang="ja-JP" altLang="en-US" dirty="0">
                <a:solidFill>
                  <a:prstClr val="black"/>
                </a:solidFill>
                <a:latin typeface="HGPｺﾞｼｯｸM" pitchFamily="50" charset="-128"/>
                <a:ea typeface="HGPｺﾞｼｯｸM" pitchFamily="50" charset="-128"/>
              </a:rPr>
              <a:t>して中重度の</a:t>
            </a:r>
            <a:r>
              <a:rPr lang="ja-JP" altLang="en-US" dirty="0" smtClean="0">
                <a:solidFill>
                  <a:prstClr val="black"/>
                </a:solidFill>
                <a:latin typeface="HGPｺﾞｼｯｸM" pitchFamily="50" charset="-128"/>
                <a:ea typeface="HGPｺﾞｼｯｸM" pitchFamily="50" charset="-128"/>
              </a:rPr>
              <a:t>要介護者の在宅での生活を支援する役割を果たす</a:t>
            </a:r>
            <a:r>
              <a:rPr lang="ja-JP" altLang="en-US" b="1" dirty="0" smtClean="0">
                <a:solidFill>
                  <a:srgbClr val="FF0000"/>
                </a:solidFill>
                <a:latin typeface="HGPｺﾞｼｯｸM" pitchFamily="50" charset="-128"/>
                <a:ea typeface="HGPｺﾞｼｯｸM" pitchFamily="50" charset="-128"/>
              </a:rPr>
              <a:t>施設サービスについて、それぞれに求められる機能を更に高めていく</a:t>
            </a:r>
            <a:r>
              <a:rPr lang="ja-JP" altLang="en-US" dirty="0" smtClean="0">
                <a:solidFill>
                  <a:srgbClr val="000000"/>
                </a:solidFill>
                <a:latin typeface="HGPｺﾞｼｯｸM" pitchFamily="50" charset="-128"/>
                <a:ea typeface="HGPｺﾞｼｯｸM" pitchFamily="50" charset="-128"/>
              </a:rPr>
              <a:t>。</a:t>
            </a:r>
            <a:endParaRPr lang="en-US" altLang="ja-JP" dirty="0" smtClean="0">
              <a:solidFill>
                <a:srgbClr val="000000"/>
              </a:solidFill>
              <a:latin typeface="HGPｺﾞｼｯｸM" pitchFamily="50" charset="-128"/>
              <a:ea typeface="HGPｺﾞｼｯｸM" pitchFamily="50" charset="-128"/>
            </a:endParaRPr>
          </a:p>
        </p:txBody>
      </p:sp>
      <p:sp>
        <p:nvSpPr>
          <p:cNvPr id="60" name="スライド番号プレースホルダー 1"/>
          <p:cNvSpPr>
            <a:spLocks noGrp="1"/>
          </p:cNvSpPr>
          <p:nvPr>
            <p:ph type="sldNum" sz="quarter" idx="11"/>
          </p:nvPr>
        </p:nvSpPr>
        <p:spPr>
          <a:xfrm>
            <a:off x="9230047" y="659735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a:t>
            </a:fld>
            <a:endParaRPr kumimoji="0" lang="en-US" altLang="ja-JP" sz="1600" kern="0" dirty="0">
              <a:solidFill>
                <a:srgbClr val="000000"/>
              </a:solidFill>
            </a:endParaRPr>
          </a:p>
        </p:txBody>
      </p:sp>
      <p:sp>
        <p:nvSpPr>
          <p:cNvPr id="61" name="タイトル 1"/>
          <p:cNvSpPr txBox="1">
            <a:spLocks/>
          </p:cNvSpPr>
          <p:nvPr/>
        </p:nvSpPr>
        <p:spPr>
          <a:xfrm>
            <a:off x="60224" y="48392"/>
            <a:ext cx="9777536" cy="603360"/>
          </a:xfrm>
          <a:prstGeom prst="rect">
            <a:avLst/>
          </a:prstGeom>
          <a:solidFill>
            <a:schemeClr val="accent6">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１．中重度の要介護者や認知症高齢者への対応の更なる強化</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spcBef>
                <a:spcPct val="0"/>
              </a:spcBef>
              <a:defRPr/>
            </a:pPr>
            <a:r>
              <a:rPr lang="ja-JP" altLang="en-US"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（１）地域包括ケアシステムの構築に向けた対応</a:t>
            </a:r>
            <a:endParaRPr lang="en-US" altLang="ja-JP" sz="14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8" name="左カーブ矢印 67"/>
          <p:cNvSpPr/>
          <p:nvPr/>
        </p:nvSpPr>
        <p:spPr>
          <a:xfrm rot="2216199">
            <a:off x="6481555" y="5010017"/>
            <a:ext cx="439767" cy="1318532"/>
          </a:xfrm>
          <a:prstGeom prst="curvedLeftArrow">
            <a:avLst/>
          </a:prstGeom>
          <a:scene3d>
            <a:camera prst="orthographicFront">
              <a:rot lat="0" lon="0" rev="17100000"/>
            </a:camera>
            <a:lightRig rig="threePt" dir="t"/>
          </a:scene3d>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81" name="右カーブ矢印 80"/>
          <p:cNvSpPr/>
          <p:nvPr/>
        </p:nvSpPr>
        <p:spPr>
          <a:xfrm rot="11588426" flipH="1">
            <a:off x="6736918" y="4401717"/>
            <a:ext cx="457598" cy="1176434"/>
          </a:xfrm>
          <a:prstGeom prst="curvedRightArrow">
            <a:avLst/>
          </a:prstGeom>
          <a:scene3d>
            <a:camera prst="orthographicFront">
              <a:rot lat="0" lon="0" rev="16200000"/>
            </a:camera>
            <a:lightRig rig="threePt" dir="t"/>
          </a:scene3d>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a:solidFill>
                <a:prstClr val="black"/>
              </a:solidFill>
            </a:endParaRPr>
          </a:p>
        </p:txBody>
      </p:sp>
      <p:sp>
        <p:nvSpPr>
          <p:cNvPr id="82" name="テキスト ボックス 81"/>
          <p:cNvSpPr txBox="1"/>
          <p:nvPr/>
        </p:nvSpPr>
        <p:spPr>
          <a:xfrm>
            <a:off x="6681192" y="4715576"/>
            <a:ext cx="945734"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通所・入所</a:t>
            </a:r>
            <a:endParaRPr lang="en-US" altLang="ja-JP" sz="1200" spc="-100" dirty="0" smtClean="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0576841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4669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zh-TW"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老人保健</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2559" y="705454"/>
            <a:ext cx="9764485" cy="613678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在宅</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復帰支援機能の更なる強化</a:t>
            </a:r>
            <a:endParaRPr kumimoji="1"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600" dirty="0">
                <a:solidFill>
                  <a:schemeClr val="tx1"/>
                </a:solidFill>
                <a:latin typeface="+mn-ea"/>
                <a:cs typeface="メイリオ" panose="020B0604030504040204" pitchFamily="50" charset="-128"/>
              </a:rPr>
              <a:t>○　在宅復帰支援機能を更に高めるため、リハビリテーション専門職の配置等を</a:t>
            </a:r>
            <a:r>
              <a:rPr lang="ja-JP" altLang="en-US" sz="1600" dirty="0" smtClean="0">
                <a:solidFill>
                  <a:schemeClr val="tx1"/>
                </a:solidFill>
                <a:latin typeface="+mn-ea"/>
                <a:cs typeface="メイリオ" panose="020B0604030504040204" pitchFamily="50" charset="-128"/>
              </a:rPr>
              <a:t>踏まえ</a:t>
            </a:r>
            <a:r>
              <a:rPr lang="ja-JP" altLang="en-US" sz="1600" dirty="0">
                <a:solidFill>
                  <a:schemeClr val="tx1"/>
                </a:solidFill>
                <a:latin typeface="+mn-ea"/>
                <a:cs typeface="メイリオ" panose="020B0604030504040204" pitchFamily="50" charset="-128"/>
              </a:rPr>
              <a:t>、在宅強化型基本施設サービス費及び在宅復帰・在宅療養支援機能加算</a:t>
            </a:r>
            <a:r>
              <a:rPr lang="ja-JP" altLang="en-US" sz="1600" dirty="0" smtClean="0">
                <a:solidFill>
                  <a:schemeClr val="tx1"/>
                </a:solidFill>
                <a:latin typeface="+mn-ea"/>
                <a:cs typeface="メイリオ" panose="020B0604030504040204" pitchFamily="50" charset="-128"/>
              </a:rPr>
              <a:t>について</a:t>
            </a:r>
            <a:r>
              <a:rPr lang="ja-JP" altLang="en-US" sz="1600" dirty="0">
                <a:solidFill>
                  <a:schemeClr val="tx1"/>
                </a:solidFill>
                <a:latin typeface="+mn-ea"/>
                <a:cs typeface="メイリオ" panose="020B0604030504040204" pitchFamily="50" charset="-128"/>
              </a:rPr>
              <a:t>重点的に評価する</a:t>
            </a:r>
            <a:r>
              <a:rPr lang="ja-JP" altLang="en-US" sz="1600" dirty="0" smtClean="0">
                <a:solidFill>
                  <a:schemeClr val="tx1"/>
                </a:solidFill>
                <a:latin typeface="+mn-ea"/>
                <a:cs typeface="メイリオ" panose="020B0604030504040204" pitchFamily="50" charset="-128"/>
              </a:rPr>
              <a:t>。 </a:t>
            </a:r>
            <a:endParaRPr kumimoji="1" lang="en-US" altLang="ja-JP" sz="1600" dirty="0" smtClean="0">
              <a:solidFill>
                <a:schemeClr val="tx1"/>
              </a:solidFill>
              <a:latin typeface="+mn-ea"/>
              <a:cs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及び在宅の双方にわたる切れ目ない</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600" dirty="0">
                <a:solidFill>
                  <a:schemeClr val="tx1"/>
                </a:solidFill>
                <a:latin typeface="+mn-ea"/>
                <a:cs typeface="メイリオ" panose="020B0604030504040204" pitchFamily="50" charset="-128"/>
              </a:rPr>
              <a:t>○　入所前後訪問指導加算については、退所後の生活を支援するため以下の</a:t>
            </a:r>
            <a:r>
              <a:rPr lang="ja-JP" altLang="en-US" sz="1600" dirty="0" smtClean="0">
                <a:solidFill>
                  <a:schemeClr val="tx1"/>
                </a:solidFill>
                <a:latin typeface="+mn-ea"/>
                <a:cs typeface="メイリオ" panose="020B0604030504040204" pitchFamily="50" charset="-128"/>
              </a:rPr>
              <a:t>要件を</a:t>
            </a:r>
            <a:r>
              <a:rPr lang="ja-JP" altLang="en-US" sz="1600" dirty="0">
                <a:solidFill>
                  <a:schemeClr val="tx1"/>
                </a:solidFill>
                <a:latin typeface="+mn-ea"/>
                <a:cs typeface="メイリオ" panose="020B0604030504040204" pitchFamily="50" charset="-128"/>
              </a:rPr>
              <a:t>満たす場合、新たに評価を行う。</a:t>
            </a:r>
          </a:p>
          <a:p>
            <a:pPr marL="565150" indent="-298450"/>
            <a:r>
              <a:rPr lang="ja-JP" altLang="en-US" sz="1600" dirty="0" smtClean="0">
                <a:solidFill>
                  <a:schemeClr val="tx1"/>
                </a:solidFill>
                <a:latin typeface="+mn-ea"/>
                <a:cs typeface="メイリオ" panose="020B0604030504040204" pitchFamily="50" charset="-128"/>
              </a:rPr>
              <a:t>①</a:t>
            </a:r>
            <a:r>
              <a:rPr lang="en-US" altLang="ja-JP" sz="1600" dirty="0" smtClean="0">
                <a:solidFill>
                  <a:schemeClr val="tx1"/>
                </a:solidFill>
                <a:latin typeface="+mn-ea"/>
                <a:cs typeface="メイリオ" panose="020B0604030504040204" pitchFamily="50" charset="-128"/>
              </a:rPr>
              <a:t> </a:t>
            </a:r>
            <a:r>
              <a:rPr lang="ja-JP" altLang="en-US" sz="1600" dirty="0" smtClean="0">
                <a:solidFill>
                  <a:schemeClr val="tx1"/>
                </a:solidFill>
                <a:latin typeface="+mn-ea"/>
                <a:cs typeface="メイリオ" panose="020B0604030504040204" pitchFamily="50" charset="-128"/>
              </a:rPr>
              <a:t>　本人</a:t>
            </a:r>
            <a:r>
              <a:rPr lang="ja-JP" altLang="en-US" sz="1600" dirty="0">
                <a:solidFill>
                  <a:schemeClr val="tx1"/>
                </a:solidFill>
                <a:latin typeface="+mn-ea"/>
                <a:cs typeface="メイリオ" panose="020B0604030504040204" pitchFamily="50" charset="-128"/>
              </a:rPr>
              <a:t>及び家族の意向を踏まえ、生活機能の具体的な改善目標を含めた</a:t>
            </a:r>
            <a:r>
              <a:rPr lang="ja-JP" altLang="en-US" sz="1600" dirty="0" smtClean="0">
                <a:solidFill>
                  <a:schemeClr val="tx1"/>
                </a:solidFill>
                <a:latin typeface="+mn-ea"/>
                <a:cs typeface="メイリオ" panose="020B0604030504040204" pitchFamily="50" charset="-128"/>
              </a:rPr>
              <a:t>施設</a:t>
            </a:r>
            <a:r>
              <a:rPr lang="ja-JP" altLang="en-US" sz="1600" dirty="0">
                <a:solidFill>
                  <a:schemeClr val="tx1"/>
                </a:solidFill>
                <a:latin typeface="+mn-ea"/>
                <a:cs typeface="メイリオ" panose="020B0604030504040204" pitchFamily="50" charset="-128"/>
              </a:rPr>
              <a:t>及び在宅の双方にわたる切れ目ない支援計画を策定して</a:t>
            </a:r>
            <a:r>
              <a:rPr lang="ja-JP" altLang="en-US" sz="1600" dirty="0" smtClean="0">
                <a:solidFill>
                  <a:schemeClr val="tx1"/>
                </a:solidFill>
                <a:latin typeface="+mn-ea"/>
                <a:cs typeface="メイリオ" panose="020B0604030504040204" pitchFamily="50" charset="-128"/>
              </a:rPr>
              <a:t>いる</a:t>
            </a:r>
            <a:r>
              <a:rPr lang="ja-JP" altLang="en-US" sz="1600" dirty="0">
                <a:solidFill>
                  <a:schemeClr val="tx1"/>
                </a:solidFill>
                <a:latin typeface="+mn-ea"/>
                <a:cs typeface="メイリオ" panose="020B0604030504040204" pitchFamily="50" charset="-128"/>
              </a:rPr>
              <a:t>こと</a:t>
            </a:r>
          </a:p>
          <a:p>
            <a:pPr marL="176213" indent="90488"/>
            <a:r>
              <a:rPr lang="ja-JP" altLang="en-US" sz="1600" dirty="0">
                <a:solidFill>
                  <a:schemeClr val="tx1"/>
                </a:solidFill>
                <a:latin typeface="+mn-ea"/>
                <a:cs typeface="メイリオ" panose="020B0604030504040204" pitchFamily="50" charset="-128"/>
              </a:rPr>
              <a:t>②</a:t>
            </a:r>
            <a:r>
              <a:rPr lang="ja-JP" altLang="en-US" sz="1600" dirty="0" smtClean="0">
                <a:solidFill>
                  <a:schemeClr val="tx1"/>
                </a:solidFill>
                <a:latin typeface="+mn-ea"/>
                <a:cs typeface="メイリオ" panose="020B0604030504040204" pitchFamily="50" charset="-128"/>
              </a:rPr>
              <a:t>　</a:t>
            </a:r>
            <a:r>
              <a:rPr lang="en-US" altLang="ja-JP" sz="1600" dirty="0" smtClean="0">
                <a:solidFill>
                  <a:schemeClr val="tx1"/>
                </a:solidFill>
                <a:latin typeface="+mn-ea"/>
                <a:cs typeface="メイリオ" panose="020B0604030504040204" pitchFamily="50" charset="-128"/>
              </a:rPr>
              <a:t> </a:t>
            </a:r>
            <a:r>
              <a:rPr lang="ja-JP" altLang="en-US" sz="1600" dirty="0">
                <a:solidFill>
                  <a:schemeClr val="tx1"/>
                </a:solidFill>
                <a:latin typeface="+mn-ea"/>
                <a:cs typeface="メイリオ" panose="020B0604030504040204" pitchFamily="50" charset="-128"/>
              </a:rPr>
              <a:t>支援計画策定に当たって、多職種が参加するカンファレンスを行っている</a:t>
            </a:r>
            <a:r>
              <a:rPr lang="ja-JP" altLang="en-US" sz="1600" dirty="0" smtClean="0">
                <a:solidFill>
                  <a:schemeClr val="tx1"/>
                </a:solidFill>
                <a:latin typeface="+mn-ea"/>
                <a:cs typeface="メイリオ" panose="020B0604030504040204" pitchFamily="50" charset="-128"/>
              </a:rPr>
              <a:t>こと</a:t>
            </a:r>
            <a:endParaRPr kumimoji="1" lang="en-US" altLang="ja-JP" sz="1600" dirty="0" smtClean="0">
              <a:solidFill>
                <a:schemeClr val="tx1"/>
              </a:solidFill>
              <a:latin typeface="+mn-ea"/>
              <a:cs typeface="メイリオ" panose="020B0604030504040204" pitchFamily="50" charset="-128"/>
            </a:endParaRPr>
          </a:p>
          <a:p>
            <a:endParaRPr kumimoji="1"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・介護職員に係る専従常勤要件の</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緩和</a:t>
            </a:r>
            <a:endParaRPr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r>
              <a:rPr lang="ja-JP" altLang="en-US" sz="1600" dirty="0" smtClean="0">
                <a:solidFill>
                  <a:schemeClr val="tx1"/>
                </a:solidFill>
                <a:latin typeface="+mn-ea"/>
                <a:cs typeface="メイリオ" panose="020B0604030504040204" pitchFamily="50" charset="-128"/>
              </a:rPr>
              <a:t>○　介護</a:t>
            </a:r>
            <a:r>
              <a:rPr lang="ja-JP" altLang="en-US" sz="1600" dirty="0">
                <a:solidFill>
                  <a:schemeClr val="tx1"/>
                </a:solidFill>
                <a:latin typeface="+mn-ea"/>
                <a:cs typeface="メイリオ" panose="020B0604030504040204" pitchFamily="50" charset="-128"/>
              </a:rPr>
              <a:t>老人保健施設の看護師、准看護師及び介護職員は原則として当該施設</a:t>
            </a:r>
            <a:r>
              <a:rPr lang="ja-JP" altLang="en-US" sz="1600" dirty="0" smtClean="0">
                <a:solidFill>
                  <a:schemeClr val="tx1"/>
                </a:solidFill>
                <a:latin typeface="+mn-ea"/>
                <a:cs typeface="メイリオ" panose="020B0604030504040204" pitchFamily="50" charset="-128"/>
              </a:rPr>
              <a:t>の職務</a:t>
            </a:r>
            <a:r>
              <a:rPr lang="ja-JP" altLang="en-US" sz="1600" dirty="0">
                <a:solidFill>
                  <a:schemeClr val="tx1"/>
                </a:solidFill>
                <a:latin typeface="+mn-ea"/>
                <a:cs typeface="メイリオ" panose="020B0604030504040204" pitchFamily="50" charset="-128"/>
              </a:rPr>
              <a:t>に専ら従事する常勤職員でなければならないこととされているが、訪問</a:t>
            </a:r>
            <a:r>
              <a:rPr lang="ja-JP" altLang="en-US" sz="1600" dirty="0" smtClean="0">
                <a:solidFill>
                  <a:schemeClr val="tx1"/>
                </a:solidFill>
                <a:latin typeface="+mn-ea"/>
                <a:cs typeface="メイリオ" panose="020B0604030504040204" pitchFamily="50" charset="-128"/>
              </a:rPr>
              <a:t>サービス</a:t>
            </a:r>
            <a:r>
              <a:rPr lang="ja-JP" altLang="en-US" sz="1600" dirty="0">
                <a:solidFill>
                  <a:schemeClr val="tx1"/>
                </a:solidFill>
                <a:latin typeface="+mn-ea"/>
                <a:cs typeface="メイリオ" panose="020B0604030504040204" pitchFamily="50" charset="-128"/>
              </a:rPr>
              <a:t>等の併設により退所者の在宅生活を含めて支援するため、介護老人保健</a:t>
            </a:r>
            <a:r>
              <a:rPr lang="ja-JP" altLang="en-US" sz="1600" dirty="0" smtClean="0">
                <a:solidFill>
                  <a:schemeClr val="tx1"/>
                </a:solidFill>
                <a:latin typeface="+mn-ea"/>
                <a:cs typeface="メイリオ" panose="020B0604030504040204" pitchFamily="50" charset="-128"/>
              </a:rPr>
              <a:t>施設</a:t>
            </a:r>
            <a:r>
              <a:rPr lang="ja-JP" altLang="en-US" sz="1600" dirty="0">
                <a:solidFill>
                  <a:schemeClr val="tx1"/>
                </a:solidFill>
                <a:latin typeface="+mn-ea"/>
                <a:cs typeface="メイリオ" panose="020B0604030504040204" pitchFamily="50" charset="-128"/>
              </a:rPr>
              <a:t>の看護・介護職員が当該施設に併設される介護サービス事業所の職務に</a:t>
            </a:r>
            <a:r>
              <a:rPr lang="ja-JP" altLang="en-US" sz="1600" dirty="0" smtClean="0">
                <a:solidFill>
                  <a:schemeClr val="tx1"/>
                </a:solidFill>
                <a:latin typeface="+mn-ea"/>
                <a:cs typeface="メイリオ" panose="020B0604030504040204" pitchFamily="50" charset="-128"/>
              </a:rPr>
              <a:t>従事</a:t>
            </a:r>
            <a:r>
              <a:rPr lang="ja-JP" altLang="en-US" sz="1600" dirty="0">
                <a:solidFill>
                  <a:schemeClr val="tx1"/>
                </a:solidFill>
                <a:latin typeface="+mn-ea"/>
                <a:cs typeface="メイリオ" panose="020B0604030504040204" pitchFamily="50" charset="-128"/>
              </a:rPr>
              <a:t>する場合については、当該施設の看護・介護職員の一部に非常勤職員を</a:t>
            </a:r>
            <a:r>
              <a:rPr lang="ja-JP" altLang="en-US" sz="1600" dirty="0" smtClean="0">
                <a:solidFill>
                  <a:schemeClr val="tx1"/>
                </a:solidFill>
                <a:latin typeface="+mn-ea"/>
                <a:cs typeface="メイリオ" panose="020B0604030504040204" pitchFamily="50" charset="-128"/>
              </a:rPr>
              <a:t>充てる</a:t>
            </a:r>
            <a:r>
              <a:rPr lang="ja-JP" altLang="en-US" sz="1600" dirty="0">
                <a:solidFill>
                  <a:schemeClr val="tx1"/>
                </a:solidFill>
                <a:latin typeface="+mn-ea"/>
                <a:cs typeface="メイリオ" panose="020B0604030504040204" pitchFamily="50" charset="-128"/>
              </a:rPr>
              <a:t>ことができる旨を明確化する（運営基準事項） 。</a:t>
            </a:r>
            <a:endParaRPr lang="en-US" altLang="ja-JP" sz="1600" dirty="0" smtClean="0">
              <a:solidFill>
                <a:schemeClr val="tx1"/>
              </a:solidFill>
              <a:latin typeface="+mn-ea"/>
              <a:cs typeface="メイリオ" panose="020B0604030504040204" pitchFamily="50" charset="-128"/>
            </a:endParaRPr>
          </a:p>
          <a:p>
            <a:endParaRPr lang="en-US" altLang="ja-JP"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39619" y="512207"/>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60</a:t>
            </a:fld>
            <a:endParaRPr kumimoji="0" lang="en-US" altLang="ja-JP" sz="1600" kern="0" dirty="0">
              <a:solidFill>
                <a:srgbClr val="000000"/>
              </a:solidFill>
            </a:endParaRPr>
          </a:p>
        </p:txBody>
      </p:sp>
    </p:spTree>
    <p:extLst>
      <p:ext uri="{BB962C8B-B14F-4D97-AF65-F5344CB8AC3E}">
        <p14:creationId xmlns:p14="http://schemas.microsoft.com/office/powerpoint/2010/main" val="4437290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zh-TW"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老人保健施設</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在宅</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復帰支援機能の更なる</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強化</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928597"/>
            <a:ext cx="9764486" cy="90531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prstClr val="black"/>
              </a:solidFill>
            </a:endParaRPr>
          </a:p>
          <a:p>
            <a:pPr marL="95250" indent="-95250"/>
            <a:r>
              <a:rPr lang="ja-JP" altLang="en-US" dirty="0" smtClean="0">
                <a:solidFill>
                  <a:prstClr val="black"/>
                </a:solidFill>
                <a:latin typeface="ＭＳ Ｐゴシック"/>
              </a:rPr>
              <a:t>・ 在宅</a:t>
            </a:r>
            <a:r>
              <a:rPr lang="ja-JP" altLang="en-US" dirty="0">
                <a:solidFill>
                  <a:prstClr val="black"/>
                </a:solidFill>
                <a:latin typeface="ＭＳ Ｐゴシック"/>
              </a:rPr>
              <a:t>復帰支援機能を更に高めるため、リハビリテーション専門職の配置等を踏まえ、在宅強化型基本施設サービス費及び在宅復帰・在宅療養支援機能加算について重点的に評価する。</a:t>
            </a:r>
            <a:endParaRPr lang="ja-JP" altLang="en-US" dirty="0">
              <a:solidFill>
                <a:prstClr val="black"/>
              </a:solidFill>
            </a:endParaRPr>
          </a:p>
        </p:txBody>
      </p:sp>
      <p:sp>
        <p:nvSpPr>
          <p:cNvPr id="10" name="角丸四角形 9"/>
          <p:cNvSpPr/>
          <p:nvPr/>
        </p:nvSpPr>
        <p:spPr>
          <a:xfrm>
            <a:off x="70762" y="2153604"/>
            <a:ext cx="9758587" cy="3497898"/>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角丸四角形 35"/>
          <p:cNvSpPr/>
          <p:nvPr/>
        </p:nvSpPr>
        <p:spPr>
          <a:xfrm>
            <a:off x="163631" y="1913666"/>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689102"/>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427126" y="4919335"/>
            <a:ext cx="3618302" cy="7147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prstClr val="black"/>
                </a:solidFill>
                <a:latin typeface="ＭＳ Ｐゴシック" panose="020B0600070205080204" pitchFamily="50" charset="-128"/>
                <a:ea typeface="ＭＳ Ｐゴシック" panose="020B0600070205080204" pitchFamily="50" charset="-128"/>
              </a:rPr>
              <a:t>＜在宅復帰・在宅療養支援機能加算</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r>
              <a:rPr lang="ja-JP" altLang="en-US" sz="1400" dirty="0">
                <a:solidFill>
                  <a:prstClr val="black"/>
                </a:solidFill>
                <a:latin typeface="ＭＳ Ｐゴシック" panose="020B0600070205080204" pitchFamily="50" charset="-128"/>
                <a:ea typeface="ＭＳ Ｐゴシック" panose="020B0600070205080204" pitchFamily="50" charset="-128"/>
              </a:rPr>
              <a:t>　　</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　　（</a:t>
            </a:r>
            <a:r>
              <a:rPr lang="ja-JP" altLang="en-US" sz="1400" dirty="0">
                <a:solidFill>
                  <a:prstClr val="black"/>
                </a:solidFill>
                <a:latin typeface="ＭＳ Ｐゴシック" panose="020B0600070205080204" pitchFamily="50" charset="-128"/>
                <a:ea typeface="ＭＳ Ｐゴシック" panose="020B0600070205080204" pitchFamily="50" charset="-128"/>
              </a:rPr>
              <a:t>現行）　　　　　　（新</a:t>
            </a:r>
            <a:r>
              <a:rPr lang="ja-JP" altLang="en-US" sz="1400" dirty="0" smtClean="0">
                <a:solidFill>
                  <a:prstClr val="black"/>
                </a:solidFill>
                <a:latin typeface="ＭＳ Ｐゴシック" panose="020B0600070205080204" pitchFamily="50" charset="-128"/>
                <a:ea typeface="ＭＳ Ｐゴシック" panose="020B0600070205080204" pitchFamily="50" charset="-128"/>
              </a:rPr>
              <a:t>）</a:t>
            </a:r>
            <a:endParaRPr lang="en-US" altLang="ja-JP" sz="1400" dirty="0" smtClean="0">
              <a:solidFill>
                <a:prstClr val="black"/>
              </a:solidFill>
              <a:latin typeface="ＭＳ Ｐゴシック" panose="020B0600070205080204" pitchFamily="50" charset="-128"/>
              <a:ea typeface="ＭＳ Ｐゴシック" panose="020B0600070205080204" pitchFamily="50" charset="-128"/>
            </a:endParaRPr>
          </a:p>
          <a:p>
            <a:r>
              <a:rPr lang="ja-JP" altLang="en-US" sz="1400" dirty="0" smtClean="0">
                <a:solidFill>
                  <a:srgbClr val="000000"/>
                </a:solidFill>
                <a:latin typeface="ＭＳ Ｐゴシック" panose="020B0600070205080204" pitchFamily="50" charset="-128"/>
                <a:ea typeface="ＭＳ Ｐゴシック" panose="020B0600070205080204" pitchFamily="50" charset="-128"/>
              </a:rPr>
              <a:t>　　</a:t>
            </a:r>
            <a:r>
              <a:rPr lang="ja-JP" altLang="en-US" sz="1400" dirty="0">
                <a:solidFill>
                  <a:srgbClr val="000000"/>
                </a:solidFill>
                <a:latin typeface="ＭＳ Ｐゴシック" panose="020B0600070205080204" pitchFamily="50" charset="-128"/>
                <a:ea typeface="ＭＳ Ｐゴシック" panose="020B0600070205080204" pitchFamily="50" charset="-128"/>
              </a:rPr>
              <a:t>２１</a:t>
            </a:r>
            <a:r>
              <a:rPr lang="ja-JP" altLang="en-US" sz="1400" dirty="0" smtClean="0">
                <a:solidFill>
                  <a:srgbClr val="000000"/>
                </a:solidFill>
                <a:latin typeface="ＭＳ Ｐゴシック" panose="020B0600070205080204" pitchFamily="50" charset="-128"/>
                <a:ea typeface="ＭＳ Ｐゴシック" panose="020B0600070205080204" pitchFamily="50" charset="-128"/>
              </a:rPr>
              <a:t>単位</a:t>
            </a:r>
            <a:r>
              <a:rPr lang="ja-JP" altLang="en-US" sz="1400" dirty="0">
                <a:solidFill>
                  <a:srgbClr val="000000"/>
                </a:solidFill>
                <a:latin typeface="ＭＳ Ｐゴシック" panose="020B0600070205080204" pitchFamily="50" charset="-128"/>
                <a:ea typeface="ＭＳ Ｐゴシック" panose="020B0600070205080204" pitchFamily="50" charset="-128"/>
              </a:rPr>
              <a:t>／</a:t>
            </a:r>
            <a:r>
              <a:rPr lang="ja-JP" altLang="en-US" sz="1400" dirty="0" smtClean="0">
                <a:solidFill>
                  <a:srgbClr val="000000"/>
                </a:solidFill>
                <a:latin typeface="ＭＳ Ｐゴシック" panose="020B0600070205080204" pitchFamily="50" charset="-128"/>
                <a:ea typeface="ＭＳ Ｐゴシック" panose="020B0600070205080204" pitchFamily="50" charset="-128"/>
              </a:rPr>
              <a:t>日　⇒　２７単位／日</a:t>
            </a:r>
            <a:endParaRPr lang="en-US" altLang="ja-JP" sz="1400" dirty="0">
              <a:solidFill>
                <a:srgbClr val="000000"/>
              </a:solidFill>
              <a:latin typeface="ＭＳ Ｐゴシック" panose="020B0600070205080204" pitchFamily="50" charset="-128"/>
              <a:ea typeface="ＭＳ Ｐゴシック" panose="020B0600070205080204" pitchFamily="50" charset="-128"/>
            </a:endParaRPr>
          </a:p>
        </p:txBody>
      </p:sp>
      <p:sp>
        <p:nvSpPr>
          <p:cNvPr id="18" name="角丸四角形 17"/>
          <p:cNvSpPr/>
          <p:nvPr/>
        </p:nvSpPr>
        <p:spPr>
          <a:xfrm>
            <a:off x="76664" y="5956314"/>
            <a:ext cx="9758587" cy="68399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schemeClr val="tx1"/>
              </a:solidFill>
              <a:latin typeface="+mn-ea"/>
            </a:endParaRPr>
          </a:p>
          <a:p>
            <a:r>
              <a:rPr lang="ja-JP" altLang="en-US" dirty="0" smtClean="0">
                <a:solidFill>
                  <a:schemeClr val="tx1"/>
                </a:solidFill>
                <a:latin typeface="+mn-ea"/>
              </a:rPr>
              <a:t>・ 現行</a:t>
            </a:r>
            <a:r>
              <a:rPr lang="ja-JP" altLang="en-US" dirty="0">
                <a:solidFill>
                  <a:schemeClr val="tx1"/>
                </a:solidFill>
                <a:latin typeface="+mn-ea"/>
              </a:rPr>
              <a:t>のとおり</a:t>
            </a:r>
            <a:endParaRPr kumimoji="1" lang="ja-JP" altLang="en-US" dirty="0">
              <a:solidFill>
                <a:schemeClr val="tx1"/>
              </a:solidFill>
              <a:latin typeface="+mn-ea"/>
            </a:endParaRPr>
          </a:p>
        </p:txBody>
      </p:sp>
      <p:sp>
        <p:nvSpPr>
          <p:cNvPr id="19" name="角丸四角形 18"/>
          <p:cNvSpPr/>
          <p:nvPr/>
        </p:nvSpPr>
        <p:spPr>
          <a:xfrm>
            <a:off x="169524" y="5773973"/>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1762309" y="2231707"/>
            <a:ext cx="6399051" cy="307777"/>
          </a:xfrm>
          <a:prstGeom prst="rect">
            <a:avLst/>
          </a:prstGeom>
          <a:noFill/>
        </p:spPr>
        <p:txBody>
          <a:bodyPr wrap="square" rtlCol="0">
            <a:spAutoFit/>
          </a:bodyPr>
          <a:lstStyle/>
          <a:p>
            <a:r>
              <a:rPr lang="ja-JP" altLang="ja-JP" sz="1400" dirty="0"/>
              <a:t>（例）介護保健施設サービス費（Ⅰ）のうち在宅強化型（多床室）と通常型（多床室）</a:t>
            </a:r>
            <a:endParaRPr kumimoji="1" lang="ja-JP" altLang="en-US" sz="1400" dirty="0"/>
          </a:p>
        </p:txBody>
      </p:sp>
      <p:graphicFrame>
        <p:nvGraphicFramePr>
          <p:cNvPr id="7" name="表 6"/>
          <p:cNvGraphicFramePr>
            <a:graphicFrameLocks noGrp="1"/>
          </p:cNvGraphicFramePr>
          <p:nvPr>
            <p:extLst>
              <p:ext uri="{D42A27DB-BD31-4B8C-83A1-F6EECF244321}">
                <p14:modId xmlns:p14="http://schemas.microsoft.com/office/powerpoint/2010/main" val="166552639"/>
              </p:ext>
            </p:extLst>
          </p:nvPr>
        </p:nvGraphicFramePr>
        <p:xfrm>
          <a:off x="546100" y="2815488"/>
          <a:ext cx="4229103" cy="2011680"/>
        </p:xfrm>
        <a:graphic>
          <a:graphicData uri="http://schemas.openxmlformats.org/drawingml/2006/table">
            <a:tbl>
              <a:tblPr firstRow="1" bandRow="1">
                <a:tableStyleId>{5940675A-B579-460E-94D1-54222C63F5DA}</a:tableStyleId>
              </a:tblPr>
              <a:tblGrid>
                <a:gridCol w="1409701"/>
                <a:gridCol w="1409701"/>
                <a:gridCol w="1409701"/>
              </a:tblGrid>
              <a:tr h="287518">
                <a:tc>
                  <a:txBody>
                    <a:bodyPr/>
                    <a:lstStyle/>
                    <a:p>
                      <a:endParaRPr kumimoji="1" lang="ja-JP" altLang="en-US" sz="1600" dirty="0"/>
                    </a:p>
                  </a:txBody>
                  <a:tcPr anchor="ctr"/>
                </a:tc>
                <a:tc>
                  <a:txBody>
                    <a:bodyPr/>
                    <a:lstStyle/>
                    <a:p>
                      <a:pPr algn="ctr"/>
                      <a:r>
                        <a:rPr kumimoji="1" lang="ja-JP" altLang="en-US" sz="1600" dirty="0" smtClean="0"/>
                        <a:t>（現行）</a:t>
                      </a:r>
                      <a:endParaRPr kumimoji="1" lang="ja-JP" altLang="en-US" sz="1600" dirty="0"/>
                    </a:p>
                  </a:txBody>
                  <a:tcPr anchor="ctr"/>
                </a:tc>
                <a:tc>
                  <a:txBody>
                    <a:bodyPr/>
                    <a:lstStyle/>
                    <a:p>
                      <a:pPr algn="ctr"/>
                      <a:r>
                        <a:rPr kumimoji="1" lang="ja-JP" altLang="en-US" sz="1600" dirty="0" smtClean="0"/>
                        <a:t>（新）</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要介護１</a:t>
                      </a:r>
                      <a:endParaRPr kumimoji="1" lang="ja-JP" altLang="en-US" sz="1600" dirty="0"/>
                    </a:p>
                  </a:txBody>
                  <a:tcPr anchor="ctr"/>
                </a:tc>
                <a:tc>
                  <a:txBody>
                    <a:bodyPr/>
                    <a:lstStyle/>
                    <a:p>
                      <a:pPr algn="r"/>
                      <a:r>
                        <a:rPr kumimoji="1" lang="ja-JP" altLang="en-US" sz="1600" dirty="0" smtClean="0"/>
                        <a:t>８２５</a:t>
                      </a:r>
                      <a:endParaRPr kumimoji="1" lang="ja-JP" altLang="en-US" sz="1600" dirty="0"/>
                    </a:p>
                  </a:txBody>
                  <a:tcPr anchor="ctr"/>
                </a:tc>
                <a:tc>
                  <a:txBody>
                    <a:bodyPr/>
                    <a:lstStyle/>
                    <a:p>
                      <a:pPr algn="r"/>
                      <a:r>
                        <a:rPr kumimoji="1" lang="ja-JP" altLang="en-US" sz="1600" dirty="0" smtClean="0"/>
                        <a:t>８１２</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要介護２</a:t>
                      </a:r>
                      <a:endParaRPr kumimoji="1" lang="ja-JP" altLang="en-US" sz="1600" dirty="0"/>
                    </a:p>
                  </a:txBody>
                  <a:tcPr anchor="ctr"/>
                </a:tc>
                <a:tc>
                  <a:txBody>
                    <a:bodyPr/>
                    <a:lstStyle/>
                    <a:p>
                      <a:pPr algn="r"/>
                      <a:r>
                        <a:rPr kumimoji="1" lang="ja-JP" altLang="en-US" sz="1600" dirty="0" smtClean="0"/>
                        <a:t>９００</a:t>
                      </a:r>
                      <a:endParaRPr kumimoji="1" lang="ja-JP" altLang="en-US" sz="1600" dirty="0"/>
                    </a:p>
                  </a:txBody>
                  <a:tcPr anchor="ctr"/>
                </a:tc>
                <a:tc>
                  <a:txBody>
                    <a:bodyPr/>
                    <a:lstStyle/>
                    <a:p>
                      <a:pPr algn="r"/>
                      <a:r>
                        <a:rPr kumimoji="1" lang="ja-JP" altLang="en-US" sz="1600" dirty="0" smtClean="0"/>
                        <a:t>８８６</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要介護３</a:t>
                      </a:r>
                      <a:endParaRPr kumimoji="1" lang="ja-JP" altLang="en-US" sz="1600" dirty="0"/>
                    </a:p>
                  </a:txBody>
                  <a:tcPr anchor="ctr"/>
                </a:tc>
                <a:tc>
                  <a:txBody>
                    <a:bodyPr/>
                    <a:lstStyle/>
                    <a:p>
                      <a:pPr algn="r"/>
                      <a:r>
                        <a:rPr kumimoji="1" lang="ja-JP" altLang="en-US" sz="1600" dirty="0" smtClean="0"/>
                        <a:t>９６３</a:t>
                      </a:r>
                      <a:endParaRPr kumimoji="1" lang="ja-JP" altLang="en-US" sz="1600" dirty="0"/>
                    </a:p>
                  </a:txBody>
                  <a:tcPr anchor="ctr"/>
                </a:tc>
                <a:tc>
                  <a:txBody>
                    <a:bodyPr/>
                    <a:lstStyle/>
                    <a:p>
                      <a:pPr algn="r"/>
                      <a:r>
                        <a:rPr kumimoji="1" lang="ja-JP" altLang="en-US" sz="1600" dirty="0" smtClean="0"/>
                        <a:t>９４８</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要介護４</a:t>
                      </a:r>
                      <a:endParaRPr kumimoji="1" lang="ja-JP" altLang="en-US" sz="1600" dirty="0"/>
                    </a:p>
                  </a:txBody>
                  <a:tcPr anchor="ctr"/>
                </a:tc>
                <a:tc>
                  <a:txBody>
                    <a:bodyPr/>
                    <a:lstStyle/>
                    <a:p>
                      <a:pPr algn="r"/>
                      <a:r>
                        <a:rPr kumimoji="1" lang="ja-JP" altLang="en-US" sz="1600" dirty="0" smtClean="0"/>
                        <a:t>１，０２０</a:t>
                      </a:r>
                      <a:endParaRPr kumimoji="1" lang="ja-JP" altLang="en-US" sz="1600" dirty="0"/>
                    </a:p>
                  </a:txBody>
                  <a:tcPr anchor="ctr"/>
                </a:tc>
                <a:tc>
                  <a:txBody>
                    <a:bodyPr/>
                    <a:lstStyle/>
                    <a:p>
                      <a:pPr algn="r"/>
                      <a:r>
                        <a:rPr kumimoji="1" lang="ja-JP" altLang="en-US" sz="1600" dirty="0" smtClean="0"/>
                        <a:t>１，００４</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要介護５</a:t>
                      </a:r>
                      <a:endParaRPr kumimoji="1" lang="ja-JP" altLang="en-US" sz="1600" dirty="0"/>
                    </a:p>
                  </a:txBody>
                  <a:tcPr anchor="ctr"/>
                </a:tc>
                <a:tc>
                  <a:txBody>
                    <a:bodyPr/>
                    <a:lstStyle/>
                    <a:p>
                      <a:pPr algn="r"/>
                      <a:r>
                        <a:rPr kumimoji="1" lang="ja-JP" altLang="en-US" sz="1600" dirty="0" smtClean="0"/>
                        <a:t>１，０７６</a:t>
                      </a:r>
                      <a:endParaRPr kumimoji="1" lang="ja-JP" altLang="en-US" sz="1600" dirty="0"/>
                    </a:p>
                  </a:txBody>
                  <a:tcPr anchor="ctr"/>
                </a:tc>
                <a:tc>
                  <a:txBody>
                    <a:bodyPr/>
                    <a:lstStyle/>
                    <a:p>
                      <a:pPr algn="r"/>
                      <a:r>
                        <a:rPr kumimoji="1" lang="ja-JP" altLang="en-US" sz="1600" dirty="0" smtClean="0"/>
                        <a:t>１，０５９</a:t>
                      </a:r>
                      <a:endParaRPr kumimoji="1" lang="ja-JP" altLang="en-US" sz="1600" dirty="0"/>
                    </a:p>
                  </a:txBody>
                  <a:tcPr anchor="ctr"/>
                </a:tc>
              </a:tr>
            </a:tbl>
          </a:graphicData>
        </a:graphic>
      </p:graphicFrame>
      <p:sp>
        <p:nvSpPr>
          <p:cNvPr id="20" name="テキスト ボックス 19"/>
          <p:cNvSpPr txBox="1"/>
          <p:nvPr/>
        </p:nvSpPr>
        <p:spPr>
          <a:xfrm>
            <a:off x="441512" y="2523402"/>
            <a:ext cx="2898286" cy="307777"/>
          </a:xfrm>
          <a:prstGeom prst="rect">
            <a:avLst/>
          </a:prstGeom>
          <a:noFill/>
        </p:spPr>
        <p:txBody>
          <a:bodyPr wrap="square" rtlCol="0">
            <a:spAutoFit/>
          </a:bodyPr>
          <a:lstStyle/>
          <a:p>
            <a:r>
              <a:rPr lang="zh-TW" altLang="en-US" sz="1400" dirty="0" smtClean="0">
                <a:solidFill>
                  <a:prstClr val="black"/>
                </a:solidFill>
                <a:latin typeface="ＭＳ Ｐゴシック" panose="020B0600070205080204" pitchFamily="50" charset="-128"/>
                <a:ea typeface="ＭＳ Ｐゴシック" panose="020B0600070205080204" pitchFamily="50" charset="-128"/>
              </a:rPr>
              <a:t>＜</a:t>
            </a:r>
            <a:r>
              <a:rPr lang="zh-TW" altLang="en-US" sz="1400" dirty="0">
                <a:solidFill>
                  <a:prstClr val="black"/>
                </a:solidFill>
                <a:latin typeface="ＭＳ Ｐゴシック" panose="020B0600070205080204" pitchFamily="50" charset="-128"/>
                <a:ea typeface="ＭＳ Ｐゴシック" panose="020B0600070205080204" pitchFamily="50" charset="-128"/>
              </a:rPr>
              <a:t>在宅強化型（多床室）＞</a:t>
            </a:r>
            <a:endParaRPr lang="en-US" altLang="zh-TW" sz="1400" dirty="0">
              <a:solidFill>
                <a:prstClr val="black"/>
              </a:solidFill>
              <a:latin typeface="ＭＳ Ｐゴシック" panose="020B0600070205080204" pitchFamily="50" charset="-128"/>
              <a:ea typeface="ＭＳ Ｐゴシック" panose="020B0600070205080204" pitchFamily="50" charset="-128"/>
            </a:endParaRPr>
          </a:p>
        </p:txBody>
      </p:sp>
      <p:graphicFrame>
        <p:nvGraphicFramePr>
          <p:cNvPr id="21" name="表 20"/>
          <p:cNvGraphicFramePr>
            <a:graphicFrameLocks noGrp="1"/>
          </p:cNvGraphicFramePr>
          <p:nvPr>
            <p:extLst>
              <p:ext uri="{D42A27DB-BD31-4B8C-83A1-F6EECF244321}">
                <p14:modId xmlns:p14="http://schemas.microsoft.com/office/powerpoint/2010/main" val="3688430918"/>
              </p:ext>
            </p:extLst>
          </p:nvPr>
        </p:nvGraphicFramePr>
        <p:xfrm>
          <a:off x="5207000" y="2823069"/>
          <a:ext cx="4229103" cy="2011680"/>
        </p:xfrm>
        <a:graphic>
          <a:graphicData uri="http://schemas.openxmlformats.org/drawingml/2006/table">
            <a:tbl>
              <a:tblPr firstRow="1" bandRow="1">
                <a:tableStyleId>{5940675A-B579-460E-94D1-54222C63F5DA}</a:tableStyleId>
              </a:tblPr>
              <a:tblGrid>
                <a:gridCol w="1409701"/>
                <a:gridCol w="1409701"/>
                <a:gridCol w="1409701"/>
              </a:tblGrid>
              <a:tr h="287518">
                <a:tc>
                  <a:txBody>
                    <a:bodyPr/>
                    <a:lstStyle/>
                    <a:p>
                      <a:endParaRPr kumimoji="1" lang="ja-JP" altLang="en-US" sz="1600" dirty="0"/>
                    </a:p>
                  </a:txBody>
                  <a:tcPr anchor="ctr"/>
                </a:tc>
                <a:tc>
                  <a:txBody>
                    <a:bodyPr/>
                    <a:lstStyle/>
                    <a:p>
                      <a:pPr algn="ctr"/>
                      <a:r>
                        <a:rPr kumimoji="1" lang="ja-JP" altLang="en-US" sz="1600" dirty="0" smtClean="0"/>
                        <a:t>（現行）</a:t>
                      </a:r>
                      <a:endParaRPr kumimoji="1" lang="ja-JP" altLang="en-US" sz="1600" dirty="0"/>
                    </a:p>
                  </a:txBody>
                  <a:tcPr anchor="ctr"/>
                </a:tc>
                <a:tc>
                  <a:txBody>
                    <a:bodyPr/>
                    <a:lstStyle/>
                    <a:p>
                      <a:pPr algn="ctr"/>
                      <a:r>
                        <a:rPr kumimoji="1" lang="ja-JP" altLang="en-US" sz="1600" dirty="0" smtClean="0"/>
                        <a:t>（新）</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要介護１</a:t>
                      </a:r>
                      <a:endParaRPr kumimoji="1" lang="ja-JP" altLang="en-US" sz="1600" dirty="0"/>
                    </a:p>
                  </a:txBody>
                  <a:tcPr anchor="ctr"/>
                </a:tc>
                <a:tc>
                  <a:txBody>
                    <a:bodyPr/>
                    <a:lstStyle/>
                    <a:p>
                      <a:pPr algn="r"/>
                      <a:r>
                        <a:rPr kumimoji="1" lang="ja-JP" altLang="en-US" sz="1600" dirty="0" smtClean="0"/>
                        <a:t>７９２</a:t>
                      </a:r>
                      <a:endParaRPr kumimoji="1" lang="ja-JP" altLang="en-US" sz="1600" dirty="0"/>
                    </a:p>
                  </a:txBody>
                  <a:tcPr anchor="ctr"/>
                </a:tc>
                <a:tc>
                  <a:txBody>
                    <a:bodyPr/>
                    <a:lstStyle/>
                    <a:p>
                      <a:pPr algn="r"/>
                      <a:r>
                        <a:rPr kumimoji="1" lang="ja-JP" altLang="en-US" sz="1600" dirty="0" smtClean="0"/>
                        <a:t>７６８</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要介護２</a:t>
                      </a:r>
                      <a:endParaRPr kumimoji="1" lang="ja-JP" altLang="en-US" sz="1600" dirty="0"/>
                    </a:p>
                  </a:txBody>
                  <a:tcPr anchor="ctr"/>
                </a:tc>
                <a:tc>
                  <a:txBody>
                    <a:bodyPr/>
                    <a:lstStyle/>
                    <a:p>
                      <a:pPr algn="r"/>
                      <a:r>
                        <a:rPr kumimoji="1" lang="ja-JP" altLang="en-US" sz="1600" dirty="0" smtClean="0"/>
                        <a:t>８４１</a:t>
                      </a:r>
                      <a:endParaRPr kumimoji="1" lang="ja-JP" altLang="en-US" sz="1600" dirty="0"/>
                    </a:p>
                  </a:txBody>
                  <a:tcPr anchor="ctr"/>
                </a:tc>
                <a:tc>
                  <a:txBody>
                    <a:bodyPr/>
                    <a:lstStyle/>
                    <a:p>
                      <a:pPr algn="r"/>
                      <a:r>
                        <a:rPr kumimoji="1" lang="ja-JP" altLang="en-US" sz="1600" dirty="0" smtClean="0"/>
                        <a:t>８１６</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要介護３</a:t>
                      </a:r>
                      <a:endParaRPr kumimoji="1" lang="ja-JP" altLang="en-US" sz="1600" dirty="0"/>
                    </a:p>
                  </a:txBody>
                  <a:tcPr anchor="ctr"/>
                </a:tc>
                <a:tc>
                  <a:txBody>
                    <a:bodyPr/>
                    <a:lstStyle/>
                    <a:p>
                      <a:pPr algn="r"/>
                      <a:r>
                        <a:rPr kumimoji="1" lang="ja-JP" altLang="en-US" sz="1600" dirty="0" smtClean="0"/>
                        <a:t>９０４</a:t>
                      </a:r>
                      <a:endParaRPr kumimoji="1" lang="ja-JP" altLang="en-US" sz="1600" dirty="0"/>
                    </a:p>
                  </a:txBody>
                  <a:tcPr anchor="ctr"/>
                </a:tc>
                <a:tc>
                  <a:txBody>
                    <a:bodyPr/>
                    <a:lstStyle/>
                    <a:p>
                      <a:pPr algn="r"/>
                      <a:r>
                        <a:rPr kumimoji="1" lang="ja-JP" altLang="en-US" sz="1600" dirty="0" smtClean="0"/>
                        <a:t>８７７</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要介護４</a:t>
                      </a:r>
                      <a:endParaRPr kumimoji="1" lang="ja-JP" altLang="en-US" sz="1600" dirty="0"/>
                    </a:p>
                  </a:txBody>
                  <a:tcPr anchor="ctr"/>
                </a:tc>
                <a:tc>
                  <a:txBody>
                    <a:bodyPr/>
                    <a:lstStyle/>
                    <a:p>
                      <a:pPr algn="r"/>
                      <a:r>
                        <a:rPr kumimoji="1" lang="ja-JP" altLang="en-US" sz="1600" dirty="0" smtClean="0"/>
                        <a:t>９５７</a:t>
                      </a:r>
                      <a:endParaRPr kumimoji="1" lang="ja-JP" altLang="en-US" sz="1600" dirty="0"/>
                    </a:p>
                  </a:txBody>
                  <a:tcPr anchor="ctr"/>
                </a:tc>
                <a:tc>
                  <a:txBody>
                    <a:bodyPr/>
                    <a:lstStyle/>
                    <a:p>
                      <a:pPr algn="r"/>
                      <a:r>
                        <a:rPr kumimoji="1" lang="ja-JP" altLang="en-US" sz="1600" dirty="0" smtClean="0"/>
                        <a:t>９２８</a:t>
                      </a:r>
                      <a:endParaRPr kumimoji="1" lang="ja-JP" altLang="en-US" sz="1600" dirty="0"/>
                    </a:p>
                  </a:txBody>
                  <a:tcPr anchor="ctr"/>
                </a:tc>
              </a:tr>
              <a:tr h="287518">
                <a:tc>
                  <a:txBody>
                    <a:bodyPr/>
                    <a:lstStyle/>
                    <a:p>
                      <a:pPr algn="ctr"/>
                      <a:r>
                        <a:rPr lang="ja-JP" altLang="en-US" sz="1600" dirty="0" smtClean="0">
                          <a:solidFill>
                            <a:srgbClr val="000000"/>
                          </a:solidFill>
                          <a:latin typeface="ＭＳ Ｐゴシック" panose="020B0600070205080204" pitchFamily="50" charset="-128"/>
                          <a:ea typeface="ＭＳ Ｐゴシック" panose="020B0600070205080204" pitchFamily="50" charset="-128"/>
                        </a:rPr>
                        <a:t>要介護５</a:t>
                      </a:r>
                      <a:endParaRPr kumimoji="1" lang="ja-JP" altLang="en-US" sz="1600" dirty="0"/>
                    </a:p>
                  </a:txBody>
                  <a:tcPr anchor="ctr"/>
                </a:tc>
                <a:tc>
                  <a:txBody>
                    <a:bodyPr/>
                    <a:lstStyle/>
                    <a:p>
                      <a:pPr algn="r"/>
                      <a:r>
                        <a:rPr kumimoji="1" lang="ja-JP" altLang="en-US" sz="1600" dirty="0" smtClean="0"/>
                        <a:t>１，０１１</a:t>
                      </a:r>
                      <a:endParaRPr kumimoji="1" lang="ja-JP" altLang="en-US" sz="1600" dirty="0"/>
                    </a:p>
                  </a:txBody>
                  <a:tcPr anchor="ctr"/>
                </a:tc>
                <a:tc>
                  <a:txBody>
                    <a:bodyPr/>
                    <a:lstStyle/>
                    <a:p>
                      <a:pPr algn="r"/>
                      <a:r>
                        <a:rPr kumimoji="1" lang="ja-JP" altLang="en-US" sz="1600" dirty="0" smtClean="0"/>
                        <a:t>９８１</a:t>
                      </a:r>
                      <a:endParaRPr kumimoji="1" lang="ja-JP" altLang="en-US" sz="1600" dirty="0"/>
                    </a:p>
                  </a:txBody>
                  <a:tcPr anchor="ctr"/>
                </a:tc>
              </a:tr>
            </a:tbl>
          </a:graphicData>
        </a:graphic>
      </p:graphicFrame>
      <p:sp>
        <p:nvSpPr>
          <p:cNvPr id="22" name="テキスト ボックス 21"/>
          <p:cNvSpPr txBox="1"/>
          <p:nvPr/>
        </p:nvSpPr>
        <p:spPr>
          <a:xfrm>
            <a:off x="5101532" y="2523402"/>
            <a:ext cx="2898286" cy="307777"/>
          </a:xfrm>
          <a:prstGeom prst="rect">
            <a:avLst/>
          </a:prstGeom>
          <a:noFill/>
        </p:spPr>
        <p:txBody>
          <a:bodyPr wrap="square" rtlCol="0">
            <a:spAutoFit/>
          </a:bodyPr>
          <a:lstStyle/>
          <a:p>
            <a:r>
              <a:rPr lang="zh-TW" altLang="en-US" sz="1400" dirty="0">
                <a:solidFill>
                  <a:prstClr val="black"/>
                </a:solidFill>
                <a:latin typeface="ＭＳ Ｐゴシック" panose="020B0600070205080204" pitchFamily="50" charset="-128"/>
                <a:ea typeface="ＭＳ Ｐゴシック" panose="020B0600070205080204" pitchFamily="50" charset="-128"/>
              </a:rPr>
              <a:t>＜</a:t>
            </a:r>
            <a:r>
              <a:rPr lang="ja-JP" altLang="en-US" sz="1400" dirty="0">
                <a:solidFill>
                  <a:prstClr val="black"/>
                </a:solidFill>
                <a:latin typeface="ＭＳ Ｐゴシック" panose="020B0600070205080204" pitchFamily="50" charset="-128"/>
                <a:ea typeface="ＭＳ Ｐゴシック" panose="020B0600070205080204" pitchFamily="50" charset="-128"/>
              </a:rPr>
              <a:t>通常</a:t>
            </a:r>
            <a:r>
              <a:rPr lang="zh-TW" altLang="en-US" sz="1400" dirty="0">
                <a:solidFill>
                  <a:prstClr val="black"/>
                </a:solidFill>
                <a:latin typeface="ＭＳ Ｐゴシック" panose="020B0600070205080204" pitchFamily="50" charset="-128"/>
                <a:ea typeface="ＭＳ Ｐゴシック" panose="020B0600070205080204" pitchFamily="50" charset="-128"/>
              </a:rPr>
              <a:t>型（多床室）＞</a:t>
            </a:r>
            <a:endParaRPr lang="en-US" altLang="zh-TW" sz="1400" dirty="0">
              <a:solidFill>
                <a:prstClr val="black"/>
              </a:solidFill>
              <a:latin typeface="ＭＳ Ｐゴシック" panose="020B0600070205080204" pitchFamily="50" charset="-128"/>
              <a:ea typeface="ＭＳ Ｐゴシック" panose="020B0600070205080204" pitchFamily="50" charset="-128"/>
            </a:endParaRPr>
          </a:p>
        </p:txBody>
      </p:sp>
      <p:sp>
        <p:nvSpPr>
          <p:cNvPr id="23" name="テキスト ボックス 22"/>
          <p:cNvSpPr txBox="1"/>
          <p:nvPr/>
        </p:nvSpPr>
        <p:spPr>
          <a:xfrm>
            <a:off x="3959417" y="2536261"/>
            <a:ext cx="1831790" cy="276999"/>
          </a:xfrm>
          <a:prstGeom prst="rect">
            <a:avLst/>
          </a:prstGeom>
          <a:noFill/>
        </p:spPr>
        <p:txBody>
          <a:bodyPr wrap="square" rtlCol="0">
            <a:spAutoFit/>
          </a:bodyPr>
          <a:lstStyle/>
          <a:p>
            <a:r>
              <a:rPr lang="ja-JP" altLang="en-US" sz="1200" dirty="0" smtClean="0">
                <a:solidFill>
                  <a:prstClr val="black"/>
                </a:solidFill>
                <a:latin typeface="ＭＳ Ｐゴシック" panose="020B0600070205080204" pitchFamily="50" charset="-128"/>
                <a:ea typeface="ＭＳ Ｐゴシック" panose="020B0600070205080204" pitchFamily="50" charset="-128"/>
              </a:rPr>
              <a:t>（単位／日）</a:t>
            </a:r>
            <a:endParaRPr lang="en-US" altLang="zh-TW"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24" name="テキスト ボックス 23"/>
          <p:cNvSpPr txBox="1"/>
          <p:nvPr/>
        </p:nvSpPr>
        <p:spPr>
          <a:xfrm>
            <a:off x="8594463" y="2548801"/>
            <a:ext cx="1831790" cy="276999"/>
          </a:xfrm>
          <a:prstGeom prst="rect">
            <a:avLst/>
          </a:prstGeom>
          <a:noFill/>
        </p:spPr>
        <p:txBody>
          <a:bodyPr wrap="square" rtlCol="0">
            <a:spAutoFit/>
          </a:bodyPr>
          <a:lstStyle/>
          <a:p>
            <a:r>
              <a:rPr lang="ja-JP" altLang="en-US" sz="1200" dirty="0" smtClean="0">
                <a:solidFill>
                  <a:prstClr val="black"/>
                </a:solidFill>
                <a:latin typeface="ＭＳ Ｐゴシック" panose="020B0600070205080204" pitchFamily="50" charset="-128"/>
                <a:ea typeface="ＭＳ Ｐゴシック" panose="020B0600070205080204" pitchFamily="50" charset="-128"/>
              </a:rPr>
              <a:t>（単位／日）</a:t>
            </a:r>
            <a:endParaRPr lang="en-US" altLang="zh-TW"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25" name="スライド番号プレースホルダー 1"/>
          <p:cNvSpPr>
            <a:spLocks noGrp="1"/>
          </p:cNvSpPr>
          <p:nvPr>
            <p:ph type="sldNum" sz="quarter" idx="11"/>
          </p:nvPr>
        </p:nvSpPr>
        <p:spPr>
          <a:xfrm>
            <a:off x="9233910" y="660723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61</a:t>
            </a:fld>
            <a:endParaRPr kumimoji="0" lang="en-US" altLang="ja-JP" sz="1600" kern="0" dirty="0">
              <a:solidFill>
                <a:srgbClr val="000000"/>
              </a:solidFill>
            </a:endParaRPr>
          </a:p>
        </p:txBody>
      </p:sp>
    </p:spTree>
    <p:extLst>
      <p:ext uri="{BB962C8B-B14F-4D97-AF65-F5344CB8AC3E}">
        <p14:creationId xmlns:p14="http://schemas.microsoft.com/office/powerpoint/2010/main" val="9518545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タイトル 1"/>
          <p:cNvSpPr txBox="1">
            <a:spLocks/>
          </p:cNvSpPr>
          <p:nvPr/>
        </p:nvSpPr>
        <p:spPr>
          <a:xfrm>
            <a:off x="-7737" y="5048"/>
            <a:ext cx="9913739" cy="4669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zh-TW"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老人保健</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（１）＜参考＞</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在宅復帰支援機能の更なる</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強化</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2532138778"/>
              </p:ext>
            </p:extLst>
          </p:nvPr>
        </p:nvGraphicFramePr>
        <p:xfrm>
          <a:off x="38452" y="855822"/>
          <a:ext cx="9751088" cy="1899920"/>
        </p:xfrm>
        <a:graphic>
          <a:graphicData uri="http://schemas.openxmlformats.org/drawingml/2006/table">
            <a:tbl>
              <a:tblPr firstRow="1" bandRow="1">
                <a:tableStyleId>{5C22544A-7EE6-4342-B048-85BDC9FD1C3A}</a:tableStyleId>
              </a:tblPr>
              <a:tblGrid>
                <a:gridCol w="2754308"/>
                <a:gridCol w="1368153"/>
                <a:gridCol w="1368153"/>
                <a:gridCol w="1440160"/>
                <a:gridCol w="1440160"/>
                <a:gridCol w="1380154"/>
              </a:tblGrid>
              <a:tr h="370840">
                <a:tc>
                  <a:txBody>
                    <a:bodyPr/>
                    <a:lstStyle/>
                    <a:p>
                      <a:endParaRPr kumimoji="1" lang="ja-JP" altLang="en-US" sz="1600" dirty="0"/>
                    </a:p>
                  </a:txBody>
                  <a:tcPr marL="99060" marR="99060"/>
                </a:tc>
                <a:tc>
                  <a:txBody>
                    <a:bodyPr/>
                    <a:lstStyle/>
                    <a:p>
                      <a:r>
                        <a:rPr kumimoji="1" lang="ja-JP" altLang="en-US" sz="1600" dirty="0" smtClean="0"/>
                        <a:t>在宅復帰率</a:t>
                      </a:r>
                      <a:endParaRPr kumimoji="1" lang="ja-JP" altLang="en-US" sz="1600" dirty="0"/>
                    </a:p>
                  </a:txBody>
                  <a:tcPr marL="99060" marR="99060"/>
                </a:tc>
                <a:tc>
                  <a:txBody>
                    <a:bodyPr/>
                    <a:lstStyle/>
                    <a:p>
                      <a:r>
                        <a:rPr kumimoji="1" lang="ja-JP" altLang="en-US" sz="1600" dirty="0" smtClean="0"/>
                        <a:t>退所後の</a:t>
                      </a:r>
                      <a:endParaRPr kumimoji="1" lang="en-US" altLang="ja-JP" sz="1600" dirty="0" smtClean="0"/>
                    </a:p>
                    <a:p>
                      <a:r>
                        <a:rPr kumimoji="1" lang="ja-JP" altLang="en-US" sz="1600" dirty="0" smtClean="0"/>
                        <a:t>状況確認</a:t>
                      </a:r>
                      <a:endParaRPr kumimoji="1" lang="ja-JP" altLang="en-US" sz="1600" dirty="0"/>
                    </a:p>
                  </a:txBody>
                  <a:tcPr marL="99060" marR="99060"/>
                </a:tc>
                <a:tc>
                  <a:txBody>
                    <a:bodyPr/>
                    <a:lstStyle/>
                    <a:p>
                      <a:r>
                        <a:rPr kumimoji="1" lang="ja-JP" altLang="en-US" sz="1600" dirty="0" smtClean="0"/>
                        <a:t>ベッド回転率</a:t>
                      </a:r>
                      <a:endParaRPr kumimoji="1" lang="ja-JP" altLang="en-US" sz="1600" dirty="0"/>
                    </a:p>
                  </a:txBody>
                  <a:tcPr marL="99060" marR="99060"/>
                </a:tc>
                <a:tc>
                  <a:txBody>
                    <a:bodyPr/>
                    <a:lstStyle/>
                    <a:p>
                      <a:r>
                        <a:rPr kumimoji="1" lang="ja-JP" altLang="en-US" sz="1600" dirty="0" smtClean="0"/>
                        <a:t>重度者割合</a:t>
                      </a:r>
                      <a:endParaRPr kumimoji="1" lang="ja-JP" altLang="en-US" sz="1600" dirty="0"/>
                    </a:p>
                  </a:txBody>
                  <a:tcPr marL="99060" marR="99060"/>
                </a:tc>
                <a:tc>
                  <a:txBody>
                    <a:bodyPr/>
                    <a:lstStyle/>
                    <a:p>
                      <a:r>
                        <a:rPr kumimoji="1" lang="ja-JP" altLang="en-US" sz="1600" dirty="0" smtClean="0"/>
                        <a:t>リハ専門職</a:t>
                      </a:r>
                      <a:endParaRPr kumimoji="1" lang="ja-JP" altLang="en-US" sz="1600" dirty="0"/>
                    </a:p>
                  </a:txBody>
                  <a:tcPr marL="99060" marR="99060"/>
                </a:tc>
              </a:tr>
              <a:tr h="370840">
                <a:tc>
                  <a:txBody>
                    <a:bodyPr/>
                    <a:lstStyle/>
                    <a:p>
                      <a:r>
                        <a:rPr kumimoji="1" lang="ja-JP" altLang="en-US" sz="1600" dirty="0" smtClean="0"/>
                        <a:t>在宅強化型（強化型）</a:t>
                      </a:r>
                      <a:endParaRPr kumimoji="1" lang="en-US" altLang="ja-JP" sz="1600" dirty="0" smtClean="0"/>
                    </a:p>
                  </a:txBody>
                  <a:tcPr marL="99060" marR="99060"/>
                </a:tc>
                <a:tc>
                  <a:txBody>
                    <a:bodyPr/>
                    <a:lstStyle/>
                    <a:p>
                      <a:r>
                        <a:rPr kumimoji="1" lang="en-US" altLang="ja-JP" sz="1600" dirty="0" smtClean="0"/>
                        <a:t>50%</a:t>
                      </a:r>
                      <a:r>
                        <a:rPr kumimoji="1" lang="ja-JP" altLang="en-US" sz="1600" dirty="0" smtClean="0"/>
                        <a:t>超</a:t>
                      </a:r>
                      <a:endParaRPr kumimoji="1" lang="ja-JP" altLang="en-US" sz="1600" dirty="0"/>
                    </a:p>
                  </a:txBody>
                  <a:tcPr marL="99060" marR="99060"/>
                </a:tc>
                <a:tc>
                  <a:txBody>
                    <a:bodyPr/>
                    <a:lstStyle/>
                    <a:p>
                      <a:r>
                        <a:rPr kumimoji="1" lang="ja-JP" altLang="en-US" sz="1600" dirty="0" smtClean="0"/>
                        <a:t>要件あり</a:t>
                      </a:r>
                      <a:endParaRPr kumimoji="1" lang="ja-JP" altLang="en-US" sz="1600" dirty="0"/>
                    </a:p>
                  </a:txBody>
                  <a:tcPr marL="99060" marR="99060"/>
                </a:tc>
                <a:tc>
                  <a:txBody>
                    <a:bodyPr/>
                    <a:lstStyle/>
                    <a:p>
                      <a:r>
                        <a:rPr kumimoji="1" lang="en-US" altLang="ja-JP" sz="1600" dirty="0" smtClean="0"/>
                        <a:t>10</a:t>
                      </a:r>
                      <a:r>
                        <a:rPr kumimoji="1" lang="ja-JP" altLang="en-US" sz="1600" dirty="0" smtClean="0"/>
                        <a:t>％以上</a:t>
                      </a:r>
                      <a:endParaRPr kumimoji="1" lang="ja-JP" altLang="en-US" sz="1600" dirty="0"/>
                    </a:p>
                  </a:txBody>
                  <a:tcPr marL="99060" marR="99060"/>
                </a:tc>
                <a:tc>
                  <a:txBody>
                    <a:bodyPr/>
                    <a:lstStyle/>
                    <a:p>
                      <a:r>
                        <a:rPr kumimoji="1" lang="ja-JP" altLang="en-US" sz="1600" dirty="0" smtClean="0"/>
                        <a:t>要件あり</a:t>
                      </a:r>
                      <a:endParaRPr kumimoji="1" lang="ja-JP" altLang="en-US" sz="1600" dirty="0"/>
                    </a:p>
                  </a:txBody>
                  <a:tcPr marL="99060" marR="99060"/>
                </a:tc>
                <a:tc>
                  <a:txBody>
                    <a:bodyPr/>
                    <a:lstStyle/>
                    <a:p>
                      <a:r>
                        <a:rPr kumimoji="1" lang="ja-JP" altLang="en-US" sz="1600" dirty="0" smtClean="0"/>
                        <a:t>要件あり</a:t>
                      </a:r>
                      <a:endParaRPr kumimoji="1" lang="ja-JP" altLang="en-US" sz="1600" dirty="0"/>
                    </a:p>
                  </a:txBody>
                  <a:tcPr marL="99060" marR="99060"/>
                </a:tc>
              </a:tr>
              <a:tr h="370840">
                <a:tc>
                  <a:txBody>
                    <a:bodyPr/>
                    <a:lstStyle/>
                    <a:p>
                      <a:pPr marL="95250" indent="-95250"/>
                      <a:r>
                        <a:rPr kumimoji="1" lang="ja-JP" altLang="en-US" sz="1600" dirty="0" smtClean="0"/>
                        <a:t>在宅復帰・在宅療養支援機能加算算定施設（加算型）</a:t>
                      </a:r>
                      <a:endParaRPr kumimoji="1" lang="ja-JP" altLang="en-US" sz="1600" dirty="0"/>
                    </a:p>
                  </a:txBody>
                  <a:tcPr marL="99060" marR="99060"/>
                </a:tc>
                <a:tc>
                  <a:txBody>
                    <a:bodyPr/>
                    <a:lstStyle/>
                    <a:p>
                      <a:r>
                        <a:rPr kumimoji="1" lang="en-US" altLang="ja-JP" sz="1600" dirty="0" smtClean="0"/>
                        <a:t>30%</a:t>
                      </a:r>
                      <a:r>
                        <a:rPr kumimoji="1" lang="ja-JP" altLang="en-US" sz="1600" dirty="0" smtClean="0"/>
                        <a:t>超</a:t>
                      </a:r>
                      <a:endParaRPr kumimoji="1" lang="ja-JP" altLang="en-US" sz="1600" dirty="0"/>
                    </a:p>
                  </a:txBody>
                  <a:tcPr marL="99060" marR="99060"/>
                </a:tc>
                <a:tc>
                  <a:txBody>
                    <a:bodyPr/>
                    <a:lstStyle/>
                    <a:p>
                      <a:r>
                        <a:rPr kumimoji="1" lang="ja-JP" altLang="en-US" sz="1600" dirty="0" smtClean="0"/>
                        <a:t>要件あり</a:t>
                      </a:r>
                      <a:endParaRPr kumimoji="1" lang="ja-JP" altLang="en-US" sz="1600" dirty="0"/>
                    </a:p>
                  </a:txBody>
                  <a:tcPr marL="99060" marR="99060"/>
                </a:tc>
                <a:tc>
                  <a:txBody>
                    <a:bodyPr/>
                    <a:lstStyle/>
                    <a:p>
                      <a:r>
                        <a:rPr kumimoji="1" lang="ja-JP" altLang="en-US" sz="1600" dirty="0" smtClean="0"/>
                        <a:t>５％以上</a:t>
                      </a:r>
                      <a:endParaRPr kumimoji="1" lang="ja-JP" altLang="en-US" sz="1600" dirty="0"/>
                    </a:p>
                  </a:txBody>
                  <a:tcPr marL="99060" marR="99060"/>
                </a:tc>
                <a:tc>
                  <a:txBody>
                    <a:bodyPr/>
                    <a:lstStyle/>
                    <a:p>
                      <a:r>
                        <a:rPr kumimoji="1" lang="ja-JP" altLang="en-US" sz="1600" dirty="0" smtClean="0"/>
                        <a:t>要件なし</a:t>
                      </a:r>
                      <a:endParaRPr kumimoji="1" lang="ja-JP" altLang="en-US" sz="1600" dirty="0"/>
                    </a:p>
                  </a:txBody>
                  <a:tcPr marL="99060" marR="99060"/>
                </a:tc>
                <a:tc>
                  <a:txBody>
                    <a:bodyPr/>
                    <a:lstStyle/>
                    <a:p>
                      <a:r>
                        <a:rPr kumimoji="1" lang="ja-JP" altLang="en-US" sz="1600" dirty="0" smtClean="0"/>
                        <a:t>要件なし</a:t>
                      </a:r>
                      <a:endParaRPr kumimoji="1" lang="ja-JP" altLang="en-US" sz="1600" dirty="0"/>
                    </a:p>
                  </a:txBody>
                  <a:tcPr marL="99060" marR="99060"/>
                </a:tc>
              </a:tr>
              <a:tr h="370840">
                <a:tc>
                  <a:txBody>
                    <a:bodyPr/>
                    <a:lstStyle/>
                    <a:p>
                      <a:r>
                        <a:rPr kumimoji="1" lang="ja-JP" altLang="en-US" sz="1600" dirty="0" smtClean="0"/>
                        <a:t>上記以外（通常型）</a:t>
                      </a:r>
                      <a:endParaRPr kumimoji="1" lang="ja-JP" altLang="en-US" sz="1600" dirty="0"/>
                    </a:p>
                  </a:txBody>
                  <a:tcPr marL="99060" marR="99060"/>
                </a:tc>
                <a:tc gridSpan="5">
                  <a:txBody>
                    <a:bodyPr/>
                    <a:lstStyle/>
                    <a:p>
                      <a:pPr algn="ctr"/>
                      <a:r>
                        <a:rPr kumimoji="1" lang="ja-JP" altLang="en-US" sz="1600" dirty="0" smtClean="0"/>
                        <a:t>強化型または加算型の要件を満たさないもの</a:t>
                      </a:r>
                      <a:endParaRPr kumimoji="1" lang="ja-JP" altLang="en-US" sz="1600" dirty="0"/>
                    </a:p>
                  </a:txBody>
                  <a:tcPr marL="99060" marR="99060"/>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bl>
          </a:graphicData>
        </a:graphic>
      </p:graphicFrame>
      <p:graphicFrame>
        <p:nvGraphicFramePr>
          <p:cNvPr id="28" name="表 27"/>
          <p:cNvGraphicFramePr>
            <a:graphicFrameLocks noGrp="1"/>
          </p:cNvGraphicFramePr>
          <p:nvPr>
            <p:extLst>
              <p:ext uri="{D42A27DB-BD31-4B8C-83A1-F6EECF244321}">
                <p14:modId xmlns:p14="http://schemas.microsoft.com/office/powerpoint/2010/main" val="4097739277"/>
              </p:ext>
            </p:extLst>
          </p:nvPr>
        </p:nvGraphicFramePr>
        <p:xfrm>
          <a:off x="181039" y="2851811"/>
          <a:ext cx="9562360" cy="3486730"/>
        </p:xfrm>
        <a:graphic>
          <a:graphicData uri="http://schemas.openxmlformats.org/drawingml/2006/table">
            <a:tbl>
              <a:tblPr firstRow="1" bandRow="1"/>
              <a:tblGrid>
                <a:gridCol w="912590"/>
                <a:gridCol w="8649770"/>
              </a:tblGrid>
              <a:tr h="354925">
                <a:tc>
                  <a:txBody>
                    <a:bodyPr/>
                    <a:lstStyle>
                      <a:lvl1pPr marL="0" algn="l" defTabSz="914400" rtl="0" eaLnBrk="1" latinLnBrk="0" hangingPunct="1">
                        <a:defRPr kumimoji="1" sz="1800" b="1" kern="1200">
                          <a:solidFill>
                            <a:schemeClr val="lt1"/>
                          </a:solidFill>
                          <a:latin typeface="Arial"/>
                          <a:ea typeface="ＭＳ Ｐゴシック"/>
                          <a:cs typeface=""/>
                        </a:defRPr>
                      </a:lvl1pPr>
                      <a:lvl2pPr marL="457200" algn="l" defTabSz="914400" rtl="0" eaLnBrk="1" latinLnBrk="0" hangingPunct="1">
                        <a:defRPr kumimoji="1" sz="1800" b="1" kern="1200">
                          <a:solidFill>
                            <a:schemeClr val="lt1"/>
                          </a:solidFill>
                          <a:latin typeface="Arial"/>
                          <a:ea typeface="ＭＳ Ｐゴシック"/>
                          <a:cs typeface=""/>
                        </a:defRPr>
                      </a:lvl2pPr>
                      <a:lvl3pPr marL="914400" algn="l" defTabSz="914400" rtl="0" eaLnBrk="1" latinLnBrk="0" hangingPunct="1">
                        <a:defRPr kumimoji="1" sz="1800" b="1" kern="1200">
                          <a:solidFill>
                            <a:schemeClr val="lt1"/>
                          </a:solidFill>
                          <a:latin typeface="Arial"/>
                          <a:ea typeface="ＭＳ Ｐゴシック"/>
                          <a:cs typeface=""/>
                        </a:defRPr>
                      </a:lvl3pPr>
                      <a:lvl4pPr marL="1371600" algn="l" defTabSz="914400" rtl="0" eaLnBrk="1" latinLnBrk="0" hangingPunct="1">
                        <a:defRPr kumimoji="1" sz="1800" b="1" kern="1200">
                          <a:solidFill>
                            <a:schemeClr val="lt1"/>
                          </a:solidFill>
                          <a:latin typeface="Arial"/>
                          <a:ea typeface="ＭＳ Ｐゴシック"/>
                          <a:cs typeface=""/>
                        </a:defRPr>
                      </a:lvl4pPr>
                      <a:lvl5pPr marL="1828800" algn="l" defTabSz="914400" rtl="0" eaLnBrk="1" latinLnBrk="0" hangingPunct="1">
                        <a:defRPr kumimoji="1" sz="1800" b="1" kern="1200">
                          <a:solidFill>
                            <a:schemeClr val="lt1"/>
                          </a:solidFill>
                          <a:latin typeface="Arial"/>
                          <a:ea typeface="ＭＳ Ｐゴシック"/>
                          <a:cs typeface=""/>
                        </a:defRPr>
                      </a:lvl5pPr>
                      <a:lvl6pPr marL="2286000" algn="l" defTabSz="914400" rtl="0" eaLnBrk="1" latinLnBrk="0" hangingPunct="1">
                        <a:defRPr kumimoji="1" sz="1800" b="1" kern="1200">
                          <a:solidFill>
                            <a:schemeClr val="lt1"/>
                          </a:solidFill>
                          <a:latin typeface="Arial"/>
                          <a:ea typeface="ＭＳ Ｐゴシック"/>
                          <a:cs typeface=""/>
                        </a:defRPr>
                      </a:lvl6pPr>
                      <a:lvl7pPr marL="2743200" algn="l" defTabSz="914400" rtl="0" eaLnBrk="1" latinLnBrk="0" hangingPunct="1">
                        <a:defRPr kumimoji="1" sz="1800" b="1" kern="1200">
                          <a:solidFill>
                            <a:schemeClr val="lt1"/>
                          </a:solidFill>
                          <a:latin typeface="Arial"/>
                          <a:ea typeface="ＭＳ Ｐゴシック"/>
                          <a:cs typeface=""/>
                        </a:defRPr>
                      </a:lvl7pPr>
                      <a:lvl8pPr marL="3200400" algn="l" defTabSz="914400" rtl="0" eaLnBrk="1" latinLnBrk="0" hangingPunct="1">
                        <a:defRPr kumimoji="1" sz="1800" b="1" kern="1200">
                          <a:solidFill>
                            <a:schemeClr val="lt1"/>
                          </a:solidFill>
                          <a:latin typeface="Arial"/>
                          <a:ea typeface="ＭＳ Ｐゴシック"/>
                          <a:cs typeface=""/>
                        </a:defRPr>
                      </a:lvl8pPr>
                      <a:lvl9pPr marL="3657600" algn="l" defTabSz="914400" rtl="0" eaLnBrk="1" latinLnBrk="0" hangingPunct="1">
                        <a:defRPr kumimoji="1" sz="1800" b="1" kern="1200">
                          <a:solidFill>
                            <a:schemeClr val="lt1"/>
                          </a:solidFill>
                          <a:latin typeface="Arial"/>
                          <a:ea typeface="ＭＳ Ｐゴシック"/>
                          <a:cs typeface=""/>
                        </a:defRPr>
                      </a:lvl9pPr>
                    </a:lstStyle>
                    <a:p>
                      <a:pPr algn="ctr"/>
                      <a:r>
                        <a:rPr kumimoji="1" lang="ja-JP" altLang="en-US" sz="1200" dirty="0" smtClean="0">
                          <a:solidFill>
                            <a:sysClr val="windowText" lastClr="000000"/>
                          </a:solidFill>
                        </a:rPr>
                        <a:t>評価項目</a:t>
                      </a:r>
                      <a:endParaRPr kumimoji="1" lang="ja-JP" altLang="en-US" sz="1200" dirty="0">
                        <a:solidFill>
                          <a:sysClr val="windowText" lastClr="000000"/>
                        </a:solidFill>
                      </a:endParaRPr>
                    </a:p>
                  </a:txBody>
                  <a:tcPr marL="99060" marR="99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40000"/>
                        <a:lumOff val="60000"/>
                      </a:srgbClr>
                    </a:solidFill>
                  </a:tcPr>
                </a:tc>
                <a:tc>
                  <a:txBody>
                    <a:bodyPr/>
                    <a:lstStyle>
                      <a:lvl1pPr marL="0" algn="l" defTabSz="914400" rtl="0" eaLnBrk="1" latinLnBrk="0" hangingPunct="1">
                        <a:defRPr kumimoji="1" sz="1800" b="1" kern="1200">
                          <a:solidFill>
                            <a:schemeClr val="lt1"/>
                          </a:solidFill>
                          <a:latin typeface="Arial"/>
                          <a:ea typeface="ＭＳ Ｐゴシック"/>
                          <a:cs typeface=""/>
                        </a:defRPr>
                      </a:lvl1pPr>
                      <a:lvl2pPr marL="457200" algn="l" defTabSz="914400" rtl="0" eaLnBrk="1" latinLnBrk="0" hangingPunct="1">
                        <a:defRPr kumimoji="1" sz="1800" b="1" kern="1200">
                          <a:solidFill>
                            <a:schemeClr val="lt1"/>
                          </a:solidFill>
                          <a:latin typeface="Arial"/>
                          <a:ea typeface="ＭＳ Ｐゴシック"/>
                          <a:cs typeface=""/>
                        </a:defRPr>
                      </a:lvl2pPr>
                      <a:lvl3pPr marL="914400" algn="l" defTabSz="914400" rtl="0" eaLnBrk="1" latinLnBrk="0" hangingPunct="1">
                        <a:defRPr kumimoji="1" sz="1800" b="1" kern="1200">
                          <a:solidFill>
                            <a:schemeClr val="lt1"/>
                          </a:solidFill>
                          <a:latin typeface="Arial"/>
                          <a:ea typeface="ＭＳ Ｐゴシック"/>
                          <a:cs typeface=""/>
                        </a:defRPr>
                      </a:lvl3pPr>
                      <a:lvl4pPr marL="1371600" algn="l" defTabSz="914400" rtl="0" eaLnBrk="1" latinLnBrk="0" hangingPunct="1">
                        <a:defRPr kumimoji="1" sz="1800" b="1" kern="1200">
                          <a:solidFill>
                            <a:schemeClr val="lt1"/>
                          </a:solidFill>
                          <a:latin typeface="Arial"/>
                          <a:ea typeface="ＭＳ Ｐゴシック"/>
                          <a:cs typeface=""/>
                        </a:defRPr>
                      </a:lvl4pPr>
                      <a:lvl5pPr marL="1828800" algn="l" defTabSz="914400" rtl="0" eaLnBrk="1" latinLnBrk="0" hangingPunct="1">
                        <a:defRPr kumimoji="1" sz="1800" b="1" kern="1200">
                          <a:solidFill>
                            <a:schemeClr val="lt1"/>
                          </a:solidFill>
                          <a:latin typeface="Arial"/>
                          <a:ea typeface="ＭＳ Ｐゴシック"/>
                          <a:cs typeface=""/>
                        </a:defRPr>
                      </a:lvl5pPr>
                      <a:lvl6pPr marL="2286000" algn="l" defTabSz="914400" rtl="0" eaLnBrk="1" latinLnBrk="0" hangingPunct="1">
                        <a:defRPr kumimoji="1" sz="1800" b="1" kern="1200">
                          <a:solidFill>
                            <a:schemeClr val="lt1"/>
                          </a:solidFill>
                          <a:latin typeface="Arial"/>
                          <a:ea typeface="ＭＳ Ｐゴシック"/>
                          <a:cs typeface=""/>
                        </a:defRPr>
                      </a:lvl6pPr>
                      <a:lvl7pPr marL="2743200" algn="l" defTabSz="914400" rtl="0" eaLnBrk="1" latinLnBrk="0" hangingPunct="1">
                        <a:defRPr kumimoji="1" sz="1800" b="1" kern="1200">
                          <a:solidFill>
                            <a:schemeClr val="lt1"/>
                          </a:solidFill>
                          <a:latin typeface="Arial"/>
                          <a:ea typeface="ＭＳ Ｐゴシック"/>
                          <a:cs typeface=""/>
                        </a:defRPr>
                      </a:lvl7pPr>
                      <a:lvl8pPr marL="3200400" algn="l" defTabSz="914400" rtl="0" eaLnBrk="1" latinLnBrk="0" hangingPunct="1">
                        <a:defRPr kumimoji="1" sz="1800" b="1" kern="1200">
                          <a:solidFill>
                            <a:schemeClr val="lt1"/>
                          </a:solidFill>
                          <a:latin typeface="Arial"/>
                          <a:ea typeface="ＭＳ Ｐゴシック"/>
                          <a:cs typeface=""/>
                        </a:defRPr>
                      </a:lvl8pPr>
                      <a:lvl9pPr marL="3657600" algn="l" defTabSz="914400" rtl="0" eaLnBrk="1" latinLnBrk="0" hangingPunct="1">
                        <a:defRPr kumimoji="1" sz="1800" b="1" kern="1200">
                          <a:solidFill>
                            <a:schemeClr val="lt1"/>
                          </a:solidFill>
                          <a:latin typeface="Arial"/>
                          <a:ea typeface="ＭＳ Ｐゴシック"/>
                          <a:cs typeface=""/>
                        </a:defRPr>
                      </a:lvl9pPr>
                    </a:lstStyle>
                    <a:p>
                      <a:pPr algn="ctr"/>
                      <a:r>
                        <a:rPr kumimoji="1" lang="ja-JP" altLang="en-US" sz="1200" dirty="0" smtClean="0">
                          <a:solidFill>
                            <a:sysClr val="windowText" lastClr="000000"/>
                          </a:solidFill>
                        </a:rPr>
                        <a:t>算定要件</a:t>
                      </a:r>
                      <a:endParaRPr kumimoji="1" lang="ja-JP" altLang="en-US" sz="1200" dirty="0">
                        <a:solidFill>
                          <a:sysClr val="windowText" lastClr="000000"/>
                        </a:solidFill>
                      </a:endParaRPr>
                    </a:p>
                  </a:txBody>
                  <a:tcPr marL="99060" marR="99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40000"/>
                        <a:lumOff val="60000"/>
                      </a:srgbClr>
                    </a:solidFill>
                  </a:tcPr>
                </a:tc>
              </a:tr>
              <a:tr h="1626334">
                <a:tc>
                  <a:txBody>
                    <a:bodyPr/>
                    <a:lstStyle>
                      <a:lvl1pPr marL="0" algn="l" defTabSz="914400" rtl="0" eaLnBrk="1" latinLnBrk="0" hangingPunct="1">
                        <a:defRPr kumimoji="1" sz="1800" kern="1200">
                          <a:solidFill>
                            <a:schemeClr val="dk1"/>
                          </a:solidFill>
                          <a:latin typeface="Arial"/>
                          <a:ea typeface="ＭＳ Ｐゴシック"/>
                          <a:cs typeface=""/>
                        </a:defRPr>
                      </a:lvl1pPr>
                      <a:lvl2pPr marL="457200" algn="l" defTabSz="914400" rtl="0" eaLnBrk="1" latinLnBrk="0" hangingPunct="1">
                        <a:defRPr kumimoji="1" sz="1800" kern="1200">
                          <a:solidFill>
                            <a:schemeClr val="dk1"/>
                          </a:solidFill>
                          <a:latin typeface="Arial"/>
                          <a:ea typeface="ＭＳ Ｐゴシック"/>
                          <a:cs typeface=""/>
                        </a:defRPr>
                      </a:lvl2pPr>
                      <a:lvl3pPr marL="914400" algn="l" defTabSz="914400" rtl="0" eaLnBrk="1" latinLnBrk="0" hangingPunct="1">
                        <a:defRPr kumimoji="1" sz="1800" kern="1200">
                          <a:solidFill>
                            <a:schemeClr val="dk1"/>
                          </a:solidFill>
                          <a:latin typeface="Arial"/>
                          <a:ea typeface="ＭＳ Ｐゴシック"/>
                          <a:cs typeface=""/>
                        </a:defRPr>
                      </a:lvl3pPr>
                      <a:lvl4pPr marL="1371600" algn="l" defTabSz="914400" rtl="0" eaLnBrk="1" latinLnBrk="0" hangingPunct="1">
                        <a:defRPr kumimoji="1" sz="1800" kern="1200">
                          <a:solidFill>
                            <a:schemeClr val="dk1"/>
                          </a:solidFill>
                          <a:latin typeface="Arial"/>
                          <a:ea typeface="ＭＳ Ｐゴシック"/>
                          <a:cs typeface=""/>
                        </a:defRPr>
                      </a:lvl4pPr>
                      <a:lvl5pPr marL="1828800" algn="l" defTabSz="914400" rtl="0" eaLnBrk="1" latinLnBrk="0" hangingPunct="1">
                        <a:defRPr kumimoji="1" sz="1800" kern="1200">
                          <a:solidFill>
                            <a:schemeClr val="dk1"/>
                          </a:solidFill>
                          <a:latin typeface="Arial"/>
                          <a:ea typeface="ＭＳ Ｐゴシック"/>
                          <a:cs typeface=""/>
                        </a:defRPr>
                      </a:lvl5pPr>
                      <a:lvl6pPr marL="2286000" algn="l" defTabSz="914400" rtl="0" eaLnBrk="1" latinLnBrk="0" hangingPunct="1">
                        <a:defRPr kumimoji="1" sz="1800" kern="1200">
                          <a:solidFill>
                            <a:schemeClr val="dk1"/>
                          </a:solidFill>
                          <a:latin typeface="Arial"/>
                          <a:ea typeface="ＭＳ Ｐゴシック"/>
                          <a:cs typeface=""/>
                        </a:defRPr>
                      </a:lvl6pPr>
                      <a:lvl7pPr marL="2743200" algn="l" defTabSz="914400" rtl="0" eaLnBrk="1" latinLnBrk="0" hangingPunct="1">
                        <a:defRPr kumimoji="1" sz="1800" kern="1200">
                          <a:solidFill>
                            <a:schemeClr val="dk1"/>
                          </a:solidFill>
                          <a:latin typeface="Arial"/>
                          <a:ea typeface="ＭＳ Ｐゴシック"/>
                          <a:cs typeface=""/>
                        </a:defRPr>
                      </a:lvl7pPr>
                      <a:lvl8pPr marL="3200400" algn="l" defTabSz="914400" rtl="0" eaLnBrk="1" latinLnBrk="0" hangingPunct="1">
                        <a:defRPr kumimoji="1" sz="1800" kern="1200">
                          <a:solidFill>
                            <a:schemeClr val="dk1"/>
                          </a:solidFill>
                          <a:latin typeface="Arial"/>
                          <a:ea typeface="ＭＳ Ｐゴシック"/>
                          <a:cs typeface=""/>
                        </a:defRPr>
                      </a:lvl8pPr>
                      <a:lvl9pPr marL="3657600" algn="l" defTabSz="914400" rtl="0" eaLnBrk="1" latinLnBrk="0" hangingPunct="1">
                        <a:defRPr kumimoji="1" sz="1800" kern="1200">
                          <a:solidFill>
                            <a:schemeClr val="dk1"/>
                          </a:solidFill>
                          <a:latin typeface="Arial"/>
                          <a:ea typeface="ＭＳ Ｐゴシック"/>
                          <a:cs typeface=""/>
                        </a:defRPr>
                      </a:lvl9pPr>
                    </a:lstStyle>
                    <a:p>
                      <a:pPr algn="ctr"/>
                      <a:r>
                        <a:rPr kumimoji="1" lang="ja-JP" altLang="en-US" sz="1200" dirty="0" smtClean="0"/>
                        <a:t>在宅復帰の状況</a:t>
                      </a:r>
                      <a:endParaRPr kumimoji="1" lang="ja-JP" altLang="en-US" sz="1200" dirty="0"/>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ＭＳ Ｐゴシック"/>
                          <a:cs typeface=""/>
                        </a:defRPr>
                      </a:lvl1pPr>
                      <a:lvl2pPr marL="457200" algn="l" defTabSz="914400" rtl="0" eaLnBrk="1" latinLnBrk="0" hangingPunct="1">
                        <a:defRPr kumimoji="1" sz="1800" kern="1200">
                          <a:solidFill>
                            <a:schemeClr val="dk1"/>
                          </a:solidFill>
                          <a:latin typeface="Arial"/>
                          <a:ea typeface="ＭＳ Ｐゴシック"/>
                          <a:cs typeface=""/>
                        </a:defRPr>
                      </a:lvl2pPr>
                      <a:lvl3pPr marL="914400" algn="l" defTabSz="914400" rtl="0" eaLnBrk="1" latinLnBrk="0" hangingPunct="1">
                        <a:defRPr kumimoji="1" sz="1800" kern="1200">
                          <a:solidFill>
                            <a:schemeClr val="dk1"/>
                          </a:solidFill>
                          <a:latin typeface="Arial"/>
                          <a:ea typeface="ＭＳ Ｐゴシック"/>
                          <a:cs typeface=""/>
                        </a:defRPr>
                      </a:lvl3pPr>
                      <a:lvl4pPr marL="1371600" algn="l" defTabSz="914400" rtl="0" eaLnBrk="1" latinLnBrk="0" hangingPunct="1">
                        <a:defRPr kumimoji="1" sz="1800" kern="1200">
                          <a:solidFill>
                            <a:schemeClr val="dk1"/>
                          </a:solidFill>
                          <a:latin typeface="Arial"/>
                          <a:ea typeface="ＭＳ Ｐゴシック"/>
                          <a:cs typeface=""/>
                        </a:defRPr>
                      </a:lvl4pPr>
                      <a:lvl5pPr marL="1828800" algn="l" defTabSz="914400" rtl="0" eaLnBrk="1" latinLnBrk="0" hangingPunct="1">
                        <a:defRPr kumimoji="1" sz="1800" kern="1200">
                          <a:solidFill>
                            <a:schemeClr val="dk1"/>
                          </a:solidFill>
                          <a:latin typeface="Arial"/>
                          <a:ea typeface="ＭＳ Ｐゴシック"/>
                          <a:cs typeface=""/>
                        </a:defRPr>
                      </a:lvl5pPr>
                      <a:lvl6pPr marL="2286000" algn="l" defTabSz="914400" rtl="0" eaLnBrk="1" latinLnBrk="0" hangingPunct="1">
                        <a:defRPr kumimoji="1" sz="1800" kern="1200">
                          <a:solidFill>
                            <a:schemeClr val="dk1"/>
                          </a:solidFill>
                          <a:latin typeface="Arial"/>
                          <a:ea typeface="ＭＳ Ｐゴシック"/>
                          <a:cs typeface=""/>
                        </a:defRPr>
                      </a:lvl6pPr>
                      <a:lvl7pPr marL="2743200" algn="l" defTabSz="914400" rtl="0" eaLnBrk="1" latinLnBrk="0" hangingPunct="1">
                        <a:defRPr kumimoji="1" sz="1800" kern="1200">
                          <a:solidFill>
                            <a:schemeClr val="dk1"/>
                          </a:solidFill>
                          <a:latin typeface="Arial"/>
                          <a:ea typeface="ＭＳ Ｐゴシック"/>
                          <a:cs typeface=""/>
                        </a:defRPr>
                      </a:lvl7pPr>
                      <a:lvl8pPr marL="3200400" algn="l" defTabSz="914400" rtl="0" eaLnBrk="1" latinLnBrk="0" hangingPunct="1">
                        <a:defRPr kumimoji="1" sz="1800" kern="1200">
                          <a:solidFill>
                            <a:schemeClr val="dk1"/>
                          </a:solidFill>
                          <a:latin typeface="Arial"/>
                          <a:ea typeface="ＭＳ Ｐゴシック"/>
                          <a:cs typeface=""/>
                        </a:defRPr>
                      </a:lvl8pPr>
                      <a:lvl9pPr marL="3657600" algn="l" defTabSz="914400" rtl="0" eaLnBrk="1" latinLnBrk="0" hangingPunct="1">
                        <a:defRPr kumimoji="1" sz="1800" kern="1200">
                          <a:solidFill>
                            <a:schemeClr val="dk1"/>
                          </a:solidFill>
                          <a:latin typeface="Arial"/>
                          <a:ea typeface="ＭＳ Ｐゴシック"/>
                          <a:cs typeface=""/>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ja-JP" altLang="en-US" sz="1200" dirty="0" smtClean="0"/>
                        <a:t>以下の両方を満たすこと。</a:t>
                      </a:r>
                      <a:endParaRPr kumimoji="1" lang="en-US" altLang="ja-JP" sz="1200" u="none" strike="noStrike" cap="none" normalizeH="0" baseline="0" dirty="0" smtClean="0">
                        <a:ln>
                          <a:noFill/>
                        </a:ln>
                        <a:effectLst/>
                      </a:endParaRPr>
                    </a:p>
                    <a:p>
                      <a:pPr marL="355600" lvl="1" indent="-165100" eaLnBrk="0" hangingPunct="0"/>
                      <a:r>
                        <a:rPr kumimoji="1" lang="ja-JP" altLang="en-US" sz="1200" u="none" strike="noStrike" cap="none" normalizeH="0" baseline="0" dirty="0" smtClean="0">
                          <a:ln>
                            <a:noFill/>
                          </a:ln>
                          <a:effectLst/>
                        </a:rPr>
                        <a:t>①　</a:t>
                      </a:r>
                      <a:endParaRPr kumimoji="1" lang="en-US" altLang="ja-JP" sz="1050" dirty="0" smtClean="0"/>
                    </a:p>
                    <a:p>
                      <a:pPr marL="355600" marR="0" lvl="1" indent="-165100" algn="l" defTabSz="914400" rtl="0" eaLnBrk="0" fontAlgn="auto" latinLnBrk="0" hangingPunct="0">
                        <a:lnSpc>
                          <a:spcPct val="100000"/>
                        </a:lnSpc>
                        <a:spcBef>
                          <a:spcPts val="0"/>
                        </a:spcBef>
                        <a:spcAft>
                          <a:spcPts val="0"/>
                        </a:spcAft>
                        <a:buClrTx/>
                        <a:buSzTx/>
                        <a:buFontTx/>
                        <a:buNone/>
                        <a:tabLst/>
                        <a:defRPr/>
                      </a:pPr>
                      <a:endParaRPr kumimoji="1" lang="en-US" altLang="ja-JP" sz="1200" u="none" strike="noStrike" cap="none" normalizeH="0" baseline="0" dirty="0" smtClean="0">
                        <a:ln>
                          <a:noFill/>
                        </a:ln>
                        <a:effectLst/>
                      </a:endParaRPr>
                    </a:p>
                    <a:p>
                      <a:pPr marL="355600" marR="0" lvl="1" indent="-165100" algn="l" defTabSz="914400" rtl="0" eaLnBrk="0" fontAlgn="auto" latinLnBrk="0" hangingPunct="0">
                        <a:lnSpc>
                          <a:spcPct val="100000"/>
                        </a:lnSpc>
                        <a:spcBef>
                          <a:spcPts val="0"/>
                        </a:spcBef>
                        <a:spcAft>
                          <a:spcPts val="0"/>
                        </a:spcAft>
                        <a:buClrTx/>
                        <a:buSzTx/>
                        <a:buFontTx/>
                        <a:buNone/>
                        <a:tabLst/>
                        <a:defRPr/>
                      </a:pPr>
                      <a:endParaRPr kumimoji="1" lang="en-US" altLang="ja-JP" sz="1200" u="none" strike="noStrike" cap="none" normalizeH="0" baseline="0" dirty="0" smtClean="0">
                        <a:ln>
                          <a:noFill/>
                        </a:ln>
                        <a:effectLst/>
                      </a:endParaRPr>
                    </a:p>
                    <a:p>
                      <a:pPr marL="355600" marR="0" lvl="1" indent="-165100" algn="l" defTabSz="914400" rtl="0" eaLnBrk="0" fontAlgn="auto" latinLnBrk="0" hangingPunct="0">
                        <a:lnSpc>
                          <a:spcPct val="100000"/>
                        </a:lnSpc>
                        <a:spcBef>
                          <a:spcPts val="0"/>
                        </a:spcBef>
                        <a:spcAft>
                          <a:spcPts val="0"/>
                        </a:spcAft>
                        <a:buClrTx/>
                        <a:buSzTx/>
                        <a:buFontTx/>
                        <a:buNone/>
                        <a:tabLst/>
                        <a:defRPr/>
                      </a:pPr>
                      <a:endParaRPr kumimoji="1" lang="en-US" altLang="ja-JP" sz="1200" u="none" strike="noStrike" cap="none" normalizeH="0" baseline="0" dirty="0" smtClean="0">
                        <a:ln>
                          <a:noFill/>
                        </a:ln>
                        <a:effectLst/>
                      </a:endParaRPr>
                    </a:p>
                    <a:p>
                      <a:pPr marL="355600" marR="0" lvl="1" indent="-165100" algn="l" defTabSz="914400" rtl="0" eaLnBrk="0" fontAlgn="auto" latinLnBrk="0" hangingPunct="0">
                        <a:lnSpc>
                          <a:spcPct val="100000"/>
                        </a:lnSpc>
                        <a:spcBef>
                          <a:spcPts val="0"/>
                        </a:spcBef>
                        <a:spcAft>
                          <a:spcPts val="0"/>
                        </a:spcAft>
                        <a:buClrTx/>
                        <a:buSzTx/>
                        <a:buFontTx/>
                        <a:buNone/>
                        <a:tabLst/>
                        <a:defRPr/>
                      </a:pPr>
                      <a:endParaRPr kumimoji="1" lang="en-US" altLang="ja-JP" sz="1100" u="none" strike="noStrike" cap="none" normalizeH="0" baseline="0" dirty="0" smtClean="0">
                        <a:ln>
                          <a:noFill/>
                        </a:ln>
                        <a:effectLst/>
                      </a:endParaRPr>
                    </a:p>
                    <a:p>
                      <a:pPr marL="355600" marR="0" lvl="1" indent="-165100" algn="l" defTabSz="914400" rtl="0" eaLnBrk="0" fontAlgn="auto" latinLnBrk="0" hangingPunct="0">
                        <a:lnSpc>
                          <a:spcPct val="100000"/>
                        </a:lnSpc>
                        <a:spcBef>
                          <a:spcPts val="0"/>
                        </a:spcBef>
                        <a:spcAft>
                          <a:spcPts val="0"/>
                        </a:spcAft>
                        <a:buClrTx/>
                        <a:buSzTx/>
                        <a:buFontTx/>
                        <a:buNone/>
                        <a:tabLst/>
                        <a:defRPr/>
                      </a:pPr>
                      <a:r>
                        <a:rPr kumimoji="1" lang="ja-JP" altLang="en-US" sz="1200" u="none" strike="noStrike" cap="none" normalizeH="0" baseline="0" dirty="0" smtClean="0">
                          <a:ln>
                            <a:noFill/>
                          </a:ln>
                          <a:effectLst/>
                        </a:rPr>
                        <a:t>②　入所者の退所後３０日</a:t>
                      </a:r>
                      <a:r>
                        <a:rPr kumimoji="1" lang="ja-JP" altLang="en-US" sz="1200" u="none" strike="noStrike" cap="none" normalizeH="0" baseline="30000" dirty="0" smtClean="0">
                          <a:ln>
                            <a:noFill/>
                          </a:ln>
                          <a:effectLst/>
                        </a:rPr>
                        <a:t>注</a:t>
                      </a:r>
                      <a:r>
                        <a:rPr kumimoji="1" lang="en-US" altLang="ja-JP" sz="1200" u="none" strike="noStrike" cap="none" normalizeH="0" baseline="30000" dirty="0" smtClean="0">
                          <a:ln>
                            <a:noFill/>
                          </a:ln>
                          <a:effectLst/>
                        </a:rPr>
                        <a:t>3</a:t>
                      </a:r>
                      <a:r>
                        <a:rPr kumimoji="1" lang="ja-JP" altLang="en-US" sz="1200" u="none" strike="noStrike" cap="none" normalizeH="0" baseline="0" dirty="0" smtClean="0">
                          <a:ln>
                            <a:noFill/>
                          </a:ln>
                          <a:effectLst/>
                        </a:rPr>
                        <a:t>以内に、その居宅を訪問し、又は指定居宅介護支援事業者から情報提供を受けることにより、在宅における生活が１月</a:t>
                      </a:r>
                      <a:r>
                        <a:rPr kumimoji="1" lang="ja-JP" altLang="en-US" sz="1200" u="none" strike="noStrike" cap="none" normalizeH="0" baseline="30000" dirty="0" smtClean="0">
                          <a:ln>
                            <a:noFill/>
                          </a:ln>
                          <a:effectLst/>
                        </a:rPr>
                        <a:t>注</a:t>
                      </a:r>
                      <a:r>
                        <a:rPr kumimoji="1" lang="en-US" altLang="ja-JP" sz="1200" u="none" strike="noStrike" cap="none" normalizeH="0" baseline="30000" dirty="0" smtClean="0">
                          <a:ln>
                            <a:noFill/>
                          </a:ln>
                          <a:effectLst/>
                        </a:rPr>
                        <a:t>3</a:t>
                      </a:r>
                      <a:r>
                        <a:rPr kumimoji="1" lang="ja-JP" altLang="en-US" sz="1200" u="none" strike="noStrike" cap="none" normalizeH="0" baseline="0" dirty="0" smtClean="0">
                          <a:ln>
                            <a:noFill/>
                          </a:ln>
                          <a:effectLst/>
                        </a:rPr>
                        <a:t>以上継続する見込みであることを確認し、記録していること。</a:t>
                      </a:r>
                      <a:endParaRPr kumimoji="1" lang="en-US" altLang="ja-JP" sz="1200" u="none" strike="noStrike" cap="none" normalizeH="0" baseline="0" dirty="0" smtClean="0">
                        <a:ln>
                          <a:noFill/>
                        </a:ln>
                        <a:effectLst/>
                      </a:endParaRPr>
                    </a:p>
                    <a:p>
                      <a:pPr marL="3924300" lvl="8" indent="-788988">
                        <a:tabLst/>
                      </a:pPr>
                      <a:r>
                        <a:rPr kumimoji="1" lang="ja-JP" altLang="en-US" sz="1050" dirty="0" smtClean="0"/>
                        <a:t>注３：退所時の要介護状態区分が要介護４又は要介護５の場合にあっては１４日</a:t>
                      </a: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516825">
                <a:tc>
                  <a:txBody>
                    <a:bodyPr/>
                    <a:lstStyle>
                      <a:lvl1pPr marL="0" algn="l" defTabSz="914400" rtl="0" eaLnBrk="1" latinLnBrk="0" hangingPunct="1">
                        <a:defRPr kumimoji="1" sz="1800" kern="1200">
                          <a:solidFill>
                            <a:schemeClr val="dk1"/>
                          </a:solidFill>
                          <a:latin typeface="Arial"/>
                          <a:ea typeface="ＭＳ Ｐゴシック"/>
                          <a:cs typeface=""/>
                        </a:defRPr>
                      </a:lvl1pPr>
                      <a:lvl2pPr marL="457200" algn="l" defTabSz="914400" rtl="0" eaLnBrk="1" latinLnBrk="0" hangingPunct="1">
                        <a:defRPr kumimoji="1" sz="1800" kern="1200">
                          <a:solidFill>
                            <a:schemeClr val="dk1"/>
                          </a:solidFill>
                          <a:latin typeface="Arial"/>
                          <a:ea typeface="ＭＳ Ｐゴシック"/>
                          <a:cs typeface=""/>
                        </a:defRPr>
                      </a:lvl2pPr>
                      <a:lvl3pPr marL="914400" algn="l" defTabSz="914400" rtl="0" eaLnBrk="1" latinLnBrk="0" hangingPunct="1">
                        <a:defRPr kumimoji="1" sz="1800" kern="1200">
                          <a:solidFill>
                            <a:schemeClr val="dk1"/>
                          </a:solidFill>
                          <a:latin typeface="Arial"/>
                          <a:ea typeface="ＭＳ Ｐゴシック"/>
                          <a:cs typeface=""/>
                        </a:defRPr>
                      </a:lvl3pPr>
                      <a:lvl4pPr marL="1371600" algn="l" defTabSz="914400" rtl="0" eaLnBrk="1" latinLnBrk="0" hangingPunct="1">
                        <a:defRPr kumimoji="1" sz="1800" kern="1200">
                          <a:solidFill>
                            <a:schemeClr val="dk1"/>
                          </a:solidFill>
                          <a:latin typeface="Arial"/>
                          <a:ea typeface="ＭＳ Ｐゴシック"/>
                          <a:cs typeface=""/>
                        </a:defRPr>
                      </a:lvl4pPr>
                      <a:lvl5pPr marL="1828800" algn="l" defTabSz="914400" rtl="0" eaLnBrk="1" latinLnBrk="0" hangingPunct="1">
                        <a:defRPr kumimoji="1" sz="1800" kern="1200">
                          <a:solidFill>
                            <a:schemeClr val="dk1"/>
                          </a:solidFill>
                          <a:latin typeface="Arial"/>
                          <a:ea typeface="ＭＳ Ｐゴシック"/>
                          <a:cs typeface=""/>
                        </a:defRPr>
                      </a:lvl5pPr>
                      <a:lvl6pPr marL="2286000" algn="l" defTabSz="914400" rtl="0" eaLnBrk="1" latinLnBrk="0" hangingPunct="1">
                        <a:defRPr kumimoji="1" sz="1800" kern="1200">
                          <a:solidFill>
                            <a:schemeClr val="dk1"/>
                          </a:solidFill>
                          <a:latin typeface="Arial"/>
                          <a:ea typeface="ＭＳ Ｐゴシック"/>
                          <a:cs typeface=""/>
                        </a:defRPr>
                      </a:lvl6pPr>
                      <a:lvl7pPr marL="2743200" algn="l" defTabSz="914400" rtl="0" eaLnBrk="1" latinLnBrk="0" hangingPunct="1">
                        <a:defRPr kumimoji="1" sz="1800" kern="1200">
                          <a:solidFill>
                            <a:schemeClr val="dk1"/>
                          </a:solidFill>
                          <a:latin typeface="Arial"/>
                          <a:ea typeface="ＭＳ Ｐゴシック"/>
                          <a:cs typeface=""/>
                        </a:defRPr>
                      </a:lvl7pPr>
                      <a:lvl8pPr marL="3200400" algn="l" defTabSz="914400" rtl="0" eaLnBrk="1" latinLnBrk="0" hangingPunct="1">
                        <a:defRPr kumimoji="1" sz="1800" kern="1200">
                          <a:solidFill>
                            <a:schemeClr val="dk1"/>
                          </a:solidFill>
                          <a:latin typeface="Arial"/>
                          <a:ea typeface="ＭＳ Ｐゴシック"/>
                          <a:cs typeface=""/>
                        </a:defRPr>
                      </a:lvl8pPr>
                      <a:lvl9pPr marL="3657600" algn="l" defTabSz="914400" rtl="0" eaLnBrk="1" latinLnBrk="0" hangingPunct="1">
                        <a:defRPr kumimoji="1" sz="1800" kern="1200">
                          <a:solidFill>
                            <a:schemeClr val="dk1"/>
                          </a:solidFill>
                          <a:latin typeface="Arial"/>
                          <a:ea typeface="ＭＳ Ｐゴシック"/>
                          <a:cs typeface=""/>
                        </a:defRPr>
                      </a:lvl9pPr>
                    </a:lstStyle>
                    <a:p>
                      <a:pPr algn="ctr"/>
                      <a:r>
                        <a:rPr kumimoji="1" lang="ja-JP" altLang="en-US" sz="1200" dirty="0" smtClean="0"/>
                        <a:t>ベッドの</a:t>
                      </a:r>
                      <a:endParaRPr kumimoji="1" lang="en-US" altLang="ja-JP" sz="1200" dirty="0" smtClean="0"/>
                    </a:p>
                    <a:p>
                      <a:pPr algn="ctr"/>
                      <a:r>
                        <a:rPr kumimoji="1" lang="ja-JP" altLang="en-US" sz="1200" dirty="0" smtClean="0"/>
                        <a:t>回転</a:t>
                      </a:r>
                      <a:endParaRPr kumimoji="1" lang="ja-JP" altLang="en-US" sz="1200" dirty="0"/>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cs typeface=""/>
                        </a:defRPr>
                      </a:lvl1pPr>
                      <a:lvl2pPr marL="457200" algn="l" defTabSz="914400" rtl="0" eaLnBrk="1" latinLnBrk="0" hangingPunct="1">
                        <a:defRPr kumimoji="1" sz="1800" kern="1200">
                          <a:solidFill>
                            <a:schemeClr val="dk1"/>
                          </a:solidFill>
                          <a:latin typeface="Arial"/>
                          <a:ea typeface="ＭＳ Ｐゴシック"/>
                          <a:cs typeface=""/>
                        </a:defRPr>
                      </a:lvl2pPr>
                      <a:lvl3pPr marL="914400" algn="l" defTabSz="914400" rtl="0" eaLnBrk="1" latinLnBrk="0" hangingPunct="1">
                        <a:defRPr kumimoji="1" sz="1800" kern="1200">
                          <a:solidFill>
                            <a:schemeClr val="dk1"/>
                          </a:solidFill>
                          <a:latin typeface="Arial"/>
                          <a:ea typeface="ＭＳ Ｐゴシック"/>
                          <a:cs typeface=""/>
                        </a:defRPr>
                      </a:lvl3pPr>
                      <a:lvl4pPr marL="1371600" algn="l" defTabSz="914400" rtl="0" eaLnBrk="1" latinLnBrk="0" hangingPunct="1">
                        <a:defRPr kumimoji="1" sz="1800" kern="1200">
                          <a:solidFill>
                            <a:schemeClr val="dk1"/>
                          </a:solidFill>
                          <a:latin typeface="Arial"/>
                          <a:ea typeface="ＭＳ Ｐゴシック"/>
                          <a:cs typeface=""/>
                        </a:defRPr>
                      </a:lvl4pPr>
                      <a:lvl5pPr marL="1828800" algn="l" defTabSz="914400" rtl="0" eaLnBrk="1" latinLnBrk="0" hangingPunct="1">
                        <a:defRPr kumimoji="1" sz="1800" kern="1200">
                          <a:solidFill>
                            <a:schemeClr val="dk1"/>
                          </a:solidFill>
                          <a:latin typeface="Arial"/>
                          <a:ea typeface="ＭＳ Ｐゴシック"/>
                          <a:cs typeface=""/>
                        </a:defRPr>
                      </a:lvl5pPr>
                      <a:lvl6pPr marL="2286000" algn="l" defTabSz="914400" rtl="0" eaLnBrk="1" latinLnBrk="0" hangingPunct="1">
                        <a:defRPr kumimoji="1" sz="1800" kern="1200">
                          <a:solidFill>
                            <a:schemeClr val="dk1"/>
                          </a:solidFill>
                          <a:latin typeface="Arial"/>
                          <a:ea typeface="ＭＳ Ｐゴシック"/>
                          <a:cs typeface=""/>
                        </a:defRPr>
                      </a:lvl6pPr>
                      <a:lvl7pPr marL="2743200" algn="l" defTabSz="914400" rtl="0" eaLnBrk="1" latinLnBrk="0" hangingPunct="1">
                        <a:defRPr kumimoji="1" sz="1800" kern="1200">
                          <a:solidFill>
                            <a:schemeClr val="dk1"/>
                          </a:solidFill>
                          <a:latin typeface="Arial"/>
                          <a:ea typeface="ＭＳ Ｐゴシック"/>
                          <a:cs typeface=""/>
                        </a:defRPr>
                      </a:lvl7pPr>
                      <a:lvl8pPr marL="3200400" algn="l" defTabSz="914400" rtl="0" eaLnBrk="1" latinLnBrk="0" hangingPunct="1">
                        <a:defRPr kumimoji="1" sz="1800" kern="1200">
                          <a:solidFill>
                            <a:schemeClr val="dk1"/>
                          </a:solidFill>
                          <a:latin typeface="Arial"/>
                          <a:ea typeface="ＭＳ Ｐゴシック"/>
                          <a:cs typeface=""/>
                        </a:defRPr>
                      </a:lvl8pPr>
                      <a:lvl9pPr marL="3657600" algn="l" defTabSz="914400" rtl="0" eaLnBrk="1" latinLnBrk="0" hangingPunct="1">
                        <a:defRPr kumimoji="1" sz="1800" kern="1200">
                          <a:solidFill>
                            <a:schemeClr val="dk1"/>
                          </a:solidFill>
                          <a:latin typeface="Arial"/>
                          <a:ea typeface="ＭＳ Ｐゴシック"/>
                          <a:cs typefac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smtClean="0">
                        <a:solidFill>
                          <a:srgbClr val="000000"/>
                        </a:solidFill>
                        <a:latin typeface="ＭＳ Ｐゴシック" pitchFamily="50" charset="-128"/>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r>
              <a:tr h="612610">
                <a:tc>
                  <a:txBody>
                    <a:bodyPr/>
                    <a:lstStyle>
                      <a:lvl1pPr marL="0" algn="l" defTabSz="914400" rtl="0" eaLnBrk="1" latinLnBrk="0" hangingPunct="1">
                        <a:defRPr kumimoji="1" sz="1800" kern="1200">
                          <a:solidFill>
                            <a:schemeClr val="dk1"/>
                          </a:solidFill>
                          <a:latin typeface="Arial"/>
                          <a:ea typeface="ＭＳ Ｐゴシック"/>
                          <a:cs typeface=""/>
                        </a:defRPr>
                      </a:lvl1pPr>
                      <a:lvl2pPr marL="457200" algn="l" defTabSz="914400" rtl="0" eaLnBrk="1" latinLnBrk="0" hangingPunct="1">
                        <a:defRPr kumimoji="1" sz="1800" kern="1200">
                          <a:solidFill>
                            <a:schemeClr val="dk1"/>
                          </a:solidFill>
                          <a:latin typeface="Arial"/>
                          <a:ea typeface="ＭＳ Ｐゴシック"/>
                          <a:cs typeface=""/>
                        </a:defRPr>
                      </a:lvl2pPr>
                      <a:lvl3pPr marL="914400" algn="l" defTabSz="914400" rtl="0" eaLnBrk="1" latinLnBrk="0" hangingPunct="1">
                        <a:defRPr kumimoji="1" sz="1800" kern="1200">
                          <a:solidFill>
                            <a:schemeClr val="dk1"/>
                          </a:solidFill>
                          <a:latin typeface="Arial"/>
                          <a:ea typeface="ＭＳ Ｐゴシック"/>
                          <a:cs typeface=""/>
                        </a:defRPr>
                      </a:lvl3pPr>
                      <a:lvl4pPr marL="1371600" algn="l" defTabSz="914400" rtl="0" eaLnBrk="1" latinLnBrk="0" hangingPunct="1">
                        <a:defRPr kumimoji="1" sz="1800" kern="1200">
                          <a:solidFill>
                            <a:schemeClr val="dk1"/>
                          </a:solidFill>
                          <a:latin typeface="Arial"/>
                          <a:ea typeface="ＭＳ Ｐゴシック"/>
                          <a:cs typeface=""/>
                        </a:defRPr>
                      </a:lvl4pPr>
                      <a:lvl5pPr marL="1828800" algn="l" defTabSz="914400" rtl="0" eaLnBrk="1" latinLnBrk="0" hangingPunct="1">
                        <a:defRPr kumimoji="1" sz="1800" kern="1200">
                          <a:solidFill>
                            <a:schemeClr val="dk1"/>
                          </a:solidFill>
                          <a:latin typeface="Arial"/>
                          <a:ea typeface="ＭＳ Ｐゴシック"/>
                          <a:cs typeface=""/>
                        </a:defRPr>
                      </a:lvl5pPr>
                      <a:lvl6pPr marL="2286000" algn="l" defTabSz="914400" rtl="0" eaLnBrk="1" latinLnBrk="0" hangingPunct="1">
                        <a:defRPr kumimoji="1" sz="1800" kern="1200">
                          <a:solidFill>
                            <a:schemeClr val="dk1"/>
                          </a:solidFill>
                          <a:latin typeface="Arial"/>
                          <a:ea typeface="ＭＳ Ｐゴシック"/>
                          <a:cs typeface=""/>
                        </a:defRPr>
                      </a:lvl6pPr>
                      <a:lvl7pPr marL="2743200" algn="l" defTabSz="914400" rtl="0" eaLnBrk="1" latinLnBrk="0" hangingPunct="1">
                        <a:defRPr kumimoji="1" sz="1800" kern="1200">
                          <a:solidFill>
                            <a:schemeClr val="dk1"/>
                          </a:solidFill>
                          <a:latin typeface="Arial"/>
                          <a:ea typeface="ＭＳ Ｐゴシック"/>
                          <a:cs typeface=""/>
                        </a:defRPr>
                      </a:lvl7pPr>
                      <a:lvl8pPr marL="3200400" algn="l" defTabSz="914400" rtl="0" eaLnBrk="1" latinLnBrk="0" hangingPunct="1">
                        <a:defRPr kumimoji="1" sz="1800" kern="1200">
                          <a:solidFill>
                            <a:schemeClr val="dk1"/>
                          </a:solidFill>
                          <a:latin typeface="Arial"/>
                          <a:ea typeface="ＭＳ Ｐゴシック"/>
                          <a:cs typeface=""/>
                        </a:defRPr>
                      </a:lvl8pPr>
                      <a:lvl9pPr marL="3657600" algn="l" defTabSz="914400" rtl="0" eaLnBrk="1" latinLnBrk="0" hangingPunct="1">
                        <a:defRPr kumimoji="1" sz="1800" kern="1200">
                          <a:solidFill>
                            <a:schemeClr val="dk1"/>
                          </a:solidFill>
                          <a:latin typeface="Arial"/>
                          <a:ea typeface="ＭＳ Ｐゴシック"/>
                          <a:cs typeface=""/>
                        </a:defRPr>
                      </a:lvl9pPr>
                    </a:lstStyle>
                    <a:p>
                      <a:pPr algn="ctr"/>
                      <a:r>
                        <a:rPr kumimoji="1" lang="ja-JP" altLang="en-US" sz="1200" dirty="0" smtClean="0"/>
                        <a:t>重度者の</a:t>
                      </a:r>
                      <a:endParaRPr kumimoji="1" lang="en-US" altLang="ja-JP" sz="1200" dirty="0" smtClean="0"/>
                    </a:p>
                    <a:p>
                      <a:pPr algn="ctr"/>
                      <a:r>
                        <a:rPr kumimoji="1" lang="ja-JP" altLang="en-US" sz="1200" dirty="0" smtClean="0"/>
                        <a:t>割合</a:t>
                      </a:r>
                      <a:endParaRPr kumimoji="1" lang="ja-JP" altLang="en-US" sz="1200" dirty="0"/>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ＭＳ Ｐゴシック"/>
                          <a:cs typeface=""/>
                        </a:defRPr>
                      </a:lvl1pPr>
                      <a:lvl2pPr marL="457200" algn="l" defTabSz="914400" rtl="0" eaLnBrk="1" latinLnBrk="0" hangingPunct="1">
                        <a:defRPr kumimoji="1" sz="1800" kern="1200">
                          <a:solidFill>
                            <a:schemeClr val="dk1"/>
                          </a:solidFill>
                          <a:latin typeface="Arial"/>
                          <a:ea typeface="ＭＳ Ｐゴシック"/>
                          <a:cs typeface=""/>
                        </a:defRPr>
                      </a:lvl2pPr>
                      <a:lvl3pPr marL="914400" algn="l" defTabSz="914400" rtl="0" eaLnBrk="1" latinLnBrk="0" hangingPunct="1">
                        <a:defRPr kumimoji="1" sz="1800" kern="1200">
                          <a:solidFill>
                            <a:schemeClr val="dk1"/>
                          </a:solidFill>
                          <a:latin typeface="Arial"/>
                          <a:ea typeface="ＭＳ Ｐゴシック"/>
                          <a:cs typeface=""/>
                        </a:defRPr>
                      </a:lvl3pPr>
                      <a:lvl4pPr marL="1371600" algn="l" defTabSz="914400" rtl="0" eaLnBrk="1" latinLnBrk="0" hangingPunct="1">
                        <a:defRPr kumimoji="1" sz="1800" kern="1200">
                          <a:solidFill>
                            <a:schemeClr val="dk1"/>
                          </a:solidFill>
                          <a:latin typeface="Arial"/>
                          <a:ea typeface="ＭＳ Ｐゴシック"/>
                          <a:cs typeface=""/>
                        </a:defRPr>
                      </a:lvl4pPr>
                      <a:lvl5pPr marL="1828800" algn="l" defTabSz="914400" rtl="0" eaLnBrk="1" latinLnBrk="0" hangingPunct="1">
                        <a:defRPr kumimoji="1" sz="1800" kern="1200">
                          <a:solidFill>
                            <a:schemeClr val="dk1"/>
                          </a:solidFill>
                          <a:latin typeface="Arial"/>
                          <a:ea typeface="ＭＳ Ｐゴシック"/>
                          <a:cs typeface=""/>
                        </a:defRPr>
                      </a:lvl5pPr>
                      <a:lvl6pPr marL="2286000" algn="l" defTabSz="914400" rtl="0" eaLnBrk="1" latinLnBrk="0" hangingPunct="1">
                        <a:defRPr kumimoji="1" sz="1800" kern="1200">
                          <a:solidFill>
                            <a:schemeClr val="dk1"/>
                          </a:solidFill>
                          <a:latin typeface="Arial"/>
                          <a:ea typeface="ＭＳ Ｐゴシック"/>
                          <a:cs typeface=""/>
                        </a:defRPr>
                      </a:lvl6pPr>
                      <a:lvl7pPr marL="2743200" algn="l" defTabSz="914400" rtl="0" eaLnBrk="1" latinLnBrk="0" hangingPunct="1">
                        <a:defRPr kumimoji="1" sz="1800" kern="1200">
                          <a:solidFill>
                            <a:schemeClr val="dk1"/>
                          </a:solidFill>
                          <a:latin typeface="Arial"/>
                          <a:ea typeface="ＭＳ Ｐゴシック"/>
                          <a:cs typeface=""/>
                        </a:defRPr>
                      </a:lvl7pPr>
                      <a:lvl8pPr marL="3200400" algn="l" defTabSz="914400" rtl="0" eaLnBrk="1" latinLnBrk="0" hangingPunct="1">
                        <a:defRPr kumimoji="1" sz="1800" kern="1200">
                          <a:solidFill>
                            <a:schemeClr val="dk1"/>
                          </a:solidFill>
                          <a:latin typeface="Arial"/>
                          <a:ea typeface="ＭＳ Ｐゴシック"/>
                          <a:cs typeface=""/>
                        </a:defRPr>
                      </a:lvl8pPr>
                      <a:lvl9pPr marL="3657600" algn="l" defTabSz="914400" rtl="0" eaLnBrk="1" latinLnBrk="0" hangingPunct="1">
                        <a:defRPr kumimoji="1" sz="1800" kern="1200">
                          <a:solidFill>
                            <a:schemeClr val="dk1"/>
                          </a:solidFill>
                          <a:latin typeface="Arial"/>
                          <a:ea typeface="ＭＳ Ｐゴシック"/>
                          <a:cs typeface=""/>
                        </a:defRPr>
                      </a:lvl9pPr>
                    </a:lstStyle>
                    <a:p>
                      <a:pPr marL="165100" lvl="0" indent="-165100" eaLnBrk="0" hangingPunct="0"/>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明朝" pitchFamily="17" charset="-128"/>
                        </a:rPr>
                        <a:t>３月間のうち、　　　　 ①　要介護４・５の入所者の占める割合が３５％以上</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明朝" pitchFamily="17" charset="-128"/>
                      </a:endParaRPr>
                    </a:p>
                    <a:p>
                      <a:pPr marL="1536700" lvl="3" indent="-165100" eaLnBrk="0" hangingPunct="0"/>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明朝" pitchFamily="17" charset="-128"/>
                        </a:rPr>
                        <a:t>②　喀痰吸引が実施された入所者の占める割合が１０％以上</a:t>
                      </a:r>
                      <a:endParaRPr kumimoji="1" lang="en-US" altLang="ja-JP" sz="1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明朝" pitchFamily="17" charset="-128"/>
                      </a:endParaRPr>
                    </a:p>
                    <a:p>
                      <a:pPr marL="1536700" lvl="3" indent="-165100" eaLnBrk="0" hangingPunct="0"/>
                      <a:r>
                        <a:rPr kumimoji="1" lang="ja-JP" altLang="en-US" sz="1200" b="0" i="0" u="none" strike="noStrike" cap="none" normalizeH="0" baseline="0" dirty="0" smtClean="0">
                          <a:ln>
                            <a:noFill/>
                          </a:ln>
                          <a:solidFill>
                            <a:srgbClr val="000000"/>
                          </a:solidFill>
                          <a:effectLst/>
                          <a:latin typeface="ＭＳ Ｐゴシック" pitchFamily="50" charset="-128"/>
                          <a:ea typeface="ＭＳ Ｐゴシック" pitchFamily="50" charset="-128"/>
                          <a:cs typeface="ＭＳ 明朝" pitchFamily="17" charset="-128"/>
                        </a:rPr>
                        <a:t>③　経管栄養が実施された入所者の占める割合が１０％以上</a:t>
                      </a:r>
                      <a:endPar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txBody>
                  <a:tcPr marL="99060" marR="990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75640">
                <a:tc>
                  <a:txBody>
                    <a:bodyPr/>
                    <a:lstStyle>
                      <a:lvl1pPr marL="0" algn="l" defTabSz="914400" rtl="0" eaLnBrk="1" latinLnBrk="0" hangingPunct="1">
                        <a:defRPr kumimoji="1" sz="1800" kern="1200">
                          <a:solidFill>
                            <a:schemeClr val="dk1"/>
                          </a:solidFill>
                          <a:latin typeface="Arial"/>
                          <a:ea typeface="ＭＳ Ｐゴシック"/>
                          <a:cs typeface=""/>
                        </a:defRPr>
                      </a:lvl1pPr>
                      <a:lvl2pPr marL="457200" algn="l" defTabSz="914400" rtl="0" eaLnBrk="1" latinLnBrk="0" hangingPunct="1">
                        <a:defRPr kumimoji="1" sz="1800" kern="1200">
                          <a:solidFill>
                            <a:schemeClr val="dk1"/>
                          </a:solidFill>
                          <a:latin typeface="Arial"/>
                          <a:ea typeface="ＭＳ Ｐゴシック"/>
                          <a:cs typeface=""/>
                        </a:defRPr>
                      </a:lvl2pPr>
                      <a:lvl3pPr marL="914400" algn="l" defTabSz="914400" rtl="0" eaLnBrk="1" latinLnBrk="0" hangingPunct="1">
                        <a:defRPr kumimoji="1" sz="1800" kern="1200">
                          <a:solidFill>
                            <a:schemeClr val="dk1"/>
                          </a:solidFill>
                          <a:latin typeface="Arial"/>
                          <a:ea typeface="ＭＳ Ｐゴシック"/>
                          <a:cs typeface=""/>
                        </a:defRPr>
                      </a:lvl3pPr>
                      <a:lvl4pPr marL="1371600" algn="l" defTabSz="914400" rtl="0" eaLnBrk="1" latinLnBrk="0" hangingPunct="1">
                        <a:defRPr kumimoji="1" sz="1800" kern="1200">
                          <a:solidFill>
                            <a:schemeClr val="dk1"/>
                          </a:solidFill>
                          <a:latin typeface="Arial"/>
                          <a:ea typeface="ＭＳ Ｐゴシック"/>
                          <a:cs typeface=""/>
                        </a:defRPr>
                      </a:lvl4pPr>
                      <a:lvl5pPr marL="1828800" algn="l" defTabSz="914400" rtl="0" eaLnBrk="1" latinLnBrk="0" hangingPunct="1">
                        <a:defRPr kumimoji="1" sz="1800" kern="1200">
                          <a:solidFill>
                            <a:schemeClr val="dk1"/>
                          </a:solidFill>
                          <a:latin typeface="Arial"/>
                          <a:ea typeface="ＭＳ Ｐゴシック"/>
                          <a:cs typeface=""/>
                        </a:defRPr>
                      </a:lvl5pPr>
                      <a:lvl6pPr marL="2286000" algn="l" defTabSz="914400" rtl="0" eaLnBrk="1" latinLnBrk="0" hangingPunct="1">
                        <a:defRPr kumimoji="1" sz="1800" kern="1200">
                          <a:solidFill>
                            <a:schemeClr val="dk1"/>
                          </a:solidFill>
                          <a:latin typeface="Arial"/>
                          <a:ea typeface="ＭＳ Ｐゴシック"/>
                          <a:cs typeface=""/>
                        </a:defRPr>
                      </a:lvl6pPr>
                      <a:lvl7pPr marL="2743200" algn="l" defTabSz="914400" rtl="0" eaLnBrk="1" latinLnBrk="0" hangingPunct="1">
                        <a:defRPr kumimoji="1" sz="1800" kern="1200">
                          <a:solidFill>
                            <a:schemeClr val="dk1"/>
                          </a:solidFill>
                          <a:latin typeface="Arial"/>
                          <a:ea typeface="ＭＳ Ｐゴシック"/>
                          <a:cs typeface=""/>
                        </a:defRPr>
                      </a:lvl7pPr>
                      <a:lvl8pPr marL="3200400" algn="l" defTabSz="914400" rtl="0" eaLnBrk="1" latinLnBrk="0" hangingPunct="1">
                        <a:defRPr kumimoji="1" sz="1800" kern="1200">
                          <a:solidFill>
                            <a:schemeClr val="dk1"/>
                          </a:solidFill>
                          <a:latin typeface="Arial"/>
                          <a:ea typeface="ＭＳ Ｐゴシック"/>
                          <a:cs typeface=""/>
                        </a:defRPr>
                      </a:lvl8pPr>
                      <a:lvl9pPr marL="3657600" algn="l" defTabSz="914400" rtl="0" eaLnBrk="1" latinLnBrk="0" hangingPunct="1">
                        <a:defRPr kumimoji="1" sz="1800" kern="1200">
                          <a:solidFill>
                            <a:schemeClr val="dk1"/>
                          </a:solidFill>
                          <a:latin typeface="Arial"/>
                          <a:ea typeface="ＭＳ Ｐゴシック"/>
                          <a:cs typeface=""/>
                        </a:defRPr>
                      </a:lvl9pPr>
                    </a:lstStyle>
                    <a:p>
                      <a:pPr algn="ctr"/>
                      <a:r>
                        <a:rPr kumimoji="1" lang="ja-JP" altLang="en-US" sz="1200" dirty="0" smtClean="0"/>
                        <a:t>その他</a:t>
                      </a:r>
                      <a:endParaRPr kumimoji="1" lang="ja-JP" altLang="en-US" sz="1200" dirty="0"/>
                    </a:p>
                  </a:txBody>
                  <a:tcPr marL="99060" marR="99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c>
                  <a:txBody>
                    <a:bodyPr/>
                    <a:lstStyle>
                      <a:lvl1pPr marL="0" algn="l" defTabSz="914400" rtl="0" eaLnBrk="1" latinLnBrk="0" hangingPunct="1">
                        <a:defRPr kumimoji="1" sz="1800" kern="1200">
                          <a:solidFill>
                            <a:schemeClr val="dk1"/>
                          </a:solidFill>
                          <a:latin typeface="Arial"/>
                          <a:ea typeface="ＭＳ Ｐゴシック"/>
                          <a:cs typeface=""/>
                        </a:defRPr>
                      </a:lvl1pPr>
                      <a:lvl2pPr marL="457200" algn="l" defTabSz="914400" rtl="0" eaLnBrk="1" latinLnBrk="0" hangingPunct="1">
                        <a:defRPr kumimoji="1" sz="1800" kern="1200">
                          <a:solidFill>
                            <a:schemeClr val="dk1"/>
                          </a:solidFill>
                          <a:latin typeface="Arial"/>
                          <a:ea typeface="ＭＳ Ｐゴシック"/>
                          <a:cs typeface=""/>
                        </a:defRPr>
                      </a:lvl2pPr>
                      <a:lvl3pPr marL="914400" algn="l" defTabSz="914400" rtl="0" eaLnBrk="1" latinLnBrk="0" hangingPunct="1">
                        <a:defRPr kumimoji="1" sz="1800" kern="1200">
                          <a:solidFill>
                            <a:schemeClr val="dk1"/>
                          </a:solidFill>
                          <a:latin typeface="Arial"/>
                          <a:ea typeface="ＭＳ Ｐゴシック"/>
                          <a:cs typeface=""/>
                        </a:defRPr>
                      </a:lvl3pPr>
                      <a:lvl4pPr marL="1371600" algn="l" defTabSz="914400" rtl="0" eaLnBrk="1" latinLnBrk="0" hangingPunct="1">
                        <a:defRPr kumimoji="1" sz="1800" kern="1200">
                          <a:solidFill>
                            <a:schemeClr val="dk1"/>
                          </a:solidFill>
                          <a:latin typeface="Arial"/>
                          <a:ea typeface="ＭＳ Ｐゴシック"/>
                          <a:cs typeface=""/>
                        </a:defRPr>
                      </a:lvl4pPr>
                      <a:lvl5pPr marL="1828800" algn="l" defTabSz="914400" rtl="0" eaLnBrk="1" latinLnBrk="0" hangingPunct="1">
                        <a:defRPr kumimoji="1" sz="1800" kern="1200">
                          <a:solidFill>
                            <a:schemeClr val="dk1"/>
                          </a:solidFill>
                          <a:latin typeface="Arial"/>
                          <a:ea typeface="ＭＳ Ｐゴシック"/>
                          <a:cs typeface=""/>
                        </a:defRPr>
                      </a:lvl5pPr>
                      <a:lvl6pPr marL="2286000" algn="l" defTabSz="914400" rtl="0" eaLnBrk="1" latinLnBrk="0" hangingPunct="1">
                        <a:defRPr kumimoji="1" sz="1800" kern="1200">
                          <a:solidFill>
                            <a:schemeClr val="dk1"/>
                          </a:solidFill>
                          <a:latin typeface="Arial"/>
                          <a:ea typeface="ＭＳ Ｐゴシック"/>
                          <a:cs typeface=""/>
                        </a:defRPr>
                      </a:lvl6pPr>
                      <a:lvl7pPr marL="2743200" algn="l" defTabSz="914400" rtl="0" eaLnBrk="1" latinLnBrk="0" hangingPunct="1">
                        <a:defRPr kumimoji="1" sz="1800" kern="1200">
                          <a:solidFill>
                            <a:schemeClr val="dk1"/>
                          </a:solidFill>
                          <a:latin typeface="Arial"/>
                          <a:ea typeface="ＭＳ Ｐゴシック"/>
                          <a:cs typeface=""/>
                        </a:defRPr>
                      </a:lvl7pPr>
                      <a:lvl8pPr marL="3200400" algn="l" defTabSz="914400" rtl="0" eaLnBrk="1" latinLnBrk="0" hangingPunct="1">
                        <a:defRPr kumimoji="1" sz="1800" kern="1200">
                          <a:solidFill>
                            <a:schemeClr val="dk1"/>
                          </a:solidFill>
                          <a:latin typeface="Arial"/>
                          <a:ea typeface="ＭＳ Ｐゴシック"/>
                          <a:cs typeface=""/>
                        </a:defRPr>
                      </a:lvl8pPr>
                      <a:lvl9pPr marL="3657600" algn="l" defTabSz="914400" rtl="0" eaLnBrk="1" latinLnBrk="0" hangingPunct="1">
                        <a:defRPr kumimoji="1" sz="1800" kern="1200">
                          <a:solidFill>
                            <a:schemeClr val="dk1"/>
                          </a:solidFill>
                          <a:latin typeface="Arial"/>
                          <a:ea typeface="ＭＳ Ｐゴシック"/>
                          <a:cs typeface=""/>
                        </a:defRPr>
                      </a:lvl9pPr>
                    </a:lstStyle>
                    <a:p>
                      <a:pPr marL="0" marR="0" lvl="1"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rgbClr val="000000"/>
                          </a:solidFill>
                          <a:latin typeface="ＭＳ Ｐゴシック" pitchFamily="50" charset="-128"/>
                          <a:cs typeface="ＭＳ 明朝" pitchFamily="17" charset="-128"/>
                        </a:rPr>
                        <a:t>　</a:t>
                      </a:r>
                      <a:r>
                        <a:rPr lang="ja-JP" altLang="ja-JP" sz="1200" dirty="0" smtClean="0">
                          <a:solidFill>
                            <a:srgbClr val="000000"/>
                          </a:solidFill>
                          <a:latin typeface="ＭＳ Ｐゴシック" pitchFamily="50" charset="-128"/>
                          <a:cs typeface="ＭＳ 明朝" pitchFamily="17" charset="-128"/>
                        </a:rPr>
                        <a:t>リハビリテーションを担当する理学療法士、作業療法士又は言語聴覚士が適切に配置されていること。</a:t>
                      </a:r>
                      <a:endParaRPr kumimoji="1" lang="ja-JP" altLang="en-US"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txBody>
                  <a:tcPr marL="99060" marR="9906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tint val="20000"/>
                      </a:srgbClr>
                    </a:solidFill>
                  </a:tcPr>
                </a:tc>
              </a:tr>
            </a:tbl>
          </a:graphicData>
        </a:graphic>
      </p:graphicFrame>
      <p:grpSp>
        <p:nvGrpSpPr>
          <p:cNvPr id="29" name="グループ化 3"/>
          <p:cNvGrpSpPr/>
          <p:nvPr/>
        </p:nvGrpSpPr>
        <p:grpSpPr>
          <a:xfrm>
            <a:off x="1410783" y="4903133"/>
            <a:ext cx="3074182" cy="538609"/>
            <a:chOff x="2757817" y="1340768"/>
            <a:chExt cx="2837705" cy="538609"/>
          </a:xfrm>
        </p:grpSpPr>
        <p:grpSp>
          <p:nvGrpSpPr>
            <p:cNvPr id="30" name="グループ化 9"/>
            <p:cNvGrpSpPr/>
            <p:nvPr/>
          </p:nvGrpSpPr>
          <p:grpSpPr>
            <a:xfrm>
              <a:off x="2757817" y="1340768"/>
              <a:ext cx="2837705" cy="538609"/>
              <a:chOff x="2757817" y="1844824"/>
              <a:chExt cx="2837705" cy="538609"/>
            </a:xfrm>
          </p:grpSpPr>
          <p:sp>
            <p:nvSpPr>
              <p:cNvPr id="32" name="テキスト ボックス 31"/>
              <p:cNvSpPr txBox="1"/>
              <p:nvPr/>
            </p:nvSpPr>
            <p:spPr>
              <a:xfrm>
                <a:off x="2757817" y="1844824"/>
                <a:ext cx="1022765" cy="538609"/>
              </a:xfrm>
              <a:prstGeom prst="rect">
                <a:avLst/>
              </a:prstGeom>
              <a:noFill/>
            </p:spPr>
            <p:txBody>
              <a:bodyPr wrap="none" rtlCol="0">
                <a:spAutoFit/>
              </a:bodyPr>
              <a:lstStyle/>
              <a:p>
                <a:pPr algn="ctr">
                  <a:spcBef>
                    <a:spcPts val="600"/>
                  </a:spcBef>
                  <a:defRPr/>
                </a:pPr>
                <a:r>
                  <a:rPr lang="ja-JP" altLang="en-US" sz="1200" kern="0" dirty="0" smtClean="0">
                    <a:solidFill>
                      <a:sysClr val="windowText" lastClr="000000"/>
                    </a:solidFill>
                  </a:rPr>
                  <a:t>３０．４</a:t>
                </a:r>
                <a:endParaRPr lang="en-US" altLang="ja-JP" sz="1200" kern="0" dirty="0" smtClean="0">
                  <a:solidFill>
                    <a:sysClr val="windowText" lastClr="000000"/>
                  </a:solidFill>
                </a:endParaRPr>
              </a:p>
              <a:p>
                <a:pPr algn="ctr">
                  <a:spcBef>
                    <a:spcPts val="600"/>
                  </a:spcBef>
                  <a:defRPr/>
                </a:pPr>
                <a:r>
                  <a:rPr lang="ja-JP" altLang="en-US" sz="1200" kern="0" dirty="0" smtClean="0">
                    <a:solidFill>
                      <a:sysClr val="windowText" lastClr="000000"/>
                    </a:solidFill>
                  </a:rPr>
                  <a:t>平均在所日数</a:t>
                </a:r>
                <a:endParaRPr lang="ja-JP" altLang="en-US" sz="1200" kern="0" dirty="0">
                  <a:solidFill>
                    <a:sysClr val="windowText" lastClr="000000"/>
                  </a:solidFill>
                </a:endParaRPr>
              </a:p>
            </p:txBody>
          </p:sp>
          <p:sp>
            <p:nvSpPr>
              <p:cNvPr id="33" name="テキスト ボックス 32"/>
              <p:cNvSpPr txBox="1"/>
              <p:nvPr/>
            </p:nvSpPr>
            <p:spPr>
              <a:xfrm>
                <a:off x="3923927" y="1988840"/>
                <a:ext cx="1671595" cy="276999"/>
              </a:xfrm>
              <a:prstGeom prst="rect">
                <a:avLst/>
              </a:prstGeom>
              <a:noFill/>
            </p:spPr>
            <p:txBody>
              <a:bodyPr wrap="square" rtlCol="0">
                <a:spAutoFit/>
              </a:bodyPr>
              <a:lstStyle/>
              <a:p>
                <a:pPr>
                  <a:defRPr/>
                </a:pPr>
                <a:r>
                  <a:rPr kumimoji="0" lang="ja-JP" altLang="en-US" sz="1200" kern="0" dirty="0" smtClean="0">
                    <a:solidFill>
                      <a:sysClr val="windowText" lastClr="000000"/>
                    </a:solidFill>
                  </a:rPr>
                  <a:t>≧</a:t>
                </a:r>
                <a:r>
                  <a:rPr lang="ja-JP" altLang="en-US" sz="1200" kern="0" dirty="0" smtClean="0">
                    <a:solidFill>
                      <a:sysClr val="windowText" lastClr="000000"/>
                    </a:solidFill>
                  </a:rPr>
                  <a:t>　１０％　であること</a:t>
                </a:r>
                <a:r>
                  <a:rPr kumimoji="0" lang="ja-JP" altLang="en-US" sz="1200" kern="0" dirty="0" smtClean="0">
                    <a:solidFill>
                      <a:sysClr val="windowText" lastClr="000000"/>
                    </a:solidFill>
                  </a:rPr>
                  <a:t>。</a:t>
                </a:r>
                <a:endParaRPr lang="en-US" altLang="ja-JP" sz="1200" kern="0" dirty="0" smtClean="0">
                  <a:solidFill>
                    <a:sysClr val="windowText" lastClr="000000"/>
                  </a:solidFill>
                </a:endParaRPr>
              </a:p>
            </p:txBody>
          </p:sp>
        </p:grpSp>
        <p:cxnSp>
          <p:nvCxnSpPr>
            <p:cNvPr id="31" name="直線コネクタ 30"/>
            <p:cNvCxnSpPr>
              <a:stCxn id="32" idx="1"/>
              <a:endCxn id="32" idx="3"/>
            </p:cNvCxnSpPr>
            <p:nvPr/>
          </p:nvCxnSpPr>
          <p:spPr bwMode="auto">
            <a:xfrm>
              <a:off x="2757817" y="1610073"/>
              <a:ext cx="1022765" cy="0"/>
            </a:xfrm>
            <a:prstGeom prst="line">
              <a:avLst/>
            </a:prstGeom>
            <a:pattFill prst="pct30">
              <a:fgClr>
                <a:srgbClr val="CCFFFF"/>
              </a:fgClr>
              <a:bgClr>
                <a:srgbClr val="FFFFFF"/>
              </a:bgClr>
            </a:pattFill>
            <a:ln w="9525" cap="flat" cmpd="sng" algn="ctr">
              <a:solidFill>
                <a:srgbClr val="000000"/>
              </a:solidFill>
              <a:prstDash val="solid"/>
              <a:round/>
              <a:headEnd type="none" w="med" len="med"/>
              <a:tailEnd type="none" w="med" len="med"/>
            </a:ln>
            <a:effectLst/>
          </p:spPr>
        </p:cxnSp>
      </p:grpSp>
      <p:grpSp>
        <p:nvGrpSpPr>
          <p:cNvPr id="34" name="グループ化 8"/>
          <p:cNvGrpSpPr/>
          <p:nvPr/>
        </p:nvGrpSpPr>
        <p:grpSpPr>
          <a:xfrm>
            <a:off x="1886289" y="3434445"/>
            <a:ext cx="5094949" cy="538609"/>
            <a:chOff x="2084616" y="1340768"/>
            <a:chExt cx="4426370" cy="538609"/>
          </a:xfrm>
        </p:grpSpPr>
        <p:grpSp>
          <p:nvGrpSpPr>
            <p:cNvPr id="35" name="グループ化 9"/>
            <p:cNvGrpSpPr/>
            <p:nvPr/>
          </p:nvGrpSpPr>
          <p:grpSpPr>
            <a:xfrm>
              <a:off x="2084616" y="1340768"/>
              <a:ext cx="4426370" cy="538609"/>
              <a:chOff x="2084616" y="1844824"/>
              <a:chExt cx="4426370" cy="538609"/>
            </a:xfrm>
          </p:grpSpPr>
          <p:sp>
            <p:nvSpPr>
              <p:cNvPr id="37" name="テキスト ボックス 36"/>
              <p:cNvSpPr txBox="1"/>
              <p:nvPr/>
            </p:nvSpPr>
            <p:spPr>
              <a:xfrm>
                <a:off x="2084616" y="1844824"/>
                <a:ext cx="2369177" cy="538609"/>
              </a:xfrm>
              <a:prstGeom prst="rect">
                <a:avLst/>
              </a:prstGeom>
              <a:noFill/>
            </p:spPr>
            <p:txBody>
              <a:bodyPr wrap="none" rtlCol="0">
                <a:spAutoFit/>
              </a:bodyPr>
              <a:lstStyle/>
              <a:p>
                <a:pPr algn="ctr">
                  <a:spcBef>
                    <a:spcPts val="600"/>
                  </a:spcBef>
                  <a:defRPr/>
                </a:pPr>
                <a:r>
                  <a:rPr lang="ja-JP" altLang="en-US" sz="1200" kern="0" dirty="0" smtClean="0">
                    <a:solidFill>
                      <a:sysClr val="windowText" lastClr="000000"/>
                    </a:solidFill>
                  </a:rPr>
                  <a:t>在宅で介護を受けることになったもの</a:t>
                </a:r>
                <a:r>
                  <a:rPr lang="ja-JP" altLang="en-US" sz="1200" kern="0" baseline="30000" dirty="0" smtClean="0">
                    <a:solidFill>
                      <a:sysClr val="windowText" lastClr="000000"/>
                    </a:solidFill>
                  </a:rPr>
                  <a:t>注</a:t>
                </a:r>
                <a:r>
                  <a:rPr lang="en-US" altLang="ja-JP" sz="1200" kern="0" baseline="30000" dirty="0" smtClean="0">
                    <a:solidFill>
                      <a:sysClr val="windowText" lastClr="000000"/>
                    </a:solidFill>
                  </a:rPr>
                  <a:t>1</a:t>
                </a:r>
                <a:endParaRPr lang="en-US" altLang="ja-JP" sz="1200" kern="0" dirty="0" smtClean="0">
                  <a:solidFill>
                    <a:sysClr val="windowText" lastClr="000000"/>
                  </a:solidFill>
                </a:endParaRPr>
              </a:p>
              <a:p>
                <a:pPr algn="ctr">
                  <a:spcBef>
                    <a:spcPts val="600"/>
                  </a:spcBef>
                  <a:defRPr/>
                </a:pPr>
                <a:r>
                  <a:rPr lang="ja-JP" altLang="en-US" sz="1200" kern="0" dirty="0">
                    <a:solidFill>
                      <a:sysClr val="windowText" lastClr="000000"/>
                    </a:solidFill>
                  </a:rPr>
                  <a:t>６</a:t>
                </a:r>
                <a:r>
                  <a:rPr lang="ja-JP" altLang="en-US" sz="1200" kern="0" dirty="0" smtClean="0">
                    <a:solidFill>
                      <a:sysClr val="windowText" lastClr="000000"/>
                    </a:solidFill>
                  </a:rPr>
                  <a:t>月間の退所者数</a:t>
                </a:r>
                <a:r>
                  <a:rPr lang="ja-JP" altLang="en-US" sz="1200" kern="0" baseline="30000" dirty="0" smtClean="0">
                    <a:solidFill>
                      <a:sysClr val="windowText" lastClr="000000"/>
                    </a:solidFill>
                  </a:rPr>
                  <a:t>注</a:t>
                </a:r>
                <a:r>
                  <a:rPr lang="en-US" altLang="ja-JP" sz="1200" kern="0" baseline="30000" dirty="0" smtClean="0">
                    <a:solidFill>
                      <a:sysClr val="windowText" lastClr="000000"/>
                    </a:solidFill>
                  </a:rPr>
                  <a:t>2</a:t>
                </a:r>
                <a:endParaRPr lang="ja-JP" altLang="en-US" sz="1200" kern="0" dirty="0">
                  <a:solidFill>
                    <a:sysClr val="windowText" lastClr="000000"/>
                  </a:solidFill>
                </a:endParaRPr>
              </a:p>
            </p:txBody>
          </p:sp>
          <p:sp>
            <p:nvSpPr>
              <p:cNvPr id="38" name="テキスト ボックス 37"/>
              <p:cNvSpPr txBox="1"/>
              <p:nvPr/>
            </p:nvSpPr>
            <p:spPr>
              <a:xfrm>
                <a:off x="4860031" y="1988840"/>
                <a:ext cx="1650955" cy="276999"/>
              </a:xfrm>
              <a:prstGeom prst="rect">
                <a:avLst/>
              </a:prstGeom>
              <a:noFill/>
            </p:spPr>
            <p:txBody>
              <a:bodyPr wrap="square" rtlCol="0">
                <a:spAutoFit/>
              </a:bodyPr>
              <a:lstStyle/>
              <a:p>
                <a:pPr>
                  <a:defRPr/>
                </a:pPr>
                <a:r>
                  <a:rPr kumimoji="0" lang="ja-JP" altLang="en-US" sz="1200" kern="0" dirty="0" smtClean="0">
                    <a:solidFill>
                      <a:sysClr val="windowText" lastClr="000000"/>
                    </a:solidFill>
                  </a:rPr>
                  <a:t>＞</a:t>
                </a:r>
                <a:r>
                  <a:rPr lang="ja-JP" altLang="en-US" sz="1200" kern="0" dirty="0" smtClean="0">
                    <a:solidFill>
                      <a:sysClr val="windowText" lastClr="000000"/>
                    </a:solidFill>
                  </a:rPr>
                  <a:t>　５０％　であること。</a:t>
                </a:r>
                <a:endParaRPr lang="ja-JP" altLang="en-US" sz="1200" kern="0" dirty="0">
                  <a:solidFill>
                    <a:sysClr val="windowText" lastClr="000000"/>
                  </a:solidFill>
                </a:endParaRPr>
              </a:p>
            </p:txBody>
          </p:sp>
        </p:grpSp>
        <p:cxnSp>
          <p:nvCxnSpPr>
            <p:cNvPr id="36" name="直線コネクタ 35"/>
            <p:cNvCxnSpPr>
              <a:stCxn id="37" idx="1"/>
              <a:endCxn id="37" idx="3"/>
            </p:cNvCxnSpPr>
            <p:nvPr/>
          </p:nvCxnSpPr>
          <p:spPr bwMode="auto">
            <a:xfrm>
              <a:off x="2084616" y="1610073"/>
              <a:ext cx="2369177" cy="0"/>
            </a:xfrm>
            <a:prstGeom prst="line">
              <a:avLst/>
            </a:prstGeom>
            <a:pattFill prst="pct30">
              <a:fgClr>
                <a:srgbClr val="CCFFFF"/>
              </a:fgClr>
              <a:bgClr>
                <a:srgbClr val="FFFFFF"/>
              </a:bgClr>
            </a:pattFill>
            <a:ln w="9525" cap="flat" cmpd="sng" algn="ctr">
              <a:solidFill>
                <a:srgbClr val="000000"/>
              </a:solidFill>
              <a:prstDash val="solid"/>
              <a:round/>
              <a:headEnd type="none" w="med" len="med"/>
              <a:tailEnd type="none" w="med" len="med"/>
            </a:ln>
            <a:effectLst/>
          </p:spPr>
        </p:cxnSp>
      </p:grpSp>
      <p:grpSp>
        <p:nvGrpSpPr>
          <p:cNvPr id="39" name="グループ化 13"/>
          <p:cNvGrpSpPr/>
          <p:nvPr/>
        </p:nvGrpSpPr>
        <p:grpSpPr>
          <a:xfrm>
            <a:off x="4646065" y="4705823"/>
            <a:ext cx="4831124" cy="708468"/>
            <a:chOff x="2734823" y="3789039"/>
            <a:chExt cx="5544237" cy="708468"/>
          </a:xfrm>
        </p:grpSpPr>
        <p:grpSp>
          <p:nvGrpSpPr>
            <p:cNvPr id="40" name="グループ化 16"/>
            <p:cNvGrpSpPr/>
            <p:nvPr/>
          </p:nvGrpSpPr>
          <p:grpSpPr>
            <a:xfrm>
              <a:off x="4877547" y="4005064"/>
              <a:ext cx="3401513" cy="492443"/>
              <a:chOff x="1689418" y="1340768"/>
              <a:chExt cx="3401513" cy="492443"/>
            </a:xfrm>
          </p:grpSpPr>
          <p:sp>
            <p:nvSpPr>
              <p:cNvPr id="43" name="テキスト ボックス 42"/>
              <p:cNvSpPr txBox="1"/>
              <p:nvPr/>
            </p:nvSpPr>
            <p:spPr>
              <a:xfrm>
                <a:off x="1844221" y="1340768"/>
                <a:ext cx="3203145" cy="492443"/>
              </a:xfrm>
              <a:prstGeom prst="rect">
                <a:avLst/>
              </a:prstGeom>
              <a:noFill/>
            </p:spPr>
            <p:txBody>
              <a:bodyPr wrap="none" rtlCol="0">
                <a:spAutoFit/>
              </a:bodyPr>
              <a:lstStyle/>
              <a:p>
                <a:pPr algn="ctr">
                  <a:spcBef>
                    <a:spcPts val="600"/>
                  </a:spcBef>
                  <a:defRPr/>
                </a:pPr>
                <a:r>
                  <a:rPr kumimoji="0" lang="ja-JP" altLang="en-US" sz="1050" kern="0" dirty="0" smtClean="0">
                    <a:solidFill>
                      <a:sysClr val="windowText" lastClr="000000"/>
                    </a:solidFill>
                  </a:rPr>
                  <a:t>３月間の</a:t>
                </a:r>
                <a:r>
                  <a:rPr kumimoji="0" lang="ja-JP" altLang="en-US" sz="1050" kern="0" dirty="0">
                    <a:solidFill>
                      <a:sysClr val="windowText" lastClr="000000"/>
                    </a:solidFill>
                  </a:rPr>
                  <a:t>入所</a:t>
                </a:r>
                <a:r>
                  <a:rPr kumimoji="0" lang="ja-JP" altLang="en-US" sz="1050" kern="0" dirty="0" smtClean="0">
                    <a:solidFill>
                      <a:sysClr val="windowText" lastClr="000000"/>
                    </a:solidFill>
                  </a:rPr>
                  <a:t>者延日数</a:t>
                </a:r>
              </a:p>
              <a:p>
                <a:pPr algn="ctr">
                  <a:spcBef>
                    <a:spcPts val="600"/>
                  </a:spcBef>
                  <a:defRPr/>
                </a:pPr>
                <a:r>
                  <a:rPr kumimoji="0" lang="ja-JP" altLang="en-US" sz="1050" kern="0" dirty="0" smtClean="0">
                    <a:solidFill>
                      <a:sysClr val="windowText" lastClr="000000"/>
                    </a:solidFill>
                  </a:rPr>
                  <a:t>３月間の（新規入所者数＋新規退所者数）</a:t>
                </a:r>
                <a:r>
                  <a:rPr kumimoji="0" lang="en-US" altLang="ja-JP" sz="1050" kern="0" dirty="0" smtClean="0">
                    <a:solidFill>
                      <a:sysClr val="windowText" lastClr="000000"/>
                    </a:solidFill>
                  </a:rPr>
                  <a:t>÷</a:t>
                </a:r>
                <a:r>
                  <a:rPr kumimoji="0" lang="ja-JP" altLang="en-US" sz="1050" kern="0" dirty="0" smtClean="0">
                    <a:solidFill>
                      <a:sysClr val="windowText" lastClr="000000"/>
                    </a:solidFill>
                  </a:rPr>
                  <a:t>２</a:t>
                </a:r>
                <a:endParaRPr kumimoji="0" lang="en-US" altLang="ja-JP" sz="1050" kern="0" dirty="0" smtClean="0">
                  <a:solidFill>
                    <a:sysClr val="windowText" lastClr="000000"/>
                  </a:solidFill>
                </a:endParaRPr>
              </a:p>
            </p:txBody>
          </p:sp>
          <p:cxnSp>
            <p:nvCxnSpPr>
              <p:cNvPr id="44" name="直線コネクタ 43"/>
              <p:cNvCxnSpPr/>
              <p:nvPr/>
            </p:nvCxnSpPr>
            <p:spPr bwMode="auto">
              <a:xfrm>
                <a:off x="1689418" y="1586990"/>
                <a:ext cx="3401513" cy="0"/>
              </a:xfrm>
              <a:prstGeom prst="line">
                <a:avLst/>
              </a:prstGeom>
              <a:pattFill prst="pct30">
                <a:fgClr>
                  <a:srgbClr val="CCFFFF"/>
                </a:fgClr>
                <a:bgClr>
                  <a:srgbClr val="FFFFFF"/>
                </a:bgClr>
              </a:pattFill>
              <a:ln w="9525" cap="flat" cmpd="sng" algn="ctr">
                <a:solidFill>
                  <a:srgbClr val="000000"/>
                </a:solidFill>
                <a:prstDash val="solid"/>
                <a:round/>
                <a:headEnd type="none" w="med" len="med"/>
                <a:tailEnd type="none" w="med" len="med"/>
              </a:ln>
              <a:effectLst/>
            </p:spPr>
          </p:cxnSp>
        </p:grpSp>
        <p:sp>
          <p:nvSpPr>
            <p:cNvPr id="41" name="テキスト ボックス 40"/>
            <p:cNvSpPr txBox="1"/>
            <p:nvPr/>
          </p:nvSpPr>
          <p:spPr>
            <a:xfrm>
              <a:off x="2734823" y="4111187"/>
              <a:ext cx="2232248" cy="253916"/>
            </a:xfrm>
            <a:prstGeom prst="rect">
              <a:avLst/>
            </a:prstGeom>
            <a:noFill/>
          </p:spPr>
          <p:txBody>
            <a:bodyPr wrap="square" rtlCol="0">
              <a:spAutoFit/>
            </a:bodyPr>
            <a:lstStyle/>
            <a:p>
              <a:pPr>
                <a:defRPr/>
              </a:pPr>
              <a:r>
                <a:rPr lang="en-US" altLang="ja-JP" sz="1050" kern="0" dirty="0" smtClean="0">
                  <a:solidFill>
                    <a:sysClr val="windowText" lastClr="000000"/>
                  </a:solidFill>
                </a:rPr>
                <a:t>※</a:t>
              </a:r>
              <a:r>
                <a:rPr lang="ja-JP" altLang="en-US" sz="1050" kern="0" dirty="0" smtClean="0">
                  <a:solidFill>
                    <a:sysClr val="windowText" lastClr="000000"/>
                  </a:solidFill>
                </a:rPr>
                <a:t>平均在所日数の考え方＝</a:t>
              </a:r>
              <a:endParaRPr lang="ja-JP" altLang="en-US" sz="1050" kern="0" dirty="0">
                <a:solidFill>
                  <a:sysClr val="windowText" lastClr="000000"/>
                </a:solidFill>
              </a:endParaRPr>
            </a:p>
          </p:txBody>
        </p:sp>
        <p:sp>
          <p:nvSpPr>
            <p:cNvPr id="42" name="正方形/長方形 41"/>
            <p:cNvSpPr/>
            <p:nvPr/>
          </p:nvSpPr>
          <p:spPr bwMode="auto">
            <a:xfrm>
              <a:off x="4788024" y="3789039"/>
              <a:ext cx="3312368" cy="256097"/>
            </a:xfrm>
            <a:prstGeom prst="rect">
              <a:avLst/>
            </a:prstGeom>
            <a:noFill/>
            <a:ln w="9525" cap="flat" cmpd="sng" algn="ctr">
              <a:noFill/>
              <a:prstDash val="sysDash"/>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fontAlgn="base">
                <a:spcBef>
                  <a:spcPct val="0"/>
                </a:spcBef>
                <a:spcAft>
                  <a:spcPct val="0"/>
                </a:spcAft>
                <a:defRPr/>
              </a:pPr>
              <a:endParaRPr lang="ja-JP" altLang="en-US" sz="1050" kern="0" smtClean="0">
                <a:solidFill>
                  <a:srgbClr val="000000"/>
                </a:solidFill>
                <a:latin typeface="Arial" pitchFamily="34" charset="0"/>
              </a:endParaRPr>
            </a:p>
          </p:txBody>
        </p:sp>
      </p:grpSp>
      <p:sp>
        <p:nvSpPr>
          <p:cNvPr id="45" name="正方形/長方形 44"/>
          <p:cNvSpPr/>
          <p:nvPr/>
        </p:nvSpPr>
        <p:spPr>
          <a:xfrm>
            <a:off x="7137285" y="5661403"/>
            <a:ext cx="1863011" cy="276999"/>
          </a:xfrm>
          <a:prstGeom prst="rect">
            <a:avLst/>
          </a:prstGeom>
        </p:spPr>
        <p:txBody>
          <a:bodyPr wrap="none">
            <a:spAutoFit/>
          </a:bodyPr>
          <a:lstStyle/>
          <a:p>
            <a:pPr marL="165100" indent="-165100" eaLnBrk="0" hangingPunct="0"/>
            <a:r>
              <a:rPr lang="ja-JP" altLang="en-US" sz="1200" dirty="0" smtClean="0">
                <a:solidFill>
                  <a:srgbClr val="000000"/>
                </a:solidFill>
                <a:latin typeface="ＭＳ Ｐゴシック" pitchFamily="50" charset="-128"/>
                <a:cs typeface="ＭＳ 明朝" pitchFamily="17" charset="-128"/>
              </a:rPr>
              <a:t>のいずれかを満たすこと。</a:t>
            </a:r>
            <a:endParaRPr lang="en-US" altLang="ja-JP" sz="1200" dirty="0" smtClean="0">
              <a:solidFill>
                <a:srgbClr val="000000"/>
              </a:solidFill>
              <a:latin typeface="ＭＳ Ｐゴシック" pitchFamily="50" charset="-128"/>
              <a:cs typeface="ＭＳ 明朝" pitchFamily="17" charset="-128"/>
            </a:endParaRPr>
          </a:p>
        </p:txBody>
      </p:sp>
      <p:sp>
        <p:nvSpPr>
          <p:cNvPr id="46" name="右中かっこ 45"/>
          <p:cNvSpPr/>
          <p:nvPr/>
        </p:nvSpPr>
        <p:spPr bwMode="auto">
          <a:xfrm>
            <a:off x="6981232" y="5581442"/>
            <a:ext cx="156017" cy="378699"/>
          </a:xfrm>
          <a:prstGeom prst="rightBrace">
            <a:avLst/>
          </a:prstGeom>
          <a:noFill/>
          <a:ln w="9525" cap="flat" cmpd="sng" algn="ctr">
            <a:solidFill>
              <a:srgbClr val="00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fontAlgn="base">
              <a:spcBef>
                <a:spcPct val="0"/>
              </a:spcBef>
              <a:spcAft>
                <a:spcPct val="0"/>
              </a:spcAft>
              <a:defRPr/>
            </a:pPr>
            <a:endParaRPr lang="ja-JP" altLang="en-US" kern="0" smtClean="0">
              <a:solidFill>
                <a:srgbClr val="000000"/>
              </a:solidFill>
              <a:latin typeface="Arial" pitchFamily="34" charset="0"/>
            </a:endParaRPr>
          </a:p>
        </p:txBody>
      </p:sp>
      <p:sp>
        <p:nvSpPr>
          <p:cNvPr id="48" name="テキスト ボックス 47"/>
          <p:cNvSpPr txBox="1"/>
          <p:nvPr/>
        </p:nvSpPr>
        <p:spPr>
          <a:xfrm>
            <a:off x="5109017" y="3880750"/>
            <a:ext cx="4290477" cy="415498"/>
          </a:xfrm>
          <a:prstGeom prst="rect">
            <a:avLst/>
          </a:prstGeom>
          <a:noFill/>
        </p:spPr>
        <p:txBody>
          <a:bodyPr wrap="square" rtlCol="0">
            <a:spAutoFit/>
          </a:bodyPr>
          <a:lstStyle/>
          <a:p>
            <a:pPr marL="266700" indent="-266700"/>
            <a:r>
              <a:rPr lang="ja-JP" altLang="en-US" sz="1050" dirty="0" smtClean="0">
                <a:solidFill>
                  <a:prstClr val="black"/>
                </a:solidFill>
              </a:rPr>
              <a:t>注１：当該施設における入所期間が１月間を超える入所者に限る。</a:t>
            </a:r>
          </a:p>
          <a:p>
            <a:r>
              <a:rPr lang="ja-JP" altLang="en-US" sz="1050" dirty="0" smtClean="0">
                <a:solidFill>
                  <a:prstClr val="black"/>
                </a:solidFill>
              </a:rPr>
              <a:t>注２：当該施設内で死亡した者を除く。</a:t>
            </a:r>
            <a:endParaRPr lang="ja-JP" altLang="en-US" sz="1050" dirty="0">
              <a:solidFill>
                <a:prstClr val="black"/>
              </a:solidFill>
            </a:endParaRPr>
          </a:p>
        </p:txBody>
      </p:sp>
      <p:sp>
        <p:nvSpPr>
          <p:cNvPr id="2" name="テキスト ボックス 1"/>
          <p:cNvSpPr txBox="1"/>
          <p:nvPr/>
        </p:nvSpPr>
        <p:spPr>
          <a:xfrm>
            <a:off x="350493" y="6309320"/>
            <a:ext cx="8805017" cy="523220"/>
          </a:xfrm>
          <a:prstGeom prst="rect">
            <a:avLst/>
          </a:prstGeom>
          <a:noFill/>
        </p:spPr>
        <p:txBody>
          <a:bodyPr wrap="square" rtlCol="0">
            <a:spAutoFit/>
          </a:bodyPr>
          <a:lstStyle/>
          <a:p>
            <a:pPr marL="173038" indent="-173038"/>
            <a:r>
              <a:rPr lang="en-US" altLang="ja-JP" sz="1400" dirty="0" smtClean="0">
                <a:solidFill>
                  <a:prstClr val="black"/>
                </a:solidFill>
              </a:rPr>
              <a:t>※</a:t>
            </a:r>
            <a:r>
              <a:rPr lang="ja-JP" altLang="en-US" sz="1400" dirty="0" smtClean="0">
                <a:solidFill>
                  <a:prstClr val="black"/>
                </a:solidFill>
              </a:rPr>
              <a:t>在宅とは、自宅その他自宅に類する住まいである有料老人ホーム、認知症高齢者グループホーム及びサービス付き高齢者向け住宅等を含む。</a:t>
            </a:r>
            <a:endParaRPr lang="ja-JP" altLang="en-US" sz="1400" dirty="0">
              <a:solidFill>
                <a:prstClr val="black"/>
              </a:solidFill>
            </a:endParaRPr>
          </a:p>
        </p:txBody>
      </p:sp>
      <p:sp>
        <p:nvSpPr>
          <p:cNvPr id="47" name="テキスト ボックス 46"/>
          <p:cNvSpPr txBox="1"/>
          <p:nvPr/>
        </p:nvSpPr>
        <p:spPr>
          <a:xfrm>
            <a:off x="8093781" y="463509"/>
            <a:ext cx="1728000" cy="369332"/>
          </a:xfrm>
          <a:prstGeom prst="rect">
            <a:avLst/>
          </a:prstGeom>
          <a:noFill/>
          <a:ln w="6350">
            <a:solidFill>
              <a:schemeClr val="tx1"/>
            </a:solidFill>
          </a:ln>
        </p:spPr>
        <p:txBody>
          <a:bodyPr wrap="square" rtlCol="0">
            <a:spAutoFit/>
          </a:bodyPr>
          <a:lstStyle/>
          <a:p>
            <a:pPr algn="ctr"/>
            <a:r>
              <a:rPr lang="ja-JP" altLang="en-US" sz="900" dirty="0" smtClean="0">
                <a:solidFill>
                  <a:prstClr val="black"/>
                </a:solidFill>
                <a:latin typeface="HGPｺﾞｼｯｸM" pitchFamily="50" charset="-128"/>
                <a:ea typeface="HGPｺﾞｼｯｸM" pitchFamily="50" charset="-128"/>
              </a:rPr>
              <a:t>第</a:t>
            </a:r>
            <a:r>
              <a:rPr lang="en-US" altLang="ja-JP" sz="900" dirty="0" smtClean="0">
                <a:solidFill>
                  <a:prstClr val="black"/>
                </a:solidFill>
                <a:latin typeface="HGPｺﾞｼｯｸM" pitchFamily="50" charset="-128"/>
                <a:ea typeface="HGPｺﾞｼｯｸM" pitchFamily="50" charset="-128"/>
              </a:rPr>
              <a:t>105</a:t>
            </a:r>
            <a:r>
              <a:rPr lang="ja-JP" altLang="en-US" sz="900" dirty="0" smtClean="0">
                <a:solidFill>
                  <a:prstClr val="black"/>
                </a:solidFill>
                <a:latin typeface="HGPｺﾞｼｯｸM" pitchFamily="50" charset="-128"/>
                <a:ea typeface="HGPｺﾞｼｯｸM" pitchFamily="50" charset="-128"/>
              </a:rPr>
              <a:t>回（平成</a:t>
            </a:r>
            <a:r>
              <a:rPr lang="en-US" altLang="ja-JP" sz="900" dirty="0" smtClean="0">
                <a:solidFill>
                  <a:prstClr val="black"/>
                </a:solidFill>
                <a:latin typeface="HGPｺﾞｼｯｸM" pitchFamily="50" charset="-128"/>
                <a:ea typeface="HGPｺﾞｼｯｸM" pitchFamily="50" charset="-128"/>
              </a:rPr>
              <a:t>26</a:t>
            </a:r>
            <a:r>
              <a:rPr lang="ja-JP" altLang="en-US" sz="900" dirty="0" smtClean="0">
                <a:solidFill>
                  <a:prstClr val="black"/>
                </a:solidFill>
                <a:latin typeface="HGPｺﾞｼｯｸM" pitchFamily="50" charset="-128"/>
                <a:ea typeface="HGPｺﾞｼｯｸM" pitchFamily="50" charset="-128"/>
              </a:rPr>
              <a:t>年</a:t>
            </a:r>
            <a:r>
              <a:rPr lang="en-US" altLang="ja-JP" sz="900" dirty="0" smtClean="0">
                <a:solidFill>
                  <a:prstClr val="black"/>
                </a:solidFill>
                <a:latin typeface="HGPｺﾞｼｯｸM" pitchFamily="50" charset="-128"/>
                <a:ea typeface="HGPｺﾞｼｯｸM" pitchFamily="50" charset="-128"/>
              </a:rPr>
              <a:t>8</a:t>
            </a:r>
            <a:r>
              <a:rPr lang="ja-JP" altLang="en-US" sz="900" dirty="0" smtClean="0">
                <a:solidFill>
                  <a:prstClr val="black"/>
                </a:solidFill>
                <a:latin typeface="HGPｺﾞｼｯｸM" pitchFamily="50" charset="-128"/>
                <a:ea typeface="HGPｺﾞｼｯｸM" pitchFamily="50" charset="-128"/>
              </a:rPr>
              <a:t>月</a:t>
            </a:r>
            <a:r>
              <a:rPr lang="en-US" altLang="ja-JP" sz="900" dirty="0">
                <a:solidFill>
                  <a:prstClr val="black"/>
                </a:solidFill>
                <a:latin typeface="HGPｺﾞｼｯｸM" pitchFamily="50" charset="-128"/>
                <a:ea typeface="HGPｺﾞｼｯｸM" pitchFamily="50" charset="-128"/>
              </a:rPr>
              <a:t>7</a:t>
            </a:r>
            <a:r>
              <a:rPr lang="ja-JP" altLang="en-US" sz="900" dirty="0" smtClean="0">
                <a:solidFill>
                  <a:prstClr val="black"/>
                </a:solidFill>
                <a:latin typeface="HGPｺﾞｼｯｸM" pitchFamily="50" charset="-128"/>
                <a:ea typeface="HGPｺﾞｼｯｸM" pitchFamily="50" charset="-128"/>
              </a:rPr>
              <a:t>日）</a:t>
            </a:r>
            <a:endParaRPr lang="en-US" altLang="ja-JP" sz="900" dirty="0" smtClean="0">
              <a:solidFill>
                <a:prstClr val="black"/>
              </a:solidFill>
              <a:latin typeface="HGPｺﾞｼｯｸM" pitchFamily="50" charset="-128"/>
              <a:ea typeface="HGPｺﾞｼｯｸM" pitchFamily="50" charset="-128"/>
            </a:endParaRPr>
          </a:p>
          <a:p>
            <a:pPr algn="ctr"/>
            <a:r>
              <a:rPr lang="ja-JP" altLang="en-US" sz="900" dirty="0" smtClean="0">
                <a:solidFill>
                  <a:prstClr val="black"/>
                </a:solidFill>
                <a:latin typeface="HGPｺﾞｼｯｸM" pitchFamily="50" charset="-128"/>
                <a:ea typeface="HGPｺﾞｼｯｸM" pitchFamily="50" charset="-128"/>
              </a:rPr>
              <a:t>介護給付費分科会資料より</a:t>
            </a:r>
            <a:r>
              <a:rPr lang="ja-JP" altLang="en-US" sz="900" dirty="0">
                <a:solidFill>
                  <a:prstClr val="black"/>
                </a:solidFill>
                <a:latin typeface="HGPｺﾞｼｯｸM" pitchFamily="50" charset="-128"/>
                <a:ea typeface="HGPｺﾞｼｯｸM" pitchFamily="50" charset="-128"/>
              </a:rPr>
              <a:t>抜粋</a:t>
            </a:r>
          </a:p>
        </p:txBody>
      </p:sp>
      <p:sp>
        <p:nvSpPr>
          <p:cNvPr id="49"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62</a:t>
            </a:fld>
            <a:endParaRPr kumimoji="0" lang="en-US" altLang="ja-JP" sz="1600" kern="0" dirty="0">
              <a:solidFill>
                <a:srgbClr val="000000"/>
              </a:solidFill>
            </a:endParaRPr>
          </a:p>
        </p:txBody>
      </p:sp>
    </p:spTree>
    <p:extLst>
      <p:ext uri="{BB962C8B-B14F-4D97-AF65-F5344CB8AC3E}">
        <p14:creationId xmlns:p14="http://schemas.microsoft.com/office/powerpoint/2010/main" val="22586153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2"/>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lang="zh-TW"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介護老人保健施設</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施設</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及び在宅の双方にわたる切れ目ない</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70760" y="2888256"/>
            <a:ext cx="9758587" cy="814536"/>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76659" y="4014015"/>
            <a:ext cx="9758587" cy="2794645"/>
          </a:xfrm>
          <a:prstGeom prst="roundRect">
            <a:avLst>
              <a:gd name="adj" fmla="val 12272"/>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100" dirty="0" smtClean="0">
              <a:solidFill>
                <a:prstClr val="black"/>
              </a:solidFill>
              <a:latin typeface="ＭＳ Ｐゴシック"/>
            </a:endParaRPr>
          </a:p>
          <a:p>
            <a:r>
              <a:rPr lang="ja-JP" altLang="en-US" sz="1300" dirty="0" smtClean="0">
                <a:solidFill>
                  <a:prstClr val="black"/>
                </a:solidFill>
                <a:latin typeface="ＭＳ Ｐゴシック"/>
              </a:rPr>
              <a:t>①</a:t>
            </a:r>
            <a:r>
              <a:rPr lang="ja-JP" altLang="en-US" sz="1300" dirty="0">
                <a:solidFill>
                  <a:prstClr val="black"/>
                </a:solidFill>
                <a:latin typeface="ＭＳ Ｐゴシック"/>
              </a:rPr>
              <a:t>　入所前後訪問指導加算（</a:t>
            </a:r>
            <a:r>
              <a:rPr lang="en-US" altLang="ja-JP" sz="1300" dirty="0">
                <a:solidFill>
                  <a:prstClr val="black"/>
                </a:solidFill>
                <a:latin typeface="ＭＳ Ｐゴシック"/>
              </a:rPr>
              <a:t>Ⅰ</a:t>
            </a:r>
            <a:r>
              <a:rPr lang="ja-JP" altLang="en-US" sz="1300" dirty="0" smtClean="0">
                <a:solidFill>
                  <a:prstClr val="black"/>
                </a:solidFill>
                <a:latin typeface="ＭＳ Ｐゴシック"/>
              </a:rPr>
              <a:t>）　現行と同様</a:t>
            </a:r>
            <a:endParaRPr lang="en-US" altLang="ja-JP" sz="1300" dirty="0" smtClean="0">
              <a:solidFill>
                <a:prstClr val="black"/>
              </a:solidFill>
              <a:latin typeface="ＭＳ Ｐゴシック"/>
            </a:endParaRPr>
          </a:p>
          <a:p>
            <a:pPr marL="177800" indent="-177800"/>
            <a:r>
              <a:rPr lang="ja-JP" altLang="en-US" sz="1300" dirty="0" smtClean="0">
                <a:solidFill>
                  <a:prstClr val="black"/>
                </a:solidFill>
                <a:latin typeface="ＭＳ Ｐゴシック"/>
              </a:rPr>
              <a:t>②</a:t>
            </a:r>
            <a:r>
              <a:rPr lang="ja-JP" altLang="en-US" sz="1300" dirty="0">
                <a:solidFill>
                  <a:prstClr val="black"/>
                </a:solidFill>
                <a:latin typeface="ＭＳ Ｐゴシック"/>
              </a:rPr>
              <a:t>　入所前後訪問指導加算（</a:t>
            </a:r>
            <a:r>
              <a:rPr lang="en-US" altLang="ja-JP" sz="1300" dirty="0">
                <a:solidFill>
                  <a:prstClr val="black"/>
                </a:solidFill>
                <a:latin typeface="ＭＳ Ｐゴシック"/>
              </a:rPr>
              <a:t>Ⅱ</a:t>
            </a:r>
            <a:r>
              <a:rPr lang="ja-JP" altLang="en-US" sz="1300" dirty="0" smtClean="0">
                <a:solidFill>
                  <a:prstClr val="black"/>
                </a:solidFill>
                <a:latin typeface="ＭＳ Ｐゴシック"/>
              </a:rPr>
              <a:t>）　（</a:t>
            </a:r>
            <a:r>
              <a:rPr lang="en-US" altLang="ja-JP" sz="1300" dirty="0" smtClean="0">
                <a:solidFill>
                  <a:prstClr val="black"/>
                </a:solidFill>
                <a:latin typeface="ＭＳ Ｐゴシック"/>
              </a:rPr>
              <a:t>Ⅰ</a:t>
            </a:r>
            <a:r>
              <a:rPr lang="ja-JP" altLang="en-US" sz="1300" dirty="0" smtClean="0">
                <a:solidFill>
                  <a:prstClr val="black"/>
                </a:solidFill>
                <a:latin typeface="ＭＳ Ｐゴシック"/>
              </a:rPr>
              <a:t>）に加え、医師</a:t>
            </a:r>
            <a:r>
              <a:rPr lang="ja-JP" altLang="en-US" sz="1300" dirty="0">
                <a:solidFill>
                  <a:prstClr val="black"/>
                </a:solidFill>
                <a:latin typeface="ＭＳ Ｐゴシック"/>
              </a:rPr>
              <a:t>、看護職員、支援相談員、理学療法士</a:t>
            </a:r>
            <a:r>
              <a:rPr lang="ja-JP" altLang="en-US" sz="1300" dirty="0" smtClean="0">
                <a:solidFill>
                  <a:prstClr val="black"/>
                </a:solidFill>
                <a:latin typeface="ＭＳ Ｐゴシック"/>
              </a:rPr>
              <a:t>、作業</a:t>
            </a:r>
            <a:r>
              <a:rPr lang="ja-JP" altLang="en-US" sz="1300" dirty="0">
                <a:solidFill>
                  <a:prstClr val="black"/>
                </a:solidFill>
                <a:latin typeface="ＭＳ Ｐゴシック"/>
              </a:rPr>
              <a:t>療法士、又は言語聴覚士、栄養士、介護支援専門員等が会議を行い</a:t>
            </a:r>
            <a:r>
              <a:rPr lang="ja-JP" altLang="en-US" sz="1300" dirty="0" smtClean="0">
                <a:solidFill>
                  <a:prstClr val="black"/>
                </a:solidFill>
                <a:latin typeface="ＭＳ Ｐゴシック"/>
              </a:rPr>
              <a:t>、次</a:t>
            </a:r>
            <a:r>
              <a:rPr lang="ja-JP" altLang="en-US" sz="1300" dirty="0">
                <a:solidFill>
                  <a:prstClr val="black"/>
                </a:solidFill>
                <a:latin typeface="ＭＳ Ｐゴシック"/>
              </a:rPr>
              <a:t>のイ及び</a:t>
            </a:r>
            <a:r>
              <a:rPr lang="ja-JP" altLang="en-US" sz="1300" dirty="0" smtClean="0">
                <a:solidFill>
                  <a:prstClr val="black"/>
                </a:solidFill>
                <a:latin typeface="ＭＳ Ｐゴシック"/>
              </a:rPr>
              <a:t>ロを共同</a:t>
            </a:r>
            <a:r>
              <a:rPr lang="ja-JP" altLang="en-US" sz="1300" dirty="0">
                <a:solidFill>
                  <a:prstClr val="black"/>
                </a:solidFill>
                <a:latin typeface="ＭＳ Ｐゴシック"/>
              </a:rPr>
              <a:t>して定めた</a:t>
            </a:r>
            <a:r>
              <a:rPr lang="ja-JP" altLang="en-US" sz="1300" dirty="0" smtClean="0">
                <a:solidFill>
                  <a:prstClr val="black"/>
                </a:solidFill>
                <a:latin typeface="ＭＳ Ｐゴシック"/>
              </a:rPr>
              <a:t>場合</a:t>
            </a:r>
            <a:endParaRPr lang="en-US" altLang="ja-JP" sz="1300" dirty="0">
              <a:solidFill>
                <a:prstClr val="black"/>
              </a:solidFill>
              <a:latin typeface="ＭＳ Ｐゴシック"/>
            </a:endParaRPr>
          </a:p>
          <a:p>
            <a:pPr marL="261938" indent="-82550"/>
            <a:r>
              <a:rPr lang="ja-JP" altLang="en-US" sz="1300" dirty="0">
                <a:solidFill>
                  <a:prstClr val="black"/>
                </a:solidFill>
                <a:latin typeface="ＭＳ Ｐゴシック"/>
              </a:rPr>
              <a:t>イ　生活機能の具体的な改善目標</a:t>
            </a:r>
          </a:p>
          <a:p>
            <a:pPr marL="261938" indent="182563"/>
            <a:r>
              <a:rPr lang="ja-JP" altLang="en-US" sz="1300" dirty="0">
                <a:solidFill>
                  <a:prstClr val="black"/>
                </a:solidFill>
                <a:latin typeface="ＭＳ Ｐゴシック"/>
              </a:rPr>
              <a:t>当該入所予定者が退所後生活する居宅の状況に合わせ、また入所予定者及びその家族等の意向を踏まえ、入浴や排泄等の生活機能について、入所中に到達すべき具体的な改善目標を定めること。</a:t>
            </a:r>
          </a:p>
          <a:p>
            <a:pPr marL="261938" indent="-82550"/>
            <a:r>
              <a:rPr lang="ja-JP" altLang="en-US" sz="1300" dirty="0">
                <a:solidFill>
                  <a:prstClr val="black"/>
                </a:solidFill>
                <a:latin typeface="ＭＳ Ｐゴシック"/>
              </a:rPr>
              <a:t>ロ　退所後の生活に係る支援計画</a:t>
            </a:r>
          </a:p>
          <a:p>
            <a:pPr marL="261938" indent="182563"/>
            <a:r>
              <a:rPr lang="ja-JP" altLang="en-US" sz="1300" dirty="0">
                <a:solidFill>
                  <a:prstClr val="black"/>
                </a:solidFill>
                <a:latin typeface="ＭＳ Ｐゴシック"/>
              </a:rPr>
              <a:t>入所予定者の生活を総合的に支援するため、入所予定者およびその家族等の意向を踏まえた施設及び在宅の双方にわたる切れ目のない支援計画を作成すること。当該支援計画には、反復的な入所や併設サービスの利用、インフォーマルサービスの活用等を広く含み得るものであること。当該支援計画の策定に当たっては、終末期の過ごし方及び看取りについても話し合いを持つように努め、入所予定者およびその家族等が希望する場合には、その具体的な内容を支援計画に含むこと。</a:t>
            </a:r>
            <a:endParaRPr lang="en-US" altLang="ja-JP" sz="1300" dirty="0" smtClean="0">
              <a:solidFill>
                <a:prstClr val="black"/>
              </a:solidFill>
              <a:latin typeface="ＭＳ Ｐゴシック"/>
            </a:endParaRPr>
          </a:p>
        </p:txBody>
      </p:sp>
      <p:sp>
        <p:nvSpPr>
          <p:cNvPr id="34" name="右矢印 33"/>
          <p:cNvSpPr/>
          <p:nvPr/>
        </p:nvSpPr>
        <p:spPr>
          <a:xfrm>
            <a:off x="4676820" y="3116119"/>
            <a:ext cx="551315" cy="384087"/>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 34"/>
          <p:cNvSpPr/>
          <p:nvPr/>
        </p:nvSpPr>
        <p:spPr>
          <a:xfrm>
            <a:off x="169524" y="3806846"/>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63631" y="2698539"/>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40288" y="2721170"/>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700" dirty="0">
                <a:solidFill>
                  <a:prstClr val="black"/>
                </a:solidFill>
                <a:latin typeface="ＭＳ Ｐゴシック" panose="020B0600070205080204" pitchFamily="50" charset="-128"/>
                <a:ea typeface="ＭＳ Ｐゴシック" panose="020B0600070205080204" pitchFamily="50" charset="-128"/>
              </a:rPr>
              <a:t>入所前後訪問指導加算</a:t>
            </a:r>
            <a:r>
              <a:rPr lang="en-US" altLang="zh-TW" sz="1700" dirty="0">
                <a:solidFill>
                  <a:prstClr val="black"/>
                </a:solidFill>
                <a:latin typeface="ＭＳ Ｐゴシック" panose="020B0600070205080204" pitchFamily="50" charset="-128"/>
                <a:ea typeface="ＭＳ Ｐゴシック" panose="020B0600070205080204" pitchFamily="50" charset="-128"/>
              </a:rPr>
              <a:t>460</a:t>
            </a:r>
            <a:r>
              <a:rPr lang="zh-TW" altLang="en-US" sz="1700" dirty="0">
                <a:solidFill>
                  <a:prstClr val="black"/>
                </a:solidFill>
                <a:latin typeface="ＭＳ Ｐゴシック" panose="020B0600070205080204" pitchFamily="50" charset="-128"/>
                <a:ea typeface="ＭＳ Ｐゴシック" panose="020B0600070205080204" pitchFamily="50" charset="-128"/>
              </a:rPr>
              <a:t>単位／回</a:t>
            </a:r>
            <a:endParaRPr lang="ja-JP" altLang="en-US" sz="1700" dirty="0">
              <a:solidFill>
                <a:prstClr val="black"/>
              </a:solidFill>
              <a:latin typeface="ＭＳ Ｐゴシック" panose="020B0600070205080204" pitchFamily="50" charset="-128"/>
            </a:endParaRPr>
          </a:p>
        </p:txBody>
      </p:sp>
      <p:sp>
        <p:nvSpPr>
          <p:cNvPr id="39" name="正方形/長方形 38"/>
          <p:cNvSpPr/>
          <p:nvPr/>
        </p:nvSpPr>
        <p:spPr>
          <a:xfrm>
            <a:off x="5352492" y="2685342"/>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700" dirty="0">
                <a:solidFill>
                  <a:prstClr val="black"/>
                </a:solidFill>
                <a:latin typeface="ＭＳ Ｐゴシック" panose="020B0600070205080204" pitchFamily="50" charset="-128"/>
                <a:ea typeface="ＭＳ Ｐゴシック" panose="020B0600070205080204" pitchFamily="50" charset="-128"/>
              </a:rPr>
              <a:t>入所前後訪問指導加算（</a:t>
            </a:r>
            <a:r>
              <a:rPr lang="en-US" altLang="zh-TW" sz="1700" dirty="0">
                <a:solidFill>
                  <a:prstClr val="black"/>
                </a:solidFill>
                <a:latin typeface="ＭＳ Ｐゴシック" panose="020B0600070205080204" pitchFamily="50" charset="-128"/>
                <a:ea typeface="ＭＳ Ｐゴシック" panose="020B0600070205080204" pitchFamily="50" charset="-128"/>
              </a:rPr>
              <a:t>Ⅰ</a:t>
            </a:r>
            <a:r>
              <a:rPr lang="zh-TW" altLang="en-US" sz="1700" dirty="0" smtClean="0">
                <a:solidFill>
                  <a:prstClr val="black"/>
                </a:solidFill>
                <a:latin typeface="ＭＳ Ｐゴシック" panose="020B0600070205080204" pitchFamily="50" charset="-128"/>
                <a:ea typeface="ＭＳ Ｐゴシック" panose="020B0600070205080204" pitchFamily="50" charset="-128"/>
              </a:rPr>
              <a:t>）</a:t>
            </a:r>
            <a:r>
              <a:rPr lang="en-US" altLang="ja-JP" sz="1700" dirty="0" smtClean="0">
                <a:solidFill>
                  <a:prstClr val="black"/>
                </a:solidFill>
                <a:latin typeface="ＭＳ Ｐゴシック" panose="020B0600070205080204" pitchFamily="50" charset="-128"/>
              </a:rPr>
              <a:t>450</a:t>
            </a:r>
            <a:r>
              <a:rPr lang="zh-TW" altLang="en-US" sz="1700" dirty="0" smtClean="0">
                <a:solidFill>
                  <a:prstClr val="black"/>
                </a:solidFill>
                <a:latin typeface="ＭＳ Ｐゴシック" panose="020B0600070205080204" pitchFamily="50" charset="-128"/>
                <a:ea typeface="ＭＳ Ｐゴシック" panose="020B0600070205080204" pitchFamily="50" charset="-128"/>
              </a:rPr>
              <a:t>単位</a:t>
            </a:r>
            <a:r>
              <a:rPr lang="zh-TW" altLang="en-US" sz="1700" dirty="0">
                <a:solidFill>
                  <a:prstClr val="black"/>
                </a:solidFill>
                <a:latin typeface="ＭＳ Ｐゴシック" panose="020B0600070205080204" pitchFamily="50" charset="-128"/>
                <a:ea typeface="ＭＳ Ｐゴシック" panose="020B0600070205080204" pitchFamily="50" charset="-128"/>
              </a:rPr>
              <a:t>／</a:t>
            </a:r>
            <a:r>
              <a:rPr lang="zh-TW" altLang="en-US" sz="1700" dirty="0" smtClean="0">
                <a:solidFill>
                  <a:prstClr val="black"/>
                </a:solidFill>
                <a:latin typeface="ＭＳ Ｐゴシック" panose="020B0600070205080204" pitchFamily="50" charset="-128"/>
                <a:ea typeface="ＭＳ Ｐゴシック" panose="020B0600070205080204" pitchFamily="50" charset="-128"/>
              </a:rPr>
              <a:t>回</a:t>
            </a:r>
            <a:endParaRPr lang="en-US" altLang="zh-TW" sz="1700" dirty="0" smtClean="0">
              <a:solidFill>
                <a:prstClr val="black"/>
              </a:solidFill>
              <a:latin typeface="ＭＳ Ｐゴシック" panose="020B0600070205080204" pitchFamily="50" charset="-128"/>
              <a:ea typeface="ＭＳ Ｐゴシック" panose="020B0600070205080204" pitchFamily="50" charset="-128"/>
            </a:endParaRPr>
          </a:p>
          <a:p>
            <a:pPr algn="ctr"/>
            <a:r>
              <a:rPr lang="zh-TW" altLang="en-US" sz="1700" dirty="0">
                <a:solidFill>
                  <a:prstClr val="black"/>
                </a:solidFill>
                <a:latin typeface="ＭＳ Ｐゴシック" panose="020B0600070205080204" pitchFamily="50" charset="-128"/>
                <a:ea typeface="ＭＳ Ｐゴシック" panose="020B0600070205080204" pitchFamily="50" charset="-128"/>
              </a:rPr>
              <a:t>入所前後訪問指導加算（</a:t>
            </a:r>
            <a:r>
              <a:rPr lang="en-US" altLang="zh-TW" sz="1700" dirty="0">
                <a:solidFill>
                  <a:prstClr val="black"/>
                </a:solidFill>
                <a:latin typeface="ＭＳ Ｐゴシック" panose="020B0600070205080204" pitchFamily="50" charset="-128"/>
                <a:ea typeface="ＭＳ Ｐゴシック" panose="020B0600070205080204" pitchFamily="50" charset="-128"/>
              </a:rPr>
              <a:t>Ⅱ</a:t>
            </a:r>
            <a:r>
              <a:rPr lang="zh-TW" altLang="en-US" sz="1700" dirty="0" smtClean="0">
                <a:solidFill>
                  <a:prstClr val="black"/>
                </a:solidFill>
                <a:latin typeface="ＭＳ Ｐゴシック" panose="020B0600070205080204" pitchFamily="50" charset="-128"/>
                <a:ea typeface="ＭＳ Ｐゴシック" panose="020B0600070205080204" pitchFamily="50" charset="-128"/>
              </a:rPr>
              <a:t>）</a:t>
            </a:r>
            <a:r>
              <a:rPr lang="en-US" altLang="zh-TW" sz="1700" dirty="0" smtClean="0">
                <a:solidFill>
                  <a:prstClr val="black"/>
                </a:solidFill>
                <a:latin typeface="ＭＳ Ｐゴシック" panose="020B0600070205080204" pitchFamily="50" charset="-128"/>
                <a:ea typeface="ＭＳ Ｐゴシック" panose="020B0600070205080204" pitchFamily="50" charset="-128"/>
              </a:rPr>
              <a:t>480</a:t>
            </a:r>
            <a:r>
              <a:rPr lang="zh-TW" altLang="en-US" sz="1700" dirty="0" smtClean="0">
                <a:solidFill>
                  <a:prstClr val="black"/>
                </a:solidFill>
                <a:latin typeface="ＭＳ Ｐゴシック" panose="020B0600070205080204" pitchFamily="50" charset="-128"/>
                <a:ea typeface="ＭＳ Ｐゴシック" panose="020B0600070205080204" pitchFamily="50" charset="-128"/>
              </a:rPr>
              <a:t>単位</a:t>
            </a:r>
            <a:r>
              <a:rPr lang="zh-TW" altLang="en-US" sz="1700" dirty="0">
                <a:solidFill>
                  <a:prstClr val="black"/>
                </a:solidFill>
                <a:latin typeface="ＭＳ Ｐゴシック" panose="020B0600070205080204" pitchFamily="50" charset="-128"/>
                <a:ea typeface="ＭＳ Ｐゴシック" panose="020B0600070205080204" pitchFamily="50" charset="-128"/>
              </a:rPr>
              <a:t>／回</a:t>
            </a:r>
            <a:endParaRPr lang="ja-JP" altLang="en-US" sz="1700" dirty="0">
              <a:solidFill>
                <a:prstClr val="black"/>
              </a:solidFill>
              <a:latin typeface="ＭＳ Ｐゴシック" panose="020B0600070205080204" pitchFamily="50" charset="-128"/>
            </a:endParaRPr>
          </a:p>
        </p:txBody>
      </p:sp>
      <p:sp>
        <p:nvSpPr>
          <p:cNvPr id="16" name="角丸四角形 15"/>
          <p:cNvSpPr/>
          <p:nvPr/>
        </p:nvSpPr>
        <p:spPr>
          <a:xfrm>
            <a:off x="70758" y="914401"/>
            <a:ext cx="9764486" cy="1689099"/>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050" dirty="0" smtClean="0">
              <a:solidFill>
                <a:prstClr val="black"/>
              </a:solidFill>
            </a:endParaRPr>
          </a:p>
          <a:p>
            <a:pPr marL="95250" indent="-95250"/>
            <a:r>
              <a:rPr lang="ja-JP" altLang="en-US" dirty="0" smtClean="0">
                <a:solidFill>
                  <a:prstClr val="black"/>
                </a:solidFill>
                <a:latin typeface="ＭＳ Ｐゴシック"/>
              </a:rPr>
              <a:t>・ </a:t>
            </a:r>
            <a:r>
              <a:rPr lang="ja-JP" altLang="en-US" sz="1700" dirty="0" smtClean="0">
                <a:solidFill>
                  <a:prstClr val="black"/>
                </a:solidFill>
                <a:latin typeface="ＭＳ Ｐゴシック"/>
              </a:rPr>
              <a:t>入所前後</a:t>
            </a:r>
            <a:r>
              <a:rPr lang="ja-JP" altLang="en-US" sz="1700" dirty="0">
                <a:solidFill>
                  <a:prstClr val="black"/>
                </a:solidFill>
                <a:latin typeface="ＭＳ Ｐゴシック"/>
              </a:rPr>
              <a:t>訪問指導加算については、退所後の生活を支援するため生活機能の具体的な改善目標を</a:t>
            </a:r>
            <a:r>
              <a:rPr lang="ja-JP" altLang="en-US" sz="1700" dirty="0" smtClean="0">
                <a:solidFill>
                  <a:prstClr val="black"/>
                </a:solidFill>
                <a:latin typeface="ＭＳ Ｐゴシック"/>
              </a:rPr>
              <a:t>含めた支援計画の</a:t>
            </a:r>
            <a:r>
              <a:rPr lang="ja-JP" altLang="en-US" sz="1700" dirty="0">
                <a:solidFill>
                  <a:prstClr val="black"/>
                </a:solidFill>
                <a:latin typeface="ＭＳ Ｐゴシック"/>
              </a:rPr>
              <a:t>策定及び支援計画策定に当たって、多職種が参加するカンファレンスを</a:t>
            </a:r>
            <a:r>
              <a:rPr lang="ja-JP" altLang="en-US" sz="1700" dirty="0" smtClean="0">
                <a:solidFill>
                  <a:prstClr val="black"/>
                </a:solidFill>
                <a:latin typeface="ＭＳ Ｐゴシック"/>
              </a:rPr>
              <a:t>行う場合</a:t>
            </a:r>
            <a:r>
              <a:rPr lang="ja-JP" altLang="en-US" sz="1700" dirty="0">
                <a:solidFill>
                  <a:prstClr val="black"/>
                </a:solidFill>
                <a:latin typeface="ＭＳ Ｐゴシック"/>
              </a:rPr>
              <a:t>、新たに評価を行う</a:t>
            </a:r>
            <a:r>
              <a:rPr lang="ja-JP" altLang="en-US" sz="1700" dirty="0" smtClean="0">
                <a:solidFill>
                  <a:prstClr val="black"/>
                </a:solidFill>
                <a:latin typeface="ＭＳ Ｐゴシック"/>
              </a:rPr>
              <a:t>。</a:t>
            </a:r>
            <a:endParaRPr lang="en-US" altLang="ja-JP" sz="1700" dirty="0" smtClean="0">
              <a:solidFill>
                <a:prstClr val="black"/>
              </a:solidFill>
              <a:latin typeface="ＭＳ Ｐゴシック"/>
            </a:endParaRPr>
          </a:p>
          <a:p>
            <a:pPr marL="95250" indent="-95250"/>
            <a:r>
              <a:rPr lang="ja-JP" altLang="en-US" sz="1700" dirty="0">
                <a:solidFill>
                  <a:prstClr val="black"/>
                </a:solidFill>
                <a:latin typeface="ＭＳ Ｐゴシック"/>
              </a:rPr>
              <a:t>・退所後の</a:t>
            </a:r>
            <a:r>
              <a:rPr lang="ja-JP" altLang="en-US" sz="1700" dirty="0" smtClean="0">
                <a:solidFill>
                  <a:prstClr val="black"/>
                </a:solidFill>
                <a:latin typeface="ＭＳ Ｐゴシック"/>
              </a:rPr>
              <a:t>生活に関しては</a:t>
            </a:r>
            <a:r>
              <a:rPr lang="ja-JP" altLang="en-US" sz="1700" dirty="0">
                <a:solidFill>
                  <a:prstClr val="black"/>
                </a:solidFill>
                <a:latin typeface="ＭＳ Ｐゴシック"/>
              </a:rPr>
              <a:t>、施設及び在宅の双方にわたる切れ目のない支援計画を</a:t>
            </a:r>
            <a:r>
              <a:rPr lang="ja-JP" altLang="en-US" sz="1700" dirty="0" smtClean="0">
                <a:solidFill>
                  <a:prstClr val="black"/>
                </a:solidFill>
                <a:latin typeface="ＭＳ Ｐゴシック"/>
              </a:rPr>
              <a:t>作成</a:t>
            </a:r>
            <a:r>
              <a:rPr lang="ja-JP" altLang="en-US" sz="1700" dirty="0">
                <a:solidFill>
                  <a:prstClr val="black"/>
                </a:solidFill>
                <a:latin typeface="ＭＳ Ｐゴシック"/>
              </a:rPr>
              <a:t>し</a:t>
            </a:r>
            <a:r>
              <a:rPr lang="ja-JP" altLang="en-US" sz="1700" dirty="0" smtClean="0">
                <a:solidFill>
                  <a:prstClr val="black"/>
                </a:solidFill>
                <a:latin typeface="ＭＳ Ｐゴシック"/>
              </a:rPr>
              <a:t>、希望に応じて終末期の過ごし方や看取りについても当該支援計画に含むものとする。</a:t>
            </a:r>
            <a:endParaRPr lang="ja-JP" altLang="en-US" sz="1700" dirty="0">
              <a:solidFill>
                <a:prstClr val="black"/>
              </a:solidFill>
              <a:latin typeface="ＭＳ Ｐゴシック"/>
            </a:endParaRPr>
          </a:p>
        </p:txBody>
      </p:sp>
      <p:sp>
        <p:nvSpPr>
          <p:cNvPr id="17" name="角丸四角形 16"/>
          <p:cNvSpPr/>
          <p:nvPr/>
        </p:nvSpPr>
        <p:spPr>
          <a:xfrm>
            <a:off x="169532" y="702749"/>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
          <p:cNvSpPr>
            <a:spLocks noGrp="1"/>
          </p:cNvSpPr>
          <p:nvPr>
            <p:ph type="sldNum" sz="quarter" idx="11"/>
          </p:nvPr>
        </p:nvSpPr>
        <p:spPr>
          <a:xfrm>
            <a:off x="9138374" y="6498048"/>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63</a:t>
            </a:fld>
            <a:endParaRPr kumimoji="0" lang="en-US" altLang="ja-JP" sz="1600" kern="0" dirty="0">
              <a:solidFill>
                <a:srgbClr val="000000"/>
              </a:solidFill>
            </a:endParaRPr>
          </a:p>
        </p:txBody>
      </p:sp>
    </p:spTree>
    <p:extLst>
      <p:ext uri="{BB962C8B-B14F-4D97-AF65-F5344CB8AC3E}">
        <p14:creationId xmlns:p14="http://schemas.microsoft.com/office/powerpoint/2010/main" val="28412455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lang="zh-TW"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介護老人保健施設</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看護</a:t>
            </a:r>
            <a:r>
              <a:rPr lang="ja-JP" altLang="en-US" sz="2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・介護職員に係る専従常勤要件の</a:t>
            </a:r>
            <a:r>
              <a:rPr lang="ja-JP" altLang="en-US" sz="2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緩和</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70762" y="2708341"/>
            <a:ext cx="9758587" cy="744557"/>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76664" y="3835029"/>
            <a:ext cx="9758587" cy="2979373"/>
          </a:xfrm>
          <a:prstGeom prst="roundRect">
            <a:avLst>
              <a:gd name="adj" fmla="val 7047"/>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prstClr val="black"/>
              </a:solidFill>
              <a:latin typeface="ＭＳ Ｐゴシック"/>
            </a:endParaRPr>
          </a:p>
          <a:p>
            <a:endParaRPr lang="en-US" altLang="ja-JP" sz="1200" dirty="0" smtClean="0">
              <a:solidFill>
                <a:prstClr val="black"/>
              </a:solidFill>
              <a:latin typeface="ＭＳ Ｐゴシック"/>
            </a:endParaRPr>
          </a:p>
          <a:p>
            <a:endParaRPr lang="en-US" altLang="ja-JP" sz="1200" dirty="0">
              <a:solidFill>
                <a:prstClr val="black"/>
              </a:solidFill>
              <a:latin typeface="ＭＳ Ｐゴシック"/>
            </a:endParaRPr>
          </a:p>
          <a:p>
            <a:endParaRPr lang="en-US" altLang="ja-JP" sz="1200" dirty="0">
              <a:solidFill>
                <a:prstClr val="black"/>
              </a:solidFill>
              <a:latin typeface="ＭＳ Ｐゴシック"/>
            </a:endParaRPr>
          </a:p>
          <a:p>
            <a:endParaRPr lang="en-US" altLang="ja-JP" sz="1100" dirty="0" smtClean="0">
              <a:solidFill>
                <a:prstClr val="black"/>
              </a:solidFill>
              <a:latin typeface="ＭＳ Ｐゴシック"/>
            </a:endParaRPr>
          </a:p>
          <a:p>
            <a:endParaRPr lang="en-US" altLang="ja-JP" sz="1100" dirty="0">
              <a:solidFill>
                <a:prstClr val="black"/>
              </a:solidFill>
              <a:latin typeface="ＭＳ Ｐゴシック"/>
            </a:endParaRPr>
          </a:p>
          <a:p>
            <a:endParaRPr lang="en-US" altLang="ja-JP" sz="1200" dirty="0" smtClean="0">
              <a:solidFill>
                <a:prstClr val="black"/>
              </a:solidFill>
              <a:latin typeface="ＭＳ Ｐゴシック"/>
            </a:endParaRPr>
          </a:p>
          <a:p>
            <a:r>
              <a:rPr lang="ja-JP" altLang="en-US" sz="1400" dirty="0" smtClean="0">
                <a:solidFill>
                  <a:prstClr val="black"/>
                </a:solidFill>
                <a:latin typeface="ＭＳ Ｐゴシック"/>
              </a:rPr>
              <a:t>（</a:t>
            </a:r>
            <a:r>
              <a:rPr lang="ja-JP" altLang="en-US" sz="1400" dirty="0">
                <a:solidFill>
                  <a:prstClr val="black"/>
                </a:solidFill>
                <a:latin typeface="ＭＳ Ｐゴシック"/>
              </a:rPr>
              <a:t>注）次</a:t>
            </a:r>
            <a:r>
              <a:rPr lang="ja-JP" altLang="en-US" sz="1400" dirty="0" smtClean="0">
                <a:solidFill>
                  <a:prstClr val="black"/>
                </a:solidFill>
                <a:latin typeface="ＭＳ Ｐゴシック"/>
              </a:rPr>
              <a:t>のいずれにも適合すること。</a:t>
            </a:r>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 常勤</a:t>
            </a:r>
            <a:r>
              <a:rPr lang="ja-JP" altLang="en-US" sz="1400" dirty="0">
                <a:solidFill>
                  <a:prstClr val="black"/>
                </a:solidFill>
                <a:latin typeface="ＭＳ Ｐゴシック"/>
              </a:rPr>
              <a:t>職員である看護・介護職員が基準省令によって算定される員数の７割程度確保されていること。</a:t>
            </a:r>
          </a:p>
          <a:p>
            <a:r>
              <a:rPr lang="ja-JP" altLang="en-US" sz="1400" dirty="0" smtClean="0">
                <a:solidFill>
                  <a:prstClr val="black"/>
                </a:solidFill>
                <a:latin typeface="ＭＳ Ｐゴシック"/>
              </a:rPr>
              <a:t>・ 常勤</a:t>
            </a:r>
            <a:r>
              <a:rPr lang="ja-JP" altLang="en-US" sz="1400" dirty="0">
                <a:solidFill>
                  <a:prstClr val="black"/>
                </a:solidFill>
                <a:latin typeface="ＭＳ Ｐゴシック"/>
              </a:rPr>
              <a:t>職員に代えて非常勤職員を充てる場合の勤務時間数が常勤職員を充てる場合の勤務時間数以上であること</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indent="114300"/>
            <a:r>
              <a:rPr lang="ja-JP" altLang="en-US" sz="1400" dirty="0" smtClean="0">
                <a:solidFill>
                  <a:prstClr val="black"/>
                </a:solidFill>
                <a:latin typeface="ＭＳ Ｐゴシック"/>
              </a:rPr>
              <a:t>また、併設</a:t>
            </a:r>
            <a:r>
              <a:rPr lang="ja-JP" altLang="en-US" sz="1400" dirty="0">
                <a:solidFill>
                  <a:prstClr val="black"/>
                </a:solidFill>
                <a:latin typeface="ＭＳ Ｐゴシック"/>
              </a:rPr>
              <a:t>事業所の職務に従事する場合は、当該介護老人保健施設において勤務する時間が勤務計画表によって管理されていなければならず、介護老人保健施設の看護・介護職員の常勤換算方法における勤務延時間に、併設事業所の職務に従事する時間は含まれないものであること。</a:t>
            </a:r>
          </a:p>
          <a:p>
            <a:endParaRPr lang="ja-JP" altLang="en-US" sz="1600" dirty="0" smtClean="0">
              <a:solidFill>
                <a:prstClr val="black"/>
              </a:solidFill>
              <a:latin typeface="ＭＳ Ｐゴシック"/>
            </a:endParaRPr>
          </a:p>
        </p:txBody>
      </p:sp>
      <p:sp>
        <p:nvSpPr>
          <p:cNvPr id="35" name="角丸四角形 34"/>
          <p:cNvSpPr/>
          <p:nvPr/>
        </p:nvSpPr>
        <p:spPr>
          <a:xfrm>
            <a:off x="169524" y="3621536"/>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その他</a:t>
            </a:r>
          </a:p>
        </p:txBody>
      </p:sp>
      <p:sp>
        <p:nvSpPr>
          <p:cNvPr id="36" name="角丸四角形 35"/>
          <p:cNvSpPr/>
          <p:nvPr/>
        </p:nvSpPr>
        <p:spPr>
          <a:xfrm>
            <a:off x="163631" y="2497879"/>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 15"/>
          <p:cNvSpPr/>
          <p:nvPr/>
        </p:nvSpPr>
        <p:spPr>
          <a:xfrm>
            <a:off x="70758" y="1037781"/>
            <a:ext cx="9764486" cy="134257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a:endParaRPr lang="en-US" altLang="ja-JP" sz="1100" dirty="0" smtClean="0">
              <a:solidFill>
                <a:prstClr val="black"/>
              </a:solidFill>
              <a:latin typeface="ＭＳ Ｐゴシック"/>
            </a:endParaRPr>
          </a:p>
          <a:p>
            <a:pPr marL="95250" indent="-95250"/>
            <a:r>
              <a:rPr lang="ja-JP" altLang="en-US" sz="1600" dirty="0" smtClean="0">
                <a:solidFill>
                  <a:prstClr val="black"/>
                </a:solidFill>
                <a:latin typeface="ＭＳ Ｐゴシック"/>
              </a:rPr>
              <a:t>・ 介護</a:t>
            </a:r>
            <a:r>
              <a:rPr lang="ja-JP" altLang="en-US" sz="1600" dirty="0">
                <a:solidFill>
                  <a:prstClr val="black"/>
                </a:solidFill>
                <a:latin typeface="ＭＳ Ｐゴシック"/>
              </a:rPr>
              <a:t>老人保健施設の看護師、准看護師及び介護職員は原則として当該施設の職務に専ら従事する常勤</a:t>
            </a:r>
            <a:r>
              <a:rPr lang="ja-JP" altLang="en-US" sz="1600" dirty="0" smtClean="0">
                <a:solidFill>
                  <a:prstClr val="black"/>
                </a:solidFill>
                <a:latin typeface="ＭＳ Ｐゴシック"/>
              </a:rPr>
              <a:t>職員 </a:t>
            </a:r>
            <a:endParaRPr lang="en-US" altLang="ja-JP" sz="1600" dirty="0" smtClean="0">
              <a:solidFill>
                <a:prstClr val="black"/>
              </a:solidFill>
              <a:latin typeface="ＭＳ Ｐゴシック"/>
            </a:endParaRPr>
          </a:p>
          <a:p>
            <a:pPr marL="95250" indent="-95250"/>
            <a:r>
              <a:rPr lang="en-US" altLang="ja-JP" sz="1600" dirty="0">
                <a:solidFill>
                  <a:prstClr val="black"/>
                </a:solidFill>
                <a:latin typeface="ＭＳ Ｐゴシック"/>
              </a:rPr>
              <a:t> </a:t>
            </a: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でなければ</a:t>
            </a:r>
            <a:r>
              <a:rPr lang="ja-JP" altLang="en-US" sz="1600" dirty="0">
                <a:solidFill>
                  <a:prstClr val="black"/>
                </a:solidFill>
                <a:latin typeface="ＭＳ Ｐゴシック"/>
              </a:rPr>
              <a:t>ならないこととされているが、訪問サービス等の併設により退所者の在宅生活を含めて支援する</a:t>
            </a:r>
            <a:r>
              <a:rPr lang="ja-JP" altLang="en-US" sz="1600" dirty="0" err="1" smtClean="0">
                <a:solidFill>
                  <a:prstClr val="black"/>
                </a:solidFill>
                <a:latin typeface="ＭＳ Ｐゴシック"/>
              </a:rPr>
              <a:t>た</a:t>
            </a:r>
            <a:endParaRPr lang="en-US" altLang="ja-JP" sz="1600" dirty="0" smtClean="0">
              <a:solidFill>
                <a:prstClr val="black"/>
              </a:solidFill>
              <a:latin typeface="ＭＳ Ｐゴシック"/>
            </a:endParaRPr>
          </a:p>
          <a:p>
            <a:pPr marL="95250" indent="-95250"/>
            <a:r>
              <a:rPr lang="en-US" altLang="ja-JP" sz="1600" dirty="0">
                <a:solidFill>
                  <a:prstClr val="black"/>
                </a:solidFill>
                <a:latin typeface="ＭＳ Ｐゴシック"/>
              </a:rPr>
              <a:t> </a:t>
            </a: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め</a:t>
            </a:r>
            <a:r>
              <a:rPr lang="ja-JP" altLang="en-US" sz="1600" dirty="0">
                <a:solidFill>
                  <a:prstClr val="black"/>
                </a:solidFill>
                <a:latin typeface="ＭＳ Ｐゴシック"/>
              </a:rPr>
              <a:t>、介護老人保健施設の看護・介護職員が当該施設に併設される</a:t>
            </a:r>
            <a:r>
              <a:rPr lang="ja-JP" altLang="en-US" sz="1600" dirty="0" smtClean="0">
                <a:solidFill>
                  <a:prstClr val="black"/>
                </a:solidFill>
                <a:latin typeface="ＭＳ Ｐゴシック"/>
              </a:rPr>
              <a:t>介護サービス</a:t>
            </a:r>
            <a:r>
              <a:rPr lang="ja-JP" altLang="en-US" sz="1600" dirty="0">
                <a:solidFill>
                  <a:prstClr val="black"/>
                </a:solidFill>
                <a:latin typeface="ＭＳ Ｐゴシック"/>
              </a:rPr>
              <a:t>事業所の職務に従事する</a:t>
            </a:r>
            <a:r>
              <a:rPr lang="ja-JP" altLang="en-US" sz="1600" dirty="0" smtClean="0">
                <a:solidFill>
                  <a:prstClr val="black"/>
                </a:solidFill>
                <a:latin typeface="ＭＳ Ｐゴシック"/>
              </a:rPr>
              <a:t>場</a:t>
            </a:r>
            <a:endParaRPr lang="en-US" altLang="ja-JP" sz="1600" dirty="0" smtClean="0">
              <a:solidFill>
                <a:prstClr val="black"/>
              </a:solidFill>
              <a:latin typeface="ＭＳ Ｐゴシック"/>
            </a:endParaRPr>
          </a:p>
          <a:p>
            <a:pPr marL="95250" indent="-95250"/>
            <a:r>
              <a:rPr lang="en-US" altLang="ja-JP" sz="1600" dirty="0">
                <a:solidFill>
                  <a:prstClr val="black"/>
                </a:solidFill>
                <a:latin typeface="ＭＳ Ｐゴシック"/>
              </a:rPr>
              <a:t> </a:t>
            </a:r>
            <a:r>
              <a:rPr lang="en-US" altLang="ja-JP" sz="1600" dirty="0" smtClean="0">
                <a:solidFill>
                  <a:prstClr val="black"/>
                </a:solidFill>
                <a:latin typeface="ＭＳ Ｐゴシック"/>
              </a:rPr>
              <a:t>  </a:t>
            </a:r>
            <a:r>
              <a:rPr lang="ja-JP" altLang="en-US" sz="1600" dirty="0" smtClean="0">
                <a:solidFill>
                  <a:prstClr val="black"/>
                </a:solidFill>
                <a:latin typeface="ＭＳ Ｐゴシック"/>
              </a:rPr>
              <a:t>合</a:t>
            </a:r>
            <a:r>
              <a:rPr lang="ja-JP" altLang="en-US" sz="1600" dirty="0">
                <a:solidFill>
                  <a:prstClr val="black"/>
                </a:solidFill>
                <a:latin typeface="ＭＳ Ｐゴシック"/>
              </a:rPr>
              <a:t>については、当該施設の看護・介護職員の一部に非常勤職員を充てることができる旨を明確化する。</a:t>
            </a:r>
          </a:p>
          <a:p>
            <a:pPr marL="95250" indent="-95250"/>
            <a:endParaRPr lang="ja-JP" altLang="en-US" sz="1600" dirty="0">
              <a:solidFill>
                <a:prstClr val="black"/>
              </a:solidFill>
            </a:endParaRPr>
          </a:p>
        </p:txBody>
      </p:sp>
      <p:sp>
        <p:nvSpPr>
          <p:cNvPr id="17" name="角丸四角形 16"/>
          <p:cNvSpPr/>
          <p:nvPr/>
        </p:nvSpPr>
        <p:spPr>
          <a:xfrm>
            <a:off x="169532" y="798285"/>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右矢印 8"/>
          <p:cNvSpPr/>
          <p:nvPr/>
        </p:nvSpPr>
        <p:spPr>
          <a:xfrm>
            <a:off x="4745888" y="4535486"/>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40288" y="4070597"/>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rPr>
              <a:t>非常勤</a:t>
            </a:r>
            <a:r>
              <a:rPr lang="ja-JP" altLang="en-US" sz="1400" dirty="0">
                <a:solidFill>
                  <a:prstClr val="black"/>
                </a:solidFill>
                <a:latin typeface="ＭＳ Ｐゴシック"/>
              </a:rPr>
              <a:t>職員を充てても差し支えない場合の</a:t>
            </a:r>
            <a:r>
              <a:rPr lang="ja-JP" altLang="en-US" sz="1400" dirty="0" smtClean="0">
                <a:solidFill>
                  <a:prstClr val="black"/>
                </a:solidFill>
                <a:latin typeface="ＭＳ Ｐゴシック"/>
              </a:rPr>
              <a:t>要件</a:t>
            </a:r>
            <a:endParaRPr lang="en-US" altLang="ja-JP" sz="1400" dirty="0" smtClean="0">
              <a:solidFill>
                <a:prstClr val="black"/>
              </a:solidFill>
              <a:latin typeface="ＭＳ Ｐゴシック"/>
            </a:endParaRPr>
          </a:p>
          <a:p>
            <a:pPr marL="82550" indent="-82550"/>
            <a:r>
              <a:rPr lang="ja-JP" altLang="en-US" sz="1400" dirty="0" smtClean="0">
                <a:solidFill>
                  <a:prstClr val="black"/>
                </a:solidFill>
                <a:latin typeface="ＭＳ Ｐゴシック"/>
              </a:rPr>
              <a:t>・</a:t>
            </a:r>
            <a:r>
              <a:rPr lang="ja-JP" altLang="en-US" sz="1400" dirty="0">
                <a:solidFill>
                  <a:prstClr val="black"/>
                </a:solidFill>
                <a:latin typeface="ＭＳ Ｐゴシック"/>
              </a:rPr>
              <a:t> </a:t>
            </a:r>
            <a:r>
              <a:rPr lang="ja-JP" altLang="en-US" sz="1400" dirty="0" smtClean="0">
                <a:solidFill>
                  <a:prstClr val="black"/>
                </a:solidFill>
                <a:latin typeface="ＭＳ Ｐゴシック"/>
              </a:rPr>
              <a:t>業務</a:t>
            </a:r>
            <a:r>
              <a:rPr lang="ja-JP" altLang="en-US" sz="1400" dirty="0">
                <a:solidFill>
                  <a:prstClr val="black"/>
                </a:solidFill>
                <a:latin typeface="ＭＳ Ｐゴシック"/>
              </a:rPr>
              <a:t>の繁忙時に多数の職員を配置する等により業務の円滑化が図られる</a:t>
            </a:r>
            <a:r>
              <a:rPr lang="ja-JP" altLang="en-US" sz="1400" dirty="0" smtClean="0">
                <a:solidFill>
                  <a:prstClr val="black"/>
                </a:solidFill>
                <a:latin typeface="ＭＳ Ｐゴシック"/>
              </a:rPr>
              <a:t>場合</a:t>
            </a:r>
            <a:endParaRPr lang="en-US" altLang="ja-JP" sz="1400" dirty="0">
              <a:solidFill>
                <a:prstClr val="black"/>
              </a:solidFill>
              <a:latin typeface="ＭＳ Ｐゴシック"/>
            </a:endParaRPr>
          </a:p>
        </p:txBody>
      </p:sp>
      <p:sp>
        <p:nvSpPr>
          <p:cNvPr id="12" name="正方形/長方形 11"/>
          <p:cNvSpPr/>
          <p:nvPr/>
        </p:nvSpPr>
        <p:spPr>
          <a:xfrm>
            <a:off x="5352492" y="4269843"/>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prstClr val="black"/>
                </a:solidFill>
                <a:latin typeface="ＭＳ Ｐゴシック"/>
              </a:rPr>
              <a:t>非常勤</a:t>
            </a:r>
            <a:r>
              <a:rPr lang="ja-JP" altLang="en-US" sz="1400" dirty="0">
                <a:solidFill>
                  <a:prstClr val="black"/>
                </a:solidFill>
                <a:latin typeface="ＭＳ Ｐゴシック"/>
              </a:rPr>
              <a:t>職員を充てても差し支えない場合の要件</a:t>
            </a:r>
            <a:endParaRPr lang="en-US" altLang="ja-JP" sz="1400" dirty="0">
              <a:solidFill>
                <a:prstClr val="black"/>
              </a:solidFill>
              <a:latin typeface="ＭＳ Ｐゴシック"/>
            </a:endParaRPr>
          </a:p>
          <a:p>
            <a:pPr marL="82550" indent="-82550"/>
            <a:r>
              <a:rPr lang="ja-JP" altLang="en-US" sz="1400" dirty="0" smtClean="0">
                <a:solidFill>
                  <a:prstClr val="black"/>
                </a:solidFill>
                <a:latin typeface="ＭＳ Ｐゴシック"/>
              </a:rPr>
              <a:t>・ 業務</a:t>
            </a:r>
            <a:r>
              <a:rPr lang="ja-JP" altLang="en-US" sz="1400" dirty="0">
                <a:solidFill>
                  <a:prstClr val="black"/>
                </a:solidFill>
                <a:latin typeface="ＭＳ Ｐゴシック"/>
              </a:rPr>
              <a:t>の繁忙時に多数の職員を配置する等により業務の円滑化が図られる場合</a:t>
            </a:r>
          </a:p>
          <a:p>
            <a:pPr marL="82550" indent="-82550"/>
            <a:r>
              <a:rPr lang="ja-JP" altLang="en-US" sz="1400" dirty="0" smtClean="0">
                <a:solidFill>
                  <a:prstClr val="black"/>
                </a:solidFill>
                <a:latin typeface="ＭＳ Ｐゴシック"/>
              </a:rPr>
              <a:t>・ 看護</a:t>
            </a:r>
            <a:r>
              <a:rPr lang="ja-JP" altLang="en-US" sz="1400" dirty="0">
                <a:solidFill>
                  <a:prstClr val="black"/>
                </a:solidFill>
                <a:latin typeface="ＭＳ Ｐゴシック"/>
              </a:rPr>
              <a:t>・介護職員が当該老人保健施設に併設される介護サービス事業所の職務に従事する</a:t>
            </a:r>
            <a:r>
              <a:rPr lang="ja-JP" altLang="en-US" sz="1400" dirty="0" smtClean="0">
                <a:solidFill>
                  <a:prstClr val="black"/>
                </a:solidFill>
                <a:latin typeface="ＭＳ Ｐゴシック"/>
              </a:rPr>
              <a:t>場合（追加）</a:t>
            </a:r>
            <a:endParaRPr lang="en-US" altLang="ja-JP" sz="1400" dirty="0">
              <a:solidFill>
                <a:prstClr val="black"/>
              </a:solidFill>
              <a:latin typeface="ＭＳ Ｐゴシック"/>
            </a:endParaRPr>
          </a:p>
        </p:txBody>
      </p:sp>
      <p:sp>
        <p:nvSpPr>
          <p:cNvPr id="13" name="正方形/長方形 12"/>
          <p:cNvSpPr/>
          <p:nvPr/>
        </p:nvSpPr>
        <p:spPr>
          <a:xfrm>
            <a:off x="243063" y="2853045"/>
            <a:ext cx="4382512" cy="7014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prstClr val="black"/>
                </a:solidFill>
                <a:latin typeface="ＭＳ Ｐゴシック"/>
              </a:rPr>
              <a:t>現行のとおり</a:t>
            </a:r>
            <a:endParaRPr lang="en-US" altLang="ja-JP" sz="1600" dirty="0">
              <a:solidFill>
                <a:prstClr val="black"/>
              </a:solidFill>
              <a:latin typeface="ＭＳ Ｐゴシック"/>
            </a:endParaRPr>
          </a:p>
        </p:txBody>
      </p:sp>
      <p:sp>
        <p:nvSpPr>
          <p:cNvPr id="14" name="スライド番号プレースホルダー 1"/>
          <p:cNvSpPr>
            <a:spLocks noGrp="1"/>
          </p:cNvSpPr>
          <p:nvPr>
            <p:ph type="sldNum" sz="quarter" idx="11"/>
          </p:nvPr>
        </p:nvSpPr>
        <p:spPr>
          <a:xfrm>
            <a:off x="9192966"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64</a:t>
            </a:fld>
            <a:endParaRPr kumimoji="0" lang="en-US" altLang="ja-JP" sz="1600" kern="0" dirty="0">
              <a:solidFill>
                <a:srgbClr val="000000"/>
              </a:solidFill>
            </a:endParaRPr>
          </a:p>
        </p:txBody>
      </p:sp>
    </p:spTree>
    <p:extLst>
      <p:ext uri="{BB962C8B-B14F-4D97-AF65-F5344CB8AC3E}">
        <p14:creationId xmlns:p14="http://schemas.microsoft.com/office/powerpoint/2010/main" val="12433471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684838"/>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chorCtr="0">
            <a:noAutofit/>
          </a:bodyPr>
          <a:lstStyle/>
          <a:p>
            <a:pP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５．介護老人</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保健</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＜参考＞ </a:t>
            </a:r>
            <a:endParaRPr lang="en-US" altLang="ja-JP"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スライド番号プレースホルダー 1"/>
          <p:cNvSpPr>
            <a:spLocks noGrp="1"/>
          </p:cNvSpPr>
          <p:nvPr>
            <p:ph type="sldNum" sz="quarter" idx="11"/>
          </p:nvPr>
        </p:nvSpPr>
        <p:spPr>
          <a:xfrm>
            <a:off x="9233910" y="6566288"/>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65</a:t>
            </a:fld>
            <a:endParaRPr kumimoji="0" lang="en-US" altLang="ja-JP" sz="1600" kern="0" dirty="0">
              <a:solidFill>
                <a:srgbClr val="000000"/>
              </a:solidFill>
            </a:endParaRPr>
          </a:p>
        </p:txBody>
      </p:sp>
      <p:graphicFrame>
        <p:nvGraphicFramePr>
          <p:cNvPr id="2" name="表 1"/>
          <p:cNvGraphicFramePr>
            <a:graphicFrameLocks noGrp="1"/>
          </p:cNvGraphicFramePr>
          <p:nvPr>
            <p:extLst>
              <p:ext uri="{D42A27DB-BD31-4B8C-83A1-F6EECF244321}">
                <p14:modId xmlns:p14="http://schemas.microsoft.com/office/powerpoint/2010/main" val="2761288156"/>
              </p:ext>
            </p:extLst>
          </p:nvPr>
        </p:nvGraphicFramePr>
        <p:xfrm>
          <a:off x="204952" y="1198178"/>
          <a:ext cx="9577677" cy="4870011"/>
        </p:xfrm>
        <a:graphic>
          <a:graphicData uri="http://schemas.openxmlformats.org/drawingml/2006/table">
            <a:tbl>
              <a:tblPr firstRow="1" bandRow="1">
                <a:tableStyleId>{5C22544A-7EE6-4342-B048-85BDC9FD1C3A}</a:tableStyleId>
              </a:tblPr>
              <a:tblGrid>
                <a:gridCol w="4805072"/>
                <a:gridCol w="4772605"/>
              </a:tblGrid>
              <a:tr h="298011">
                <a:tc>
                  <a:txBody>
                    <a:bodyPr/>
                    <a:lstStyle/>
                    <a:p>
                      <a:pPr algn="ctr"/>
                      <a:r>
                        <a:rPr kumimoji="1" lang="ja-JP" altLang="en-US" sz="1200" dirty="0" smtClean="0"/>
                        <a:t>現　　　行</a:t>
                      </a:r>
                      <a:endParaRPr kumimoji="1" lang="ja-JP" altLang="en-US" sz="1200" b="0" dirty="0">
                        <a:solidFill>
                          <a:schemeClr val="tx1"/>
                        </a:solidFill>
                        <a:latin typeface="ＭＳ ゴシック" panose="020B0609070205080204" pitchFamily="49" charset="-128"/>
                        <a:ea typeface="ＭＳ ゴシック" panose="020B0609070205080204" pitchFamily="49" charset="-128"/>
                      </a:endParaRPr>
                    </a:p>
                  </a:txBody>
                  <a:tcPr/>
                </a:tc>
                <a:tc>
                  <a:txBody>
                    <a:bodyPr/>
                    <a:lstStyle/>
                    <a:p>
                      <a:pPr algn="ctr"/>
                      <a:r>
                        <a:rPr kumimoji="1" lang="ja-JP" altLang="en-US" sz="1200" dirty="0" smtClean="0"/>
                        <a:t>改　正　案</a:t>
                      </a:r>
                      <a:endParaRPr kumimoji="1" lang="ja-JP" altLang="en-US" sz="1200" b="0" dirty="0">
                        <a:solidFill>
                          <a:schemeClr val="tx1"/>
                        </a:solidFill>
                        <a:latin typeface="ＭＳ ゴシック" panose="020B0609070205080204" pitchFamily="49" charset="-128"/>
                        <a:ea typeface="ＭＳ ゴシック" panose="020B0609070205080204" pitchFamily="49" charset="-128"/>
                      </a:endParaRPr>
                    </a:p>
                  </a:txBody>
                  <a:tcPr/>
                </a:tc>
              </a:tr>
              <a:tr h="4309525">
                <a:tc>
                  <a:txBody>
                    <a:bodyPr/>
                    <a:lstStyle/>
                    <a:p>
                      <a:r>
                        <a:rPr kumimoji="1" lang="ja-JP" altLang="en-US" sz="1200" dirty="0" smtClean="0">
                          <a:latin typeface="ＭＳ ゴシック" panose="020B0609070205080204" pitchFamily="49" charset="-128"/>
                          <a:ea typeface="ＭＳ ゴシック" panose="020B0609070205080204" pitchFamily="49" charset="-128"/>
                        </a:rPr>
                        <a:t>第一　一般的事項</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１～２　（略）</a:t>
                      </a:r>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　３　看護師、准看護師及び介護職員</a:t>
                      </a:r>
                    </a:p>
                    <a:p>
                      <a:pPr marL="268288" indent="176213"/>
                      <a:r>
                        <a:rPr kumimoji="1" lang="ja-JP" altLang="en-US" sz="1200" dirty="0" smtClean="0">
                          <a:latin typeface="ＭＳ ゴシック" panose="020B0609070205080204" pitchFamily="49" charset="-128"/>
                          <a:ea typeface="ＭＳ ゴシック" panose="020B0609070205080204" pitchFamily="49" charset="-128"/>
                        </a:rPr>
                        <a:t>看護師若しくは准看護師（以下、「看護職員」という。）又は介護職員（以下「看護・介護職員」という。）は、直接入所者の処遇に当たる職員であるので、当該介護老人保健施設の職務に専ら従事する常勤職員でなければならないこと。ただし、業務の繁忙時に多数の職員を配置する等により業務の円滑化が図られる場合は、次の２つの条件を満たす場合に限り、その一部に非常勤職員を充てても差し支えないこと。</a:t>
                      </a: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pPr marL="496887" indent="-228600">
                        <a:buAutoNum type="arabicParenBoth"/>
                      </a:pPr>
                      <a:r>
                        <a:rPr kumimoji="1" lang="ja-JP" altLang="en-US" sz="1200" dirty="0" smtClean="0">
                          <a:latin typeface="ＭＳ ゴシック" panose="020B0609070205080204" pitchFamily="49" charset="-128"/>
                          <a:ea typeface="ＭＳ ゴシック" panose="020B0609070205080204" pitchFamily="49" charset="-128"/>
                        </a:rPr>
                        <a:t>常勤職員である看護・介護職員が基準省令によって算定される員数の７割程度確保されていること。</a:t>
                      </a:r>
                      <a:endParaRPr kumimoji="1" lang="en-US" altLang="ja-JP" sz="1200" dirty="0" smtClean="0">
                        <a:latin typeface="ＭＳ ゴシック" panose="020B0609070205080204" pitchFamily="49" charset="-128"/>
                        <a:ea typeface="ＭＳ ゴシック" panose="020B0609070205080204" pitchFamily="49" charset="-128"/>
                      </a:endParaRPr>
                    </a:p>
                    <a:p>
                      <a:pPr marL="444500" indent="-176213"/>
                      <a:r>
                        <a:rPr kumimoji="1" lang="en-US" altLang="ja-JP" sz="1200" dirty="0" smtClean="0">
                          <a:latin typeface="ＭＳ ゴシック" panose="020B0609070205080204" pitchFamily="49" charset="-128"/>
                          <a:ea typeface="ＭＳ ゴシック" panose="020B0609070205080204" pitchFamily="49" charset="-128"/>
                        </a:rPr>
                        <a:t>(2) </a:t>
                      </a:r>
                      <a:r>
                        <a:rPr kumimoji="1" lang="ja-JP" altLang="en-US" sz="1200" dirty="0" smtClean="0">
                          <a:latin typeface="ＭＳ ゴシック" panose="020B0609070205080204" pitchFamily="49" charset="-128"/>
                          <a:ea typeface="ＭＳ ゴシック" panose="020B0609070205080204" pitchFamily="49" charset="-128"/>
                        </a:rPr>
                        <a:t>常勤職員に代えて非常勤職員を充てる場合の勤務時間数が常勤職員を充てる場合の勤務時間数以上であること。</a:t>
                      </a:r>
                      <a:endParaRPr kumimoji="1" lang="en-US" altLang="ja-JP" sz="1200" dirty="0" smtClean="0">
                        <a:latin typeface="ＭＳ ゴシック" panose="020B0609070205080204" pitchFamily="49" charset="-128"/>
                        <a:ea typeface="ＭＳ ゴシック" panose="020B0609070205080204" pitchFamily="49" charset="-128"/>
                      </a:endParaRPr>
                    </a:p>
                    <a:p>
                      <a:endParaRPr kumimoji="1" lang="en-US" altLang="ja-JP" sz="1200" dirty="0" smtClean="0">
                        <a:latin typeface="ＭＳ ゴシック" panose="020B0609070205080204" pitchFamily="49" charset="-128"/>
                        <a:ea typeface="ＭＳ ゴシック" panose="020B0609070205080204" pitchFamily="49" charset="-128"/>
                      </a:endParaRPr>
                    </a:p>
                    <a:p>
                      <a:r>
                        <a:rPr kumimoji="1" lang="ja-JP" altLang="en-US" sz="1200" dirty="0" smtClean="0">
                          <a:latin typeface="ＭＳ ゴシック" panose="020B0609070205080204" pitchFamily="49" charset="-128"/>
                          <a:ea typeface="ＭＳ ゴシック" panose="020B0609070205080204" pitchFamily="49" charset="-128"/>
                        </a:rPr>
                        <a:t>（以下略）</a:t>
                      </a:r>
                      <a:endParaRPr kumimoji="1" lang="en-US" altLang="ja-JP" sz="1200" dirty="0" smtClean="0">
                        <a:latin typeface="ＭＳ ゴシック" panose="020B0609070205080204" pitchFamily="49" charset="-128"/>
                        <a:ea typeface="ＭＳ ゴシック" panose="020B0609070205080204" pitchFamily="49"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第一　一般的事項</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１～４　（略）</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３　看護師、准看護師及び介護職員</a:t>
                      </a:r>
                    </a:p>
                    <a:p>
                      <a:pPr marL="268288"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看護師若しくは准看護師（以下、「看護職員」という。）又は介護職員（以下「看護・介護職員」という。）は、直接入所者の処遇に当たる職員であるので、当該介護老人保健施設の職務に専ら従事する常勤職員でなければならないこと。ただし、業務の繁忙時に多数の職員を配置する等により業務の円滑化が図られる場合</a:t>
                      </a:r>
                      <a:r>
                        <a:rPr kumimoji="1" lang="ja-JP" altLang="en-US"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及び看護・介護職員が当該老人保健施設に併設される介護サービス事業所の職務に従事する場合</a:t>
                      </a: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は、次の２つの条件を満たす場合に限り、その一部に非常勤職員を充てても差し支えないこと。</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268288" marR="0" lvl="0" indent="176213" algn="l" defTabSz="914400" rtl="0" eaLnBrk="1" fontAlgn="auto" latinLnBrk="0" hangingPunct="1">
                        <a:lnSpc>
                          <a:spcPct val="100000"/>
                        </a:lnSpc>
                        <a:spcBef>
                          <a:spcPts val="0"/>
                        </a:spcBef>
                        <a:spcAft>
                          <a:spcPts val="0"/>
                        </a:spcAft>
                        <a:buClrTx/>
                        <a:buSzTx/>
                        <a:buFontTx/>
                        <a:buNone/>
                        <a:tabLst/>
                        <a:defRPr/>
                      </a:pPr>
                      <a:r>
                        <a:rPr kumimoji="1" lang="ja-JP" altLang="en-US"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また、併設事業所の職務に従事する場合は、当該介護老人保健施設において勤務する時間が勤務計画表によって管理されていなければならず、介護老人保健施設の看護・介護職員の常勤換算方法における勤務延時間に、併設事業所の職務に従事する時間は含まれないものであること。</a:t>
                      </a:r>
                      <a:endParaRPr kumimoji="1" lang="en-US" altLang="ja-JP" sz="1200" u="sng"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444500" marR="0" lvl="0" indent="-176213" algn="l" defTabSz="914400" rtl="0" eaLnBrk="1" fontAlgn="auto" latinLnBrk="0" hangingPunct="1">
                        <a:lnSpc>
                          <a:spcPct val="100000"/>
                        </a:lnSpc>
                        <a:spcBef>
                          <a:spcPts val="0"/>
                        </a:spcBef>
                        <a:spcAft>
                          <a:spcPts val="0"/>
                        </a:spcAft>
                        <a:buClrTx/>
                        <a:buSzTx/>
                        <a:buFontTx/>
                        <a:buAutoNum type="arabicParenBoth"/>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常勤職員である看護・介護職員が基準省令によって算定される員数の７割程度確保されていること。</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444500" marR="0" lvl="0" indent="-176213" algn="l" defTabSz="914400" rtl="0" eaLnBrk="1" fontAlgn="auto" latinLnBrk="0" hangingPunct="1">
                        <a:lnSpc>
                          <a:spcPct val="100000"/>
                        </a:lnSpc>
                        <a:spcBef>
                          <a:spcPts val="0"/>
                        </a:spcBef>
                        <a:spcAft>
                          <a:spcPts val="0"/>
                        </a:spcAft>
                        <a:buClrTx/>
                        <a:buSzTx/>
                        <a:buFontTx/>
                        <a:buAutoNum type="arabicParenBoth"/>
                        <a:tabLst/>
                        <a:defRPr/>
                      </a:pPr>
                      <a:r>
                        <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 </a:t>
                      </a: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常勤職員に代えて非常勤職員を充てる場合の勤務時間数が常勤職員を充てる場合の勤務時間数以上であること。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rPr>
                        <a:t>（以下略）</a:t>
                      </a:r>
                      <a:endParaRPr kumimoji="1" lang="en-US" altLang="ja-JP" sz="1200" u="none" strike="noStrike" kern="1200" cap="none" spc="0" normalizeH="0" baseline="0" noProof="0" dirty="0" smtClean="0">
                        <a:ln>
                          <a:noFill/>
                        </a:ln>
                        <a:effectLst/>
                        <a:uLnTx/>
                        <a:uFillTx/>
                        <a:latin typeface="ＭＳ ゴシック" panose="020B0609070205080204" pitchFamily="49" charset="-128"/>
                        <a:ea typeface="ＭＳ ゴシック" panose="020B0609070205080204" pitchFamily="49" charset="-128"/>
                      </a:endParaRPr>
                    </a:p>
                    <a:p>
                      <a:endParaRPr kumimoji="1" lang="ja-JP" altLang="en-US" dirty="0">
                        <a:latin typeface="ＭＳ ゴシック" panose="020B0609070205080204" pitchFamily="49" charset="-128"/>
                        <a:ea typeface="ＭＳ ゴシック" panose="020B0609070205080204" pitchFamily="49" charset="-128"/>
                      </a:endParaRPr>
                    </a:p>
                  </a:txBody>
                  <a:tcPr/>
                </a:tc>
              </a:tr>
            </a:tbl>
          </a:graphicData>
        </a:graphic>
      </p:graphicFrame>
      <p:sp>
        <p:nvSpPr>
          <p:cNvPr id="3" name="テキスト ボックス 2"/>
          <p:cNvSpPr txBox="1"/>
          <p:nvPr/>
        </p:nvSpPr>
        <p:spPr bwMode="auto">
          <a:xfrm>
            <a:off x="204952" y="921179"/>
            <a:ext cx="9301655" cy="276999"/>
          </a:xfrm>
          <a:prstGeom prst="rect">
            <a:avLst/>
          </a:prstGeom>
          <a:noFill/>
          <a:ln w="9525">
            <a:noFill/>
            <a:miter lim="800000"/>
            <a:headEnd/>
            <a:tailEnd/>
          </a:ln>
        </p:spPr>
        <p:txBody>
          <a:bodyPr wrap="square" rtlCol="0" anchor="ctr" anchorCtr="0">
            <a:spAutoFit/>
          </a:bodyPr>
          <a:lstStyle/>
          <a:p>
            <a:r>
              <a:rPr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介護老人保健</a:t>
            </a:r>
            <a:r>
              <a:rPr lang="ja-JP" altLang="en-US" sz="12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施設</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の設備及び運営に関する基準について（平成</a:t>
            </a:r>
            <a:r>
              <a:rPr kumimoji="1" lang="en-US" altLang="ja-JP"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12</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年</a:t>
            </a:r>
            <a:r>
              <a:rPr kumimoji="1" lang="en-US" altLang="ja-JP"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3</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月</a:t>
            </a:r>
            <a:r>
              <a:rPr kumimoji="1" lang="en-US" altLang="ja-JP"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17</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日老発第</a:t>
            </a:r>
            <a:r>
              <a:rPr lang="en-US" altLang="ja-JP" sz="12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44</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号</a:t>
            </a:r>
            <a:r>
              <a:rPr lang="zh-TW" altLang="en-US" sz="12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厚生省老人保健福祉局企画課長通知</a:t>
            </a:r>
            <a:r>
              <a:rPr kumimoji="1" lang="ja-JP" altLang="en-US" sz="1200" dirty="0" smtClean="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rPr>
              <a:t>（妙）</a:t>
            </a:r>
            <a:endParaRPr kumimoji="1" lang="ja-JP" altLang="en-US" sz="1200"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Tree>
    <p:extLst>
      <p:ext uri="{BB962C8B-B14F-4D97-AF65-F5344CB8AC3E}">
        <p14:creationId xmlns:p14="http://schemas.microsoft.com/office/powerpoint/2010/main" val="428708581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79829" y="989634"/>
            <a:ext cx="4561138" cy="648000"/>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nchor="ctr">
            <a:noAutofit/>
          </a:bodyPr>
          <a:lstStyle/>
          <a:p>
            <a:pPr defTabSz="914095"/>
            <a:r>
              <a:rPr lang="ja-JP" altLang="en-US" sz="1600" dirty="0" smtClean="0">
                <a:solidFill>
                  <a:prstClr val="black"/>
                </a:solidFill>
                <a:latin typeface="HG丸ｺﾞｼｯｸM-PRO" pitchFamily="50" charset="-128"/>
                <a:ea typeface="HG丸ｺﾞｼｯｸM-PRO" pitchFamily="50" charset="-128"/>
              </a:rPr>
              <a:t>利用者の</a:t>
            </a:r>
            <a:r>
              <a:rPr lang="ja-JP" altLang="en-US" sz="1600" b="1" dirty="0" smtClean="0">
                <a:solidFill>
                  <a:prstClr val="black"/>
                </a:solidFill>
                <a:latin typeface="HG丸ｺﾞｼｯｸM-PRO" pitchFamily="50" charset="-128"/>
                <a:ea typeface="HG丸ｺﾞｼｯｸM-PRO" pitchFamily="50" charset="-128"/>
              </a:rPr>
              <a:t>要介護度・在宅復帰率等に応じた</a:t>
            </a:r>
            <a:r>
              <a:rPr lang="ja-JP" altLang="en-US" sz="1600" b="1" dirty="0">
                <a:solidFill>
                  <a:prstClr val="black"/>
                </a:solidFill>
                <a:latin typeface="HG丸ｺﾞｼｯｸM-PRO" pitchFamily="50" charset="-128"/>
                <a:ea typeface="HG丸ｺﾞｼｯｸM-PRO" pitchFamily="50" charset="-128"/>
              </a:rPr>
              <a:t>基本</a:t>
            </a:r>
            <a:r>
              <a:rPr lang="ja-JP" altLang="en-US" sz="1600" b="1" dirty="0" smtClean="0">
                <a:solidFill>
                  <a:prstClr val="black"/>
                </a:solidFill>
                <a:latin typeface="HG丸ｺﾞｼｯｸM-PRO" pitchFamily="50" charset="-128"/>
                <a:ea typeface="HG丸ｺﾞｼｯｸM-PRO" pitchFamily="50" charset="-128"/>
              </a:rPr>
              <a:t>サービス費</a:t>
            </a:r>
            <a:r>
              <a:rPr lang="ja-JP" altLang="en-US" sz="1400" dirty="0" smtClean="0">
                <a:solidFill>
                  <a:prstClr val="black"/>
                </a:solidFill>
                <a:latin typeface="HG丸ｺﾞｼｯｸM-PRO" pitchFamily="50" charset="-128"/>
                <a:ea typeface="HG丸ｺﾞｼｯｸM-PRO" pitchFamily="50" charset="-128"/>
              </a:rPr>
              <a:t>（多床室の場合）</a:t>
            </a:r>
            <a:endParaRPr lang="en-US" altLang="ja-JP" sz="1400" dirty="0" smtClean="0">
              <a:solidFill>
                <a:prstClr val="black"/>
              </a:solidFill>
              <a:latin typeface="HG丸ｺﾞｼｯｸM-PRO" pitchFamily="50" charset="-128"/>
              <a:ea typeface="HG丸ｺﾞｼｯｸM-PRO" pitchFamily="50" charset="-128"/>
            </a:endParaRPr>
          </a:p>
        </p:txBody>
      </p:sp>
      <p:sp>
        <p:nvSpPr>
          <p:cNvPr id="12" name="正方形/長方形 11"/>
          <p:cNvSpPr/>
          <p:nvPr/>
        </p:nvSpPr>
        <p:spPr>
          <a:xfrm>
            <a:off x="5235985" y="1823366"/>
            <a:ext cx="2330738" cy="8455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defTabSz="914095"/>
            <a:r>
              <a:rPr lang="ja-JP" altLang="en-US" sz="1400" b="1" dirty="0" smtClean="0">
                <a:solidFill>
                  <a:prstClr val="black"/>
                </a:solidFill>
                <a:latin typeface="HG丸ｺﾞｼｯｸM-PRO" pitchFamily="50" charset="-128"/>
                <a:ea typeface="HG丸ｺﾞｼｯｸM-PRO" pitchFamily="50" charset="-128"/>
              </a:rPr>
              <a:t>短期集中的なリハビリテーションの実施</a:t>
            </a:r>
            <a:endParaRPr lang="en-US" altLang="ja-JP" sz="1400" b="1" dirty="0" smtClean="0">
              <a:solidFill>
                <a:prstClr val="black"/>
              </a:solidFill>
              <a:latin typeface="HG丸ｺﾞｼｯｸM-PRO" pitchFamily="50" charset="-128"/>
              <a:ea typeface="HG丸ｺﾞｼｯｸM-PRO" pitchFamily="50" charset="-128"/>
            </a:endParaRPr>
          </a:p>
          <a:p>
            <a:pPr algn="r" defTabSz="914095"/>
            <a:r>
              <a:rPr lang="ja-JP" altLang="en-US" sz="1400" dirty="0" smtClean="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240</a:t>
            </a:r>
            <a:r>
              <a:rPr lang="ja-JP" altLang="en-US" sz="1200" dirty="0" smtClean="0">
                <a:solidFill>
                  <a:prstClr val="black"/>
                </a:solidFill>
                <a:latin typeface="HG丸ｺﾞｼｯｸM-PRO" pitchFamily="50" charset="-128"/>
                <a:ea typeface="HG丸ｺﾞｼｯｸM-PRO" pitchFamily="50" charset="-128"/>
              </a:rPr>
              <a:t>単位）</a:t>
            </a:r>
            <a:endParaRPr lang="ja-JP" altLang="en-US" sz="1200" dirty="0">
              <a:solidFill>
                <a:prstClr val="black"/>
              </a:solidFill>
              <a:latin typeface="HG丸ｺﾞｼｯｸM-PRO" pitchFamily="50" charset="-128"/>
              <a:ea typeface="HG丸ｺﾞｼｯｸM-PRO" pitchFamily="50" charset="-128"/>
            </a:endParaRPr>
          </a:p>
        </p:txBody>
      </p:sp>
      <p:sp>
        <p:nvSpPr>
          <p:cNvPr id="16" name="正方形/長方形 15"/>
          <p:cNvSpPr/>
          <p:nvPr/>
        </p:nvSpPr>
        <p:spPr>
          <a:xfrm>
            <a:off x="5235994" y="5779454"/>
            <a:ext cx="2329547" cy="760209"/>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defTabSz="914095"/>
            <a:r>
              <a:rPr lang="ja-JP" altLang="en-US" sz="1400" b="1" dirty="0" smtClean="0">
                <a:solidFill>
                  <a:prstClr val="white"/>
                </a:solidFill>
                <a:latin typeface="HG丸ｺﾞｼｯｸM-PRO" pitchFamily="50" charset="-128"/>
                <a:ea typeface="HG丸ｺﾞｼｯｸM-PRO" pitchFamily="50" charset="-128"/>
              </a:rPr>
              <a:t>定員を超えた利用や人員配置基準に違反</a:t>
            </a:r>
            <a:endParaRPr lang="en-US" altLang="ja-JP" sz="1400" b="1" dirty="0" smtClean="0">
              <a:solidFill>
                <a:prstClr val="white"/>
              </a:solidFill>
              <a:latin typeface="HG丸ｺﾞｼｯｸM-PRO" pitchFamily="50" charset="-128"/>
              <a:ea typeface="HG丸ｺﾞｼｯｸM-PRO" pitchFamily="50" charset="-128"/>
            </a:endParaRPr>
          </a:p>
          <a:p>
            <a:pPr algn="r" defTabSz="914095"/>
            <a:r>
              <a:rPr lang="ja-JP" altLang="en-US" sz="1400" dirty="0" smtClean="0">
                <a:solidFill>
                  <a:prstClr val="white"/>
                </a:solidFill>
                <a:latin typeface="HG丸ｺﾞｼｯｸM-PRO" pitchFamily="50" charset="-128"/>
                <a:ea typeface="HG丸ｺﾞｼｯｸM-PRO" pitchFamily="50" charset="-128"/>
              </a:rPr>
              <a:t>　　</a:t>
            </a:r>
            <a:r>
              <a:rPr lang="ja-JP" altLang="en-US" sz="1200" dirty="0" smtClean="0">
                <a:solidFill>
                  <a:prstClr val="white"/>
                </a:solidFill>
                <a:latin typeface="HG丸ｺﾞｼｯｸM-PRO" pitchFamily="50" charset="-128"/>
                <a:ea typeface="HG丸ｺﾞｼｯｸM-PRO" pitchFamily="50" charset="-128"/>
              </a:rPr>
              <a:t>　（３０％）</a:t>
            </a:r>
            <a:endParaRPr lang="en-US" altLang="ja-JP" sz="1200" dirty="0" smtClean="0">
              <a:solidFill>
                <a:prstClr val="white"/>
              </a:solidFill>
              <a:latin typeface="HG丸ｺﾞｼｯｸM-PRO" pitchFamily="50" charset="-128"/>
              <a:ea typeface="HG丸ｺﾞｼｯｸM-PRO" pitchFamily="50" charset="-128"/>
            </a:endParaRPr>
          </a:p>
        </p:txBody>
      </p:sp>
      <p:sp>
        <p:nvSpPr>
          <p:cNvPr id="17" name="正方形/長方形 16"/>
          <p:cNvSpPr/>
          <p:nvPr/>
        </p:nvSpPr>
        <p:spPr>
          <a:xfrm>
            <a:off x="5235985" y="2725514"/>
            <a:ext cx="2330738" cy="86871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defTabSz="914095"/>
            <a:r>
              <a:rPr lang="ja-JP" altLang="en-US" sz="1400" b="1" dirty="0" smtClean="0">
                <a:solidFill>
                  <a:prstClr val="black"/>
                </a:solidFill>
                <a:latin typeface="HG丸ｺﾞｼｯｸM-PRO" pitchFamily="50" charset="-128"/>
                <a:ea typeface="HG丸ｺﾞｼｯｸM-PRO" pitchFamily="50" charset="-128"/>
              </a:rPr>
              <a:t>ターミナルケアの実施</a:t>
            </a:r>
            <a:endParaRPr lang="en-US" altLang="ja-JP" sz="1400" b="1" dirty="0" smtClean="0">
              <a:solidFill>
                <a:prstClr val="black"/>
              </a:solidFill>
              <a:latin typeface="HG丸ｺﾞｼｯｸM-PRO" pitchFamily="50" charset="-128"/>
              <a:ea typeface="HG丸ｺﾞｼｯｸM-PRO" pitchFamily="50" charset="-128"/>
            </a:endParaRPr>
          </a:p>
          <a:p>
            <a:pPr defTabSz="914095"/>
            <a:endParaRPr lang="en-US" altLang="ja-JP" sz="1400" b="1" dirty="0" smtClean="0">
              <a:solidFill>
                <a:prstClr val="black"/>
              </a:solidFill>
              <a:latin typeface="HG丸ｺﾞｼｯｸM-PRO" pitchFamily="50" charset="-128"/>
              <a:ea typeface="HG丸ｺﾞｼｯｸM-PRO" pitchFamily="50" charset="-128"/>
            </a:endParaRPr>
          </a:p>
          <a:p>
            <a:pPr defTabSz="914095"/>
            <a:endParaRPr lang="en-US" altLang="ja-JP" sz="1400" b="1" dirty="0" smtClean="0">
              <a:solidFill>
                <a:prstClr val="black"/>
              </a:solidFill>
              <a:latin typeface="HG丸ｺﾞｼｯｸM-PRO" pitchFamily="50" charset="-128"/>
              <a:ea typeface="HG丸ｺﾞｼｯｸM-PRO" pitchFamily="50" charset="-128"/>
            </a:endParaRPr>
          </a:p>
          <a:p>
            <a:pPr defTabSz="914095"/>
            <a:endParaRPr lang="en-US" altLang="ja-JP" sz="1400" b="1" dirty="0" smtClean="0">
              <a:solidFill>
                <a:prstClr val="black"/>
              </a:solidFill>
              <a:latin typeface="HG丸ｺﾞｼｯｸM-PRO" pitchFamily="50" charset="-128"/>
              <a:ea typeface="HG丸ｺﾞｼｯｸM-PRO" pitchFamily="50" charset="-128"/>
            </a:endParaRPr>
          </a:p>
          <a:p>
            <a:pPr defTabSz="914095"/>
            <a:endParaRPr lang="en-US" altLang="ja-JP" sz="1400" b="1" dirty="0" smtClean="0">
              <a:solidFill>
                <a:prstClr val="black"/>
              </a:solidFill>
              <a:latin typeface="HG丸ｺﾞｼｯｸM-PRO" pitchFamily="50" charset="-128"/>
              <a:ea typeface="HG丸ｺﾞｼｯｸM-PRO" pitchFamily="50" charset="-128"/>
            </a:endParaRPr>
          </a:p>
        </p:txBody>
      </p:sp>
      <p:sp>
        <p:nvSpPr>
          <p:cNvPr id="18" name="正方形/長方形 17"/>
          <p:cNvSpPr/>
          <p:nvPr/>
        </p:nvSpPr>
        <p:spPr>
          <a:xfrm>
            <a:off x="7652420" y="1823366"/>
            <a:ext cx="2145000" cy="845578"/>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defTabSz="914095"/>
            <a:r>
              <a:rPr lang="ja-JP" altLang="en-US" sz="1200" b="1" dirty="0" smtClean="0">
                <a:solidFill>
                  <a:prstClr val="black"/>
                </a:solidFill>
                <a:latin typeface="HG丸ｺﾞｼｯｸM-PRO" pitchFamily="50" charset="-128"/>
                <a:ea typeface="HG丸ｺﾞｼｯｸM-PRO" pitchFamily="50" charset="-128"/>
              </a:rPr>
              <a:t>入所前後に退所後の居宅を訪問して、施設サービス計画を策定</a:t>
            </a:r>
            <a:endParaRPr lang="en-US" altLang="ja-JP" sz="1200" b="1" dirty="0" smtClean="0">
              <a:solidFill>
                <a:prstClr val="black"/>
              </a:solidFill>
              <a:latin typeface="HG丸ｺﾞｼｯｸM-PRO" pitchFamily="50" charset="-128"/>
              <a:ea typeface="HG丸ｺﾞｼｯｸM-PRO" pitchFamily="50" charset="-128"/>
            </a:endParaRPr>
          </a:p>
          <a:p>
            <a:pPr defTabSz="914095"/>
            <a:endParaRPr lang="en-US" altLang="ja-JP" sz="1200" b="1" dirty="0">
              <a:solidFill>
                <a:prstClr val="black"/>
              </a:solidFill>
              <a:latin typeface="HG丸ｺﾞｼｯｸM-PRO" pitchFamily="50" charset="-128"/>
              <a:ea typeface="HG丸ｺﾞｼｯｸM-PRO" pitchFamily="50" charset="-128"/>
            </a:endParaRPr>
          </a:p>
        </p:txBody>
      </p:sp>
      <p:sp>
        <p:nvSpPr>
          <p:cNvPr id="19" name="正方形/長方形 18"/>
          <p:cNvSpPr/>
          <p:nvPr/>
        </p:nvSpPr>
        <p:spPr>
          <a:xfrm>
            <a:off x="7639907" y="5779453"/>
            <a:ext cx="2145000" cy="760209"/>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defTabSz="914095"/>
            <a:r>
              <a:rPr lang="ja-JP" altLang="en-US" sz="1400" b="1" dirty="0" smtClean="0">
                <a:solidFill>
                  <a:prstClr val="white"/>
                </a:solidFill>
                <a:latin typeface="HG丸ｺﾞｼｯｸM-PRO" pitchFamily="50" charset="-128"/>
                <a:ea typeface="HG丸ｺﾞｼｯｸM-PRO" pitchFamily="50" charset="-128"/>
              </a:rPr>
              <a:t>身体拘束についての記録を行っていない</a:t>
            </a:r>
            <a:endParaRPr lang="en-US" altLang="ja-JP" sz="1400" b="1" dirty="0" smtClean="0">
              <a:solidFill>
                <a:prstClr val="white"/>
              </a:solidFill>
              <a:latin typeface="HG丸ｺﾞｼｯｸM-PRO" pitchFamily="50" charset="-128"/>
              <a:ea typeface="HG丸ｺﾞｼｯｸM-PRO" pitchFamily="50" charset="-128"/>
            </a:endParaRPr>
          </a:p>
          <a:p>
            <a:pPr algn="r" defTabSz="914095"/>
            <a:r>
              <a:rPr lang="ja-JP" altLang="en-US" sz="1200" dirty="0" smtClean="0">
                <a:solidFill>
                  <a:prstClr val="white"/>
                </a:solidFill>
                <a:latin typeface="HG丸ｺﾞｼｯｸM-PRO" pitchFamily="50" charset="-128"/>
                <a:ea typeface="HG丸ｺﾞｼｯｸM-PRO" pitchFamily="50" charset="-128"/>
              </a:rPr>
              <a:t>（５単位）</a:t>
            </a:r>
            <a:endParaRPr lang="ja-JP" altLang="en-US" sz="1200" dirty="0">
              <a:solidFill>
                <a:prstClr val="white"/>
              </a:solidFill>
              <a:latin typeface="HG丸ｺﾞｼｯｸM-PRO" pitchFamily="50" charset="-128"/>
              <a:ea typeface="HG丸ｺﾞｼｯｸM-PRO" pitchFamily="50" charset="-128"/>
            </a:endParaRPr>
          </a:p>
        </p:txBody>
      </p:sp>
      <p:sp>
        <p:nvSpPr>
          <p:cNvPr id="20" name="正方形/長方形 19"/>
          <p:cNvSpPr/>
          <p:nvPr/>
        </p:nvSpPr>
        <p:spPr>
          <a:xfrm>
            <a:off x="7652452" y="2729157"/>
            <a:ext cx="2145000" cy="86508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defTabSz="914095"/>
            <a:r>
              <a:rPr lang="ja-JP" altLang="en-US" sz="1400" b="1" dirty="0" smtClean="0">
                <a:solidFill>
                  <a:prstClr val="black"/>
                </a:solidFill>
                <a:latin typeface="HG丸ｺﾞｼｯｸM-PRO" pitchFamily="50" charset="-128"/>
                <a:ea typeface="HG丸ｺﾞｼｯｸM-PRO" pitchFamily="50" charset="-128"/>
              </a:rPr>
              <a:t>夜勤職員の手厚い配置</a:t>
            </a:r>
            <a:endParaRPr lang="en-US" altLang="ja-JP" sz="1400" b="1" dirty="0" smtClean="0">
              <a:solidFill>
                <a:prstClr val="black"/>
              </a:solidFill>
              <a:latin typeface="HG丸ｺﾞｼｯｸM-PRO" pitchFamily="50" charset="-128"/>
              <a:ea typeface="HG丸ｺﾞｼｯｸM-PRO" pitchFamily="50" charset="-128"/>
            </a:endParaRPr>
          </a:p>
          <a:p>
            <a:pPr algn="r" defTabSz="914095"/>
            <a:r>
              <a:rPr lang="ja-JP" altLang="en-US" sz="1200" dirty="0" smtClean="0">
                <a:solidFill>
                  <a:prstClr val="black"/>
                </a:solidFill>
                <a:latin typeface="HG丸ｺﾞｼｯｸM-PRO" pitchFamily="50" charset="-128"/>
                <a:ea typeface="HG丸ｺﾞｼｯｸM-PRO" pitchFamily="50" charset="-128"/>
              </a:rPr>
              <a:t>（</a:t>
            </a:r>
            <a:r>
              <a:rPr lang="en-US" altLang="ja-JP" sz="1200" dirty="0" smtClean="0">
                <a:solidFill>
                  <a:prstClr val="black"/>
                </a:solidFill>
                <a:latin typeface="HG丸ｺﾞｼｯｸM-PRO" pitchFamily="50" charset="-128"/>
                <a:ea typeface="HG丸ｺﾞｼｯｸM-PRO" pitchFamily="50" charset="-128"/>
              </a:rPr>
              <a:t>24</a:t>
            </a:r>
            <a:r>
              <a:rPr lang="ja-JP" altLang="en-US" sz="1200" dirty="0" smtClean="0">
                <a:solidFill>
                  <a:prstClr val="black"/>
                </a:solidFill>
                <a:latin typeface="HG丸ｺﾞｼｯｸM-PRO" pitchFamily="50" charset="-128"/>
                <a:ea typeface="HG丸ｺﾞｼｯｸM-PRO" pitchFamily="50" charset="-128"/>
              </a:rPr>
              <a:t>単位）</a:t>
            </a:r>
            <a:endParaRPr lang="ja-JP" altLang="en-US" sz="1200" dirty="0">
              <a:solidFill>
                <a:prstClr val="black"/>
              </a:solidFill>
              <a:latin typeface="HG丸ｺﾞｼｯｸM-PRO" pitchFamily="50" charset="-128"/>
              <a:ea typeface="HG丸ｺﾞｼｯｸM-PRO" pitchFamily="50" charset="-128"/>
            </a:endParaRPr>
          </a:p>
        </p:txBody>
      </p:sp>
      <p:sp>
        <p:nvSpPr>
          <p:cNvPr id="21" name="正方形/長方形 20"/>
          <p:cNvSpPr/>
          <p:nvPr/>
        </p:nvSpPr>
        <p:spPr>
          <a:xfrm>
            <a:off x="7652452" y="3665234"/>
            <a:ext cx="2145000" cy="915901"/>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defTabSz="914095"/>
            <a:r>
              <a:rPr lang="ja-JP" altLang="en-US" sz="1400" b="1" dirty="0">
                <a:solidFill>
                  <a:prstClr val="black"/>
                </a:solidFill>
                <a:latin typeface="HG丸ｺﾞｼｯｸM-PRO" pitchFamily="50" charset="-128"/>
                <a:ea typeface="HG丸ｺﾞｼｯｸM-PRO" pitchFamily="50" charset="-128"/>
              </a:rPr>
              <a:t>肺炎、尿路感染症、帯状疱疹の治療</a:t>
            </a:r>
            <a:endParaRPr lang="ja-JP" altLang="en-US" sz="1400" dirty="0">
              <a:solidFill>
                <a:prstClr val="black"/>
              </a:solidFill>
              <a:latin typeface="HG丸ｺﾞｼｯｸM-PRO" pitchFamily="50" charset="-128"/>
              <a:ea typeface="HG丸ｺﾞｼｯｸM-PRO" pitchFamily="50" charset="-128"/>
            </a:endParaRPr>
          </a:p>
        </p:txBody>
      </p:sp>
      <p:sp>
        <p:nvSpPr>
          <p:cNvPr id="22" name="テキスト ボックス 21"/>
          <p:cNvSpPr txBox="1"/>
          <p:nvPr/>
        </p:nvSpPr>
        <p:spPr>
          <a:xfrm>
            <a:off x="5235990" y="1004655"/>
            <a:ext cx="4561066" cy="646986"/>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defTabSz="914095"/>
            <a:r>
              <a:rPr lang="ja-JP" altLang="en-US" sz="1600" dirty="0" smtClean="0">
                <a:solidFill>
                  <a:prstClr val="black"/>
                </a:solidFill>
                <a:latin typeface="HG丸ｺﾞｼｯｸM-PRO" pitchFamily="50" charset="-128"/>
                <a:ea typeface="HG丸ｺﾞｼｯｸM-PRO" pitchFamily="50" charset="-128"/>
              </a:rPr>
              <a:t>利用者の状態に応じたサービス提供や</a:t>
            </a:r>
            <a:endParaRPr lang="en-US" altLang="ja-JP" sz="1600" dirty="0" smtClean="0">
              <a:solidFill>
                <a:prstClr val="black"/>
              </a:solidFill>
              <a:latin typeface="HG丸ｺﾞｼｯｸM-PRO" pitchFamily="50" charset="-128"/>
              <a:ea typeface="HG丸ｺﾞｼｯｸM-PRO" pitchFamily="50" charset="-128"/>
            </a:endParaRPr>
          </a:p>
          <a:p>
            <a:pPr defTabSz="914095"/>
            <a:r>
              <a:rPr lang="ja-JP" altLang="en-US" sz="1600" dirty="0" smtClean="0">
                <a:solidFill>
                  <a:prstClr val="black"/>
                </a:solidFill>
                <a:latin typeface="HG丸ｺﾞｼｯｸM-PRO" pitchFamily="50" charset="-128"/>
                <a:ea typeface="HG丸ｺﾞｼｯｸM-PRO" pitchFamily="50" charset="-128"/>
              </a:rPr>
              <a:t>施設の体制に対する</a:t>
            </a:r>
            <a:r>
              <a:rPr lang="ja-JP" altLang="en-US" sz="1600" b="1" dirty="0" smtClean="0">
                <a:solidFill>
                  <a:prstClr val="black"/>
                </a:solidFill>
                <a:latin typeface="HG丸ｺﾞｼｯｸM-PRO" pitchFamily="50" charset="-128"/>
                <a:ea typeface="HG丸ｺﾞｼｯｸM-PRO" pitchFamily="50" charset="-128"/>
              </a:rPr>
              <a:t>加算・減算</a:t>
            </a:r>
            <a:endParaRPr lang="en-US" altLang="ja-JP" sz="1600" b="1" dirty="0" smtClean="0">
              <a:solidFill>
                <a:prstClr val="black"/>
              </a:solidFill>
              <a:latin typeface="HG丸ｺﾞｼｯｸM-PRO" pitchFamily="50" charset="-128"/>
              <a:ea typeface="HG丸ｺﾞｼｯｸM-PRO" pitchFamily="50" charset="-128"/>
            </a:endParaRPr>
          </a:p>
        </p:txBody>
      </p:sp>
      <p:sp>
        <p:nvSpPr>
          <p:cNvPr id="23" name="正方形/長方形 22"/>
          <p:cNvSpPr/>
          <p:nvPr/>
        </p:nvSpPr>
        <p:spPr>
          <a:xfrm flipV="1">
            <a:off x="4640965" y="6119612"/>
            <a:ext cx="389428"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095"/>
            <a:endParaRPr lang="ja-JP" altLang="en-US">
              <a:solidFill>
                <a:prstClr val="white"/>
              </a:solidFill>
            </a:endParaRPr>
          </a:p>
        </p:txBody>
      </p:sp>
      <p:cxnSp>
        <p:nvCxnSpPr>
          <p:cNvPr id="25" name="直線コネクタ 24"/>
          <p:cNvCxnSpPr/>
          <p:nvPr/>
        </p:nvCxnSpPr>
        <p:spPr>
          <a:xfrm>
            <a:off x="5030393" y="5659660"/>
            <a:ext cx="47580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7137243" y="539388"/>
            <a:ext cx="2708656" cy="253916"/>
          </a:xfrm>
          <a:prstGeom prst="rect">
            <a:avLst/>
          </a:prstGeom>
          <a:noFill/>
        </p:spPr>
        <p:txBody>
          <a:bodyPr wrap="square" rtlCol="0">
            <a:spAutoFit/>
          </a:bodyPr>
          <a:lstStyle/>
          <a:p>
            <a:pPr defTabSz="914095"/>
            <a:r>
              <a:rPr lang="en-US" altLang="ja-JP" sz="1050" dirty="0" smtClean="0">
                <a:solidFill>
                  <a:prstClr val="black"/>
                </a:solidFill>
              </a:rPr>
              <a:t>※</a:t>
            </a:r>
            <a:r>
              <a:rPr lang="ja-JP" altLang="en-US" sz="1050" dirty="0" smtClean="0">
                <a:solidFill>
                  <a:prstClr val="black"/>
                </a:solidFill>
              </a:rPr>
              <a:t>　加算・減算は主なものを記載</a:t>
            </a:r>
            <a:endParaRPr lang="en-US" altLang="ja-JP" sz="1050" dirty="0" smtClean="0">
              <a:solidFill>
                <a:prstClr val="black"/>
              </a:solidFill>
            </a:endParaRPr>
          </a:p>
        </p:txBody>
      </p:sp>
      <p:sp>
        <p:nvSpPr>
          <p:cNvPr id="39" name="テキスト ボックス 38"/>
          <p:cNvSpPr txBox="1"/>
          <p:nvPr/>
        </p:nvSpPr>
        <p:spPr>
          <a:xfrm>
            <a:off x="5353878" y="3007603"/>
            <a:ext cx="2118632" cy="602218"/>
          </a:xfrm>
          <a:prstGeom prst="bracketPair">
            <a:avLst>
              <a:gd name="adj" fmla="val 15131"/>
            </a:avLst>
          </a:prstGeom>
          <a:noFill/>
          <a:ln>
            <a:solidFill>
              <a:schemeClr val="tx1"/>
            </a:solidFill>
          </a:ln>
        </p:spPr>
        <p:txBody>
          <a:bodyPr wrap="square" rtlCol="0">
            <a:spAutoFit/>
          </a:bodyPr>
          <a:lstStyle/>
          <a:p>
            <a:pPr defTabSz="914095"/>
            <a:r>
              <a:rPr lang="ja-JP" altLang="en-US" sz="1000" dirty="0" smtClean="0">
                <a:solidFill>
                  <a:prstClr val="black"/>
                </a:solidFill>
                <a:latin typeface="HG丸ｺﾞｼｯｸM-PRO" pitchFamily="50" charset="-128"/>
                <a:ea typeface="HG丸ｺﾞｼｯｸM-PRO" pitchFamily="50" charset="-128"/>
              </a:rPr>
              <a:t>死亡日以前</a:t>
            </a:r>
            <a:r>
              <a:rPr lang="en-US" altLang="ja-JP" sz="1000" dirty="0" smtClean="0">
                <a:solidFill>
                  <a:prstClr val="black"/>
                </a:solidFill>
                <a:latin typeface="HG丸ｺﾞｼｯｸM-PRO" pitchFamily="50" charset="-128"/>
                <a:ea typeface="HG丸ｺﾞｼｯｸM-PRO" pitchFamily="50" charset="-128"/>
              </a:rPr>
              <a:t>4</a:t>
            </a:r>
            <a:r>
              <a:rPr lang="ja-JP" altLang="en-US" sz="1000" dirty="0" smtClean="0">
                <a:solidFill>
                  <a:prstClr val="black"/>
                </a:solidFill>
                <a:latin typeface="HG丸ｺﾞｼｯｸM-PRO" pitchFamily="50" charset="-128"/>
                <a:ea typeface="HG丸ｺﾞｼｯｸM-PRO" pitchFamily="50" charset="-128"/>
              </a:rPr>
              <a:t>～</a:t>
            </a:r>
            <a:r>
              <a:rPr lang="en-US" altLang="ja-JP" sz="1000" dirty="0" smtClean="0">
                <a:solidFill>
                  <a:prstClr val="black"/>
                </a:solidFill>
                <a:latin typeface="HG丸ｺﾞｼｯｸM-PRO" pitchFamily="50" charset="-128"/>
                <a:ea typeface="HG丸ｺﾞｼｯｸM-PRO" pitchFamily="50" charset="-128"/>
              </a:rPr>
              <a:t>30</a:t>
            </a:r>
            <a:r>
              <a:rPr lang="ja-JP" altLang="en-US" sz="1000" dirty="0" smtClean="0">
                <a:solidFill>
                  <a:prstClr val="black"/>
                </a:solidFill>
                <a:latin typeface="HG丸ｺﾞｼｯｸM-PRO" pitchFamily="50" charset="-128"/>
                <a:ea typeface="HG丸ｺﾞｼｯｸM-PRO" pitchFamily="50" charset="-128"/>
              </a:rPr>
              <a:t>日：</a:t>
            </a:r>
            <a:r>
              <a:rPr lang="en-US" altLang="ja-JP" sz="1000" dirty="0" smtClean="0">
                <a:solidFill>
                  <a:prstClr val="black"/>
                </a:solidFill>
                <a:latin typeface="HG丸ｺﾞｼｯｸM-PRO" pitchFamily="50" charset="-128"/>
                <a:ea typeface="HG丸ｺﾞｼｯｸM-PRO" pitchFamily="50" charset="-128"/>
              </a:rPr>
              <a:t>160</a:t>
            </a:r>
            <a:r>
              <a:rPr lang="ja-JP" altLang="en-US" sz="1000" dirty="0" smtClean="0">
                <a:solidFill>
                  <a:prstClr val="black"/>
                </a:solidFill>
                <a:latin typeface="HG丸ｺﾞｼｯｸM-PRO" pitchFamily="50" charset="-128"/>
                <a:ea typeface="HG丸ｺﾞｼｯｸM-PRO" pitchFamily="50" charset="-128"/>
              </a:rPr>
              <a:t>単位</a:t>
            </a:r>
            <a:endParaRPr lang="en-US" altLang="ja-JP" sz="1000" dirty="0" smtClean="0">
              <a:solidFill>
                <a:prstClr val="black"/>
              </a:solidFill>
              <a:latin typeface="HG丸ｺﾞｼｯｸM-PRO" pitchFamily="50" charset="-128"/>
              <a:ea typeface="HG丸ｺﾞｼｯｸM-PRO" pitchFamily="50" charset="-128"/>
            </a:endParaRPr>
          </a:p>
          <a:p>
            <a:pPr defTabSz="914095"/>
            <a:r>
              <a:rPr lang="ja-JP" altLang="en-US" sz="1000" dirty="0" smtClean="0">
                <a:solidFill>
                  <a:prstClr val="black"/>
                </a:solidFill>
                <a:latin typeface="HG丸ｺﾞｼｯｸM-PRO" pitchFamily="50" charset="-128"/>
                <a:ea typeface="HG丸ｺﾞｼｯｸM-PRO" pitchFamily="50" charset="-128"/>
              </a:rPr>
              <a:t>前日・前々日：</a:t>
            </a:r>
            <a:r>
              <a:rPr lang="en-US" altLang="ja-JP" sz="1000" dirty="0">
                <a:solidFill>
                  <a:prstClr val="black"/>
                </a:solidFill>
                <a:latin typeface="HG丸ｺﾞｼｯｸM-PRO" pitchFamily="50" charset="-128"/>
                <a:ea typeface="HG丸ｺﾞｼｯｸM-PRO" pitchFamily="50" charset="-128"/>
              </a:rPr>
              <a:t>820</a:t>
            </a:r>
            <a:r>
              <a:rPr lang="ja-JP" altLang="en-US" sz="1000" dirty="0" smtClean="0">
                <a:solidFill>
                  <a:prstClr val="black"/>
                </a:solidFill>
                <a:latin typeface="HG丸ｺﾞｼｯｸM-PRO" pitchFamily="50" charset="-128"/>
                <a:ea typeface="HG丸ｺﾞｼｯｸM-PRO" pitchFamily="50" charset="-128"/>
              </a:rPr>
              <a:t>単位</a:t>
            </a:r>
            <a:endParaRPr lang="en-US" altLang="ja-JP" sz="1000" dirty="0" smtClean="0">
              <a:solidFill>
                <a:prstClr val="black"/>
              </a:solidFill>
              <a:latin typeface="HG丸ｺﾞｼｯｸM-PRO" pitchFamily="50" charset="-128"/>
              <a:ea typeface="HG丸ｺﾞｼｯｸM-PRO" pitchFamily="50" charset="-128"/>
            </a:endParaRPr>
          </a:p>
          <a:p>
            <a:pPr defTabSz="914095"/>
            <a:r>
              <a:rPr lang="ja-JP" altLang="en-US" sz="1000" dirty="0" smtClean="0">
                <a:solidFill>
                  <a:prstClr val="black"/>
                </a:solidFill>
                <a:latin typeface="HG丸ｺﾞｼｯｸM-PRO" pitchFamily="50" charset="-128"/>
                <a:ea typeface="HG丸ｺﾞｼｯｸM-PRO" pitchFamily="50" charset="-128"/>
              </a:rPr>
              <a:t>当日：</a:t>
            </a:r>
            <a:r>
              <a:rPr lang="en-US" altLang="ja-JP" sz="1000" dirty="0" smtClean="0">
                <a:solidFill>
                  <a:prstClr val="black"/>
                </a:solidFill>
                <a:latin typeface="HG丸ｺﾞｼｯｸM-PRO" pitchFamily="50" charset="-128"/>
                <a:ea typeface="HG丸ｺﾞｼｯｸM-PRO" pitchFamily="50" charset="-128"/>
              </a:rPr>
              <a:t>1,650</a:t>
            </a:r>
            <a:r>
              <a:rPr lang="ja-JP" altLang="en-US" sz="1000" dirty="0" smtClean="0">
                <a:solidFill>
                  <a:prstClr val="black"/>
                </a:solidFill>
                <a:latin typeface="HG丸ｺﾞｼｯｸM-PRO" pitchFamily="50" charset="-128"/>
                <a:ea typeface="HG丸ｺﾞｼｯｸM-PRO" pitchFamily="50" charset="-128"/>
              </a:rPr>
              <a:t>単位</a:t>
            </a:r>
            <a:endParaRPr lang="en-US" altLang="ja-JP" sz="1000" dirty="0" smtClean="0">
              <a:solidFill>
                <a:prstClr val="black"/>
              </a:solidFill>
              <a:latin typeface="HG丸ｺﾞｼｯｸM-PRO" pitchFamily="50" charset="-128"/>
              <a:ea typeface="HG丸ｺﾞｼｯｸM-PRO" pitchFamily="50" charset="-128"/>
            </a:endParaRPr>
          </a:p>
        </p:txBody>
      </p:sp>
      <p:graphicFrame>
        <p:nvGraphicFramePr>
          <p:cNvPr id="33" name="表 32"/>
          <p:cNvGraphicFramePr>
            <a:graphicFrameLocks noGrp="1"/>
          </p:cNvGraphicFramePr>
          <p:nvPr>
            <p:extLst>
              <p:ext uri="{D42A27DB-BD31-4B8C-83A1-F6EECF244321}">
                <p14:modId xmlns:p14="http://schemas.microsoft.com/office/powerpoint/2010/main" val="1294399707"/>
              </p:ext>
            </p:extLst>
          </p:nvPr>
        </p:nvGraphicFramePr>
        <p:xfrm>
          <a:off x="166659" y="1841456"/>
          <a:ext cx="4366152" cy="4698192"/>
        </p:xfrm>
        <a:graphic>
          <a:graphicData uri="http://schemas.openxmlformats.org/drawingml/2006/table">
            <a:tbl>
              <a:tblPr firstRow="1" bandRow="1">
                <a:tableStyleId>{5940675A-B579-460E-94D1-54222C63F5DA}</a:tableStyleId>
              </a:tblPr>
              <a:tblGrid>
                <a:gridCol w="4366152"/>
              </a:tblGrid>
              <a:tr h="2407692">
                <a:tc>
                  <a:txBody>
                    <a:bodyPr/>
                    <a:lstStyle/>
                    <a:p>
                      <a:endParaRPr kumimoji="1" lang="ja-JP" altLang="en-US" dirty="0"/>
                    </a:p>
                  </a:txBody>
                  <a:tcPr/>
                </a:tc>
              </a:tr>
              <a:tr h="2290500">
                <a:tc>
                  <a:txBody>
                    <a:bodyPr/>
                    <a:lstStyle/>
                    <a:p>
                      <a:endParaRPr kumimoji="1" lang="ja-JP" altLang="en-US" dirty="0"/>
                    </a:p>
                  </a:txBody>
                  <a:tcPr/>
                </a:tc>
              </a:tr>
            </a:tbl>
          </a:graphicData>
        </a:graphic>
      </p:graphicFrame>
      <p:grpSp>
        <p:nvGrpSpPr>
          <p:cNvPr id="44" name="グループ化 28"/>
          <p:cNvGrpSpPr/>
          <p:nvPr/>
        </p:nvGrpSpPr>
        <p:grpSpPr>
          <a:xfrm>
            <a:off x="309537" y="2022549"/>
            <a:ext cx="4080556" cy="2214579"/>
            <a:chOff x="97347" y="1857364"/>
            <a:chExt cx="4650776" cy="4714909"/>
          </a:xfrm>
        </p:grpSpPr>
        <p:sp>
          <p:nvSpPr>
            <p:cNvPr id="45" name="正方形/長方形 44"/>
            <p:cNvSpPr/>
            <p:nvPr/>
          </p:nvSpPr>
          <p:spPr>
            <a:xfrm>
              <a:off x="97347" y="4667896"/>
              <a:ext cx="936000" cy="1904377"/>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1</a:t>
              </a:r>
            </a:p>
            <a:p>
              <a:pPr algn="ctr" defTabSz="913401"/>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812</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46" name="正方形/長方形 45"/>
            <p:cNvSpPr/>
            <p:nvPr/>
          </p:nvSpPr>
          <p:spPr>
            <a:xfrm>
              <a:off x="1026041" y="4043333"/>
              <a:ext cx="936000" cy="2528939"/>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2</a:t>
              </a:r>
            </a:p>
            <a:p>
              <a:pPr algn="ctr" defTabSz="913401"/>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886</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47" name="正方形/長方形 46"/>
            <p:cNvSpPr/>
            <p:nvPr/>
          </p:nvSpPr>
          <p:spPr>
            <a:xfrm>
              <a:off x="1954735" y="3314676"/>
              <a:ext cx="936000" cy="3257596"/>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3</a:t>
              </a:r>
            </a:p>
            <a:p>
              <a:pPr algn="ctr" defTabSz="913401"/>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smtClean="0">
                  <a:solidFill>
                    <a:prstClr val="black"/>
                  </a:solidFill>
                  <a:latin typeface="HG丸ｺﾞｼｯｸM-PRO" pitchFamily="50" charset="-128"/>
                  <a:ea typeface="HG丸ｺﾞｼｯｸM-PRO" pitchFamily="50" charset="-128"/>
                </a:rPr>
                <a:t>948</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48" name="正方形/長方形 47"/>
            <p:cNvSpPr/>
            <p:nvPr/>
          </p:nvSpPr>
          <p:spPr>
            <a:xfrm>
              <a:off x="2883429" y="2586021"/>
              <a:ext cx="936000" cy="3986252"/>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4</a:t>
              </a:r>
            </a:p>
            <a:p>
              <a:pPr algn="ctr" defTabSz="913401"/>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1,004</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49" name="正方形/長方形 48"/>
            <p:cNvSpPr/>
            <p:nvPr/>
          </p:nvSpPr>
          <p:spPr>
            <a:xfrm>
              <a:off x="3812123" y="1857364"/>
              <a:ext cx="936000" cy="4714908"/>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5</a:t>
              </a:r>
            </a:p>
            <a:p>
              <a:pPr algn="ctr" defTabSz="913401"/>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1,059</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grpSp>
      <p:sp>
        <p:nvSpPr>
          <p:cNvPr id="50" name="テキスト ボックス 49"/>
          <p:cNvSpPr txBox="1"/>
          <p:nvPr/>
        </p:nvSpPr>
        <p:spPr>
          <a:xfrm>
            <a:off x="166659" y="1826870"/>
            <a:ext cx="2856388" cy="338554"/>
          </a:xfrm>
          <a:prstGeom prst="rect">
            <a:avLst/>
          </a:prstGeom>
          <a:noFill/>
        </p:spPr>
        <p:txBody>
          <a:bodyPr wrap="square" rtlCol="0">
            <a:spAutoFit/>
          </a:bodyPr>
          <a:lstStyle/>
          <a:p>
            <a:pPr defTabSz="913401"/>
            <a:r>
              <a:rPr lang="ja-JP" altLang="en-US" sz="1600" b="1" dirty="0" smtClean="0">
                <a:solidFill>
                  <a:prstClr val="black"/>
                </a:solidFill>
                <a:latin typeface="HG丸ｺﾞｼｯｸM-PRO" pitchFamily="50" charset="-128"/>
                <a:ea typeface="HG丸ｺﾞｼｯｸM-PRO" pitchFamily="50" charset="-128"/>
              </a:rPr>
              <a:t>○　在宅強化型</a:t>
            </a:r>
            <a:endParaRPr lang="ja-JP" altLang="en-US" sz="1200" dirty="0">
              <a:solidFill>
                <a:prstClr val="black"/>
              </a:solidFill>
              <a:latin typeface="HG丸ｺﾞｼｯｸM-PRO" pitchFamily="50" charset="-128"/>
              <a:ea typeface="HG丸ｺﾞｼｯｸM-PRO" pitchFamily="50" charset="-128"/>
            </a:endParaRPr>
          </a:p>
        </p:txBody>
      </p:sp>
      <p:grpSp>
        <p:nvGrpSpPr>
          <p:cNvPr id="11" name="グループ化 10"/>
          <p:cNvGrpSpPr/>
          <p:nvPr/>
        </p:nvGrpSpPr>
        <p:grpSpPr>
          <a:xfrm>
            <a:off x="309537" y="4438129"/>
            <a:ext cx="4080556" cy="1982707"/>
            <a:chOff x="-3983272" y="370486"/>
            <a:chExt cx="4293024" cy="4714916"/>
          </a:xfrm>
        </p:grpSpPr>
        <p:sp>
          <p:nvSpPr>
            <p:cNvPr id="5" name="正方形/長方形 4"/>
            <p:cNvSpPr/>
            <p:nvPr/>
          </p:nvSpPr>
          <p:spPr>
            <a:xfrm>
              <a:off x="-3983272" y="3181025"/>
              <a:ext cx="864000" cy="1904377"/>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4095"/>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1</a:t>
              </a:r>
            </a:p>
            <a:p>
              <a:pPr algn="ctr" defTabSz="914095"/>
              <a:endParaRPr lang="en-US" altLang="ja-JP" sz="1200" b="1" dirty="0" smtClean="0">
                <a:solidFill>
                  <a:prstClr val="black"/>
                </a:solidFill>
                <a:latin typeface="HG丸ｺﾞｼｯｸM-PRO" pitchFamily="50" charset="-128"/>
                <a:ea typeface="HG丸ｺﾞｼｯｸM-PRO" pitchFamily="50" charset="-128"/>
              </a:endParaRPr>
            </a:p>
            <a:p>
              <a:pPr algn="ctr" defTabSz="913401"/>
              <a:r>
                <a:rPr lang="en-US" altLang="ja-JP" sz="1200" b="1" dirty="0" smtClean="0">
                  <a:solidFill>
                    <a:prstClr val="black"/>
                  </a:solidFill>
                  <a:latin typeface="HG丸ｺﾞｼｯｸM-PRO" pitchFamily="50" charset="-128"/>
                  <a:ea typeface="HG丸ｺﾞｼｯｸM-PRO" pitchFamily="50" charset="-128"/>
                </a:rPr>
                <a:t>768</a:t>
              </a:r>
              <a:endParaRPr lang="en-US" altLang="ja-JP" sz="1200" b="1" dirty="0">
                <a:solidFill>
                  <a:prstClr val="black"/>
                </a:solidFill>
                <a:latin typeface="HG丸ｺﾞｼｯｸM-PRO" pitchFamily="50" charset="-128"/>
                <a:ea typeface="HG丸ｺﾞｼｯｸM-PRO" pitchFamily="50" charset="-128"/>
              </a:endParaRPr>
            </a:p>
            <a:p>
              <a:pPr algn="ctr" defTabSz="914095"/>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6" name="正方形/長方形 5"/>
            <p:cNvSpPr/>
            <p:nvPr/>
          </p:nvSpPr>
          <p:spPr>
            <a:xfrm>
              <a:off x="-3126016" y="2556455"/>
              <a:ext cx="864000" cy="2528939"/>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4095"/>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2</a:t>
              </a:r>
            </a:p>
            <a:p>
              <a:pPr algn="ctr" defTabSz="914095"/>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smtClean="0">
                  <a:solidFill>
                    <a:prstClr val="black"/>
                  </a:solidFill>
                  <a:latin typeface="HG丸ｺﾞｼｯｸM-PRO" pitchFamily="50" charset="-128"/>
                  <a:ea typeface="HG丸ｺﾞｼｯｸM-PRO" pitchFamily="50" charset="-128"/>
                </a:rPr>
                <a:t>816</a:t>
              </a:r>
              <a:endParaRPr lang="en-US" altLang="ja-JP" sz="1200" b="1" dirty="0">
                <a:solidFill>
                  <a:prstClr val="black"/>
                </a:solidFill>
                <a:latin typeface="HG丸ｺﾞｼｯｸM-PRO" pitchFamily="50" charset="-128"/>
                <a:ea typeface="HG丸ｺﾞｼｯｸM-PRO" pitchFamily="50" charset="-128"/>
              </a:endParaRPr>
            </a:p>
            <a:p>
              <a:pPr algn="ctr" defTabSz="914095"/>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2268760" y="1827798"/>
              <a:ext cx="864000" cy="3257596"/>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4095"/>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3</a:t>
              </a:r>
            </a:p>
            <a:p>
              <a:pPr algn="ctr" defTabSz="914095"/>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smtClean="0">
                  <a:solidFill>
                    <a:prstClr val="black"/>
                  </a:solidFill>
                  <a:latin typeface="HG丸ｺﾞｼｯｸM-PRO" pitchFamily="50" charset="-128"/>
                  <a:ea typeface="HG丸ｺﾞｼｯｸM-PRO" pitchFamily="50" charset="-128"/>
                </a:rPr>
                <a:t>877</a:t>
              </a:r>
              <a:endParaRPr lang="en-US" altLang="ja-JP" sz="1200" b="1" dirty="0">
                <a:solidFill>
                  <a:prstClr val="black"/>
                </a:solidFill>
                <a:latin typeface="HG丸ｺﾞｼｯｸM-PRO" pitchFamily="50" charset="-128"/>
                <a:ea typeface="HG丸ｺﾞｼｯｸM-PRO" pitchFamily="50" charset="-128"/>
              </a:endParaRPr>
            </a:p>
            <a:p>
              <a:pPr algn="ctr" defTabSz="914095"/>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8" name="正方形/長方形 7"/>
            <p:cNvSpPr/>
            <p:nvPr/>
          </p:nvSpPr>
          <p:spPr>
            <a:xfrm>
              <a:off x="-1411504" y="1099143"/>
              <a:ext cx="864000" cy="3986252"/>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4095"/>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4</a:t>
              </a:r>
            </a:p>
            <a:p>
              <a:pPr algn="ctr" defTabSz="914095"/>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smtClean="0">
                  <a:solidFill>
                    <a:prstClr val="black"/>
                  </a:solidFill>
                  <a:latin typeface="HG丸ｺﾞｼｯｸM-PRO" pitchFamily="50" charset="-128"/>
                  <a:ea typeface="HG丸ｺﾞｼｯｸM-PRO" pitchFamily="50" charset="-128"/>
                </a:rPr>
                <a:t>928</a:t>
              </a:r>
              <a:endParaRPr lang="en-US" altLang="ja-JP" sz="1200" b="1" dirty="0">
                <a:solidFill>
                  <a:prstClr val="black"/>
                </a:solidFill>
                <a:latin typeface="HG丸ｺﾞｼｯｸM-PRO" pitchFamily="50" charset="-128"/>
                <a:ea typeface="HG丸ｺﾞｼｯｸM-PRO" pitchFamily="50" charset="-128"/>
              </a:endParaRPr>
            </a:p>
            <a:p>
              <a:pPr algn="ctr" defTabSz="914095"/>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9" name="正方形/長方形 8"/>
            <p:cNvSpPr/>
            <p:nvPr/>
          </p:nvSpPr>
          <p:spPr>
            <a:xfrm>
              <a:off x="-554248" y="370486"/>
              <a:ext cx="864000" cy="4714908"/>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4095"/>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5</a:t>
              </a:r>
            </a:p>
            <a:p>
              <a:pPr algn="ctr" defTabSz="914095"/>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smtClean="0">
                  <a:solidFill>
                    <a:prstClr val="black"/>
                  </a:solidFill>
                  <a:latin typeface="HG丸ｺﾞｼｯｸM-PRO" pitchFamily="50" charset="-128"/>
                  <a:ea typeface="HG丸ｺﾞｼｯｸM-PRO" pitchFamily="50" charset="-128"/>
                </a:rPr>
                <a:t>981</a:t>
              </a:r>
              <a:endParaRPr lang="en-US" altLang="ja-JP" sz="1200" b="1" dirty="0">
                <a:solidFill>
                  <a:prstClr val="black"/>
                </a:solidFill>
                <a:latin typeface="HG丸ｺﾞｼｯｸM-PRO" pitchFamily="50" charset="-128"/>
                <a:ea typeface="HG丸ｺﾞｼｯｸM-PRO" pitchFamily="50" charset="-128"/>
              </a:endParaRPr>
            </a:p>
            <a:p>
              <a:pPr algn="ctr" defTabSz="914095"/>
              <a:r>
                <a:rPr lang="ja-JP" altLang="en-US" sz="1200" b="1" dirty="0" smtClean="0">
                  <a:solidFill>
                    <a:prstClr val="black"/>
                  </a:solidFill>
                  <a:latin typeface="HG丸ｺﾞｼｯｸM-PRO" pitchFamily="50" charset="-128"/>
                  <a:ea typeface="HG丸ｺﾞｼｯｸM-PRO" pitchFamily="50" charset="-128"/>
                </a:rPr>
                <a:t>単位</a:t>
              </a:r>
              <a:endParaRPr lang="en-US" altLang="ja-JP" sz="1200" b="1" dirty="0" smtClean="0">
                <a:solidFill>
                  <a:prstClr val="black"/>
                </a:solidFill>
                <a:latin typeface="HG丸ｺﾞｼｯｸM-PRO" pitchFamily="50" charset="-128"/>
                <a:ea typeface="HG丸ｺﾞｼｯｸM-PRO" pitchFamily="50" charset="-128"/>
              </a:endParaRPr>
            </a:p>
            <a:p>
              <a:pPr algn="ctr" defTabSz="914095"/>
              <a:endParaRPr lang="ja-JP" altLang="en-US" sz="1200" b="1" dirty="0">
                <a:solidFill>
                  <a:prstClr val="black"/>
                </a:solidFill>
                <a:latin typeface="HG丸ｺﾞｼｯｸM-PRO" pitchFamily="50" charset="-128"/>
                <a:ea typeface="HG丸ｺﾞｼｯｸM-PRO" pitchFamily="50" charset="-128"/>
              </a:endParaRPr>
            </a:p>
          </p:txBody>
        </p:sp>
      </p:grpSp>
      <p:sp>
        <p:nvSpPr>
          <p:cNvPr id="51" name="テキスト ボックス 50"/>
          <p:cNvSpPr txBox="1"/>
          <p:nvPr/>
        </p:nvSpPr>
        <p:spPr>
          <a:xfrm>
            <a:off x="166659" y="4308564"/>
            <a:ext cx="2856388" cy="338554"/>
          </a:xfrm>
          <a:prstGeom prst="rect">
            <a:avLst/>
          </a:prstGeom>
          <a:noFill/>
        </p:spPr>
        <p:txBody>
          <a:bodyPr wrap="square" rtlCol="0">
            <a:spAutoFit/>
          </a:bodyPr>
          <a:lstStyle/>
          <a:p>
            <a:pPr defTabSz="913401"/>
            <a:r>
              <a:rPr lang="ja-JP" altLang="en-US" sz="1600" b="1" dirty="0" smtClean="0">
                <a:solidFill>
                  <a:prstClr val="black"/>
                </a:solidFill>
                <a:latin typeface="HG丸ｺﾞｼｯｸM-PRO" pitchFamily="50" charset="-128"/>
                <a:ea typeface="HG丸ｺﾞｼｯｸM-PRO" pitchFamily="50" charset="-128"/>
              </a:rPr>
              <a:t>○　</a:t>
            </a:r>
            <a:r>
              <a:rPr lang="ja-JP" altLang="en-US" sz="1600" b="1" dirty="0">
                <a:solidFill>
                  <a:prstClr val="black"/>
                </a:solidFill>
                <a:latin typeface="HG丸ｺﾞｼｯｸM-PRO" pitchFamily="50" charset="-128"/>
                <a:ea typeface="HG丸ｺﾞｼｯｸM-PRO" pitchFamily="50" charset="-128"/>
              </a:rPr>
              <a:t>通常</a:t>
            </a:r>
            <a:r>
              <a:rPr lang="ja-JP" altLang="en-US" sz="1600" b="1" dirty="0" smtClean="0">
                <a:solidFill>
                  <a:prstClr val="black"/>
                </a:solidFill>
                <a:latin typeface="HG丸ｺﾞｼｯｸM-PRO" pitchFamily="50" charset="-128"/>
                <a:ea typeface="HG丸ｺﾞｼｯｸM-PRO" pitchFamily="50" charset="-128"/>
              </a:rPr>
              <a:t>型</a:t>
            </a:r>
            <a:endParaRPr lang="ja-JP" altLang="en-US" sz="1200" dirty="0">
              <a:solidFill>
                <a:prstClr val="black"/>
              </a:solidFill>
              <a:latin typeface="HG丸ｺﾞｼｯｸM-PRO" pitchFamily="50" charset="-128"/>
              <a:ea typeface="HG丸ｺﾞｼｯｸM-PRO" pitchFamily="50" charset="-128"/>
            </a:endParaRPr>
          </a:p>
        </p:txBody>
      </p:sp>
      <p:sp>
        <p:nvSpPr>
          <p:cNvPr id="53" name="正方形/長方形 52"/>
          <p:cNvSpPr/>
          <p:nvPr/>
        </p:nvSpPr>
        <p:spPr>
          <a:xfrm>
            <a:off x="7643393" y="4647137"/>
            <a:ext cx="2145000" cy="929993"/>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ctr"/>
          <a:lstStyle/>
          <a:p>
            <a:pPr lvl="0">
              <a:defRPr/>
            </a:pPr>
            <a:r>
              <a:rPr lang="ja-JP" altLang="en-US" sz="1400" b="1" dirty="0">
                <a:solidFill>
                  <a:prstClr val="black"/>
                </a:solidFill>
                <a:latin typeface="ＭＳ Ｐゴシック"/>
              </a:rPr>
              <a:t>介護職員処遇改善加算</a:t>
            </a:r>
            <a:endParaRPr lang="en-US" altLang="ja-JP" sz="1400" b="1" dirty="0">
              <a:solidFill>
                <a:prstClr val="black"/>
              </a:solidFill>
              <a:latin typeface="ＭＳ Ｐゴシック"/>
            </a:endParaRPr>
          </a:p>
          <a:p>
            <a:pPr lvl="0">
              <a:spcBef>
                <a:spcPts val="600"/>
              </a:spcBef>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Ⅰ</a:t>
            </a:r>
            <a:r>
              <a:rPr lang="ja-JP" altLang="en-US" sz="1050" dirty="0">
                <a:solidFill>
                  <a:prstClr val="black"/>
                </a:solidFill>
                <a:latin typeface="ＭＳ Ｐゴシック"/>
              </a:rPr>
              <a:t>：</a:t>
            </a:r>
            <a:r>
              <a:rPr lang="en-US" altLang="ja-JP" sz="1050" dirty="0">
                <a:solidFill>
                  <a:prstClr val="black"/>
                </a:solidFill>
                <a:latin typeface="ＭＳ Ｐゴシック"/>
              </a:rPr>
              <a:t>2.7</a:t>
            </a:r>
            <a:r>
              <a:rPr lang="ja-JP" altLang="en-US" sz="1050" dirty="0">
                <a:solidFill>
                  <a:prstClr val="black"/>
                </a:solidFill>
                <a:latin typeface="ＭＳ Ｐゴシック"/>
              </a:rPr>
              <a:t>％</a:t>
            </a:r>
            <a:endParaRPr lang="en-US" altLang="ja-JP" sz="1050" dirty="0">
              <a:solidFill>
                <a:prstClr val="black"/>
              </a:solidFill>
              <a:latin typeface="ＭＳ Ｐゴシック"/>
            </a:endParaRPr>
          </a:p>
          <a:p>
            <a:pPr lvl="0">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Ⅱ</a:t>
            </a:r>
            <a:r>
              <a:rPr lang="ja-JP" altLang="en-US" sz="1050" dirty="0">
                <a:solidFill>
                  <a:prstClr val="black"/>
                </a:solidFill>
                <a:latin typeface="ＭＳ Ｐゴシック"/>
              </a:rPr>
              <a:t>：</a:t>
            </a:r>
            <a:r>
              <a:rPr lang="en-US" altLang="ja-JP" sz="1050" dirty="0">
                <a:solidFill>
                  <a:prstClr val="black"/>
                </a:solidFill>
                <a:latin typeface="ＭＳ Ｐゴシック"/>
              </a:rPr>
              <a:t>1.5</a:t>
            </a:r>
            <a:r>
              <a:rPr lang="ja-JP" altLang="en-US" sz="1050" dirty="0">
                <a:solidFill>
                  <a:prstClr val="black"/>
                </a:solidFill>
                <a:latin typeface="ＭＳ Ｐゴシック"/>
              </a:rPr>
              <a:t>％</a:t>
            </a:r>
            <a:endParaRPr lang="en-US" altLang="ja-JP" sz="1050" dirty="0">
              <a:solidFill>
                <a:prstClr val="black"/>
              </a:solidFill>
              <a:latin typeface="ＭＳ Ｐゴシック"/>
            </a:endParaRPr>
          </a:p>
          <a:p>
            <a:pPr lvl="0">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Ⅲ</a:t>
            </a:r>
            <a:r>
              <a:rPr lang="ja-JP" altLang="en-US" sz="1050" dirty="0">
                <a:solidFill>
                  <a:prstClr val="black"/>
                </a:solidFill>
                <a:latin typeface="ＭＳ Ｐゴシック"/>
              </a:rPr>
              <a:t>：加算</a:t>
            </a:r>
            <a:r>
              <a:rPr lang="en-US" altLang="ja-JP" sz="1050" dirty="0">
                <a:solidFill>
                  <a:prstClr val="black"/>
                </a:solidFill>
                <a:latin typeface="ＭＳ Ｐゴシック"/>
              </a:rPr>
              <a:t>Ⅱ×0.9</a:t>
            </a:r>
          </a:p>
          <a:p>
            <a:pPr lvl="0">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Ⅳ</a:t>
            </a:r>
            <a:r>
              <a:rPr lang="ja-JP" altLang="en-US" sz="1050" dirty="0">
                <a:solidFill>
                  <a:prstClr val="black"/>
                </a:solidFill>
                <a:latin typeface="ＭＳ Ｐゴシック"/>
              </a:rPr>
              <a:t>：加算</a:t>
            </a:r>
            <a:r>
              <a:rPr lang="en-US" altLang="ja-JP" sz="1050" dirty="0">
                <a:solidFill>
                  <a:prstClr val="black"/>
                </a:solidFill>
                <a:latin typeface="ＭＳ Ｐゴシック"/>
              </a:rPr>
              <a:t>Ⅱ×0.8</a:t>
            </a:r>
          </a:p>
        </p:txBody>
      </p:sp>
      <p:sp>
        <p:nvSpPr>
          <p:cNvPr id="54" name="テキスト ボックス 53"/>
          <p:cNvSpPr txBox="1"/>
          <p:nvPr/>
        </p:nvSpPr>
        <p:spPr>
          <a:xfrm>
            <a:off x="7708101" y="4096866"/>
            <a:ext cx="2016135" cy="488454"/>
          </a:xfrm>
          <a:prstGeom prst="bracketPair">
            <a:avLst>
              <a:gd name="adj" fmla="val 9782"/>
            </a:avLst>
          </a:prstGeom>
          <a:noFill/>
          <a:ln>
            <a:solidFill>
              <a:schemeClr val="tx1"/>
            </a:solidFill>
          </a:ln>
        </p:spPr>
        <p:txBody>
          <a:bodyPr wrap="square" rtlCol="0">
            <a:spAutoFit/>
          </a:bodyPr>
          <a:lstStyle/>
          <a:p>
            <a:pPr defTabSz="914095"/>
            <a:r>
              <a:rPr lang="en-US" altLang="ja-JP" sz="1200" dirty="0">
                <a:solidFill>
                  <a:prstClr val="black"/>
                </a:solidFill>
                <a:latin typeface="HG丸ｺﾞｼｯｸM-PRO" pitchFamily="50" charset="-128"/>
                <a:ea typeface="HG丸ｺﾞｼｯｸM-PRO" pitchFamily="50" charset="-128"/>
              </a:rPr>
              <a:t>1</a:t>
            </a:r>
            <a:r>
              <a:rPr lang="ja-JP" altLang="en-US" sz="1200" dirty="0">
                <a:solidFill>
                  <a:prstClr val="black"/>
                </a:solidFill>
                <a:latin typeface="HG丸ｺﾞｼｯｸM-PRO" pitchFamily="50" charset="-128"/>
                <a:ea typeface="HG丸ｺﾞｼｯｸM-PRO" pitchFamily="50" charset="-128"/>
              </a:rPr>
              <a:t>月に</a:t>
            </a:r>
            <a:r>
              <a:rPr lang="en-US" altLang="ja-JP" sz="1200" dirty="0">
                <a:solidFill>
                  <a:prstClr val="black"/>
                </a:solidFill>
                <a:latin typeface="HG丸ｺﾞｼｯｸM-PRO" pitchFamily="50" charset="-128"/>
                <a:ea typeface="HG丸ｺﾞｼｯｸM-PRO" pitchFamily="50" charset="-128"/>
              </a:rPr>
              <a:t>1</a:t>
            </a:r>
            <a:r>
              <a:rPr lang="ja-JP" altLang="en-US" sz="1200" dirty="0" smtClean="0">
                <a:solidFill>
                  <a:prstClr val="black"/>
                </a:solidFill>
                <a:latin typeface="HG丸ｺﾞｼｯｸM-PRO" pitchFamily="50" charset="-128"/>
                <a:ea typeface="HG丸ｺﾞｼｯｸM-PRO" pitchFamily="50" charset="-128"/>
              </a:rPr>
              <a:t>回連続</a:t>
            </a:r>
            <a:r>
              <a:rPr lang="en-US" altLang="ja-JP" sz="1200" dirty="0" smtClean="0">
                <a:solidFill>
                  <a:prstClr val="black"/>
                </a:solidFill>
                <a:latin typeface="HG丸ｺﾞｼｯｸM-PRO" pitchFamily="50" charset="-128"/>
                <a:ea typeface="HG丸ｺﾞｼｯｸM-PRO" pitchFamily="50" charset="-128"/>
              </a:rPr>
              <a:t>7</a:t>
            </a:r>
            <a:r>
              <a:rPr lang="ja-JP" altLang="en-US" sz="1200" dirty="0">
                <a:solidFill>
                  <a:prstClr val="black"/>
                </a:solidFill>
                <a:latin typeface="HG丸ｺﾞｼｯｸM-PRO" pitchFamily="50" charset="-128"/>
                <a:ea typeface="HG丸ｺﾞｼｯｸM-PRO" pitchFamily="50" charset="-128"/>
              </a:rPr>
              <a:t>日</a:t>
            </a:r>
            <a:r>
              <a:rPr lang="ja-JP" altLang="en-US" sz="1200" dirty="0" smtClean="0">
                <a:solidFill>
                  <a:prstClr val="black"/>
                </a:solidFill>
                <a:latin typeface="HG丸ｺﾞｼｯｸM-PRO" pitchFamily="50" charset="-128"/>
                <a:ea typeface="HG丸ｺﾞｼｯｸM-PRO" pitchFamily="50" charset="-128"/>
              </a:rPr>
              <a:t>まで</a:t>
            </a:r>
            <a:r>
              <a:rPr lang="en-US" altLang="ja-JP" sz="1200" dirty="0">
                <a:solidFill>
                  <a:prstClr val="black"/>
                </a:solidFill>
                <a:latin typeface="HG丸ｺﾞｼｯｸM-PRO" pitchFamily="50" charset="-128"/>
                <a:ea typeface="HG丸ｺﾞｼｯｸM-PRO" pitchFamily="50" charset="-128"/>
              </a:rPr>
              <a:t>	305</a:t>
            </a:r>
            <a:r>
              <a:rPr lang="ja-JP" altLang="en-US" sz="1200" dirty="0" smtClean="0">
                <a:solidFill>
                  <a:prstClr val="black"/>
                </a:solidFill>
                <a:latin typeface="HG丸ｺﾞｼｯｸM-PRO" pitchFamily="50" charset="-128"/>
                <a:ea typeface="HG丸ｺﾞｼｯｸM-PRO" pitchFamily="50" charset="-128"/>
              </a:rPr>
              <a:t>単位</a:t>
            </a:r>
            <a:endParaRPr lang="ja-JP" altLang="en-US" sz="1200" dirty="0">
              <a:solidFill>
                <a:prstClr val="black"/>
              </a:solidFill>
              <a:latin typeface="HG丸ｺﾞｼｯｸM-PRO" pitchFamily="50" charset="-128"/>
              <a:ea typeface="HG丸ｺﾞｼｯｸM-PRO" pitchFamily="50" charset="-128"/>
            </a:endParaRPr>
          </a:p>
        </p:txBody>
      </p:sp>
      <p:sp>
        <p:nvSpPr>
          <p:cNvPr id="55" name="テキスト ボックス 54"/>
          <p:cNvSpPr txBox="1"/>
          <p:nvPr/>
        </p:nvSpPr>
        <p:spPr>
          <a:xfrm>
            <a:off x="475663" y="2165424"/>
            <a:ext cx="2137077" cy="488454"/>
          </a:xfrm>
          <a:prstGeom prst="bracketPair">
            <a:avLst>
              <a:gd name="adj" fmla="val 9782"/>
            </a:avLst>
          </a:prstGeom>
          <a:noFill/>
          <a:ln>
            <a:solidFill>
              <a:schemeClr val="tx1"/>
            </a:solidFill>
          </a:ln>
        </p:spPr>
        <p:txBody>
          <a:bodyPr wrap="square" rtlCol="0">
            <a:spAutoFit/>
          </a:bodyPr>
          <a:lstStyle/>
          <a:p>
            <a:pPr defTabSz="914095"/>
            <a:r>
              <a:rPr lang="ja-JP" altLang="en-US" sz="1200" dirty="0">
                <a:solidFill>
                  <a:prstClr val="black"/>
                </a:solidFill>
                <a:latin typeface="HG丸ｺﾞｼｯｸM-PRO" pitchFamily="50" charset="-128"/>
                <a:ea typeface="HG丸ｺﾞｼｯｸM-PRO" pitchFamily="50" charset="-128"/>
              </a:rPr>
              <a:t>在宅</a:t>
            </a:r>
            <a:r>
              <a:rPr lang="ja-JP" altLang="en-US" sz="1200" dirty="0" smtClean="0">
                <a:solidFill>
                  <a:prstClr val="black"/>
                </a:solidFill>
                <a:latin typeface="HG丸ｺﾞｼｯｸM-PRO" pitchFamily="50" charset="-128"/>
                <a:ea typeface="HG丸ｺﾞｼｯｸM-PRO" pitchFamily="50" charset="-128"/>
              </a:rPr>
              <a:t>復帰率</a:t>
            </a:r>
            <a:r>
              <a:rPr lang="en-US" altLang="ja-JP" sz="1200" dirty="0" smtClean="0">
                <a:solidFill>
                  <a:prstClr val="black"/>
                </a:solidFill>
                <a:latin typeface="HG丸ｺﾞｼｯｸM-PRO" pitchFamily="50" charset="-128"/>
                <a:ea typeface="HG丸ｺﾞｼｯｸM-PRO" pitchFamily="50" charset="-128"/>
              </a:rPr>
              <a:t>50</a:t>
            </a:r>
            <a:r>
              <a:rPr lang="en-US" altLang="ja-JP" sz="1200" dirty="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超</a:t>
            </a:r>
            <a:r>
              <a:rPr lang="ja-JP" altLang="en-US" sz="1200" dirty="0" smtClean="0">
                <a:solidFill>
                  <a:prstClr val="black"/>
                </a:solidFill>
                <a:latin typeface="HG丸ｺﾞｼｯｸM-PRO" pitchFamily="50" charset="-128"/>
                <a:ea typeface="HG丸ｺﾞｼｯｸM-PRO" pitchFamily="50" charset="-128"/>
              </a:rPr>
              <a:t>、</a:t>
            </a:r>
            <a:endParaRPr lang="en-US" altLang="ja-JP" sz="1200" dirty="0" smtClean="0">
              <a:solidFill>
                <a:prstClr val="black"/>
              </a:solidFill>
              <a:latin typeface="HG丸ｺﾞｼｯｸM-PRO" pitchFamily="50" charset="-128"/>
              <a:ea typeface="HG丸ｺﾞｼｯｸM-PRO" pitchFamily="50" charset="-128"/>
            </a:endParaRPr>
          </a:p>
          <a:p>
            <a:pPr defTabSz="914095"/>
            <a:r>
              <a:rPr lang="ja-JP" altLang="en-US" sz="1200" dirty="0" smtClean="0">
                <a:solidFill>
                  <a:prstClr val="black"/>
                </a:solidFill>
                <a:latin typeface="HG丸ｺﾞｼｯｸM-PRO" pitchFamily="50" charset="-128"/>
                <a:ea typeface="HG丸ｺﾞｼｯｸM-PRO" pitchFamily="50" charset="-128"/>
              </a:rPr>
              <a:t>ベッド回転率</a:t>
            </a:r>
            <a:r>
              <a:rPr lang="en-US" altLang="ja-JP" sz="1200" dirty="0" smtClean="0">
                <a:solidFill>
                  <a:prstClr val="black"/>
                </a:solidFill>
                <a:latin typeface="HG丸ｺﾞｼｯｸM-PRO" pitchFamily="50" charset="-128"/>
                <a:ea typeface="HG丸ｺﾞｼｯｸM-PRO" pitchFamily="50" charset="-128"/>
              </a:rPr>
              <a:t>10%</a:t>
            </a:r>
            <a:r>
              <a:rPr lang="ja-JP" altLang="en-US" sz="1200" dirty="0" smtClean="0">
                <a:solidFill>
                  <a:prstClr val="black"/>
                </a:solidFill>
                <a:latin typeface="HG丸ｺﾞｼｯｸM-PRO" pitchFamily="50" charset="-128"/>
                <a:ea typeface="HG丸ｺﾞｼｯｸM-PRO" pitchFamily="50" charset="-128"/>
              </a:rPr>
              <a:t>以上等</a:t>
            </a:r>
            <a:endParaRPr lang="en-US" altLang="ja-JP" sz="1200" dirty="0" smtClean="0">
              <a:solidFill>
                <a:prstClr val="black"/>
              </a:solidFill>
              <a:latin typeface="HG丸ｺﾞｼｯｸM-PRO" pitchFamily="50" charset="-128"/>
              <a:ea typeface="HG丸ｺﾞｼｯｸM-PRO" pitchFamily="50" charset="-128"/>
            </a:endParaRPr>
          </a:p>
        </p:txBody>
      </p:sp>
      <p:grpSp>
        <p:nvGrpSpPr>
          <p:cNvPr id="59" name="グループ化 32"/>
          <p:cNvGrpSpPr/>
          <p:nvPr/>
        </p:nvGrpSpPr>
        <p:grpSpPr>
          <a:xfrm>
            <a:off x="4640965" y="3342648"/>
            <a:ext cx="507000" cy="434868"/>
            <a:chOff x="4429124" y="1785926"/>
            <a:chExt cx="468000" cy="468000"/>
          </a:xfrm>
        </p:grpSpPr>
        <p:sp>
          <p:nvSpPr>
            <p:cNvPr id="60" name="正方形/長方形 59"/>
            <p:cNvSpPr/>
            <p:nvPr/>
          </p:nvSpPr>
          <p:spPr>
            <a:xfrm>
              <a:off x="4429124"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3401"/>
              <a:endParaRPr lang="ja-JP" altLang="en-US">
                <a:solidFill>
                  <a:prstClr val="white"/>
                </a:solidFill>
              </a:endParaRPr>
            </a:p>
          </p:txBody>
        </p:sp>
        <p:sp>
          <p:nvSpPr>
            <p:cNvPr id="61" name="正方形/長方形 60"/>
            <p:cNvSpPr/>
            <p:nvPr/>
          </p:nvSpPr>
          <p:spPr>
            <a:xfrm rot="5400000">
              <a:off x="4429124"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3401"/>
              <a:endParaRPr lang="ja-JP" altLang="en-US">
                <a:solidFill>
                  <a:prstClr val="white"/>
                </a:solidFill>
              </a:endParaRPr>
            </a:p>
          </p:txBody>
        </p:sp>
      </p:grpSp>
      <p:sp>
        <p:nvSpPr>
          <p:cNvPr id="57" name="正方形/長方形 56"/>
          <p:cNvSpPr/>
          <p:nvPr/>
        </p:nvSpPr>
        <p:spPr>
          <a:xfrm>
            <a:off x="5235985" y="3656525"/>
            <a:ext cx="2331587" cy="929993"/>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t" anchorCtr="0"/>
          <a:lstStyle/>
          <a:p>
            <a:pPr defTabSz="913401"/>
            <a:r>
              <a:rPr lang="ja-JP" altLang="en-US" sz="1400" b="1" dirty="0" smtClean="0">
                <a:solidFill>
                  <a:prstClr val="black"/>
                </a:solidFill>
                <a:latin typeface="HG丸ｺﾞｼｯｸM-PRO" pitchFamily="50" charset="-128"/>
                <a:ea typeface="HG丸ｺﾞｼｯｸM-PRO" pitchFamily="50" charset="-128"/>
              </a:rPr>
              <a:t>在宅復帰・在宅療養支援</a:t>
            </a:r>
            <a:endParaRPr lang="en-US" altLang="ja-JP" sz="1400" b="1" dirty="0">
              <a:solidFill>
                <a:prstClr val="black"/>
              </a:solidFill>
              <a:latin typeface="HG丸ｺﾞｼｯｸM-PRO" pitchFamily="50" charset="-128"/>
              <a:ea typeface="HG丸ｺﾞｼｯｸM-PRO" pitchFamily="50" charset="-128"/>
            </a:endParaRPr>
          </a:p>
          <a:p>
            <a:pPr defTabSz="913401"/>
            <a:endParaRPr lang="ja-JP" altLang="en-US" sz="1100" dirty="0">
              <a:solidFill>
                <a:prstClr val="black"/>
              </a:solidFill>
              <a:latin typeface="HG丸ｺﾞｼｯｸM-PRO" pitchFamily="50" charset="-128"/>
              <a:ea typeface="HG丸ｺﾞｼｯｸM-PRO" pitchFamily="50" charset="-128"/>
            </a:endParaRPr>
          </a:p>
        </p:txBody>
      </p:sp>
      <p:sp>
        <p:nvSpPr>
          <p:cNvPr id="58" name="テキスト ボックス 57"/>
          <p:cNvSpPr txBox="1"/>
          <p:nvPr/>
        </p:nvSpPr>
        <p:spPr>
          <a:xfrm>
            <a:off x="5353883" y="3873699"/>
            <a:ext cx="2118631" cy="683835"/>
          </a:xfrm>
          <a:prstGeom prst="bracketPair">
            <a:avLst>
              <a:gd name="adj" fmla="val 7660"/>
            </a:avLst>
          </a:prstGeom>
          <a:noFill/>
          <a:ln>
            <a:solidFill>
              <a:schemeClr val="tx1"/>
            </a:solidFill>
          </a:ln>
        </p:spPr>
        <p:txBody>
          <a:bodyPr wrap="square" rtlCol="0">
            <a:spAutoFit/>
          </a:bodyPr>
          <a:lstStyle/>
          <a:p>
            <a:pPr defTabSz="914095"/>
            <a:r>
              <a:rPr lang="ja-JP" altLang="en-US" sz="1200" dirty="0" smtClean="0">
                <a:solidFill>
                  <a:prstClr val="black"/>
                </a:solidFill>
                <a:latin typeface="HG丸ｺﾞｼｯｸM-PRO" pitchFamily="50" charset="-128"/>
                <a:ea typeface="HG丸ｺﾞｼｯｸM-PRO" pitchFamily="50" charset="-128"/>
              </a:rPr>
              <a:t>在宅</a:t>
            </a:r>
            <a:r>
              <a:rPr lang="ja-JP" altLang="en-US" sz="1200" dirty="0">
                <a:solidFill>
                  <a:prstClr val="black"/>
                </a:solidFill>
                <a:latin typeface="HG丸ｺﾞｼｯｸM-PRO" pitchFamily="50" charset="-128"/>
                <a:ea typeface="HG丸ｺﾞｼｯｸM-PRO" pitchFamily="50" charset="-128"/>
              </a:rPr>
              <a:t>復帰率</a:t>
            </a:r>
            <a:r>
              <a:rPr lang="en-US" altLang="ja-JP" sz="1200" dirty="0">
                <a:solidFill>
                  <a:prstClr val="black"/>
                </a:solidFill>
                <a:latin typeface="HG丸ｺﾞｼｯｸM-PRO" pitchFamily="50" charset="-128"/>
                <a:ea typeface="HG丸ｺﾞｼｯｸM-PRO" pitchFamily="50" charset="-128"/>
              </a:rPr>
              <a:t>30%</a:t>
            </a:r>
            <a:r>
              <a:rPr lang="ja-JP" altLang="en-US" sz="1200" dirty="0">
                <a:solidFill>
                  <a:prstClr val="black"/>
                </a:solidFill>
                <a:latin typeface="HG丸ｺﾞｼｯｸM-PRO" pitchFamily="50" charset="-128"/>
                <a:ea typeface="HG丸ｺﾞｼｯｸM-PRO" pitchFamily="50" charset="-128"/>
              </a:rPr>
              <a:t>超、ベッド回転率</a:t>
            </a:r>
            <a:r>
              <a:rPr lang="en-US" altLang="ja-JP" sz="1200" dirty="0">
                <a:solidFill>
                  <a:prstClr val="black"/>
                </a:solidFill>
                <a:latin typeface="HG丸ｺﾞｼｯｸM-PRO" pitchFamily="50" charset="-128"/>
                <a:ea typeface="HG丸ｺﾞｼｯｸM-PRO" pitchFamily="50" charset="-128"/>
              </a:rPr>
              <a:t>5%</a:t>
            </a:r>
            <a:r>
              <a:rPr lang="ja-JP" altLang="en-US" sz="1200" dirty="0" smtClean="0">
                <a:solidFill>
                  <a:prstClr val="black"/>
                </a:solidFill>
                <a:latin typeface="HG丸ｺﾞｼｯｸM-PRO" pitchFamily="50" charset="-128"/>
                <a:ea typeface="HG丸ｺﾞｼｯｸM-PRO" pitchFamily="50" charset="-128"/>
              </a:rPr>
              <a:t>以上等</a:t>
            </a:r>
            <a:endParaRPr lang="en-US" altLang="ja-JP" sz="1200" dirty="0" smtClean="0">
              <a:solidFill>
                <a:prstClr val="black"/>
              </a:solidFill>
              <a:latin typeface="HG丸ｺﾞｼｯｸM-PRO" pitchFamily="50" charset="-128"/>
              <a:ea typeface="HG丸ｺﾞｼｯｸM-PRO" pitchFamily="50" charset="-128"/>
            </a:endParaRPr>
          </a:p>
          <a:p>
            <a:pPr defTabSz="914095"/>
            <a:r>
              <a:rPr lang="ja-JP" altLang="en-US" sz="1200" dirty="0" smtClean="0">
                <a:solidFill>
                  <a:prstClr val="black"/>
                </a:solidFill>
                <a:latin typeface="HG丸ｺﾞｼｯｸM-PRO" pitchFamily="50" charset="-128"/>
                <a:ea typeface="HG丸ｺﾞｼｯｸM-PRO" pitchFamily="50" charset="-128"/>
              </a:rPr>
              <a:t>（従来型のみ）</a:t>
            </a:r>
            <a:r>
              <a:rPr lang="en-US" altLang="ja-JP" sz="1200" dirty="0" smtClean="0">
                <a:latin typeface="HG丸ｺﾞｼｯｸM-PRO" pitchFamily="50" charset="-128"/>
                <a:ea typeface="HG丸ｺﾞｼｯｸM-PRO" pitchFamily="50" charset="-128"/>
              </a:rPr>
              <a:t>27</a:t>
            </a:r>
            <a:r>
              <a:rPr lang="ja-JP" altLang="en-US" sz="1200" dirty="0" smtClean="0">
                <a:latin typeface="HG丸ｺﾞｼｯｸM-PRO" pitchFamily="50" charset="-128"/>
                <a:ea typeface="HG丸ｺﾞｼｯｸM-PRO" pitchFamily="50" charset="-128"/>
              </a:rPr>
              <a:t>単位</a:t>
            </a:r>
            <a:endParaRPr lang="ja-JP" altLang="en-US" sz="1200" dirty="0">
              <a:latin typeface="HG丸ｺﾞｼｯｸM-PRO" pitchFamily="50" charset="-128"/>
              <a:ea typeface="HG丸ｺﾞｼｯｸM-PRO" pitchFamily="50" charset="-128"/>
            </a:endParaRPr>
          </a:p>
        </p:txBody>
      </p:sp>
      <p:sp>
        <p:nvSpPr>
          <p:cNvPr id="52" name="タイトル 1"/>
          <p:cNvSpPr txBox="1">
            <a:spLocks/>
          </p:cNvSpPr>
          <p:nvPr/>
        </p:nvSpPr>
        <p:spPr>
          <a:xfrm>
            <a:off x="0" y="-4476"/>
            <a:ext cx="9906000" cy="473922"/>
          </a:xfrm>
          <a:prstGeom prst="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vert="horz" lIns="91440" tIns="45720" rIns="91440" bIns="45720" rtlCol="0" anchor="b" anchorCtr="0">
            <a:noAutofit/>
          </a:bodyPr>
          <a:lstStyle/>
          <a:p>
            <a:pPr algn="ctr">
              <a:spcBef>
                <a:spcPct val="0"/>
              </a:spcBef>
              <a:defRPr/>
            </a:pP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kumimoji="0" lang="zh-TW"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老人保健</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報酬</a:t>
            </a:r>
            <a:r>
              <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のイメージ（</a:t>
            </a:r>
            <a:r>
              <a:rPr kumimoji="0" lang="en-US" altLang="ja-JP"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日あたり</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24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p:cNvSpPr txBox="1"/>
          <p:nvPr/>
        </p:nvSpPr>
        <p:spPr>
          <a:xfrm>
            <a:off x="8491579" y="2248436"/>
            <a:ext cx="1616705" cy="430887"/>
          </a:xfrm>
          <a:prstGeom prst="rect">
            <a:avLst/>
          </a:prstGeom>
          <a:noFill/>
        </p:spPr>
        <p:txBody>
          <a:bodyPr wrap="square" rtlCol="0">
            <a:spAutoFit/>
          </a:bodyPr>
          <a:lstStyle/>
          <a:p>
            <a:r>
              <a:rPr kumimoji="1" lang="ja-JP" altLang="en-US" sz="1100" dirty="0" smtClean="0">
                <a:latin typeface="HG丸ｺﾞｼｯｸM-PRO" panose="020F0600000000000000" pitchFamily="50" charset="-128"/>
                <a:ea typeface="HG丸ｺﾞｼｯｸM-PRO" panose="020F0600000000000000" pitchFamily="50" charset="-128"/>
              </a:rPr>
              <a:t>（</a:t>
            </a:r>
            <a:r>
              <a:rPr kumimoji="1" lang="en-US" altLang="ja-JP" sz="1100" dirty="0" smtClean="0">
                <a:latin typeface="HG丸ｺﾞｼｯｸM-PRO" panose="020F0600000000000000" pitchFamily="50" charset="-128"/>
                <a:ea typeface="HG丸ｺﾞｼｯｸM-PRO" panose="020F0600000000000000" pitchFamily="50" charset="-128"/>
              </a:rPr>
              <a:t>Ⅰ</a:t>
            </a:r>
            <a:r>
              <a:rPr kumimoji="1" lang="ja-JP" altLang="en-US" sz="1100" dirty="0" smtClean="0">
                <a:latin typeface="HG丸ｺﾞｼｯｸM-PRO" panose="020F0600000000000000" pitchFamily="50" charset="-128"/>
                <a:ea typeface="HG丸ｺﾞｼｯｸM-PRO" panose="020F0600000000000000" pitchFamily="50" charset="-128"/>
              </a:rPr>
              <a:t>）</a:t>
            </a:r>
            <a:r>
              <a:rPr kumimoji="1" lang="en-US" altLang="ja-JP" sz="1100" dirty="0" smtClean="0">
                <a:latin typeface="HG丸ｺﾞｼｯｸM-PRO" panose="020F0600000000000000" pitchFamily="50" charset="-128"/>
                <a:ea typeface="HG丸ｺﾞｼｯｸM-PRO" panose="020F0600000000000000" pitchFamily="50" charset="-128"/>
              </a:rPr>
              <a:t>450</a:t>
            </a:r>
            <a:r>
              <a:rPr kumimoji="1" lang="ja-JP" altLang="en-US" sz="1100" dirty="0" smtClean="0">
                <a:latin typeface="HG丸ｺﾞｼｯｸM-PRO" panose="020F0600000000000000" pitchFamily="50" charset="-128"/>
                <a:ea typeface="HG丸ｺﾞｼｯｸM-PRO" panose="020F0600000000000000" pitchFamily="50" charset="-128"/>
              </a:rPr>
              <a:t>単位</a:t>
            </a:r>
            <a:endParaRPr kumimoji="1" lang="en-US" altLang="ja-JP" sz="1100" dirty="0" smtClean="0">
              <a:latin typeface="HG丸ｺﾞｼｯｸM-PRO" panose="020F0600000000000000" pitchFamily="50" charset="-128"/>
              <a:ea typeface="HG丸ｺﾞｼｯｸM-PRO" panose="020F0600000000000000" pitchFamily="50" charset="-128"/>
            </a:endParaRPr>
          </a:p>
          <a:p>
            <a:r>
              <a:rPr lang="ja-JP" altLang="en-US" sz="1100" dirty="0" smtClean="0">
                <a:latin typeface="HG丸ｺﾞｼｯｸM-PRO" panose="020F0600000000000000" pitchFamily="50" charset="-128"/>
                <a:ea typeface="HG丸ｺﾞｼｯｸM-PRO" panose="020F0600000000000000" pitchFamily="50" charset="-128"/>
              </a:rPr>
              <a:t>（</a:t>
            </a:r>
            <a:r>
              <a:rPr lang="en-US" altLang="ja-JP" sz="1100" dirty="0" smtClean="0">
                <a:latin typeface="HG丸ｺﾞｼｯｸM-PRO" panose="020F0600000000000000" pitchFamily="50" charset="-128"/>
                <a:ea typeface="HG丸ｺﾞｼｯｸM-PRO" panose="020F0600000000000000" pitchFamily="50" charset="-128"/>
              </a:rPr>
              <a:t>Ⅱ</a:t>
            </a:r>
            <a:r>
              <a:rPr lang="ja-JP" altLang="en-US" sz="1100" dirty="0" smtClean="0">
                <a:latin typeface="HG丸ｺﾞｼｯｸM-PRO" panose="020F0600000000000000" pitchFamily="50" charset="-128"/>
                <a:ea typeface="HG丸ｺﾞｼｯｸM-PRO" panose="020F0600000000000000" pitchFamily="50" charset="-128"/>
              </a:rPr>
              <a:t>）</a:t>
            </a:r>
            <a:r>
              <a:rPr lang="en-US" altLang="ja-JP" sz="1100" dirty="0" smtClean="0">
                <a:latin typeface="HG丸ｺﾞｼｯｸM-PRO" panose="020F0600000000000000" pitchFamily="50" charset="-128"/>
                <a:ea typeface="HG丸ｺﾞｼｯｸM-PRO" panose="020F0600000000000000" pitchFamily="50" charset="-128"/>
              </a:rPr>
              <a:t>480</a:t>
            </a:r>
            <a:r>
              <a:rPr lang="ja-JP" altLang="en-US" sz="1100" dirty="0" smtClean="0">
                <a:latin typeface="HG丸ｺﾞｼｯｸM-PRO" panose="020F0600000000000000" pitchFamily="50" charset="-128"/>
                <a:ea typeface="HG丸ｺﾞｼｯｸM-PRO" panose="020F0600000000000000" pitchFamily="50" charset="-128"/>
              </a:rPr>
              <a:t>単位</a:t>
            </a:r>
            <a:endParaRPr kumimoji="1" lang="ja-JP" altLang="en-US" sz="1100" dirty="0">
              <a:latin typeface="HG丸ｺﾞｼｯｸM-PRO" panose="020F0600000000000000" pitchFamily="50" charset="-128"/>
              <a:ea typeface="HG丸ｺﾞｼｯｸM-PRO" panose="020F0600000000000000" pitchFamily="50" charset="-128"/>
            </a:endParaRPr>
          </a:p>
        </p:txBody>
      </p:sp>
      <p:sp>
        <p:nvSpPr>
          <p:cNvPr id="3" name="大かっこ 2"/>
          <p:cNvSpPr/>
          <p:nvPr/>
        </p:nvSpPr>
        <p:spPr>
          <a:xfrm>
            <a:off x="8491571" y="2331547"/>
            <a:ext cx="1219960" cy="314512"/>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3" name="正方形/長方形 62"/>
          <p:cNvSpPr/>
          <p:nvPr/>
        </p:nvSpPr>
        <p:spPr>
          <a:xfrm>
            <a:off x="534115" y="6553824"/>
            <a:ext cx="2403222" cy="253916"/>
          </a:xfrm>
          <a:prstGeom prst="rect">
            <a:avLst/>
          </a:prstGeom>
          <a:noFill/>
        </p:spPr>
        <p:txBody>
          <a:bodyPr wrap="none">
            <a:spAutoFit/>
          </a:bodyPr>
          <a:lstStyle/>
          <a:p>
            <a:r>
              <a:rPr lang="ja-JP" altLang="en-US" sz="1050" dirty="0" smtClean="0"/>
              <a:t>は今回の報酬改定で見直しの</a:t>
            </a:r>
            <a:r>
              <a:rPr lang="ja-JP" altLang="en-US" sz="1050" dirty="0"/>
              <a:t>ある項目</a:t>
            </a:r>
          </a:p>
        </p:txBody>
      </p:sp>
      <p:sp>
        <p:nvSpPr>
          <p:cNvPr id="64" name="正方形/長方形 63"/>
          <p:cNvSpPr>
            <a:spLocks noChangeAspect="1"/>
          </p:cNvSpPr>
          <p:nvPr/>
        </p:nvSpPr>
        <p:spPr>
          <a:xfrm>
            <a:off x="226829" y="6592552"/>
            <a:ext cx="318184" cy="1678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大かっこ 64"/>
          <p:cNvSpPr/>
          <p:nvPr/>
        </p:nvSpPr>
        <p:spPr>
          <a:xfrm>
            <a:off x="7694599" y="4996966"/>
            <a:ext cx="1562544" cy="55624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solidFill>
                <a:sysClr val="windowText" lastClr="000000"/>
              </a:solidFill>
            </a:endParaRPr>
          </a:p>
        </p:txBody>
      </p:sp>
      <p:sp>
        <p:nvSpPr>
          <p:cNvPr id="66" name="正方形/長方形 65"/>
          <p:cNvSpPr/>
          <p:nvPr/>
        </p:nvSpPr>
        <p:spPr>
          <a:xfrm>
            <a:off x="5244780" y="4647137"/>
            <a:ext cx="2310099" cy="942117"/>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t"/>
          <a:lstStyle/>
          <a:p>
            <a:pPr lvl="0">
              <a:defRPr/>
            </a:pPr>
            <a:r>
              <a:rPr lang="ja-JP" altLang="en-US" sz="1000" b="1" dirty="0">
                <a:solidFill>
                  <a:prstClr val="black"/>
                </a:solidFill>
                <a:latin typeface="ＭＳ Ｐゴシック"/>
              </a:rPr>
              <a:t>介護福祉士や常勤職員等を一定割合以上配置</a:t>
            </a:r>
            <a:r>
              <a:rPr lang="ja-JP" altLang="en-US" sz="900" b="1" dirty="0">
                <a:solidFill>
                  <a:prstClr val="black"/>
                </a:solidFill>
                <a:latin typeface="ＭＳ Ｐゴシック"/>
              </a:rPr>
              <a:t>（サービス提供体制</a:t>
            </a:r>
            <a:r>
              <a:rPr lang="ja-JP" altLang="en-US" sz="1000" b="1" dirty="0">
                <a:solidFill>
                  <a:prstClr val="black"/>
                </a:solidFill>
                <a:latin typeface="ＭＳ Ｐゴシック"/>
              </a:rPr>
              <a:t>強化加算）</a:t>
            </a:r>
            <a:endParaRPr lang="ja-JP" altLang="en-US" sz="1050" dirty="0">
              <a:solidFill>
                <a:prstClr val="black"/>
              </a:solidFill>
              <a:latin typeface="ＭＳ Ｐゴシック"/>
            </a:endParaRPr>
          </a:p>
        </p:txBody>
      </p:sp>
      <p:sp>
        <p:nvSpPr>
          <p:cNvPr id="67" name="テキスト ボックス 28"/>
          <p:cNvSpPr>
            <a:spLocks noChangeArrowheads="1"/>
          </p:cNvSpPr>
          <p:nvPr/>
        </p:nvSpPr>
        <p:spPr bwMode="auto">
          <a:xfrm>
            <a:off x="5401482" y="5069916"/>
            <a:ext cx="1998398" cy="464021"/>
          </a:xfrm>
          <a:prstGeom prst="bracketPair">
            <a:avLst>
              <a:gd name="adj" fmla="val 978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36000" tIns="0" rIns="36000" bIns="0">
            <a:noAutofit/>
          </a:bodyPr>
          <a:lstStyle/>
          <a:p>
            <a:r>
              <a:rPr lang="ja-JP" altLang="en-US" sz="1000" dirty="0">
                <a:solidFill>
                  <a:srgbClr val="000000"/>
                </a:solidFill>
                <a:latin typeface="+mn-ea"/>
              </a:rPr>
              <a:t>・介護</a:t>
            </a:r>
            <a:r>
              <a:rPr lang="ja-JP" altLang="en-US" sz="1000" dirty="0" smtClean="0">
                <a:solidFill>
                  <a:srgbClr val="000000"/>
                </a:solidFill>
                <a:latin typeface="+mn-ea"/>
              </a:rPr>
              <a:t>福祉士</a:t>
            </a:r>
            <a:r>
              <a:rPr lang="en-US" altLang="ja-JP" sz="1000" dirty="0" smtClean="0">
                <a:solidFill>
                  <a:srgbClr val="000000"/>
                </a:solidFill>
                <a:latin typeface="+mn-ea"/>
              </a:rPr>
              <a:t>6</a:t>
            </a:r>
            <a:r>
              <a:rPr lang="ja-JP" altLang="en-US" sz="1000" dirty="0" smtClean="0">
                <a:solidFill>
                  <a:srgbClr val="000000"/>
                </a:solidFill>
                <a:latin typeface="+mn-ea"/>
              </a:rPr>
              <a:t>割以上：</a:t>
            </a:r>
            <a:r>
              <a:rPr lang="en-US" altLang="ja-JP" sz="1000" dirty="0" smtClean="0">
                <a:solidFill>
                  <a:srgbClr val="000000"/>
                </a:solidFill>
                <a:latin typeface="+mn-ea"/>
              </a:rPr>
              <a:t>18</a:t>
            </a:r>
            <a:r>
              <a:rPr lang="ja-JP" altLang="en-US" sz="1000" dirty="0" smtClean="0">
                <a:solidFill>
                  <a:srgbClr val="000000"/>
                </a:solidFill>
                <a:latin typeface="+mn-ea"/>
              </a:rPr>
              <a:t>単位</a:t>
            </a:r>
            <a:endParaRPr lang="en-US" altLang="ja-JP" sz="1000" dirty="0" smtClean="0">
              <a:solidFill>
                <a:srgbClr val="000000"/>
              </a:solidFill>
              <a:latin typeface="+mn-ea"/>
            </a:endParaRPr>
          </a:p>
          <a:p>
            <a:r>
              <a:rPr lang="ja-JP" altLang="en-US" sz="1000" dirty="0" smtClean="0">
                <a:solidFill>
                  <a:srgbClr val="000000"/>
                </a:solidFill>
                <a:latin typeface="+mn-ea"/>
              </a:rPr>
              <a:t>・介護福祉士</a:t>
            </a:r>
            <a:r>
              <a:rPr lang="en-US" altLang="ja-JP" sz="1000" dirty="0" smtClean="0">
                <a:solidFill>
                  <a:srgbClr val="000000"/>
                </a:solidFill>
                <a:latin typeface="+mn-ea"/>
              </a:rPr>
              <a:t>5</a:t>
            </a:r>
            <a:r>
              <a:rPr lang="ja-JP" altLang="en-US" sz="1000" dirty="0" smtClean="0">
                <a:solidFill>
                  <a:srgbClr val="000000"/>
                </a:solidFill>
                <a:latin typeface="+mn-ea"/>
              </a:rPr>
              <a:t>割以上：</a:t>
            </a:r>
            <a:r>
              <a:rPr lang="en-US" altLang="ja-JP" sz="1000" dirty="0" smtClean="0">
                <a:solidFill>
                  <a:srgbClr val="000000"/>
                </a:solidFill>
                <a:latin typeface="+mn-ea"/>
              </a:rPr>
              <a:t>12</a:t>
            </a:r>
            <a:r>
              <a:rPr lang="ja-JP" altLang="en-US" sz="1000" dirty="0" smtClean="0">
                <a:solidFill>
                  <a:srgbClr val="000000"/>
                </a:solidFill>
                <a:latin typeface="+mn-ea"/>
              </a:rPr>
              <a:t>単位</a:t>
            </a:r>
            <a:endParaRPr lang="en-US" altLang="ja-JP" sz="1000" dirty="0">
              <a:solidFill>
                <a:srgbClr val="000000"/>
              </a:solidFill>
              <a:latin typeface="+mn-ea"/>
            </a:endParaRPr>
          </a:p>
          <a:p>
            <a:r>
              <a:rPr lang="ja-JP" altLang="en-US" sz="1000" dirty="0">
                <a:solidFill>
                  <a:srgbClr val="000000"/>
                </a:solidFill>
                <a:latin typeface="+mn-ea"/>
              </a:rPr>
              <a:t>・常勤職員</a:t>
            </a:r>
            <a:r>
              <a:rPr lang="ja-JP" altLang="en-US" sz="1000" dirty="0" smtClean="0">
                <a:solidFill>
                  <a:srgbClr val="000000"/>
                </a:solidFill>
                <a:latin typeface="+mn-ea"/>
              </a:rPr>
              <a:t>等　　　  ： </a:t>
            </a:r>
            <a:r>
              <a:rPr lang="ja-JP" altLang="en-US" sz="1000" dirty="0">
                <a:solidFill>
                  <a:srgbClr val="000000"/>
                </a:solidFill>
                <a:latin typeface="+mn-ea"/>
              </a:rPr>
              <a:t>６単位</a:t>
            </a:r>
          </a:p>
        </p:txBody>
      </p:sp>
      <p:sp>
        <p:nvSpPr>
          <p:cNvPr id="5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66</a:t>
            </a:fld>
            <a:endParaRPr kumimoji="0" lang="en-US" altLang="ja-JP" sz="1600" kern="0" dirty="0">
              <a:solidFill>
                <a:srgbClr val="000000"/>
              </a:solidFill>
            </a:endParaRPr>
          </a:p>
        </p:txBody>
      </p:sp>
    </p:spTree>
    <p:extLst>
      <p:ext uri="{BB962C8B-B14F-4D97-AF65-F5344CB8AC3E}">
        <p14:creationId xmlns:p14="http://schemas.microsoft.com/office/powerpoint/2010/main" val="3195329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56464" y="788058"/>
            <a:ext cx="9624402" cy="595330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a:defRPr/>
            </a:pPr>
            <a:endParaRPr lang="en-US" altLang="ja-JP" sz="1600" dirty="0" smtClean="0">
              <a:solidFill>
                <a:srgbClr val="000000"/>
              </a:solidFill>
              <a:latin typeface="+mn-ea"/>
              <a:cs typeface="Times New Roman" pitchFamily="18" charset="0"/>
            </a:endParaRPr>
          </a:p>
          <a:p>
            <a:pPr>
              <a:defRPr/>
            </a:pPr>
            <a:r>
              <a:rPr lang="ja-JP" altLang="en-US" sz="1600" dirty="0" smtClean="0">
                <a:solidFill>
                  <a:srgbClr val="000000"/>
                </a:solidFill>
                <a:latin typeface="+mn-ea"/>
                <a:cs typeface="Times New Roman" pitchFamily="18" charset="0"/>
              </a:rPr>
              <a:t>介護老人</a:t>
            </a:r>
            <a:r>
              <a:rPr lang="ja-JP" altLang="en-US" sz="1600" dirty="0">
                <a:solidFill>
                  <a:srgbClr val="000000"/>
                </a:solidFill>
                <a:latin typeface="+mn-ea"/>
                <a:cs typeface="Times New Roman" pitchFamily="18" charset="0"/>
              </a:rPr>
              <a:t>保健</a:t>
            </a:r>
            <a:r>
              <a:rPr lang="ja-JP" altLang="en-US" sz="1600" dirty="0" smtClean="0">
                <a:solidFill>
                  <a:srgbClr val="000000"/>
                </a:solidFill>
                <a:latin typeface="+mn-ea"/>
                <a:cs typeface="Times New Roman" pitchFamily="18" charset="0"/>
              </a:rPr>
              <a:t>施設においてサービス</a:t>
            </a:r>
            <a:r>
              <a:rPr lang="ja-JP" altLang="en-US" sz="1600" dirty="0">
                <a:solidFill>
                  <a:srgbClr val="000000"/>
                </a:solidFill>
                <a:latin typeface="+mn-ea"/>
                <a:cs typeface="Times New Roman" pitchFamily="18" charset="0"/>
              </a:rPr>
              <a:t>を提供するために必要</a:t>
            </a:r>
            <a:r>
              <a:rPr lang="ja-JP" altLang="en-US" sz="1600" dirty="0" smtClean="0">
                <a:solidFill>
                  <a:srgbClr val="000000"/>
                </a:solidFill>
                <a:latin typeface="+mn-ea"/>
                <a:cs typeface="Times New Roman" pitchFamily="18" charset="0"/>
              </a:rPr>
              <a:t>な</a:t>
            </a:r>
            <a:r>
              <a:rPr lang="ja-JP" altLang="en-US" sz="1600" dirty="0">
                <a:solidFill>
                  <a:srgbClr val="000000"/>
                </a:solidFill>
                <a:latin typeface="+mn-ea"/>
                <a:cs typeface="Times New Roman" pitchFamily="18" charset="0"/>
              </a:rPr>
              <a:t>人員</a:t>
            </a:r>
            <a:r>
              <a:rPr lang="ja-JP" altLang="en-US" sz="1600" dirty="0" smtClean="0">
                <a:solidFill>
                  <a:srgbClr val="000000"/>
                </a:solidFill>
                <a:latin typeface="+mn-ea"/>
                <a:cs typeface="Times New Roman" pitchFamily="18" charset="0"/>
              </a:rPr>
              <a:t>・</a:t>
            </a:r>
            <a:r>
              <a:rPr lang="ja-JP" altLang="en-US" sz="1600" dirty="0">
                <a:solidFill>
                  <a:srgbClr val="000000"/>
                </a:solidFill>
                <a:latin typeface="+mn-ea"/>
                <a:cs typeface="Times New Roman" pitchFamily="18" charset="0"/>
              </a:rPr>
              <a:t>設備等は次</a:t>
            </a:r>
            <a:r>
              <a:rPr lang="ja-JP" altLang="en-US" sz="1600" dirty="0" smtClean="0">
                <a:solidFill>
                  <a:srgbClr val="000000"/>
                </a:solidFill>
                <a:latin typeface="+mn-ea"/>
                <a:cs typeface="Times New Roman" pitchFamily="18" charset="0"/>
              </a:rPr>
              <a:t>の通り。</a:t>
            </a:r>
            <a:endParaRPr lang="en-US" altLang="ja-JP" sz="1600" dirty="0">
              <a:solidFill>
                <a:srgbClr val="000000"/>
              </a:solidFill>
              <a:latin typeface="+mn-ea"/>
              <a:cs typeface="Times New Roman" pitchFamily="18" charset="0"/>
            </a:endParaRPr>
          </a:p>
          <a:p>
            <a:pPr>
              <a:lnSpc>
                <a:spcPts val="900"/>
              </a:lnSpc>
              <a:defRPr/>
            </a:pPr>
            <a:r>
              <a:rPr lang="ja-JP" altLang="en-US" sz="1600" dirty="0" smtClean="0">
                <a:solidFill>
                  <a:srgbClr val="000000"/>
                </a:solidFill>
                <a:latin typeface="+mn-ea"/>
                <a:cs typeface="Times New Roman" pitchFamily="18" charset="0"/>
              </a:rPr>
              <a:t>　</a:t>
            </a:r>
            <a:endParaRPr lang="en-US" altLang="ja-JP" sz="1600" dirty="0" smtClean="0">
              <a:solidFill>
                <a:srgbClr val="000000"/>
              </a:solidFill>
              <a:latin typeface="+mn-ea"/>
              <a:cs typeface="Times New Roman" pitchFamily="18" charset="0"/>
            </a:endParaRPr>
          </a:p>
          <a:p>
            <a:pPr>
              <a:defRPr/>
            </a:pPr>
            <a:r>
              <a:rPr lang="ja-JP" altLang="en-US" sz="1600" dirty="0" smtClean="0">
                <a:solidFill>
                  <a:srgbClr val="000000"/>
                </a:solidFill>
                <a:latin typeface="+mn-ea"/>
                <a:cs typeface="Times New Roman" pitchFamily="18" charset="0"/>
              </a:rPr>
              <a:t>　・ 人員　　　　　　　　　　　　　　　　  　　　　　　　　　　　　　　　・ 施設及び設備</a:t>
            </a: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en-US" altLang="ja-JP" sz="1600" dirty="0">
              <a:solidFill>
                <a:srgbClr val="000000"/>
              </a:solidFill>
              <a:latin typeface="+mn-ea"/>
              <a:cs typeface="Times New Roman" pitchFamily="18" charset="0"/>
            </a:endParaRPr>
          </a:p>
          <a:p>
            <a:pPr>
              <a:defRPr/>
            </a:pPr>
            <a:endParaRPr lang="ja-JP" altLang="en-US" sz="2400" dirty="0">
              <a:solidFill>
                <a:srgbClr val="000000"/>
              </a:solidFill>
              <a:latin typeface="+mn-ea"/>
              <a:cs typeface="Times New Roman" pitchFamily="18" charset="0"/>
            </a:endParaRPr>
          </a:p>
          <a:p>
            <a:pPr>
              <a:defRPr/>
            </a:pPr>
            <a:endParaRPr lang="ja-JP" altLang="en-US" dirty="0">
              <a:solidFill>
                <a:srgbClr val="000000"/>
              </a:solidFill>
              <a:latin typeface="+mn-ea"/>
              <a:cs typeface="Times New Roman" pitchFamily="18" charset="0"/>
            </a:endParaRPr>
          </a:p>
        </p:txBody>
      </p:sp>
      <p:sp>
        <p:nvSpPr>
          <p:cNvPr id="12" name="角丸四角形 11"/>
          <p:cNvSpPr/>
          <p:nvPr/>
        </p:nvSpPr>
        <p:spPr>
          <a:xfrm>
            <a:off x="156468" y="609478"/>
            <a:ext cx="3596085" cy="357187"/>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となる人員・設備等</a:t>
            </a:r>
          </a:p>
        </p:txBody>
      </p:sp>
      <p:graphicFrame>
        <p:nvGraphicFramePr>
          <p:cNvPr id="14" name="表 13"/>
          <p:cNvGraphicFramePr>
            <a:graphicFrameLocks noGrp="1"/>
          </p:cNvGraphicFramePr>
          <p:nvPr>
            <p:extLst>
              <p:ext uri="{D42A27DB-BD31-4B8C-83A1-F6EECF244321}">
                <p14:modId xmlns:p14="http://schemas.microsoft.com/office/powerpoint/2010/main" val="193953466"/>
              </p:ext>
            </p:extLst>
          </p:nvPr>
        </p:nvGraphicFramePr>
        <p:xfrm>
          <a:off x="366153" y="1789884"/>
          <a:ext cx="4602512" cy="4140053"/>
        </p:xfrm>
        <a:graphic>
          <a:graphicData uri="http://schemas.openxmlformats.org/drawingml/2006/table">
            <a:tbl>
              <a:tblPr/>
              <a:tblGrid>
                <a:gridCol w="1716191"/>
                <a:gridCol w="2886321"/>
              </a:tblGrid>
              <a:tr h="419646">
                <a:tc>
                  <a:txBody>
                    <a:bodyPr/>
                    <a:lstStyle/>
                    <a:p>
                      <a:pPr algn="l">
                        <a:spcAft>
                          <a:spcPts val="0"/>
                        </a:spcAft>
                      </a:pPr>
                      <a:r>
                        <a:rPr lang="ja-JP" altLang="en-US" sz="1600" kern="100" dirty="0" smtClean="0">
                          <a:latin typeface="+mn-ea"/>
                          <a:ea typeface="+mn-ea"/>
                          <a:cs typeface="Times New Roman"/>
                        </a:rPr>
                        <a:t>医師</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常勤</a:t>
                      </a:r>
                      <a:r>
                        <a:rPr lang="en-US" altLang="ja-JP" sz="1600" kern="100" dirty="0" smtClean="0">
                          <a:latin typeface="+mn-ea"/>
                          <a:ea typeface="+mn-ea"/>
                          <a:cs typeface="Times New Roman"/>
                        </a:rPr>
                        <a:t>1</a:t>
                      </a:r>
                      <a:r>
                        <a:rPr lang="ja-JP" altLang="en-US" sz="1600" kern="100" dirty="0" smtClean="0">
                          <a:latin typeface="+mn-ea"/>
                          <a:ea typeface="+mn-ea"/>
                          <a:cs typeface="Times New Roman"/>
                        </a:rPr>
                        <a:t>以上、</a:t>
                      </a:r>
                      <a:r>
                        <a:rPr lang="en-US" altLang="ja-JP" sz="1600" kern="100" dirty="0" smtClean="0">
                          <a:latin typeface="+mn-ea"/>
                          <a:ea typeface="+mn-ea"/>
                          <a:cs typeface="Times New Roman"/>
                        </a:rPr>
                        <a:t>100</a:t>
                      </a:r>
                      <a:r>
                        <a:rPr lang="ja-JP" altLang="en-US" sz="1600" kern="100" dirty="0" smtClean="0">
                          <a:latin typeface="+mn-ea"/>
                          <a:ea typeface="+mn-ea"/>
                          <a:cs typeface="Times New Roman"/>
                        </a:rPr>
                        <a:t>対</a:t>
                      </a:r>
                      <a:r>
                        <a:rPr lang="en-US" altLang="ja-JP" sz="1600" kern="100" dirty="0" smtClean="0">
                          <a:latin typeface="+mn-ea"/>
                          <a:ea typeface="+mn-ea"/>
                          <a:cs typeface="Times New Roman"/>
                        </a:rPr>
                        <a:t>1</a:t>
                      </a:r>
                      <a:r>
                        <a:rPr lang="ja-JP" altLang="en-US" sz="1600" kern="100" dirty="0" smtClean="0">
                          <a:latin typeface="+mn-ea"/>
                          <a:ea typeface="+mn-ea"/>
                          <a:cs typeface="Times New Roman"/>
                        </a:rPr>
                        <a:t>以上</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393">
                <a:tc>
                  <a:txBody>
                    <a:bodyPr/>
                    <a:lstStyle/>
                    <a:p>
                      <a:pPr marL="0" indent="0" algn="l">
                        <a:spcAft>
                          <a:spcPts val="0"/>
                        </a:spcAft>
                      </a:pPr>
                      <a:r>
                        <a:rPr lang="ja-JP" altLang="en-US" sz="1600" kern="100" dirty="0" smtClean="0">
                          <a:latin typeface="+mn-ea"/>
                          <a:ea typeface="+mn-ea"/>
                          <a:cs typeface="Times New Roman"/>
                        </a:rPr>
                        <a:t>薬剤師</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実情に応じた適当数</a:t>
                      </a:r>
                      <a:endParaRPr lang="en-US" altLang="ja-JP" sz="1600" kern="100" dirty="0" smtClean="0">
                        <a:latin typeface="+mn-ea"/>
                        <a:ea typeface="+mn-ea"/>
                        <a:cs typeface="Times New Roman"/>
                      </a:endParaRPr>
                    </a:p>
                    <a:p>
                      <a:pPr algn="just">
                        <a:spcAft>
                          <a:spcPts val="0"/>
                        </a:spcAft>
                      </a:pPr>
                      <a:r>
                        <a:rPr lang="ja-JP" altLang="en-US" sz="1600" kern="100" dirty="0" smtClean="0">
                          <a:latin typeface="+mn-ea"/>
                          <a:ea typeface="+mn-ea"/>
                          <a:cs typeface="Times New Roman"/>
                        </a:rPr>
                        <a:t>（</a:t>
                      </a:r>
                      <a:r>
                        <a:rPr lang="en-US" altLang="ja-JP" sz="1600" kern="100" dirty="0" smtClean="0">
                          <a:latin typeface="+mn-ea"/>
                          <a:ea typeface="+mn-ea"/>
                          <a:cs typeface="Times New Roman"/>
                        </a:rPr>
                        <a:t>300</a:t>
                      </a:r>
                      <a:r>
                        <a:rPr lang="ja-JP" altLang="en-US" sz="1600" kern="100" dirty="0" smtClean="0">
                          <a:latin typeface="+mn-ea"/>
                          <a:ea typeface="+mn-ea"/>
                          <a:cs typeface="Times New Roman"/>
                        </a:rPr>
                        <a:t>対</a:t>
                      </a:r>
                      <a:r>
                        <a:rPr lang="en-US" altLang="ja-JP" sz="1600" kern="100" dirty="0" smtClean="0">
                          <a:latin typeface="+mn-ea"/>
                          <a:ea typeface="+mn-ea"/>
                          <a:cs typeface="Times New Roman"/>
                        </a:rPr>
                        <a:t>1</a:t>
                      </a:r>
                      <a:r>
                        <a:rPr lang="ja-JP" altLang="en-US" sz="1600" kern="100" dirty="0" smtClean="0">
                          <a:latin typeface="+mn-ea"/>
                          <a:ea typeface="+mn-ea"/>
                          <a:cs typeface="Times New Roman"/>
                        </a:rPr>
                        <a:t>を標準とする）</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2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smtClean="0">
                          <a:ln>
                            <a:noFill/>
                          </a:ln>
                          <a:solidFill>
                            <a:prstClr val="black"/>
                          </a:solidFill>
                          <a:effectLst/>
                          <a:uLnTx/>
                          <a:uFillTx/>
                          <a:latin typeface="+mn-ea"/>
                          <a:ea typeface="+mn-ea"/>
                          <a:cs typeface="Times New Roman"/>
                        </a:rPr>
                        <a:t>看護・介護職員</a:t>
                      </a:r>
                      <a:endParaRPr kumimoji="1" lang="en-US" altLang="ja-JP" sz="1600" b="0" i="0" u="none" strike="noStrike" kern="100" cap="none" spc="0" normalizeH="0" baseline="0" noProof="0" dirty="0" smtClean="0">
                        <a:ln>
                          <a:noFill/>
                        </a:ln>
                        <a:solidFill>
                          <a:prstClr val="black"/>
                        </a:solidFill>
                        <a:effectLst/>
                        <a:uLnTx/>
                        <a:uFillTx/>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1600" kern="100" dirty="0" smtClean="0">
                          <a:latin typeface="+mn-ea"/>
                          <a:ea typeface="+mn-ea"/>
                          <a:cs typeface="Times New Roman"/>
                        </a:rPr>
                        <a:t>3</a:t>
                      </a:r>
                      <a:r>
                        <a:rPr lang="ja-JP" altLang="en-US" sz="1600" kern="100" dirty="0" smtClean="0">
                          <a:latin typeface="+mn-ea"/>
                          <a:ea typeface="+mn-ea"/>
                          <a:cs typeface="Times New Roman"/>
                        </a:rPr>
                        <a:t>対</a:t>
                      </a:r>
                      <a:r>
                        <a:rPr lang="en-US" altLang="ja-JP" sz="1600" kern="100" dirty="0" smtClean="0">
                          <a:latin typeface="+mn-ea"/>
                          <a:ea typeface="+mn-ea"/>
                          <a:cs typeface="Times New Roman"/>
                        </a:rPr>
                        <a:t>1</a:t>
                      </a:r>
                      <a:r>
                        <a:rPr lang="ja-JP" altLang="en-US" sz="1600" kern="100" dirty="0" smtClean="0">
                          <a:latin typeface="+mn-ea"/>
                          <a:ea typeface="+mn-ea"/>
                          <a:cs typeface="Times New Roman"/>
                        </a:rPr>
                        <a:t>以上、</a:t>
                      </a:r>
                      <a:endParaRPr lang="en-US" altLang="ja-JP" sz="1600" kern="100" dirty="0" smtClean="0">
                        <a:latin typeface="+mn-ea"/>
                        <a:ea typeface="+mn-ea"/>
                        <a:cs typeface="Times New Roman"/>
                      </a:endParaRPr>
                    </a:p>
                    <a:p>
                      <a:pPr algn="just">
                        <a:spcAft>
                          <a:spcPts val="0"/>
                        </a:spcAft>
                      </a:pPr>
                      <a:r>
                        <a:rPr lang="ja-JP" altLang="en-US" sz="1600" kern="100" dirty="0" smtClean="0">
                          <a:latin typeface="+mn-ea"/>
                          <a:ea typeface="+mn-ea"/>
                          <a:cs typeface="Times New Roman"/>
                        </a:rPr>
                        <a:t>うち看護は２</a:t>
                      </a:r>
                      <a:r>
                        <a:rPr lang="en-US" altLang="ja-JP" sz="1600" kern="100" dirty="0" smtClean="0">
                          <a:latin typeface="+mn-ea"/>
                          <a:ea typeface="+mn-ea"/>
                          <a:cs typeface="Times New Roman"/>
                        </a:rPr>
                        <a:t>/</a:t>
                      </a:r>
                      <a:r>
                        <a:rPr lang="ja-JP" altLang="en-US" sz="1600" kern="100" dirty="0" smtClean="0">
                          <a:latin typeface="+mn-ea"/>
                          <a:ea typeface="+mn-ea"/>
                          <a:cs typeface="Times New Roman"/>
                        </a:rPr>
                        <a:t>７程度</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5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支援相談員</a:t>
                      </a:r>
                      <a:endParaRPr lang="ja-JP"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smtClean="0">
                          <a:latin typeface="+mn-ea"/>
                          <a:ea typeface="+mn-ea"/>
                          <a:cs typeface="Times New Roman"/>
                        </a:rPr>
                        <a:t>１以上</a:t>
                      </a:r>
                      <a:r>
                        <a:rPr lang="ja-JP" altLang="en-US" sz="1600" kern="100" dirty="0" smtClean="0">
                          <a:latin typeface="+mn-ea"/>
                          <a:ea typeface="+mn-ea"/>
                          <a:cs typeface="Times New Roman"/>
                        </a:rPr>
                        <a:t>、</a:t>
                      </a:r>
                      <a:r>
                        <a:rPr lang="en-US" altLang="ja-JP" sz="1600" kern="100" dirty="0" smtClean="0">
                          <a:latin typeface="+mn-ea"/>
                          <a:ea typeface="+mn-ea"/>
                          <a:cs typeface="Times New Roman"/>
                        </a:rPr>
                        <a:t>100</a:t>
                      </a:r>
                      <a:r>
                        <a:rPr lang="ja-JP" altLang="en-US" sz="1600" kern="100" dirty="0" smtClean="0">
                          <a:latin typeface="+mn-ea"/>
                          <a:ea typeface="+mn-ea"/>
                          <a:cs typeface="Times New Roman"/>
                        </a:rPr>
                        <a:t>対</a:t>
                      </a:r>
                      <a:r>
                        <a:rPr lang="en-US" altLang="ja-JP" sz="1600" kern="100" dirty="0" smtClean="0">
                          <a:latin typeface="+mn-ea"/>
                          <a:ea typeface="+mn-ea"/>
                          <a:cs typeface="Times New Roman"/>
                        </a:rPr>
                        <a:t>1</a:t>
                      </a:r>
                      <a:r>
                        <a:rPr lang="ja-JP" altLang="en-US" sz="1600" kern="100" dirty="0" smtClean="0">
                          <a:latin typeface="+mn-ea"/>
                          <a:ea typeface="+mn-ea"/>
                          <a:cs typeface="Times New Roman"/>
                        </a:rPr>
                        <a:t>以上</a:t>
                      </a:r>
                      <a:endParaRPr lang="ja-JP"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0067">
                <a:tc>
                  <a:txBody>
                    <a:bodyPr/>
                    <a:lstStyle/>
                    <a:p>
                      <a:pPr marL="0" indent="0" algn="just">
                        <a:spcAft>
                          <a:spcPts val="0"/>
                        </a:spcAft>
                      </a:pPr>
                      <a:r>
                        <a:rPr lang="ja-JP" altLang="en-US" sz="1600" kern="100" dirty="0" smtClean="0">
                          <a:latin typeface="+mn-ea"/>
                          <a:ea typeface="+mn-ea"/>
                          <a:cs typeface="Times New Roman"/>
                        </a:rPr>
                        <a:t>理学療法士、</a:t>
                      </a:r>
                      <a:endParaRPr lang="en-US" altLang="ja-JP" sz="1600" kern="100" dirty="0" smtClean="0">
                        <a:latin typeface="+mn-ea"/>
                        <a:ea typeface="+mn-ea"/>
                        <a:cs typeface="Times New Roman"/>
                      </a:endParaRPr>
                    </a:p>
                    <a:p>
                      <a:pPr marL="0" indent="0" algn="just">
                        <a:spcAft>
                          <a:spcPts val="0"/>
                        </a:spcAft>
                      </a:pPr>
                      <a:r>
                        <a:rPr lang="ja-JP" altLang="en-US" sz="1600" kern="100" dirty="0" smtClean="0">
                          <a:latin typeface="+mn-ea"/>
                          <a:ea typeface="+mn-ea"/>
                          <a:cs typeface="Times New Roman"/>
                        </a:rPr>
                        <a:t>作業療法士</a:t>
                      </a:r>
                      <a:endParaRPr lang="en-US" altLang="ja-JP" sz="1600" kern="100" dirty="0" smtClean="0">
                        <a:latin typeface="+mn-ea"/>
                        <a:ea typeface="+mn-ea"/>
                        <a:cs typeface="Times New Roman"/>
                      </a:endParaRPr>
                    </a:p>
                    <a:p>
                      <a:pPr marL="0" indent="0" algn="just">
                        <a:spcAft>
                          <a:spcPts val="0"/>
                        </a:spcAft>
                      </a:pPr>
                      <a:r>
                        <a:rPr lang="ja-JP" altLang="en-US" sz="1600" kern="100" dirty="0" smtClean="0">
                          <a:latin typeface="+mn-ea"/>
                          <a:ea typeface="+mn-ea"/>
                          <a:cs typeface="Times New Roman"/>
                        </a:rPr>
                        <a:t>又は言語聴覚士</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altLang="ja-JP" sz="1600" kern="100" dirty="0" smtClean="0">
                          <a:latin typeface="+mn-ea"/>
                          <a:ea typeface="+mn-ea"/>
                          <a:cs typeface="Times New Roman"/>
                        </a:rPr>
                        <a:t>100</a:t>
                      </a:r>
                      <a:r>
                        <a:rPr lang="ja-JP" altLang="en-US" sz="1600" kern="100" dirty="0" smtClean="0">
                          <a:latin typeface="+mn-ea"/>
                          <a:ea typeface="+mn-ea"/>
                          <a:cs typeface="Times New Roman"/>
                        </a:rPr>
                        <a:t>対</a:t>
                      </a:r>
                      <a:r>
                        <a:rPr lang="en-US" altLang="ja-JP" sz="1600" kern="100" dirty="0" smtClean="0">
                          <a:latin typeface="+mn-ea"/>
                          <a:ea typeface="+mn-ea"/>
                          <a:cs typeface="Times New Roman"/>
                        </a:rPr>
                        <a:t>1</a:t>
                      </a:r>
                      <a:r>
                        <a:rPr lang="ja-JP" altLang="en-US" sz="1600" kern="100" dirty="0" smtClean="0">
                          <a:latin typeface="+mn-ea"/>
                          <a:ea typeface="+mn-ea"/>
                          <a:cs typeface="Times New Roman"/>
                        </a:rPr>
                        <a:t>以上</a:t>
                      </a:r>
                      <a:endParaRPr lang="ja-JP"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566">
                <a:tc>
                  <a:txBody>
                    <a:bodyPr/>
                    <a:lstStyle/>
                    <a:p>
                      <a:pPr marL="0" indent="0" algn="just">
                        <a:spcAft>
                          <a:spcPts val="0"/>
                        </a:spcAft>
                      </a:pPr>
                      <a:r>
                        <a:rPr lang="ja-JP" altLang="en-US" sz="1600" kern="100" dirty="0" smtClean="0">
                          <a:latin typeface="+mn-ea"/>
                          <a:ea typeface="+mn-ea"/>
                          <a:cs typeface="Times New Roman"/>
                        </a:rPr>
                        <a:t>栄養士</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入所定員</a:t>
                      </a:r>
                      <a:r>
                        <a:rPr lang="en-US" altLang="ja-JP" sz="1600" kern="100" dirty="0" smtClean="0">
                          <a:latin typeface="+mn-ea"/>
                          <a:ea typeface="+mn-ea"/>
                          <a:cs typeface="Times New Roman"/>
                        </a:rPr>
                        <a:t>100</a:t>
                      </a:r>
                      <a:r>
                        <a:rPr lang="ja-JP" altLang="en-US" sz="1600" kern="100" dirty="0" smtClean="0">
                          <a:latin typeface="+mn-ea"/>
                          <a:ea typeface="+mn-ea"/>
                          <a:cs typeface="Times New Roman"/>
                        </a:rPr>
                        <a:t>以上の場合、</a:t>
                      </a:r>
                      <a:r>
                        <a:rPr lang="en-US" altLang="ja-JP" sz="1600" kern="100" dirty="0" smtClean="0">
                          <a:latin typeface="+mn-ea"/>
                          <a:ea typeface="+mn-ea"/>
                          <a:cs typeface="Times New Roman"/>
                        </a:rPr>
                        <a:t>1</a:t>
                      </a:r>
                      <a:r>
                        <a:rPr lang="ja-JP" altLang="en-US" sz="1600" kern="100" dirty="0" smtClean="0">
                          <a:latin typeface="+mn-ea"/>
                          <a:ea typeface="+mn-ea"/>
                          <a:cs typeface="Times New Roman"/>
                        </a:rPr>
                        <a:t>以上</a:t>
                      </a:r>
                      <a:endParaRPr lang="ja-JP"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8538">
                <a:tc>
                  <a:txBody>
                    <a:bodyPr/>
                    <a:lstStyle/>
                    <a:p>
                      <a:pPr marL="0" indent="0" algn="just">
                        <a:spcAft>
                          <a:spcPts val="0"/>
                        </a:spcAft>
                      </a:pPr>
                      <a:r>
                        <a:rPr lang="ja-JP" altLang="en-US" sz="1600" kern="100" dirty="0" smtClean="0">
                          <a:latin typeface="+mn-ea"/>
                          <a:ea typeface="+mn-ea"/>
                          <a:cs typeface="Times New Roman"/>
                        </a:rPr>
                        <a:t>介護支援専門員</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１以上</a:t>
                      </a:r>
                      <a:endParaRPr lang="en-US" altLang="ja-JP" sz="1600" kern="100" dirty="0" smtClean="0">
                        <a:latin typeface="+mn-ea"/>
                        <a:ea typeface="+mn-ea"/>
                        <a:cs typeface="Times New Roman"/>
                      </a:endParaRPr>
                    </a:p>
                    <a:p>
                      <a:pPr algn="just">
                        <a:spcAft>
                          <a:spcPts val="0"/>
                        </a:spcAft>
                      </a:pPr>
                      <a:r>
                        <a:rPr lang="ja-JP" altLang="en-US" sz="1600" kern="100" dirty="0" smtClean="0">
                          <a:latin typeface="+mn-ea"/>
                          <a:ea typeface="+mn-ea"/>
                          <a:cs typeface="Times New Roman"/>
                        </a:rPr>
                        <a:t>（</a:t>
                      </a:r>
                      <a:r>
                        <a:rPr lang="en-US" altLang="ja-JP" sz="1600" kern="100" dirty="0" smtClean="0">
                          <a:latin typeface="+mn-ea"/>
                          <a:ea typeface="+mn-ea"/>
                          <a:cs typeface="Times New Roman"/>
                        </a:rPr>
                        <a:t>100</a:t>
                      </a:r>
                      <a:r>
                        <a:rPr lang="ja-JP" altLang="en-US" sz="1600" kern="100" dirty="0" smtClean="0">
                          <a:latin typeface="+mn-ea"/>
                          <a:ea typeface="+mn-ea"/>
                          <a:cs typeface="Times New Roman"/>
                        </a:rPr>
                        <a:t>対１を標準とする）</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232">
                <a:tc>
                  <a:txBody>
                    <a:bodyPr/>
                    <a:lstStyle/>
                    <a:p>
                      <a:pPr marL="0" indent="0" algn="just">
                        <a:spcAft>
                          <a:spcPts val="0"/>
                        </a:spcAft>
                      </a:pPr>
                      <a:r>
                        <a:rPr lang="ja-JP" altLang="en-US" sz="1600" kern="100" dirty="0" smtClean="0">
                          <a:latin typeface="+mn-ea"/>
                          <a:ea typeface="+mn-ea"/>
                          <a:cs typeface="Times New Roman"/>
                        </a:rPr>
                        <a:t>調理員、事務員その他の従業者</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実情に応じた適当数</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2217294908"/>
              </p:ext>
            </p:extLst>
          </p:nvPr>
        </p:nvGraphicFramePr>
        <p:xfrm>
          <a:off x="5343050" y="1830765"/>
          <a:ext cx="4253991" cy="2858803"/>
        </p:xfrm>
        <a:graphic>
          <a:graphicData uri="http://schemas.openxmlformats.org/drawingml/2006/table">
            <a:tbl>
              <a:tblPr/>
              <a:tblGrid>
                <a:gridCol w="1379259"/>
                <a:gridCol w="2874732"/>
              </a:tblGrid>
              <a:tr h="630787">
                <a:tc>
                  <a:txBody>
                    <a:bodyPr/>
                    <a:lstStyle/>
                    <a:p>
                      <a:pPr indent="76200" algn="l">
                        <a:spcAft>
                          <a:spcPts val="0"/>
                        </a:spcAft>
                      </a:pPr>
                      <a:r>
                        <a:rPr lang="ja-JP" altLang="en-US" sz="1600" kern="100" dirty="0" smtClean="0">
                          <a:latin typeface="+mn-ea"/>
                          <a:ea typeface="+mn-ea"/>
                          <a:cs typeface="Times New Roman"/>
                        </a:rPr>
                        <a:t>療養室</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1600" kern="100" dirty="0" smtClean="0">
                          <a:latin typeface="+mn-ea"/>
                          <a:ea typeface="+mn-ea"/>
                          <a:cs typeface="Times New Roman"/>
                        </a:rPr>
                        <a:t>1</a:t>
                      </a:r>
                      <a:r>
                        <a:rPr lang="ja-JP" altLang="en-US" sz="1600" kern="100" dirty="0" smtClean="0">
                          <a:latin typeface="+mn-ea"/>
                          <a:ea typeface="+mn-ea"/>
                          <a:cs typeface="Times New Roman"/>
                        </a:rPr>
                        <a:t>室当たり定員４人以下、入所者１人当たり８㎡以上</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52">
                <a:tc>
                  <a:txBody>
                    <a:bodyPr/>
                    <a:lstStyle/>
                    <a:p>
                      <a:pPr indent="76200" algn="l">
                        <a:spcAft>
                          <a:spcPts val="0"/>
                        </a:spcAft>
                      </a:pPr>
                      <a:r>
                        <a:rPr lang="ja-JP" altLang="en-US" sz="1600" kern="100" dirty="0" smtClean="0">
                          <a:latin typeface="+mn-ea"/>
                          <a:ea typeface="+mn-ea"/>
                          <a:cs typeface="Times New Roman"/>
                        </a:rPr>
                        <a:t>機能訓練室</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１㎡</a:t>
                      </a:r>
                      <a:r>
                        <a:rPr lang="en-US" altLang="ja-JP" sz="1600" kern="100" dirty="0" smtClean="0">
                          <a:latin typeface="+mn-ea"/>
                          <a:ea typeface="+mn-ea"/>
                          <a:cs typeface="Times New Roman"/>
                        </a:rPr>
                        <a:t>×</a:t>
                      </a:r>
                      <a:r>
                        <a:rPr lang="ja-JP" altLang="en-US" sz="1600" kern="100" dirty="0" smtClean="0">
                          <a:latin typeface="+mn-ea"/>
                          <a:ea typeface="+mn-ea"/>
                          <a:cs typeface="Times New Roman"/>
                        </a:rPr>
                        <a:t>入所定員数以上</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3226">
                <a:tc>
                  <a:txBody>
                    <a:bodyPr/>
                    <a:lstStyle/>
                    <a:p>
                      <a:pPr indent="76200" algn="l">
                        <a:spcAft>
                          <a:spcPts val="0"/>
                        </a:spcAft>
                      </a:pPr>
                      <a:r>
                        <a:rPr lang="ja-JP" altLang="en-US" sz="1600" kern="100" dirty="0" smtClean="0">
                          <a:latin typeface="+mn-ea"/>
                          <a:ea typeface="+mn-ea"/>
                          <a:cs typeface="Times New Roman"/>
                        </a:rPr>
                        <a:t>食堂</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２㎡</a:t>
                      </a:r>
                      <a:r>
                        <a:rPr lang="en-US" altLang="ja-JP" sz="1600" kern="100" dirty="0" smtClean="0">
                          <a:latin typeface="+mn-ea"/>
                          <a:ea typeface="+mn-ea"/>
                          <a:cs typeface="Times New Roman"/>
                        </a:rPr>
                        <a:t>×</a:t>
                      </a:r>
                      <a:r>
                        <a:rPr lang="ja-JP" altLang="en-US" sz="1600" kern="100" dirty="0" smtClean="0">
                          <a:latin typeface="+mn-ea"/>
                          <a:ea typeface="+mn-ea"/>
                          <a:cs typeface="Times New Roman"/>
                        </a:rPr>
                        <a:t>入所定員数以上</a:t>
                      </a:r>
                      <a:endParaRPr lang="ja-JP"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787">
                <a:tc>
                  <a:txBody>
                    <a:bodyPr/>
                    <a:lstStyle/>
                    <a:p>
                      <a:pPr indent="76200" algn="l">
                        <a:spcAft>
                          <a:spcPts val="0"/>
                        </a:spcAft>
                      </a:pPr>
                      <a:r>
                        <a:rPr lang="ja-JP" altLang="en-US" sz="1600" kern="100" dirty="0" smtClean="0">
                          <a:latin typeface="+mn-ea"/>
                          <a:ea typeface="+mn-ea"/>
                          <a:cs typeface="Times New Roman"/>
                        </a:rPr>
                        <a:t>廊下幅</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1600" kern="100" dirty="0" smtClean="0">
                          <a:latin typeface="+mn-ea"/>
                          <a:ea typeface="+mn-ea"/>
                          <a:cs typeface="Times New Roman"/>
                        </a:rPr>
                        <a:t>1.8m</a:t>
                      </a:r>
                      <a:r>
                        <a:rPr lang="ja-JP" altLang="en-US" sz="1600" kern="100" dirty="0" smtClean="0">
                          <a:latin typeface="+mn-ea"/>
                          <a:ea typeface="+mn-ea"/>
                          <a:cs typeface="Times New Roman"/>
                        </a:rPr>
                        <a:t>以上</a:t>
                      </a:r>
                      <a:endParaRPr lang="en-US" altLang="ja-JP" sz="1600" kern="100" dirty="0" smtClean="0">
                        <a:latin typeface="+mn-ea"/>
                        <a:ea typeface="+mn-ea"/>
                        <a:cs typeface="Times New Roman"/>
                      </a:endParaRPr>
                    </a:p>
                    <a:p>
                      <a:pPr algn="just">
                        <a:spcAft>
                          <a:spcPts val="0"/>
                        </a:spcAft>
                      </a:pPr>
                      <a:r>
                        <a:rPr lang="ja-JP" altLang="en-US" sz="1600" kern="100" dirty="0" smtClean="0">
                          <a:latin typeface="+mn-ea"/>
                          <a:ea typeface="+mn-ea"/>
                          <a:cs typeface="Times New Roman"/>
                        </a:rPr>
                        <a:t>（中廊下は</a:t>
                      </a:r>
                      <a:r>
                        <a:rPr lang="en-US" altLang="ja-JP" sz="1600" kern="100" dirty="0" smtClean="0">
                          <a:latin typeface="+mn-ea"/>
                          <a:ea typeface="+mn-ea"/>
                          <a:cs typeface="Times New Roman"/>
                        </a:rPr>
                        <a:t>2.7</a:t>
                      </a:r>
                      <a:r>
                        <a:rPr lang="ja-JP" altLang="en-US" sz="1600" kern="100" dirty="0" err="1" smtClean="0">
                          <a:latin typeface="+mn-ea"/>
                          <a:ea typeface="+mn-ea"/>
                          <a:cs typeface="Times New Roman"/>
                        </a:rPr>
                        <a:t>ｍ</a:t>
                      </a:r>
                      <a:r>
                        <a:rPr lang="ja-JP" altLang="en-US" sz="1600" kern="100" dirty="0" smtClean="0">
                          <a:latin typeface="+mn-ea"/>
                          <a:ea typeface="+mn-ea"/>
                          <a:cs typeface="Times New Roman"/>
                        </a:rPr>
                        <a:t>以上）</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2751">
                <a:tc>
                  <a:txBody>
                    <a:bodyPr/>
                    <a:lstStyle/>
                    <a:p>
                      <a:pPr indent="76200" algn="l">
                        <a:spcAft>
                          <a:spcPts val="0"/>
                        </a:spcAft>
                      </a:pPr>
                      <a:r>
                        <a:rPr lang="ja-JP" altLang="en-US" sz="1600" kern="100" dirty="0" smtClean="0">
                          <a:latin typeface="+mn-ea"/>
                          <a:ea typeface="+mn-ea"/>
                          <a:cs typeface="Times New Roman"/>
                        </a:rPr>
                        <a:t>浴室</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身体の不自由な者が入浴するのに適したもの　等</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角丸四角形吹き出し 1"/>
          <p:cNvSpPr/>
          <p:nvPr/>
        </p:nvSpPr>
        <p:spPr>
          <a:xfrm>
            <a:off x="5343052" y="4846321"/>
            <a:ext cx="4253991" cy="1829734"/>
          </a:xfrm>
          <a:prstGeom prst="wedgeRoundRectCallout">
            <a:avLst>
              <a:gd name="adj1" fmla="val 45849"/>
              <a:gd name="adj2" fmla="val 23314"/>
              <a:gd name="adj3" fmla="val 16667"/>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200" dirty="0" smtClean="0">
                <a:solidFill>
                  <a:srgbClr val="000000"/>
                </a:solidFill>
                <a:latin typeface="+mn-ea"/>
                <a:cs typeface="Times New Roman" pitchFamily="18" charset="0"/>
              </a:rPr>
              <a:t>ユニット型</a:t>
            </a:r>
            <a:r>
              <a:rPr lang="ja-JP" altLang="en-US" sz="1200" dirty="0">
                <a:solidFill>
                  <a:srgbClr val="000000"/>
                </a:solidFill>
                <a:latin typeface="+mn-ea"/>
                <a:cs typeface="Times New Roman" pitchFamily="18" charset="0"/>
              </a:rPr>
              <a:t>介護</a:t>
            </a:r>
            <a:r>
              <a:rPr lang="ja-JP" altLang="en-US" sz="1200" dirty="0" smtClean="0">
                <a:solidFill>
                  <a:srgbClr val="000000"/>
                </a:solidFill>
                <a:latin typeface="+mn-ea"/>
                <a:cs typeface="Times New Roman" pitchFamily="18" charset="0"/>
              </a:rPr>
              <a:t>老人</a:t>
            </a:r>
            <a:r>
              <a:rPr lang="ja-JP" altLang="en-US" sz="1200" dirty="0">
                <a:solidFill>
                  <a:srgbClr val="000000"/>
                </a:solidFill>
                <a:latin typeface="+mn-ea"/>
                <a:cs typeface="Times New Roman" pitchFamily="18" charset="0"/>
              </a:rPr>
              <a:t>保健</a:t>
            </a:r>
            <a:r>
              <a:rPr lang="ja-JP" altLang="en-US" sz="1200" dirty="0" smtClean="0">
                <a:solidFill>
                  <a:srgbClr val="000000"/>
                </a:solidFill>
                <a:latin typeface="+mn-ea"/>
                <a:cs typeface="Times New Roman" pitchFamily="18" charset="0"/>
              </a:rPr>
              <a:t>施設の場合、上記基準に加え、</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・共同生活室の設置</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・療養室を共同生活室に近接して一体的に設置</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・１のユニットの定員は</a:t>
            </a:r>
            <a:r>
              <a:rPr lang="ja-JP" altLang="en-US" sz="1200" dirty="0">
                <a:solidFill>
                  <a:srgbClr val="000000"/>
                </a:solidFill>
                <a:latin typeface="+mn-ea"/>
                <a:cs typeface="Times New Roman" pitchFamily="18" charset="0"/>
              </a:rPr>
              <a:t>おおむね</a:t>
            </a:r>
            <a:r>
              <a:rPr lang="ja-JP" altLang="en-US" sz="1200" dirty="0" smtClean="0">
                <a:solidFill>
                  <a:srgbClr val="000000"/>
                </a:solidFill>
                <a:latin typeface="+mn-ea"/>
                <a:cs typeface="Times New Roman" pitchFamily="18" charset="0"/>
              </a:rPr>
              <a:t>１０人以下</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・昼間は１ユニットごとに常時１人以上、</a:t>
            </a:r>
            <a:endParaRPr lang="en-US" altLang="ja-JP" sz="1200" dirty="0" smtClean="0">
              <a:solidFill>
                <a:srgbClr val="000000"/>
              </a:solidFill>
              <a:latin typeface="+mn-ea"/>
              <a:cs typeface="Times New Roman" pitchFamily="18" charset="0"/>
            </a:endParaRPr>
          </a:p>
          <a:p>
            <a:r>
              <a:rPr lang="ja-JP" altLang="en-US" sz="1200" dirty="0">
                <a:solidFill>
                  <a:srgbClr val="000000"/>
                </a:solidFill>
                <a:latin typeface="+mn-ea"/>
                <a:cs typeface="Times New Roman" pitchFamily="18" charset="0"/>
              </a:rPr>
              <a:t>　</a:t>
            </a:r>
            <a:r>
              <a:rPr lang="ja-JP" altLang="en-US" sz="1200" dirty="0" smtClean="0">
                <a:solidFill>
                  <a:srgbClr val="000000"/>
                </a:solidFill>
                <a:latin typeface="+mn-ea"/>
                <a:cs typeface="Times New Roman" pitchFamily="18" charset="0"/>
              </a:rPr>
              <a:t>夜間及び深夜は２ユニットごとに１人以上の</a:t>
            </a:r>
            <a:endParaRPr lang="en-US" altLang="ja-JP" sz="1200" dirty="0" smtClean="0">
              <a:solidFill>
                <a:srgbClr val="000000"/>
              </a:solidFill>
              <a:latin typeface="+mn-ea"/>
              <a:cs typeface="Times New Roman" pitchFamily="18" charset="0"/>
            </a:endParaRPr>
          </a:p>
          <a:p>
            <a:pPr marL="180975"/>
            <a:r>
              <a:rPr lang="ja-JP" altLang="en-US" sz="1200" dirty="0" smtClean="0">
                <a:solidFill>
                  <a:srgbClr val="000000"/>
                </a:solidFill>
                <a:latin typeface="+mn-ea"/>
                <a:cs typeface="Times New Roman" pitchFamily="18" charset="0"/>
              </a:rPr>
              <a:t>介護職員又は看護職員を配置</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・ユニットごとに常勤のユニットリーダーを配置　等</a:t>
            </a:r>
            <a:endParaRPr lang="ja-JP" altLang="en-US" sz="1400" dirty="0">
              <a:solidFill>
                <a:prstClr val="black"/>
              </a:solidFill>
              <a:latin typeface="+mn-ea"/>
            </a:endParaRPr>
          </a:p>
        </p:txBody>
      </p:sp>
      <p:sp>
        <p:nvSpPr>
          <p:cNvPr id="10" name="タイトル 1"/>
          <p:cNvSpPr txBox="1">
            <a:spLocks/>
          </p:cNvSpPr>
          <p:nvPr/>
        </p:nvSpPr>
        <p:spPr>
          <a:xfrm>
            <a:off x="-7737" y="5049"/>
            <a:ext cx="9913739" cy="473922"/>
          </a:xfrm>
          <a:prstGeom prst="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vert="horz" lIns="91440" tIns="45720" rIns="91440" bIns="45720" rtlCol="0" anchor="b" anchorCtr="0">
            <a:noAutofit/>
          </a:bodyPr>
          <a:lstStyle/>
          <a:p>
            <a:pPr lvl="0" algn="ctr">
              <a:spcBef>
                <a:spcPct val="0"/>
              </a:spcBef>
              <a:defRPr/>
            </a:pP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５．</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kumimoji="0" lang="zh-TW"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老人保健</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基準等］</a:t>
            </a:r>
            <a:endParaRPr kumimoji="0" lang="en-US" altLang="ja-JP" sz="2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67</a:t>
            </a:fld>
            <a:endParaRPr kumimoji="0" lang="en-US" altLang="ja-JP" sz="1600" kern="0" dirty="0">
              <a:solidFill>
                <a:srgbClr val="000000"/>
              </a:solidFill>
            </a:endParaRPr>
          </a:p>
        </p:txBody>
      </p:sp>
    </p:spTree>
    <p:extLst>
      <p:ext uri="{BB962C8B-B14F-4D97-AF65-F5344CB8AC3E}">
        <p14:creationId xmlns:p14="http://schemas.microsoft.com/office/powerpoint/2010/main" val="29701624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4669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zh-TW"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療養型医療</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2559" y="828286"/>
            <a:ext cx="9764485" cy="349805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2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機能</a:t>
            </a:r>
            <a:r>
              <a:rPr lang="ja-JP" altLang="en-US"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に応じた評価の見直し</a:t>
            </a:r>
            <a:endParaRPr kumimoji="1" lang="en-US" altLang="ja-JP"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6213" indent="-176213"/>
            <a:r>
              <a:rPr lang="ja-JP" altLang="en-US" sz="1600" dirty="0" smtClean="0">
                <a:solidFill>
                  <a:schemeClr val="tx1"/>
                </a:solidFill>
                <a:latin typeface="+mn-ea"/>
                <a:cs typeface="メイリオ" panose="020B0604030504040204" pitchFamily="50" charset="-128"/>
              </a:rPr>
              <a:t>○</a:t>
            </a:r>
            <a:r>
              <a:rPr lang="ja-JP" altLang="en-US" sz="1600" dirty="0">
                <a:solidFill>
                  <a:schemeClr val="tx1"/>
                </a:solidFill>
                <a:latin typeface="+mn-ea"/>
                <a:cs typeface="メイリオ" panose="020B0604030504040204" pitchFamily="50" charset="-128"/>
              </a:rPr>
              <a:t>　今後、医療ニーズの高い中重度の要介護者への対応の更なる強化が必要となる中で、介護療養型医療施設は、看取りやターミナルケアを中心とした長期療養を担っているとともに、喀痰吸引、経管栄養などの医療処置を実施する施設としての機能を担っている。このため、介護療養型医療施設が担っているこれらの機能について、今後も確保していくため、以下のとおり新たな要件を設定した上で、重点的に評価する</a:t>
            </a:r>
            <a:r>
              <a:rPr lang="ja-JP" altLang="en-US" sz="1600" dirty="0" smtClean="0">
                <a:solidFill>
                  <a:schemeClr val="tx1"/>
                </a:solidFill>
                <a:latin typeface="+mn-ea"/>
                <a:cs typeface="メイリオ" panose="020B0604030504040204" pitchFamily="50" charset="-128"/>
              </a:rPr>
              <a:t>。</a:t>
            </a:r>
            <a:endParaRPr lang="en-US" altLang="ja-JP" sz="1600" dirty="0" smtClean="0">
              <a:solidFill>
                <a:schemeClr val="tx1"/>
              </a:solidFill>
              <a:latin typeface="+mn-ea"/>
              <a:cs typeface="メイリオ" panose="020B0604030504040204" pitchFamily="50" charset="-128"/>
            </a:endParaRPr>
          </a:p>
          <a:p>
            <a:pPr marL="176213" indent="-176213"/>
            <a:endParaRPr lang="ja-JP" altLang="en-US" sz="1600" dirty="0">
              <a:solidFill>
                <a:schemeClr val="tx1"/>
              </a:solidFill>
              <a:latin typeface="+mn-ea"/>
              <a:cs typeface="メイリオ" panose="020B0604030504040204" pitchFamily="50" charset="-128"/>
            </a:endParaRPr>
          </a:p>
          <a:p>
            <a:pPr marL="355600" indent="-355600"/>
            <a:r>
              <a:rPr lang="ja-JP" altLang="en-US" sz="1600" dirty="0" smtClean="0">
                <a:solidFill>
                  <a:schemeClr val="tx1"/>
                </a:solidFill>
                <a:latin typeface="+mn-ea"/>
                <a:cs typeface="メイリオ" panose="020B0604030504040204" pitchFamily="50" charset="-128"/>
              </a:rPr>
              <a:t>　①入院</a:t>
            </a:r>
            <a:r>
              <a:rPr lang="ja-JP" altLang="en-US" sz="1600" dirty="0">
                <a:solidFill>
                  <a:schemeClr val="tx1"/>
                </a:solidFill>
                <a:latin typeface="+mn-ea"/>
                <a:cs typeface="メイリオ" panose="020B0604030504040204" pitchFamily="50" charset="-128"/>
              </a:rPr>
              <a:t>患者のうち、重篤な身体疾患を有する者及び身体合併症を有する認知症高齢者が一定割合以上であること</a:t>
            </a:r>
          </a:p>
          <a:p>
            <a:pPr marL="176213" indent="-176213"/>
            <a:r>
              <a:rPr lang="ja-JP" altLang="en-US" sz="1600" dirty="0" smtClean="0">
                <a:solidFill>
                  <a:schemeClr val="tx1"/>
                </a:solidFill>
                <a:latin typeface="+mn-ea"/>
                <a:cs typeface="メイリオ" panose="020B0604030504040204" pitchFamily="50" charset="-128"/>
              </a:rPr>
              <a:t>　②入院</a:t>
            </a:r>
            <a:r>
              <a:rPr lang="ja-JP" altLang="en-US" sz="1600" dirty="0">
                <a:solidFill>
                  <a:schemeClr val="tx1"/>
                </a:solidFill>
                <a:latin typeface="+mn-ea"/>
                <a:cs typeface="メイリオ" panose="020B0604030504040204" pitchFamily="50" charset="-128"/>
              </a:rPr>
              <a:t>患者のうち、一定の医療処置を受けている人数が一定割合以上であること</a:t>
            </a:r>
          </a:p>
          <a:p>
            <a:pPr marL="176213" indent="-176213"/>
            <a:r>
              <a:rPr lang="ja-JP" altLang="en-US" sz="1600" dirty="0" smtClean="0">
                <a:solidFill>
                  <a:schemeClr val="tx1"/>
                </a:solidFill>
                <a:latin typeface="+mn-ea"/>
                <a:cs typeface="メイリオ" panose="020B0604030504040204" pitchFamily="50" charset="-128"/>
              </a:rPr>
              <a:t>　③入院</a:t>
            </a:r>
            <a:r>
              <a:rPr lang="ja-JP" altLang="en-US" sz="1600" dirty="0">
                <a:solidFill>
                  <a:schemeClr val="tx1"/>
                </a:solidFill>
                <a:latin typeface="+mn-ea"/>
                <a:cs typeface="メイリオ" panose="020B0604030504040204" pitchFamily="50" charset="-128"/>
              </a:rPr>
              <a:t>患者のうち、ターミナルケアを受けている患者が一定割合以上であること</a:t>
            </a:r>
          </a:p>
          <a:p>
            <a:pPr marL="176213" indent="-176213"/>
            <a:r>
              <a:rPr lang="ja-JP" altLang="en-US" sz="1600" dirty="0" smtClean="0">
                <a:solidFill>
                  <a:schemeClr val="tx1"/>
                </a:solidFill>
                <a:latin typeface="+mn-ea"/>
                <a:cs typeface="メイリオ" panose="020B0604030504040204" pitchFamily="50" charset="-128"/>
              </a:rPr>
              <a:t>　④生活</a:t>
            </a:r>
            <a:r>
              <a:rPr lang="ja-JP" altLang="en-US" sz="1600" dirty="0">
                <a:solidFill>
                  <a:schemeClr val="tx1"/>
                </a:solidFill>
                <a:latin typeface="+mn-ea"/>
                <a:cs typeface="メイリオ" panose="020B0604030504040204" pitchFamily="50" charset="-128"/>
              </a:rPr>
              <a:t>機能を維持改善するリハビリテーションを実施していること</a:t>
            </a:r>
          </a:p>
          <a:p>
            <a:pPr marL="176213" indent="-176213"/>
            <a:r>
              <a:rPr lang="ja-JP" altLang="en-US" sz="1600" dirty="0" smtClean="0">
                <a:solidFill>
                  <a:schemeClr val="tx1"/>
                </a:solidFill>
                <a:latin typeface="+mn-ea"/>
                <a:cs typeface="メイリオ" panose="020B0604030504040204" pitchFamily="50" charset="-128"/>
              </a:rPr>
              <a:t>　⑤地域</a:t>
            </a:r>
            <a:r>
              <a:rPr lang="ja-JP" altLang="en-US" sz="1600" dirty="0">
                <a:solidFill>
                  <a:schemeClr val="tx1"/>
                </a:solidFill>
                <a:latin typeface="+mn-ea"/>
                <a:cs typeface="メイリオ" panose="020B0604030504040204" pitchFamily="50" charset="-128"/>
              </a:rPr>
              <a:t>に貢献する活動を実施していること</a:t>
            </a:r>
          </a:p>
          <a:p>
            <a:pPr marL="176213" indent="-176213"/>
            <a:endPar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 11"/>
          <p:cNvSpPr/>
          <p:nvPr/>
        </p:nvSpPr>
        <p:spPr>
          <a:xfrm>
            <a:off x="39619" y="607756"/>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sz="2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68</a:t>
            </a:fld>
            <a:endParaRPr kumimoji="0" lang="en-US" altLang="ja-JP" sz="1600" kern="0" dirty="0">
              <a:solidFill>
                <a:srgbClr val="000000"/>
              </a:solidFill>
            </a:endParaRPr>
          </a:p>
        </p:txBody>
      </p:sp>
    </p:spTree>
    <p:extLst>
      <p:ext uri="{BB962C8B-B14F-4D97-AF65-F5344CB8AC3E}">
        <p14:creationId xmlns:p14="http://schemas.microsoft.com/office/powerpoint/2010/main" val="20528413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zh-TW"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療養型医療</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機能</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に応じた評価の見直し</a:t>
            </a:r>
          </a:p>
        </p:txBody>
      </p:sp>
      <p:sp>
        <p:nvSpPr>
          <p:cNvPr id="2" name="角丸四角形 1"/>
          <p:cNvSpPr/>
          <p:nvPr/>
        </p:nvSpPr>
        <p:spPr>
          <a:xfrm>
            <a:off x="70758" y="846132"/>
            <a:ext cx="9764486" cy="1121042"/>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prstClr val="black"/>
              </a:solidFill>
            </a:endParaRPr>
          </a:p>
          <a:p>
            <a:pPr marL="95250" indent="-95250"/>
            <a:r>
              <a:rPr lang="ja-JP" altLang="en-US" sz="1600" dirty="0" smtClean="0">
                <a:solidFill>
                  <a:prstClr val="black"/>
                </a:solidFill>
                <a:latin typeface="ＭＳ Ｐゴシック"/>
              </a:rPr>
              <a:t>・ 介護</a:t>
            </a:r>
            <a:r>
              <a:rPr lang="ja-JP" altLang="en-US" sz="1600" dirty="0">
                <a:solidFill>
                  <a:prstClr val="black"/>
                </a:solidFill>
                <a:latin typeface="ＭＳ Ｐゴシック"/>
              </a:rPr>
              <a:t>療養型医療施設は、看取りやターミナルケアを中心とした長期療養を担っているとともに、喀痰吸引、経管栄養などの医療処置を実施する施設としての機能を担っている。このため、介護療養型医療施設が担っているこれらの機能について、今後も確保していくため</a:t>
            </a:r>
            <a:r>
              <a:rPr lang="ja-JP" altLang="en-US" sz="1600" dirty="0" smtClean="0">
                <a:solidFill>
                  <a:prstClr val="black"/>
                </a:solidFill>
                <a:latin typeface="ＭＳ Ｐゴシック"/>
              </a:rPr>
              <a:t>、新た</a:t>
            </a:r>
            <a:r>
              <a:rPr lang="ja-JP" altLang="en-US" sz="1600" dirty="0">
                <a:solidFill>
                  <a:prstClr val="black"/>
                </a:solidFill>
                <a:latin typeface="ＭＳ Ｐゴシック"/>
              </a:rPr>
              <a:t>な要件を設定した上で、重点的に評価する</a:t>
            </a:r>
            <a:r>
              <a:rPr lang="ja-JP" altLang="en-US" sz="1600" dirty="0" smtClean="0">
                <a:solidFill>
                  <a:prstClr val="black"/>
                </a:solidFill>
                <a:latin typeface="ＭＳ Ｐゴシック"/>
              </a:rPr>
              <a:t>。</a:t>
            </a:r>
            <a:endParaRPr lang="ja-JP" altLang="en-US" sz="1600" dirty="0">
              <a:solidFill>
                <a:prstClr val="black"/>
              </a:solidFill>
              <a:latin typeface="ＭＳ Ｐゴシック"/>
            </a:endParaRPr>
          </a:p>
        </p:txBody>
      </p:sp>
      <p:sp>
        <p:nvSpPr>
          <p:cNvPr id="10" name="角丸四角形 9"/>
          <p:cNvSpPr/>
          <p:nvPr/>
        </p:nvSpPr>
        <p:spPr>
          <a:xfrm>
            <a:off x="70762" y="2204864"/>
            <a:ext cx="9758587" cy="230569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76664" y="4653137"/>
            <a:ext cx="9758587" cy="2160254"/>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700" dirty="0" smtClean="0">
              <a:solidFill>
                <a:prstClr val="black"/>
              </a:solidFill>
              <a:latin typeface="ＭＳ Ｐゴシック"/>
            </a:endParaRPr>
          </a:p>
          <a:p>
            <a:endParaRPr lang="en-US" altLang="ja-JP" sz="700" dirty="0" smtClean="0">
              <a:solidFill>
                <a:prstClr val="black"/>
              </a:solidFill>
              <a:latin typeface="ＭＳ Ｐゴシック"/>
            </a:endParaRPr>
          </a:p>
          <a:p>
            <a:r>
              <a:rPr lang="ja-JP" altLang="en-US" sz="1100" dirty="0" smtClean="0">
                <a:solidFill>
                  <a:prstClr val="black"/>
                </a:solidFill>
                <a:latin typeface="ＭＳ Ｐゴシック"/>
              </a:rPr>
              <a:t>＜</a:t>
            </a:r>
            <a:r>
              <a:rPr lang="ja-JP" altLang="en-US" sz="1100" dirty="0">
                <a:solidFill>
                  <a:prstClr val="black"/>
                </a:solidFill>
                <a:latin typeface="ＭＳ Ｐゴシック"/>
              </a:rPr>
              <a:t>療養機能強化型Ａ＞</a:t>
            </a:r>
          </a:p>
          <a:p>
            <a:r>
              <a:rPr lang="ja-JP" altLang="en-US" sz="1100" dirty="0" smtClean="0">
                <a:solidFill>
                  <a:prstClr val="black"/>
                </a:solidFill>
                <a:latin typeface="ＭＳ Ｐゴシック"/>
              </a:rPr>
              <a:t>・ 入院</a:t>
            </a:r>
            <a:r>
              <a:rPr lang="ja-JP" altLang="en-US" sz="1100" dirty="0">
                <a:solidFill>
                  <a:prstClr val="black"/>
                </a:solidFill>
                <a:latin typeface="ＭＳ Ｐゴシック"/>
              </a:rPr>
              <a:t>患者等のうち、重篤な身体疾患を有する</a:t>
            </a:r>
            <a:r>
              <a:rPr lang="ja-JP" altLang="en-US" sz="1100" dirty="0" smtClean="0">
                <a:solidFill>
                  <a:prstClr val="black"/>
                </a:solidFill>
                <a:latin typeface="ＭＳ Ｐゴシック"/>
              </a:rPr>
              <a:t>者</a:t>
            </a:r>
            <a:r>
              <a:rPr lang="en-US" altLang="ja-JP" sz="1100" baseline="30000" dirty="0" smtClean="0">
                <a:solidFill>
                  <a:prstClr val="black"/>
                </a:solidFill>
                <a:latin typeface="ＭＳ Ｐゴシック"/>
              </a:rPr>
              <a:t>※1</a:t>
            </a:r>
            <a:r>
              <a:rPr lang="ja-JP" altLang="en-US" sz="1100" dirty="0" smtClean="0">
                <a:solidFill>
                  <a:prstClr val="black"/>
                </a:solidFill>
                <a:latin typeface="ＭＳ Ｐゴシック"/>
              </a:rPr>
              <a:t>及び</a:t>
            </a:r>
            <a:r>
              <a:rPr lang="ja-JP" altLang="en-US" sz="1100" dirty="0">
                <a:solidFill>
                  <a:prstClr val="black"/>
                </a:solidFill>
                <a:latin typeface="ＭＳ Ｐゴシック"/>
              </a:rPr>
              <a:t>身体合併症を有する認知症</a:t>
            </a:r>
            <a:r>
              <a:rPr lang="ja-JP" altLang="en-US" sz="1100" dirty="0" smtClean="0">
                <a:solidFill>
                  <a:prstClr val="black"/>
                </a:solidFill>
                <a:latin typeface="ＭＳ Ｐゴシック"/>
              </a:rPr>
              <a:t>高齢者</a:t>
            </a:r>
            <a:r>
              <a:rPr lang="en-US" altLang="ja-JP" sz="1100" baseline="30000" dirty="0" smtClean="0">
                <a:solidFill>
                  <a:prstClr val="black"/>
                </a:solidFill>
                <a:latin typeface="ＭＳ Ｐゴシック"/>
              </a:rPr>
              <a:t>※2</a:t>
            </a:r>
            <a:r>
              <a:rPr lang="ja-JP" altLang="en-US" sz="1100" dirty="0" smtClean="0">
                <a:solidFill>
                  <a:prstClr val="black"/>
                </a:solidFill>
                <a:latin typeface="ＭＳ Ｐゴシック"/>
              </a:rPr>
              <a:t>の</a:t>
            </a:r>
            <a:r>
              <a:rPr lang="ja-JP" altLang="en-US" sz="1100" dirty="0">
                <a:solidFill>
                  <a:prstClr val="black"/>
                </a:solidFill>
                <a:latin typeface="ＭＳ Ｐゴシック"/>
              </a:rPr>
              <a:t>占める割合が</a:t>
            </a:r>
            <a:r>
              <a:rPr lang="en-US" altLang="ja-JP" sz="1100" dirty="0">
                <a:solidFill>
                  <a:prstClr val="black"/>
                </a:solidFill>
                <a:latin typeface="ＭＳ Ｐゴシック"/>
              </a:rPr>
              <a:t>100</a:t>
            </a:r>
            <a:r>
              <a:rPr lang="ja-JP" altLang="en-US" sz="1100" dirty="0">
                <a:solidFill>
                  <a:prstClr val="black"/>
                </a:solidFill>
                <a:latin typeface="ＭＳ Ｐゴシック"/>
              </a:rPr>
              <a:t>分</a:t>
            </a:r>
            <a:r>
              <a:rPr lang="ja-JP" altLang="en-US" sz="1100" dirty="0" smtClean="0">
                <a:solidFill>
                  <a:prstClr val="black"/>
                </a:solidFill>
                <a:latin typeface="ＭＳ Ｐゴシック"/>
              </a:rPr>
              <a:t>の</a:t>
            </a:r>
            <a:r>
              <a:rPr lang="en-US" altLang="ja-JP" sz="1100" dirty="0" smtClean="0">
                <a:solidFill>
                  <a:prstClr val="black"/>
                </a:solidFill>
                <a:latin typeface="ＭＳ Ｐゴシック"/>
              </a:rPr>
              <a:t>50</a:t>
            </a:r>
            <a:r>
              <a:rPr lang="ja-JP" altLang="en-US" sz="1100" baseline="30000" dirty="0" smtClean="0">
                <a:solidFill>
                  <a:prstClr val="black"/>
                </a:solidFill>
                <a:latin typeface="ＭＳ Ｐゴシック"/>
              </a:rPr>
              <a:t>（注</a:t>
            </a:r>
            <a:r>
              <a:rPr lang="en-US" altLang="ja-JP" sz="1100" baseline="30000" dirty="0" smtClean="0">
                <a:solidFill>
                  <a:prstClr val="black"/>
                </a:solidFill>
                <a:latin typeface="ＭＳ Ｐゴシック"/>
              </a:rPr>
              <a:t>1</a:t>
            </a:r>
            <a:r>
              <a:rPr lang="ja-JP" altLang="en-US" sz="1100" baseline="30000" dirty="0" smtClean="0">
                <a:solidFill>
                  <a:prstClr val="black"/>
                </a:solidFill>
                <a:latin typeface="ＭＳ Ｐゴシック"/>
              </a:rPr>
              <a:t>）</a:t>
            </a:r>
            <a:r>
              <a:rPr lang="ja-JP" altLang="en-US" sz="1100" dirty="0" smtClean="0">
                <a:solidFill>
                  <a:prstClr val="black"/>
                </a:solidFill>
                <a:latin typeface="ＭＳ Ｐゴシック"/>
              </a:rPr>
              <a:t>以上</a:t>
            </a:r>
            <a:r>
              <a:rPr lang="ja-JP" altLang="en-US" sz="1100" dirty="0">
                <a:solidFill>
                  <a:prstClr val="black"/>
                </a:solidFill>
                <a:latin typeface="ＭＳ Ｐゴシック"/>
              </a:rPr>
              <a:t>であること。</a:t>
            </a:r>
          </a:p>
          <a:p>
            <a:r>
              <a:rPr lang="ja-JP" altLang="en-US" sz="1100" dirty="0" smtClean="0">
                <a:solidFill>
                  <a:prstClr val="black"/>
                </a:solidFill>
                <a:latin typeface="ＭＳ Ｐゴシック"/>
              </a:rPr>
              <a:t>・ 入院</a:t>
            </a:r>
            <a:r>
              <a:rPr lang="ja-JP" altLang="en-US" sz="1100" dirty="0">
                <a:solidFill>
                  <a:prstClr val="black"/>
                </a:solidFill>
                <a:latin typeface="ＭＳ Ｐゴシック"/>
              </a:rPr>
              <a:t>患者等のうち、喀痰吸引、経管</a:t>
            </a:r>
            <a:r>
              <a:rPr lang="ja-JP" altLang="en-US" sz="1100" dirty="0" smtClean="0">
                <a:solidFill>
                  <a:prstClr val="black"/>
                </a:solidFill>
                <a:latin typeface="ＭＳ Ｐゴシック"/>
              </a:rPr>
              <a:t>栄養</a:t>
            </a:r>
            <a:r>
              <a:rPr lang="en-US" altLang="ja-JP" sz="1100" baseline="30000" dirty="0" smtClean="0">
                <a:solidFill>
                  <a:prstClr val="black"/>
                </a:solidFill>
                <a:latin typeface="ＭＳ Ｐゴシック"/>
              </a:rPr>
              <a:t>※3</a:t>
            </a:r>
            <a:r>
              <a:rPr lang="ja-JP" altLang="en-US" sz="1100" dirty="0">
                <a:solidFill>
                  <a:prstClr val="black"/>
                </a:solidFill>
                <a:latin typeface="ＭＳ Ｐゴシック"/>
              </a:rPr>
              <a:t>又は</a:t>
            </a:r>
            <a:r>
              <a:rPr lang="ja-JP" altLang="en-US" sz="1100" dirty="0" smtClean="0">
                <a:solidFill>
                  <a:prstClr val="black"/>
                </a:solidFill>
                <a:latin typeface="ＭＳ Ｐゴシック"/>
              </a:rPr>
              <a:t>インスリン注射</a:t>
            </a:r>
            <a:r>
              <a:rPr lang="en-US" altLang="ja-JP" sz="1100" baseline="30000" dirty="0" smtClean="0">
                <a:solidFill>
                  <a:prstClr val="black"/>
                </a:solidFill>
                <a:latin typeface="ＭＳ Ｐゴシック"/>
              </a:rPr>
              <a:t>※4</a:t>
            </a:r>
            <a:r>
              <a:rPr lang="ja-JP" altLang="en-US" sz="1100" dirty="0" smtClean="0">
                <a:solidFill>
                  <a:prstClr val="black"/>
                </a:solidFill>
                <a:latin typeface="ＭＳ Ｐゴシック"/>
              </a:rPr>
              <a:t>が</a:t>
            </a:r>
            <a:r>
              <a:rPr lang="ja-JP" altLang="en-US" sz="1100" dirty="0">
                <a:solidFill>
                  <a:prstClr val="black"/>
                </a:solidFill>
                <a:latin typeface="ＭＳ Ｐゴシック"/>
              </a:rPr>
              <a:t>実施された者の占める割合が</a:t>
            </a:r>
            <a:r>
              <a:rPr lang="en-US" altLang="ja-JP" sz="1100" dirty="0">
                <a:solidFill>
                  <a:prstClr val="black"/>
                </a:solidFill>
                <a:latin typeface="ＭＳ Ｐゴシック"/>
              </a:rPr>
              <a:t>100</a:t>
            </a:r>
            <a:r>
              <a:rPr lang="ja-JP" altLang="en-US" sz="1100" dirty="0">
                <a:solidFill>
                  <a:prstClr val="black"/>
                </a:solidFill>
                <a:latin typeface="ＭＳ Ｐゴシック"/>
              </a:rPr>
              <a:t>分</a:t>
            </a:r>
            <a:r>
              <a:rPr lang="ja-JP" altLang="en-US" sz="1100" dirty="0" smtClean="0">
                <a:solidFill>
                  <a:prstClr val="black"/>
                </a:solidFill>
                <a:latin typeface="ＭＳ Ｐゴシック"/>
              </a:rPr>
              <a:t>の</a:t>
            </a:r>
            <a:r>
              <a:rPr lang="en-US" altLang="ja-JP" sz="1100" dirty="0" smtClean="0">
                <a:solidFill>
                  <a:prstClr val="black"/>
                </a:solidFill>
                <a:latin typeface="ＭＳ Ｐゴシック"/>
              </a:rPr>
              <a:t>50</a:t>
            </a:r>
            <a:r>
              <a:rPr lang="ja-JP" altLang="en-US" sz="1100" baseline="30000" dirty="0" smtClean="0">
                <a:solidFill>
                  <a:prstClr val="black"/>
                </a:solidFill>
                <a:latin typeface="ＭＳ Ｐゴシック"/>
              </a:rPr>
              <a:t>（注</a:t>
            </a:r>
            <a:r>
              <a:rPr lang="en-US" altLang="ja-JP" sz="1100" baseline="30000" dirty="0" smtClean="0">
                <a:solidFill>
                  <a:prstClr val="black"/>
                </a:solidFill>
                <a:latin typeface="ＭＳ Ｐゴシック"/>
              </a:rPr>
              <a:t>2</a:t>
            </a:r>
            <a:r>
              <a:rPr lang="ja-JP" altLang="en-US" sz="1100" baseline="30000" dirty="0" smtClean="0">
                <a:solidFill>
                  <a:prstClr val="black"/>
                </a:solidFill>
                <a:latin typeface="ＭＳ Ｐゴシック"/>
              </a:rPr>
              <a:t>）</a:t>
            </a:r>
            <a:r>
              <a:rPr lang="ja-JP" altLang="en-US" sz="1100" dirty="0" smtClean="0">
                <a:solidFill>
                  <a:prstClr val="black"/>
                </a:solidFill>
                <a:latin typeface="ＭＳ Ｐゴシック"/>
              </a:rPr>
              <a:t>以上</a:t>
            </a:r>
            <a:r>
              <a:rPr lang="ja-JP" altLang="en-US" sz="1100" dirty="0">
                <a:solidFill>
                  <a:prstClr val="black"/>
                </a:solidFill>
                <a:latin typeface="ＭＳ Ｐゴシック"/>
              </a:rPr>
              <a:t>であること。</a:t>
            </a:r>
          </a:p>
          <a:p>
            <a:r>
              <a:rPr lang="ja-JP" altLang="en-US" sz="1100" dirty="0" smtClean="0">
                <a:solidFill>
                  <a:prstClr val="black"/>
                </a:solidFill>
                <a:latin typeface="ＭＳ Ｐゴシック"/>
              </a:rPr>
              <a:t>・ 入院</a:t>
            </a:r>
            <a:r>
              <a:rPr lang="ja-JP" altLang="en-US" sz="1100" dirty="0">
                <a:solidFill>
                  <a:prstClr val="black"/>
                </a:solidFill>
                <a:latin typeface="ＭＳ Ｐゴシック"/>
              </a:rPr>
              <a:t>患者等のうち、次のいずれにも適合する</a:t>
            </a:r>
            <a:r>
              <a:rPr lang="ja-JP" altLang="en-US" sz="1100" dirty="0" smtClean="0">
                <a:solidFill>
                  <a:prstClr val="black"/>
                </a:solidFill>
                <a:latin typeface="ＭＳ Ｐゴシック"/>
              </a:rPr>
              <a:t>者</a:t>
            </a:r>
            <a:r>
              <a:rPr lang="en-US" altLang="ja-JP" sz="1100" baseline="30000" dirty="0" smtClean="0">
                <a:solidFill>
                  <a:prstClr val="black"/>
                </a:solidFill>
                <a:latin typeface="ＭＳ Ｐゴシック"/>
              </a:rPr>
              <a:t>※5</a:t>
            </a:r>
            <a:r>
              <a:rPr lang="ja-JP" altLang="en-US" sz="1100" dirty="0" smtClean="0">
                <a:solidFill>
                  <a:prstClr val="black"/>
                </a:solidFill>
                <a:latin typeface="ＭＳ Ｐゴシック"/>
              </a:rPr>
              <a:t>の</a:t>
            </a:r>
            <a:r>
              <a:rPr lang="ja-JP" altLang="en-US" sz="1100" dirty="0">
                <a:solidFill>
                  <a:prstClr val="black"/>
                </a:solidFill>
                <a:latin typeface="ＭＳ Ｐゴシック"/>
              </a:rPr>
              <a:t>占める割合が</a:t>
            </a:r>
            <a:r>
              <a:rPr lang="en-US" altLang="ja-JP" sz="1100" dirty="0">
                <a:solidFill>
                  <a:prstClr val="black"/>
                </a:solidFill>
                <a:latin typeface="ＭＳ Ｐゴシック"/>
              </a:rPr>
              <a:t>100</a:t>
            </a:r>
            <a:r>
              <a:rPr lang="ja-JP" altLang="en-US" sz="1100" dirty="0">
                <a:solidFill>
                  <a:prstClr val="black"/>
                </a:solidFill>
                <a:latin typeface="ＭＳ Ｐゴシック"/>
              </a:rPr>
              <a:t>分</a:t>
            </a:r>
            <a:r>
              <a:rPr lang="ja-JP" altLang="en-US" sz="1100" dirty="0" smtClean="0">
                <a:solidFill>
                  <a:prstClr val="black"/>
                </a:solidFill>
                <a:latin typeface="ＭＳ Ｐゴシック"/>
              </a:rPr>
              <a:t>の</a:t>
            </a:r>
            <a:r>
              <a:rPr lang="en-US" altLang="ja-JP" sz="1100" dirty="0" smtClean="0">
                <a:solidFill>
                  <a:prstClr val="black"/>
                </a:solidFill>
                <a:latin typeface="ＭＳ Ｐゴシック"/>
              </a:rPr>
              <a:t>10</a:t>
            </a:r>
            <a:r>
              <a:rPr lang="ja-JP" altLang="en-US" sz="1100" baseline="30000" dirty="0" smtClean="0">
                <a:solidFill>
                  <a:prstClr val="black"/>
                </a:solidFill>
                <a:latin typeface="ＭＳ Ｐゴシック"/>
              </a:rPr>
              <a:t>（注</a:t>
            </a:r>
            <a:r>
              <a:rPr lang="en-US" altLang="ja-JP" sz="1100" baseline="30000" dirty="0" smtClean="0">
                <a:solidFill>
                  <a:prstClr val="black"/>
                </a:solidFill>
                <a:latin typeface="ＭＳ Ｐゴシック"/>
              </a:rPr>
              <a:t>3</a:t>
            </a:r>
            <a:r>
              <a:rPr lang="ja-JP" altLang="en-US" sz="1100" baseline="30000" dirty="0" smtClean="0">
                <a:solidFill>
                  <a:prstClr val="black"/>
                </a:solidFill>
                <a:latin typeface="ＭＳ Ｐゴシック"/>
              </a:rPr>
              <a:t>）</a:t>
            </a:r>
            <a:r>
              <a:rPr lang="ja-JP" altLang="en-US" sz="1100" dirty="0" smtClean="0">
                <a:solidFill>
                  <a:prstClr val="black"/>
                </a:solidFill>
                <a:latin typeface="ＭＳ Ｐゴシック"/>
              </a:rPr>
              <a:t>以上</a:t>
            </a:r>
            <a:r>
              <a:rPr lang="ja-JP" altLang="en-US" sz="1100" dirty="0">
                <a:solidFill>
                  <a:prstClr val="black"/>
                </a:solidFill>
                <a:latin typeface="ＭＳ Ｐゴシック"/>
              </a:rPr>
              <a:t>であること。</a:t>
            </a:r>
          </a:p>
          <a:p>
            <a:pPr marL="365125" indent="-182563"/>
            <a:r>
              <a:rPr lang="ja-JP" altLang="en-US" sz="1100" dirty="0">
                <a:solidFill>
                  <a:prstClr val="black"/>
                </a:solidFill>
                <a:latin typeface="ＭＳ Ｐゴシック"/>
              </a:rPr>
              <a:t>①　医師が一般に認められている医学的知見に基づき回復の見込みがないと診断した者であること。</a:t>
            </a:r>
          </a:p>
          <a:p>
            <a:pPr marL="365125" indent="-182563"/>
            <a:r>
              <a:rPr lang="ja-JP" altLang="en-US" sz="1100" dirty="0">
                <a:solidFill>
                  <a:prstClr val="black"/>
                </a:solidFill>
                <a:latin typeface="ＭＳ Ｐゴシック"/>
              </a:rPr>
              <a:t>②　入院</a:t>
            </a:r>
            <a:r>
              <a:rPr lang="ja-JP" altLang="en-US" sz="1100" dirty="0" smtClean="0">
                <a:solidFill>
                  <a:prstClr val="black"/>
                </a:solidFill>
                <a:latin typeface="ＭＳ Ｐゴシック"/>
              </a:rPr>
              <a:t>患者</a:t>
            </a:r>
            <a:r>
              <a:rPr lang="ja-JP" altLang="en-US" sz="1100" dirty="0">
                <a:solidFill>
                  <a:prstClr val="black"/>
                </a:solidFill>
                <a:latin typeface="ＭＳ Ｐゴシック"/>
              </a:rPr>
              <a:t>等</a:t>
            </a:r>
            <a:r>
              <a:rPr lang="ja-JP" altLang="en-US" sz="1100" dirty="0" smtClean="0">
                <a:solidFill>
                  <a:prstClr val="black"/>
                </a:solidFill>
                <a:latin typeface="ＭＳ Ｐゴシック"/>
              </a:rPr>
              <a:t>又</a:t>
            </a:r>
            <a:r>
              <a:rPr lang="ja-JP" altLang="en-US" sz="1100" dirty="0">
                <a:solidFill>
                  <a:prstClr val="black"/>
                </a:solidFill>
                <a:latin typeface="ＭＳ Ｐゴシック"/>
              </a:rPr>
              <a:t>はその家族等の同意を得て、入院</a:t>
            </a:r>
            <a:r>
              <a:rPr lang="ja-JP" altLang="en-US" sz="1100" dirty="0" smtClean="0">
                <a:solidFill>
                  <a:prstClr val="black"/>
                </a:solidFill>
                <a:latin typeface="ＭＳ Ｐゴシック"/>
              </a:rPr>
              <a:t>患者等の</a:t>
            </a:r>
            <a:r>
              <a:rPr lang="ja-JP" altLang="en-US" sz="1100" dirty="0">
                <a:solidFill>
                  <a:prstClr val="black"/>
                </a:solidFill>
                <a:latin typeface="ＭＳ Ｐゴシック"/>
              </a:rPr>
              <a:t>ターミナルケアに係る計画が作成されていること。</a:t>
            </a:r>
          </a:p>
          <a:p>
            <a:pPr marL="365125" indent="-182563"/>
            <a:r>
              <a:rPr lang="ja-JP" altLang="en-US" sz="1100" dirty="0">
                <a:solidFill>
                  <a:prstClr val="black"/>
                </a:solidFill>
                <a:latin typeface="ＭＳ Ｐゴシック"/>
              </a:rPr>
              <a:t>③　医師、看護師、介護職員等</a:t>
            </a:r>
            <a:r>
              <a:rPr lang="ja-JP" altLang="en-US" sz="1100" dirty="0" smtClean="0">
                <a:solidFill>
                  <a:prstClr val="black"/>
                </a:solidFill>
                <a:latin typeface="ＭＳ Ｐゴシック"/>
              </a:rPr>
              <a:t>が</a:t>
            </a:r>
            <a:r>
              <a:rPr lang="ja-JP" altLang="en-US" sz="1100" dirty="0">
                <a:solidFill>
                  <a:prstClr val="black"/>
                </a:solidFill>
                <a:latin typeface="ＭＳ Ｐゴシック"/>
              </a:rPr>
              <a:t>共同</a:t>
            </a:r>
            <a:r>
              <a:rPr lang="ja-JP" altLang="en-US" sz="1100" dirty="0" smtClean="0">
                <a:solidFill>
                  <a:prstClr val="black"/>
                </a:solidFill>
                <a:latin typeface="ＭＳ Ｐゴシック"/>
              </a:rPr>
              <a:t>して</a:t>
            </a:r>
            <a:r>
              <a:rPr lang="ja-JP" altLang="en-US" sz="1100" dirty="0">
                <a:solidFill>
                  <a:prstClr val="black"/>
                </a:solidFill>
                <a:latin typeface="ＭＳ Ｐゴシック"/>
              </a:rPr>
              <a:t>、入院</a:t>
            </a:r>
            <a:r>
              <a:rPr lang="ja-JP" altLang="en-US" sz="1100" dirty="0" smtClean="0">
                <a:solidFill>
                  <a:prstClr val="black"/>
                </a:solidFill>
                <a:latin typeface="ＭＳ Ｐゴシック"/>
              </a:rPr>
              <a:t>患者等の</a:t>
            </a:r>
            <a:r>
              <a:rPr lang="ja-JP" altLang="en-US" sz="1100" dirty="0">
                <a:solidFill>
                  <a:prstClr val="black"/>
                </a:solidFill>
                <a:latin typeface="ＭＳ Ｐゴシック"/>
              </a:rPr>
              <a:t>状態又は家族の求め等に応じ随時、本人又はその家族への説明を行い、同意を得てターミナルケアが行われていること。</a:t>
            </a:r>
          </a:p>
          <a:p>
            <a:r>
              <a:rPr lang="ja-JP" altLang="en-US" sz="1100" dirty="0" smtClean="0">
                <a:solidFill>
                  <a:prstClr val="black"/>
                </a:solidFill>
                <a:latin typeface="ＭＳ Ｐゴシック"/>
              </a:rPr>
              <a:t>・ 生活</a:t>
            </a:r>
            <a:r>
              <a:rPr lang="ja-JP" altLang="en-US" sz="1100" dirty="0">
                <a:solidFill>
                  <a:prstClr val="black"/>
                </a:solidFill>
                <a:latin typeface="ＭＳ Ｐゴシック"/>
              </a:rPr>
              <a:t>機能を維持改善する</a:t>
            </a:r>
            <a:r>
              <a:rPr lang="ja-JP" altLang="en-US" sz="1100" dirty="0" smtClean="0">
                <a:solidFill>
                  <a:prstClr val="black"/>
                </a:solidFill>
                <a:latin typeface="ＭＳ Ｐゴシック"/>
              </a:rPr>
              <a:t>リハビリテーション</a:t>
            </a:r>
            <a:r>
              <a:rPr lang="en-US" altLang="ja-JP" sz="1100" baseline="30000" dirty="0" smtClean="0">
                <a:solidFill>
                  <a:prstClr val="black"/>
                </a:solidFill>
                <a:latin typeface="ＭＳ Ｐゴシック"/>
              </a:rPr>
              <a:t>※6</a:t>
            </a:r>
            <a:r>
              <a:rPr lang="ja-JP" altLang="en-US" sz="1100" dirty="0" smtClean="0">
                <a:solidFill>
                  <a:prstClr val="black"/>
                </a:solidFill>
                <a:latin typeface="ＭＳ Ｐゴシック"/>
              </a:rPr>
              <a:t>を</a:t>
            </a:r>
            <a:r>
              <a:rPr lang="ja-JP" altLang="en-US" sz="1100" dirty="0">
                <a:solidFill>
                  <a:prstClr val="black"/>
                </a:solidFill>
                <a:latin typeface="ＭＳ Ｐゴシック"/>
              </a:rPr>
              <a:t>行っていること。</a:t>
            </a:r>
          </a:p>
          <a:p>
            <a:r>
              <a:rPr lang="ja-JP" altLang="en-US" sz="1100" dirty="0" smtClean="0">
                <a:solidFill>
                  <a:prstClr val="black"/>
                </a:solidFill>
                <a:latin typeface="ＭＳ Ｐゴシック"/>
              </a:rPr>
              <a:t>・ 地域</a:t>
            </a:r>
            <a:r>
              <a:rPr lang="ja-JP" altLang="en-US" sz="1100" dirty="0">
                <a:solidFill>
                  <a:prstClr val="black"/>
                </a:solidFill>
                <a:latin typeface="ＭＳ Ｐゴシック"/>
              </a:rPr>
              <a:t>に貢献する</a:t>
            </a:r>
            <a:r>
              <a:rPr lang="ja-JP" altLang="en-US" sz="1100" dirty="0" smtClean="0">
                <a:solidFill>
                  <a:prstClr val="black"/>
                </a:solidFill>
                <a:latin typeface="ＭＳ Ｐゴシック"/>
              </a:rPr>
              <a:t>活動</a:t>
            </a:r>
            <a:r>
              <a:rPr lang="en-US" altLang="ja-JP" sz="1100" baseline="30000" dirty="0" smtClean="0">
                <a:solidFill>
                  <a:prstClr val="black"/>
                </a:solidFill>
                <a:latin typeface="ＭＳ Ｐゴシック"/>
              </a:rPr>
              <a:t>※7</a:t>
            </a:r>
            <a:r>
              <a:rPr lang="ja-JP" altLang="en-US" sz="1100" dirty="0" smtClean="0">
                <a:solidFill>
                  <a:prstClr val="black"/>
                </a:solidFill>
                <a:latin typeface="ＭＳ Ｐゴシック"/>
              </a:rPr>
              <a:t>を</a:t>
            </a:r>
            <a:r>
              <a:rPr lang="ja-JP" altLang="en-US" sz="1100" dirty="0">
                <a:solidFill>
                  <a:prstClr val="black"/>
                </a:solidFill>
                <a:latin typeface="ＭＳ Ｐゴシック"/>
              </a:rPr>
              <a:t>行っていること。</a:t>
            </a:r>
          </a:p>
        </p:txBody>
      </p:sp>
      <p:sp>
        <p:nvSpPr>
          <p:cNvPr id="35" name="角丸四角形 34"/>
          <p:cNvSpPr/>
          <p:nvPr/>
        </p:nvSpPr>
        <p:spPr>
          <a:xfrm>
            <a:off x="169524" y="4540892"/>
            <a:ext cx="1540442" cy="435947"/>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63631" y="2018899"/>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606649"/>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4200525" y="6231309"/>
            <a:ext cx="5429250" cy="600164"/>
          </a:xfrm>
          <a:prstGeom prst="rect">
            <a:avLst/>
          </a:prstGeom>
          <a:noFill/>
        </p:spPr>
        <p:txBody>
          <a:bodyPr wrap="square" rtlCol="0">
            <a:spAutoFit/>
          </a:bodyPr>
          <a:lstStyle/>
          <a:p>
            <a:r>
              <a:rPr lang="ja-JP" altLang="en-US" sz="1100" dirty="0" smtClean="0">
                <a:solidFill>
                  <a:prstClr val="black"/>
                </a:solidFill>
                <a:latin typeface="ＭＳ Ｐゴシック"/>
              </a:rPr>
              <a:t>（注</a:t>
            </a:r>
            <a:r>
              <a:rPr lang="en-US" altLang="ja-JP" sz="1100" dirty="0" smtClean="0">
                <a:solidFill>
                  <a:prstClr val="black"/>
                </a:solidFill>
                <a:latin typeface="ＭＳ Ｐゴシック"/>
              </a:rPr>
              <a:t>1</a:t>
            </a:r>
            <a:r>
              <a:rPr lang="ja-JP" altLang="en-US" sz="1100" dirty="0" smtClean="0">
                <a:solidFill>
                  <a:prstClr val="black"/>
                </a:solidFill>
                <a:latin typeface="ＭＳ Ｐゴシック"/>
              </a:rPr>
              <a:t>）療養機能強化型Ｂは、</a:t>
            </a:r>
            <a:r>
              <a:rPr lang="en-US" altLang="ja-JP" sz="1100" dirty="0" smtClean="0">
                <a:solidFill>
                  <a:prstClr val="black"/>
                </a:solidFill>
                <a:latin typeface="ＭＳ Ｐゴシック"/>
              </a:rPr>
              <a:t>100</a:t>
            </a:r>
            <a:r>
              <a:rPr lang="ja-JP" altLang="en-US" sz="1100" dirty="0" smtClean="0">
                <a:solidFill>
                  <a:prstClr val="black"/>
                </a:solidFill>
                <a:latin typeface="ＭＳ Ｐゴシック"/>
              </a:rPr>
              <a:t>分の</a:t>
            </a:r>
            <a:r>
              <a:rPr lang="en-US" altLang="ja-JP" sz="1100" dirty="0" smtClean="0">
                <a:solidFill>
                  <a:prstClr val="black"/>
                </a:solidFill>
                <a:latin typeface="ＭＳ Ｐゴシック"/>
              </a:rPr>
              <a:t>50</a:t>
            </a:r>
            <a:r>
              <a:rPr lang="ja-JP" altLang="en-US" sz="1100" dirty="0" smtClean="0">
                <a:solidFill>
                  <a:prstClr val="black"/>
                </a:solidFill>
                <a:latin typeface="ＭＳ Ｐゴシック"/>
              </a:rPr>
              <a:t>（</a:t>
            </a:r>
            <a:r>
              <a:rPr lang="ja-JP" altLang="ja-JP" sz="1100" dirty="0">
                <a:solidFill>
                  <a:prstClr val="black"/>
                </a:solidFill>
                <a:latin typeface="ＭＳ Ｐゴシック"/>
              </a:rPr>
              <a:t>療養病床を有する診療所の場合</a:t>
            </a:r>
            <a:r>
              <a:rPr lang="ja-JP" altLang="ja-JP" sz="1100" dirty="0" smtClean="0">
                <a:solidFill>
                  <a:prstClr val="black"/>
                </a:solidFill>
                <a:latin typeface="ＭＳ Ｐゴシック"/>
              </a:rPr>
              <a:t>は</a:t>
            </a:r>
            <a:r>
              <a:rPr lang="en-US" altLang="ja-JP" sz="1100" dirty="0">
                <a:solidFill>
                  <a:prstClr val="black"/>
                </a:solidFill>
                <a:latin typeface="ＭＳ Ｐゴシック"/>
              </a:rPr>
              <a:t>100</a:t>
            </a:r>
            <a:r>
              <a:rPr lang="ja-JP" altLang="en-US" sz="1100" dirty="0">
                <a:solidFill>
                  <a:prstClr val="black"/>
                </a:solidFill>
                <a:latin typeface="ＭＳ Ｐゴシック"/>
              </a:rPr>
              <a:t>分</a:t>
            </a:r>
            <a:r>
              <a:rPr lang="ja-JP" altLang="en-US" sz="1100" dirty="0" smtClean="0">
                <a:solidFill>
                  <a:prstClr val="black"/>
                </a:solidFill>
                <a:latin typeface="ＭＳ Ｐゴシック"/>
              </a:rPr>
              <a:t>の</a:t>
            </a:r>
            <a:r>
              <a:rPr lang="en-US" altLang="ja-JP" sz="1100" dirty="0" smtClean="0">
                <a:solidFill>
                  <a:prstClr val="black"/>
                </a:solidFill>
                <a:latin typeface="ＭＳ Ｐゴシック"/>
              </a:rPr>
              <a:t>40</a:t>
            </a:r>
            <a:r>
              <a:rPr lang="ja-JP" altLang="en-US" sz="1100" dirty="0" smtClean="0">
                <a:solidFill>
                  <a:prstClr val="black"/>
                </a:solidFill>
                <a:latin typeface="ＭＳ Ｐゴシック"/>
              </a:rPr>
              <a:t>）</a:t>
            </a:r>
            <a:endParaRPr lang="en-US" altLang="ja-JP" sz="1100" dirty="0" smtClean="0">
              <a:solidFill>
                <a:prstClr val="black"/>
              </a:solidFill>
              <a:latin typeface="ＭＳ Ｐゴシック"/>
            </a:endParaRPr>
          </a:p>
          <a:p>
            <a:r>
              <a:rPr lang="ja-JP" altLang="en-US" sz="1100" dirty="0">
                <a:solidFill>
                  <a:prstClr val="black"/>
                </a:solidFill>
                <a:latin typeface="ＭＳ Ｐゴシック"/>
              </a:rPr>
              <a:t>（</a:t>
            </a:r>
            <a:r>
              <a:rPr lang="ja-JP" altLang="en-US" sz="1100" dirty="0" smtClean="0">
                <a:solidFill>
                  <a:prstClr val="black"/>
                </a:solidFill>
                <a:latin typeface="ＭＳ Ｐゴシック"/>
              </a:rPr>
              <a:t>注</a:t>
            </a:r>
            <a:r>
              <a:rPr lang="en-US" altLang="ja-JP" sz="1100" dirty="0" smtClean="0">
                <a:solidFill>
                  <a:prstClr val="black"/>
                </a:solidFill>
                <a:latin typeface="ＭＳ Ｐゴシック"/>
              </a:rPr>
              <a:t>2</a:t>
            </a:r>
            <a:r>
              <a:rPr lang="ja-JP" altLang="en-US" sz="1100" dirty="0" smtClean="0">
                <a:solidFill>
                  <a:prstClr val="black"/>
                </a:solidFill>
                <a:latin typeface="ＭＳ Ｐゴシック"/>
              </a:rPr>
              <a:t>）</a:t>
            </a:r>
            <a:r>
              <a:rPr lang="ja-JP" altLang="en-US" sz="1100" dirty="0">
                <a:solidFill>
                  <a:prstClr val="black"/>
                </a:solidFill>
                <a:latin typeface="ＭＳ Ｐゴシック"/>
              </a:rPr>
              <a:t>療養機能強化型Ｂは、</a:t>
            </a:r>
            <a:r>
              <a:rPr lang="en-US" altLang="ja-JP" sz="1100" dirty="0">
                <a:solidFill>
                  <a:prstClr val="black"/>
                </a:solidFill>
                <a:latin typeface="ＭＳ Ｐゴシック"/>
              </a:rPr>
              <a:t>100</a:t>
            </a:r>
            <a:r>
              <a:rPr lang="ja-JP" altLang="en-US" sz="1100" dirty="0">
                <a:solidFill>
                  <a:prstClr val="black"/>
                </a:solidFill>
                <a:latin typeface="ＭＳ Ｐゴシック"/>
              </a:rPr>
              <a:t>分</a:t>
            </a:r>
            <a:r>
              <a:rPr lang="ja-JP" altLang="en-US" sz="1100" dirty="0" smtClean="0">
                <a:solidFill>
                  <a:prstClr val="black"/>
                </a:solidFill>
                <a:latin typeface="ＭＳ Ｐゴシック"/>
              </a:rPr>
              <a:t>の</a:t>
            </a:r>
            <a:r>
              <a:rPr lang="en-US" altLang="ja-JP" sz="1100" dirty="0" smtClean="0">
                <a:solidFill>
                  <a:prstClr val="black"/>
                </a:solidFill>
                <a:latin typeface="ＭＳ Ｐゴシック"/>
              </a:rPr>
              <a:t>30</a:t>
            </a:r>
            <a:r>
              <a:rPr lang="ja-JP" altLang="en-US" sz="1100" dirty="0">
                <a:solidFill>
                  <a:prstClr val="black"/>
                </a:solidFill>
                <a:latin typeface="ＭＳ Ｐゴシック"/>
              </a:rPr>
              <a:t>（</a:t>
            </a:r>
            <a:r>
              <a:rPr lang="ja-JP" altLang="ja-JP" sz="1100" dirty="0">
                <a:solidFill>
                  <a:prstClr val="black"/>
                </a:solidFill>
                <a:latin typeface="ＭＳ Ｐゴシック"/>
              </a:rPr>
              <a:t>療養病床を有する診療所の場合は</a:t>
            </a:r>
            <a:r>
              <a:rPr lang="en-US" altLang="ja-JP" sz="1100" dirty="0">
                <a:solidFill>
                  <a:prstClr val="black"/>
                </a:solidFill>
                <a:latin typeface="ＭＳ Ｐゴシック"/>
              </a:rPr>
              <a:t>100</a:t>
            </a:r>
            <a:r>
              <a:rPr lang="ja-JP" altLang="en-US" sz="1100" dirty="0">
                <a:solidFill>
                  <a:prstClr val="black"/>
                </a:solidFill>
                <a:latin typeface="ＭＳ Ｐゴシック"/>
              </a:rPr>
              <a:t>分</a:t>
            </a:r>
            <a:r>
              <a:rPr lang="ja-JP" altLang="en-US" sz="1100" dirty="0" smtClean="0">
                <a:solidFill>
                  <a:prstClr val="black"/>
                </a:solidFill>
                <a:latin typeface="ＭＳ Ｐゴシック"/>
              </a:rPr>
              <a:t>の</a:t>
            </a:r>
            <a:r>
              <a:rPr lang="en-US" altLang="ja-JP" sz="1100" dirty="0">
                <a:solidFill>
                  <a:prstClr val="black"/>
                </a:solidFill>
                <a:latin typeface="ＭＳ Ｐゴシック"/>
              </a:rPr>
              <a:t>20</a:t>
            </a:r>
            <a:r>
              <a:rPr lang="ja-JP" altLang="en-US" sz="1100" dirty="0" smtClean="0">
                <a:solidFill>
                  <a:prstClr val="black"/>
                </a:solidFill>
                <a:latin typeface="ＭＳ Ｐゴシック"/>
              </a:rPr>
              <a:t>）</a:t>
            </a:r>
            <a:endParaRPr lang="en-US" altLang="ja-JP" sz="1100" dirty="0">
              <a:solidFill>
                <a:prstClr val="black"/>
              </a:solidFill>
              <a:latin typeface="ＭＳ Ｐゴシック"/>
            </a:endParaRPr>
          </a:p>
          <a:p>
            <a:r>
              <a:rPr lang="ja-JP" altLang="en-US" sz="1100" dirty="0">
                <a:solidFill>
                  <a:prstClr val="black"/>
                </a:solidFill>
                <a:latin typeface="ＭＳ Ｐゴシック"/>
              </a:rPr>
              <a:t>（</a:t>
            </a:r>
            <a:r>
              <a:rPr lang="ja-JP" altLang="en-US" sz="1100" dirty="0" smtClean="0">
                <a:solidFill>
                  <a:prstClr val="black"/>
                </a:solidFill>
                <a:latin typeface="ＭＳ Ｐゴシック"/>
              </a:rPr>
              <a:t>注</a:t>
            </a:r>
            <a:r>
              <a:rPr lang="en-US" altLang="ja-JP" sz="1100" dirty="0" smtClean="0">
                <a:solidFill>
                  <a:prstClr val="black"/>
                </a:solidFill>
                <a:latin typeface="ＭＳ Ｐゴシック"/>
              </a:rPr>
              <a:t>3</a:t>
            </a:r>
            <a:r>
              <a:rPr lang="ja-JP" altLang="en-US" sz="1100" dirty="0" smtClean="0">
                <a:solidFill>
                  <a:prstClr val="black"/>
                </a:solidFill>
                <a:latin typeface="ＭＳ Ｐゴシック"/>
              </a:rPr>
              <a:t>）</a:t>
            </a:r>
            <a:r>
              <a:rPr lang="ja-JP" altLang="en-US" sz="1100" dirty="0">
                <a:solidFill>
                  <a:prstClr val="black"/>
                </a:solidFill>
                <a:latin typeface="ＭＳ Ｐゴシック"/>
              </a:rPr>
              <a:t>療養機能強化型Ｂは、</a:t>
            </a:r>
            <a:r>
              <a:rPr lang="en-US" altLang="ja-JP" sz="1100" dirty="0">
                <a:solidFill>
                  <a:prstClr val="black"/>
                </a:solidFill>
                <a:latin typeface="ＭＳ Ｐゴシック"/>
              </a:rPr>
              <a:t>100</a:t>
            </a:r>
            <a:r>
              <a:rPr lang="ja-JP" altLang="en-US" sz="1100" dirty="0">
                <a:solidFill>
                  <a:prstClr val="black"/>
                </a:solidFill>
                <a:latin typeface="ＭＳ Ｐゴシック"/>
              </a:rPr>
              <a:t>分</a:t>
            </a:r>
            <a:r>
              <a:rPr lang="ja-JP" altLang="en-US" sz="1100" dirty="0" smtClean="0">
                <a:solidFill>
                  <a:prstClr val="black"/>
                </a:solidFill>
                <a:latin typeface="ＭＳ Ｐゴシック"/>
              </a:rPr>
              <a:t>の</a:t>
            </a:r>
            <a:r>
              <a:rPr lang="en-US" altLang="ja-JP" sz="1100" dirty="0">
                <a:solidFill>
                  <a:prstClr val="black"/>
                </a:solidFill>
                <a:latin typeface="ＭＳ Ｐゴシック"/>
              </a:rPr>
              <a:t>5</a:t>
            </a:r>
          </a:p>
        </p:txBody>
      </p:sp>
      <p:sp>
        <p:nvSpPr>
          <p:cNvPr id="13" name="テキスト ボックス 2"/>
          <p:cNvSpPr txBox="1"/>
          <p:nvPr/>
        </p:nvSpPr>
        <p:spPr>
          <a:xfrm>
            <a:off x="1801562" y="2211560"/>
            <a:ext cx="7075737"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ja-JP" sz="1200" dirty="0">
                <a:solidFill>
                  <a:prstClr val="black"/>
                </a:solidFill>
              </a:rPr>
              <a:t>（例）療養病床を有する病院における介護療養施設サービスのうち看護６：１，介護</a:t>
            </a:r>
            <a:r>
              <a:rPr lang="ja-JP" altLang="ja-JP" sz="1200" dirty="0" smtClean="0">
                <a:solidFill>
                  <a:prstClr val="black"/>
                </a:solidFill>
              </a:rPr>
              <a:t>４：１</a:t>
            </a:r>
            <a:r>
              <a:rPr lang="ja-JP" altLang="en-US" sz="1200" dirty="0" smtClean="0">
                <a:solidFill>
                  <a:prstClr val="black"/>
                </a:solidFill>
              </a:rPr>
              <a:t>、多床室の場合</a:t>
            </a:r>
            <a:endParaRPr lang="ja-JP" altLang="en-US" sz="1200" dirty="0">
              <a:solidFill>
                <a:prstClr val="black"/>
              </a:solidFill>
            </a:endParaRPr>
          </a:p>
        </p:txBody>
      </p:sp>
      <p:graphicFrame>
        <p:nvGraphicFramePr>
          <p:cNvPr id="16" name="表 15"/>
          <p:cNvGraphicFramePr>
            <a:graphicFrameLocks noGrp="1"/>
          </p:cNvGraphicFramePr>
          <p:nvPr>
            <p:extLst>
              <p:ext uri="{D42A27DB-BD31-4B8C-83A1-F6EECF244321}">
                <p14:modId xmlns:p14="http://schemas.microsoft.com/office/powerpoint/2010/main" val="328962216"/>
              </p:ext>
            </p:extLst>
          </p:nvPr>
        </p:nvGraphicFramePr>
        <p:xfrm>
          <a:off x="393706" y="2669724"/>
          <a:ext cx="8915394" cy="1725108"/>
        </p:xfrm>
        <a:graphic>
          <a:graphicData uri="http://schemas.openxmlformats.org/drawingml/2006/table">
            <a:tbl>
              <a:tblPr firstRow="1" bandRow="1">
                <a:tableStyleId>{5940675A-B579-460E-94D1-54222C63F5DA}</a:tableStyleId>
              </a:tblPr>
              <a:tblGrid>
                <a:gridCol w="1084133"/>
                <a:gridCol w="1938685"/>
                <a:gridCol w="1964192"/>
                <a:gridCol w="1964192"/>
                <a:gridCol w="1964192"/>
              </a:tblGrid>
              <a:tr h="287518">
                <a:tc>
                  <a:txBody>
                    <a:bodyPr/>
                    <a:lstStyle/>
                    <a:p>
                      <a:endParaRPr kumimoji="1" lang="ja-JP" altLang="en-US" sz="1200" dirty="0"/>
                    </a:p>
                  </a:txBody>
                  <a:tcPr anchor="ctr"/>
                </a:tc>
                <a:tc>
                  <a:txBody>
                    <a:bodyPr/>
                    <a:lstStyle/>
                    <a:p>
                      <a:pPr algn="ctr"/>
                      <a:r>
                        <a:rPr lang="zh-TW" altLang="en-US" sz="1200" dirty="0" smtClean="0">
                          <a:solidFill>
                            <a:prstClr val="black"/>
                          </a:solidFill>
                          <a:latin typeface="ＭＳ Ｐゴシック" panose="020B0600070205080204" pitchFamily="50" charset="-128"/>
                          <a:ea typeface="ＭＳ Ｐゴシック" panose="020B0600070205080204" pitchFamily="50" charset="-128"/>
                        </a:rPr>
                        <a:t>療養機能強化型Ａ（</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新設</a:t>
                      </a:r>
                      <a:r>
                        <a:rPr lang="zh-TW" altLang="en-US" sz="1200" dirty="0" smtClean="0">
                          <a:solidFill>
                            <a:prstClr val="black"/>
                          </a:solidFill>
                          <a:latin typeface="ＭＳ Ｐゴシック" panose="020B0600070205080204" pitchFamily="50" charset="-128"/>
                          <a:ea typeface="ＭＳ Ｐゴシック" panose="020B0600070205080204" pitchFamily="50" charset="-128"/>
                        </a:rPr>
                        <a:t>）</a:t>
                      </a:r>
                      <a:endParaRPr kumimoji="1" lang="en-US" altLang="ja-JP" sz="1200" dirty="0" smtClean="0"/>
                    </a:p>
                  </a:txBody>
                  <a:tcPr anchor="ctr"/>
                </a:tc>
                <a:tc>
                  <a:txBody>
                    <a:bodyPr/>
                    <a:lstStyle/>
                    <a:p>
                      <a:pPr algn="ctr"/>
                      <a:r>
                        <a:rPr lang="zh-TW" altLang="en-US" sz="1200" dirty="0" smtClean="0">
                          <a:solidFill>
                            <a:prstClr val="black"/>
                          </a:solidFill>
                          <a:latin typeface="ＭＳ Ｐゴシック" panose="020B0600070205080204" pitchFamily="50" charset="-128"/>
                          <a:ea typeface="ＭＳ Ｐゴシック" panose="020B0600070205080204" pitchFamily="50" charset="-128"/>
                        </a:rPr>
                        <a:t>療養機能強化型Ｂ（</a:t>
                      </a:r>
                      <a:r>
                        <a:rPr lang="ja-JP" altLang="en-US" sz="1200" dirty="0" smtClean="0">
                          <a:solidFill>
                            <a:prstClr val="black"/>
                          </a:solidFill>
                          <a:latin typeface="ＭＳ Ｐゴシック" panose="020B0600070205080204" pitchFamily="50" charset="-128"/>
                          <a:ea typeface="ＭＳ Ｐゴシック" panose="020B0600070205080204" pitchFamily="50" charset="-128"/>
                        </a:rPr>
                        <a:t>新設</a:t>
                      </a:r>
                      <a:r>
                        <a:rPr lang="zh-TW" altLang="en-US" sz="1200" dirty="0" smtClean="0">
                          <a:solidFill>
                            <a:prstClr val="black"/>
                          </a:solidFill>
                          <a:latin typeface="ＭＳ Ｐゴシック" panose="020B0600070205080204" pitchFamily="50" charset="-128"/>
                          <a:ea typeface="ＭＳ Ｐゴシック" panose="020B0600070205080204" pitchFamily="50" charset="-128"/>
                        </a:rPr>
                        <a:t>）</a:t>
                      </a:r>
                      <a:endParaRPr kumimoji="1" lang="ja-JP" altLang="en-US" sz="1200" dirty="0"/>
                    </a:p>
                  </a:txBody>
                  <a:tcPr anchor="ctr"/>
                </a:tc>
                <a:tc>
                  <a:txBody>
                    <a:bodyPr/>
                    <a:lstStyle/>
                    <a:p>
                      <a:pPr algn="ctr"/>
                      <a:r>
                        <a:rPr kumimoji="1" lang="ja-JP" altLang="en-US" sz="1200" dirty="0" smtClean="0"/>
                        <a:t>その他（改定後）</a:t>
                      </a:r>
                      <a:endParaRPr kumimoji="1" lang="ja-JP" altLang="en-US" sz="1200" dirty="0"/>
                    </a:p>
                  </a:txBody>
                  <a:tcPr anchor="ctr"/>
                </a:tc>
                <a:tc>
                  <a:txBody>
                    <a:bodyPr/>
                    <a:lstStyle/>
                    <a:p>
                      <a:pPr algn="ctr"/>
                      <a:r>
                        <a:rPr kumimoji="1" lang="ja-JP" altLang="en-US" sz="1200" dirty="0" smtClean="0"/>
                        <a:t>（現行）</a:t>
                      </a:r>
                      <a:endParaRPr kumimoji="1" lang="ja-JP" altLang="en-US" sz="1200" dirty="0"/>
                    </a:p>
                  </a:txBody>
                  <a:tcPr anchor="ctr"/>
                </a:tc>
              </a:tr>
              <a:tr h="287518">
                <a:tc>
                  <a:txBody>
                    <a:bodyPr/>
                    <a:lstStyle/>
                    <a:p>
                      <a:pPr algn="ctr"/>
                      <a:r>
                        <a:rPr lang="ja-JP" altLang="en-US" sz="1200" dirty="0" smtClean="0">
                          <a:solidFill>
                            <a:srgbClr val="000000"/>
                          </a:solidFill>
                          <a:latin typeface="ＭＳ Ｐゴシック" panose="020B0600070205080204" pitchFamily="50" charset="-128"/>
                          <a:ea typeface="ＭＳ Ｐゴシック" panose="020B0600070205080204" pitchFamily="50" charset="-128"/>
                        </a:rPr>
                        <a:t>要介護１</a:t>
                      </a:r>
                      <a:endParaRPr kumimoji="1" lang="ja-JP" altLang="en-US" sz="1200" dirty="0"/>
                    </a:p>
                  </a:txBody>
                  <a:tcPr anchor="ctr"/>
                </a:tc>
                <a:tc>
                  <a:txBody>
                    <a:bodyPr/>
                    <a:lstStyle/>
                    <a:p>
                      <a:pPr algn="r"/>
                      <a:r>
                        <a:rPr kumimoji="1" lang="ja-JP" altLang="en-US" sz="1200" dirty="0" smtClean="0"/>
                        <a:t>７７８</a:t>
                      </a:r>
                      <a:endParaRPr kumimoji="1" lang="ja-JP" altLang="en-US" sz="1200" dirty="0"/>
                    </a:p>
                  </a:txBody>
                  <a:tcPr anchor="ctr"/>
                </a:tc>
                <a:tc>
                  <a:txBody>
                    <a:bodyPr/>
                    <a:lstStyle/>
                    <a:p>
                      <a:pPr algn="r"/>
                      <a:r>
                        <a:rPr kumimoji="1" lang="ja-JP" altLang="en-US" sz="1200" dirty="0" smtClean="0"/>
                        <a:t>７６６</a:t>
                      </a:r>
                      <a:endParaRPr kumimoji="1" lang="ja-JP" altLang="en-US" sz="1200" dirty="0"/>
                    </a:p>
                  </a:txBody>
                  <a:tcPr anchor="ctr"/>
                </a:tc>
                <a:tc>
                  <a:txBody>
                    <a:bodyPr/>
                    <a:lstStyle/>
                    <a:p>
                      <a:pPr algn="r"/>
                      <a:r>
                        <a:rPr kumimoji="1" lang="ja-JP" altLang="en-US" sz="1200" dirty="0" smtClean="0"/>
                        <a:t>７４５</a:t>
                      </a:r>
                      <a:endParaRPr kumimoji="1" lang="ja-JP" altLang="en-US" sz="1200" dirty="0"/>
                    </a:p>
                  </a:txBody>
                  <a:tcPr anchor="ctr"/>
                </a:tc>
                <a:tc>
                  <a:txBody>
                    <a:bodyPr/>
                    <a:lstStyle/>
                    <a:p>
                      <a:pPr algn="r"/>
                      <a:r>
                        <a:rPr kumimoji="1" lang="ja-JP" altLang="en-US" sz="1200" dirty="0" smtClean="0"/>
                        <a:t>７８６</a:t>
                      </a:r>
                      <a:endParaRPr kumimoji="1" lang="ja-JP" altLang="en-US" sz="1200" dirty="0"/>
                    </a:p>
                  </a:txBody>
                  <a:tcPr anchor="ctr"/>
                </a:tc>
              </a:tr>
              <a:tr h="287518">
                <a:tc>
                  <a:txBody>
                    <a:bodyPr/>
                    <a:lstStyle/>
                    <a:p>
                      <a:pPr algn="ctr"/>
                      <a:r>
                        <a:rPr lang="ja-JP" altLang="en-US" sz="1200" dirty="0" smtClean="0">
                          <a:solidFill>
                            <a:srgbClr val="000000"/>
                          </a:solidFill>
                          <a:latin typeface="ＭＳ Ｐゴシック" panose="020B0600070205080204" pitchFamily="50" charset="-128"/>
                          <a:ea typeface="ＭＳ Ｐゴシック" panose="020B0600070205080204" pitchFamily="50" charset="-128"/>
                        </a:rPr>
                        <a:t>要介護２</a:t>
                      </a:r>
                      <a:endParaRPr kumimoji="1" lang="ja-JP" altLang="en-US" sz="1200" dirty="0"/>
                    </a:p>
                  </a:txBody>
                  <a:tcPr anchor="ctr"/>
                </a:tc>
                <a:tc>
                  <a:txBody>
                    <a:bodyPr/>
                    <a:lstStyle/>
                    <a:p>
                      <a:pPr algn="r"/>
                      <a:r>
                        <a:rPr kumimoji="1" lang="ja-JP" altLang="en-US" sz="1200" dirty="0" smtClean="0"/>
                        <a:t>８８６</a:t>
                      </a:r>
                      <a:endParaRPr kumimoji="1" lang="ja-JP" altLang="en-US" sz="1200" dirty="0"/>
                    </a:p>
                  </a:txBody>
                  <a:tcPr anchor="ctr"/>
                </a:tc>
                <a:tc>
                  <a:txBody>
                    <a:bodyPr/>
                    <a:lstStyle/>
                    <a:p>
                      <a:pPr algn="r"/>
                      <a:r>
                        <a:rPr kumimoji="1" lang="ja-JP" altLang="en-US" sz="1200" dirty="0" smtClean="0"/>
                        <a:t>８７３</a:t>
                      </a:r>
                      <a:endParaRPr kumimoji="1" lang="ja-JP" altLang="en-US" sz="1200" dirty="0"/>
                    </a:p>
                  </a:txBody>
                  <a:tcPr anchor="ctr"/>
                </a:tc>
                <a:tc>
                  <a:txBody>
                    <a:bodyPr/>
                    <a:lstStyle/>
                    <a:p>
                      <a:pPr algn="r"/>
                      <a:r>
                        <a:rPr kumimoji="1" lang="ja-JP" altLang="en-US" sz="1200" dirty="0" smtClean="0"/>
                        <a:t>８４８</a:t>
                      </a:r>
                      <a:endParaRPr kumimoji="1" lang="ja-JP" altLang="en-US" sz="1200" dirty="0"/>
                    </a:p>
                  </a:txBody>
                  <a:tcPr anchor="ctr"/>
                </a:tc>
                <a:tc>
                  <a:txBody>
                    <a:bodyPr/>
                    <a:lstStyle/>
                    <a:p>
                      <a:pPr algn="r"/>
                      <a:r>
                        <a:rPr kumimoji="1" lang="ja-JP" altLang="en-US" sz="1200" dirty="0" smtClean="0"/>
                        <a:t>８９５</a:t>
                      </a:r>
                      <a:endParaRPr kumimoji="1" lang="ja-JP" altLang="en-US" sz="1200" dirty="0"/>
                    </a:p>
                  </a:txBody>
                  <a:tcPr anchor="ctr"/>
                </a:tc>
              </a:tr>
              <a:tr h="287518">
                <a:tc>
                  <a:txBody>
                    <a:bodyPr/>
                    <a:lstStyle/>
                    <a:p>
                      <a:pPr algn="ctr"/>
                      <a:r>
                        <a:rPr lang="ja-JP" altLang="en-US" sz="1200" dirty="0" smtClean="0">
                          <a:solidFill>
                            <a:srgbClr val="000000"/>
                          </a:solidFill>
                          <a:latin typeface="ＭＳ Ｐゴシック" panose="020B0600070205080204" pitchFamily="50" charset="-128"/>
                          <a:ea typeface="ＭＳ Ｐゴシック" panose="020B0600070205080204" pitchFamily="50" charset="-128"/>
                        </a:rPr>
                        <a:t>要介護３</a:t>
                      </a:r>
                      <a:endParaRPr kumimoji="1" lang="ja-JP" altLang="en-US" sz="1200" dirty="0"/>
                    </a:p>
                  </a:txBody>
                  <a:tcPr anchor="ctr"/>
                </a:tc>
                <a:tc>
                  <a:txBody>
                    <a:bodyPr/>
                    <a:lstStyle/>
                    <a:p>
                      <a:pPr algn="r"/>
                      <a:r>
                        <a:rPr kumimoji="1" lang="ja-JP" altLang="en-US" sz="1200" dirty="0" smtClean="0"/>
                        <a:t>１，１１９</a:t>
                      </a:r>
                      <a:endParaRPr kumimoji="1" lang="ja-JP" altLang="en-US" sz="1200" dirty="0"/>
                    </a:p>
                  </a:txBody>
                  <a:tcPr anchor="ctr"/>
                </a:tc>
                <a:tc>
                  <a:txBody>
                    <a:bodyPr/>
                    <a:lstStyle/>
                    <a:p>
                      <a:pPr algn="r"/>
                      <a:r>
                        <a:rPr kumimoji="1" lang="ja-JP" altLang="en-US" sz="1200" dirty="0" smtClean="0"/>
                        <a:t>１，１０２</a:t>
                      </a:r>
                      <a:endParaRPr kumimoji="1" lang="ja-JP" altLang="en-US" sz="1200" dirty="0"/>
                    </a:p>
                  </a:txBody>
                  <a:tcPr anchor="ctr"/>
                </a:tc>
                <a:tc>
                  <a:txBody>
                    <a:bodyPr/>
                    <a:lstStyle/>
                    <a:p>
                      <a:pPr algn="r"/>
                      <a:r>
                        <a:rPr kumimoji="1" lang="ja-JP" altLang="en-US" sz="1200" dirty="0" smtClean="0"/>
                        <a:t>１，０７１</a:t>
                      </a:r>
                      <a:endParaRPr kumimoji="1" lang="ja-JP" altLang="en-US" sz="1200" dirty="0"/>
                    </a:p>
                  </a:txBody>
                  <a:tcPr anchor="ctr"/>
                </a:tc>
                <a:tc>
                  <a:txBody>
                    <a:bodyPr/>
                    <a:lstStyle/>
                    <a:p>
                      <a:pPr algn="r"/>
                      <a:r>
                        <a:rPr kumimoji="1" lang="ja-JP" altLang="en-US" sz="1200" dirty="0" smtClean="0"/>
                        <a:t>１，１３０</a:t>
                      </a:r>
                      <a:endParaRPr kumimoji="1" lang="ja-JP" altLang="en-US" sz="1200" dirty="0"/>
                    </a:p>
                  </a:txBody>
                  <a:tcPr anchor="ctr"/>
                </a:tc>
              </a:tr>
              <a:tr h="287518">
                <a:tc>
                  <a:txBody>
                    <a:bodyPr/>
                    <a:lstStyle/>
                    <a:p>
                      <a:pPr algn="ctr"/>
                      <a:r>
                        <a:rPr lang="ja-JP" altLang="en-US" sz="1200" dirty="0" smtClean="0">
                          <a:solidFill>
                            <a:srgbClr val="000000"/>
                          </a:solidFill>
                          <a:latin typeface="ＭＳ Ｐゴシック" panose="020B0600070205080204" pitchFamily="50" charset="-128"/>
                          <a:ea typeface="ＭＳ Ｐゴシック" panose="020B0600070205080204" pitchFamily="50" charset="-128"/>
                        </a:rPr>
                        <a:t>要介護４</a:t>
                      </a:r>
                      <a:endParaRPr kumimoji="1" lang="ja-JP" altLang="en-US" sz="1200" dirty="0"/>
                    </a:p>
                  </a:txBody>
                  <a:tcPr anchor="ctr"/>
                </a:tc>
                <a:tc>
                  <a:txBody>
                    <a:bodyPr/>
                    <a:lstStyle/>
                    <a:p>
                      <a:pPr algn="r"/>
                      <a:r>
                        <a:rPr kumimoji="1" lang="ja-JP" altLang="en-US" sz="1200" dirty="0" smtClean="0"/>
                        <a:t>１，２１８</a:t>
                      </a:r>
                      <a:endParaRPr kumimoji="1" lang="ja-JP" altLang="en-US" sz="1200" dirty="0"/>
                    </a:p>
                  </a:txBody>
                  <a:tcPr anchor="ctr"/>
                </a:tc>
                <a:tc>
                  <a:txBody>
                    <a:bodyPr/>
                    <a:lstStyle/>
                    <a:p>
                      <a:pPr algn="r"/>
                      <a:r>
                        <a:rPr kumimoji="1" lang="ja-JP" altLang="en-US" sz="1200" dirty="0" smtClean="0"/>
                        <a:t>１，１９９</a:t>
                      </a:r>
                      <a:endParaRPr kumimoji="1" lang="ja-JP" altLang="en-US" sz="1200" dirty="0"/>
                    </a:p>
                  </a:txBody>
                  <a:tcPr anchor="ctr"/>
                </a:tc>
                <a:tc>
                  <a:txBody>
                    <a:bodyPr/>
                    <a:lstStyle/>
                    <a:p>
                      <a:pPr algn="r"/>
                      <a:r>
                        <a:rPr kumimoji="1" lang="ja-JP" altLang="en-US" sz="1200" dirty="0" smtClean="0"/>
                        <a:t>１，１６６</a:t>
                      </a:r>
                      <a:endParaRPr kumimoji="1" lang="ja-JP" altLang="en-US" sz="1200" dirty="0"/>
                    </a:p>
                  </a:txBody>
                  <a:tcPr anchor="ctr"/>
                </a:tc>
                <a:tc>
                  <a:txBody>
                    <a:bodyPr/>
                    <a:lstStyle/>
                    <a:p>
                      <a:pPr algn="r"/>
                      <a:r>
                        <a:rPr kumimoji="1" lang="ja-JP" altLang="en-US" sz="1200" dirty="0" smtClean="0"/>
                        <a:t>１，２３０</a:t>
                      </a:r>
                      <a:endParaRPr kumimoji="1" lang="ja-JP" altLang="en-US" sz="1200" dirty="0"/>
                    </a:p>
                  </a:txBody>
                  <a:tcPr anchor="ctr"/>
                </a:tc>
              </a:tr>
              <a:tr h="287518">
                <a:tc>
                  <a:txBody>
                    <a:bodyPr/>
                    <a:lstStyle/>
                    <a:p>
                      <a:pPr algn="ctr"/>
                      <a:r>
                        <a:rPr lang="ja-JP" altLang="en-US" sz="1200" dirty="0" smtClean="0">
                          <a:solidFill>
                            <a:srgbClr val="000000"/>
                          </a:solidFill>
                          <a:latin typeface="ＭＳ Ｐゴシック" panose="020B0600070205080204" pitchFamily="50" charset="-128"/>
                          <a:ea typeface="ＭＳ Ｐゴシック" panose="020B0600070205080204" pitchFamily="50" charset="-128"/>
                        </a:rPr>
                        <a:t>要介護５</a:t>
                      </a:r>
                      <a:endParaRPr kumimoji="1" lang="ja-JP" altLang="en-US" sz="1200" dirty="0"/>
                    </a:p>
                  </a:txBody>
                  <a:tcPr anchor="ctr"/>
                </a:tc>
                <a:tc>
                  <a:txBody>
                    <a:bodyPr/>
                    <a:lstStyle/>
                    <a:p>
                      <a:pPr algn="r"/>
                      <a:r>
                        <a:rPr kumimoji="1" lang="ja-JP" altLang="en-US" sz="1200" dirty="0" smtClean="0"/>
                        <a:t>１，３０７</a:t>
                      </a:r>
                      <a:endParaRPr kumimoji="1" lang="ja-JP" altLang="en-US" sz="1200" dirty="0"/>
                    </a:p>
                  </a:txBody>
                  <a:tcPr anchor="ctr"/>
                </a:tc>
                <a:tc>
                  <a:txBody>
                    <a:bodyPr/>
                    <a:lstStyle/>
                    <a:p>
                      <a:pPr algn="r"/>
                      <a:r>
                        <a:rPr kumimoji="1" lang="ja-JP" altLang="en-US" sz="1200" dirty="0" smtClean="0"/>
                        <a:t>１，２８７</a:t>
                      </a:r>
                      <a:endParaRPr kumimoji="1" lang="ja-JP" altLang="en-US" sz="1200" dirty="0"/>
                    </a:p>
                  </a:txBody>
                  <a:tcPr anchor="ctr"/>
                </a:tc>
                <a:tc>
                  <a:txBody>
                    <a:bodyPr/>
                    <a:lstStyle/>
                    <a:p>
                      <a:pPr algn="r"/>
                      <a:r>
                        <a:rPr kumimoji="1" lang="ja-JP" altLang="en-US" sz="1200" dirty="0" smtClean="0"/>
                        <a:t>１，２５１</a:t>
                      </a:r>
                      <a:endParaRPr kumimoji="1" lang="ja-JP" altLang="en-US" sz="1200" dirty="0"/>
                    </a:p>
                  </a:txBody>
                  <a:tcPr anchor="ctr"/>
                </a:tc>
                <a:tc>
                  <a:txBody>
                    <a:bodyPr/>
                    <a:lstStyle/>
                    <a:p>
                      <a:pPr algn="r"/>
                      <a:r>
                        <a:rPr kumimoji="1" lang="ja-JP" altLang="en-US" sz="1200" dirty="0" smtClean="0"/>
                        <a:t>１，３２０</a:t>
                      </a:r>
                      <a:endParaRPr kumimoji="1" lang="ja-JP" altLang="en-US" sz="1200" dirty="0"/>
                    </a:p>
                  </a:txBody>
                  <a:tcPr anchor="ctr"/>
                </a:tc>
              </a:tr>
            </a:tbl>
          </a:graphicData>
        </a:graphic>
      </p:graphicFrame>
      <p:sp>
        <p:nvSpPr>
          <p:cNvPr id="23" name="テキスト ボックス 22"/>
          <p:cNvSpPr txBox="1"/>
          <p:nvPr/>
        </p:nvSpPr>
        <p:spPr>
          <a:xfrm>
            <a:off x="8492863" y="2390337"/>
            <a:ext cx="1831790" cy="276999"/>
          </a:xfrm>
          <a:prstGeom prst="rect">
            <a:avLst/>
          </a:prstGeom>
          <a:noFill/>
        </p:spPr>
        <p:txBody>
          <a:bodyPr wrap="square" rtlCol="0">
            <a:spAutoFit/>
          </a:bodyPr>
          <a:lstStyle/>
          <a:p>
            <a:r>
              <a:rPr lang="ja-JP" altLang="en-US" sz="1200" dirty="0" smtClean="0">
                <a:solidFill>
                  <a:prstClr val="black"/>
                </a:solidFill>
                <a:latin typeface="ＭＳ Ｐゴシック" panose="020B0600070205080204" pitchFamily="50" charset="-128"/>
              </a:rPr>
              <a:t>（単位／日）</a:t>
            </a:r>
            <a:endParaRPr lang="en-US" altLang="zh-TW" sz="1200" dirty="0">
              <a:solidFill>
                <a:prstClr val="black"/>
              </a:solidFill>
              <a:latin typeface="ＭＳ Ｐゴシック" panose="020B0600070205080204" pitchFamily="50" charset="-128"/>
              <a:ea typeface="ＭＳ Ｐゴシック" panose="020B0600070205080204" pitchFamily="50" charset="-128"/>
            </a:endParaRPr>
          </a:p>
        </p:txBody>
      </p:sp>
      <p:sp>
        <p:nvSpPr>
          <p:cNvPr id="18" name="テキスト ボックス 17"/>
          <p:cNvSpPr txBox="1"/>
          <p:nvPr/>
        </p:nvSpPr>
        <p:spPr>
          <a:xfrm>
            <a:off x="7353012" y="6576825"/>
            <a:ext cx="2236721" cy="261610"/>
          </a:xfrm>
          <a:prstGeom prst="rect">
            <a:avLst/>
          </a:prstGeom>
          <a:noFill/>
        </p:spPr>
        <p:txBody>
          <a:bodyPr wrap="square" rtlCol="0">
            <a:spAutoFit/>
          </a:bodyPr>
          <a:lstStyle/>
          <a:p>
            <a:r>
              <a:rPr lang="en-US" altLang="ja-JP" sz="1100" dirty="0" smtClean="0">
                <a:solidFill>
                  <a:prstClr val="black"/>
                </a:solidFill>
                <a:latin typeface="ＭＳ Ｐゴシック"/>
              </a:rPr>
              <a:t>※1</a:t>
            </a:r>
            <a:r>
              <a:rPr lang="ja-JP" altLang="en-US" sz="1100" dirty="0" smtClean="0">
                <a:solidFill>
                  <a:prstClr val="black"/>
                </a:solidFill>
                <a:latin typeface="ＭＳ Ｐゴシック"/>
              </a:rPr>
              <a:t>～</a:t>
            </a:r>
            <a:r>
              <a:rPr lang="en-US" altLang="ja-JP" sz="1100" dirty="0" smtClean="0">
                <a:solidFill>
                  <a:prstClr val="black"/>
                </a:solidFill>
                <a:latin typeface="ＭＳ Ｐゴシック"/>
              </a:rPr>
              <a:t>※7</a:t>
            </a:r>
            <a:r>
              <a:rPr lang="ja-JP" altLang="en-US" sz="1100" dirty="0" smtClean="0">
                <a:solidFill>
                  <a:prstClr val="black"/>
                </a:solidFill>
                <a:latin typeface="ＭＳ Ｐゴシック"/>
              </a:rPr>
              <a:t>については、次頁に記載</a:t>
            </a:r>
            <a:endParaRPr lang="en-US" altLang="ja-JP" sz="1100" dirty="0">
              <a:solidFill>
                <a:prstClr val="black"/>
              </a:solidFill>
              <a:latin typeface="ＭＳ Ｐゴシック"/>
            </a:endParaRPr>
          </a:p>
        </p:txBody>
      </p:sp>
      <p:cxnSp>
        <p:nvCxnSpPr>
          <p:cNvPr id="19" name="直線コネクタ 18"/>
          <p:cNvCxnSpPr/>
          <p:nvPr/>
        </p:nvCxnSpPr>
        <p:spPr>
          <a:xfrm>
            <a:off x="7404100" y="2667336"/>
            <a:ext cx="0" cy="17141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69</a:t>
            </a:fld>
            <a:endParaRPr kumimoji="0" lang="en-US" altLang="ja-JP" sz="1600" kern="0" dirty="0">
              <a:solidFill>
                <a:srgbClr val="000000"/>
              </a:solidFill>
            </a:endParaRPr>
          </a:p>
        </p:txBody>
      </p:sp>
    </p:spTree>
    <p:extLst>
      <p:ext uri="{BB962C8B-B14F-4D97-AF65-F5344CB8AC3E}">
        <p14:creationId xmlns:p14="http://schemas.microsoft.com/office/powerpoint/2010/main" val="499618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0" y="0"/>
            <a:ext cx="9906000" cy="47667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3" tIns="45697" rIns="91393" bIns="45697" anchor="b" anchorCtr="0"/>
          <a:lstStyle/>
          <a:p>
            <a:pPr algn="ctr" defTabSz="914326">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（２）活動と参加に焦点を当てたリハビリテーションの推進</a:t>
            </a:r>
          </a:p>
        </p:txBody>
      </p:sp>
      <p:sp>
        <p:nvSpPr>
          <p:cNvPr id="3" name="テキスト ボックス 2"/>
          <p:cNvSpPr txBox="1"/>
          <p:nvPr/>
        </p:nvSpPr>
        <p:spPr>
          <a:xfrm>
            <a:off x="12510" y="578282"/>
            <a:ext cx="10139775" cy="830997"/>
          </a:xfrm>
          <a:prstGeom prst="rect">
            <a:avLst/>
          </a:prstGeom>
          <a:noFill/>
        </p:spPr>
        <p:txBody>
          <a:bodyPr wrap="square" rtlCol="0">
            <a:spAutoFit/>
          </a:bodyPr>
          <a:lstStyle/>
          <a:p>
            <a:r>
              <a:rPr lang="ja-JP" altLang="en-US" sz="1600" dirty="0" smtClean="0">
                <a:solidFill>
                  <a:prstClr val="black"/>
                </a:solidFill>
              </a:rPr>
              <a:t>○　「心身機能」、「活動」、「参加」の要素にバランスよく働きかける効果的なリハビリテーションの提供を推進する</a:t>
            </a:r>
          </a:p>
          <a:p>
            <a:r>
              <a:rPr lang="ja-JP" altLang="en-US" sz="1600" dirty="0">
                <a:solidFill>
                  <a:prstClr val="black"/>
                </a:solidFill>
              </a:rPr>
              <a:t>　</a:t>
            </a:r>
            <a:r>
              <a:rPr lang="ja-JP" altLang="en-US" sz="1600" dirty="0" smtClean="0">
                <a:solidFill>
                  <a:prstClr val="black"/>
                </a:solidFill>
              </a:rPr>
              <a:t>ため、そのような理念を明確化するとともに、「活動」と「参加」に焦点を当てた新たな報酬体系の導入や、</a:t>
            </a:r>
          </a:p>
          <a:p>
            <a:r>
              <a:rPr lang="ja-JP" altLang="en-US" sz="1600" dirty="0" smtClean="0">
                <a:solidFill>
                  <a:prstClr val="black"/>
                </a:solidFill>
              </a:rPr>
              <a:t>　このような質の高いリハビリテーションの着実な提供を促すためのリハビリテーションマネジメントの充実等を図る。</a:t>
            </a:r>
            <a:endParaRPr lang="ja-JP" altLang="en-US" sz="1600" dirty="0">
              <a:solidFill>
                <a:prstClr val="black"/>
              </a:solidFill>
            </a:endParaRPr>
          </a:p>
        </p:txBody>
      </p:sp>
      <p:sp>
        <p:nvSpPr>
          <p:cNvPr id="11" name="正方形/長方形 10"/>
          <p:cNvSpPr/>
          <p:nvPr/>
        </p:nvSpPr>
        <p:spPr>
          <a:xfrm>
            <a:off x="39806" y="549243"/>
            <a:ext cx="9806901" cy="8309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正方形/長方形 12"/>
          <p:cNvSpPr/>
          <p:nvPr/>
        </p:nvSpPr>
        <p:spPr>
          <a:xfrm>
            <a:off x="7761312" y="1788815"/>
            <a:ext cx="2051677" cy="1938992"/>
          </a:xfrm>
          <a:prstGeom prst="rect">
            <a:avLst/>
          </a:prstGeom>
          <a:ln>
            <a:solidFill>
              <a:schemeClr val="tx1"/>
            </a:solidFill>
            <a:prstDash val="dash"/>
          </a:ln>
        </p:spPr>
        <p:txBody>
          <a:bodyPr wrap="square">
            <a:spAutoFit/>
          </a:bodyPr>
          <a:lstStyle/>
          <a:p>
            <a:pPr marL="355600" indent="-355600" algn="just">
              <a:defRPr/>
            </a:pPr>
            <a:r>
              <a:rPr lang="ja-JP" altLang="en-US" sz="1200" dirty="0" smtClean="0">
                <a:solidFill>
                  <a:prstClr val="black"/>
                </a:solidFill>
                <a:latin typeface="ＭＳ Ｐゴシック"/>
              </a:rPr>
              <a:t>○リハビリテーションの目的</a:t>
            </a:r>
            <a:endParaRPr lang="en-US" altLang="ja-JP" sz="1200" dirty="0" smtClean="0">
              <a:solidFill>
                <a:prstClr val="black"/>
              </a:solidFill>
              <a:latin typeface="ＭＳ Ｐゴシック"/>
            </a:endParaRPr>
          </a:p>
          <a:p>
            <a:pPr marL="355600" indent="-355600" algn="just">
              <a:defRPr/>
            </a:pPr>
            <a:r>
              <a:rPr lang="ja-JP" altLang="en-US" sz="1200" dirty="0">
                <a:solidFill>
                  <a:prstClr val="black"/>
                </a:solidFill>
                <a:latin typeface="ＭＳ Ｐゴシック"/>
              </a:rPr>
              <a:t>　</a:t>
            </a:r>
            <a:r>
              <a:rPr lang="ja-JP" altLang="en-US" sz="1200" dirty="0" smtClean="0">
                <a:solidFill>
                  <a:prstClr val="black"/>
                </a:solidFill>
                <a:latin typeface="ＭＳ Ｐゴシック"/>
              </a:rPr>
              <a:t>　</a:t>
            </a:r>
            <a:r>
              <a:rPr lang="ja-JP" altLang="ja-JP" sz="1200" dirty="0" smtClean="0">
                <a:solidFill>
                  <a:prstClr val="black"/>
                </a:solidFill>
                <a:latin typeface="ＭＳ Ｐゴシック"/>
              </a:rPr>
              <a:t>リハビリテーション</a:t>
            </a:r>
            <a:r>
              <a:rPr lang="ja-JP" altLang="ja-JP" sz="1200" dirty="0">
                <a:solidFill>
                  <a:prstClr val="black"/>
                </a:solidFill>
                <a:latin typeface="ＭＳ Ｐゴシック"/>
              </a:rPr>
              <a:t>は</a:t>
            </a:r>
            <a:r>
              <a:rPr lang="ja-JP" altLang="ja-JP" sz="1200" dirty="0" smtClean="0">
                <a:solidFill>
                  <a:prstClr val="black"/>
                </a:solidFill>
                <a:latin typeface="ＭＳ Ｐゴシック"/>
              </a:rPr>
              <a:t>、</a:t>
            </a:r>
            <a:r>
              <a:rPr lang="ja-JP" altLang="en-US" sz="1200" dirty="0" smtClean="0">
                <a:solidFill>
                  <a:prstClr val="black"/>
                </a:solidFill>
                <a:latin typeface="ＭＳ Ｐゴシック"/>
              </a:rPr>
              <a:t>心　</a:t>
            </a:r>
            <a:endParaRPr lang="en-US" altLang="ja-JP" sz="1200" dirty="0" smtClean="0">
              <a:solidFill>
                <a:prstClr val="black"/>
              </a:solidFill>
              <a:latin typeface="ＭＳ Ｐゴシック"/>
            </a:endParaRPr>
          </a:p>
          <a:p>
            <a:pPr marL="355600" indent="-355600" algn="just">
              <a:defRPr/>
            </a:pPr>
            <a:r>
              <a:rPr lang="ja-JP" altLang="en-US" sz="1200" dirty="0">
                <a:solidFill>
                  <a:prstClr val="black"/>
                </a:solidFill>
                <a:latin typeface="ＭＳ Ｐゴシック"/>
              </a:rPr>
              <a:t>　</a:t>
            </a:r>
            <a:r>
              <a:rPr lang="ja-JP" altLang="ja-JP" sz="1200" dirty="0" smtClean="0">
                <a:solidFill>
                  <a:prstClr val="black"/>
                </a:solidFill>
                <a:latin typeface="ＭＳ Ｐゴシック"/>
              </a:rPr>
              <a:t>身に障害を持つ人々の全</a:t>
            </a:r>
            <a:r>
              <a:rPr lang="ja-JP" altLang="en-US" sz="1200" dirty="0" smtClean="0">
                <a:solidFill>
                  <a:prstClr val="black"/>
                </a:solidFill>
                <a:latin typeface="ＭＳ Ｐゴシック"/>
              </a:rPr>
              <a:t>　</a:t>
            </a:r>
            <a:endParaRPr lang="en-US" altLang="ja-JP" sz="1200" dirty="0" smtClean="0">
              <a:solidFill>
                <a:prstClr val="black"/>
              </a:solidFill>
              <a:latin typeface="ＭＳ Ｐゴシック"/>
            </a:endParaRPr>
          </a:p>
          <a:p>
            <a:pPr marL="355600" indent="-355600" algn="just">
              <a:defRPr/>
            </a:pPr>
            <a:r>
              <a:rPr lang="ja-JP" altLang="en-US" sz="1200" dirty="0">
                <a:solidFill>
                  <a:prstClr val="black"/>
                </a:solidFill>
                <a:latin typeface="ＭＳ Ｐゴシック"/>
              </a:rPr>
              <a:t>　</a:t>
            </a:r>
            <a:r>
              <a:rPr lang="ja-JP" altLang="ja-JP" sz="1200" dirty="0" smtClean="0">
                <a:solidFill>
                  <a:prstClr val="black"/>
                </a:solidFill>
                <a:latin typeface="ＭＳ Ｐゴシック"/>
              </a:rPr>
              <a:t>人間的</a:t>
            </a:r>
            <a:r>
              <a:rPr lang="ja-JP" altLang="ja-JP" sz="1200" dirty="0">
                <a:solidFill>
                  <a:prstClr val="black"/>
                </a:solidFill>
                <a:latin typeface="ＭＳ Ｐゴシック"/>
              </a:rPr>
              <a:t>復権を</a:t>
            </a:r>
            <a:r>
              <a:rPr lang="ja-JP" altLang="ja-JP" sz="1200" dirty="0" smtClean="0">
                <a:solidFill>
                  <a:prstClr val="black"/>
                </a:solidFill>
                <a:latin typeface="ＭＳ Ｐゴシック"/>
              </a:rPr>
              <a:t>理念として、</a:t>
            </a:r>
            <a:r>
              <a:rPr lang="ja-JP" altLang="en-US" sz="1200" dirty="0" smtClean="0">
                <a:solidFill>
                  <a:prstClr val="black"/>
                </a:solidFill>
                <a:latin typeface="ＭＳ Ｐゴシック"/>
              </a:rPr>
              <a:t>　</a:t>
            </a:r>
            <a:endParaRPr lang="en-US" altLang="ja-JP" sz="1200" dirty="0" smtClean="0">
              <a:solidFill>
                <a:prstClr val="black"/>
              </a:solidFill>
              <a:latin typeface="ＭＳ Ｐゴシック"/>
            </a:endParaRPr>
          </a:p>
          <a:p>
            <a:pPr marL="355600" indent="-355600" algn="just">
              <a:defRPr/>
            </a:pPr>
            <a:r>
              <a:rPr lang="ja-JP" altLang="en-US" sz="1200" dirty="0">
                <a:solidFill>
                  <a:prstClr val="black"/>
                </a:solidFill>
                <a:latin typeface="ＭＳ Ｐゴシック"/>
              </a:rPr>
              <a:t>　</a:t>
            </a:r>
            <a:r>
              <a:rPr lang="ja-JP" altLang="ja-JP" sz="1200" dirty="0" smtClean="0">
                <a:solidFill>
                  <a:prstClr val="black"/>
                </a:solidFill>
                <a:latin typeface="ＭＳ Ｐゴシック"/>
              </a:rPr>
              <a:t>単なる機能回復訓練</a:t>
            </a:r>
            <a:r>
              <a:rPr lang="ja-JP" altLang="ja-JP" sz="1200" dirty="0">
                <a:solidFill>
                  <a:prstClr val="black"/>
                </a:solidFill>
                <a:latin typeface="ＭＳ Ｐゴシック"/>
              </a:rPr>
              <a:t>では</a:t>
            </a:r>
            <a:r>
              <a:rPr lang="ja-JP" altLang="ja-JP" sz="1200" dirty="0" err="1" smtClean="0">
                <a:solidFill>
                  <a:prstClr val="black"/>
                </a:solidFill>
                <a:latin typeface="ＭＳ Ｐゴシック"/>
              </a:rPr>
              <a:t>な</a:t>
            </a:r>
            <a:r>
              <a:rPr lang="ja-JP" altLang="en-US" sz="1200" dirty="0" smtClean="0">
                <a:solidFill>
                  <a:prstClr val="black"/>
                </a:solidFill>
                <a:latin typeface="ＭＳ Ｐゴシック"/>
              </a:rPr>
              <a:t>　</a:t>
            </a:r>
            <a:endParaRPr lang="en-US" altLang="ja-JP" sz="1200" dirty="0" smtClean="0">
              <a:solidFill>
                <a:prstClr val="black"/>
              </a:solidFill>
              <a:latin typeface="ＭＳ Ｐゴシック"/>
            </a:endParaRPr>
          </a:p>
          <a:p>
            <a:pPr marL="355600" indent="-355600" algn="just">
              <a:defRPr/>
            </a:pPr>
            <a:r>
              <a:rPr lang="ja-JP" altLang="en-US" sz="1200" dirty="0">
                <a:solidFill>
                  <a:prstClr val="black"/>
                </a:solidFill>
                <a:latin typeface="ＭＳ Ｐゴシック"/>
              </a:rPr>
              <a:t>　</a:t>
            </a:r>
            <a:r>
              <a:rPr lang="ja-JP" altLang="ja-JP" sz="1200" dirty="0" smtClean="0">
                <a:solidFill>
                  <a:prstClr val="black"/>
                </a:solidFill>
                <a:latin typeface="ＭＳ Ｐゴシック"/>
              </a:rPr>
              <a:t>く、潜在する能力を最大限</a:t>
            </a:r>
            <a:endParaRPr lang="en-US" altLang="ja-JP" sz="1200" dirty="0" smtClean="0">
              <a:solidFill>
                <a:prstClr val="black"/>
              </a:solidFill>
              <a:latin typeface="ＭＳ Ｐゴシック"/>
            </a:endParaRPr>
          </a:p>
          <a:p>
            <a:pPr marL="355600" indent="-355600" algn="just">
              <a:defRPr/>
            </a:pPr>
            <a:r>
              <a:rPr lang="ja-JP" altLang="en-US" sz="1200" dirty="0">
                <a:solidFill>
                  <a:prstClr val="black"/>
                </a:solidFill>
                <a:latin typeface="ＭＳ Ｐゴシック"/>
              </a:rPr>
              <a:t>　</a:t>
            </a:r>
            <a:r>
              <a:rPr lang="ja-JP" altLang="ja-JP" sz="1200" dirty="0" smtClean="0">
                <a:solidFill>
                  <a:prstClr val="black"/>
                </a:solidFill>
                <a:latin typeface="ＭＳ Ｐゴシック"/>
              </a:rPr>
              <a:t>に発揮させ、日常</a:t>
            </a:r>
            <a:r>
              <a:rPr lang="ja-JP" altLang="ja-JP" sz="1200" dirty="0">
                <a:solidFill>
                  <a:prstClr val="black"/>
                </a:solidFill>
                <a:latin typeface="ＭＳ Ｐゴシック"/>
              </a:rPr>
              <a:t>生活の</a:t>
            </a:r>
            <a:r>
              <a:rPr lang="ja-JP" altLang="ja-JP" sz="1200" dirty="0" smtClean="0">
                <a:solidFill>
                  <a:prstClr val="black"/>
                </a:solidFill>
                <a:latin typeface="ＭＳ Ｐゴシック"/>
              </a:rPr>
              <a:t>活</a:t>
            </a:r>
            <a:endParaRPr lang="en-US" altLang="ja-JP" sz="1200" dirty="0" smtClean="0">
              <a:solidFill>
                <a:prstClr val="black"/>
              </a:solidFill>
              <a:latin typeface="ＭＳ Ｐゴシック"/>
            </a:endParaRPr>
          </a:p>
          <a:p>
            <a:pPr marL="355600" indent="-355600" algn="just">
              <a:defRPr/>
            </a:pPr>
            <a:r>
              <a:rPr lang="ja-JP" altLang="en-US" sz="1200" dirty="0">
                <a:solidFill>
                  <a:prstClr val="black"/>
                </a:solidFill>
                <a:latin typeface="ＭＳ Ｐゴシック"/>
              </a:rPr>
              <a:t>　</a:t>
            </a:r>
            <a:r>
              <a:rPr lang="ja-JP" altLang="ja-JP" sz="1200" dirty="0" smtClean="0">
                <a:solidFill>
                  <a:prstClr val="black"/>
                </a:solidFill>
                <a:latin typeface="ＭＳ Ｐゴシック"/>
              </a:rPr>
              <a:t>動を高め、家庭</a:t>
            </a:r>
            <a:r>
              <a:rPr lang="ja-JP" altLang="ja-JP" sz="1200" dirty="0">
                <a:solidFill>
                  <a:prstClr val="black"/>
                </a:solidFill>
                <a:latin typeface="ＭＳ Ｐゴシック"/>
              </a:rPr>
              <a:t>や</a:t>
            </a:r>
            <a:r>
              <a:rPr lang="ja-JP" altLang="ja-JP" sz="1200" dirty="0" smtClean="0">
                <a:solidFill>
                  <a:prstClr val="black"/>
                </a:solidFill>
                <a:latin typeface="ＭＳ Ｐゴシック"/>
              </a:rPr>
              <a:t>社会への</a:t>
            </a:r>
            <a:endParaRPr lang="en-US" altLang="ja-JP" sz="1200" dirty="0" smtClean="0">
              <a:solidFill>
                <a:prstClr val="black"/>
              </a:solidFill>
              <a:latin typeface="ＭＳ Ｐゴシック"/>
            </a:endParaRPr>
          </a:p>
          <a:p>
            <a:pPr marL="355600" indent="-355600" algn="just">
              <a:defRPr/>
            </a:pPr>
            <a:r>
              <a:rPr lang="ja-JP" altLang="en-US" sz="1200" dirty="0">
                <a:solidFill>
                  <a:prstClr val="black"/>
                </a:solidFill>
                <a:latin typeface="ＭＳ Ｐゴシック"/>
              </a:rPr>
              <a:t>　</a:t>
            </a:r>
            <a:r>
              <a:rPr lang="ja-JP" altLang="ja-JP" sz="1200" dirty="0" smtClean="0">
                <a:solidFill>
                  <a:prstClr val="black"/>
                </a:solidFill>
                <a:latin typeface="ＭＳ Ｐゴシック"/>
              </a:rPr>
              <a:t>参加を可能</a:t>
            </a:r>
            <a:r>
              <a:rPr lang="ja-JP" altLang="ja-JP" sz="1200" dirty="0">
                <a:solidFill>
                  <a:prstClr val="black"/>
                </a:solidFill>
                <a:latin typeface="ＭＳ Ｐゴシック"/>
              </a:rPr>
              <a:t>にし、その</a:t>
            </a:r>
            <a:r>
              <a:rPr lang="ja-JP" altLang="ja-JP" sz="1200" dirty="0" smtClean="0">
                <a:solidFill>
                  <a:prstClr val="black"/>
                </a:solidFill>
                <a:latin typeface="ＭＳ Ｐゴシック"/>
              </a:rPr>
              <a:t>自立</a:t>
            </a:r>
            <a:endParaRPr lang="en-US" altLang="ja-JP" sz="1200" dirty="0" smtClean="0">
              <a:solidFill>
                <a:prstClr val="black"/>
              </a:solidFill>
              <a:latin typeface="ＭＳ Ｐゴシック"/>
            </a:endParaRPr>
          </a:p>
          <a:p>
            <a:pPr marL="355600" indent="-355600" algn="just">
              <a:defRPr/>
            </a:pPr>
            <a:r>
              <a:rPr lang="ja-JP" altLang="en-US" sz="1200" dirty="0">
                <a:solidFill>
                  <a:prstClr val="black"/>
                </a:solidFill>
                <a:latin typeface="ＭＳ Ｐゴシック"/>
              </a:rPr>
              <a:t>　</a:t>
            </a:r>
            <a:r>
              <a:rPr lang="ja-JP" altLang="ja-JP" sz="1200" dirty="0" smtClean="0">
                <a:solidFill>
                  <a:prstClr val="black"/>
                </a:solidFill>
                <a:latin typeface="ＭＳ Ｐゴシック"/>
              </a:rPr>
              <a:t>を促すもので</a:t>
            </a:r>
            <a:r>
              <a:rPr lang="ja-JP" altLang="ja-JP" sz="1200" dirty="0">
                <a:solidFill>
                  <a:prstClr val="black"/>
                </a:solidFill>
                <a:latin typeface="ＭＳ Ｐゴシック"/>
              </a:rPr>
              <a:t>ある。</a:t>
            </a:r>
            <a:endParaRPr lang="en-US" altLang="ja-JP" sz="1200" dirty="0">
              <a:solidFill>
                <a:prstClr val="black"/>
              </a:solidFill>
              <a:latin typeface="ＭＳ Ｐゴシック"/>
            </a:endParaRPr>
          </a:p>
        </p:txBody>
      </p:sp>
      <p:sp>
        <p:nvSpPr>
          <p:cNvPr id="41" name="角丸四角形 40"/>
          <p:cNvSpPr/>
          <p:nvPr/>
        </p:nvSpPr>
        <p:spPr>
          <a:xfrm>
            <a:off x="682153" y="5011418"/>
            <a:ext cx="466414" cy="1681894"/>
          </a:xfrm>
          <a:prstGeom prst="roundRect">
            <a:avLst/>
          </a:prstGeom>
          <a:gradFill>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100" dirty="0" smtClean="0">
                <a:solidFill>
                  <a:prstClr val="black"/>
                </a:solidFill>
                <a:latin typeface="HGPｺﾞｼｯｸM" panose="020B0600000000000000" pitchFamily="50" charset="-128"/>
                <a:ea typeface="HGPｺﾞｼｯｸM" panose="020B0600000000000000" pitchFamily="50" charset="-128"/>
              </a:rPr>
              <a:t>居宅での情報収集</a:t>
            </a:r>
          </a:p>
          <a:p>
            <a:pPr algn="ctr"/>
            <a:r>
              <a:rPr lang="ja-JP" altLang="en-US" sz="1100" dirty="0" smtClean="0">
                <a:solidFill>
                  <a:prstClr val="black"/>
                </a:solidFill>
                <a:latin typeface="HGPｺﾞｼｯｸM" panose="020B0600000000000000" pitchFamily="50" charset="-128"/>
                <a:ea typeface="HGPｺﾞｼｯｸM" panose="020B0600000000000000" pitchFamily="50" charset="-128"/>
              </a:rPr>
              <a:t>（暫定通所・訪問リハ計画）</a:t>
            </a:r>
          </a:p>
        </p:txBody>
      </p:sp>
      <p:sp>
        <p:nvSpPr>
          <p:cNvPr id="42" name="角丸四角形 41"/>
          <p:cNvSpPr/>
          <p:nvPr/>
        </p:nvSpPr>
        <p:spPr>
          <a:xfrm>
            <a:off x="1424855" y="4989904"/>
            <a:ext cx="3390043" cy="1115117"/>
          </a:xfrm>
          <a:prstGeom prst="roundRect">
            <a:avLst/>
          </a:prstGeom>
          <a:noFill/>
        </p:spPr>
        <p:style>
          <a:lnRef idx="1">
            <a:schemeClr val="accent5"/>
          </a:lnRef>
          <a:fillRef idx="2">
            <a:schemeClr val="accent5"/>
          </a:fillRef>
          <a:effectRef idx="1">
            <a:schemeClr val="accent5"/>
          </a:effectRef>
          <a:fontRef idx="minor">
            <a:schemeClr val="dk1"/>
          </a:fontRef>
        </p:style>
        <p:txBody>
          <a:bodyPr rtlCol="0" anchor="t"/>
          <a:lstStyle/>
          <a:p>
            <a:pPr algn="ctr"/>
            <a:r>
              <a:rPr lang="ja-JP" altLang="en-US" sz="1000" b="1" dirty="0" smtClean="0">
                <a:solidFill>
                  <a:prstClr val="black"/>
                </a:solidFill>
                <a:latin typeface="HGPｺﾞｼｯｸM" panose="020B0600000000000000" pitchFamily="50" charset="-128"/>
                <a:ea typeface="HGPｺﾞｼｯｸM" panose="020B0600000000000000" pitchFamily="50" charset="-128"/>
              </a:rPr>
              <a:t>リハビリテーション会議の強化</a:t>
            </a:r>
          </a:p>
          <a:p>
            <a:r>
              <a:rPr lang="ja-JP" altLang="en-US" sz="1000" dirty="0" smtClean="0">
                <a:solidFill>
                  <a:prstClr val="black"/>
                </a:solidFill>
                <a:latin typeface="HGPｺﾞｼｯｸM" panose="020B0600000000000000" pitchFamily="50" charset="-128"/>
                <a:ea typeface="HGPｺﾞｼｯｸM" panose="020B0600000000000000" pitchFamily="50" charset="-128"/>
              </a:rPr>
              <a:t>（通所・訪問リハの医師・</a:t>
            </a:r>
            <a:r>
              <a:rPr lang="en-US" altLang="ja-JP" sz="1000" dirty="0" smtClean="0">
                <a:solidFill>
                  <a:prstClr val="black"/>
                </a:solidFill>
                <a:latin typeface="HGPｺﾞｼｯｸM" panose="020B0600000000000000" pitchFamily="50" charset="-128"/>
                <a:ea typeface="HGPｺﾞｼｯｸM" panose="020B0600000000000000" pitchFamily="50" charset="-128"/>
              </a:rPr>
              <a:t>PT</a:t>
            </a:r>
            <a:r>
              <a:rPr lang="ja-JP" altLang="en-US" sz="1000" dirty="0" smtClean="0">
                <a:solidFill>
                  <a:prstClr val="black"/>
                </a:solidFill>
                <a:latin typeface="HGPｺﾞｼｯｸM" panose="020B0600000000000000" pitchFamily="50" charset="-128"/>
                <a:ea typeface="HGPｺﾞｼｯｸM" panose="020B0600000000000000" pitchFamily="50" charset="-128"/>
              </a:rPr>
              <a:t>・</a:t>
            </a:r>
            <a:r>
              <a:rPr lang="en-US" altLang="ja-JP" sz="1000" dirty="0" smtClean="0">
                <a:solidFill>
                  <a:prstClr val="black"/>
                </a:solidFill>
                <a:latin typeface="HGPｺﾞｼｯｸM" panose="020B0600000000000000" pitchFamily="50" charset="-128"/>
                <a:ea typeface="HGPｺﾞｼｯｸM" panose="020B0600000000000000" pitchFamily="50" charset="-128"/>
              </a:rPr>
              <a:t>OT</a:t>
            </a:r>
            <a:r>
              <a:rPr lang="ja-JP" altLang="en-US" sz="1000" dirty="0" smtClean="0">
                <a:solidFill>
                  <a:prstClr val="black"/>
                </a:solidFill>
                <a:latin typeface="HGPｺﾞｼｯｸM" panose="020B0600000000000000" pitchFamily="50" charset="-128"/>
                <a:ea typeface="HGPｺﾞｼｯｸM" panose="020B0600000000000000" pitchFamily="50" charset="-128"/>
              </a:rPr>
              <a:t>・</a:t>
            </a:r>
            <a:r>
              <a:rPr lang="en-US" altLang="ja-JP" sz="1000" dirty="0" smtClean="0">
                <a:solidFill>
                  <a:prstClr val="black"/>
                </a:solidFill>
                <a:latin typeface="HGPｺﾞｼｯｸM" panose="020B0600000000000000" pitchFamily="50" charset="-128"/>
                <a:ea typeface="HGPｺﾞｼｯｸM" panose="020B0600000000000000" pitchFamily="50" charset="-128"/>
              </a:rPr>
              <a:t>ST</a:t>
            </a:r>
            <a:r>
              <a:rPr lang="ja-JP" altLang="en-US" sz="1000" dirty="0" smtClean="0">
                <a:solidFill>
                  <a:prstClr val="black"/>
                </a:solidFill>
                <a:latin typeface="HGPｺﾞｼｯｸM" panose="020B0600000000000000" pitchFamily="50" charset="-128"/>
                <a:ea typeface="HGPｺﾞｼｯｸM" panose="020B0600000000000000" pitchFamily="50" charset="-128"/>
              </a:rPr>
              <a:t>・看護・介護職）　　</a:t>
            </a:r>
            <a:endParaRPr lang="ja-JP" altLang="en-US" sz="1000" dirty="0">
              <a:solidFill>
                <a:prstClr val="black"/>
              </a:solidFill>
              <a:latin typeface="HGPｺﾞｼｯｸM" panose="020B0600000000000000" pitchFamily="50" charset="-128"/>
              <a:ea typeface="HGPｺﾞｼｯｸM" panose="020B0600000000000000" pitchFamily="50" charset="-128"/>
            </a:endParaRPr>
          </a:p>
        </p:txBody>
      </p:sp>
      <p:sp>
        <p:nvSpPr>
          <p:cNvPr id="54" name="正方形/長方形 53"/>
          <p:cNvSpPr/>
          <p:nvPr/>
        </p:nvSpPr>
        <p:spPr>
          <a:xfrm>
            <a:off x="5585304" y="5011418"/>
            <a:ext cx="523220" cy="1302128"/>
          </a:xfrm>
          <a:prstGeom prst="rect">
            <a:avLst/>
          </a:prstGeom>
          <a:ln/>
        </p:spPr>
        <p:style>
          <a:lnRef idx="1">
            <a:schemeClr val="accent4"/>
          </a:lnRef>
          <a:fillRef idx="2">
            <a:schemeClr val="accent4"/>
          </a:fillRef>
          <a:effectRef idx="1">
            <a:schemeClr val="accent4"/>
          </a:effectRef>
          <a:fontRef idx="minor">
            <a:schemeClr val="dk1"/>
          </a:fontRef>
        </p:style>
        <p:txBody>
          <a:bodyPr vert="eaVert" wrap="square">
            <a:spAutoFit/>
          </a:bodyPr>
          <a:lstStyle/>
          <a:p>
            <a:pPr algn="ctr"/>
            <a:r>
              <a:rPr lang="ja-JP" altLang="en-US" sz="1100" dirty="0" smtClean="0">
                <a:solidFill>
                  <a:prstClr val="black"/>
                </a:solidFill>
                <a:latin typeface="HGPｺﾞｼｯｸM" panose="020B0600000000000000" pitchFamily="50" charset="-128"/>
                <a:ea typeface="HGPｺﾞｼｯｸM" panose="020B0600000000000000" pitchFamily="50" charset="-128"/>
              </a:rPr>
              <a:t>リハビリテーションサービス</a:t>
            </a:r>
            <a:r>
              <a:rPr lang="ja-JP" altLang="en-US" sz="1100" dirty="0">
                <a:solidFill>
                  <a:prstClr val="black"/>
                </a:solidFill>
                <a:latin typeface="HGPｺﾞｼｯｸM" panose="020B0600000000000000" pitchFamily="50" charset="-128"/>
                <a:ea typeface="HGPｺﾞｼｯｸM" panose="020B0600000000000000" pitchFamily="50" charset="-128"/>
              </a:rPr>
              <a:t>の提供</a:t>
            </a:r>
          </a:p>
        </p:txBody>
      </p:sp>
      <p:sp>
        <p:nvSpPr>
          <p:cNvPr id="56" name="角丸四角形 55"/>
          <p:cNvSpPr/>
          <p:nvPr/>
        </p:nvSpPr>
        <p:spPr>
          <a:xfrm>
            <a:off x="6375189" y="4975351"/>
            <a:ext cx="1555901" cy="1535259"/>
          </a:xfrm>
          <a:prstGeom prst="roundRect">
            <a:avLst>
              <a:gd name="adj" fmla="val 9302"/>
            </a:avLst>
          </a:prstGeom>
        </p:spPr>
        <p:style>
          <a:lnRef idx="1">
            <a:schemeClr val="accent5"/>
          </a:lnRef>
          <a:fillRef idx="2">
            <a:schemeClr val="accent5"/>
          </a:fillRef>
          <a:effectRef idx="1">
            <a:schemeClr val="accent5"/>
          </a:effectRef>
          <a:fontRef idx="minor">
            <a:schemeClr val="dk1"/>
          </a:fontRef>
        </p:style>
        <p:txBody>
          <a:bodyPr vert="horz" rtlCol="0" anchor="ctr"/>
          <a:lstStyle/>
          <a:p>
            <a:pPr algn="ctr"/>
            <a:r>
              <a:rPr lang="ja-JP" altLang="en-US" sz="1400" b="1" dirty="0" smtClean="0">
                <a:solidFill>
                  <a:prstClr val="black"/>
                </a:solidFill>
                <a:latin typeface="HGPｺﾞｼｯｸM" panose="020B0600000000000000" pitchFamily="50" charset="-128"/>
                <a:ea typeface="HGPｺﾞｼｯｸM" panose="020B0600000000000000" pitchFamily="50" charset="-128"/>
              </a:rPr>
              <a:t>モニタリング</a:t>
            </a:r>
            <a:endParaRPr lang="en-US" altLang="ja-JP" sz="8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050" dirty="0" smtClean="0">
                <a:solidFill>
                  <a:prstClr val="black"/>
                </a:solidFill>
                <a:latin typeface="HGPｺﾞｼｯｸM" panose="020B0600000000000000" pitchFamily="50" charset="-128"/>
                <a:ea typeface="HGPｺﾞｼｯｸM" panose="020B0600000000000000" pitchFamily="50" charset="-128"/>
              </a:rPr>
              <a:t>・計画の評価又は見直し</a:t>
            </a:r>
          </a:p>
          <a:p>
            <a:r>
              <a:rPr lang="ja-JP" altLang="en-US" sz="1050" dirty="0" smtClean="0">
                <a:solidFill>
                  <a:prstClr val="black"/>
                </a:solidFill>
                <a:latin typeface="HGPｺﾞｼｯｸM" panose="020B0600000000000000" pitchFamily="50" charset="-128"/>
                <a:ea typeface="HGPｺﾞｼｯｸM" panose="020B0600000000000000" pitchFamily="50" charset="-128"/>
              </a:rPr>
              <a:t>・終了後に利用</a:t>
            </a:r>
            <a:r>
              <a:rPr lang="ja-JP" altLang="en-US" sz="1050" dirty="0">
                <a:solidFill>
                  <a:prstClr val="black"/>
                </a:solidFill>
                <a:latin typeface="HGPｺﾞｼｯｸM" panose="020B0600000000000000" pitchFamily="50" charset="-128"/>
                <a:ea typeface="HGPｺﾞｼｯｸM" panose="020B0600000000000000" pitchFamily="50" charset="-128"/>
              </a:rPr>
              <a:t>予定サービスの担当者の参画と情報提供</a:t>
            </a:r>
          </a:p>
          <a:p>
            <a:r>
              <a:rPr lang="ja-JP" altLang="en-US" sz="1050" dirty="0" smtClean="0">
                <a:solidFill>
                  <a:prstClr val="black"/>
                </a:solidFill>
                <a:latin typeface="HGPｺﾞｼｯｸM" panose="020B0600000000000000" pitchFamily="50" charset="-128"/>
                <a:ea typeface="HGPｺﾞｼｯｸM" panose="020B0600000000000000" pitchFamily="50" charset="-128"/>
              </a:rPr>
              <a:t>・リハビリテーションの結果報告</a:t>
            </a:r>
            <a:endParaRPr lang="ja-JP" altLang="en-US" sz="1050" dirty="0">
              <a:solidFill>
                <a:prstClr val="black"/>
              </a:solidFill>
              <a:latin typeface="HGPｺﾞｼｯｸM" panose="020B0600000000000000" pitchFamily="50" charset="-128"/>
              <a:ea typeface="HGPｺﾞｼｯｸM" panose="020B0600000000000000" pitchFamily="50" charset="-128"/>
            </a:endParaRPr>
          </a:p>
        </p:txBody>
      </p:sp>
      <p:sp>
        <p:nvSpPr>
          <p:cNvPr id="68" name="テキスト ボックス 67"/>
          <p:cNvSpPr txBox="1"/>
          <p:nvPr/>
        </p:nvSpPr>
        <p:spPr>
          <a:xfrm>
            <a:off x="8227185" y="5016046"/>
            <a:ext cx="669414" cy="1483740"/>
          </a:xfrm>
          <a:prstGeom prst="rect">
            <a:avLst/>
          </a:prstGeom>
        </p:spPr>
        <p:style>
          <a:lnRef idx="1">
            <a:schemeClr val="accent3"/>
          </a:lnRef>
          <a:fillRef idx="2">
            <a:schemeClr val="accent3"/>
          </a:fillRef>
          <a:effectRef idx="1">
            <a:schemeClr val="accent3"/>
          </a:effectRef>
          <a:fontRef idx="minor">
            <a:schemeClr val="dk1"/>
          </a:fontRef>
        </p:style>
        <p:txBody>
          <a:bodyPr vert="eaVert" wrap="none" rtlCol="0">
            <a:spAutoFit/>
          </a:bodyPr>
          <a:lstStyle/>
          <a:p>
            <a:r>
              <a:rPr lang="ja-JP" altLang="en-US" sz="1050" dirty="0" smtClean="0">
                <a:solidFill>
                  <a:prstClr val="black"/>
                </a:solidFill>
                <a:latin typeface="HGPｺﾞｼｯｸM" panose="020B0600000000000000" pitchFamily="50" charset="-128"/>
                <a:ea typeface="HGPｺﾞｼｯｸM" panose="020B0600000000000000" pitchFamily="50" charset="-128"/>
              </a:rPr>
              <a:t>情報提供</a:t>
            </a:r>
          </a:p>
          <a:p>
            <a:r>
              <a:rPr lang="ja-JP" altLang="en-US" sz="1050" dirty="0" smtClean="0">
                <a:solidFill>
                  <a:prstClr val="black"/>
                </a:solidFill>
                <a:latin typeface="HGPｺﾞｼｯｸM" panose="020B0600000000000000" pitchFamily="50" charset="-128"/>
                <a:ea typeface="HGPｺﾞｼｯｸM" panose="020B0600000000000000" pitchFamily="50" charset="-128"/>
              </a:rPr>
              <a:t>　医師、介護支援専門員</a:t>
            </a:r>
          </a:p>
          <a:p>
            <a:r>
              <a:rPr lang="ja-JP" altLang="en-US" sz="1050" dirty="0">
                <a:solidFill>
                  <a:prstClr val="black"/>
                </a:solidFill>
                <a:latin typeface="HGPｺﾞｼｯｸM" panose="020B0600000000000000" pitchFamily="50" charset="-128"/>
                <a:ea typeface="HGPｺﾞｼｯｸM" panose="020B0600000000000000" pitchFamily="50" charset="-128"/>
              </a:rPr>
              <a:t>　</a:t>
            </a:r>
            <a:r>
              <a:rPr lang="ja-JP" altLang="en-US" sz="1050" dirty="0" smtClean="0">
                <a:solidFill>
                  <a:prstClr val="black"/>
                </a:solidFill>
                <a:latin typeface="HGPｺﾞｼｯｸM" panose="020B0600000000000000" pitchFamily="50" charset="-128"/>
                <a:ea typeface="HGPｺﾞｼｯｸM" panose="020B0600000000000000" pitchFamily="50" charset="-128"/>
              </a:rPr>
              <a:t>地域のサービス提供者</a:t>
            </a:r>
            <a:endParaRPr lang="ja-JP" altLang="en-US" sz="1050" dirty="0">
              <a:solidFill>
                <a:prstClr val="black"/>
              </a:solidFill>
              <a:latin typeface="HGPｺﾞｼｯｸM" panose="020B0600000000000000" pitchFamily="50" charset="-128"/>
              <a:ea typeface="HGPｺﾞｼｯｸM" panose="020B0600000000000000" pitchFamily="50" charset="-128"/>
            </a:endParaRPr>
          </a:p>
        </p:txBody>
      </p:sp>
      <p:sp>
        <p:nvSpPr>
          <p:cNvPr id="69" name="正方形/長方形 68"/>
          <p:cNvSpPr/>
          <p:nvPr/>
        </p:nvSpPr>
        <p:spPr>
          <a:xfrm>
            <a:off x="599995" y="4687982"/>
            <a:ext cx="8409456" cy="21108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0" name="正方形/長方形 69"/>
          <p:cNvSpPr/>
          <p:nvPr/>
        </p:nvSpPr>
        <p:spPr>
          <a:xfrm>
            <a:off x="1722525" y="4531181"/>
            <a:ext cx="6563377" cy="26401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1400" b="1"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400" b="1" dirty="0" smtClean="0">
                <a:solidFill>
                  <a:prstClr val="black"/>
                </a:solidFill>
                <a:latin typeface="ＤＦ特太ゴシック体" panose="020B0509000000000000" pitchFamily="49" charset="-128"/>
                <a:ea typeface="ＤＦ特太ゴシック体" panose="020B0509000000000000" pitchFamily="49" charset="-128"/>
              </a:rPr>
              <a:t>通所・訪問リハビリテーションにおけるリハビリテーションマネジメント</a:t>
            </a:r>
            <a:r>
              <a:rPr lang="en-US" altLang="ja-JP" sz="1400" b="1"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sz="1400" b="1"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72" name="テキスト ボックス 71"/>
          <p:cNvSpPr txBox="1"/>
          <p:nvPr/>
        </p:nvSpPr>
        <p:spPr>
          <a:xfrm>
            <a:off x="599999" y="4796137"/>
            <a:ext cx="582211" cy="261610"/>
          </a:xfrm>
          <a:prstGeom prst="rect">
            <a:avLst/>
          </a:prstGeom>
          <a:noFill/>
        </p:spPr>
        <p:txBody>
          <a:bodyPr wrap="none" rtlCol="0">
            <a:spAutoFit/>
          </a:bodyPr>
          <a:lstStyle/>
          <a:p>
            <a:r>
              <a:rPr lang="en-US" altLang="ja-JP" sz="1100" b="1" dirty="0" smtClean="0">
                <a:solidFill>
                  <a:prstClr val="black"/>
                </a:solidFill>
                <a:effectLst>
                  <a:outerShdw blurRad="38100" dist="38100" dir="2700000" algn="tl">
                    <a:srgbClr val="000000">
                      <a:alpha val="43137"/>
                    </a:srgbClr>
                  </a:outerShdw>
                </a:effectLst>
              </a:rPr>
              <a:t>Survey</a:t>
            </a:r>
          </a:p>
        </p:txBody>
      </p:sp>
      <p:sp>
        <p:nvSpPr>
          <p:cNvPr id="77" name="テキスト ボックス 76"/>
          <p:cNvSpPr txBox="1"/>
          <p:nvPr/>
        </p:nvSpPr>
        <p:spPr>
          <a:xfrm>
            <a:off x="5389000" y="4808656"/>
            <a:ext cx="348172" cy="261610"/>
          </a:xfrm>
          <a:prstGeom prst="rect">
            <a:avLst/>
          </a:prstGeom>
          <a:noFill/>
        </p:spPr>
        <p:txBody>
          <a:bodyPr wrap="none" rtlCol="0">
            <a:spAutoFit/>
          </a:bodyPr>
          <a:lstStyle/>
          <a:p>
            <a:r>
              <a:rPr lang="en-US" altLang="ja-JP" sz="1100" b="1" dirty="0" smtClean="0">
                <a:solidFill>
                  <a:prstClr val="black"/>
                </a:solidFill>
                <a:effectLst>
                  <a:outerShdw blurRad="38100" dist="38100" dir="2700000" algn="tl">
                    <a:srgbClr val="000000">
                      <a:alpha val="43137"/>
                    </a:srgbClr>
                  </a:outerShdw>
                </a:effectLst>
              </a:rPr>
              <a:t>Do</a:t>
            </a:r>
          </a:p>
        </p:txBody>
      </p:sp>
      <p:sp>
        <p:nvSpPr>
          <p:cNvPr id="78" name="テキスト ボックス 77"/>
          <p:cNvSpPr txBox="1"/>
          <p:nvPr/>
        </p:nvSpPr>
        <p:spPr>
          <a:xfrm>
            <a:off x="2663951" y="4795191"/>
            <a:ext cx="439544" cy="261610"/>
          </a:xfrm>
          <a:prstGeom prst="rect">
            <a:avLst/>
          </a:prstGeom>
          <a:noFill/>
        </p:spPr>
        <p:txBody>
          <a:bodyPr wrap="none" rtlCol="0">
            <a:spAutoFit/>
          </a:bodyPr>
          <a:lstStyle/>
          <a:p>
            <a:r>
              <a:rPr lang="en-US" altLang="ja-JP" sz="1100" b="1" dirty="0" smtClean="0">
                <a:solidFill>
                  <a:prstClr val="black"/>
                </a:solidFill>
                <a:effectLst>
                  <a:outerShdw blurRad="38100" dist="38100" dir="2700000" algn="tl">
                    <a:srgbClr val="000000">
                      <a:alpha val="43137"/>
                    </a:srgbClr>
                  </a:outerShdw>
                </a:effectLst>
              </a:rPr>
              <a:t>Plan</a:t>
            </a:r>
          </a:p>
        </p:txBody>
      </p:sp>
      <p:sp>
        <p:nvSpPr>
          <p:cNvPr id="79" name="テキスト ボックス 78"/>
          <p:cNvSpPr txBox="1"/>
          <p:nvPr/>
        </p:nvSpPr>
        <p:spPr>
          <a:xfrm>
            <a:off x="4625581" y="6595910"/>
            <a:ext cx="378630" cy="261610"/>
          </a:xfrm>
          <a:prstGeom prst="rect">
            <a:avLst/>
          </a:prstGeom>
          <a:noFill/>
        </p:spPr>
        <p:txBody>
          <a:bodyPr wrap="none" rtlCol="0">
            <a:spAutoFit/>
          </a:bodyPr>
          <a:lstStyle/>
          <a:p>
            <a:r>
              <a:rPr lang="en-US" altLang="ja-JP" sz="1100" b="1" dirty="0" smtClean="0">
                <a:solidFill>
                  <a:prstClr val="black"/>
                </a:solidFill>
                <a:effectLst>
                  <a:outerShdw blurRad="38100" dist="38100" dir="2700000" algn="tl">
                    <a:srgbClr val="000000">
                      <a:alpha val="43137"/>
                    </a:srgbClr>
                  </a:outerShdw>
                </a:effectLst>
              </a:rPr>
              <a:t>Act</a:t>
            </a:r>
            <a:endParaRPr lang="ja-JP" altLang="en-US" sz="1100" b="1" dirty="0">
              <a:solidFill>
                <a:prstClr val="black"/>
              </a:solidFill>
              <a:effectLst>
                <a:outerShdw blurRad="38100" dist="38100" dir="2700000" algn="tl">
                  <a:srgbClr val="000000">
                    <a:alpha val="43137"/>
                  </a:srgbClr>
                </a:outerShdw>
              </a:effectLst>
            </a:endParaRPr>
          </a:p>
        </p:txBody>
      </p:sp>
      <p:sp>
        <p:nvSpPr>
          <p:cNvPr id="80" name="上矢印 79"/>
          <p:cNvSpPr/>
          <p:nvPr/>
        </p:nvSpPr>
        <p:spPr>
          <a:xfrm>
            <a:off x="1643746" y="6139307"/>
            <a:ext cx="262509" cy="53945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正方形/長方形 23"/>
          <p:cNvSpPr/>
          <p:nvPr/>
        </p:nvSpPr>
        <p:spPr>
          <a:xfrm>
            <a:off x="1774996" y="6633061"/>
            <a:ext cx="544067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a:xfrm>
            <a:off x="6981855" y="6522340"/>
            <a:ext cx="233826" cy="1335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0" name="テキスト ボックス 109"/>
          <p:cNvSpPr txBox="1"/>
          <p:nvPr/>
        </p:nvSpPr>
        <p:spPr>
          <a:xfrm>
            <a:off x="6509250" y="4796137"/>
            <a:ext cx="532518" cy="261610"/>
          </a:xfrm>
          <a:prstGeom prst="rect">
            <a:avLst/>
          </a:prstGeom>
          <a:noFill/>
        </p:spPr>
        <p:txBody>
          <a:bodyPr wrap="none" rtlCol="0">
            <a:spAutoFit/>
          </a:bodyPr>
          <a:lstStyle/>
          <a:p>
            <a:r>
              <a:rPr lang="en-US" altLang="ja-JP" sz="1100" b="1" dirty="0" smtClean="0">
                <a:solidFill>
                  <a:prstClr val="black"/>
                </a:solidFill>
                <a:effectLst>
                  <a:outerShdw blurRad="38100" dist="38100" dir="2700000" algn="tl">
                    <a:srgbClr val="000000">
                      <a:alpha val="43137"/>
                    </a:srgbClr>
                  </a:outerShdw>
                </a:effectLst>
              </a:rPr>
              <a:t>Check</a:t>
            </a:r>
          </a:p>
        </p:txBody>
      </p:sp>
      <p:sp>
        <p:nvSpPr>
          <p:cNvPr id="26" name="右矢印 25"/>
          <p:cNvSpPr/>
          <p:nvPr/>
        </p:nvSpPr>
        <p:spPr>
          <a:xfrm>
            <a:off x="1164392" y="5296357"/>
            <a:ext cx="240304" cy="33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1" name="右矢印 110"/>
          <p:cNvSpPr/>
          <p:nvPr/>
        </p:nvSpPr>
        <p:spPr>
          <a:xfrm>
            <a:off x="5037981" y="5296358"/>
            <a:ext cx="503723" cy="33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2" name="右矢印 111"/>
          <p:cNvSpPr/>
          <p:nvPr/>
        </p:nvSpPr>
        <p:spPr>
          <a:xfrm>
            <a:off x="6125023" y="5296358"/>
            <a:ext cx="240304" cy="33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3" name="右矢印 112"/>
          <p:cNvSpPr/>
          <p:nvPr/>
        </p:nvSpPr>
        <p:spPr>
          <a:xfrm>
            <a:off x="7931090" y="5301934"/>
            <a:ext cx="240304" cy="33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185530" y="4988869"/>
            <a:ext cx="202762" cy="1076172"/>
          </a:xfrm>
          <a:prstGeom prst="rect">
            <a:avLst/>
          </a:prstGeom>
        </p:spPr>
        <p:style>
          <a:lnRef idx="0">
            <a:schemeClr val="accent2"/>
          </a:lnRef>
          <a:fillRef idx="3">
            <a:schemeClr val="accent2"/>
          </a:fillRef>
          <a:effectRef idx="3">
            <a:schemeClr val="accent2"/>
          </a:effectRef>
          <a:fontRef idx="minor">
            <a:schemeClr val="lt1"/>
          </a:fontRef>
        </p:style>
        <p:txBody>
          <a:bodyPr vert="eaVert" rtlCol="0" anchor="ctr"/>
          <a:lstStyle/>
          <a:p>
            <a:pPr algn="ctr"/>
            <a:r>
              <a:rPr lang="ja-JP" altLang="en-US" sz="1100" dirty="0">
                <a:solidFill>
                  <a:prstClr val="white"/>
                </a:solidFill>
              </a:rPr>
              <a:t>ケアプラン</a:t>
            </a:r>
          </a:p>
        </p:txBody>
      </p:sp>
      <p:sp>
        <p:nvSpPr>
          <p:cNvPr id="114" name="右矢印 113"/>
          <p:cNvSpPr/>
          <p:nvPr/>
        </p:nvSpPr>
        <p:spPr>
          <a:xfrm>
            <a:off x="419912" y="5297536"/>
            <a:ext cx="240304" cy="3351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角丸四角形 27"/>
          <p:cNvSpPr/>
          <p:nvPr/>
        </p:nvSpPr>
        <p:spPr>
          <a:xfrm>
            <a:off x="2222704" y="5742979"/>
            <a:ext cx="3039585" cy="835571"/>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30" name="正方形/長方形 29"/>
          <p:cNvSpPr/>
          <p:nvPr/>
        </p:nvSpPr>
        <p:spPr>
          <a:xfrm>
            <a:off x="2222705" y="5743653"/>
            <a:ext cx="2592199" cy="384721"/>
          </a:xfrm>
          <a:prstGeom prst="rect">
            <a:avLst/>
          </a:prstGeom>
          <a:gradFill>
            <a:gsLst>
              <a:gs pos="0">
                <a:schemeClr val="accent2">
                  <a:tint val="50000"/>
                  <a:satMod val="300000"/>
                  <a:alpha val="49000"/>
                </a:schemeClr>
              </a:gs>
              <a:gs pos="83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wrap="square" lIns="0" rIns="0">
            <a:spAutoFit/>
          </a:bodyPr>
          <a:lstStyle/>
          <a:p>
            <a:pPr algn="ctr"/>
            <a:r>
              <a:rPr lang="en-US" altLang="ja-JP" sz="1000" dirty="0" smtClean="0">
                <a:solidFill>
                  <a:prstClr val="black"/>
                </a:solidFill>
                <a:latin typeface="HGPｺﾞｼｯｸM" panose="020B0600000000000000" pitchFamily="50" charset="-128"/>
                <a:ea typeface="HGPｺﾞｼｯｸM" panose="020B0600000000000000" pitchFamily="50" charset="-128"/>
              </a:rPr>
              <a:t>【</a:t>
            </a:r>
            <a:r>
              <a:rPr lang="ja-JP" altLang="en-US" sz="1000" dirty="0" smtClean="0">
                <a:solidFill>
                  <a:prstClr val="black"/>
                </a:solidFill>
                <a:latin typeface="HGPｺﾞｼｯｸM" panose="020B0600000000000000" pitchFamily="50" charset="-128"/>
                <a:ea typeface="HGPｺﾞｼｯｸM" panose="020B0600000000000000" pitchFamily="50" charset="-128"/>
              </a:rPr>
              <a:t>協　　働</a:t>
            </a:r>
            <a:r>
              <a:rPr lang="en-US" altLang="ja-JP" sz="1000" dirty="0" smtClean="0">
                <a:solidFill>
                  <a:prstClr val="black"/>
                </a:solidFill>
                <a:latin typeface="HGPｺﾞｼｯｸM" panose="020B0600000000000000" pitchFamily="50" charset="-128"/>
                <a:ea typeface="HGPｺﾞｼｯｸM" panose="020B0600000000000000" pitchFamily="50" charset="-128"/>
              </a:rPr>
              <a:t>】</a:t>
            </a:r>
            <a:endParaRPr lang="ja-JP" altLang="en-US" sz="10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900" dirty="0" smtClean="0">
                <a:solidFill>
                  <a:prstClr val="black"/>
                </a:solidFill>
                <a:latin typeface="HGPｺﾞｼｯｸM" panose="020B0600000000000000" pitchFamily="50" charset="-128"/>
                <a:ea typeface="HGPｺﾞｼｯｸM" panose="020B0600000000000000" pitchFamily="50" charset="-128"/>
              </a:rPr>
              <a:t>・リハビリテーションの観点で支援</a:t>
            </a:r>
            <a:r>
              <a:rPr lang="ja-JP" altLang="en-US" sz="900" dirty="0">
                <a:solidFill>
                  <a:prstClr val="black"/>
                </a:solidFill>
                <a:latin typeface="HGPｺﾞｼｯｸM" panose="020B0600000000000000" pitchFamily="50" charset="-128"/>
                <a:ea typeface="HGPｺﾞｼｯｸM" panose="020B0600000000000000" pitchFamily="50" charset="-128"/>
              </a:rPr>
              <a:t>方針</a:t>
            </a:r>
            <a:r>
              <a:rPr lang="ja-JP" altLang="en-US" sz="900" dirty="0" smtClean="0">
                <a:solidFill>
                  <a:prstClr val="black"/>
                </a:solidFill>
                <a:latin typeface="HGPｺﾞｼｯｸM" panose="020B0600000000000000" pitchFamily="50" charset="-128"/>
                <a:ea typeface="HGPｺﾞｼｯｸM" panose="020B0600000000000000" pitchFamily="50" charset="-128"/>
              </a:rPr>
              <a:t>や方法</a:t>
            </a:r>
            <a:r>
              <a:rPr lang="ja-JP" altLang="en-US" sz="900" dirty="0">
                <a:solidFill>
                  <a:prstClr val="black"/>
                </a:solidFill>
                <a:latin typeface="HGPｺﾞｼｯｸM" panose="020B0600000000000000" pitchFamily="50" charset="-128"/>
                <a:ea typeface="HGPｺﾞｼｯｸM" panose="020B0600000000000000" pitchFamily="50" charset="-128"/>
              </a:rPr>
              <a:t>の</a:t>
            </a:r>
            <a:r>
              <a:rPr lang="ja-JP" altLang="en-US" sz="900" dirty="0" smtClean="0">
                <a:solidFill>
                  <a:prstClr val="black"/>
                </a:solidFill>
                <a:latin typeface="HGPｺﾞｼｯｸM" panose="020B0600000000000000" pitchFamily="50" charset="-128"/>
                <a:ea typeface="HGPｺﾞｼｯｸM" panose="020B0600000000000000" pitchFamily="50" charset="-128"/>
              </a:rPr>
              <a:t>共有</a:t>
            </a:r>
            <a:endParaRPr lang="ja-JP" altLang="en-US" sz="900" dirty="0">
              <a:solidFill>
                <a:prstClr val="black"/>
              </a:solidFill>
              <a:latin typeface="HGPｺﾞｼｯｸM" panose="020B0600000000000000" pitchFamily="50" charset="-128"/>
              <a:ea typeface="HGPｺﾞｼｯｸM" panose="020B0600000000000000" pitchFamily="50" charset="-128"/>
            </a:endParaRPr>
          </a:p>
        </p:txBody>
      </p:sp>
      <p:sp>
        <p:nvSpPr>
          <p:cNvPr id="31" name="テキスト ボックス 30"/>
          <p:cNvSpPr txBox="1"/>
          <p:nvPr/>
        </p:nvSpPr>
        <p:spPr>
          <a:xfrm>
            <a:off x="2229854" y="6182074"/>
            <a:ext cx="2747868" cy="400110"/>
          </a:xfrm>
          <a:prstGeom prst="rect">
            <a:avLst/>
          </a:prstGeom>
          <a:noFill/>
        </p:spPr>
        <p:txBody>
          <a:bodyPr wrap="none" rtlCol="0">
            <a:spAutoFit/>
          </a:bodyPr>
          <a:lstStyle/>
          <a:p>
            <a:r>
              <a:rPr lang="ja-JP" altLang="en-US" sz="1000" dirty="0" smtClean="0">
                <a:solidFill>
                  <a:prstClr val="black"/>
                </a:solidFill>
                <a:latin typeface="HGPｺﾞｼｯｸM" panose="020B0600000000000000" pitchFamily="50" charset="-128"/>
                <a:ea typeface="HGPｺﾞｼｯｸM" panose="020B0600000000000000" pitchFamily="50" charset="-128"/>
              </a:rPr>
              <a:t>介護支援専門員、他の居宅サービスの従事者等</a:t>
            </a:r>
          </a:p>
          <a:p>
            <a:r>
              <a:rPr lang="ja-JP" altLang="en-US" sz="1000" dirty="0" smtClean="0">
                <a:solidFill>
                  <a:prstClr val="black"/>
                </a:solidFill>
                <a:latin typeface="HGPｺﾞｼｯｸM" panose="020B0600000000000000" pitchFamily="50" charset="-128"/>
                <a:ea typeface="HGPｺﾞｼｯｸM" panose="020B0600000000000000" pitchFamily="50" charset="-128"/>
              </a:rPr>
              <a:t>（ケアプラン、居宅サービス計画と連動）</a:t>
            </a:r>
            <a:endParaRPr lang="ja-JP" altLang="en-US" sz="1000" dirty="0">
              <a:solidFill>
                <a:prstClr val="black"/>
              </a:solidFill>
              <a:latin typeface="HGPｺﾞｼｯｸM" panose="020B0600000000000000" pitchFamily="50" charset="-128"/>
              <a:ea typeface="HGPｺﾞｼｯｸM" panose="020B0600000000000000" pitchFamily="50" charset="-128"/>
            </a:endParaRPr>
          </a:p>
        </p:txBody>
      </p:sp>
      <p:sp>
        <p:nvSpPr>
          <p:cNvPr id="32" name="正方形/長方形 31"/>
          <p:cNvSpPr/>
          <p:nvPr/>
        </p:nvSpPr>
        <p:spPr>
          <a:xfrm>
            <a:off x="1393167" y="5350832"/>
            <a:ext cx="3329412" cy="553998"/>
          </a:xfrm>
          <a:prstGeom prst="rect">
            <a:avLst/>
          </a:prstGeom>
        </p:spPr>
        <p:txBody>
          <a:bodyPr wrap="square">
            <a:spAutoFit/>
          </a:bodyPr>
          <a:lstStyle/>
          <a:p>
            <a:r>
              <a:rPr lang="ja-JP" altLang="en-US" sz="1000" dirty="0" smtClean="0">
                <a:solidFill>
                  <a:prstClr val="black"/>
                </a:solidFill>
                <a:latin typeface="HGPｺﾞｼｯｸM" panose="020B0600000000000000" pitchFamily="50" charset="-128"/>
                <a:ea typeface="HGPｺﾞｼｯｸM" panose="020B0600000000000000" pitchFamily="50" charset="-128"/>
              </a:rPr>
              <a:t>・</a:t>
            </a:r>
            <a:r>
              <a:rPr lang="ja-JP" altLang="en-US" sz="1000" dirty="0">
                <a:solidFill>
                  <a:prstClr val="black"/>
                </a:solidFill>
                <a:latin typeface="HGPｺﾞｼｯｸM" panose="020B0600000000000000" pitchFamily="50" charset="-128"/>
                <a:ea typeface="HGPｺﾞｼｯｸM" panose="020B0600000000000000" pitchFamily="50" charset="-128"/>
              </a:rPr>
              <a:t>リハビリテーション計画の作成</a:t>
            </a:r>
          </a:p>
          <a:p>
            <a:r>
              <a:rPr lang="ja-JP" altLang="en-US" sz="1000" dirty="0" smtClean="0">
                <a:solidFill>
                  <a:prstClr val="black"/>
                </a:solidFill>
                <a:latin typeface="HGPｺﾞｼｯｸM" panose="020B0600000000000000" pitchFamily="50" charset="-128"/>
                <a:ea typeface="HGPｺﾞｼｯｸM" panose="020B0600000000000000" pitchFamily="50" charset="-128"/>
              </a:rPr>
              <a:t>・医師による本人</a:t>
            </a:r>
            <a:r>
              <a:rPr lang="ja-JP" altLang="en-US" sz="1000" dirty="0">
                <a:solidFill>
                  <a:prstClr val="black"/>
                </a:solidFill>
                <a:latin typeface="HGPｺﾞｼｯｸM" panose="020B0600000000000000" pitchFamily="50" charset="-128"/>
                <a:ea typeface="HGPｺﾞｼｯｸM" panose="020B0600000000000000" pitchFamily="50" charset="-128"/>
              </a:rPr>
              <a:t>・家族へ</a:t>
            </a:r>
            <a:r>
              <a:rPr lang="ja-JP" altLang="en-US" sz="1000" dirty="0" smtClean="0">
                <a:solidFill>
                  <a:prstClr val="black"/>
                </a:solidFill>
                <a:latin typeface="HGPｺﾞｼｯｸM" panose="020B0600000000000000" pitchFamily="50" charset="-128"/>
                <a:ea typeface="HGPｺﾞｼｯｸM" panose="020B0600000000000000" pitchFamily="50" charset="-128"/>
              </a:rPr>
              <a:t>のリハビリテーション</a:t>
            </a:r>
            <a:r>
              <a:rPr lang="ja-JP" altLang="en-US" sz="1000" dirty="0">
                <a:solidFill>
                  <a:prstClr val="black"/>
                </a:solidFill>
                <a:latin typeface="HGPｺﾞｼｯｸM" panose="020B0600000000000000" pitchFamily="50" charset="-128"/>
                <a:ea typeface="HGPｺﾞｼｯｸM" panose="020B0600000000000000" pitchFamily="50" charset="-128"/>
              </a:rPr>
              <a:t>計画</a:t>
            </a:r>
            <a:r>
              <a:rPr lang="ja-JP" altLang="en-US" sz="1000" dirty="0" smtClean="0">
                <a:solidFill>
                  <a:prstClr val="black"/>
                </a:solidFill>
                <a:latin typeface="HGPｺﾞｼｯｸM" panose="020B0600000000000000" pitchFamily="50" charset="-128"/>
                <a:ea typeface="HGPｺﾞｼｯｸM" panose="020B0600000000000000" pitchFamily="50" charset="-128"/>
              </a:rPr>
              <a:t>の</a:t>
            </a:r>
          </a:p>
          <a:p>
            <a:r>
              <a:rPr lang="ja-JP" altLang="en-US" sz="1000" dirty="0">
                <a:solidFill>
                  <a:prstClr val="black"/>
                </a:solidFill>
                <a:latin typeface="HGPｺﾞｼｯｸM" panose="020B0600000000000000" pitchFamily="50" charset="-128"/>
                <a:ea typeface="HGPｺﾞｼｯｸM" panose="020B0600000000000000" pitchFamily="50" charset="-128"/>
              </a:rPr>
              <a:t>　</a:t>
            </a:r>
            <a:r>
              <a:rPr lang="ja-JP" altLang="en-US" sz="1000" dirty="0" smtClean="0">
                <a:solidFill>
                  <a:prstClr val="black"/>
                </a:solidFill>
                <a:latin typeface="HGPｺﾞｼｯｸM" panose="020B0600000000000000" pitchFamily="50" charset="-128"/>
                <a:ea typeface="HGPｺﾞｼｯｸM" panose="020B0600000000000000" pitchFamily="50" charset="-128"/>
              </a:rPr>
              <a:t>説明</a:t>
            </a:r>
            <a:r>
              <a:rPr lang="ja-JP" altLang="en-US" sz="1000" dirty="0">
                <a:solidFill>
                  <a:prstClr val="black"/>
                </a:solidFill>
                <a:latin typeface="HGPｺﾞｼｯｸM" panose="020B0600000000000000" pitchFamily="50" charset="-128"/>
                <a:ea typeface="HGPｺﾞｼｯｸM" panose="020B0600000000000000" pitchFamily="50" charset="-128"/>
              </a:rPr>
              <a:t>と同意</a:t>
            </a:r>
          </a:p>
        </p:txBody>
      </p:sp>
      <p:sp>
        <p:nvSpPr>
          <p:cNvPr id="33" name="角丸四角形 32"/>
          <p:cNvSpPr/>
          <p:nvPr/>
        </p:nvSpPr>
        <p:spPr>
          <a:xfrm>
            <a:off x="9105631" y="4687996"/>
            <a:ext cx="780087" cy="2122347"/>
          </a:xfrm>
          <a:prstGeom prst="round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pic>
        <p:nvPicPr>
          <p:cNvPr id="116" name="Picture 5" descr="C:\Documents and Settings\nao\Local Settings\Temporary Internet Files\Content.IE5\TEYYXPF4\MC900343525[1].wmf"/>
          <p:cNvPicPr>
            <a:picLocks noChangeAspect="1" noChangeArrowheads="1"/>
          </p:cNvPicPr>
          <p:nvPr/>
        </p:nvPicPr>
        <p:blipFill>
          <a:blip r:embed="rId3" cstate="print"/>
          <a:srcRect/>
          <a:stretch>
            <a:fillRect/>
          </a:stretch>
        </p:blipFill>
        <p:spPr bwMode="auto">
          <a:xfrm>
            <a:off x="9105625" y="6056537"/>
            <a:ext cx="741082" cy="369947"/>
          </a:xfrm>
          <a:prstGeom prst="rect">
            <a:avLst/>
          </a:prstGeom>
          <a:noFill/>
        </p:spPr>
      </p:pic>
      <p:sp>
        <p:nvSpPr>
          <p:cNvPr id="35" name="テキスト ボックス 34"/>
          <p:cNvSpPr txBox="1"/>
          <p:nvPr/>
        </p:nvSpPr>
        <p:spPr>
          <a:xfrm>
            <a:off x="8990902" y="6440461"/>
            <a:ext cx="942887" cy="338554"/>
          </a:xfrm>
          <a:prstGeom prst="rect">
            <a:avLst/>
          </a:prstGeom>
          <a:noFill/>
        </p:spPr>
        <p:txBody>
          <a:bodyPr wrap="none" rtlCol="0">
            <a:spAutoFit/>
          </a:bodyPr>
          <a:lstStyle/>
          <a:p>
            <a:r>
              <a:rPr lang="ja-JP" altLang="en-US" sz="800" dirty="0" smtClean="0">
                <a:solidFill>
                  <a:prstClr val="black"/>
                </a:solidFill>
              </a:rPr>
              <a:t>地域の通いの場</a:t>
            </a:r>
          </a:p>
          <a:p>
            <a:r>
              <a:rPr lang="ja-JP" altLang="en-US" sz="800" dirty="0" smtClean="0">
                <a:solidFill>
                  <a:prstClr val="black"/>
                </a:solidFill>
              </a:rPr>
              <a:t>（自治会、サロン）</a:t>
            </a:r>
            <a:endParaRPr lang="ja-JP" altLang="en-US" sz="800" dirty="0">
              <a:solidFill>
                <a:prstClr val="black"/>
              </a:solidFill>
            </a:endParaRPr>
          </a:p>
        </p:txBody>
      </p:sp>
      <p:pic>
        <p:nvPicPr>
          <p:cNvPr id="118" name="図 117" descr="health_0166.wmf"/>
          <p:cNvPicPr>
            <a:picLocks noChangeAspect="1"/>
          </p:cNvPicPr>
          <p:nvPr/>
        </p:nvPicPr>
        <p:blipFill>
          <a:blip r:embed="rId4" cstate="print"/>
          <a:stretch>
            <a:fillRect/>
          </a:stretch>
        </p:blipFill>
        <p:spPr>
          <a:xfrm>
            <a:off x="9228787" y="5565843"/>
            <a:ext cx="494764" cy="322727"/>
          </a:xfrm>
          <a:prstGeom prst="rect">
            <a:avLst/>
          </a:prstGeom>
        </p:spPr>
      </p:pic>
      <p:sp>
        <p:nvSpPr>
          <p:cNvPr id="36" name="テキスト ボックス 35"/>
          <p:cNvSpPr txBox="1"/>
          <p:nvPr/>
        </p:nvSpPr>
        <p:spPr>
          <a:xfrm>
            <a:off x="9169911" y="5846359"/>
            <a:ext cx="595035" cy="215444"/>
          </a:xfrm>
          <a:prstGeom prst="rect">
            <a:avLst/>
          </a:prstGeom>
          <a:noFill/>
        </p:spPr>
        <p:txBody>
          <a:bodyPr wrap="none" rtlCol="0">
            <a:spAutoFit/>
          </a:bodyPr>
          <a:lstStyle/>
          <a:p>
            <a:r>
              <a:rPr lang="ja-JP" altLang="en-US" sz="800" dirty="0" smtClean="0">
                <a:solidFill>
                  <a:prstClr val="black"/>
                </a:solidFill>
              </a:rPr>
              <a:t>通所介護</a:t>
            </a:r>
            <a:endParaRPr lang="ja-JP" altLang="en-US" sz="800" dirty="0">
              <a:solidFill>
                <a:prstClr val="black"/>
              </a:solidFill>
            </a:endParaRPr>
          </a:p>
        </p:txBody>
      </p:sp>
      <p:sp>
        <p:nvSpPr>
          <p:cNvPr id="37" name="テキスト ボックス 36"/>
          <p:cNvSpPr txBox="1"/>
          <p:nvPr/>
        </p:nvSpPr>
        <p:spPr>
          <a:xfrm>
            <a:off x="9048331" y="4672095"/>
            <a:ext cx="825867" cy="246221"/>
          </a:xfrm>
          <a:prstGeom prst="rect">
            <a:avLst/>
          </a:prstGeom>
          <a:noFill/>
        </p:spPr>
        <p:txBody>
          <a:bodyPr wrap="none" rtlCol="0">
            <a:spAutoFit/>
          </a:bodyPr>
          <a:lstStyle/>
          <a:p>
            <a:r>
              <a:rPr lang="en-US" altLang="ja-JP" sz="1000" dirty="0" smtClean="0">
                <a:solidFill>
                  <a:prstClr val="black"/>
                </a:solidFill>
                <a:latin typeface="ＤＦ特太ゴシック体" panose="020B0509000000000000" pitchFamily="49" charset="-128"/>
                <a:ea typeface="ＤＦ特太ゴシック体" panose="020B0509000000000000" pitchFamily="49" charset="-128"/>
              </a:rPr>
              <a:t>【</a:t>
            </a:r>
            <a:r>
              <a:rPr lang="ja-JP" altLang="en-US" sz="1000" dirty="0" smtClean="0">
                <a:solidFill>
                  <a:prstClr val="black"/>
                </a:solidFill>
                <a:latin typeface="ＤＦ特太ゴシック体" panose="020B0509000000000000" pitchFamily="49" charset="-128"/>
                <a:ea typeface="ＤＦ特太ゴシック体" panose="020B0509000000000000" pitchFamily="49" charset="-128"/>
              </a:rPr>
              <a:t>参加へ</a:t>
            </a:r>
            <a:r>
              <a:rPr lang="en-US" altLang="ja-JP" sz="1000" dirty="0" smtClean="0">
                <a:solidFill>
                  <a:prstClr val="black"/>
                </a:solidFill>
                <a:latin typeface="ＤＦ特太ゴシック体" panose="020B0509000000000000" pitchFamily="49" charset="-128"/>
                <a:ea typeface="ＤＦ特太ゴシック体" panose="020B0509000000000000" pitchFamily="49" charset="-128"/>
              </a:rPr>
              <a:t>】</a:t>
            </a:r>
            <a:endParaRPr lang="ja-JP" altLang="en-US" sz="1000" dirty="0">
              <a:solidFill>
                <a:prstClr val="black"/>
              </a:solidFill>
              <a:latin typeface="ＤＦ特太ゴシック体" panose="020B0509000000000000" pitchFamily="49" charset="-128"/>
              <a:ea typeface="ＤＦ特太ゴシック体" panose="020B0509000000000000" pitchFamily="49" charset="-128"/>
            </a:endParaRPr>
          </a:p>
        </p:txBody>
      </p:sp>
      <p:sp>
        <p:nvSpPr>
          <p:cNvPr id="39" name="テキスト ボックス 38"/>
          <p:cNvSpPr txBox="1"/>
          <p:nvPr/>
        </p:nvSpPr>
        <p:spPr>
          <a:xfrm>
            <a:off x="9169026" y="5350832"/>
            <a:ext cx="625492" cy="215444"/>
          </a:xfrm>
          <a:prstGeom prst="rect">
            <a:avLst/>
          </a:prstGeom>
          <a:noFill/>
        </p:spPr>
        <p:txBody>
          <a:bodyPr wrap="none" rtlCol="0">
            <a:spAutoFit/>
          </a:bodyPr>
          <a:lstStyle/>
          <a:p>
            <a:r>
              <a:rPr lang="ja-JP" altLang="en-US" sz="800" dirty="0" smtClean="0">
                <a:solidFill>
                  <a:prstClr val="black"/>
                </a:solidFill>
              </a:rPr>
              <a:t>役割づくり</a:t>
            </a:r>
            <a:endParaRPr lang="ja-JP" altLang="en-US" sz="800" dirty="0">
              <a:solidFill>
                <a:prstClr val="black"/>
              </a:solidFill>
            </a:endParaRPr>
          </a:p>
        </p:txBody>
      </p:sp>
      <p:sp>
        <p:nvSpPr>
          <p:cNvPr id="40" name="右矢印 39"/>
          <p:cNvSpPr/>
          <p:nvPr/>
        </p:nvSpPr>
        <p:spPr>
          <a:xfrm>
            <a:off x="8896600" y="5350832"/>
            <a:ext cx="273311" cy="311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58" name="Picture 10"/>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1101" r="100000"/>
                    </a14:imgEffect>
                  </a14:imgLayer>
                </a14:imgProps>
              </a:ext>
              <a:ext uri="{28A0092B-C50C-407E-A947-70E740481C1C}">
                <a14:useLocalDpi xmlns:a14="http://schemas.microsoft.com/office/drawing/2010/main" val="0"/>
              </a:ext>
            </a:extLst>
          </a:blip>
          <a:srcRect/>
          <a:stretch>
            <a:fillRect/>
          </a:stretch>
        </p:blipFill>
        <p:spPr bwMode="auto">
          <a:xfrm>
            <a:off x="3708715" y="4975337"/>
            <a:ext cx="2168863" cy="105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descr="http://www.asakurashi-shakyou.jp/images/jigyou14.gif"/>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50806"/>
                    </a14:imgEffect>
                  </a14:imgLayer>
                </a14:imgProps>
              </a:ext>
              <a:ext uri="{28A0092B-C50C-407E-A947-70E740481C1C}">
                <a14:useLocalDpi xmlns:a14="http://schemas.microsoft.com/office/drawing/2010/main" val="0"/>
              </a:ext>
            </a:extLst>
          </a:blip>
          <a:srcRect/>
          <a:stretch>
            <a:fillRect/>
          </a:stretch>
        </p:blipFill>
        <p:spPr bwMode="auto">
          <a:xfrm>
            <a:off x="9215019" y="4662915"/>
            <a:ext cx="1149049" cy="7877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126" y="1341949"/>
            <a:ext cx="7506170" cy="3018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スライド番号プレースホルダー 1"/>
          <p:cNvSpPr>
            <a:spLocks noGrp="1"/>
          </p:cNvSpPr>
          <p:nvPr>
            <p:ph type="sldNum" sz="quarter" idx="11"/>
          </p:nvPr>
        </p:nvSpPr>
        <p:spPr>
          <a:xfrm>
            <a:off x="9210404" y="6604608"/>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7</a:t>
            </a:fld>
            <a:endParaRPr kumimoji="0" lang="en-US" altLang="ja-JP" sz="1600" kern="0" dirty="0">
              <a:solidFill>
                <a:srgbClr val="000000"/>
              </a:solidFill>
            </a:endParaRPr>
          </a:p>
        </p:txBody>
      </p:sp>
    </p:spTree>
    <p:extLst>
      <p:ext uri="{BB962C8B-B14F-4D97-AF65-F5344CB8AC3E}">
        <p14:creationId xmlns:p14="http://schemas.microsoft.com/office/powerpoint/2010/main" val="2877766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2"/>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zh-TW"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療養型医療</a:t>
            </a:r>
            <a:r>
              <a:rPr lang="zh-TW"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機能</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に応じた評価の見直し</a:t>
            </a:r>
          </a:p>
        </p:txBody>
      </p:sp>
      <p:sp>
        <p:nvSpPr>
          <p:cNvPr id="35" name="角丸四角形 34"/>
          <p:cNvSpPr/>
          <p:nvPr/>
        </p:nvSpPr>
        <p:spPr>
          <a:xfrm>
            <a:off x="169524" y="661480"/>
            <a:ext cx="2306976" cy="435947"/>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算定要件（続き）</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657673551"/>
              </p:ext>
            </p:extLst>
          </p:nvPr>
        </p:nvGraphicFramePr>
        <p:xfrm>
          <a:off x="220324" y="1151466"/>
          <a:ext cx="9406276" cy="5314068"/>
        </p:xfrm>
        <a:graphic>
          <a:graphicData uri="http://schemas.openxmlformats.org/drawingml/2006/table">
            <a:tbl>
              <a:tblPr firstRow="1" bandRow="1">
                <a:tableStyleId>{5940675A-B579-460E-94D1-54222C63F5DA}</a:tableStyleId>
              </a:tblPr>
              <a:tblGrid>
                <a:gridCol w="1443376"/>
                <a:gridCol w="7962900"/>
              </a:tblGrid>
              <a:tr h="2264834">
                <a:tc>
                  <a:txBody>
                    <a:bodyPr/>
                    <a:lstStyle/>
                    <a:p>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※1  </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重篤な身体疾患を有する者</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①　</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NYHA</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分類</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III</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以上の慢性心不全の状態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②　</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Hugh-Jones</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分類</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Ⅳ</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以上の呼吸困難の状態又は連続する１週間以上人工呼吸器を必要としている状態</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③　各週２日以上の人工腎臓の実施が必要であり、かつ、次に掲げるいずれかの合併症を有する状態。なお、人工腎臓の実施については、他科受診によるものであっても差し支えない。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イ　常時低血圧（収縮期血圧が</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90mmHg</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以下）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ロ　透析アミロイド症で手根管症候群や運動機能障害を呈するもの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ハ　出血性消化器病変を有するもの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ニ　骨折を伴う二次性副甲状腺機能亢進症のもの</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④　</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Child-Pugh</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分類Ｃ以上の肝機能障害の状態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⑤　連続する３日以上、</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JCS100</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以上の意識障害が継続している状態</a:t>
                      </a:r>
                    </a:p>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⑥　現に経口により食事を摂取している者であって、著しい摂食機能障害を有し、造影撮影（医科診療報酬点数表中「造影剤使用撮影」をいう。）又は内視鏡検査（医科診療報酬点数表中「喉頭ファイバースコピー」をいう。）により誤嚥が認められる（喉頭侵入が認められる場合を含む。）状態　等</a:t>
                      </a:r>
                      <a:endParaRPr kumimoji="1" lang="ja-JP" altLang="en-US" sz="1100" dirty="0">
                        <a:solidFill>
                          <a:schemeClr val="tx1"/>
                        </a:solidFill>
                      </a:endParaRPr>
                    </a:p>
                  </a:txBody>
                  <a:tcPr/>
                </a:tc>
              </a:tr>
              <a:tr h="489374">
                <a:tc>
                  <a:txBody>
                    <a:bodyPr/>
                    <a:lstStyle/>
                    <a:p>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※2  </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身体合併症を有する認知症高齢者</a:t>
                      </a:r>
                      <a:endParaRPr kumimoji="1" lang="ja-JP" altLang="en-US" sz="1100" dirty="0"/>
                    </a:p>
                  </a:txBody>
                  <a:tcPr/>
                </a:tc>
                <a:tc>
                  <a:txBody>
                    <a:bodyPr/>
                    <a:lstStyle/>
                    <a:p>
                      <a:pPr marL="263525" marR="0" lvl="0" indent="-2635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①　認知症であって、悪性腫瘍等と診断された者</a:t>
                      </a:r>
                      <a:endParaRPr kumimoji="1" lang="en-US" altLang="ja-JP" sz="1100" b="0" i="0" u="none" strike="noStrike" kern="1200" cap="none" spc="0" normalizeH="0" baseline="0" noProof="0" dirty="0" smtClean="0">
                        <a:ln>
                          <a:noFill/>
                        </a:ln>
                        <a:solidFill>
                          <a:schemeClr val="tx1"/>
                        </a:solidFill>
                        <a:effectLst/>
                        <a:uLnTx/>
                        <a:uFillTx/>
                        <a:latin typeface="+mn-lt"/>
                        <a:ea typeface="+mn-ea"/>
                        <a:cs typeface="+mn-cs"/>
                      </a:endParaRPr>
                    </a:p>
                    <a:p>
                      <a:pPr marL="263525" marR="0" lvl="0" indent="-2635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 ②　認知症高齢者の日常生活自立度のランク</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Ⅲ</a:t>
                      </a:r>
                      <a:r>
                        <a:rPr kumimoji="1" lang="ja-JP" altLang="en-US" sz="1100" b="0" i="0" u="none" strike="noStrike" kern="1200" cap="none" spc="0" normalizeH="0" baseline="0" noProof="0" dirty="0" err="1" smtClean="0">
                          <a:ln>
                            <a:noFill/>
                          </a:ln>
                          <a:solidFill>
                            <a:schemeClr val="tx1"/>
                          </a:solidFill>
                          <a:effectLst/>
                          <a:uLnTx/>
                          <a:uFillTx/>
                          <a:latin typeface="+mn-lt"/>
                          <a:ea typeface="+mn-ea"/>
                          <a:cs typeface="+mn-cs"/>
                        </a:rPr>
                        <a:t>ｂ</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Ⅳ</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又は</a:t>
                      </a:r>
                      <a:r>
                        <a:rPr kumimoji="1" lang="en-US" altLang="ja-JP" sz="1100" b="0" i="0" u="none" strike="noStrike" kern="1200" cap="none" spc="0" normalizeH="0" baseline="0" noProof="0" dirty="0" smtClean="0">
                          <a:ln>
                            <a:noFill/>
                          </a:ln>
                          <a:solidFill>
                            <a:schemeClr val="tx1"/>
                          </a:solidFill>
                          <a:effectLst/>
                          <a:uLnTx/>
                          <a:uFillTx/>
                          <a:latin typeface="+mn-lt"/>
                          <a:ea typeface="+mn-ea"/>
                          <a:cs typeface="+mn-cs"/>
                        </a:rPr>
                        <a:t>M</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に該当する者　等</a:t>
                      </a:r>
                      <a:endParaRPr kumimoji="1" lang="ja-JP" altLang="en-US" sz="1100" dirty="0">
                        <a:solidFill>
                          <a:schemeClr val="tx1"/>
                        </a:solidFill>
                      </a:endParaRPr>
                    </a:p>
                  </a:txBody>
                  <a:tcPr/>
                </a:tc>
              </a:tr>
              <a:tr h="660400">
                <a:tc>
                  <a:txBody>
                    <a:bodyPr/>
                    <a:lstStyle/>
                    <a:p>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※3  </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経管栄養の実施</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経鼻経管又は胃</a:t>
                      </a:r>
                      <a:r>
                        <a:rPr kumimoji="1" lang="ja-JP" altLang="en-US" sz="1100" b="0" i="0" u="none" strike="noStrike" kern="1200" cap="none" spc="0" normalizeH="0" baseline="0" noProof="0" dirty="0" err="1" smtClean="0">
                          <a:ln>
                            <a:noFill/>
                          </a:ln>
                          <a:solidFill>
                            <a:prstClr val="black"/>
                          </a:solidFill>
                          <a:effectLst/>
                          <a:uLnTx/>
                          <a:uFillTx/>
                          <a:latin typeface="+mn-lt"/>
                          <a:ea typeface="+mn-ea"/>
                          <a:cs typeface="+mn-cs"/>
                        </a:rPr>
                        <a:t>ろう</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若しくは腸ろうによる栄養の実施を指す。ただし、診療所型介護療養施設サービスにおいては、経鼻経管、胃ろう若しくは腸ろう又は中心静脈栄養による栄養の実施を指す。また、過去１年間に経管栄養が実施されていた者であって、経口維持加算を算定されているものについては、経管栄養が実施されている者として取り扱うものとすること。</a:t>
                      </a:r>
                    </a:p>
                  </a:txBody>
                  <a:tcPr/>
                </a:tc>
              </a:tr>
              <a:tr h="289952">
                <a:tc>
                  <a:txBody>
                    <a:bodyPr/>
                    <a:lstStyle/>
                    <a:p>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※4  </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インスリン注射の実施</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自ら実施する者は除くものであること。</a:t>
                      </a:r>
                    </a:p>
                  </a:txBody>
                  <a:tcPr/>
                </a:tc>
              </a:tr>
              <a:tr h="436227">
                <a:tc>
                  <a:txBody>
                    <a:bodyPr/>
                    <a:lstStyle/>
                    <a:p>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※5  </a:t>
                      </a:r>
                      <a:r>
                        <a:rPr kumimoji="1" lang="ja-JP" altLang="en-US" sz="1100" dirty="0" smtClean="0"/>
                        <a:t>ターミナルケアの割合</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基準①から③までのすべてに適合する入院患者の入院延べ日数が、全ての入院患者等の入院延べ日数に占める割合が、基準を満たすものであること。</a:t>
                      </a:r>
                    </a:p>
                  </a:txBody>
                  <a:tcPr/>
                </a:tc>
              </a:tr>
              <a:tr h="428455">
                <a:tc>
                  <a:txBody>
                    <a:bodyPr/>
                    <a:lstStyle/>
                    <a:p>
                      <a:pPr marL="0" indent="0"/>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※6  </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生活機能を維持改善するリハビリテーション</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可能な限りその入院患者の居宅における生活への復帰を目指し、日常生活動作を維持改善するリハビリテーションを、医師の指示を受けた作業療法士を中心とする多職種の共同によって、療養生活の中で随時行うこと　</a:t>
                      </a:r>
                      <a:r>
                        <a:rPr kumimoji="1" lang="ja-JP" altLang="en-US" sz="1100" b="0" i="0" u="none" strike="noStrike" kern="1200" cap="none" spc="0" normalizeH="0" baseline="0" noProof="0" dirty="0" smtClean="0">
                          <a:ln>
                            <a:noFill/>
                          </a:ln>
                          <a:solidFill>
                            <a:schemeClr val="tx1"/>
                          </a:solidFill>
                          <a:effectLst/>
                          <a:uLnTx/>
                          <a:uFillTx/>
                          <a:latin typeface="+mn-lt"/>
                          <a:ea typeface="+mn-ea"/>
                          <a:cs typeface="+mn-cs"/>
                        </a:rPr>
                        <a:t>等</a:t>
                      </a:r>
                      <a:endParaRPr kumimoji="1" lang="ja-JP" altLang="en-US" sz="1100" b="0" i="0" u="none" strike="noStrike" kern="1200" cap="none" spc="0" normalizeH="0" baseline="0" noProof="0" dirty="0" smtClean="0">
                        <a:ln>
                          <a:noFill/>
                        </a:ln>
                        <a:solidFill>
                          <a:prstClr val="black"/>
                        </a:solidFill>
                        <a:effectLst/>
                        <a:uLnTx/>
                        <a:uFillTx/>
                        <a:latin typeface="+mn-lt"/>
                        <a:ea typeface="+mn-ea"/>
                        <a:cs typeface="+mn-cs"/>
                      </a:endParaRPr>
                    </a:p>
                  </a:txBody>
                  <a:tcPr/>
                </a:tc>
              </a:tr>
              <a:tr h="436227">
                <a:tc>
                  <a:txBody>
                    <a:bodyPr/>
                    <a:lstStyle/>
                    <a:p>
                      <a:r>
                        <a:rPr kumimoji="1" lang="en-US" altLang="ja-JP" sz="1100" b="0" i="0" u="none" strike="noStrike" kern="1200" cap="none" spc="0" normalizeH="0" baseline="0" noProof="0" dirty="0" smtClean="0">
                          <a:ln>
                            <a:noFill/>
                          </a:ln>
                          <a:solidFill>
                            <a:prstClr val="black"/>
                          </a:solidFill>
                          <a:effectLst/>
                          <a:uLnTx/>
                          <a:uFillTx/>
                          <a:latin typeface="+mn-lt"/>
                          <a:ea typeface="+mn-ea"/>
                          <a:cs typeface="+mn-cs"/>
                        </a:rPr>
                        <a:t>※7  </a:t>
                      </a: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地域に貢献する活動</a:t>
                      </a:r>
                      <a:endParaRPr kumimoji="1" lang="ja-JP" alt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mn-lt"/>
                          <a:ea typeface="+mn-ea"/>
                          <a:cs typeface="+mn-cs"/>
                        </a:rPr>
                        <a:t>地域住民への健康教室、認知症カフェ等、地域住民相互及び地域住民と当該介護療養型医療施設である医療機関の入院患者等との交流に資するなど地域の高齢者に活動と参加の場を提供するものであるよう努めること　等</a:t>
                      </a:r>
                    </a:p>
                  </a:txBody>
                  <a:tcPr/>
                </a:tc>
              </a:tr>
            </a:tbl>
          </a:graphicData>
        </a:graphic>
      </p:graphicFrame>
      <p:sp>
        <p:nvSpPr>
          <p:cNvPr id="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70</a:t>
            </a:fld>
            <a:endParaRPr kumimoji="0" lang="en-US" altLang="ja-JP" sz="1600" kern="0" dirty="0">
              <a:solidFill>
                <a:srgbClr val="000000"/>
              </a:solidFill>
            </a:endParaRPr>
          </a:p>
        </p:txBody>
      </p:sp>
    </p:spTree>
    <p:extLst>
      <p:ext uri="{BB962C8B-B14F-4D97-AF65-F5344CB8AC3E}">
        <p14:creationId xmlns:p14="http://schemas.microsoft.com/office/powerpoint/2010/main" val="39495050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 46"/>
          <p:cNvGraphicFramePr>
            <a:graphicFrameLocks noGrp="1"/>
          </p:cNvGraphicFramePr>
          <p:nvPr>
            <p:extLst>
              <p:ext uri="{D42A27DB-BD31-4B8C-83A1-F6EECF244321}">
                <p14:modId xmlns:p14="http://schemas.microsoft.com/office/powerpoint/2010/main" val="3259872598"/>
              </p:ext>
            </p:extLst>
          </p:nvPr>
        </p:nvGraphicFramePr>
        <p:xfrm>
          <a:off x="166665" y="1750015"/>
          <a:ext cx="4474306" cy="4811194"/>
        </p:xfrm>
        <a:graphic>
          <a:graphicData uri="http://schemas.openxmlformats.org/drawingml/2006/table">
            <a:tbl>
              <a:tblPr firstRow="1" bandRow="1">
                <a:tableStyleId>{5940675A-B579-460E-94D1-54222C63F5DA}</a:tableStyleId>
              </a:tblPr>
              <a:tblGrid>
                <a:gridCol w="4474306"/>
              </a:tblGrid>
              <a:tr h="1671740">
                <a:tc>
                  <a:txBody>
                    <a:bodyPr/>
                    <a:lstStyle/>
                    <a:p>
                      <a:endParaRPr kumimoji="1" lang="ja-JP" altLang="en-US" dirty="0"/>
                    </a:p>
                  </a:txBody>
                  <a:tcPr/>
                </a:tc>
              </a:tr>
              <a:tr h="1569727">
                <a:tc>
                  <a:txBody>
                    <a:bodyPr/>
                    <a:lstStyle/>
                    <a:p>
                      <a:endParaRPr kumimoji="1" lang="ja-JP" altLang="en-US" dirty="0"/>
                    </a:p>
                  </a:txBody>
                  <a:tcPr/>
                </a:tc>
              </a:tr>
              <a:tr h="1569727">
                <a:tc>
                  <a:txBody>
                    <a:bodyPr/>
                    <a:lstStyle/>
                    <a:p>
                      <a:endParaRPr kumimoji="1" lang="ja-JP" altLang="en-US" dirty="0"/>
                    </a:p>
                  </a:txBody>
                  <a:tcPr/>
                </a:tc>
              </a:tr>
            </a:tbl>
          </a:graphicData>
        </a:graphic>
      </p:graphicFrame>
      <p:sp>
        <p:nvSpPr>
          <p:cNvPr id="4" name="テキスト ボックス 3"/>
          <p:cNvSpPr txBox="1"/>
          <p:nvPr/>
        </p:nvSpPr>
        <p:spPr>
          <a:xfrm>
            <a:off x="85382" y="676840"/>
            <a:ext cx="9906000" cy="307777"/>
          </a:xfrm>
          <a:prstGeom prst="rect">
            <a:avLst/>
          </a:prstGeom>
          <a:noFill/>
        </p:spPr>
        <p:txBody>
          <a:bodyPr wrap="square" rtlCol="0">
            <a:spAutoFit/>
          </a:bodyPr>
          <a:lstStyle/>
          <a:p>
            <a:pPr defTabSz="913401"/>
            <a:r>
              <a:rPr lang="ja-JP" altLang="en-US" sz="1400" dirty="0" smtClean="0">
                <a:solidFill>
                  <a:prstClr val="black"/>
                </a:solidFill>
                <a:latin typeface="HG丸ｺﾞｼｯｸM-PRO" pitchFamily="50" charset="-128"/>
                <a:ea typeface="HG丸ｺﾞｼｯｸM-PRO" pitchFamily="50" charset="-128"/>
              </a:rPr>
              <a:t>（療養病床を有する病院、療養病床を有する診療所、老人性認知症疾患療養病棟）</a:t>
            </a:r>
            <a:endParaRPr lang="ja-JP" altLang="en-US" sz="1400" dirty="0">
              <a:solidFill>
                <a:prstClr val="black"/>
              </a:solidFill>
              <a:latin typeface="HG丸ｺﾞｼｯｸM-PRO" pitchFamily="50" charset="-128"/>
              <a:ea typeface="HG丸ｺﾞｼｯｸM-PRO" pitchFamily="50" charset="-128"/>
            </a:endParaRPr>
          </a:p>
        </p:txBody>
      </p:sp>
      <p:grpSp>
        <p:nvGrpSpPr>
          <p:cNvPr id="2" name="グループ化 28"/>
          <p:cNvGrpSpPr/>
          <p:nvPr/>
        </p:nvGrpSpPr>
        <p:grpSpPr>
          <a:xfrm>
            <a:off x="309536" y="1853760"/>
            <a:ext cx="4185314" cy="1281326"/>
            <a:chOff x="97347" y="1857364"/>
            <a:chExt cx="4650776" cy="4714909"/>
          </a:xfrm>
        </p:grpSpPr>
        <p:sp>
          <p:nvSpPr>
            <p:cNvPr id="5" name="正方形/長方形 4"/>
            <p:cNvSpPr/>
            <p:nvPr/>
          </p:nvSpPr>
          <p:spPr>
            <a:xfrm>
              <a:off x="97347" y="4667896"/>
              <a:ext cx="936000" cy="1904377"/>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1</a:t>
              </a:r>
            </a:p>
            <a:p>
              <a:pPr algn="ctr" defTabSz="913401"/>
              <a:r>
                <a:rPr lang="en-US" altLang="ja-JP" sz="1200" b="1" dirty="0" smtClean="0">
                  <a:solidFill>
                    <a:prstClr val="black"/>
                  </a:solidFill>
                  <a:latin typeface="HG丸ｺﾞｼｯｸM-PRO" pitchFamily="50" charset="-128"/>
                  <a:ea typeface="HG丸ｺﾞｼｯｸM-PRO" pitchFamily="50" charset="-128"/>
                </a:rPr>
                <a:t>778</a:t>
              </a:r>
            </a:p>
            <a:p>
              <a:pPr algn="ctr" defTabSz="913401"/>
              <a:r>
                <a:rPr lang="ja-JP" altLang="en-US" sz="1200" b="1" dirty="0">
                  <a:solidFill>
                    <a:prstClr val="black"/>
                  </a:solidFill>
                  <a:latin typeface="HG丸ｺﾞｼｯｸM-PRO" pitchFamily="50" charset="-128"/>
                  <a:ea typeface="HG丸ｺﾞｼｯｸM-PRO" pitchFamily="50" charset="-128"/>
                </a:rPr>
                <a:t>単位</a:t>
              </a:r>
            </a:p>
          </p:txBody>
        </p:sp>
        <p:sp>
          <p:nvSpPr>
            <p:cNvPr id="6" name="正方形/長方形 5"/>
            <p:cNvSpPr/>
            <p:nvPr/>
          </p:nvSpPr>
          <p:spPr>
            <a:xfrm>
              <a:off x="1026041" y="4043333"/>
              <a:ext cx="936000" cy="2528939"/>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2</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smtClean="0">
                  <a:solidFill>
                    <a:prstClr val="black"/>
                  </a:solidFill>
                  <a:latin typeface="HG丸ｺﾞｼｯｸM-PRO" pitchFamily="50" charset="-128"/>
                  <a:ea typeface="HG丸ｺﾞｼｯｸM-PRO" pitchFamily="50" charset="-128"/>
                </a:rPr>
                <a:t>886</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7" name="正方形/長方形 6"/>
            <p:cNvSpPr/>
            <p:nvPr/>
          </p:nvSpPr>
          <p:spPr>
            <a:xfrm>
              <a:off x="1954735" y="3314676"/>
              <a:ext cx="936000" cy="3257596"/>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3</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1,119</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8" name="正方形/長方形 7"/>
            <p:cNvSpPr/>
            <p:nvPr/>
          </p:nvSpPr>
          <p:spPr>
            <a:xfrm>
              <a:off x="2883429" y="2586021"/>
              <a:ext cx="936000" cy="3986252"/>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4</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1,218</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9" name="正方形/長方形 8"/>
            <p:cNvSpPr/>
            <p:nvPr/>
          </p:nvSpPr>
          <p:spPr>
            <a:xfrm>
              <a:off x="3812123" y="1857364"/>
              <a:ext cx="936000" cy="4714908"/>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5</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1,307</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grpSp>
      <p:sp>
        <p:nvSpPr>
          <p:cNvPr id="10" name="テキスト ボックス 9"/>
          <p:cNvSpPr txBox="1"/>
          <p:nvPr/>
        </p:nvSpPr>
        <p:spPr>
          <a:xfrm>
            <a:off x="79827" y="1040362"/>
            <a:ext cx="4658860" cy="538488"/>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defTabSz="913401"/>
            <a:r>
              <a:rPr lang="ja-JP" altLang="en-US" sz="1600" dirty="0" smtClean="0">
                <a:solidFill>
                  <a:prstClr val="black"/>
                </a:solidFill>
                <a:latin typeface="HG丸ｺﾞｼｯｸM-PRO" pitchFamily="50" charset="-128"/>
                <a:ea typeface="HG丸ｺﾞｼｯｸM-PRO" pitchFamily="50" charset="-128"/>
              </a:rPr>
              <a:t>利用者の</a:t>
            </a:r>
            <a:r>
              <a:rPr lang="ja-JP" altLang="en-US" sz="1600" b="1" dirty="0" smtClean="0">
                <a:solidFill>
                  <a:prstClr val="black"/>
                </a:solidFill>
                <a:latin typeface="HG丸ｺﾞｼｯｸM-PRO" pitchFamily="50" charset="-128"/>
                <a:ea typeface="HG丸ｺﾞｼｯｸM-PRO" pitchFamily="50" charset="-128"/>
              </a:rPr>
              <a:t>要介護度・職員配置に応じた基本</a:t>
            </a:r>
            <a:endParaRPr lang="en-US" altLang="ja-JP" sz="1600" b="1" dirty="0" smtClean="0">
              <a:solidFill>
                <a:prstClr val="black"/>
              </a:solidFill>
              <a:latin typeface="HG丸ｺﾞｼｯｸM-PRO" pitchFamily="50" charset="-128"/>
              <a:ea typeface="HG丸ｺﾞｼｯｸM-PRO" pitchFamily="50" charset="-128"/>
            </a:endParaRPr>
          </a:p>
          <a:p>
            <a:pPr algn="ctr" defTabSz="913401"/>
            <a:r>
              <a:rPr lang="ja-JP" altLang="en-US" sz="1600" b="1" dirty="0" smtClean="0">
                <a:solidFill>
                  <a:prstClr val="black"/>
                </a:solidFill>
                <a:latin typeface="HG丸ｺﾞｼｯｸM-PRO" pitchFamily="50" charset="-128"/>
                <a:ea typeface="HG丸ｺﾞｼｯｸM-PRO" pitchFamily="50" charset="-128"/>
              </a:rPr>
              <a:t>サービス費</a:t>
            </a:r>
            <a:r>
              <a:rPr lang="ja-JP" altLang="en-US" sz="1200" dirty="0" smtClean="0">
                <a:solidFill>
                  <a:prstClr val="black"/>
                </a:solidFill>
                <a:latin typeface="HG丸ｺﾞｼｯｸM-PRO" pitchFamily="50" charset="-128"/>
                <a:ea typeface="HG丸ｺﾞｼｯｸM-PRO" pitchFamily="50" charset="-128"/>
              </a:rPr>
              <a:t>（療養病床を有する病院・多床室の場合）</a:t>
            </a:r>
            <a:endParaRPr lang="en-US" altLang="ja-JP" sz="1200" dirty="0" smtClean="0">
              <a:solidFill>
                <a:prstClr val="black"/>
              </a:solidFill>
              <a:latin typeface="HG丸ｺﾞｼｯｸM-PRO" pitchFamily="50" charset="-128"/>
              <a:ea typeface="HG丸ｺﾞｼｯｸM-PRO" pitchFamily="50" charset="-128"/>
            </a:endParaRPr>
          </a:p>
        </p:txBody>
      </p:sp>
      <p:sp>
        <p:nvSpPr>
          <p:cNvPr id="12" name="正方形/長方形 11"/>
          <p:cNvSpPr/>
          <p:nvPr/>
        </p:nvSpPr>
        <p:spPr>
          <a:xfrm>
            <a:off x="5229125" y="1844824"/>
            <a:ext cx="4566595" cy="1080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defTabSz="913401"/>
            <a:r>
              <a:rPr lang="ja-JP" altLang="en-US" sz="1400" b="1" dirty="0" smtClean="0">
                <a:solidFill>
                  <a:prstClr val="black"/>
                </a:solidFill>
                <a:latin typeface="HG丸ｺﾞｼｯｸM-PRO" pitchFamily="50" charset="-128"/>
                <a:ea typeface="HG丸ｺﾞｼｯｸM-PRO" pitchFamily="50" charset="-128"/>
              </a:rPr>
              <a:t>日常的に必要な医療行為の実施（特定診療費）</a:t>
            </a:r>
            <a:endParaRPr lang="en-US" altLang="ja-JP" sz="1400" b="1" dirty="0" smtClean="0">
              <a:solidFill>
                <a:prstClr val="black"/>
              </a:solidFill>
              <a:latin typeface="HG丸ｺﾞｼｯｸM-PRO" pitchFamily="50" charset="-128"/>
              <a:ea typeface="HG丸ｺﾞｼｯｸM-PRO" pitchFamily="50" charset="-128"/>
            </a:endParaRPr>
          </a:p>
          <a:p>
            <a:pPr defTabSz="913401"/>
            <a:r>
              <a:rPr lang="ja-JP" altLang="en-US" sz="1400" dirty="0" smtClean="0">
                <a:solidFill>
                  <a:prstClr val="black"/>
                </a:solidFill>
                <a:latin typeface="HG丸ｺﾞｼｯｸM-PRO" pitchFamily="50" charset="-128"/>
                <a:ea typeface="HG丸ｺﾞｼｯｸM-PRO" pitchFamily="50" charset="-128"/>
              </a:rPr>
              <a:t>・感染症を防止する体制の整備　　　</a:t>
            </a:r>
            <a:r>
              <a:rPr lang="ja-JP" altLang="en-US" sz="1200" dirty="0" smtClean="0">
                <a:solidFill>
                  <a:prstClr val="black"/>
                </a:solidFill>
                <a:latin typeface="HG丸ｺﾞｼｯｸM-PRO" pitchFamily="50" charset="-128"/>
                <a:ea typeface="HG丸ｺﾞｼｯｸM-PRO" pitchFamily="50" charset="-128"/>
              </a:rPr>
              <a:t>（５単位）</a:t>
            </a:r>
            <a:endParaRPr lang="en-US" altLang="ja-JP" sz="1200" dirty="0" smtClean="0">
              <a:solidFill>
                <a:prstClr val="black"/>
              </a:solidFill>
              <a:latin typeface="HG丸ｺﾞｼｯｸM-PRO" pitchFamily="50" charset="-128"/>
              <a:ea typeface="HG丸ｺﾞｼｯｸM-PRO" pitchFamily="50" charset="-128"/>
            </a:endParaRPr>
          </a:p>
          <a:p>
            <a:pPr defTabSz="913401"/>
            <a:r>
              <a:rPr lang="ja-JP" altLang="en-US" sz="1400" dirty="0" smtClean="0">
                <a:solidFill>
                  <a:prstClr val="black"/>
                </a:solidFill>
                <a:latin typeface="HG丸ｺﾞｼｯｸM-PRO" pitchFamily="50" charset="-128"/>
                <a:ea typeface="HG丸ｺﾞｼｯｸM-PRO" pitchFamily="50" charset="-128"/>
              </a:rPr>
              <a:t>・褥瘡対策の体制の整備　　　　　　</a:t>
            </a:r>
            <a:r>
              <a:rPr lang="ja-JP" altLang="en-US" sz="1200" dirty="0" smtClean="0">
                <a:solidFill>
                  <a:prstClr val="black"/>
                </a:solidFill>
                <a:latin typeface="HG丸ｺﾞｼｯｸM-PRO" pitchFamily="50" charset="-128"/>
                <a:ea typeface="HG丸ｺﾞｼｯｸM-PRO" pitchFamily="50" charset="-128"/>
              </a:rPr>
              <a:t>（５単位）</a:t>
            </a:r>
            <a:endParaRPr lang="en-US" altLang="ja-JP" sz="1200" dirty="0" smtClean="0">
              <a:solidFill>
                <a:prstClr val="black"/>
              </a:solidFill>
              <a:latin typeface="HG丸ｺﾞｼｯｸM-PRO" pitchFamily="50" charset="-128"/>
              <a:ea typeface="HG丸ｺﾞｼｯｸM-PRO" pitchFamily="50" charset="-128"/>
            </a:endParaRPr>
          </a:p>
          <a:p>
            <a:pPr defTabSz="913401"/>
            <a:r>
              <a:rPr lang="ja-JP" altLang="en-US" sz="1400" dirty="0" smtClean="0">
                <a:solidFill>
                  <a:prstClr val="black"/>
                </a:solidFill>
                <a:latin typeface="HG丸ｺﾞｼｯｸM-PRO" pitchFamily="50" charset="-128"/>
                <a:ea typeface="HG丸ｺﾞｼｯｸM-PRO" pitchFamily="50" charset="-128"/>
              </a:rPr>
              <a:t>・理学療法の実施　　</a:t>
            </a:r>
            <a:r>
              <a:rPr lang="ja-JP" altLang="en-US" sz="1200" dirty="0" smtClean="0">
                <a:solidFill>
                  <a:prstClr val="black"/>
                </a:solidFill>
                <a:latin typeface="HG丸ｺﾞｼｯｸM-PRO" pitchFamily="50" charset="-128"/>
                <a:ea typeface="HG丸ｺﾞｼｯｸM-PRO" pitchFamily="50" charset="-128"/>
              </a:rPr>
              <a:t> 　  （</a:t>
            </a:r>
            <a:r>
              <a:rPr lang="en-US" altLang="ja-JP" sz="1200" dirty="0" smtClean="0">
                <a:solidFill>
                  <a:prstClr val="black"/>
                </a:solidFill>
                <a:latin typeface="HG丸ｺﾞｼｯｸM-PRO" pitchFamily="50" charset="-128"/>
                <a:ea typeface="HG丸ｺﾞｼｯｸM-PRO" pitchFamily="50" charset="-128"/>
              </a:rPr>
              <a:t>73</a:t>
            </a:r>
            <a:r>
              <a:rPr lang="ja-JP" altLang="en-US" sz="1200" dirty="0" smtClean="0">
                <a:solidFill>
                  <a:prstClr val="black"/>
                </a:solidFill>
                <a:latin typeface="HG丸ｺﾞｼｯｸM-PRO" pitchFamily="50" charset="-128"/>
                <a:ea typeface="HG丸ｺﾞｼｯｸM-PRO" pitchFamily="50" charset="-128"/>
              </a:rPr>
              <a:t>単位、</a:t>
            </a:r>
            <a:r>
              <a:rPr lang="en-US" altLang="ja-JP" sz="1200" dirty="0" smtClean="0">
                <a:solidFill>
                  <a:prstClr val="black"/>
                </a:solidFill>
                <a:latin typeface="HG丸ｺﾞｼｯｸM-PRO" pitchFamily="50" charset="-128"/>
                <a:ea typeface="HG丸ｺﾞｼｯｸM-PRO" pitchFamily="50" charset="-128"/>
              </a:rPr>
              <a:t>123</a:t>
            </a:r>
            <a:r>
              <a:rPr lang="ja-JP" altLang="en-US" sz="1200" dirty="0" smtClean="0">
                <a:solidFill>
                  <a:prstClr val="black"/>
                </a:solidFill>
                <a:latin typeface="HG丸ｺﾞｼｯｸM-PRO" pitchFamily="50" charset="-128"/>
                <a:ea typeface="HG丸ｺﾞｼｯｸM-PRO" pitchFamily="50" charset="-128"/>
              </a:rPr>
              <a:t>単位）　　　　　　　　　　　　　　　　　　　　　　　　　　　　　　　　　　　　　</a:t>
            </a:r>
            <a:endParaRPr lang="en-US" altLang="ja-JP" sz="1200" dirty="0" smtClean="0">
              <a:solidFill>
                <a:prstClr val="black"/>
              </a:solidFill>
              <a:latin typeface="HG丸ｺﾞｼｯｸM-PRO" pitchFamily="50" charset="-128"/>
              <a:ea typeface="HG丸ｺﾞｼｯｸM-PRO" pitchFamily="50" charset="-128"/>
            </a:endParaRPr>
          </a:p>
          <a:p>
            <a:pPr defTabSz="913401"/>
            <a:r>
              <a:rPr lang="ja-JP" altLang="en-US" sz="1200" dirty="0" smtClean="0">
                <a:solidFill>
                  <a:prstClr val="black"/>
                </a:solidFill>
                <a:latin typeface="HG丸ｺﾞｼｯｸM-PRO" pitchFamily="50" charset="-128"/>
                <a:ea typeface="HG丸ｺﾞｼｯｸM-PRO" pitchFamily="50" charset="-128"/>
              </a:rPr>
              <a:t>　　　　　　　　　　　　　　　　　　　　　　　　</a:t>
            </a:r>
            <a:r>
              <a:rPr lang="ja-JP" altLang="en-US" sz="1400" dirty="0" smtClean="0">
                <a:solidFill>
                  <a:prstClr val="black"/>
                </a:solidFill>
                <a:latin typeface="HG丸ｺﾞｼｯｸM-PRO" pitchFamily="50" charset="-128"/>
                <a:ea typeface="HG丸ｺﾞｼｯｸM-PRO" pitchFamily="50" charset="-128"/>
              </a:rPr>
              <a:t>等</a:t>
            </a:r>
            <a:endParaRPr lang="ja-JP" altLang="en-US" sz="1400" dirty="0">
              <a:solidFill>
                <a:prstClr val="black"/>
              </a:solidFill>
              <a:latin typeface="HG丸ｺﾞｼｯｸM-PRO" pitchFamily="50" charset="-128"/>
              <a:ea typeface="HG丸ｺﾞｼｯｸM-PRO" pitchFamily="50" charset="-128"/>
            </a:endParaRPr>
          </a:p>
        </p:txBody>
      </p:sp>
      <p:sp>
        <p:nvSpPr>
          <p:cNvPr id="13" name="正方形/長方形 12"/>
          <p:cNvSpPr/>
          <p:nvPr/>
        </p:nvSpPr>
        <p:spPr>
          <a:xfrm>
            <a:off x="5229127" y="3011300"/>
            <a:ext cx="2337596" cy="1080000"/>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defTabSz="913401"/>
            <a:r>
              <a:rPr lang="ja-JP" altLang="en-US" sz="1400" b="1" dirty="0" smtClean="0">
                <a:solidFill>
                  <a:prstClr val="black"/>
                </a:solidFill>
                <a:latin typeface="HG丸ｺﾞｼｯｸM-PRO" pitchFamily="50" charset="-128"/>
                <a:ea typeface="HG丸ｺﾞｼｯｸM-PRO" pitchFamily="50" charset="-128"/>
              </a:rPr>
              <a:t>在宅</a:t>
            </a:r>
            <a:r>
              <a:rPr lang="ja-JP" altLang="en-US" sz="1400" b="1" dirty="0">
                <a:solidFill>
                  <a:prstClr val="black"/>
                </a:solidFill>
                <a:latin typeface="HG丸ｺﾞｼｯｸM-PRO" pitchFamily="50" charset="-128"/>
                <a:ea typeface="HG丸ｺﾞｼｯｸM-PRO" pitchFamily="50" charset="-128"/>
              </a:rPr>
              <a:t>へ</a:t>
            </a:r>
            <a:r>
              <a:rPr lang="ja-JP" altLang="en-US" sz="1400" b="1" dirty="0" smtClean="0">
                <a:solidFill>
                  <a:prstClr val="black"/>
                </a:solidFill>
                <a:latin typeface="HG丸ｺﾞｼｯｸM-PRO" pitchFamily="50" charset="-128"/>
                <a:ea typeface="HG丸ｺﾞｼｯｸM-PRO" pitchFamily="50" charset="-128"/>
              </a:rPr>
              <a:t>の復帰を支援</a:t>
            </a:r>
            <a:endParaRPr lang="en-US" altLang="ja-JP" sz="1400" b="1" dirty="0" smtClean="0">
              <a:solidFill>
                <a:prstClr val="black"/>
              </a:solidFill>
              <a:latin typeface="HG丸ｺﾞｼｯｸM-PRO" pitchFamily="50" charset="-128"/>
              <a:ea typeface="HG丸ｺﾞｼｯｸM-PRO" pitchFamily="50" charset="-128"/>
            </a:endParaRPr>
          </a:p>
        </p:txBody>
      </p:sp>
      <p:sp>
        <p:nvSpPr>
          <p:cNvPr id="16" name="正方形/長方形 15"/>
          <p:cNvSpPr/>
          <p:nvPr/>
        </p:nvSpPr>
        <p:spPr>
          <a:xfrm>
            <a:off x="5229134" y="5492272"/>
            <a:ext cx="2336407" cy="1080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defTabSz="913401"/>
            <a:r>
              <a:rPr lang="ja-JP" altLang="en-US" sz="1400" b="1" dirty="0" smtClean="0">
                <a:solidFill>
                  <a:prstClr val="white"/>
                </a:solidFill>
                <a:latin typeface="HG丸ｺﾞｼｯｸM-PRO" pitchFamily="50" charset="-128"/>
                <a:ea typeface="HG丸ｺﾞｼｯｸM-PRO" pitchFamily="50" charset="-128"/>
              </a:rPr>
              <a:t>定員を超えた利用や人員配置基準に違反</a:t>
            </a:r>
            <a:endParaRPr lang="en-US" altLang="ja-JP" sz="1400" b="1" dirty="0" smtClean="0">
              <a:solidFill>
                <a:prstClr val="white"/>
              </a:solidFill>
              <a:latin typeface="HG丸ｺﾞｼｯｸM-PRO" pitchFamily="50" charset="-128"/>
              <a:ea typeface="HG丸ｺﾞｼｯｸM-PRO" pitchFamily="50" charset="-128"/>
            </a:endParaRPr>
          </a:p>
          <a:p>
            <a:pPr algn="r" defTabSz="913401"/>
            <a:r>
              <a:rPr lang="ja-JP" altLang="en-US" sz="1400" dirty="0" smtClean="0">
                <a:solidFill>
                  <a:prstClr val="white"/>
                </a:solidFill>
                <a:latin typeface="HG丸ｺﾞｼｯｸM-PRO" pitchFamily="50" charset="-128"/>
                <a:ea typeface="HG丸ｺﾞｼｯｸM-PRO" pitchFamily="50" charset="-128"/>
              </a:rPr>
              <a:t>　　</a:t>
            </a:r>
            <a:r>
              <a:rPr lang="ja-JP" altLang="en-US" sz="1200" dirty="0" smtClean="0">
                <a:solidFill>
                  <a:prstClr val="white"/>
                </a:solidFill>
                <a:latin typeface="HG丸ｺﾞｼｯｸM-PRO" pitchFamily="50" charset="-128"/>
                <a:ea typeface="HG丸ｺﾞｼｯｸM-PRO" pitchFamily="50" charset="-128"/>
              </a:rPr>
              <a:t>　（３０％）</a:t>
            </a:r>
            <a:endParaRPr lang="en-US" altLang="ja-JP" sz="1200" dirty="0" smtClean="0">
              <a:solidFill>
                <a:prstClr val="white"/>
              </a:solidFill>
              <a:latin typeface="HG丸ｺﾞｼｯｸM-PRO" pitchFamily="50" charset="-128"/>
              <a:ea typeface="HG丸ｺﾞｼｯｸM-PRO" pitchFamily="50" charset="-128"/>
            </a:endParaRPr>
          </a:p>
        </p:txBody>
      </p:sp>
      <p:sp>
        <p:nvSpPr>
          <p:cNvPr id="19" name="正方形/長方形 18"/>
          <p:cNvSpPr/>
          <p:nvPr/>
        </p:nvSpPr>
        <p:spPr>
          <a:xfrm>
            <a:off x="7639907" y="5492272"/>
            <a:ext cx="2145000" cy="1080000"/>
          </a:xfrm>
          <a:prstGeom prst="rect">
            <a:avLst/>
          </a:prstGeom>
          <a:solidFill>
            <a:schemeClr val="tx1">
              <a:lumMod val="65000"/>
              <a:lumOff val="3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defTabSz="913401"/>
            <a:r>
              <a:rPr lang="ja-JP" altLang="en-US" sz="1400" b="1" dirty="0" smtClean="0">
                <a:solidFill>
                  <a:prstClr val="white"/>
                </a:solidFill>
                <a:latin typeface="HG丸ｺﾞｼｯｸM-PRO" pitchFamily="50" charset="-128"/>
                <a:ea typeface="HG丸ｺﾞｼｯｸM-PRO" pitchFamily="50" charset="-128"/>
              </a:rPr>
              <a:t>身体拘束についての記録を行っていない</a:t>
            </a:r>
            <a:endParaRPr lang="en-US" altLang="ja-JP" sz="1400" b="1" dirty="0" smtClean="0">
              <a:solidFill>
                <a:prstClr val="white"/>
              </a:solidFill>
              <a:latin typeface="HG丸ｺﾞｼｯｸM-PRO" pitchFamily="50" charset="-128"/>
              <a:ea typeface="HG丸ｺﾞｼｯｸM-PRO" pitchFamily="50" charset="-128"/>
            </a:endParaRPr>
          </a:p>
          <a:p>
            <a:pPr algn="r" defTabSz="913401"/>
            <a:r>
              <a:rPr lang="ja-JP" altLang="en-US" sz="1200" dirty="0" smtClean="0">
                <a:solidFill>
                  <a:prstClr val="white"/>
                </a:solidFill>
                <a:latin typeface="HG丸ｺﾞｼｯｸM-PRO" pitchFamily="50" charset="-128"/>
                <a:ea typeface="HG丸ｺﾞｼｯｸM-PRO" pitchFamily="50" charset="-128"/>
              </a:rPr>
              <a:t>（５単位）</a:t>
            </a:r>
            <a:endParaRPr lang="ja-JP" altLang="en-US" sz="1200" dirty="0">
              <a:solidFill>
                <a:prstClr val="white"/>
              </a:solidFill>
              <a:latin typeface="HG丸ｺﾞｼｯｸM-PRO" pitchFamily="50" charset="-128"/>
              <a:ea typeface="HG丸ｺﾞｼｯｸM-PRO" pitchFamily="50" charset="-128"/>
            </a:endParaRPr>
          </a:p>
        </p:txBody>
      </p:sp>
      <p:sp>
        <p:nvSpPr>
          <p:cNvPr id="21" name="正方形/長方形 20"/>
          <p:cNvSpPr/>
          <p:nvPr/>
        </p:nvSpPr>
        <p:spPr>
          <a:xfrm>
            <a:off x="7652452" y="4180824"/>
            <a:ext cx="2145000" cy="1080000"/>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t"/>
          <a:lstStyle/>
          <a:p>
            <a:pPr lvl="0">
              <a:defRPr/>
            </a:pPr>
            <a:r>
              <a:rPr lang="ja-JP" altLang="en-US" sz="1400" b="1" dirty="0">
                <a:solidFill>
                  <a:prstClr val="black"/>
                </a:solidFill>
                <a:latin typeface="ＭＳ Ｐゴシック"/>
              </a:rPr>
              <a:t>介護職員処遇改善加算</a:t>
            </a:r>
            <a:endParaRPr lang="en-US" altLang="ja-JP" sz="1400" b="1" dirty="0">
              <a:solidFill>
                <a:prstClr val="black"/>
              </a:solidFill>
              <a:latin typeface="ＭＳ Ｐゴシック"/>
            </a:endParaRPr>
          </a:p>
          <a:p>
            <a:pPr lvl="0">
              <a:spcBef>
                <a:spcPts val="600"/>
              </a:spcBef>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Ⅰ</a:t>
            </a:r>
            <a:r>
              <a:rPr lang="ja-JP" altLang="en-US" sz="1050" dirty="0" smtClean="0">
                <a:solidFill>
                  <a:prstClr val="black"/>
                </a:solidFill>
                <a:latin typeface="ＭＳ Ｐゴシック"/>
              </a:rPr>
              <a:t>：</a:t>
            </a:r>
            <a:r>
              <a:rPr lang="en-US" altLang="ja-JP" sz="1050" dirty="0">
                <a:solidFill>
                  <a:prstClr val="black"/>
                </a:solidFill>
                <a:latin typeface="ＭＳ Ｐゴシック"/>
              </a:rPr>
              <a:t>2.0</a:t>
            </a:r>
            <a:r>
              <a:rPr lang="ja-JP" altLang="en-US" sz="1050" dirty="0" smtClean="0">
                <a:solidFill>
                  <a:prstClr val="black"/>
                </a:solidFill>
                <a:latin typeface="ＭＳ Ｐゴシック"/>
              </a:rPr>
              <a:t>％</a:t>
            </a:r>
            <a:endParaRPr lang="en-US" altLang="ja-JP" sz="1050" dirty="0">
              <a:solidFill>
                <a:prstClr val="black"/>
              </a:solidFill>
              <a:latin typeface="ＭＳ Ｐゴシック"/>
            </a:endParaRPr>
          </a:p>
          <a:p>
            <a:pPr lvl="0">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Ⅱ</a:t>
            </a:r>
            <a:r>
              <a:rPr lang="ja-JP" altLang="en-US" sz="1050" dirty="0" smtClean="0">
                <a:solidFill>
                  <a:prstClr val="black"/>
                </a:solidFill>
                <a:latin typeface="ＭＳ Ｐゴシック"/>
              </a:rPr>
              <a:t>：</a:t>
            </a:r>
            <a:r>
              <a:rPr lang="en-US" altLang="ja-JP" sz="1050" dirty="0">
                <a:solidFill>
                  <a:prstClr val="black"/>
                </a:solidFill>
                <a:latin typeface="ＭＳ Ｐゴシック"/>
              </a:rPr>
              <a:t>1.1</a:t>
            </a:r>
            <a:r>
              <a:rPr lang="ja-JP" altLang="en-US" sz="1050" dirty="0" smtClean="0">
                <a:solidFill>
                  <a:prstClr val="black"/>
                </a:solidFill>
                <a:latin typeface="ＭＳ Ｐゴシック"/>
              </a:rPr>
              <a:t>％</a:t>
            </a:r>
            <a:endParaRPr lang="en-US" altLang="ja-JP" sz="1050" dirty="0">
              <a:solidFill>
                <a:prstClr val="black"/>
              </a:solidFill>
              <a:latin typeface="ＭＳ Ｐゴシック"/>
            </a:endParaRPr>
          </a:p>
          <a:p>
            <a:pPr lvl="0">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Ⅲ</a:t>
            </a:r>
            <a:r>
              <a:rPr lang="ja-JP" altLang="en-US" sz="1050" dirty="0">
                <a:solidFill>
                  <a:prstClr val="black"/>
                </a:solidFill>
                <a:latin typeface="ＭＳ Ｐゴシック"/>
              </a:rPr>
              <a:t>：加算</a:t>
            </a:r>
            <a:r>
              <a:rPr lang="en-US" altLang="ja-JP" sz="1050" dirty="0">
                <a:solidFill>
                  <a:prstClr val="black"/>
                </a:solidFill>
                <a:latin typeface="ＭＳ Ｐゴシック"/>
              </a:rPr>
              <a:t>Ⅱ×0.9</a:t>
            </a:r>
          </a:p>
          <a:p>
            <a:pPr lvl="0">
              <a:defRPr/>
            </a:pPr>
            <a:r>
              <a:rPr lang="ja-JP" altLang="en-US" sz="1050" dirty="0">
                <a:solidFill>
                  <a:prstClr val="black"/>
                </a:solidFill>
                <a:latin typeface="ＭＳ Ｐゴシック"/>
              </a:rPr>
              <a:t>　・加算</a:t>
            </a:r>
            <a:r>
              <a:rPr lang="en-US" altLang="ja-JP" sz="1050" dirty="0">
                <a:solidFill>
                  <a:prstClr val="black"/>
                </a:solidFill>
                <a:latin typeface="ＭＳ Ｐゴシック"/>
              </a:rPr>
              <a:t>Ⅳ</a:t>
            </a:r>
            <a:r>
              <a:rPr lang="ja-JP" altLang="en-US" sz="1050" dirty="0">
                <a:solidFill>
                  <a:prstClr val="black"/>
                </a:solidFill>
                <a:latin typeface="ＭＳ Ｐゴシック"/>
              </a:rPr>
              <a:t>：加算</a:t>
            </a:r>
            <a:r>
              <a:rPr lang="en-US" altLang="ja-JP" sz="1050" dirty="0">
                <a:solidFill>
                  <a:prstClr val="black"/>
                </a:solidFill>
                <a:latin typeface="ＭＳ Ｐゴシック"/>
              </a:rPr>
              <a:t>Ⅱ×0.8</a:t>
            </a:r>
          </a:p>
        </p:txBody>
      </p:sp>
      <p:sp>
        <p:nvSpPr>
          <p:cNvPr id="22" name="テキスト ボックス 21"/>
          <p:cNvSpPr txBox="1"/>
          <p:nvPr/>
        </p:nvSpPr>
        <p:spPr>
          <a:xfrm>
            <a:off x="5229128" y="1040869"/>
            <a:ext cx="4567926" cy="646986"/>
          </a:xfrm>
          <a:prstGeom prst="roundRect">
            <a:avLst/>
          </a:prstGeom>
          <a:ln>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defTabSz="913401"/>
            <a:r>
              <a:rPr lang="ja-JP" altLang="en-US" sz="1600" dirty="0" smtClean="0">
                <a:solidFill>
                  <a:prstClr val="black"/>
                </a:solidFill>
                <a:latin typeface="HG丸ｺﾞｼｯｸM-PRO" pitchFamily="50" charset="-128"/>
                <a:ea typeface="HG丸ｺﾞｼｯｸM-PRO" pitchFamily="50" charset="-128"/>
              </a:rPr>
              <a:t>利用者の状態に応じたサービス提供や</a:t>
            </a:r>
            <a:endParaRPr lang="en-US" altLang="ja-JP" sz="1600" dirty="0" smtClean="0">
              <a:solidFill>
                <a:prstClr val="black"/>
              </a:solidFill>
              <a:latin typeface="HG丸ｺﾞｼｯｸM-PRO" pitchFamily="50" charset="-128"/>
              <a:ea typeface="HG丸ｺﾞｼｯｸM-PRO" pitchFamily="50" charset="-128"/>
            </a:endParaRPr>
          </a:p>
          <a:p>
            <a:pPr defTabSz="913401"/>
            <a:r>
              <a:rPr lang="ja-JP" altLang="en-US" sz="1600" dirty="0" smtClean="0">
                <a:solidFill>
                  <a:prstClr val="black"/>
                </a:solidFill>
                <a:latin typeface="HG丸ｺﾞｼｯｸM-PRO" pitchFamily="50" charset="-128"/>
                <a:ea typeface="HG丸ｺﾞｼｯｸM-PRO" pitchFamily="50" charset="-128"/>
              </a:rPr>
              <a:t>施設の体制に対する</a:t>
            </a:r>
            <a:r>
              <a:rPr lang="ja-JP" altLang="en-US" sz="1600" b="1" dirty="0" smtClean="0">
                <a:solidFill>
                  <a:prstClr val="black"/>
                </a:solidFill>
                <a:latin typeface="HG丸ｺﾞｼｯｸM-PRO" pitchFamily="50" charset="-128"/>
                <a:ea typeface="HG丸ｺﾞｼｯｸM-PRO" pitchFamily="50" charset="-128"/>
              </a:rPr>
              <a:t>加算・減算</a:t>
            </a:r>
            <a:endParaRPr lang="en-US" altLang="ja-JP" sz="1600" b="1" dirty="0" smtClean="0">
              <a:solidFill>
                <a:prstClr val="black"/>
              </a:solidFill>
              <a:latin typeface="HG丸ｺﾞｼｯｸM-PRO" pitchFamily="50" charset="-128"/>
              <a:ea typeface="HG丸ｺﾞｼｯｸM-PRO" pitchFamily="50" charset="-128"/>
            </a:endParaRPr>
          </a:p>
        </p:txBody>
      </p:sp>
      <p:cxnSp>
        <p:nvCxnSpPr>
          <p:cNvPr id="25" name="直線コネクタ 24"/>
          <p:cNvCxnSpPr/>
          <p:nvPr/>
        </p:nvCxnSpPr>
        <p:spPr>
          <a:xfrm>
            <a:off x="5030393" y="5388866"/>
            <a:ext cx="4758000" cy="158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グループ化 32"/>
          <p:cNvGrpSpPr/>
          <p:nvPr/>
        </p:nvGrpSpPr>
        <p:grpSpPr>
          <a:xfrm>
            <a:off x="4640965" y="3342648"/>
            <a:ext cx="507000" cy="434868"/>
            <a:chOff x="4429124" y="1785926"/>
            <a:chExt cx="468000" cy="468000"/>
          </a:xfrm>
        </p:grpSpPr>
        <p:sp>
          <p:nvSpPr>
            <p:cNvPr id="31" name="正方形/長方形 30"/>
            <p:cNvSpPr/>
            <p:nvPr/>
          </p:nvSpPr>
          <p:spPr>
            <a:xfrm>
              <a:off x="4429124"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3401"/>
              <a:endParaRPr lang="ja-JP" altLang="en-US">
                <a:solidFill>
                  <a:prstClr val="white"/>
                </a:solidFill>
              </a:endParaRPr>
            </a:p>
          </p:txBody>
        </p:sp>
        <p:sp>
          <p:nvSpPr>
            <p:cNvPr id="32" name="正方形/長方形 31"/>
            <p:cNvSpPr/>
            <p:nvPr/>
          </p:nvSpPr>
          <p:spPr>
            <a:xfrm rot="5400000">
              <a:off x="4429124" y="1983926"/>
              <a:ext cx="468000" cy="72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3401"/>
              <a:endParaRPr lang="ja-JP" altLang="en-US">
                <a:solidFill>
                  <a:prstClr val="white"/>
                </a:solidFill>
              </a:endParaRPr>
            </a:p>
          </p:txBody>
        </p:sp>
      </p:grpSp>
      <p:sp>
        <p:nvSpPr>
          <p:cNvPr id="43" name="テキスト ボックス 42"/>
          <p:cNvSpPr txBox="1"/>
          <p:nvPr/>
        </p:nvSpPr>
        <p:spPr>
          <a:xfrm>
            <a:off x="166667" y="1826870"/>
            <a:ext cx="2929720" cy="338554"/>
          </a:xfrm>
          <a:prstGeom prst="rect">
            <a:avLst/>
          </a:prstGeom>
          <a:noFill/>
        </p:spPr>
        <p:txBody>
          <a:bodyPr wrap="square" rtlCol="0">
            <a:spAutoFit/>
          </a:bodyPr>
          <a:lstStyle/>
          <a:p>
            <a:pPr defTabSz="913401"/>
            <a:r>
              <a:rPr lang="ja-JP" altLang="en-US" sz="1600" b="1" dirty="0" smtClean="0">
                <a:solidFill>
                  <a:prstClr val="black"/>
                </a:solidFill>
                <a:latin typeface="HG丸ｺﾞｼｯｸM-PRO" pitchFamily="50" charset="-128"/>
                <a:ea typeface="HG丸ｺﾞｼｯｸM-PRO" pitchFamily="50" charset="-128"/>
              </a:rPr>
              <a:t>○　</a:t>
            </a:r>
            <a:r>
              <a:rPr lang="zh-TW" altLang="en-US" sz="1600" b="1" dirty="0">
                <a:solidFill>
                  <a:prstClr val="black"/>
                </a:solidFill>
                <a:latin typeface="HG丸ｺﾞｼｯｸM-PRO" pitchFamily="50" charset="-128"/>
                <a:ea typeface="HG丸ｺﾞｼｯｸM-PRO" pitchFamily="50" charset="-128"/>
              </a:rPr>
              <a:t>療養機能強化型Ａ</a:t>
            </a:r>
            <a:endParaRPr lang="ja-JP" altLang="en-US" sz="1200" dirty="0">
              <a:solidFill>
                <a:prstClr val="black"/>
              </a:solidFill>
              <a:latin typeface="HG丸ｺﾞｼｯｸM-PRO" pitchFamily="50" charset="-128"/>
              <a:ea typeface="HG丸ｺﾞｼｯｸM-PRO" pitchFamily="50" charset="-128"/>
            </a:endParaRPr>
          </a:p>
        </p:txBody>
      </p:sp>
      <p:sp>
        <p:nvSpPr>
          <p:cNvPr id="38" name="テキスト ボックス 37"/>
          <p:cNvSpPr txBox="1"/>
          <p:nvPr/>
        </p:nvSpPr>
        <p:spPr>
          <a:xfrm>
            <a:off x="7392916" y="428600"/>
            <a:ext cx="2708656" cy="261610"/>
          </a:xfrm>
          <a:prstGeom prst="rect">
            <a:avLst/>
          </a:prstGeom>
          <a:noFill/>
        </p:spPr>
        <p:txBody>
          <a:bodyPr wrap="square" rtlCol="0">
            <a:spAutoFit/>
          </a:bodyPr>
          <a:lstStyle/>
          <a:p>
            <a:pPr defTabSz="914095"/>
            <a:r>
              <a:rPr lang="en-US" altLang="ja-JP" sz="1100" dirty="0" smtClean="0">
                <a:solidFill>
                  <a:prstClr val="black"/>
                </a:solidFill>
              </a:rPr>
              <a:t>※</a:t>
            </a:r>
            <a:r>
              <a:rPr lang="ja-JP" altLang="en-US" sz="1100" dirty="0" smtClean="0">
                <a:solidFill>
                  <a:prstClr val="black"/>
                </a:solidFill>
              </a:rPr>
              <a:t>　加算・減算は主なものを記載</a:t>
            </a:r>
            <a:endParaRPr lang="en-US" altLang="ja-JP" sz="1100" dirty="0" smtClean="0">
              <a:solidFill>
                <a:prstClr val="black"/>
              </a:solidFill>
            </a:endParaRPr>
          </a:p>
        </p:txBody>
      </p:sp>
      <p:sp>
        <p:nvSpPr>
          <p:cNvPr id="48" name="正方形/長方形 47"/>
          <p:cNvSpPr/>
          <p:nvPr/>
        </p:nvSpPr>
        <p:spPr>
          <a:xfrm>
            <a:off x="7645593" y="2996956"/>
            <a:ext cx="2145000" cy="10960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defTabSz="914095"/>
            <a:r>
              <a:rPr lang="ja-JP" altLang="en-US" sz="1400" b="1" dirty="0" smtClean="0">
                <a:solidFill>
                  <a:prstClr val="black"/>
                </a:solidFill>
                <a:latin typeface="HG丸ｺﾞｼｯｸM-PRO" pitchFamily="50" charset="-128"/>
                <a:ea typeface="HG丸ｺﾞｼｯｸM-PRO" pitchFamily="50" charset="-128"/>
              </a:rPr>
              <a:t>夜勤職員の手厚い配置</a:t>
            </a:r>
            <a:endParaRPr lang="en-US" altLang="ja-JP" sz="1400" b="1" dirty="0" smtClean="0">
              <a:solidFill>
                <a:prstClr val="black"/>
              </a:solidFill>
              <a:latin typeface="HG丸ｺﾞｼｯｸM-PRO" pitchFamily="50" charset="-128"/>
              <a:ea typeface="HG丸ｺﾞｼｯｸM-PRO" pitchFamily="50" charset="-128"/>
            </a:endParaRPr>
          </a:p>
          <a:p>
            <a:pPr algn="r" defTabSz="914095"/>
            <a:r>
              <a:rPr lang="ja-JP" altLang="en-US" sz="1200" dirty="0" smtClean="0">
                <a:solidFill>
                  <a:prstClr val="black"/>
                </a:solidFill>
                <a:latin typeface="HG丸ｺﾞｼｯｸM-PRO" pitchFamily="50" charset="-128"/>
                <a:ea typeface="HG丸ｺﾞｼｯｸM-PRO" pitchFamily="50" charset="-128"/>
              </a:rPr>
              <a:t>（</a:t>
            </a:r>
            <a:r>
              <a:rPr lang="ja-JP" altLang="en-US" sz="1200" dirty="0">
                <a:solidFill>
                  <a:prstClr val="black"/>
                </a:solidFill>
                <a:latin typeface="HG丸ｺﾞｼｯｸM-PRO" pitchFamily="50" charset="-128"/>
                <a:ea typeface="HG丸ｺﾞｼｯｸM-PRO" pitchFamily="50" charset="-128"/>
              </a:rPr>
              <a:t> ７～</a:t>
            </a:r>
            <a:r>
              <a:rPr lang="en-US" altLang="ja-JP" sz="1200" dirty="0">
                <a:solidFill>
                  <a:prstClr val="black"/>
                </a:solidFill>
                <a:latin typeface="HG丸ｺﾞｼｯｸM-PRO" pitchFamily="50" charset="-128"/>
                <a:ea typeface="HG丸ｺﾞｼｯｸM-PRO" pitchFamily="50" charset="-128"/>
              </a:rPr>
              <a:t>23</a:t>
            </a:r>
            <a:r>
              <a:rPr lang="ja-JP" altLang="en-US" sz="1200" dirty="0" smtClean="0">
                <a:solidFill>
                  <a:prstClr val="black"/>
                </a:solidFill>
                <a:latin typeface="HG丸ｺﾞｼｯｸM-PRO" pitchFamily="50" charset="-128"/>
                <a:ea typeface="HG丸ｺﾞｼｯｸM-PRO" pitchFamily="50" charset="-128"/>
              </a:rPr>
              <a:t>単位）</a:t>
            </a:r>
            <a:endParaRPr lang="ja-JP" altLang="en-US" sz="1200" dirty="0">
              <a:solidFill>
                <a:prstClr val="black"/>
              </a:solidFill>
              <a:latin typeface="HG丸ｺﾞｼｯｸM-PRO" pitchFamily="50" charset="-128"/>
              <a:ea typeface="HG丸ｺﾞｼｯｸM-PRO" pitchFamily="50" charset="-128"/>
            </a:endParaRPr>
          </a:p>
        </p:txBody>
      </p:sp>
      <p:sp>
        <p:nvSpPr>
          <p:cNvPr id="56" name="テキスト ボックス 55"/>
          <p:cNvSpPr txBox="1"/>
          <p:nvPr/>
        </p:nvSpPr>
        <p:spPr>
          <a:xfrm>
            <a:off x="5353883" y="3356670"/>
            <a:ext cx="2118631" cy="488454"/>
          </a:xfrm>
          <a:prstGeom prst="bracketPair">
            <a:avLst>
              <a:gd name="adj" fmla="val 9782"/>
            </a:avLst>
          </a:prstGeom>
          <a:noFill/>
          <a:ln>
            <a:solidFill>
              <a:schemeClr val="tx1"/>
            </a:solidFill>
          </a:ln>
        </p:spPr>
        <p:txBody>
          <a:bodyPr wrap="square" rtlCol="0">
            <a:spAutoFit/>
          </a:bodyPr>
          <a:lstStyle/>
          <a:p>
            <a:pPr defTabSz="914095"/>
            <a:r>
              <a:rPr lang="ja-JP" altLang="en-US" sz="1200" dirty="0">
                <a:solidFill>
                  <a:prstClr val="black"/>
                </a:solidFill>
                <a:latin typeface="HG丸ｺﾞｼｯｸM-PRO" pitchFamily="50" charset="-128"/>
                <a:ea typeface="HG丸ｺﾞｼｯｸM-PRO" pitchFamily="50" charset="-128"/>
              </a:rPr>
              <a:t>在宅復帰率</a:t>
            </a:r>
            <a:r>
              <a:rPr lang="en-US" altLang="ja-JP" sz="1200" dirty="0">
                <a:solidFill>
                  <a:prstClr val="black"/>
                </a:solidFill>
                <a:latin typeface="HG丸ｺﾞｼｯｸM-PRO" pitchFamily="50" charset="-128"/>
                <a:ea typeface="HG丸ｺﾞｼｯｸM-PRO" pitchFamily="50" charset="-128"/>
              </a:rPr>
              <a:t>30%</a:t>
            </a:r>
            <a:r>
              <a:rPr lang="ja-JP" altLang="en-US" sz="1200" dirty="0" smtClean="0">
                <a:solidFill>
                  <a:prstClr val="black"/>
                </a:solidFill>
                <a:latin typeface="HG丸ｺﾞｼｯｸM-PRO" pitchFamily="50" charset="-128"/>
                <a:ea typeface="HG丸ｺﾞｼｯｸM-PRO" pitchFamily="50" charset="-128"/>
              </a:rPr>
              <a:t>超等</a:t>
            </a:r>
            <a:endParaRPr lang="en-US" altLang="ja-JP" sz="1200" dirty="0" smtClean="0">
              <a:solidFill>
                <a:prstClr val="black"/>
              </a:solidFill>
              <a:latin typeface="HG丸ｺﾞｼｯｸM-PRO" pitchFamily="50" charset="-128"/>
              <a:ea typeface="HG丸ｺﾞｼｯｸM-PRO" pitchFamily="50" charset="-128"/>
            </a:endParaRPr>
          </a:p>
          <a:p>
            <a:pPr defTabSz="914095"/>
            <a:r>
              <a:rPr lang="en-US" altLang="ja-JP" sz="1200" dirty="0" smtClean="0">
                <a:solidFill>
                  <a:prstClr val="black"/>
                </a:solidFill>
                <a:latin typeface="HG丸ｺﾞｼｯｸM-PRO" pitchFamily="50" charset="-128"/>
                <a:ea typeface="HG丸ｺﾞｼｯｸM-PRO" pitchFamily="50" charset="-128"/>
              </a:rPr>
              <a:t>	</a:t>
            </a:r>
            <a:r>
              <a:rPr lang="ja-JP" altLang="en-US" sz="1200" dirty="0" smtClean="0">
                <a:solidFill>
                  <a:prstClr val="black"/>
                </a:solidFill>
                <a:latin typeface="HG丸ｺﾞｼｯｸM-PRO" pitchFamily="50" charset="-128"/>
                <a:ea typeface="HG丸ｺﾞｼｯｸM-PRO" pitchFamily="50" charset="-128"/>
              </a:rPr>
              <a:t>　</a:t>
            </a:r>
            <a:r>
              <a:rPr lang="en-US" altLang="ja-JP" sz="1200" dirty="0">
                <a:solidFill>
                  <a:prstClr val="black"/>
                </a:solidFill>
                <a:latin typeface="HG丸ｺﾞｼｯｸM-PRO" pitchFamily="50" charset="-128"/>
                <a:ea typeface="HG丸ｺﾞｼｯｸM-PRO" pitchFamily="50" charset="-128"/>
              </a:rPr>
              <a:t>10</a:t>
            </a:r>
            <a:r>
              <a:rPr lang="ja-JP" altLang="en-US" sz="1200" dirty="0" smtClean="0">
                <a:solidFill>
                  <a:prstClr val="black"/>
                </a:solidFill>
                <a:latin typeface="HG丸ｺﾞｼｯｸM-PRO" pitchFamily="50" charset="-128"/>
                <a:ea typeface="HG丸ｺﾞｼｯｸM-PRO" pitchFamily="50" charset="-128"/>
              </a:rPr>
              <a:t>単位</a:t>
            </a:r>
            <a:endParaRPr lang="ja-JP" altLang="en-US" sz="1200" dirty="0">
              <a:solidFill>
                <a:prstClr val="black"/>
              </a:solidFill>
              <a:latin typeface="HG丸ｺﾞｼｯｸM-PRO" pitchFamily="50" charset="-128"/>
              <a:ea typeface="HG丸ｺﾞｼｯｸM-PRO" pitchFamily="50" charset="-128"/>
            </a:endParaRPr>
          </a:p>
        </p:txBody>
      </p:sp>
      <p:sp>
        <p:nvSpPr>
          <p:cNvPr id="57" name="正方形/長方形 56"/>
          <p:cNvSpPr/>
          <p:nvPr/>
        </p:nvSpPr>
        <p:spPr>
          <a:xfrm flipV="1">
            <a:off x="4719589" y="6119610"/>
            <a:ext cx="389428"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095"/>
            <a:endParaRPr lang="ja-JP" altLang="en-US">
              <a:solidFill>
                <a:prstClr val="white"/>
              </a:solidFill>
            </a:endParaRPr>
          </a:p>
        </p:txBody>
      </p:sp>
      <p:sp>
        <p:nvSpPr>
          <p:cNvPr id="45" name="タイトル 1"/>
          <p:cNvSpPr txBox="1">
            <a:spLocks/>
          </p:cNvSpPr>
          <p:nvPr/>
        </p:nvSpPr>
        <p:spPr>
          <a:xfrm>
            <a:off x="0" y="-4476"/>
            <a:ext cx="9906000" cy="473922"/>
          </a:xfrm>
          <a:prstGeom prst="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vert="horz" lIns="91440" tIns="45720" rIns="91440" bIns="45720" rtlCol="0" anchor="b" anchorCtr="0">
            <a:noAutofit/>
          </a:bodyPr>
          <a:lstStyle/>
          <a:p>
            <a:pPr algn="ctr">
              <a:spcBef>
                <a:spcPct val="0"/>
              </a:spcBef>
              <a:defRPr/>
            </a:pP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kumimoji="0" lang="zh-TW"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療養型医療</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報酬</a:t>
            </a:r>
            <a:r>
              <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のイメージ（１日あたり</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9" name="グループ化 28"/>
          <p:cNvGrpSpPr/>
          <p:nvPr/>
        </p:nvGrpSpPr>
        <p:grpSpPr>
          <a:xfrm>
            <a:off x="316600" y="3498401"/>
            <a:ext cx="4185314" cy="1270899"/>
            <a:chOff x="97347" y="1857364"/>
            <a:chExt cx="4650776" cy="4714909"/>
          </a:xfrm>
        </p:grpSpPr>
        <p:sp>
          <p:nvSpPr>
            <p:cNvPr id="50" name="正方形/長方形 49"/>
            <p:cNvSpPr/>
            <p:nvPr/>
          </p:nvSpPr>
          <p:spPr>
            <a:xfrm>
              <a:off x="97347" y="4667896"/>
              <a:ext cx="936000" cy="1904377"/>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1</a:t>
              </a:r>
            </a:p>
            <a:p>
              <a:pPr algn="ctr" defTabSz="913401"/>
              <a:r>
                <a:rPr lang="en-US" altLang="ja-JP" sz="1200" b="1" dirty="0">
                  <a:solidFill>
                    <a:prstClr val="black"/>
                  </a:solidFill>
                  <a:latin typeface="HG丸ｺﾞｼｯｸM-PRO" pitchFamily="50" charset="-128"/>
                  <a:ea typeface="HG丸ｺﾞｼｯｸM-PRO" pitchFamily="50" charset="-128"/>
                </a:rPr>
                <a:t>766</a:t>
              </a:r>
              <a:endParaRPr lang="en-US" altLang="ja-JP" sz="1200" b="1" dirty="0" smtClean="0">
                <a:solidFill>
                  <a:prstClr val="black"/>
                </a:solidFill>
                <a:latin typeface="HG丸ｺﾞｼｯｸM-PRO" pitchFamily="50" charset="-128"/>
                <a:ea typeface="HG丸ｺﾞｼｯｸM-PRO" pitchFamily="50" charset="-128"/>
              </a:endParaRPr>
            </a:p>
            <a:p>
              <a:pPr algn="ctr" defTabSz="913401"/>
              <a:r>
                <a:rPr lang="ja-JP" altLang="en-US" sz="1200" b="1" dirty="0">
                  <a:solidFill>
                    <a:prstClr val="black"/>
                  </a:solidFill>
                  <a:latin typeface="HG丸ｺﾞｼｯｸM-PRO" pitchFamily="50" charset="-128"/>
                  <a:ea typeface="HG丸ｺﾞｼｯｸM-PRO" pitchFamily="50" charset="-128"/>
                </a:rPr>
                <a:t>単位</a:t>
              </a:r>
            </a:p>
          </p:txBody>
        </p:sp>
        <p:sp>
          <p:nvSpPr>
            <p:cNvPr id="51" name="正方形/長方形 50"/>
            <p:cNvSpPr/>
            <p:nvPr/>
          </p:nvSpPr>
          <p:spPr>
            <a:xfrm>
              <a:off x="1026041" y="4043333"/>
              <a:ext cx="936000" cy="2528939"/>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2</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873</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52" name="正方形/長方形 51"/>
            <p:cNvSpPr/>
            <p:nvPr/>
          </p:nvSpPr>
          <p:spPr>
            <a:xfrm>
              <a:off x="1954735" y="3314676"/>
              <a:ext cx="936000" cy="3257596"/>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3</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1,102</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53" name="正方形/長方形 52"/>
            <p:cNvSpPr/>
            <p:nvPr/>
          </p:nvSpPr>
          <p:spPr>
            <a:xfrm>
              <a:off x="2883429" y="2586021"/>
              <a:ext cx="936000" cy="3986252"/>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4</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1,199</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54" name="正方形/長方形 53"/>
            <p:cNvSpPr/>
            <p:nvPr/>
          </p:nvSpPr>
          <p:spPr>
            <a:xfrm>
              <a:off x="3812123" y="1857364"/>
              <a:ext cx="936000" cy="4714908"/>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5</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1,287</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grpSp>
      <p:grpSp>
        <p:nvGrpSpPr>
          <p:cNvPr id="55" name="グループ化 28"/>
          <p:cNvGrpSpPr/>
          <p:nvPr/>
        </p:nvGrpSpPr>
        <p:grpSpPr>
          <a:xfrm>
            <a:off x="319376" y="5097174"/>
            <a:ext cx="4185314" cy="1342816"/>
            <a:chOff x="97347" y="1857364"/>
            <a:chExt cx="4650776" cy="4714909"/>
          </a:xfrm>
        </p:grpSpPr>
        <p:sp>
          <p:nvSpPr>
            <p:cNvPr id="58" name="正方形/長方形 57"/>
            <p:cNvSpPr/>
            <p:nvPr/>
          </p:nvSpPr>
          <p:spPr>
            <a:xfrm>
              <a:off x="97347" y="4667896"/>
              <a:ext cx="936000" cy="1904377"/>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1</a:t>
              </a:r>
            </a:p>
            <a:p>
              <a:pPr algn="ctr" defTabSz="913401"/>
              <a:r>
                <a:rPr lang="en-US" altLang="ja-JP" sz="1200" b="1" dirty="0">
                  <a:solidFill>
                    <a:prstClr val="black"/>
                  </a:solidFill>
                  <a:latin typeface="HG丸ｺﾞｼｯｸM-PRO" pitchFamily="50" charset="-128"/>
                  <a:ea typeface="HG丸ｺﾞｼｯｸM-PRO" pitchFamily="50" charset="-128"/>
                </a:rPr>
                <a:t>745</a:t>
              </a:r>
              <a:endParaRPr lang="en-US" altLang="ja-JP" sz="1200" b="1" dirty="0" smtClean="0">
                <a:solidFill>
                  <a:prstClr val="black"/>
                </a:solidFill>
                <a:latin typeface="HG丸ｺﾞｼｯｸM-PRO" pitchFamily="50" charset="-128"/>
                <a:ea typeface="HG丸ｺﾞｼｯｸM-PRO" pitchFamily="50" charset="-128"/>
              </a:endParaRPr>
            </a:p>
            <a:p>
              <a:pPr algn="ctr" defTabSz="913401"/>
              <a:r>
                <a:rPr lang="ja-JP" altLang="en-US" sz="1200" b="1" dirty="0">
                  <a:solidFill>
                    <a:prstClr val="black"/>
                  </a:solidFill>
                  <a:latin typeface="HG丸ｺﾞｼｯｸM-PRO" pitchFamily="50" charset="-128"/>
                  <a:ea typeface="HG丸ｺﾞｼｯｸM-PRO" pitchFamily="50" charset="-128"/>
                </a:rPr>
                <a:t>単位</a:t>
              </a:r>
            </a:p>
          </p:txBody>
        </p:sp>
        <p:sp>
          <p:nvSpPr>
            <p:cNvPr id="59" name="正方形/長方形 58"/>
            <p:cNvSpPr/>
            <p:nvPr/>
          </p:nvSpPr>
          <p:spPr>
            <a:xfrm>
              <a:off x="1026041" y="4043333"/>
              <a:ext cx="936000" cy="2528939"/>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2</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848</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60" name="正方形/長方形 59"/>
            <p:cNvSpPr/>
            <p:nvPr/>
          </p:nvSpPr>
          <p:spPr>
            <a:xfrm>
              <a:off x="1954735" y="3314676"/>
              <a:ext cx="936000" cy="3257596"/>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3</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1,071</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61" name="正方形/長方形 60"/>
            <p:cNvSpPr/>
            <p:nvPr/>
          </p:nvSpPr>
          <p:spPr>
            <a:xfrm>
              <a:off x="2883429" y="2586021"/>
              <a:ext cx="936000" cy="3986252"/>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4</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1,166</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sp>
          <p:nvSpPr>
            <p:cNvPr id="62" name="正方形/長方形 61"/>
            <p:cNvSpPr/>
            <p:nvPr/>
          </p:nvSpPr>
          <p:spPr>
            <a:xfrm>
              <a:off x="3812123" y="1857364"/>
              <a:ext cx="936000" cy="4714908"/>
            </a:xfrm>
            <a:prstGeom prst="rect">
              <a:avLst/>
            </a:prstGeom>
            <a:solidFill>
              <a:srgbClr val="FFFF00"/>
            </a:solidFill>
            <a:ln w="28575"/>
          </p:spPr>
          <p:style>
            <a:lnRef idx="2">
              <a:schemeClr val="dk1"/>
            </a:lnRef>
            <a:fillRef idx="1">
              <a:schemeClr val="lt1"/>
            </a:fillRef>
            <a:effectRef idx="0">
              <a:schemeClr val="dk1"/>
            </a:effectRef>
            <a:fontRef idx="minor">
              <a:schemeClr val="dk1"/>
            </a:fontRef>
          </p:style>
          <p:txBody>
            <a:bodyPr rtlCol="0" anchor="ctr"/>
            <a:lstStyle/>
            <a:p>
              <a:pPr algn="ctr" defTabSz="913401"/>
              <a:r>
                <a:rPr lang="ja-JP" altLang="en-US" sz="1200" b="1" dirty="0" smtClean="0">
                  <a:solidFill>
                    <a:prstClr val="black"/>
                  </a:solidFill>
                  <a:latin typeface="HG丸ｺﾞｼｯｸM-PRO" pitchFamily="50" charset="-128"/>
                  <a:ea typeface="HG丸ｺﾞｼｯｸM-PRO" pitchFamily="50" charset="-128"/>
                </a:rPr>
                <a:t>要介護</a:t>
              </a:r>
              <a:r>
                <a:rPr lang="en-US" altLang="ja-JP" sz="1200" b="1" dirty="0" smtClean="0">
                  <a:solidFill>
                    <a:prstClr val="black"/>
                  </a:solidFill>
                  <a:latin typeface="HG丸ｺﾞｼｯｸM-PRO" pitchFamily="50" charset="-128"/>
                  <a:ea typeface="HG丸ｺﾞｼｯｸM-PRO" pitchFamily="50" charset="-128"/>
                </a:rPr>
                <a:t>5</a:t>
              </a:r>
              <a:endParaRPr lang="en-US" altLang="ja-JP" sz="1200" b="1" dirty="0">
                <a:solidFill>
                  <a:prstClr val="black"/>
                </a:solidFill>
                <a:latin typeface="HG丸ｺﾞｼｯｸM-PRO" pitchFamily="50" charset="-128"/>
                <a:ea typeface="HG丸ｺﾞｼｯｸM-PRO" pitchFamily="50" charset="-128"/>
              </a:endParaRPr>
            </a:p>
            <a:p>
              <a:pPr algn="ctr" defTabSz="913401"/>
              <a:r>
                <a:rPr lang="en-US" altLang="ja-JP" sz="1200" b="1" dirty="0">
                  <a:solidFill>
                    <a:prstClr val="black"/>
                  </a:solidFill>
                  <a:latin typeface="HG丸ｺﾞｼｯｸM-PRO" pitchFamily="50" charset="-128"/>
                  <a:ea typeface="HG丸ｺﾞｼｯｸM-PRO" pitchFamily="50" charset="-128"/>
                </a:rPr>
                <a:t>1,251</a:t>
              </a:r>
            </a:p>
            <a:p>
              <a:pPr algn="ctr" defTabSz="913401"/>
              <a:r>
                <a:rPr lang="ja-JP" altLang="en-US" sz="1200" b="1" dirty="0" smtClean="0">
                  <a:solidFill>
                    <a:prstClr val="black"/>
                  </a:solidFill>
                  <a:latin typeface="HG丸ｺﾞｼｯｸM-PRO" pitchFamily="50" charset="-128"/>
                  <a:ea typeface="HG丸ｺﾞｼｯｸM-PRO" pitchFamily="50" charset="-128"/>
                </a:rPr>
                <a:t>単位</a:t>
              </a:r>
              <a:endParaRPr lang="ja-JP" altLang="en-US" sz="1200" b="1" dirty="0">
                <a:solidFill>
                  <a:prstClr val="black"/>
                </a:solidFill>
                <a:latin typeface="HG丸ｺﾞｼｯｸM-PRO" pitchFamily="50" charset="-128"/>
                <a:ea typeface="HG丸ｺﾞｼｯｸM-PRO" pitchFamily="50" charset="-128"/>
              </a:endParaRPr>
            </a:p>
          </p:txBody>
        </p:sp>
      </p:grpSp>
      <p:sp>
        <p:nvSpPr>
          <p:cNvPr id="63" name="テキスト ボックス 62"/>
          <p:cNvSpPr txBox="1"/>
          <p:nvPr/>
        </p:nvSpPr>
        <p:spPr>
          <a:xfrm>
            <a:off x="169436" y="3508770"/>
            <a:ext cx="2929720" cy="338554"/>
          </a:xfrm>
          <a:prstGeom prst="rect">
            <a:avLst/>
          </a:prstGeom>
          <a:noFill/>
        </p:spPr>
        <p:txBody>
          <a:bodyPr wrap="square" rtlCol="0">
            <a:spAutoFit/>
          </a:bodyPr>
          <a:lstStyle/>
          <a:p>
            <a:pPr defTabSz="913401"/>
            <a:r>
              <a:rPr lang="ja-JP" altLang="en-US" sz="1600" b="1" dirty="0" smtClean="0">
                <a:solidFill>
                  <a:prstClr val="black"/>
                </a:solidFill>
                <a:latin typeface="HG丸ｺﾞｼｯｸM-PRO" pitchFamily="50" charset="-128"/>
                <a:ea typeface="HG丸ｺﾞｼｯｸM-PRO" pitchFamily="50" charset="-128"/>
              </a:rPr>
              <a:t>○　</a:t>
            </a:r>
            <a:r>
              <a:rPr lang="zh-TW" altLang="en-US" sz="1600" b="1" dirty="0">
                <a:solidFill>
                  <a:prstClr val="black"/>
                </a:solidFill>
                <a:latin typeface="HG丸ｺﾞｼｯｸM-PRO" pitchFamily="50" charset="-128"/>
                <a:ea typeface="HG丸ｺﾞｼｯｸM-PRO" pitchFamily="50" charset="-128"/>
              </a:rPr>
              <a:t>療養機能</a:t>
            </a:r>
            <a:r>
              <a:rPr lang="zh-TW" altLang="en-US" sz="1600" b="1" dirty="0" smtClean="0">
                <a:solidFill>
                  <a:prstClr val="black"/>
                </a:solidFill>
                <a:latin typeface="HG丸ｺﾞｼｯｸM-PRO" pitchFamily="50" charset="-128"/>
                <a:ea typeface="HG丸ｺﾞｼｯｸM-PRO" pitchFamily="50" charset="-128"/>
              </a:rPr>
              <a:t>強化型</a:t>
            </a:r>
            <a:r>
              <a:rPr lang="ja-JP" altLang="en-US" sz="1600" b="1" dirty="0">
                <a:solidFill>
                  <a:prstClr val="black"/>
                </a:solidFill>
                <a:latin typeface="HG丸ｺﾞｼｯｸM-PRO" pitchFamily="50" charset="-128"/>
                <a:ea typeface="HG丸ｺﾞｼｯｸM-PRO" pitchFamily="50" charset="-128"/>
              </a:rPr>
              <a:t>Ｂ</a:t>
            </a:r>
            <a:endParaRPr lang="ja-JP" altLang="en-US" sz="1200" dirty="0">
              <a:solidFill>
                <a:prstClr val="black"/>
              </a:solidFill>
              <a:latin typeface="HG丸ｺﾞｼｯｸM-PRO" pitchFamily="50" charset="-128"/>
              <a:ea typeface="HG丸ｺﾞｼｯｸM-PRO" pitchFamily="50" charset="-128"/>
            </a:endParaRPr>
          </a:p>
        </p:txBody>
      </p:sp>
      <p:sp>
        <p:nvSpPr>
          <p:cNvPr id="64" name="テキスト ボックス 63"/>
          <p:cNvSpPr txBox="1"/>
          <p:nvPr/>
        </p:nvSpPr>
        <p:spPr>
          <a:xfrm>
            <a:off x="172218" y="5107545"/>
            <a:ext cx="2929720" cy="338554"/>
          </a:xfrm>
          <a:prstGeom prst="rect">
            <a:avLst/>
          </a:prstGeom>
          <a:noFill/>
        </p:spPr>
        <p:txBody>
          <a:bodyPr wrap="square" rtlCol="0">
            <a:spAutoFit/>
          </a:bodyPr>
          <a:lstStyle/>
          <a:p>
            <a:pPr defTabSz="913401"/>
            <a:r>
              <a:rPr lang="ja-JP" altLang="en-US" sz="1600" b="1" dirty="0" smtClean="0">
                <a:solidFill>
                  <a:prstClr val="black"/>
                </a:solidFill>
                <a:latin typeface="HG丸ｺﾞｼｯｸM-PRO" pitchFamily="50" charset="-128"/>
                <a:ea typeface="HG丸ｺﾞｼｯｸM-PRO" pitchFamily="50" charset="-128"/>
              </a:rPr>
              <a:t>○　その他</a:t>
            </a:r>
            <a:endParaRPr lang="ja-JP" altLang="en-US" sz="1200" dirty="0">
              <a:solidFill>
                <a:prstClr val="black"/>
              </a:solidFill>
              <a:latin typeface="HG丸ｺﾞｼｯｸM-PRO" pitchFamily="50" charset="-128"/>
              <a:ea typeface="HG丸ｺﾞｼｯｸM-PRO" pitchFamily="50" charset="-128"/>
            </a:endParaRPr>
          </a:p>
        </p:txBody>
      </p:sp>
      <p:sp>
        <p:nvSpPr>
          <p:cNvPr id="65" name="正方形/長方形 64"/>
          <p:cNvSpPr/>
          <p:nvPr/>
        </p:nvSpPr>
        <p:spPr>
          <a:xfrm>
            <a:off x="625552" y="6540761"/>
            <a:ext cx="2403222" cy="253916"/>
          </a:xfrm>
          <a:prstGeom prst="rect">
            <a:avLst/>
          </a:prstGeom>
          <a:noFill/>
        </p:spPr>
        <p:txBody>
          <a:bodyPr wrap="none">
            <a:spAutoFit/>
          </a:bodyPr>
          <a:lstStyle/>
          <a:p>
            <a:r>
              <a:rPr lang="ja-JP" altLang="en-US" sz="1050" dirty="0" smtClean="0"/>
              <a:t>は今回の報酬改定で見直しの</a:t>
            </a:r>
            <a:r>
              <a:rPr lang="ja-JP" altLang="en-US" sz="1050" dirty="0"/>
              <a:t>ある項目</a:t>
            </a:r>
          </a:p>
        </p:txBody>
      </p:sp>
      <p:sp>
        <p:nvSpPr>
          <p:cNvPr id="66" name="正方形/長方形 65"/>
          <p:cNvSpPr>
            <a:spLocks noChangeAspect="1"/>
          </p:cNvSpPr>
          <p:nvPr/>
        </p:nvSpPr>
        <p:spPr>
          <a:xfrm>
            <a:off x="305207" y="6605615"/>
            <a:ext cx="318184" cy="1678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5244780" y="4189926"/>
            <a:ext cx="2310099" cy="1070901"/>
          </a:xfrm>
          <a:prstGeom prst="rect">
            <a:avLst/>
          </a:prstGeom>
          <a:solidFill>
            <a:srgbClr val="FFFF00"/>
          </a:solidFill>
          <a:ln w="38100"/>
        </p:spPr>
        <p:style>
          <a:lnRef idx="2">
            <a:schemeClr val="dk1"/>
          </a:lnRef>
          <a:fillRef idx="1">
            <a:schemeClr val="lt1"/>
          </a:fillRef>
          <a:effectRef idx="0">
            <a:schemeClr val="dk1"/>
          </a:effectRef>
          <a:fontRef idx="minor">
            <a:schemeClr val="dk1"/>
          </a:fontRef>
        </p:style>
        <p:txBody>
          <a:bodyPr rtlCol="0" anchor="t"/>
          <a:lstStyle/>
          <a:p>
            <a:pPr lvl="0">
              <a:defRPr/>
            </a:pPr>
            <a:r>
              <a:rPr lang="ja-JP" altLang="en-US" sz="1000" b="1" dirty="0">
                <a:solidFill>
                  <a:prstClr val="black"/>
                </a:solidFill>
                <a:latin typeface="ＭＳ Ｐゴシック"/>
              </a:rPr>
              <a:t>介護福祉士や常勤職員等を一定割合以上配置</a:t>
            </a:r>
            <a:r>
              <a:rPr lang="ja-JP" altLang="en-US" sz="900" b="1" dirty="0">
                <a:solidFill>
                  <a:prstClr val="black"/>
                </a:solidFill>
                <a:latin typeface="ＭＳ Ｐゴシック"/>
              </a:rPr>
              <a:t>（サービス提供体制</a:t>
            </a:r>
            <a:r>
              <a:rPr lang="ja-JP" altLang="en-US" sz="1000" b="1" dirty="0">
                <a:solidFill>
                  <a:prstClr val="black"/>
                </a:solidFill>
                <a:latin typeface="ＭＳ Ｐゴシック"/>
              </a:rPr>
              <a:t>強化加算）</a:t>
            </a:r>
            <a:endParaRPr lang="ja-JP" altLang="en-US" sz="1050" dirty="0">
              <a:solidFill>
                <a:prstClr val="black"/>
              </a:solidFill>
              <a:latin typeface="ＭＳ Ｐゴシック"/>
            </a:endParaRPr>
          </a:p>
        </p:txBody>
      </p:sp>
      <p:sp>
        <p:nvSpPr>
          <p:cNvPr id="72" name="テキスト ボックス 28"/>
          <p:cNvSpPr>
            <a:spLocks noChangeArrowheads="1"/>
          </p:cNvSpPr>
          <p:nvPr/>
        </p:nvSpPr>
        <p:spPr bwMode="auto">
          <a:xfrm>
            <a:off x="5401482" y="4612716"/>
            <a:ext cx="1998398" cy="464021"/>
          </a:xfrm>
          <a:prstGeom prst="bracketPair">
            <a:avLst>
              <a:gd name="adj" fmla="val 978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36000" tIns="0" rIns="36000" bIns="0">
            <a:noAutofit/>
          </a:bodyPr>
          <a:lstStyle/>
          <a:p>
            <a:r>
              <a:rPr lang="ja-JP" altLang="en-US" sz="1000" dirty="0">
                <a:solidFill>
                  <a:srgbClr val="000000"/>
                </a:solidFill>
                <a:latin typeface="+mn-ea"/>
              </a:rPr>
              <a:t>・介護</a:t>
            </a:r>
            <a:r>
              <a:rPr lang="ja-JP" altLang="en-US" sz="1000" dirty="0" smtClean="0">
                <a:solidFill>
                  <a:srgbClr val="000000"/>
                </a:solidFill>
                <a:latin typeface="+mn-ea"/>
              </a:rPr>
              <a:t>福祉士</a:t>
            </a:r>
            <a:r>
              <a:rPr lang="en-US" altLang="ja-JP" sz="1000" dirty="0" smtClean="0">
                <a:solidFill>
                  <a:srgbClr val="000000"/>
                </a:solidFill>
                <a:latin typeface="+mn-ea"/>
              </a:rPr>
              <a:t>6</a:t>
            </a:r>
            <a:r>
              <a:rPr lang="ja-JP" altLang="en-US" sz="1000" dirty="0" smtClean="0">
                <a:solidFill>
                  <a:srgbClr val="000000"/>
                </a:solidFill>
                <a:latin typeface="+mn-ea"/>
              </a:rPr>
              <a:t>割以上：</a:t>
            </a:r>
            <a:r>
              <a:rPr lang="en-US" altLang="ja-JP" sz="1000" dirty="0" smtClean="0">
                <a:solidFill>
                  <a:srgbClr val="000000"/>
                </a:solidFill>
                <a:latin typeface="+mn-ea"/>
              </a:rPr>
              <a:t>18</a:t>
            </a:r>
            <a:r>
              <a:rPr lang="ja-JP" altLang="en-US" sz="1000" dirty="0" smtClean="0">
                <a:solidFill>
                  <a:srgbClr val="000000"/>
                </a:solidFill>
                <a:latin typeface="+mn-ea"/>
              </a:rPr>
              <a:t>単位</a:t>
            </a:r>
            <a:endParaRPr lang="en-US" altLang="ja-JP" sz="1000" dirty="0" smtClean="0">
              <a:solidFill>
                <a:srgbClr val="000000"/>
              </a:solidFill>
              <a:latin typeface="+mn-ea"/>
            </a:endParaRPr>
          </a:p>
          <a:p>
            <a:r>
              <a:rPr lang="ja-JP" altLang="en-US" sz="1000" dirty="0" smtClean="0">
                <a:solidFill>
                  <a:srgbClr val="000000"/>
                </a:solidFill>
                <a:latin typeface="+mn-ea"/>
              </a:rPr>
              <a:t>・介護福祉士</a:t>
            </a:r>
            <a:r>
              <a:rPr lang="en-US" altLang="ja-JP" sz="1000" dirty="0" smtClean="0">
                <a:solidFill>
                  <a:srgbClr val="000000"/>
                </a:solidFill>
                <a:latin typeface="+mn-ea"/>
              </a:rPr>
              <a:t>5</a:t>
            </a:r>
            <a:r>
              <a:rPr lang="ja-JP" altLang="en-US" sz="1000" dirty="0" smtClean="0">
                <a:solidFill>
                  <a:srgbClr val="000000"/>
                </a:solidFill>
                <a:latin typeface="+mn-ea"/>
              </a:rPr>
              <a:t>割以上：</a:t>
            </a:r>
            <a:r>
              <a:rPr lang="en-US" altLang="ja-JP" sz="1000" dirty="0" smtClean="0">
                <a:solidFill>
                  <a:srgbClr val="000000"/>
                </a:solidFill>
                <a:latin typeface="+mn-ea"/>
              </a:rPr>
              <a:t>12</a:t>
            </a:r>
            <a:r>
              <a:rPr lang="ja-JP" altLang="en-US" sz="1000" dirty="0" smtClean="0">
                <a:solidFill>
                  <a:srgbClr val="000000"/>
                </a:solidFill>
                <a:latin typeface="+mn-ea"/>
              </a:rPr>
              <a:t>単位</a:t>
            </a:r>
            <a:endParaRPr lang="en-US" altLang="ja-JP" sz="1000" dirty="0">
              <a:solidFill>
                <a:srgbClr val="000000"/>
              </a:solidFill>
              <a:latin typeface="+mn-ea"/>
            </a:endParaRPr>
          </a:p>
          <a:p>
            <a:r>
              <a:rPr lang="ja-JP" altLang="en-US" sz="1000" dirty="0">
                <a:solidFill>
                  <a:srgbClr val="000000"/>
                </a:solidFill>
                <a:latin typeface="+mn-ea"/>
              </a:rPr>
              <a:t>・常勤職員</a:t>
            </a:r>
            <a:r>
              <a:rPr lang="ja-JP" altLang="en-US" sz="1000" dirty="0" smtClean="0">
                <a:solidFill>
                  <a:srgbClr val="000000"/>
                </a:solidFill>
                <a:latin typeface="+mn-ea"/>
              </a:rPr>
              <a:t>等　　　  ： </a:t>
            </a:r>
            <a:r>
              <a:rPr lang="ja-JP" altLang="en-US" sz="1000" dirty="0">
                <a:solidFill>
                  <a:srgbClr val="000000"/>
                </a:solidFill>
                <a:latin typeface="+mn-ea"/>
              </a:rPr>
              <a:t>６単位</a:t>
            </a:r>
          </a:p>
        </p:txBody>
      </p:sp>
      <p:sp>
        <p:nvSpPr>
          <p:cNvPr id="73" name="大かっこ 72"/>
          <p:cNvSpPr/>
          <p:nvPr/>
        </p:nvSpPr>
        <p:spPr>
          <a:xfrm>
            <a:off x="7719999" y="4581041"/>
            <a:ext cx="1562544" cy="55624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solidFill>
                <a:sysClr val="windowText" lastClr="000000"/>
              </a:solidFill>
            </a:endParaRPr>
          </a:p>
        </p:txBody>
      </p:sp>
      <p:sp>
        <p:nvSpPr>
          <p:cNvPr id="49"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71</a:t>
            </a:fld>
            <a:endParaRPr kumimoji="0" lang="en-US" altLang="ja-JP" sz="1600" kern="0" dirty="0">
              <a:solidFill>
                <a:srgbClr val="000000"/>
              </a:solidFill>
            </a:endParaRPr>
          </a:p>
        </p:txBody>
      </p:sp>
    </p:spTree>
    <p:extLst>
      <p:ext uri="{BB962C8B-B14F-4D97-AF65-F5344CB8AC3E}">
        <p14:creationId xmlns:p14="http://schemas.microsoft.com/office/powerpoint/2010/main" val="29258884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156401" y="755972"/>
            <a:ext cx="9624402" cy="5941855"/>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t" anchorCtr="0"/>
          <a:lstStyle/>
          <a:p>
            <a:pPr marL="95250" indent="177800" fontAlgn="base">
              <a:spcBef>
                <a:spcPct val="0"/>
              </a:spcBef>
              <a:spcAft>
                <a:spcPct val="0"/>
              </a:spcAft>
              <a:defRPr/>
            </a:pPr>
            <a:endParaRPr lang="en-US" altLang="ja-JP" sz="1600" dirty="0" smtClean="0">
              <a:solidFill>
                <a:srgbClr val="000000"/>
              </a:solidFill>
              <a:latin typeface="+mn-ea"/>
              <a:cs typeface="Times New Roman" pitchFamily="18" charset="0"/>
            </a:endParaRPr>
          </a:p>
          <a:p>
            <a:pPr marL="95250" indent="177800" fontAlgn="base">
              <a:spcBef>
                <a:spcPct val="0"/>
              </a:spcBef>
              <a:spcAft>
                <a:spcPct val="0"/>
              </a:spcAft>
              <a:defRPr/>
            </a:pPr>
            <a:r>
              <a:rPr lang="ja-JP" altLang="en-US" sz="1600" dirty="0" smtClean="0">
                <a:solidFill>
                  <a:srgbClr val="000000"/>
                </a:solidFill>
                <a:latin typeface="+mn-ea"/>
                <a:cs typeface="Times New Roman" pitchFamily="18" charset="0"/>
              </a:rPr>
              <a:t>介護療養型医療施設においてサービス</a:t>
            </a:r>
            <a:r>
              <a:rPr lang="ja-JP" altLang="en-US" sz="1600" dirty="0">
                <a:solidFill>
                  <a:srgbClr val="000000"/>
                </a:solidFill>
                <a:latin typeface="+mn-ea"/>
                <a:cs typeface="Times New Roman" pitchFamily="18" charset="0"/>
              </a:rPr>
              <a:t>を提供するため</a:t>
            </a:r>
            <a:r>
              <a:rPr lang="ja-JP" altLang="en-US" sz="1600" dirty="0" smtClean="0">
                <a:solidFill>
                  <a:srgbClr val="000000"/>
                </a:solidFill>
                <a:latin typeface="+mn-ea"/>
                <a:cs typeface="Times New Roman" pitchFamily="18" charset="0"/>
              </a:rPr>
              <a:t>に必要</a:t>
            </a:r>
            <a:r>
              <a:rPr lang="ja-JP" altLang="en-US" sz="1600" dirty="0">
                <a:solidFill>
                  <a:srgbClr val="000000"/>
                </a:solidFill>
                <a:latin typeface="+mn-ea"/>
                <a:cs typeface="Times New Roman" pitchFamily="18" charset="0"/>
              </a:rPr>
              <a:t>な職員・設備等は次</a:t>
            </a:r>
            <a:r>
              <a:rPr lang="ja-JP" altLang="en-US" sz="1600" dirty="0" smtClean="0">
                <a:solidFill>
                  <a:srgbClr val="000000"/>
                </a:solidFill>
                <a:latin typeface="+mn-ea"/>
                <a:cs typeface="Times New Roman" pitchFamily="18" charset="0"/>
              </a:rPr>
              <a:t>の通り。</a:t>
            </a:r>
            <a:endParaRPr lang="en-US" altLang="ja-JP" sz="1600" dirty="0">
              <a:solidFill>
                <a:srgbClr val="000000"/>
              </a:solidFill>
              <a:latin typeface="+mn-ea"/>
              <a:cs typeface="Times New Roman" pitchFamily="18" charset="0"/>
            </a:endParaRPr>
          </a:p>
          <a:p>
            <a:pPr fontAlgn="base">
              <a:lnSpc>
                <a:spcPts val="900"/>
              </a:lnSpc>
              <a:spcBef>
                <a:spcPct val="0"/>
              </a:spcBef>
              <a:spcAft>
                <a:spcPct val="0"/>
              </a:spcAft>
              <a:defRPr/>
            </a:pPr>
            <a:r>
              <a:rPr lang="ja-JP" altLang="en-US" sz="1600" dirty="0" smtClean="0">
                <a:solidFill>
                  <a:srgbClr val="000000"/>
                </a:solidFill>
                <a:latin typeface="+mn-ea"/>
                <a:cs typeface="Times New Roman" pitchFamily="18" charset="0"/>
              </a:rPr>
              <a:t>　</a:t>
            </a:r>
            <a:endParaRPr lang="en-US" altLang="ja-JP" sz="1600" dirty="0" smtClean="0">
              <a:solidFill>
                <a:srgbClr val="000000"/>
              </a:solidFill>
              <a:latin typeface="+mn-ea"/>
              <a:cs typeface="Times New Roman" pitchFamily="18" charset="0"/>
            </a:endParaRPr>
          </a:p>
          <a:p>
            <a:pPr fontAlgn="base">
              <a:spcBef>
                <a:spcPct val="0"/>
              </a:spcBef>
              <a:spcAft>
                <a:spcPct val="0"/>
              </a:spcAft>
              <a:defRPr/>
            </a:pPr>
            <a:r>
              <a:rPr lang="ja-JP" altLang="en-US" sz="1600" dirty="0" smtClean="0">
                <a:solidFill>
                  <a:srgbClr val="000000"/>
                </a:solidFill>
                <a:latin typeface="+mn-ea"/>
                <a:cs typeface="Times New Roman" pitchFamily="18" charset="0"/>
              </a:rPr>
              <a:t>　・ 人員基準　　　　　　　　　　　　　　  　　　　　　　　　　　　　・ 設備基準</a:t>
            </a: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en-US" altLang="ja-JP" sz="1600" dirty="0">
              <a:solidFill>
                <a:srgbClr val="000000"/>
              </a:solidFill>
              <a:latin typeface="+mn-ea"/>
              <a:cs typeface="Times New Roman" pitchFamily="18" charset="0"/>
            </a:endParaRPr>
          </a:p>
          <a:p>
            <a:pPr fontAlgn="base">
              <a:spcBef>
                <a:spcPct val="0"/>
              </a:spcBef>
              <a:spcAft>
                <a:spcPct val="0"/>
              </a:spcAft>
              <a:defRPr/>
            </a:pPr>
            <a:endParaRPr lang="ja-JP" altLang="en-US" sz="2400" dirty="0">
              <a:solidFill>
                <a:srgbClr val="000000"/>
              </a:solidFill>
              <a:latin typeface="+mn-ea"/>
              <a:cs typeface="Times New Roman" pitchFamily="18" charset="0"/>
            </a:endParaRPr>
          </a:p>
          <a:p>
            <a:pPr fontAlgn="base">
              <a:spcBef>
                <a:spcPct val="0"/>
              </a:spcBef>
              <a:spcAft>
                <a:spcPct val="0"/>
              </a:spcAft>
              <a:defRPr/>
            </a:pPr>
            <a:endParaRPr lang="ja-JP" altLang="en-US" dirty="0">
              <a:solidFill>
                <a:srgbClr val="000000"/>
              </a:solidFill>
              <a:latin typeface="+mn-ea"/>
              <a:cs typeface="Times New Roman" pitchFamily="18" charset="0"/>
            </a:endParaRPr>
          </a:p>
        </p:txBody>
      </p:sp>
      <p:sp>
        <p:nvSpPr>
          <p:cNvPr id="12" name="角丸四角形 11"/>
          <p:cNvSpPr/>
          <p:nvPr/>
        </p:nvSpPr>
        <p:spPr>
          <a:xfrm>
            <a:off x="156409" y="513669"/>
            <a:ext cx="3596085" cy="357187"/>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となる人員・設備等</a:t>
            </a:r>
          </a:p>
        </p:txBody>
      </p:sp>
      <p:graphicFrame>
        <p:nvGraphicFramePr>
          <p:cNvPr id="14" name="表 13"/>
          <p:cNvGraphicFramePr>
            <a:graphicFrameLocks noGrp="1"/>
          </p:cNvGraphicFramePr>
          <p:nvPr>
            <p:extLst>
              <p:ext uri="{D42A27DB-BD31-4B8C-83A1-F6EECF244321}">
                <p14:modId xmlns:p14="http://schemas.microsoft.com/office/powerpoint/2010/main" val="3869977470"/>
              </p:ext>
            </p:extLst>
          </p:nvPr>
        </p:nvGraphicFramePr>
        <p:xfrm>
          <a:off x="366092" y="1845566"/>
          <a:ext cx="4583040" cy="3862904"/>
        </p:xfrm>
        <a:graphic>
          <a:graphicData uri="http://schemas.openxmlformats.org/drawingml/2006/table">
            <a:tbl>
              <a:tblPr/>
              <a:tblGrid>
                <a:gridCol w="1580467"/>
                <a:gridCol w="3002573"/>
              </a:tblGrid>
              <a:tr h="630096">
                <a:tc>
                  <a:txBody>
                    <a:bodyPr/>
                    <a:lstStyle/>
                    <a:p>
                      <a:pPr algn="l">
                        <a:spcAft>
                          <a:spcPts val="0"/>
                        </a:spcAft>
                      </a:pPr>
                      <a:r>
                        <a:rPr lang="ja-JP" altLang="en-US" sz="1600" kern="100" dirty="0" smtClean="0">
                          <a:latin typeface="+mn-ea"/>
                          <a:ea typeface="+mn-ea"/>
                          <a:cs typeface="Times New Roman"/>
                        </a:rPr>
                        <a:t>医師</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医療法に規定する必要数以上</a:t>
                      </a:r>
                      <a:endParaRPr lang="en-US" altLang="ja-JP" sz="1600" kern="100" dirty="0" smtClean="0">
                        <a:latin typeface="+mn-ea"/>
                        <a:ea typeface="+mn-ea"/>
                        <a:cs typeface="Times New Roman"/>
                      </a:endParaRPr>
                    </a:p>
                    <a:p>
                      <a:pPr algn="just">
                        <a:spcAft>
                          <a:spcPts val="0"/>
                        </a:spcAft>
                      </a:pPr>
                      <a:r>
                        <a:rPr lang="ja-JP" altLang="en-US" sz="1600" kern="100" dirty="0" smtClean="0">
                          <a:latin typeface="+mn-ea"/>
                          <a:ea typeface="+mn-ea"/>
                          <a:cs typeface="Times New Roman"/>
                        </a:rPr>
                        <a:t>（概算で</a:t>
                      </a:r>
                      <a:r>
                        <a:rPr lang="en-US" altLang="ja-JP" sz="1600" kern="100" dirty="0" smtClean="0">
                          <a:latin typeface="+mn-ea"/>
                          <a:ea typeface="+mn-ea"/>
                          <a:cs typeface="Times New Roman"/>
                        </a:rPr>
                        <a:t>48</a:t>
                      </a:r>
                      <a:r>
                        <a:rPr lang="ja-JP" altLang="en-US" sz="1600" kern="100" dirty="0" smtClean="0">
                          <a:latin typeface="+mn-ea"/>
                          <a:ea typeface="+mn-ea"/>
                          <a:cs typeface="Times New Roman"/>
                        </a:rPr>
                        <a:t>対１）</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薬剤師</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医療法に規定する必要数以上</a:t>
                      </a:r>
                      <a:endParaRPr lang="en-US" altLang="ja-JP" sz="1600" kern="100" dirty="0" smtClean="0">
                        <a:latin typeface="+mn-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（概算で</a:t>
                      </a:r>
                      <a:r>
                        <a:rPr lang="en-US" altLang="ja-JP" sz="1600" kern="100" dirty="0" smtClean="0">
                          <a:latin typeface="+mn-ea"/>
                          <a:ea typeface="+mn-ea"/>
                          <a:cs typeface="Times New Roman"/>
                        </a:rPr>
                        <a:t>150</a:t>
                      </a:r>
                      <a:r>
                        <a:rPr lang="ja-JP" altLang="en-US" sz="1600" kern="100" dirty="0" smtClean="0">
                          <a:latin typeface="+mn-ea"/>
                          <a:ea typeface="+mn-ea"/>
                          <a:cs typeface="Times New Roman"/>
                        </a:rPr>
                        <a:t>対１以上）</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17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00" cap="none" spc="0" normalizeH="0" baseline="0" noProof="0" dirty="0" smtClean="0">
                          <a:ln>
                            <a:noFill/>
                          </a:ln>
                          <a:solidFill>
                            <a:prstClr val="black"/>
                          </a:solidFill>
                          <a:effectLst/>
                          <a:uLnTx/>
                          <a:uFillTx/>
                          <a:latin typeface="+mn-ea"/>
                          <a:ea typeface="+mn-ea"/>
                          <a:cs typeface="Times New Roman"/>
                        </a:rPr>
                        <a:t>看護職員</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６対１以上</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介護職員</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６対１以上</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666">
                <a:tc>
                  <a:txBody>
                    <a:bodyPr/>
                    <a:lstStyle/>
                    <a:p>
                      <a:pPr marL="0" indent="0" algn="just">
                        <a:spcAft>
                          <a:spcPts val="0"/>
                        </a:spcAft>
                      </a:pPr>
                      <a:r>
                        <a:rPr lang="ja-JP" altLang="en-US" sz="1600" kern="100" dirty="0" smtClean="0">
                          <a:latin typeface="+mn-ea"/>
                          <a:ea typeface="+mn-ea"/>
                          <a:cs typeface="Times New Roman"/>
                        </a:rPr>
                        <a:t>理学療法士、作業療法士</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実情に応じた適当数</a:t>
                      </a:r>
                      <a:endParaRPr lang="ja-JP" alt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441">
                <a:tc>
                  <a:txBody>
                    <a:bodyPr/>
                    <a:lstStyle/>
                    <a:p>
                      <a:pPr marL="0" indent="0" algn="just">
                        <a:spcAft>
                          <a:spcPts val="0"/>
                        </a:spcAft>
                      </a:pPr>
                      <a:r>
                        <a:rPr lang="ja-JP" altLang="en-US" sz="1600" kern="100" dirty="0" smtClean="0">
                          <a:latin typeface="+mn-ea"/>
                          <a:ea typeface="+mn-ea"/>
                          <a:cs typeface="Times New Roman"/>
                        </a:rPr>
                        <a:t>栄養士</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医療法に規定する必要数以上</a:t>
                      </a:r>
                      <a:endParaRPr lang="en-US" altLang="ja-JP" sz="1600" kern="100" dirty="0" smtClean="0">
                        <a:latin typeface="+mn-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a:t>
                      </a:r>
                      <a:r>
                        <a:rPr lang="en-US" altLang="ja-JP" sz="1600" kern="100" dirty="0" smtClean="0">
                          <a:latin typeface="+mn-ea"/>
                          <a:ea typeface="+mn-ea"/>
                          <a:cs typeface="Times New Roman"/>
                        </a:rPr>
                        <a:t>100</a:t>
                      </a:r>
                      <a:r>
                        <a:rPr lang="ja-JP" altLang="en-US" sz="1600" kern="100" dirty="0" smtClean="0">
                          <a:latin typeface="+mn-ea"/>
                          <a:ea typeface="+mn-ea"/>
                          <a:cs typeface="Times New Roman"/>
                        </a:rPr>
                        <a:t>床以上の場合１）</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514">
                <a:tc>
                  <a:txBody>
                    <a:bodyPr/>
                    <a:lstStyle/>
                    <a:p>
                      <a:pPr marL="0" indent="0" algn="just">
                        <a:spcAft>
                          <a:spcPts val="0"/>
                        </a:spcAft>
                      </a:pPr>
                      <a:r>
                        <a:rPr lang="ja-JP" altLang="en-US" sz="1600" kern="100" dirty="0" smtClean="0">
                          <a:latin typeface="+mn-ea"/>
                          <a:ea typeface="+mn-ea"/>
                          <a:cs typeface="Times New Roman"/>
                        </a:rPr>
                        <a:t>介護支援</a:t>
                      </a:r>
                      <a:endParaRPr lang="en-US" altLang="ja-JP" sz="1600" kern="100" dirty="0" smtClean="0">
                        <a:latin typeface="+mn-ea"/>
                        <a:ea typeface="+mn-ea"/>
                        <a:cs typeface="Times New Roman"/>
                      </a:endParaRPr>
                    </a:p>
                    <a:p>
                      <a:pPr marL="0" indent="0" algn="just">
                        <a:spcAft>
                          <a:spcPts val="0"/>
                        </a:spcAft>
                      </a:pPr>
                      <a:r>
                        <a:rPr lang="ja-JP" altLang="en-US" sz="1600" kern="100" dirty="0" smtClean="0">
                          <a:latin typeface="+mn-ea"/>
                          <a:ea typeface="+mn-ea"/>
                          <a:cs typeface="Times New Roman"/>
                        </a:rPr>
                        <a:t>専門員</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１以上</a:t>
                      </a:r>
                      <a:endParaRPr lang="en-US" altLang="ja-JP" sz="1600" kern="100" dirty="0" smtClean="0">
                        <a:latin typeface="+mn-ea"/>
                        <a:ea typeface="+mn-ea"/>
                        <a:cs typeface="Times New Roman"/>
                      </a:endParaRPr>
                    </a:p>
                    <a:p>
                      <a:pPr algn="just">
                        <a:spcAft>
                          <a:spcPts val="0"/>
                        </a:spcAft>
                      </a:pPr>
                      <a:r>
                        <a:rPr lang="ja-JP" altLang="en-US" sz="1600" kern="100" dirty="0" smtClean="0">
                          <a:latin typeface="+mn-ea"/>
                          <a:ea typeface="+mn-ea"/>
                          <a:cs typeface="Times New Roman"/>
                        </a:rPr>
                        <a:t>（</a:t>
                      </a:r>
                      <a:r>
                        <a:rPr lang="en-US" altLang="ja-JP" sz="1600" kern="100" dirty="0" smtClean="0">
                          <a:latin typeface="+mn-ea"/>
                          <a:ea typeface="+mn-ea"/>
                          <a:cs typeface="Times New Roman"/>
                        </a:rPr>
                        <a:t>100</a:t>
                      </a:r>
                      <a:r>
                        <a:rPr lang="ja-JP" altLang="en-US" sz="1600" kern="100" dirty="0" smtClean="0">
                          <a:latin typeface="+mn-ea"/>
                          <a:ea typeface="+mn-ea"/>
                          <a:cs typeface="Times New Roman"/>
                        </a:rPr>
                        <a:t>対１を標準とする）</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803034685"/>
              </p:ext>
            </p:extLst>
          </p:nvPr>
        </p:nvGraphicFramePr>
        <p:xfrm>
          <a:off x="5202001" y="1895367"/>
          <a:ext cx="4250917" cy="2846453"/>
        </p:xfrm>
        <a:graphic>
          <a:graphicData uri="http://schemas.openxmlformats.org/drawingml/2006/table">
            <a:tbl>
              <a:tblPr/>
              <a:tblGrid>
                <a:gridCol w="1378264"/>
                <a:gridCol w="2872653"/>
              </a:tblGrid>
              <a:tr h="671099">
                <a:tc>
                  <a:txBody>
                    <a:bodyPr/>
                    <a:lstStyle/>
                    <a:p>
                      <a:pPr indent="76200" algn="l">
                        <a:spcAft>
                          <a:spcPts val="0"/>
                        </a:spcAft>
                      </a:pPr>
                      <a:r>
                        <a:rPr lang="ja-JP" altLang="en-US" sz="1600" kern="100" dirty="0" smtClean="0">
                          <a:latin typeface="+mn-ea"/>
                          <a:ea typeface="+mn-ea"/>
                          <a:cs typeface="Times New Roman"/>
                        </a:rPr>
                        <a:t>病室</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１室当たり定員４人以下、入院患者１人当たり　　</a:t>
                      </a:r>
                      <a:r>
                        <a:rPr lang="en-US" altLang="ja-JP" sz="1600" kern="100" dirty="0" smtClean="0">
                          <a:latin typeface="+mn-ea"/>
                          <a:ea typeface="+mn-ea"/>
                          <a:cs typeface="Times New Roman"/>
                        </a:rPr>
                        <a:t>6.4</a:t>
                      </a:r>
                      <a:r>
                        <a:rPr lang="ja-JP" altLang="en-US" sz="1600" kern="100" dirty="0" smtClean="0">
                          <a:latin typeface="+mn-ea"/>
                          <a:ea typeface="+mn-ea"/>
                          <a:cs typeface="Times New Roman"/>
                        </a:rPr>
                        <a:t>㎡以上</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3143">
                <a:tc>
                  <a:txBody>
                    <a:bodyPr/>
                    <a:lstStyle/>
                    <a:p>
                      <a:pPr indent="76200" algn="l">
                        <a:spcAft>
                          <a:spcPts val="0"/>
                        </a:spcAft>
                      </a:pPr>
                      <a:r>
                        <a:rPr lang="ja-JP" altLang="en-US" sz="1600" kern="100" dirty="0" smtClean="0">
                          <a:latin typeface="+mn-ea"/>
                          <a:ea typeface="+mn-ea"/>
                          <a:cs typeface="Times New Roman"/>
                        </a:rPr>
                        <a:t>機能訓練室</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1600" kern="100" dirty="0" smtClean="0">
                          <a:latin typeface="+mn-ea"/>
                          <a:ea typeface="+mn-ea"/>
                          <a:cs typeface="Times New Roman"/>
                        </a:rPr>
                        <a:t>40</a:t>
                      </a:r>
                      <a:r>
                        <a:rPr lang="ja-JP" altLang="en-US" sz="1600" kern="100" dirty="0" smtClean="0">
                          <a:latin typeface="+mn-ea"/>
                          <a:ea typeface="+mn-ea"/>
                          <a:cs typeface="Times New Roman"/>
                        </a:rPr>
                        <a:t>㎡以上</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877">
                <a:tc>
                  <a:txBody>
                    <a:bodyPr/>
                    <a:lstStyle/>
                    <a:p>
                      <a:pPr indent="76200" algn="l">
                        <a:spcAft>
                          <a:spcPts val="0"/>
                        </a:spcAft>
                      </a:pPr>
                      <a:r>
                        <a:rPr lang="ja-JP" altLang="en-US" sz="1600" kern="100" dirty="0" smtClean="0">
                          <a:latin typeface="+mn-ea"/>
                          <a:ea typeface="+mn-ea"/>
                          <a:cs typeface="Times New Roman"/>
                        </a:rPr>
                        <a:t>食堂</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１㎡</a:t>
                      </a:r>
                      <a:r>
                        <a:rPr lang="en-US" altLang="ja-JP" sz="1600" kern="100" dirty="0" smtClean="0">
                          <a:latin typeface="+mn-ea"/>
                          <a:ea typeface="+mn-ea"/>
                          <a:cs typeface="Times New Roman"/>
                        </a:rPr>
                        <a:t>×</a:t>
                      </a:r>
                      <a:r>
                        <a:rPr lang="ja-JP" altLang="en-US" sz="1600" kern="100" dirty="0" smtClean="0">
                          <a:latin typeface="+mn-ea"/>
                          <a:ea typeface="+mn-ea"/>
                          <a:cs typeface="Times New Roman"/>
                        </a:rPr>
                        <a:t>入院患者数以上</a:t>
                      </a:r>
                      <a:endParaRPr lang="ja-JP"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167">
                <a:tc>
                  <a:txBody>
                    <a:bodyPr/>
                    <a:lstStyle/>
                    <a:p>
                      <a:pPr indent="76200" algn="l">
                        <a:spcAft>
                          <a:spcPts val="0"/>
                        </a:spcAft>
                      </a:pPr>
                      <a:r>
                        <a:rPr lang="ja-JP" altLang="en-US" sz="1600" kern="100" dirty="0" smtClean="0">
                          <a:latin typeface="+mn-ea"/>
                          <a:ea typeface="+mn-ea"/>
                          <a:cs typeface="Times New Roman"/>
                        </a:rPr>
                        <a:t>廊下幅</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altLang="ja-JP" sz="1600" kern="100" dirty="0" smtClean="0">
                          <a:latin typeface="+mn-ea"/>
                          <a:ea typeface="+mn-ea"/>
                          <a:cs typeface="Times New Roman"/>
                        </a:rPr>
                        <a:t>1.8m</a:t>
                      </a:r>
                      <a:r>
                        <a:rPr lang="ja-JP" altLang="en-US" sz="1600" kern="100" dirty="0" smtClean="0">
                          <a:latin typeface="+mn-ea"/>
                          <a:ea typeface="+mn-ea"/>
                          <a:cs typeface="Times New Roman"/>
                        </a:rPr>
                        <a:t>以上</a:t>
                      </a:r>
                      <a:endParaRPr lang="en-US" altLang="ja-JP" sz="1600" kern="100" dirty="0" smtClean="0">
                        <a:latin typeface="+mn-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600" kern="100" dirty="0" smtClean="0">
                          <a:latin typeface="+mn-ea"/>
                          <a:ea typeface="+mn-ea"/>
                          <a:cs typeface="Times New Roman"/>
                        </a:rPr>
                        <a:t>（中廊下は</a:t>
                      </a:r>
                      <a:r>
                        <a:rPr lang="en-US" altLang="ja-JP" sz="1600" kern="100" dirty="0" smtClean="0">
                          <a:latin typeface="+mn-ea"/>
                          <a:ea typeface="+mn-ea"/>
                          <a:cs typeface="Times New Roman"/>
                        </a:rPr>
                        <a:t>2.7m</a:t>
                      </a:r>
                      <a:r>
                        <a:rPr lang="ja-JP" altLang="en-US" sz="1600" kern="100" dirty="0" smtClean="0">
                          <a:latin typeface="+mn-ea"/>
                          <a:ea typeface="+mn-ea"/>
                          <a:cs typeface="Times New Roman"/>
                        </a:rPr>
                        <a:t>以上）</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167">
                <a:tc>
                  <a:txBody>
                    <a:bodyPr/>
                    <a:lstStyle/>
                    <a:p>
                      <a:pPr indent="76200" algn="l">
                        <a:spcAft>
                          <a:spcPts val="0"/>
                        </a:spcAft>
                      </a:pPr>
                      <a:r>
                        <a:rPr lang="ja-JP" altLang="en-US" sz="1600" kern="100" dirty="0" smtClean="0">
                          <a:latin typeface="+mn-ea"/>
                          <a:ea typeface="+mn-ea"/>
                          <a:cs typeface="Times New Roman"/>
                        </a:rPr>
                        <a:t>浴室</a:t>
                      </a:r>
                      <a:endParaRPr lang="ja-JP" sz="1600" kern="100" dirty="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600" kern="100" dirty="0" smtClean="0">
                          <a:latin typeface="+mn-ea"/>
                          <a:ea typeface="+mn-ea"/>
                          <a:cs typeface="Times New Roman"/>
                        </a:rPr>
                        <a:t>身体の不自由な者が入浴するのに適したもの</a:t>
                      </a:r>
                      <a:endParaRPr lang="en-US" altLang="ja-JP" sz="1600" kern="100" dirty="0" smtClean="0">
                        <a:latin typeface="+mn-ea"/>
                        <a:ea typeface="+mn-ea"/>
                        <a:cs typeface="Times New Roman"/>
                      </a:endParaRPr>
                    </a:p>
                  </a:txBody>
                  <a:tcPr marL="74295" marR="7429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角丸四角形吹き出し 1"/>
          <p:cNvSpPr/>
          <p:nvPr/>
        </p:nvSpPr>
        <p:spPr>
          <a:xfrm>
            <a:off x="5120981" y="4885523"/>
            <a:ext cx="4331937" cy="1763775"/>
          </a:xfrm>
          <a:prstGeom prst="wedgeRoundRectCallout">
            <a:avLst>
              <a:gd name="adj1" fmla="val 45849"/>
              <a:gd name="adj2" fmla="val 23314"/>
              <a:gd name="adj3" fmla="val 16667"/>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r>
              <a:rPr lang="ja-JP" altLang="en-US" sz="1200" dirty="0" smtClean="0">
                <a:solidFill>
                  <a:srgbClr val="000000"/>
                </a:solidFill>
                <a:latin typeface="+mn-ea"/>
                <a:cs typeface="Times New Roman" pitchFamily="18" charset="0"/>
              </a:rPr>
              <a:t>ユニット型介護療養型医療施設の場合、上記基準に加え、</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・共同生活室の設置</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a:t>
            </a:r>
            <a:r>
              <a:rPr lang="ja-JP" altLang="en-US" sz="1200" dirty="0">
                <a:solidFill>
                  <a:srgbClr val="000000"/>
                </a:solidFill>
                <a:latin typeface="+mn-ea"/>
                <a:cs typeface="Times New Roman" pitchFamily="18" charset="0"/>
              </a:rPr>
              <a:t>病室</a:t>
            </a:r>
            <a:r>
              <a:rPr lang="ja-JP" altLang="en-US" sz="1200" dirty="0" smtClean="0">
                <a:solidFill>
                  <a:srgbClr val="000000"/>
                </a:solidFill>
                <a:latin typeface="+mn-ea"/>
                <a:cs typeface="Times New Roman" pitchFamily="18" charset="0"/>
              </a:rPr>
              <a:t>を共同生活室に近接して一体的に設置</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・１のユニットの定員はおおむね</a:t>
            </a:r>
            <a:r>
              <a:rPr lang="en-US" altLang="ja-JP" sz="1200" dirty="0" smtClean="0">
                <a:solidFill>
                  <a:srgbClr val="000000"/>
                </a:solidFill>
                <a:latin typeface="+mn-ea"/>
                <a:cs typeface="Times New Roman" pitchFamily="18" charset="0"/>
              </a:rPr>
              <a:t>10</a:t>
            </a:r>
            <a:r>
              <a:rPr lang="ja-JP" altLang="en-US" sz="1200" dirty="0" smtClean="0">
                <a:solidFill>
                  <a:srgbClr val="000000"/>
                </a:solidFill>
                <a:latin typeface="+mn-ea"/>
                <a:cs typeface="Times New Roman" pitchFamily="18" charset="0"/>
              </a:rPr>
              <a:t>人以下</a:t>
            </a:r>
            <a:endParaRPr lang="en-US" altLang="ja-JP" sz="1200" dirty="0" smtClean="0">
              <a:solidFill>
                <a:srgbClr val="000000"/>
              </a:solidFill>
              <a:latin typeface="+mn-ea"/>
              <a:cs typeface="Times New Roman" pitchFamily="18" charset="0"/>
            </a:endParaRPr>
          </a:p>
          <a:p>
            <a:pPr marL="174625" indent="-174625"/>
            <a:r>
              <a:rPr lang="ja-JP" altLang="en-US" sz="1200" dirty="0" smtClean="0">
                <a:solidFill>
                  <a:srgbClr val="000000"/>
                </a:solidFill>
                <a:latin typeface="+mn-ea"/>
                <a:cs typeface="Times New Roman" pitchFamily="18" charset="0"/>
              </a:rPr>
              <a:t>・昼間は１ユニットごとに常時１人以上、</a:t>
            </a:r>
            <a:endParaRPr lang="en-US" altLang="ja-JP" sz="1200" dirty="0" smtClean="0">
              <a:solidFill>
                <a:srgbClr val="000000"/>
              </a:solidFill>
              <a:latin typeface="+mn-ea"/>
              <a:cs typeface="Times New Roman" pitchFamily="18" charset="0"/>
            </a:endParaRPr>
          </a:p>
          <a:p>
            <a:r>
              <a:rPr lang="ja-JP" altLang="en-US" sz="1200" dirty="0">
                <a:solidFill>
                  <a:srgbClr val="000000"/>
                </a:solidFill>
                <a:latin typeface="+mn-ea"/>
                <a:cs typeface="Times New Roman" pitchFamily="18" charset="0"/>
              </a:rPr>
              <a:t>　</a:t>
            </a:r>
            <a:r>
              <a:rPr lang="ja-JP" altLang="en-US" sz="1200" dirty="0" smtClean="0">
                <a:solidFill>
                  <a:srgbClr val="000000"/>
                </a:solidFill>
                <a:latin typeface="+mn-ea"/>
                <a:cs typeface="Times New Roman" pitchFamily="18" charset="0"/>
              </a:rPr>
              <a:t>夜間及び深夜は２ユニットごとに１人以上の</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　介護職員又は看護職員を配置</a:t>
            </a:r>
            <a:endParaRPr lang="en-US" altLang="ja-JP" sz="1200" dirty="0" smtClean="0">
              <a:solidFill>
                <a:srgbClr val="000000"/>
              </a:solidFill>
              <a:latin typeface="+mn-ea"/>
              <a:cs typeface="Times New Roman" pitchFamily="18" charset="0"/>
            </a:endParaRPr>
          </a:p>
          <a:p>
            <a:r>
              <a:rPr lang="ja-JP" altLang="en-US" sz="1200" dirty="0" smtClean="0">
                <a:solidFill>
                  <a:srgbClr val="000000"/>
                </a:solidFill>
                <a:latin typeface="+mn-ea"/>
                <a:cs typeface="Times New Roman" pitchFamily="18" charset="0"/>
              </a:rPr>
              <a:t>・ユニットごとに常勤のユニットリーダーを配置　等</a:t>
            </a:r>
            <a:endParaRPr lang="ja-JP" altLang="en-US" sz="1400" dirty="0">
              <a:solidFill>
                <a:prstClr val="black"/>
              </a:solidFill>
              <a:latin typeface="+mn-ea"/>
            </a:endParaRPr>
          </a:p>
        </p:txBody>
      </p:sp>
      <p:sp>
        <p:nvSpPr>
          <p:cNvPr id="5" name="テキスト ボックス 4"/>
          <p:cNvSpPr txBox="1"/>
          <p:nvPr/>
        </p:nvSpPr>
        <p:spPr>
          <a:xfrm>
            <a:off x="3964245" y="478971"/>
            <a:ext cx="3068275" cy="276999"/>
          </a:xfrm>
          <a:prstGeom prst="rect">
            <a:avLst/>
          </a:prstGeom>
          <a:noFill/>
        </p:spPr>
        <p:txBody>
          <a:bodyPr wrap="square" rtlCol="0">
            <a:spAutoFit/>
          </a:bodyPr>
          <a:lstStyle/>
          <a:p>
            <a:pPr algn="ctr" fontAlgn="base">
              <a:spcBef>
                <a:spcPct val="0"/>
              </a:spcBef>
              <a:spcAft>
                <a:spcPct val="0"/>
              </a:spcAft>
            </a:pPr>
            <a:r>
              <a:rPr lang="en-US" altLang="ja-JP" sz="1200" dirty="0" smtClean="0">
                <a:solidFill>
                  <a:prstClr val="black"/>
                </a:solidFill>
                <a:latin typeface="Arial" charset="0"/>
              </a:rPr>
              <a:t>※</a:t>
            </a:r>
            <a:r>
              <a:rPr lang="ja-JP" altLang="en-US" sz="1200" dirty="0" smtClean="0">
                <a:solidFill>
                  <a:prstClr val="black"/>
                </a:solidFill>
                <a:latin typeface="Arial" charset="0"/>
              </a:rPr>
              <a:t>療養病床を有する病院の場合</a:t>
            </a:r>
            <a:endParaRPr lang="ja-JP" altLang="en-US" sz="1200" dirty="0">
              <a:solidFill>
                <a:prstClr val="black"/>
              </a:solidFill>
              <a:latin typeface="Arial" charset="0"/>
            </a:endParaRPr>
          </a:p>
        </p:txBody>
      </p:sp>
      <p:sp>
        <p:nvSpPr>
          <p:cNvPr id="16" name="タイトル 1"/>
          <p:cNvSpPr txBox="1">
            <a:spLocks/>
          </p:cNvSpPr>
          <p:nvPr/>
        </p:nvSpPr>
        <p:spPr>
          <a:xfrm>
            <a:off x="-7737" y="5049"/>
            <a:ext cx="9913739" cy="473922"/>
          </a:xfrm>
          <a:prstGeom prst="rect">
            <a:avLst/>
          </a:prstGeom>
          <a:solidFill>
            <a:srgbClr val="ED7D31">
              <a:lumMod val="20000"/>
              <a:lumOff val="80000"/>
            </a:srgbClr>
          </a:solidFill>
          <a:ln w="12700" cap="flat" cmpd="sng" algn="ctr">
            <a:solidFill>
              <a:srgbClr val="ED7D31">
                <a:lumMod val="40000"/>
                <a:lumOff val="60000"/>
              </a:srgbClr>
            </a:solidFill>
            <a:prstDash val="solid"/>
            <a:miter lim="800000"/>
          </a:ln>
          <a:effectLst/>
        </p:spPr>
        <p:txBody>
          <a:bodyPr vert="horz" lIns="91440" tIns="45720" rIns="91440" bIns="45720" rtlCol="0" anchor="b" anchorCtr="0">
            <a:noAutofit/>
          </a:bodyPr>
          <a:lstStyle/>
          <a:p>
            <a:pPr lvl="0" algn="ctr">
              <a:spcBef>
                <a:spcPct val="0"/>
              </a:spcBef>
              <a:defRPr/>
            </a:pP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６．</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kumimoji="0" lang="zh-TW" altLang="en-US" sz="24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療養型医療</a:t>
            </a:r>
            <a:r>
              <a:rPr kumimoji="0" lang="zh-TW"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施設</a:t>
            </a:r>
            <a:r>
              <a:rPr kumimoji="0" lang="ja-JP" altLang="en-US" sz="24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2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基準等］</a:t>
            </a:r>
            <a:endParaRPr kumimoji="0" lang="en-US" altLang="ja-JP" sz="2400" b="1" i="0" u="none" strike="noStrike" kern="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72</a:t>
            </a:fld>
            <a:endParaRPr kumimoji="0" lang="en-US" altLang="ja-JP" sz="1600" kern="0" dirty="0">
              <a:solidFill>
                <a:srgbClr val="000000"/>
              </a:solidFill>
            </a:endParaRPr>
          </a:p>
        </p:txBody>
      </p:sp>
    </p:spTree>
    <p:extLst>
      <p:ext uri="{BB962C8B-B14F-4D97-AF65-F5344CB8AC3E}">
        <p14:creationId xmlns:p14="http://schemas.microsoft.com/office/powerpoint/2010/main" val="30301099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6013" y="1996826"/>
            <a:ext cx="8420100" cy="1621583"/>
          </a:xfrm>
        </p:spPr>
        <p:txBody>
          <a:bodyPr>
            <a:normAutofit/>
          </a:bodyPr>
          <a:lstStyle/>
          <a:p>
            <a:r>
              <a:rPr lang="en-US" altLang="ja-JP" sz="4400" dirty="0">
                <a:latin typeface="ＤＨＰ特太ゴシック体" panose="020B0500000000000000" pitchFamily="50" charset="-128"/>
                <a:ea typeface="ＤＨＰ特太ゴシック体" panose="020B0500000000000000" pitchFamily="50" charset="-128"/>
              </a:rPr>
              <a:t>Ⅲ</a:t>
            </a:r>
            <a:r>
              <a:rPr lang="ja-JP" altLang="en-US" sz="4400" dirty="0" err="1" smtClean="0">
                <a:latin typeface="ＤＨＰ特太ゴシック体" panose="020B0500000000000000" pitchFamily="50" charset="-128"/>
                <a:ea typeface="ＤＨＰ特太ゴシック体" panose="020B0500000000000000" pitchFamily="50" charset="-128"/>
              </a:rPr>
              <a:t>．</a:t>
            </a:r>
            <a:r>
              <a:rPr lang="ja-JP" altLang="en-US" sz="4400" dirty="0">
                <a:latin typeface="ＤＨＰ特太ゴシック体" panose="020B0500000000000000" pitchFamily="50" charset="-128"/>
                <a:ea typeface="ＤＨＰ特太ゴシック体" panose="020B0500000000000000" pitchFamily="50" charset="-128"/>
              </a:rPr>
              <a:t>横断的事項</a:t>
            </a:r>
            <a:endParaRPr kumimoji="1" lang="ja-JP" altLang="en-US" sz="4400" dirty="0">
              <a:latin typeface="ＤＨＰ特太ゴシック体" panose="020B0500000000000000" pitchFamily="50" charset="-128"/>
              <a:ea typeface="ＤＨＰ特太ゴシック体" panose="020B0500000000000000" pitchFamily="50" charset="-128"/>
            </a:endParaRPr>
          </a:p>
        </p:txBody>
      </p:sp>
      <p:sp>
        <p:nvSpPr>
          <p:cNvPr id="4"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73</a:t>
            </a:fld>
            <a:endParaRPr kumimoji="0" lang="en-US" altLang="ja-JP" sz="1600" kern="0" dirty="0">
              <a:solidFill>
                <a:srgbClr val="000000"/>
              </a:solidFill>
            </a:endParaRPr>
          </a:p>
        </p:txBody>
      </p:sp>
    </p:spTree>
    <p:extLst>
      <p:ext uri="{BB962C8B-B14F-4D97-AF65-F5344CB8AC3E}">
        <p14:creationId xmlns:p14="http://schemas.microsoft.com/office/powerpoint/2010/main" val="73041012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466900"/>
          </a:xfrm>
          <a:prstGeom prst="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７．基準費用額</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2552" y="897291"/>
            <a:ext cx="9570899" cy="185897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ja-JP" b="1" u="sng" dirty="0">
                <a:solidFill>
                  <a:schemeClr val="tx1"/>
                </a:solidFill>
              </a:rPr>
              <a:t>介護保険施設等における基準費用額の見直し</a:t>
            </a:r>
            <a:endParaRPr lang="ja-JP" altLang="ja-JP" u="sng" dirty="0">
              <a:solidFill>
                <a:schemeClr val="tx1"/>
              </a:solidFill>
            </a:endParaRPr>
          </a:p>
          <a:p>
            <a:r>
              <a:rPr lang="ja-JP" altLang="en-US" dirty="0" smtClean="0">
                <a:solidFill>
                  <a:schemeClr val="tx1"/>
                </a:solidFill>
              </a:rPr>
              <a:t>○　</a:t>
            </a:r>
            <a:r>
              <a:rPr lang="ja-JP" altLang="ja-JP" dirty="0" smtClean="0">
                <a:solidFill>
                  <a:schemeClr val="tx1"/>
                </a:solidFill>
              </a:rPr>
              <a:t>多床室</a:t>
            </a:r>
            <a:r>
              <a:rPr lang="ja-JP" altLang="ja-JP" dirty="0">
                <a:solidFill>
                  <a:schemeClr val="tx1"/>
                </a:solidFill>
              </a:rPr>
              <a:t>における居住費については、直近の家計調査における光熱水費の額が現行の</a:t>
            </a:r>
            <a:r>
              <a:rPr lang="ja-JP" altLang="ja-JP" dirty="0" smtClean="0">
                <a:solidFill>
                  <a:schemeClr val="tx1"/>
                </a:solidFill>
              </a:rPr>
              <a:t>基準費</a:t>
            </a:r>
            <a:r>
              <a:rPr lang="ja-JP" altLang="en-US" dirty="0" smtClean="0">
                <a:solidFill>
                  <a:schemeClr val="tx1"/>
                </a:solidFill>
              </a:rPr>
              <a:t>　　</a:t>
            </a:r>
            <a:endParaRPr lang="en-US" altLang="ja-JP" dirty="0" smtClean="0">
              <a:solidFill>
                <a:schemeClr val="tx1"/>
              </a:solidFill>
            </a:endParaRPr>
          </a:p>
          <a:p>
            <a:r>
              <a:rPr lang="ja-JP" altLang="en-US" dirty="0">
                <a:solidFill>
                  <a:schemeClr val="tx1"/>
                </a:solidFill>
              </a:rPr>
              <a:t>　</a:t>
            </a:r>
            <a:r>
              <a:rPr lang="ja-JP" altLang="ja-JP" dirty="0" smtClean="0">
                <a:solidFill>
                  <a:schemeClr val="tx1"/>
                </a:solidFill>
              </a:rPr>
              <a:t>用額</a:t>
            </a:r>
            <a:r>
              <a:rPr lang="ja-JP" altLang="ja-JP" dirty="0">
                <a:solidFill>
                  <a:schemeClr val="tx1"/>
                </a:solidFill>
              </a:rPr>
              <a:t>を上回っていることを踏まえ、見直しを</a:t>
            </a:r>
            <a:r>
              <a:rPr lang="ja-JP" altLang="ja-JP" dirty="0" smtClean="0">
                <a:solidFill>
                  <a:schemeClr val="tx1"/>
                </a:solidFill>
              </a:rPr>
              <a:t>行う</a:t>
            </a:r>
            <a:r>
              <a:rPr lang="ja-JP" altLang="en-US" dirty="0" smtClean="0">
                <a:solidFill>
                  <a:schemeClr val="tx1"/>
                </a:solidFill>
              </a:rPr>
              <a:t>。</a:t>
            </a:r>
            <a:endParaRPr lang="en-US" altLang="ja-JP" dirty="0" smtClean="0">
              <a:solidFill>
                <a:schemeClr val="tx1"/>
              </a:solidFill>
            </a:endParaRPr>
          </a:p>
        </p:txBody>
      </p:sp>
      <p:sp>
        <p:nvSpPr>
          <p:cNvPr id="12" name="角丸四角形 11"/>
          <p:cNvSpPr/>
          <p:nvPr/>
        </p:nvSpPr>
        <p:spPr>
          <a:xfrm>
            <a:off x="39619" y="656221"/>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74</a:t>
            </a:fld>
            <a:endParaRPr kumimoji="0" lang="en-US" altLang="ja-JP" sz="1600" kern="0" dirty="0">
              <a:solidFill>
                <a:srgbClr val="000000"/>
              </a:solidFill>
            </a:endParaRPr>
          </a:p>
        </p:txBody>
      </p:sp>
    </p:spTree>
    <p:extLst>
      <p:ext uri="{BB962C8B-B14F-4D97-AF65-F5344CB8AC3E}">
        <p14:creationId xmlns:p14="http://schemas.microsoft.com/office/powerpoint/2010/main" val="705105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矢印コネクタ 61"/>
          <p:cNvCxnSpPr/>
          <p:nvPr/>
        </p:nvCxnSpPr>
        <p:spPr>
          <a:xfrm>
            <a:off x="2864768" y="2924944"/>
            <a:ext cx="0" cy="340876"/>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graphicFrame>
        <p:nvGraphicFramePr>
          <p:cNvPr id="35" name="コンテンツ プレースホルダ 4"/>
          <p:cNvGraphicFramePr>
            <a:graphicFrameLocks noGrp="1"/>
          </p:cNvGraphicFramePr>
          <p:nvPr>
            <p:ph idx="1"/>
            <p:extLst>
              <p:ext uri="{D42A27DB-BD31-4B8C-83A1-F6EECF244321}">
                <p14:modId xmlns:p14="http://schemas.microsoft.com/office/powerpoint/2010/main" val="145163629"/>
              </p:ext>
            </p:extLst>
          </p:nvPr>
        </p:nvGraphicFramePr>
        <p:xfrm>
          <a:off x="0" y="2399402"/>
          <a:ext cx="9829374" cy="3384378"/>
        </p:xfrm>
        <a:graphic>
          <a:graphicData uri="http://schemas.openxmlformats.org/drawingml/2006/chart">
            <c:chart xmlns:c="http://schemas.openxmlformats.org/drawingml/2006/chart" xmlns:r="http://schemas.openxmlformats.org/officeDocument/2006/relationships" r:id="rId2"/>
          </a:graphicData>
        </a:graphic>
      </p:graphicFrame>
      <p:grpSp>
        <p:nvGrpSpPr>
          <p:cNvPr id="36" name="グループ化 12"/>
          <p:cNvGrpSpPr/>
          <p:nvPr/>
        </p:nvGrpSpPr>
        <p:grpSpPr>
          <a:xfrm>
            <a:off x="272480" y="2329135"/>
            <a:ext cx="5254318" cy="1675930"/>
            <a:chOff x="291699" y="1241762"/>
            <a:chExt cx="4416114" cy="1151385"/>
          </a:xfrm>
        </p:grpSpPr>
        <p:sp>
          <p:nvSpPr>
            <p:cNvPr id="37" name="テキスト ボックス 36"/>
            <p:cNvSpPr txBox="1"/>
            <p:nvPr/>
          </p:nvSpPr>
          <p:spPr>
            <a:xfrm>
              <a:off x="291699" y="2181700"/>
              <a:ext cx="1325230" cy="211447"/>
            </a:xfrm>
            <a:prstGeom prst="rect">
              <a:avLst/>
            </a:prstGeom>
            <a:noFill/>
          </p:spPr>
          <p:txBody>
            <a:bodyPr wrap="square" rtlCol="0">
              <a:spAutoFit/>
            </a:bodyPr>
            <a:lstStyle/>
            <a:p>
              <a:pPr defTabSz="913439"/>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4.9</a:t>
              </a:r>
              <a:r>
                <a:rPr lang="ja-JP" altLang="en-US" sz="1400" b="1" dirty="0" smtClean="0">
                  <a:solidFill>
                    <a:prstClr val="black"/>
                  </a:solidFill>
                  <a:latin typeface="HGPｺﾞｼｯｸM" pitchFamily="50" charset="-128"/>
                  <a:ea typeface="HGPｺﾞｼｯｸM" pitchFamily="50" charset="-128"/>
                </a:rPr>
                <a:t>万円</a:t>
              </a:r>
              <a:endParaRPr lang="en-US" altLang="ja-JP" sz="1400" b="1" dirty="0">
                <a:solidFill>
                  <a:prstClr val="black"/>
                </a:solidFill>
                <a:latin typeface="HGPｺﾞｼｯｸM" pitchFamily="50" charset="-128"/>
                <a:ea typeface="HGPｺﾞｼｯｸM" pitchFamily="50" charset="-128"/>
              </a:endParaRPr>
            </a:p>
          </p:txBody>
        </p:sp>
        <p:sp>
          <p:nvSpPr>
            <p:cNvPr id="38" name="テキスト ボックス 37"/>
            <p:cNvSpPr txBox="1"/>
            <p:nvPr/>
          </p:nvSpPr>
          <p:spPr>
            <a:xfrm>
              <a:off x="1193685" y="2145794"/>
              <a:ext cx="1216242" cy="211447"/>
            </a:xfrm>
            <a:prstGeom prst="rect">
              <a:avLst/>
            </a:prstGeom>
            <a:noFill/>
          </p:spPr>
          <p:txBody>
            <a:bodyPr wrap="square" rtlCol="0">
              <a:spAutoFit/>
            </a:bodyPr>
            <a:lstStyle/>
            <a:p>
              <a:pPr defTabSz="913439"/>
              <a:r>
                <a:rPr lang="ja-JP" altLang="en-US" sz="1400" b="1" dirty="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5.1</a:t>
              </a:r>
              <a:r>
                <a:rPr lang="ja-JP" altLang="en-US" sz="1400" b="1" dirty="0" smtClean="0">
                  <a:solidFill>
                    <a:prstClr val="black"/>
                  </a:solidFill>
                  <a:latin typeface="HGPｺﾞｼｯｸM" pitchFamily="50" charset="-128"/>
                  <a:ea typeface="HGPｺﾞｼｯｸM" pitchFamily="50" charset="-128"/>
                </a:rPr>
                <a:t>万円</a:t>
              </a:r>
              <a:endParaRPr lang="en-US" altLang="ja-JP" sz="1400" b="1" dirty="0">
                <a:solidFill>
                  <a:prstClr val="black"/>
                </a:solidFill>
                <a:latin typeface="HGPｺﾞｼｯｸM" pitchFamily="50" charset="-128"/>
                <a:ea typeface="HGPｺﾞｼｯｸM" pitchFamily="50" charset="-128"/>
              </a:endParaRPr>
            </a:p>
          </p:txBody>
        </p:sp>
        <p:sp>
          <p:nvSpPr>
            <p:cNvPr id="39" name="テキスト ボックス 38"/>
            <p:cNvSpPr txBox="1"/>
            <p:nvPr/>
          </p:nvSpPr>
          <p:spPr>
            <a:xfrm>
              <a:off x="2081459" y="1835407"/>
              <a:ext cx="1357322" cy="211447"/>
            </a:xfrm>
            <a:prstGeom prst="rect">
              <a:avLst/>
            </a:prstGeom>
            <a:noFill/>
          </p:spPr>
          <p:txBody>
            <a:bodyPr wrap="square" rtlCol="0">
              <a:spAutoFit/>
            </a:bodyPr>
            <a:lstStyle/>
            <a:p>
              <a:pPr defTabSz="913439"/>
              <a:r>
                <a:rPr lang="ja-JP" altLang="en-US" sz="1400" b="1" dirty="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8.3</a:t>
              </a:r>
              <a:r>
                <a:rPr lang="ja-JP" altLang="en-US" sz="1400" b="1" dirty="0" smtClean="0">
                  <a:solidFill>
                    <a:prstClr val="black"/>
                  </a:solidFill>
                  <a:latin typeface="HGPｺﾞｼｯｸM" pitchFamily="50" charset="-128"/>
                  <a:ea typeface="HGPｺﾞｼｯｸM" pitchFamily="50" charset="-128"/>
                </a:rPr>
                <a:t>万円</a:t>
              </a:r>
              <a:endParaRPr lang="en-US" altLang="ja-JP" sz="1400" b="1" dirty="0">
                <a:solidFill>
                  <a:prstClr val="black"/>
                </a:solidFill>
                <a:latin typeface="HGPｺﾞｼｯｸM" pitchFamily="50" charset="-128"/>
                <a:ea typeface="HGPｺﾞｼｯｸM" pitchFamily="50" charset="-128"/>
              </a:endParaRPr>
            </a:p>
          </p:txBody>
        </p:sp>
        <p:sp>
          <p:nvSpPr>
            <p:cNvPr id="43" name="テキスト ボックス 42"/>
            <p:cNvSpPr txBox="1"/>
            <p:nvPr/>
          </p:nvSpPr>
          <p:spPr>
            <a:xfrm>
              <a:off x="3136177" y="1241762"/>
              <a:ext cx="1571636" cy="211447"/>
            </a:xfrm>
            <a:prstGeom prst="rect">
              <a:avLst/>
            </a:prstGeom>
            <a:noFill/>
          </p:spPr>
          <p:txBody>
            <a:bodyPr wrap="square" rtlCol="0">
              <a:spAutoFit/>
            </a:bodyPr>
            <a:lstStyle/>
            <a:p>
              <a:pPr defTabSz="913439"/>
              <a:r>
                <a:rPr lang="ja-JP" altLang="en-US" sz="1400" b="1" dirty="0" smtClean="0">
                  <a:solidFill>
                    <a:prstClr val="black"/>
                  </a:solidFill>
                  <a:latin typeface="HGPｺﾞｼｯｸM" pitchFamily="50" charset="-128"/>
                  <a:ea typeface="HGPｺﾞｼｯｸM" pitchFamily="50" charset="-128"/>
                </a:rPr>
                <a:t>計</a:t>
              </a:r>
              <a:r>
                <a:rPr lang="en-US" altLang="ja-JP" sz="1400" b="1" smtClean="0">
                  <a:solidFill>
                    <a:prstClr val="black"/>
                  </a:solidFill>
                  <a:latin typeface="HGPｺﾞｼｯｸM" pitchFamily="50" charset="-128"/>
                  <a:ea typeface="HGPｺﾞｼｯｸM" pitchFamily="50" charset="-128"/>
                </a:rPr>
                <a:t>12.9</a:t>
              </a:r>
              <a:r>
                <a:rPr lang="ja-JP" altLang="en-US" sz="1400" b="1" smtClean="0">
                  <a:solidFill>
                    <a:prstClr val="black"/>
                  </a:solidFill>
                  <a:latin typeface="HGPｺﾞｼｯｸM" pitchFamily="50" charset="-128"/>
                  <a:ea typeface="HGPｺﾞｼｯｸM" pitchFamily="50" charset="-128"/>
                </a:rPr>
                <a:t>万円</a:t>
              </a:r>
              <a:endParaRPr lang="ja-JP" altLang="en-US" sz="1400" b="1" dirty="0">
                <a:solidFill>
                  <a:prstClr val="black"/>
                </a:solidFill>
                <a:latin typeface="HGPｺﾞｼｯｸM" pitchFamily="50" charset="-128"/>
                <a:ea typeface="HGPｺﾞｼｯｸM" pitchFamily="50" charset="-128"/>
              </a:endParaRPr>
            </a:p>
          </p:txBody>
        </p:sp>
      </p:grpSp>
      <p:grpSp>
        <p:nvGrpSpPr>
          <p:cNvPr id="44" name="グループ化 13"/>
          <p:cNvGrpSpPr/>
          <p:nvPr/>
        </p:nvGrpSpPr>
        <p:grpSpPr>
          <a:xfrm>
            <a:off x="5462689" y="2924945"/>
            <a:ext cx="4962923" cy="1512168"/>
            <a:chOff x="173909" y="2401528"/>
            <a:chExt cx="4581160" cy="979493"/>
          </a:xfrm>
        </p:grpSpPr>
        <p:sp>
          <p:nvSpPr>
            <p:cNvPr id="45" name="テキスト ボックス 44"/>
            <p:cNvSpPr txBox="1"/>
            <p:nvPr/>
          </p:nvSpPr>
          <p:spPr>
            <a:xfrm>
              <a:off x="173909" y="3181662"/>
              <a:ext cx="1687190" cy="199359"/>
            </a:xfrm>
            <a:prstGeom prst="rect">
              <a:avLst/>
            </a:prstGeom>
            <a:noFill/>
          </p:spPr>
          <p:txBody>
            <a:bodyPr wrap="square" rtlCol="0">
              <a:spAutoFit/>
            </a:bodyPr>
            <a:lstStyle/>
            <a:p>
              <a:pPr defTabSz="913439"/>
              <a:r>
                <a:rPr lang="ja-JP" altLang="en-US" sz="1400" b="1" dirty="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2.4</a:t>
              </a:r>
              <a:r>
                <a:rPr lang="ja-JP" altLang="en-US" sz="1400" b="1" dirty="0" smtClean="0">
                  <a:solidFill>
                    <a:prstClr val="black"/>
                  </a:solidFill>
                  <a:latin typeface="HGPｺﾞｼｯｸM" pitchFamily="50" charset="-128"/>
                  <a:ea typeface="HGPｺﾞｼｯｸM" pitchFamily="50" charset="-128"/>
                </a:rPr>
                <a:t>万</a:t>
              </a:r>
              <a:r>
                <a:rPr lang="ja-JP" altLang="en-US" sz="1400" b="1" dirty="0">
                  <a:solidFill>
                    <a:prstClr val="black"/>
                  </a:solidFill>
                  <a:latin typeface="HGPｺﾞｼｯｸM" pitchFamily="50" charset="-128"/>
                  <a:ea typeface="HGPｺﾞｼｯｸM" pitchFamily="50" charset="-128"/>
                </a:rPr>
                <a:t>円</a:t>
              </a:r>
              <a:endParaRPr lang="en-US" altLang="ja-JP" sz="1400" b="1" dirty="0">
                <a:solidFill>
                  <a:prstClr val="black"/>
                </a:solidFill>
                <a:latin typeface="HGPｺﾞｼｯｸM" pitchFamily="50" charset="-128"/>
                <a:ea typeface="HGPｺﾞｼｯｸM" pitchFamily="50" charset="-128"/>
              </a:endParaRPr>
            </a:p>
          </p:txBody>
        </p:sp>
        <p:sp>
          <p:nvSpPr>
            <p:cNvPr id="46" name="テキスト ボックス 45"/>
            <p:cNvSpPr txBox="1"/>
            <p:nvPr/>
          </p:nvSpPr>
          <p:spPr>
            <a:xfrm>
              <a:off x="893693" y="2867955"/>
              <a:ext cx="1667904" cy="338911"/>
            </a:xfrm>
            <a:prstGeom prst="rect">
              <a:avLst/>
            </a:prstGeom>
            <a:noFill/>
          </p:spPr>
          <p:txBody>
            <a:bodyPr wrap="square" rtlCol="0">
              <a:spAutoFit/>
            </a:bodyPr>
            <a:lstStyle/>
            <a:p>
              <a:pPr defTabSz="913439"/>
              <a:r>
                <a:rPr lang="ja-JP" altLang="en-US" sz="1400" b="1" dirty="0">
                  <a:solidFill>
                    <a:prstClr val="black"/>
                  </a:solidFill>
                  <a:latin typeface="HGPｺﾞｼｯｸM" pitchFamily="50" charset="-128"/>
                  <a:ea typeface="HGPｺﾞｼｯｸM" pitchFamily="50" charset="-128"/>
                </a:rPr>
                <a:t>　</a:t>
              </a:r>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3.6</a:t>
              </a:r>
              <a:r>
                <a:rPr lang="ja-JP" altLang="en-US" sz="1400" b="1" dirty="0" smtClean="0">
                  <a:solidFill>
                    <a:prstClr val="black"/>
                  </a:solidFill>
                  <a:latin typeface="HGPｺﾞｼｯｸM" pitchFamily="50" charset="-128"/>
                  <a:ea typeface="HGPｺﾞｼｯｸM" pitchFamily="50" charset="-128"/>
                </a:rPr>
                <a:t>万円</a:t>
              </a:r>
              <a:endParaRPr lang="en-US" altLang="ja-JP" sz="1400" b="1" dirty="0" smtClean="0">
                <a:solidFill>
                  <a:prstClr val="black"/>
                </a:solidFill>
                <a:latin typeface="HGPｺﾞｼｯｸM" pitchFamily="50" charset="-128"/>
                <a:ea typeface="HGPｺﾞｼｯｸM" pitchFamily="50" charset="-128"/>
              </a:endParaRPr>
            </a:p>
            <a:p>
              <a:pPr defTabSz="913439"/>
              <a:r>
                <a:rPr lang="en-US" altLang="ja-JP" sz="1400" b="1" dirty="0">
                  <a:solidFill>
                    <a:prstClr val="black"/>
                  </a:solidFill>
                  <a:latin typeface="HGPｺﾞｼｯｸM" pitchFamily="50" charset="-128"/>
                  <a:ea typeface="HGPｺﾞｼｯｸM" pitchFamily="50" charset="-128"/>
                </a:rPr>
                <a:t> </a:t>
              </a:r>
              <a:r>
                <a:rPr lang="en-US" altLang="ja-JP" sz="1400" b="1" dirty="0" smtClean="0">
                  <a:solidFill>
                    <a:prstClr val="black"/>
                  </a:solidFill>
                  <a:latin typeface="HGPｺﾞｼｯｸM" pitchFamily="50" charset="-128"/>
                  <a:ea typeface="HGPｺﾞｼｯｸM" pitchFamily="50" charset="-128"/>
                </a:rPr>
                <a:t>    </a:t>
              </a:r>
              <a:r>
                <a:rPr lang="ja-JP" altLang="en-US" sz="1400" b="1" u="sng" dirty="0" smtClean="0">
                  <a:solidFill>
                    <a:prstClr val="black"/>
                  </a:solidFill>
                  <a:latin typeface="HGPｺﾞｼｯｸM" pitchFamily="50" charset="-128"/>
                  <a:ea typeface="HGPｺﾞｼｯｸM" pitchFamily="50" charset="-128"/>
                </a:rPr>
                <a:t>＋</a:t>
              </a:r>
              <a:r>
                <a:rPr lang="en-US" altLang="ja-JP" sz="1400" b="1" u="sng" dirty="0" smtClean="0">
                  <a:solidFill>
                    <a:prstClr val="black"/>
                  </a:solidFill>
                  <a:latin typeface="HGPｺﾞｼｯｸM" pitchFamily="50" charset="-128"/>
                  <a:ea typeface="HGPｺﾞｼｯｸM" pitchFamily="50" charset="-128"/>
                </a:rPr>
                <a:t>1,500</a:t>
              </a:r>
              <a:r>
                <a:rPr lang="ja-JP" altLang="en-US" sz="1400" b="1" u="sng" dirty="0" smtClean="0">
                  <a:solidFill>
                    <a:prstClr val="black"/>
                  </a:solidFill>
                  <a:latin typeface="HGPｺﾞｼｯｸM" pitchFamily="50" charset="-128"/>
                  <a:ea typeface="HGPｺﾞｼｯｸM" pitchFamily="50" charset="-128"/>
                </a:rPr>
                <a:t>円</a:t>
              </a:r>
              <a:endParaRPr lang="en-US" altLang="ja-JP" sz="1400" b="1" u="sng" dirty="0" smtClean="0">
                <a:solidFill>
                  <a:prstClr val="black"/>
                </a:solidFill>
                <a:latin typeface="HGPｺﾞｼｯｸM" pitchFamily="50" charset="-128"/>
                <a:ea typeface="HGPｺﾞｼｯｸM" pitchFamily="50" charset="-128"/>
              </a:endParaRPr>
            </a:p>
          </p:txBody>
        </p:sp>
        <p:sp>
          <p:nvSpPr>
            <p:cNvPr id="47" name="テキスト ボックス 46"/>
            <p:cNvSpPr txBox="1"/>
            <p:nvPr/>
          </p:nvSpPr>
          <p:spPr>
            <a:xfrm>
              <a:off x="1791666" y="2669347"/>
              <a:ext cx="1813522" cy="478463"/>
            </a:xfrm>
            <a:prstGeom prst="rect">
              <a:avLst/>
            </a:prstGeom>
            <a:noFill/>
          </p:spPr>
          <p:txBody>
            <a:bodyPr wrap="square" rtlCol="0">
              <a:spAutoFit/>
            </a:bodyPr>
            <a:lstStyle/>
            <a:p>
              <a:pPr defTabSz="913439"/>
              <a:r>
                <a:rPr lang="ja-JP" altLang="en-US" sz="1400" b="1" dirty="0" smtClean="0">
                  <a:solidFill>
                    <a:prstClr val="black"/>
                  </a:solidFill>
                  <a:latin typeface="HGPｺﾞｼｯｸM" pitchFamily="50" charset="-128"/>
                  <a:ea typeface="HGPｺﾞｼｯｸM" pitchFamily="50" charset="-128"/>
                </a:rPr>
                <a:t>　　計</a:t>
              </a:r>
              <a:r>
                <a:rPr lang="en-US" altLang="ja-JP" sz="1400" b="1" dirty="0" smtClean="0">
                  <a:solidFill>
                    <a:prstClr val="black"/>
                  </a:solidFill>
                  <a:latin typeface="HGPｺﾞｼｯｸM" pitchFamily="50" charset="-128"/>
                  <a:ea typeface="HGPｺﾞｼｯｸM" pitchFamily="50" charset="-128"/>
                </a:rPr>
                <a:t>5.4</a:t>
              </a:r>
              <a:r>
                <a:rPr lang="ja-JP" altLang="en-US" sz="1400" b="1" dirty="0" smtClean="0">
                  <a:solidFill>
                    <a:prstClr val="black"/>
                  </a:solidFill>
                  <a:latin typeface="HGPｺﾞｼｯｸM" pitchFamily="50" charset="-128"/>
                  <a:ea typeface="HGPｺﾞｼｯｸM" pitchFamily="50" charset="-128"/>
                </a:rPr>
                <a:t>万円</a:t>
              </a:r>
              <a:endParaRPr lang="en-US" altLang="ja-JP" sz="1400" b="1" dirty="0" smtClean="0">
                <a:solidFill>
                  <a:prstClr val="black"/>
                </a:solidFill>
                <a:latin typeface="HGPｺﾞｼｯｸM" pitchFamily="50" charset="-128"/>
                <a:ea typeface="HGPｺﾞｼｯｸM" pitchFamily="50" charset="-128"/>
              </a:endParaRPr>
            </a:p>
            <a:p>
              <a:pPr defTabSz="913439"/>
              <a:r>
                <a:rPr lang="ja-JP" altLang="en-US" sz="1400" b="1" dirty="0">
                  <a:solidFill>
                    <a:prstClr val="black"/>
                  </a:solidFill>
                  <a:latin typeface="HGPｺﾞｼｯｸM" pitchFamily="50" charset="-128"/>
                  <a:ea typeface="HGPｺﾞｼｯｸM" pitchFamily="50" charset="-128"/>
                </a:rPr>
                <a:t>　</a:t>
              </a:r>
              <a:r>
                <a:rPr lang="ja-JP" altLang="en-US" sz="1400" b="1" dirty="0" smtClean="0">
                  <a:solidFill>
                    <a:prstClr val="black"/>
                  </a:solidFill>
                  <a:latin typeface="HGPｺﾞｼｯｸM" pitchFamily="50" charset="-128"/>
                  <a:ea typeface="HGPｺﾞｼｯｸM" pitchFamily="50" charset="-128"/>
                </a:rPr>
                <a:t>　　　　</a:t>
              </a:r>
              <a:r>
                <a:rPr lang="ja-JP" altLang="en-US" sz="1400" b="1" u="sng" dirty="0" smtClean="0">
                  <a:solidFill>
                    <a:prstClr val="black"/>
                  </a:solidFill>
                  <a:latin typeface="HGPｺﾞｼｯｸM" pitchFamily="50" charset="-128"/>
                  <a:ea typeface="HGPｺﾞｼｯｸM" pitchFamily="50" charset="-128"/>
                </a:rPr>
                <a:t>＋</a:t>
              </a:r>
              <a:r>
                <a:rPr lang="en-US" altLang="ja-JP" sz="1400" b="1" u="sng" dirty="0" smtClean="0">
                  <a:solidFill>
                    <a:prstClr val="black"/>
                  </a:solidFill>
                  <a:latin typeface="HGPｺﾞｼｯｸM" pitchFamily="50" charset="-128"/>
                  <a:ea typeface="HGPｺﾞｼｯｸM" pitchFamily="50" charset="-128"/>
                </a:rPr>
                <a:t>1,500</a:t>
              </a:r>
              <a:r>
                <a:rPr lang="ja-JP" altLang="en-US" sz="1400" b="1" u="sng" dirty="0" smtClean="0">
                  <a:solidFill>
                    <a:prstClr val="black"/>
                  </a:solidFill>
                  <a:latin typeface="HGPｺﾞｼｯｸM" pitchFamily="50" charset="-128"/>
                  <a:ea typeface="HGPｺﾞｼｯｸM" pitchFamily="50" charset="-128"/>
                </a:rPr>
                <a:t>円</a:t>
              </a:r>
              <a:endParaRPr lang="en-US" altLang="ja-JP" sz="1400" b="1" u="sng" dirty="0">
                <a:solidFill>
                  <a:prstClr val="black"/>
                </a:solidFill>
                <a:latin typeface="HGPｺﾞｼｯｸM" pitchFamily="50" charset="-128"/>
                <a:ea typeface="HGPｺﾞｼｯｸM" pitchFamily="50" charset="-128"/>
              </a:endParaRPr>
            </a:p>
            <a:p>
              <a:pPr defTabSz="913439"/>
              <a:endParaRPr lang="en-US" altLang="ja-JP" sz="1400" b="1" dirty="0">
                <a:solidFill>
                  <a:prstClr val="black"/>
                </a:solidFill>
                <a:latin typeface="HGPｺﾞｼｯｸM" pitchFamily="50" charset="-128"/>
                <a:ea typeface="HGPｺﾞｼｯｸM" pitchFamily="50" charset="-128"/>
              </a:endParaRPr>
            </a:p>
          </p:txBody>
        </p:sp>
        <p:sp>
          <p:nvSpPr>
            <p:cNvPr id="52" name="テキスト ボックス 51"/>
            <p:cNvSpPr txBox="1"/>
            <p:nvPr/>
          </p:nvSpPr>
          <p:spPr>
            <a:xfrm>
              <a:off x="3183433" y="2401528"/>
              <a:ext cx="1571636" cy="338911"/>
            </a:xfrm>
            <a:prstGeom prst="rect">
              <a:avLst/>
            </a:prstGeom>
            <a:noFill/>
          </p:spPr>
          <p:txBody>
            <a:bodyPr wrap="square" rtlCol="0">
              <a:spAutoFit/>
            </a:bodyPr>
            <a:lstStyle/>
            <a:p>
              <a:pPr defTabSz="913439"/>
              <a:r>
                <a:rPr lang="ja-JP" altLang="en-US" sz="1400" b="1" dirty="0" smtClean="0">
                  <a:solidFill>
                    <a:prstClr val="black"/>
                  </a:solidFill>
                  <a:latin typeface="HGPｺﾞｼｯｸM" pitchFamily="50" charset="-128"/>
                  <a:ea typeface="HGPｺﾞｼｯｸM" pitchFamily="50" charset="-128"/>
                </a:rPr>
                <a:t>計</a:t>
              </a:r>
              <a:r>
                <a:rPr lang="en-US" altLang="ja-JP" sz="1400" b="1" dirty="0" smtClean="0">
                  <a:solidFill>
                    <a:prstClr val="black"/>
                  </a:solidFill>
                  <a:latin typeface="HGPｺﾞｼｯｸM" pitchFamily="50" charset="-128"/>
                  <a:ea typeface="HGPｺﾞｼｯｸM" pitchFamily="50" charset="-128"/>
                </a:rPr>
                <a:t>7.8</a:t>
              </a:r>
              <a:r>
                <a:rPr lang="ja-JP" altLang="en-US" sz="1400" b="1" dirty="0" smtClean="0">
                  <a:solidFill>
                    <a:prstClr val="black"/>
                  </a:solidFill>
                  <a:latin typeface="HGPｺﾞｼｯｸM" pitchFamily="50" charset="-128"/>
                  <a:ea typeface="HGPｺﾞｼｯｸM" pitchFamily="50" charset="-128"/>
                </a:rPr>
                <a:t>万円</a:t>
              </a:r>
              <a:endParaRPr lang="en-US" altLang="ja-JP" sz="1400" b="1" dirty="0" smtClean="0">
                <a:solidFill>
                  <a:prstClr val="black"/>
                </a:solidFill>
                <a:latin typeface="HGPｺﾞｼｯｸM" pitchFamily="50" charset="-128"/>
                <a:ea typeface="HGPｺﾞｼｯｸM" pitchFamily="50" charset="-128"/>
              </a:endParaRPr>
            </a:p>
            <a:p>
              <a:pPr defTabSz="913439"/>
              <a:r>
                <a:rPr lang="ja-JP" altLang="en-US" sz="1400" b="1" dirty="0">
                  <a:solidFill>
                    <a:prstClr val="black"/>
                  </a:solidFill>
                  <a:latin typeface="HGPｺﾞｼｯｸM" pitchFamily="50" charset="-128"/>
                  <a:ea typeface="HGPｺﾞｼｯｸM" pitchFamily="50" charset="-128"/>
                </a:rPr>
                <a:t>　</a:t>
              </a:r>
              <a:r>
                <a:rPr lang="ja-JP" altLang="en-US" sz="1400" b="1" u="sng" dirty="0" smtClean="0">
                  <a:solidFill>
                    <a:prstClr val="black"/>
                  </a:solidFill>
                  <a:latin typeface="HGPｺﾞｼｯｸM" pitchFamily="50" charset="-128"/>
                  <a:ea typeface="HGPｺﾞｼｯｸM" pitchFamily="50" charset="-128"/>
                </a:rPr>
                <a:t>＋</a:t>
              </a:r>
              <a:r>
                <a:rPr lang="en-US" altLang="ja-JP" sz="1400" b="1" u="sng" dirty="0" smtClean="0">
                  <a:solidFill>
                    <a:prstClr val="black"/>
                  </a:solidFill>
                  <a:latin typeface="HGPｺﾞｼｯｸM" pitchFamily="50" charset="-128"/>
                  <a:ea typeface="HGPｺﾞｼｯｸM" pitchFamily="50" charset="-128"/>
                </a:rPr>
                <a:t>1,500</a:t>
              </a:r>
              <a:r>
                <a:rPr lang="ja-JP" altLang="en-US" sz="1400" b="1" u="sng" dirty="0" smtClean="0">
                  <a:solidFill>
                    <a:prstClr val="black"/>
                  </a:solidFill>
                  <a:latin typeface="HGPｺﾞｼｯｸM" pitchFamily="50" charset="-128"/>
                  <a:ea typeface="HGPｺﾞｼｯｸM" pitchFamily="50" charset="-128"/>
                </a:rPr>
                <a:t>円</a:t>
              </a:r>
              <a:endParaRPr lang="en-US" altLang="ja-JP" sz="1400" b="1" u="sng" dirty="0">
                <a:solidFill>
                  <a:prstClr val="black"/>
                </a:solidFill>
                <a:latin typeface="HGPｺﾞｼｯｸM" pitchFamily="50" charset="-128"/>
                <a:ea typeface="HGPｺﾞｼｯｸM" pitchFamily="50" charset="-128"/>
              </a:endParaRPr>
            </a:p>
          </p:txBody>
        </p:sp>
      </p:grpSp>
      <p:grpSp>
        <p:nvGrpSpPr>
          <p:cNvPr id="53" name="グループ化 7"/>
          <p:cNvGrpSpPr/>
          <p:nvPr/>
        </p:nvGrpSpPr>
        <p:grpSpPr>
          <a:xfrm>
            <a:off x="128475" y="1945861"/>
            <a:ext cx="9864529" cy="444831"/>
            <a:chOff x="170417" y="-4282357"/>
            <a:chExt cx="9105720" cy="650991"/>
          </a:xfrm>
        </p:grpSpPr>
        <p:sp>
          <p:nvSpPr>
            <p:cNvPr id="54" name="テキスト ボックス 53"/>
            <p:cNvSpPr txBox="1"/>
            <p:nvPr/>
          </p:nvSpPr>
          <p:spPr>
            <a:xfrm>
              <a:off x="170417" y="-4282357"/>
              <a:ext cx="3946428" cy="495459"/>
            </a:xfrm>
            <a:prstGeom prst="rect">
              <a:avLst/>
            </a:prstGeom>
            <a:noFill/>
          </p:spPr>
          <p:txBody>
            <a:bodyPr wrap="square" rtlCol="0">
              <a:spAutoFit/>
            </a:bodyPr>
            <a:lstStyle/>
            <a:p>
              <a:pPr defTabSz="913439"/>
              <a:r>
                <a:rPr lang="ja-JP" altLang="en-US" sz="1600" b="1" u="sng" dirty="0" smtClean="0">
                  <a:solidFill>
                    <a:prstClr val="black"/>
                  </a:solidFill>
                  <a:latin typeface="HGPｺﾞｼｯｸM" pitchFamily="50" charset="-128"/>
                  <a:ea typeface="HGPｺﾞｼｯｸM" pitchFamily="50" charset="-128"/>
                </a:rPr>
                <a:t>（参考）＜</a:t>
              </a:r>
              <a:r>
                <a:rPr lang="ja-JP" altLang="en-US" sz="1600" b="1" u="sng" dirty="0">
                  <a:solidFill>
                    <a:prstClr val="black"/>
                  </a:solidFill>
                  <a:latin typeface="HGPｺﾞｼｯｸM" pitchFamily="50" charset="-128"/>
                  <a:ea typeface="HGPｺﾞｼｯｸM" pitchFamily="50" charset="-128"/>
                </a:rPr>
                <a:t>ユニット型個室の利用者負担＞</a:t>
              </a:r>
            </a:p>
          </p:txBody>
        </p:sp>
        <p:sp>
          <p:nvSpPr>
            <p:cNvPr id="58" name="テキスト ボックス 57"/>
            <p:cNvSpPr txBox="1"/>
            <p:nvPr/>
          </p:nvSpPr>
          <p:spPr>
            <a:xfrm>
              <a:off x="4623829" y="-4126825"/>
              <a:ext cx="4652308" cy="495459"/>
            </a:xfrm>
            <a:prstGeom prst="rect">
              <a:avLst/>
            </a:prstGeom>
            <a:noFill/>
          </p:spPr>
          <p:txBody>
            <a:bodyPr wrap="square" rtlCol="0">
              <a:spAutoFit/>
            </a:bodyPr>
            <a:lstStyle/>
            <a:p>
              <a:pPr defTabSz="913439"/>
              <a:r>
                <a:rPr lang="ja-JP" altLang="en-US" sz="1600" b="1" u="sng" dirty="0" smtClean="0">
                  <a:solidFill>
                    <a:prstClr val="black"/>
                  </a:solidFill>
                  <a:latin typeface="HGPｺﾞｼｯｸM" pitchFamily="50" charset="-128"/>
                  <a:ea typeface="HGPｺﾞｼｯｸM" pitchFamily="50" charset="-128"/>
                </a:rPr>
                <a:t>＜見直し後の多床室</a:t>
              </a:r>
              <a:r>
                <a:rPr lang="ja-JP" altLang="en-US" sz="1600" b="1" u="sng" dirty="0">
                  <a:solidFill>
                    <a:prstClr val="black"/>
                  </a:solidFill>
                  <a:latin typeface="HGPｺﾞｼｯｸM" pitchFamily="50" charset="-128"/>
                  <a:ea typeface="HGPｺﾞｼｯｸM" pitchFamily="50" charset="-128"/>
                </a:rPr>
                <a:t>の利用者</a:t>
              </a:r>
              <a:r>
                <a:rPr lang="ja-JP" altLang="en-US" sz="1600" b="1" u="sng" dirty="0" smtClean="0">
                  <a:solidFill>
                    <a:prstClr val="black"/>
                  </a:solidFill>
                  <a:latin typeface="HGPｺﾞｼｯｸM" pitchFamily="50" charset="-128"/>
                  <a:ea typeface="HGPｺﾞｼｯｸM" pitchFamily="50" charset="-128"/>
                </a:rPr>
                <a:t>負担</a:t>
              </a:r>
              <a:r>
                <a:rPr lang="en-US" altLang="ja-JP" sz="1600" b="1" u="sng" dirty="0" smtClean="0">
                  <a:solidFill>
                    <a:prstClr val="black"/>
                  </a:solidFill>
                  <a:latin typeface="HGPｺﾞｼｯｸM" pitchFamily="50" charset="-128"/>
                  <a:ea typeface="HGPｺﾞｼｯｸM" pitchFamily="50" charset="-128"/>
                </a:rPr>
                <a:t>(</a:t>
              </a:r>
              <a:r>
                <a:rPr lang="ja-JP" altLang="en-US" sz="1600" b="1" u="sng" dirty="0" smtClean="0">
                  <a:solidFill>
                    <a:prstClr val="black"/>
                  </a:solidFill>
                  <a:latin typeface="HGPｺﾞｼｯｸM" pitchFamily="50" charset="-128"/>
                  <a:ea typeface="HGPｺﾞｼｯｸM" pitchFamily="50" charset="-128"/>
                </a:rPr>
                <a:t>平成２７年４月～</a:t>
              </a:r>
              <a:r>
                <a:rPr lang="en-US" altLang="ja-JP" sz="1600" b="1" u="sng" dirty="0" smtClean="0">
                  <a:solidFill>
                    <a:prstClr val="black"/>
                  </a:solidFill>
                  <a:latin typeface="HGPｺﾞｼｯｸM" pitchFamily="50" charset="-128"/>
                  <a:ea typeface="HGPｺﾞｼｯｸM" pitchFamily="50" charset="-128"/>
                </a:rPr>
                <a:t>)</a:t>
              </a:r>
              <a:r>
                <a:rPr lang="ja-JP" altLang="en-US" sz="1600" b="1" u="sng" dirty="0" smtClean="0">
                  <a:solidFill>
                    <a:prstClr val="black"/>
                  </a:solidFill>
                  <a:latin typeface="HGPｺﾞｼｯｸM" pitchFamily="50" charset="-128"/>
                  <a:ea typeface="HGPｺﾞｼｯｸM" pitchFamily="50" charset="-128"/>
                </a:rPr>
                <a:t>＞</a:t>
              </a:r>
              <a:endParaRPr lang="ja-JP" altLang="en-US" sz="1600" b="1" u="sng" dirty="0">
                <a:solidFill>
                  <a:prstClr val="black"/>
                </a:solidFill>
                <a:latin typeface="HGPｺﾞｼｯｸM" pitchFamily="50" charset="-128"/>
                <a:ea typeface="HGPｺﾞｼｯｸM" pitchFamily="50" charset="-128"/>
              </a:endParaRPr>
            </a:p>
          </p:txBody>
        </p:sp>
      </p:grpSp>
      <p:sp>
        <p:nvSpPr>
          <p:cNvPr id="59" name="角丸四角形 58"/>
          <p:cNvSpPr/>
          <p:nvPr/>
        </p:nvSpPr>
        <p:spPr>
          <a:xfrm>
            <a:off x="2432720" y="2348880"/>
            <a:ext cx="1116000" cy="756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91362" tIns="45682" rIns="91362" bIns="45682" rtlCol="0" anchor="ctr"/>
          <a:lstStyle/>
          <a:p>
            <a:pPr defTabSz="913439"/>
            <a:r>
              <a:rPr lang="en-US" altLang="ja-JP" sz="1000" dirty="0">
                <a:solidFill>
                  <a:prstClr val="black"/>
                </a:solidFill>
                <a:latin typeface="HGPｺﾞｼｯｸM" pitchFamily="50" charset="-128"/>
                <a:ea typeface="HGPｺﾞｼｯｸM" pitchFamily="50" charset="-128"/>
              </a:rPr>
              <a:t>【</a:t>
            </a:r>
            <a:r>
              <a:rPr lang="ja-JP" altLang="en-US" sz="1000" dirty="0">
                <a:solidFill>
                  <a:prstClr val="black"/>
                </a:solidFill>
                <a:latin typeface="HGPｺﾞｼｯｸM" pitchFamily="50" charset="-128"/>
                <a:ea typeface="HGPｺﾞｼｯｸM" pitchFamily="50" charset="-128"/>
              </a:rPr>
              <a:t>軽減措置</a:t>
            </a:r>
            <a:r>
              <a:rPr lang="en-US" altLang="ja-JP" sz="1000" dirty="0">
                <a:solidFill>
                  <a:prstClr val="black"/>
                </a:solidFill>
                <a:latin typeface="HGPｺﾞｼｯｸM" pitchFamily="50" charset="-128"/>
                <a:ea typeface="HGPｺﾞｼｯｸM" pitchFamily="50" charset="-128"/>
              </a:rPr>
              <a:t>】</a:t>
            </a:r>
          </a:p>
          <a:p>
            <a:pPr defTabSz="913439"/>
            <a:r>
              <a:rPr lang="ja-JP" altLang="en-US" sz="1000" dirty="0">
                <a:solidFill>
                  <a:prstClr val="black"/>
                </a:solidFill>
                <a:latin typeface="HGPｺﾞｼｯｸM" pitchFamily="50" charset="-128"/>
                <a:ea typeface="HGPｺﾞｼｯｸM" pitchFamily="50" charset="-128"/>
              </a:rPr>
              <a:t>（補足給付</a:t>
            </a:r>
            <a:r>
              <a:rPr lang="ja-JP" altLang="en-US" sz="1000" dirty="0" smtClean="0">
                <a:solidFill>
                  <a:prstClr val="black"/>
                </a:solidFill>
                <a:latin typeface="HGPｺﾞｼｯｸM" pitchFamily="50" charset="-128"/>
                <a:ea typeface="HGPｺﾞｼｯｸM" pitchFamily="50" charset="-128"/>
              </a:rPr>
              <a:t>）</a:t>
            </a:r>
            <a:endParaRPr lang="en-US" altLang="ja-JP" sz="1000" dirty="0">
              <a:solidFill>
                <a:prstClr val="black"/>
              </a:solidFill>
              <a:latin typeface="HGPｺﾞｼｯｸM" pitchFamily="50" charset="-128"/>
              <a:ea typeface="HGPｺﾞｼｯｸM" pitchFamily="50" charset="-128"/>
            </a:endParaRPr>
          </a:p>
          <a:p>
            <a:pPr defTabSz="913439"/>
            <a:r>
              <a:rPr lang="ja-JP" altLang="en-US" sz="1000" u="sng" dirty="0">
                <a:solidFill>
                  <a:srgbClr val="FF0000"/>
                </a:solidFill>
                <a:latin typeface="HGPｺﾞｼｯｸM" pitchFamily="50" charset="-128"/>
                <a:ea typeface="HGPｺﾞｼｯｸM" pitchFamily="50" charset="-128"/>
              </a:rPr>
              <a:t>居住費：</a:t>
            </a:r>
            <a:r>
              <a:rPr lang="en-US" altLang="ja-JP" sz="1000" u="sng" dirty="0">
                <a:solidFill>
                  <a:srgbClr val="FF0000"/>
                </a:solidFill>
                <a:latin typeface="HGPｺﾞｼｯｸM" pitchFamily="50" charset="-128"/>
                <a:ea typeface="HGPｺﾞｼｯｸM" pitchFamily="50" charset="-128"/>
              </a:rPr>
              <a:t>2.0</a:t>
            </a:r>
            <a:r>
              <a:rPr lang="ja-JP" altLang="en-US" sz="800" u="sng" dirty="0">
                <a:solidFill>
                  <a:srgbClr val="FF0000"/>
                </a:solidFill>
                <a:latin typeface="HGPｺﾞｼｯｸM" pitchFamily="50" charset="-128"/>
                <a:ea typeface="HGPｺﾞｼｯｸM" pitchFamily="50" charset="-128"/>
              </a:rPr>
              <a:t>万円</a:t>
            </a:r>
            <a:endParaRPr lang="en-US" altLang="ja-JP" sz="800" u="sng" dirty="0">
              <a:solidFill>
                <a:srgbClr val="FF0000"/>
              </a:solidFill>
              <a:latin typeface="HGPｺﾞｼｯｸM" pitchFamily="50" charset="-128"/>
              <a:ea typeface="HGPｺﾞｼｯｸM" pitchFamily="50" charset="-128"/>
            </a:endParaRPr>
          </a:p>
          <a:p>
            <a:pPr defTabSz="913439"/>
            <a:r>
              <a:rPr lang="ja-JP" altLang="en-US" sz="1000" dirty="0">
                <a:solidFill>
                  <a:prstClr val="black"/>
                </a:solidFill>
                <a:latin typeface="HGPｺﾞｼｯｸM" pitchFamily="50" charset="-128"/>
                <a:ea typeface="HGPｺﾞｼｯｸM" pitchFamily="50" charset="-128"/>
              </a:rPr>
              <a:t>食　 費：</a:t>
            </a:r>
            <a:r>
              <a:rPr lang="en-US" altLang="ja-JP" sz="1000" dirty="0">
                <a:solidFill>
                  <a:prstClr val="black"/>
                </a:solidFill>
                <a:latin typeface="HGPｺﾞｼｯｸM" pitchFamily="50" charset="-128"/>
                <a:ea typeface="HGPｺﾞｼｯｸM" pitchFamily="50" charset="-128"/>
              </a:rPr>
              <a:t>2.2</a:t>
            </a:r>
            <a:r>
              <a:rPr lang="ja-JP" altLang="en-US" sz="800" dirty="0">
                <a:solidFill>
                  <a:prstClr val="black"/>
                </a:solidFill>
                <a:latin typeface="HGPｺﾞｼｯｸM" pitchFamily="50" charset="-128"/>
                <a:ea typeface="HGPｺﾞｼｯｸM" pitchFamily="50" charset="-128"/>
              </a:rPr>
              <a:t>万円</a:t>
            </a:r>
          </a:p>
        </p:txBody>
      </p:sp>
      <p:sp>
        <p:nvSpPr>
          <p:cNvPr id="60" name="角丸四角形 59"/>
          <p:cNvSpPr/>
          <p:nvPr/>
        </p:nvSpPr>
        <p:spPr>
          <a:xfrm>
            <a:off x="1235460" y="2348880"/>
            <a:ext cx="1152000" cy="792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91362" tIns="45682" rIns="91362" bIns="45682" rtlCol="0" anchor="ctr"/>
          <a:lstStyle/>
          <a:p>
            <a:pPr defTabSz="913439"/>
            <a:r>
              <a:rPr lang="en-US" altLang="ja-JP" sz="1000" dirty="0">
                <a:solidFill>
                  <a:prstClr val="black"/>
                </a:solidFill>
                <a:latin typeface="HGPｺﾞｼｯｸM" pitchFamily="50" charset="-128"/>
                <a:ea typeface="HGPｺﾞｼｯｸM" pitchFamily="50" charset="-128"/>
              </a:rPr>
              <a:t>【</a:t>
            </a:r>
            <a:r>
              <a:rPr lang="ja-JP" altLang="en-US" sz="1000" dirty="0">
                <a:solidFill>
                  <a:prstClr val="black"/>
                </a:solidFill>
                <a:latin typeface="HGPｺﾞｼｯｸM" pitchFamily="50" charset="-128"/>
                <a:ea typeface="HGPｺﾞｼｯｸM" pitchFamily="50" charset="-128"/>
              </a:rPr>
              <a:t>軽減措置</a:t>
            </a:r>
            <a:r>
              <a:rPr lang="en-US" altLang="ja-JP" sz="1000" dirty="0">
                <a:solidFill>
                  <a:prstClr val="black"/>
                </a:solidFill>
                <a:latin typeface="HGPｺﾞｼｯｸM" pitchFamily="50" charset="-128"/>
                <a:ea typeface="HGPｺﾞｼｯｸM" pitchFamily="50" charset="-128"/>
              </a:rPr>
              <a:t>】</a:t>
            </a:r>
          </a:p>
          <a:p>
            <a:pPr defTabSz="913439"/>
            <a:r>
              <a:rPr lang="ja-JP" altLang="en-US" sz="1000" dirty="0">
                <a:solidFill>
                  <a:prstClr val="black"/>
                </a:solidFill>
                <a:latin typeface="HGPｺﾞｼｯｸM" pitchFamily="50" charset="-128"/>
                <a:ea typeface="HGPｺﾞｼｯｸM" pitchFamily="50" charset="-128"/>
              </a:rPr>
              <a:t>（補足給付</a:t>
            </a:r>
            <a:r>
              <a:rPr lang="ja-JP" altLang="en-US" sz="1000" dirty="0" smtClean="0">
                <a:solidFill>
                  <a:prstClr val="black"/>
                </a:solidFill>
                <a:latin typeface="HGPｺﾞｼｯｸM" pitchFamily="50" charset="-128"/>
                <a:ea typeface="HGPｺﾞｼｯｸM" pitchFamily="50" charset="-128"/>
              </a:rPr>
              <a:t>）</a:t>
            </a:r>
            <a:endParaRPr lang="en-US" altLang="ja-JP" sz="1000" dirty="0">
              <a:solidFill>
                <a:prstClr val="black"/>
              </a:solidFill>
              <a:latin typeface="HGPｺﾞｼｯｸM" pitchFamily="50" charset="-128"/>
              <a:ea typeface="HGPｺﾞｼｯｸM" pitchFamily="50" charset="-128"/>
            </a:endParaRPr>
          </a:p>
          <a:p>
            <a:pPr defTabSz="913439"/>
            <a:r>
              <a:rPr lang="ja-JP" altLang="en-US" sz="1000" u="sng" dirty="0">
                <a:solidFill>
                  <a:srgbClr val="FF0000"/>
                </a:solidFill>
                <a:latin typeface="HGPｺﾞｼｯｸM" pitchFamily="50" charset="-128"/>
                <a:ea typeface="HGPｺﾞｼｯｸM" pitchFamily="50" charset="-128"/>
              </a:rPr>
              <a:t>居住費：</a:t>
            </a:r>
            <a:r>
              <a:rPr lang="en-US" altLang="ja-JP" sz="1000" u="sng" dirty="0">
                <a:solidFill>
                  <a:srgbClr val="FF0000"/>
                </a:solidFill>
                <a:latin typeface="HGPｺﾞｼｯｸM" pitchFamily="50" charset="-128"/>
                <a:ea typeface="HGPｺﾞｼｯｸM" pitchFamily="50" charset="-128"/>
              </a:rPr>
              <a:t>3.5</a:t>
            </a:r>
            <a:r>
              <a:rPr lang="ja-JP" altLang="en-US" sz="800" u="sng" dirty="0">
                <a:solidFill>
                  <a:srgbClr val="FF0000"/>
                </a:solidFill>
                <a:latin typeface="HGPｺﾞｼｯｸM" pitchFamily="50" charset="-128"/>
                <a:ea typeface="HGPｺﾞｼｯｸM" pitchFamily="50" charset="-128"/>
              </a:rPr>
              <a:t>万円</a:t>
            </a:r>
            <a:endParaRPr lang="en-US" altLang="ja-JP" sz="800" u="sng" dirty="0">
              <a:solidFill>
                <a:srgbClr val="FF0000"/>
              </a:solidFill>
              <a:latin typeface="HGPｺﾞｼｯｸM" pitchFamily="50" charset="-128"/>
              <a:ea typeface="HGPｺﾞｼｯｸM" pitchFamily="50" charset="-128"/>
            </a:endParaRPr>
          </a:p>
          <a:p>
            <a:pPr defTabSz="913439"/>
            <a:r>
              <a:rPr lang="ja-JP" altLang="en-US" sz="1000" dirty="0">
                <a:solidFill>
                  <a:prstClr val="black"/>
                </a:solidFill>
                <a:latin typeface="HGPｺﾞｼｯｸM" pitchFamily="50" charset="-128"/>
                <a:ea typeface="HGPｺﾞｼｯｸM" pitchFamily="50" charset="-128"/>
              </a:rPr>
              <a:t>食　 費：</a:t>
            </a:r>
            <a:r>
              <a:rPr lang="en-US" altLang="ja-JP" sz="1000" dirty="0">
                <a:solidFill>
                  <a:prstClr val="black"/>
                </a:solidFill>
                <a:latin typeface="HGPｺﾞｼｯｸM" pitchFamily="50" charset="-128"/>
                <a:ea typeface="HGPｺﾞｼｯｸM" pitchFamily="50" charset="-128"/>
              </a:rPr>
              <a:t>3.0</a:t>
            </a:r>
            <a:r>
              <a:rPr lang="ja-JP" altLang="en-US" sz="800" dirty="0">
                <a:solidFill>
                  <a:prstClr val="black"/>
                </a:solidFill>
                <a:latin typeface="HGPｺﾞｼｯｸM" pitchFamily="50" charset="-128"/>
                <a:ea typeface="HGPｺﾞｼｯｸM" pitchFamily="50" charset="-128"/>
              </a:rPr>
              <a:t>万円</a:t>
            </a:r>
          </a:p>
        </p:txBody>
      </p:sp>
      <p:sp>
        <p:nvSpPr>
          <p:cNvPr id="61" name="角丸四角形 60"/>
          <p:cNvSpPr/>
          <p:nvPr/>
        </p:nvSpPr>
        <p:spPr>
          <a:xfrm>
            <a:off x="39421" y="2348880"/>
            <a:ext cx="1152000" cy="792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91362" tIns="45682" rIns="91362" bIns="45682" rtlCol="0" anchor="ctr"/>
          <a:lstStyle/>
          <a:p>
            <a:pPr defTabSz="913439"/>
            <a:r>
              <a:rPr lang="en-US" altLang="ja-JP" sz="1000" dirty="0" smtClean="0">
                <a:solidFill>
                  <a:prstClr val="black"/>
                </a:solidFill>
                <a:latin typeface="HGPｺﾞｼｯｸM" pitchFamily="50" charset="-128"/>
                <a:ea typeface="HGPｺﾞｼｯｸM" pitchFamily="50" charset="-128"/>
              </a:rPr>
              <a:t>【</a:t>
            </a:r>
            <a:r>
              <a:rPr lang="ja-JP" altLang="en-US" sz="1000" dirty="0" smtClean="0">
                <a:solidFill>
                  <a:prstClr val="black"/>
                </a:solidFill>
                <a:latin typeface="HGPｺﾞｼｯｸM" pitchFamily="50" charset="-128"/>
                <a:ea typeface="HGPｺﾞｼｯｸM" pitchFamily="50" charset="-128"/>
              </a:rPr>
              <a:t>軽減措置</a:t>
            </a:r>
            <a:r>
              <a:rPr lang="en-US" altLang="ja-JP" sz="1000" dirty="0" smtClean="0">
                <a:solidFill>
                  <a:prstClr val="black"/>
                </a:solidFill>
                <a:latin typeface="HGPｺﾞｼｯｸM" pitchFamily="50" charset="-128"/>
                <a:ea typeface="HGPｺﾞｼｯｸM" pitchFamily="50" charset="-128"/>
              </a:rPr>
              <a:t>】</a:t>
            </a:r>
          </a:p>
          <a:p>
            <a:pPr defTabSz="913439"/>
            <a:r>
              <a:rPr lang="ja-JP" altLang="en-US" sz="1000" dirty="0" smtClean="0">
                <a:solidFill>
                  <a:prstClr val="black"/>
                </a:solidFill>
                <a:latin typeface="HGPｺﾞｼｯｸM" pitchFamily="50" charset="-128"/>
                <a:ea typeface="HGPｺﾞｼｯｸM" pitchFamily="50" charset="-128"/>
              </a:rPr>
              <a:t>（補足給付）</a:t>
            </a:r>
            <a:endParaRPr lang="en-US" altLang="ja-JP" sz="1000" dirty="0">
              <a:solidFill>
                <a:prstClr val="black"/>
              </a:solidFill>
              <a:latin typeface="HGPｺﾞｼｯｸM" pitchFamily="50" charset="-128"/>
              <a:ea typeface="HGPｺﾞｼｯｸM" pitchFamily="50" charset="-128"/>
            </a:endParaRPr>
          </a:p>
          <a:p>
            <a:pPr defTabSz="913439"/>
            <a:r>
              <a:rPr lang="ja-JP" altLang="en-US" sz="1000" u="sng" dirty="0">
                <a:solidFill>
                  <a:srgbClr val="FF0000"/>
                </a:solidFill>
                <a:latin typeface="HGPｺﾞｼｯｸM" pitchFamily="50" charset="-128"/>
                <a:ea typeface="HGPｺﾞｼｯｸM" pitchFamily="50" charset="-128"/>
              </a:rPr>
              <a:t>居住費：</a:t>
            </a:r>
            <a:r>
              <a:rPr lang="en-US" altLang="ja-JP" sz="1000" u="sng" dirty="0">
                <a:solidFill>
                  <a:srgbClr val="FF0000"/>
                </a:solidFill>
                <a:latin typeface="HGPｺﾞｼｯｸM" pitchFamily="50" charset="-128"/>
                <a:ea typeface="HGPｺﾞｼｯｸM" pitchFamily="50" charset="-128"/>
              </a:rPr>
              <a:t>3.5</a:t>
            </a:r>
            <a:r>
              <a:rPr lang="ja-JP" altLang="en-US" sz="800" u="sng" dirty="0">
                <a:solidFill>
                  <a:srgbClr val="FF0000"/>
                </a:solidFill>
                <a:latin typeface="HGPｺﾞｼｯｸM" pitchFamily="50" charset="-128"/>
                <a:ea typeface="HGPｺﾞｼｯｸM" pitchFamily="50" charset="-128"/>
              </a:rPr>
              <a:t>万円</a:t>
            </a:r>
            <a:endParaRPr lang="en-US" altLang="ja-JP" sz="800" u="sng" dirty="0">
              <a:solidFill>
                <a:srgbClr val="FF0000"/>
              </a:solidFill>
              <a:latin typeface="HGPｺﾞｼｯｸM" pitchFamily="50" charset="-128"/>
              <a:ea typeface="HGPｺﾞｼｯｸM" pitchFamily="50" charset="-128"/>
            </a:endParaRPr>
          </a:p>
          <a:p>
            <a:pPr defTabSz="913439"/>
            <a:r>
              <a:rPr lang="ja-JP" altLang="en-US" sz="1000" dirty="0">
                <a:solidFill>
                  <a:prstClr val="black"/>
                </a:solidFill>
                <a:latin typeface="HGPｺﾞｼｯｸM" pitchFamily="50" charset="-128"/>
                <a:ea typeface="HGPｺﾞｼｯｸM" pitchFamily="50" charset="-128"/>
              </a:rPr>
              <a:t>食　 費：</a:t>
            </a:r>
            <a:r>
              <a:rPr lang="en-US" altLang="ja-JP" sz="1000" dirty="0">
                <a:solidFill>
                  <a:prstClr val="black"/>
                </a:solidFill>
                <a:latin typeface="HGPｺﾞｼｯｸM" pitchFamily="50" charset="-128"/>
                <a:ea typeface="HGPｺﾞｼｯｸM" pitchFamily="50" charset="-128"/>
              </a:rPr>
              <a:t>3.2</a:t>
            </a:r>
            <a:r>
              <a:rPr lang="ja-JP" altLang="en-US" sz="800" dirty="0">
                <a:solidFill>
                  <a:prstClr val="black"/>
                </a:solidFill>
                <a:latin typeface="HGPｺﾞｼｯｸM" pitchFamily="50" charset="-128"/>
                <a:ea typeface="HGPｺﾞｼｯｸM" pitchFamily="50" charset="-128"/>
              </a:rPr>
              <a:t>万円</a:t>
            </a:r>
          </a:p>
        </p:txBody>
      </p:sp>
      <p:cxnSp>
        <p:nvCxnSpPr>
          <p:cNvPr id="63" name="直線矢印コネクタ 62"/>
          <p:cNvCxnSpPr/>
          <p:nvPr/>
        </p:nvCxnSpPr>
        <p:spPr>
          <a:xfrm>
            <a:off x="1712640" y="3140968"/>
            <a:ext cx="0" cy="432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64" name="直線矢印コネクタ 63"/>
          <p:cNvCxnSpPr/>
          <p:nvPr/>
        </p:nvCxnSpPr>
        <p:spPr>
          <a:xfrm>
            <a:off x="632520" y="3140968"/>
            <a:ext cx="0" cy="504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68" name="直線矢印コネクタ 67"/>
          <p:cNvCxnSpPr/>
          <p:nvPr/>
        </p:nvCxnSpPr>
        <p:spPr>
          <a:xfrm flipH="1">
            <a:off x="8040909" y="2636912"/>
            <a:ext cx="8440" cy="772924"/>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70" name="直線矢印コネクタ 69"/>
          <p:cNvCxnSpPr/>
          <p:nvPr/>
        </p:nvCxnSpPr>
        <p:spPr>
          <a:xfrm>
            <a:off x="6897216" y="2852936"/>
            <a:ext cx="0" cy="792088"/>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71" name="直線矢印コネクタ 70"/>
          <p:cNvCxnSpPr/>
          <p:nvPr/>
        </p:nvCxnSpPr>
        <p:spPr>
          <a:xfrm>
            <a:off x="5817104" y="2636926"/>
            <a:ext cx="1" cy="1371581"/>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74" name="角丸四角形 73"/>
          <p:cNvSpPr/>
          <p:nvPr/>
        </p:nvSpPr>
        <p:spPr>
          <a:xfrm>
            <a:off x="7576864" y="2492896"/>
            <a:ext cx="1152000" cy="684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91362" tIns="45682" rIns="91362" bIns="45682" rtlCol="0" anchor="ctr"/>
          <a:lstStyle/>
          <a:p>
            <a:pPr defTabSz="913439"/>
            <a:r>
              <a:rPr lang="en-US" altLang="ja-JP" sz="1000" dirty="0">
                <a:solidFill>
                  <a:prstClr val="black"/>
                </a:solidFill>
                <a:latin typeface="HGPｺﾞｼｯｸM" pitchFamily="50" charset="-128"/>
                <a:ea typeface="HGPｺﾞｼｯｸM" pitchFamily="50" charset="-128"/>
              </a:rPr>
              <a:t>【</a:t>
            </a:r>
            <a:r>
              <a:rPr lang="ja-JP" altLang="en-US" sz="1000" dirty="0">
                <a:solidFill>
                  <a:prstClr val="black"/>
                </a:solidFill>
                <a:latin typeface="HGPｺﾞｼｯｸM" pitchFamily="50" charset="-128"/>
                <a:ea typeface="HGPｺﾞｼｯｸM" pitchFamily="50" charset="-128"/>
              </a:rPr>
              <a:t>軽減措置</a:t>
            </a:r>
            <a:r>
              <a:rPr lang="en-US" altLang="ja-JP" sz="1000" dirty="0">
                <a:solidFill>
                  <a:prstClr val="black"/>
                </a:solidFill>
                <a:latin typeface="HGPｺﾞｼｯｸM" pitchFamily="50" charset="-128"/>
                <a:ea typeface="HGPｺﾞｼｯｸM" pitchFamily="50" charset="-128"/>
              </a:rPr>
              <a:t>】</a:t>
            </a:r>
          </a:p>
          <a:p>
            <a:pPr defTabSz="913439"/>
            <a:r>
              <a:rPr lang="ja-JP" altLang="en-US" sz="1000" dirty="0">
                <a:solidFill>
                  <a:prstClr val="black"/>
                </a:solidFill>
                <a:latin typeface="HGPｺﾞｼｯｸM" pitchFamily="50" charset="-128"/>
                <a:ea typeface="HGPｺﾞｼｯｸM" pitchFamily="50" charset="-128"/>
              </a:rPr>
              <a:t>（補足給付</a:t>
            </a:r>
            <a:r>
              <a:rPr lang="ja-JP" altLang="en-US" sz="1000" dirty="0" smtClean="0">
                <a:solidFill>
                  <a:prstClr val="black"/>
                </a:solidFill>
                <a:latin typeface="HGPｺﾞｼｯｸM" pitchFamily="50" charset="-128"/>
                <a:ea typeface="HGPｺﾞｼｯｸM" pitchFamily="50" charset="-128"/>
              </a:rPr>
              <a:t>）</a:t>
            </a:r>
            <a:endParaRPr lang="en-US" altLang="ja-JP" sz="1000" dirty="0">
              <a:solidFill>
                <a:prstClr val="black"/>
              </a:solidFill>
              <a:latin typeface="HGPｺﾞｼｯｸM" pitchFamily="50" charset="-128"/>
              <a:ea typeface="HGPｺﾞｼｯｸM" pitchFamily="50" charset="-128"/>
            </a:endParaRPr>
          </a:p>
          <a:p>
            <a:pPr defTabSz="913439"/>
            <a:r>
              <a:rPr lang="ja-JP" altLang="en-US" sz="1000" u="sng" dirty="0">
                <a:solidFill>
                  <a:srgbClr val="FF0000"/>
                </a:solidFill>
                <a:latin typeface="HGPｺﾞｼｯｸM" pitchFamily="50" charset="-128"/>
                <a:ea typeface="HGPｺﾞｼｯｸM" pitchFamily="50" charset="-128"/>
              </a:rPr>
              <a:t>居住費：</a:t>
            </a:r>
            <a:r>
              <a:rPr lang="en-US" altLang="ja-JP" sz="1000" u="sng" dirty="0">
                <a:solidFill>
                  <a:srgbClr val="FF0000"/>
                </a:solidFill>
                <a:latin typeface="HGPｺﾞｼｯｸM" pitchFamily="50" charset="-128"/>
                <a:ea typeface="HGPｺﾞｼｯｸM" pitchFamily="50" charset="-128"/>
              </a:rPr>
              <a:t>  0</a:t>
            </a:r>
            <a:r>
              <a:rPr lang="ja-JP" altLang="en-US" sz="800" u="sng" dirty="0">
                <a:solidFill>
                  <a:srgbClr val="FF0000"/>
                </a:solidFill>
                <a:latin typeface="HGPｺﾞｼｯｸM" pitchFamily="50" charset="-128"/>
                <a:ea typeface="HGPｺﾞｼｯｸM" pitchFamily="50" charset="-128"/>
              </a:rPr>
              <a:t>万円</a:t>
            </a:r>
            <a:endParaRPr lang="en-US" altLang="ja-JP" sz="800" u="sng" dirty="0">
              <a:solidFill>
                <a:srgbClr val="FF0000"/>
              </a:solidFill>
              <a:latin typeface="HGPｺﾞｼｯｸM" pitchFamily="50" charset="-128"/>
              <a:ea typeface="HGPｺﾞｼｯｸM" pitchFamily="50" charset="-128"/>
            </a:endParaRPr>
          </a:p>
          <a:p>
            <a:pPr defTabSz="913439"/>
            <a:r>
              <a:rPr lang="ja-JP" altLang="en-US" sz="1000" dirty="0">
                <a:solidFill>
                  <a:prstClr val="black"/>
                </a:solidFill>
                <a:latin typeface="HGPｺﾞｼｯｸM" pitchFamily="50" charset="-128"/>
                <a:ea typeface="HGPｺﾞｼｯｸM" pitchFamily="50" charset="-128"/>
              </a:rPr>
              <a:t>食　 費：</a:t>
            </a:r>
            <a:r>
              <a:rPr lang="en-US" altLang="ja-JP" sz="1000" dirty="0">
                <a:solidFill>
                  <a:prstClr val="black"/>
                </a:solidFill>
                <a:latin typeface="HGPｺﾞｼｯｸM" pitchFamily="50" charset="-128"/>
                <a:ea typeface="HGPｺﾞｼｯｸM" pitchFamily="50" charset="-128"/>
              </a:rPr>
              <a:t>2.2</a:t>
            </a:r>
            <a:r>
              <a:rPr lang="ja-JP" altLang="en-US" sz="800" dirty="0">
                <a:solidFill>
                  <a:prstClr val="black"/>
                </a:solidFill>
                <a:latin typeface="HGPｺﾞｼｯｸM" pitchFamily="50" charset="-128"/>
                <a:ea typeface="HGPｺﾞｼｯｸM" pitchFamily="50" charset="-128"/>
              </a:rPr>
              <a:t>万円</a:t>
            </a:r>
          </a:p>
        </p:txBody>
      </p:sp>
      <p:sp>
        <p:nvSpPr>
          <p:cNvPr id="75" name="角丸四角形 74"/>
          <p:cNvSpPr/>
          <p:nvPr/>
        </p:nvSpPr>
        <p:spPr>
          <a:xfrm>
            <a:off x="6393288" y="2492896"/>
            <a:ext cx="1152000" cy="864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91362" tIns="45682" rIns="91362" bIns="45682" rtlCol="0" anchor="ctr"/>
          <a:lstStyle/>
          <a:p>
            <a:pPr defTabSz="913439"/>
            <a:r>
              <a:rPr lang="en-US" altLang="ja-JP" sz="1000" dirty="0">
                <a:solidFill>
                  <a:prstClr val="black"/>
                </a:solidFill>
                <a:latin typeface="HGPｺﾞｼｯｸM" pitchFamily="50" charset="-128"/>
                <a:ea typeface="HGPｺﾞｼｯｸM" pitchFamily="50" charset="-128"/>
              </a:rPr>
              <a:t>【</a:t>
            </a:r>
            <a:r>
              <a:rPr lang="ja-JP" altLang="en-US" sz="1000" dirty="0">
                <a:solidFill>
                  <a:prstClr val="black"/>
                </a:solidFill>
                <a:latin typeface="HGPｺﾞｼｯｸM" pitchFamily="50" charset="-128"/>
                <a:ea typeface="HGPｺﾞｼｯｸM" pitchFamily="50" charset="-128"/>
              </a:rPr>
              <a:t>軽減措置</a:t>
            </a:r>
            <a:r>
              <a:rPr lang="en-US" altLang="ja-JP" sz="1000" dirty="0">
                <a:solidFill>
                  <a:prstClr val="black"/>
                </a:solidFill>
                <a:latin typeface="HGPｺﾞｼｯｸM" pitchFamily="50" charset="-128"/>
                <a:ea typeface="HGPｺﾞｼｯｸM" pitchFamily="50" charset="-128"/>
              </a:rPr>
              <a:t>】</a:t>
            </a:r>
          </a:p>
          <a:p>
            <a:pPr defTabSz="913439"/>
            <a:r>
              <a:rPr lang="ja-JP" altLang="en-US" sz="1000" dirty="0">
                <a:solidFill>
                  <a:prstClr val="black"/>
                </a:solidFill>
                <a:latin typeface="HGPｺﾞｼｯｸM" pitchFamily="50" charset="-128"/>
                <a:ea typeface="HGPｺﾞｼｯｸM" pitchFamily="50" charset="-128"/>
              </a:rPr>
              <a:t>（補足給付</a:t>
            </a:r>
            <a:r>
              <a:rPr lang="ja-JP" altLang="en-US" sz="1000" dirty="0" smtClean="0">
                <a:solidFill>
                  <a:prstClr val="black"/>
                </a:solidFill>
                <a:latin typeface="HGPｺﾞｼｯｸM" pitchFamily="50" charset="-128"/>
                <a:ea typeface="HGPｺﾞｼｯｸM" pitchFamily="50" charset="-128"/>
              </a:rPr>
              <a:t>）</a:t>
            </a:r>
            <a:endParaRPr lang="en-US" altLang="ja-JP" sz="1000" dirty="0">
              <a:solidFill>
                <a:prstClr val="black"/>
              </a:solidFill>
              <a:latin typeface="HGPｺﾞｼｯｸM" pitchFamily="50" charset="-128"/>
              <a:ea typeface="HGPｺﾞｼｯｸM" pitchFamily="50" charset="-128"/>
            </a:endParaRPr>
          </a:p>
          <a:p>
            <a:pPr defTabSz="913439"/>
            <a:r>
              <a:rPr lang="ja-JP" altLang="en-US" sz="1000" u="sng" dirty="0">
                <a:solidFill>
                  <a:srgbClr val="FF0000"/>
                </a:solidFill>
                <a:latin typeface="HGPｺﾞｼｯｸM" pitchFamily="50" charset="-128"/>
                <a:ea typeface="HGPｺﾞｼｯｸM" pitchFamily="50" charset="-128"/>
              </a:rPr>
              <a:t>居住費：</a:t>
            </a:r>
            <a:r>
              <a:rPr lang="en-US" altLang="ja-JP" sz="1000" u="sng" dirty="0">
                <a:solidFill>
                  <a:srgbClr val="FF0000"/>
                </a:solidFill>
                <a:latin typeface="HGPｺﾞｼｯｸM" pitchFamily="50" charset="-128"/>
                <a:ea typeface="HGPｺﾞｼｯｸM" pitchFamily="50" charset="-128"/>
              </a:rPr>
              <a:t>  0</a:t>
            </a:r>
            <a:r>
              <a:rPr lang="ja-JP" altLang="en-US" sz="800" u="sng" dirty="0">
                <a:solidFill>
                  <a:srgbClr val="FF0000"/>
                </a:solidFill>
                <a:latin typeface="HGPｺﾞｼｯｸM" pitchFamily="50" charset="-128"/>
                <a:ea typeface="HGPｺﾞｼｯｸM" pitchFamily="50" charset="-128"/>
              </a:rPr>
              <a:t>万円</a:t>
            </a:r>
            <a:endParaRPr lang="en-US" altLang="ja-JP" sz="800" u="sng" dirty="0">
              <a:solidFill>
                <a:srgbClr val="FF0000"/>
              </a:solidFill>
              <a:latin typeface="HGPｺﾞｼｯｸM" pitchFamily="50" charset="-128"/>
              <a:ea typeface="HGPｺﾞｼｯｸM" pitchFamily="50" charset="-128"/>
            </a:endParaRPr>
          </a:p>
          <a:p>
            <a:pPr defTabSz="913439"/>
            <a:r>
              <a:rPr lang="ja-JP" altLang="en-US" sz="1000" dirty="0">
                <a:solidFill>
                  <a:prstClr val="black"/>
                </a:solidFill>
                <a:latin typeface="HGPｺﾞｼｯｸM" pitchFamily="50" charset="-128"/>
                <a:ea typeface="HGPｺﾞｼｯｸM" pitchFamily="50" charset="-128"/>
              </a:rPr>
              <a:t>食　 費：</a:t>
            </a:r>
            <a:r>
              <a:rPr lang="en-US" altLang="ja-JP" sz="1000" dirty="0">
                <a:solidFill>
                  <a:prstClr val="black"/>
                </a:solidFill>
                <a:latin typeface="HGPｺﾞｼｯｸM" pitchFamily="50" charset="-128"/>
                <a:ea typeface="HGPｺﾞｼｯｸM" pitchFamily="50" charset="-128"/>
              </a:rPr>
              <a:t>3.0</a:t>
            </a:r>
            <a:r>
              <a:rPr lang="ja-JP" altLang="en-US" sz="800" dirty="0">
                <a:solidFill>
                  <a:prstClr val="black"/>
                </a:solidFill>
                <a:latin typeface="HGPｺﾞｼｯｸM" pitchFamily="50" charset="-128"/>
                <a:ea typeface="HGPｺﾞｼｯｸM" pitchFamily="50" charset="-128"/>
              </a:rPr>
              <a:t>万円</a:t>
            </a:r>
          </a:p>
        </p:txBody>
      </p:sp>
      <p:sp>
        <p:nvSpPr>
          <p:cNvPr id="76" name="角丸四角形 75"/>
          <p:cNvSpPr/>
          <p:nvPr/>
        </p:nvSpPr>
        <p:spPr>
          <a:xfrm>
            <a:off x="5097021" y="2492896"/>
            <a:ext cx="1260000" cy="864000"/>
          </a:xfrm>
          <a:prstGeom prst="roundRect">
            <a:avLst>
              <a:gd name="adj" fmla="val 18897"/>
            </a:avLst>
          </a:prstGeom>
        </p:spPr>
        <p:style>
          <a:lnRef idx="2">
            <a:schemeClr val="accent6"/>
          </a:lnRef>
          <a:fillRef idx="1">
            <a:schemeClr val="lt1"/>
          </a:fillRef>
          <a:effectRef idx="0">
            <a:schemeClr val="accent6"/>
          </a:effectRef>
          <a:fontRef idx="minor">
            <a:schemeClr val="dk1"/>
          </a:fontRef>
        </p:style>
        <p:txBody>
          <a:bodyPr lIns="91362" tIns="45682" rIns="91362" bIns="45682" rtlCol="0" anchor="ctr"/>
          <a:lstStyle/>
          <a:p>
            <a:pPr defTabSz="913439"/>
            <a:r>
              <a:rPr lang="en-US" altLang="ja-JP" sz="1000" dirty="0">
                <a:solidFill>
                  <a:prstClr val="black"/>
                </a:solidFill>
                <a:latin typeface="HGPｺﾞｼｯｸM" pitchFamily="50" charset="-128"/>
                <a:ea typeface="HGPｺﾞｼｯｸM" pitchFamily="50" charset="-128"/>
              </a:rPr>
              <a:t>【</a:t>
            </a:r>
            <a:r>
              <a:rPr lang="ja-JP" altLang="en-US" sz="1000" dirty="0">
                <a:solidFill>
                  <a:prstClr val="black"/>
                </a:solidFill>
                <a:latin typeface="HGPｺﾞｼｯｸM" pitchFamily="50" charset="-128"/>
                <a:ea typeface="HGPｺﾞｼｯｸM" pitchFamily="50" charset="-128"/>
              </a:rPr>
              <a:t>軽減措置</a:t>
            </a:r>
            <a:r>
              <a:rPr lang="en-US" altLang="ja-JP" sz="1000" dirty="0">
                <a:solidFill>
                  <a:prstClr val="black"/>
                </a:solidFill>
                <a:latin typeface="HGPｺﾞｼｯｸM" pitchFamily="50" charset="-128"/>
                <a:ea typeface="HGPｺﾞｼｯｸM" pitchFamily="50" charset="-128"/>
              </a:rPr>
              <a:t>】</a:t>
            </a:r>
          </a:p>
          <a:p>
            <a:pPr defTabSz="913439"/>
            <a:r>
              <a:rPr lang="ja-JP" altLang="en-US" sz="1000" dirty="0">
                <a:solidFill>
                  <a:prstClr val="black"/>
                </a:solidFill>
                <a:latin typeface="HGPｺﾞｼｯｸM" pitchFamily="50" charset="-128"/>
                <a:ea typeface="HGPｺﾞｼｯｸM" pitchFamily="50" charset="-128"/>
              </a:rPr>
              <a:t>（補足給付</a:t>
            </a:r>
            <a:r>
              <a:rPr lang="ja-JP" altLang="en-US" sz="1000" dirty="0" smtClean="0">
                <a:solidFill>
                  <a:prstClr val="black"/>
                </a:solidFill>
                <a:latin typeface="HGPｺﾞｼｯｸM" pitchFamily="50" charset="-128"/>
                <a:ea typeface="HGPｺﾞｼｯｸM" pitchFamily="50" charset="-128"/>
              </a:rPr>
              <a:t>）</a:t>
            </a:r>
            <a:endParaRPr lang="en-US" altLang="ja-JP" sz="1000" dirty="0">
              <a:solidFill>
                <a:prstClr val="black"/>
              </a:solidFill>
              <a:latin typeface="HGPｺﾞｼｯｸM" pitchFamily="50" charset="-128"/>
              <a:ea typeface="HGPｺﾞｼｯｸM" pitchFamily="50" charset="-128"/>
            </a:endParaRPr>
          </a:p>
          <a:p>
            <a:pPr defTabSz="913439"/>
            <a:r>
              <a:rPr lang="ja-JP" altLang="en-US" sz="1000" u="sng" dirty="0">
                <a:solidFill>
                  <a:srgbClr val="FF0000"/>
                </a:solidFill>
                <a:latin typeface="HGPｺﾞｼｯｸM" pitchFamily="50" charset="-128"/>
                <a:ea typeface="HGPｺﾞｼｯｸM" pitchFamily="50" charset="-128"/>
              </a:rPr>
              <a:t>居住費：</a:t>
            </a:r>
            <a:r>
              <a:rPr lang="en-US" altLang="ja-JP" sz="1000" u="sng" dirty="0">
                <a:solidFill>
                  <a:srgbClr val="FF0000"/>
                </a:solidFill>
                <a:latin typeface="HGPｺﾞｼｯｸM" pitchFamily="50" charset="-128"/>
                <a:ea typeface="HGPｺﾞｼｯｸM" pitchFamily="50" charset="-128"/>
              </a:rPr>
              <a:t>1.0</a:t>
            </a:r>
            <a:r>
              <a:rPr lang="ja-JP" altLang="en-US" sz="800" u="sng" dirty="0">
                <a:solidFill>
                  <a:srgbClr val="FF0000"/>
                </a:solidFill>
                <a:latin typeface="HGPｺﾞｼｯｸM" pitchFamily="50" charset="-128"/>
                <a:ea typeface="HGPｺﾞｼｯｸM" pitchFamily="50" charset="-128"/>
              </a:rPr>
              <a:t>万</a:t>
            </a:r>
            <a:r>
              <a:rPr lang="ja-JP" altLang="en-US" sz="800" u="sng" dirty="0" smtClean="0">
                <a:solidFill>
                  <a:srgbClr val="FF0000"/>
                </a:solidFill>
                <a:latin typeface="HGPｺﾞｼｯｸM" pitchFamily="50" charset="-128"/>
                <a:ea typeface="HGPｺﾞｼｯｸM" pitchFamily="50" charset="-128"/>
              </a:rPr>
              <a:t>円</a:t>
            </a:r>
            <a:endParaRPr lang="en-US" altLang="ja-JP" sz="800" u="sng" dirty="0" smtClean="0">
              <a:solidFill>
                <a:srgbClr val="FF0000"/>
              </a:solidFill>
              <a:latin typeface="HGPｺﾞｼｯｸM" pitchFamily="50" charset="-128"/>
              <a:ea typeface="HGPｺﾞｼｯｸM" pitchFamily="50" charset="-128"/>
            </a:endParaRPr>
          </a:p>
          <a:p>
            <a:pPr defTabSz="913439"/>
            <a:r>
              <a:rPr lang="ja-JP" altLang="en-US" sz="800" dirty="0">
                <a:solidFill>
                  <a:srgbClr val="FF0000"/>
                </a:solidFill>
                <a:latin typeface="HGPｺﾞｼｯｸM" pitchFamily="50" charset="-128"/>
                <a:ea typeface="HGPｺﾞｼｯｸM" pitchFamily="50" charset="-128"/>
              </a:rPr>
              <a:t>　</a:t>
            </a:r>
            <a:r>
              <a:rPr lang="ja-JP" altLang="en-US" sz="800" dirty="0" smtClean="0">
                <a:solidFill>
                  <a:srgbClr val="FF0000"/>
                </a:solidFill>
                <a:latin typeface="HGPｺﾞｼｯｸM" pitchFamily="50" charset="-128"/>
                <a:ea typeface="HGPｺﾞｼｯｸM" pitchFamily="50" charset="-128"/>
              </a:rPr>
              <a:t>　　　　　</a:t>
            </a:r>
            <a:r>
              <a:rPr lang="ja-JP" altLang="en-US" sz="800" u="sng" dirty="0" smtClean="0">
                <a:solidFill>
                  <a:srgbClr val="FF0000"/>
                </a:solidFill>
                <a:latin typeface="HGPｺﾞｼｯｸM" pitchFamily="50" charset="-128"/>
                <a:ea typeface="HGPｺﾞｼｯｸM" pitchFamily="50" charset="-128"/>
              </a:rPr>
              <a:t>＋１，５００円</a:t>
            </a:r>
            <a:endParaRPr lang="en-US" altLang="ja-JP" sz="800" u="sng" dirty="0">
              <a:solidFill>
                <a:srgbClr val="FF0000"/>
              </a:solidFill>
              <a:latin typeface="HGPｺﾞｼｯｸM" pitchFamily="50" charset="-128"/>
              <a:ea typeface="HGPｺﾞｼｯｸM" pitchFamily="50" charset="-128"/>
            </a:endParaRPr>
          </a:p>
          <a:p>
            <a:pPr defTabSz="913439"/>
            <a:r>
              <a:rPr lang="ja-JP" altLang="en-US" sz="1000" dirty="0">
                <a:solidFill>
                  <a:prstClr val="black"/>
                </a:solidFill>
                <a:latin typeface="HGPｺﾞｼｯｸM" pitchFamily="50" charset="-128"/>
                <a:ea typeface="HGPｺﾞｼｯｸM" pitchFamily="50" charset="-128"/>
              </a:rPr>
              <a:t>食　 費：</a:t>
            </a:r>
            <a:r>
              <a:rPr lang="en-US" altLang="ja-JP" sz="1000" dirty="0">
                <a:solidFill>
                  <a:prstClr val="black"/>
                </a:solidFill>
                <a:latin typeface="HGPｺﾞｼｯｸM" pitchFamily="50" charset="-128"/>
                <a:ea typeface="HGPｺﾞｼｯｸM" pitchFamily="50" charset="-128"/>
              </a:rPr>
              <a:t>3.2</a:t>
            </a:r>
            <a:r>
              <a:rPr lang="ja-JP" altLang="en-US" sz="800" dirty="0">
                <a:solidFill>
                  <a:prstClr val="black"/>
                </a:solidFill>
                <a:latin typeface="HGPｺﾞｼｯｸM" pitchFamily="50" charset="-128"/>
                <a:ea typeface="HGPｺﾞｼｯｸM" pitchFamily="50" charset="-128"/>
              </a:rPr>
              <a:t>万円</a:t>
            </a:r>
          </a:p>
        </p:txBody>
      </p:sp>
      <p:sp>
        <p:nvSpPr>
          <p:cNvPr id="78" name="大かっこ 77"/>
          <p:cNvSpPr/>
          <p:nvPr/>
        </p:nvSpPr>
        <p:spPr>
          <a:xfrm>
            <a:off x="4504419" y="6122778"/>
            <a:ext cx="5308224" cy="617211"/>
          </a:xfrm>
          <a:prstGeom prst="bracketPair">
            <a:avLst/>
          </a:prstGeom>
          <a:ln w="12700">
            <a:noFill/>
          </a:ln>
        </p:spPr>
        <p:style>
          <a:lnRef idx="1">
            <a:schemeClr val="dk1"/>
          </a:lnRef>
          <a:fillRef idx="0">
            <a:schemeClr val="dk1"/>
          </a:fillRef>
          <a:effectRef idx="0">
            <a:schemeClr val="dk1"/>
          </a:effectRef>
          <a:fontRef idx="minor">
            <a:schemeClr val="tx1"/>
          </a:fontRef>
        </p:style>
        <p:txBody>
          <a:bodyPr lIns="87330" tIns="43668" rIns="87330" bIns="43668" rtlCol="0" anchor="ctr"/>
          <a:lstStyle/>
          <a:p>
            <a:pPr defTabSz="913439"/>
            <a:endParaRPr lang="ja-JP" altLang="en-US">
              <a:solidFill>
                <a:prstClr val="black"/>
              </a:solidFill>
            </a:endParaRPr>
          </a:p>
        </p:txBody>
      </p:sp>
      <p:sp>
        <p:nvSpPr>
          <p:cNvPr id="82" name="正方形/長方形 81"/>
          <p:cNvSpPr/>
          <p:nvPr/>
        </p:nvSpPr>
        <p:spPr>
          <a:xfrm>
            <a:off x="4504417" y="4587400"/>
            <a:ext cx="1157150" cy="256706"/>
          </a:xfrm>
          <a:prstGeom prst="rect">
            <a:avLst/>
          </a:prstGeom>
          <a:no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lIns="91362" tIns="45682" rIns="91362" bIns="45682" rtlCol="0" anchor="ctr"/>
          <a:lstStyle/>
          <a:p>
            <a:pPr marL="177653" indent="-177653" defTabSz="913439"/>
            <a:r>
              <a:rPr lang="ja-JP" altLang="en-US" sz="800" dirty="0">
                <a:solidFill>
                  <a:prstClr val="black"/>
                </a:solidFill>
                <a:latin typeface="HGPｺﾞｼｯｸM" pitchFamily="50" charset="-128"/>
                <a:ea typeface="HGPｺﾞｼｯｸM" pitchFamily="50" charset="-128"/>
              </a:rPr>
              <a:t>（</a:t>
            </a:r>
            <a:r>
              <a:rPr lang="en-US" altLang="ja-JP" sz="800" dirty="0">
                <a:solidFill>
                  <a:prstClr val="black"/>
                </a:solidFill>
                <a:latin typeface="HGPｺﾞｼｯｸM" pitchFamily="50" charset="-128"/>
                <a:ea typeface="HGPｺﾞｼｯｸM" pitchFamily="50" charset="-128"/>
              </a:rPr>
              <a:t>※</a:t>
            </a:r>
            <a:r>
              <a:rPr lang="ja-JP" altLang="en-US" sz="800" dirty="0">
                <a:solidFill>
                  <a:prstClr val="black"/>
                </a:solidFill>
                <a:latin typeface="HGPｺﾞｼｯｸM" pitchFamily="50" charset="-128"/>
                <a:ea typeface="HGPｺﾞｼｯｸM" pitchFamily="50" charset="-128"/>
              </a:rPr>
              <a:t>要介護５の場合）</a:t>
            </a:r>
            <a:endParaRPr lang="en-US" altLang="ja-JP" sz="800" dirty="0">
              <a:solidFill>
                <a:prstClr val="black"/>
              </a:solidFill>
              <a:latin typeface="HGPｺﾞｼｯｸM" pitchFamily="50" charset="-128"/>
              <a:ea typeface="HGPｺﾞｼｯｸM" pitchFamily="50" charset="-128"/>
            </a:endParaRPr>
          </a:p>
        </p:txBody>
      </p:sp>
      <p:sp>
        <p:nvSpPr>
          <p:cNvPr id="2" name="正方形/長方形 1"/>
          <p:cNvSpPr/>
          <p:nvPr/>
        </p:nvSpPr>
        <p:spPr>
          <a:xfrm>
            <a:off x="8913440" y="3501011"/>
            <a:ext cx="393254" cy="87623"/>
          </a:xfrm>
          <a:prstGeom prst="rect">
            <a:avLst/>
          </a:prstGeom>
          <a:pattFill prst="smCheck">
            <a:fgClr>
              <a:srgbClr val="00B050"/>
            </a:fgClr>
            <a:bgClr>
              <a:schemeClr val="bg1"/>
            </a:bgClr>
          </a:patt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正方形/長方形 87"/>
          <p:cNvSpPr/>
          <p:nvPr/>
        </p:nvSpPr>
        <p:spPr>
          <a:xfrm>
            <a:off x="7872114" y="3933060"/>
            <a:ext cx="393254" cy="87623"/>
          </a:xfrm>
          <a:prstGeom prst="rect">
            <a:avLst/>
          </a:prstGeom>
          <a:pattFill prst="smCheck">
            <a:fgClr>
              <a:srgbClr val="00B050"/>
            </a:fgClr>
            <a:bgClr>
              <a:schemeClr val="bg1"/>
            </a:bgClr>
          </a:patt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正方形/長方形 89"/>
          <p:cNvSpPr/>
          <p:nvPr/>
        </p:nvSpPr>
        <p:spPr>
          <a:xfrm>
            <a:off x="6825208" y="4277501"/>
            <a:ext cx="393254" cy="87623"/>
          </a:xfrm>
          <a:prstGeom prst="rect">
            <a:avLst/>
          </a:prstGeom>
          <a:pattFill prst="smCheck">
            <a:fgClr>
              <a:srgbClr val="00B050"/>
            </a:fgClr>
            <a:bgClr>
              <a:schemeClr val="bg1"/>
            </a:bgClr>
          </a:pattFill>
          <a:ln w="952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テキスト ボックス 47"/>
          <p:cNvSpPr txBox="1"/>
          <p:nvPr/>
        </p:nvSpPr>
        <p:spPr>
          <a:xfrm>
            <a:off x="4629565" y="5339851"/>
            <a:ext cx="5364000" cy="246221"/>
          </a:xfrm>
          <a:prstGeom prst="rect">
            <a:avLst/>
          </a:prstGeom>
          <a:noFill/>
        </p:spPr>
        <p:txBody>
          <a:bodyPr wrap="square" rtlCol="0">
            <a:spAutoFit/>
          </a:bodyPr>
          <a:lstStyle/>
          <a:p>
            <a:pPr marL="185738" indent="-185738"/>
            <a:r>
              <a:rPr lang="en-US" altLang="ja-JP" sz="1000" dirty="0" smtClean="0">
                <a:solidFill>
                  <a:prstClr val="black"/>
                </a:solidFill>
              </a:rPr>
              <a:t>※</a:t>
            </a:r>
            <a:r>
              <a:rPr lang="ja-JP" altLang="en-US" sz="1000" dirty="0" smtClean="0">
                <a:solidFill>
                  <a:prstClr val="black"/>
                </a:solidFill>
              </a:rPr>
              <a:t>多床室の光熱水費（</a:t>
            </a:r>
            <a:r>
              <a:rPr lang="ja-JP" altLang="en-US" sz="1000" dirty="0">
                <a:solidFill>
                  <a:prstClr val="black"/>
                </a:solidFill>
              </a:rPr>
              <a:t>居住費</a:t>
            </a:r>
            <a:r>
              <a:rPr lang="ja-JP" altLang="en-US" sz="1000" dirty="0" smtClean="0">
                <a:solidFill>
                  <a:prstClr val="black"/>
                </a:solidFill>
              </a:rPr>
              <a:t>）は、従来より第２段階又は第３段階の方は自己負担となっている。</a:t>
            </a:r>
            <a:endParaRPr lang="ja-JP" altLang="en-US" sz="1000" dirty="0">
              <a:solidFill>
                <a:prstClr val="black"/>
              </a:solidFill>
            </a:endParaRPr>
          </a:p>
        </p:txBody>
      </p:sp>
      <p:sp>
        <p:nvSpPr>
          <p:cNvPr id="51" name="正方形/長方形 50"/>
          <p:cNvSpPr/>
          <p:nvPr/>
        </p:nvSpPr>
        <p:spPr>
          <a:xfrm>
            <a:off x="0" y="-1"/>
            <a:ext cx="9906000" cy="56043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634" tIns="41317" rIns="82634" bIns="41317" rtlCol="0" anchor="ctr"/>
          <a:lstStyle/>
          <a:p>
            <a:pPr algn="ctr"/>
            <a:r>
              <a:rPr kumimoji="0" lang="ja-JP" altLang="en-US" sz="175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７．基準費用額（１）　</a:t>
            </a:r>
            <a:r>
              <a:rPr lang="ja-JP" altLang="en-US" sz="17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基準費用額の見直し（光熱水費増への対応）について</a:t>
            </a:r>
            <a:endParaRPr lang="en-US" altLang="ja-JP" sz="175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介護老人福祉施設、介護療養型医療施設、介護老人保健施設、短期入所生活介護、短期入所療養介護共通</a:t>
            </a:r>
            <a:r>
              <a:rPr lang="en-US" altLang="ja-JP" sz="1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56456" y="620832"/>
            <a:ext cx="9764842" cy="1296000"/>
          </a:xfrm>
          <a:prstGeom prst="rect">
            <a:avLst/>
          </a:prstGeom>
          <a:ln>
            <a:solidFill>
              <a:srgbClr val="0070C0"/>
            </a:solidFill>
          </a:ln>
        </p:spPr>
        <p:style>
          <a:lnRef idx="2">
            <a:schemeClr val="accent1"/>
          </a:lnRef>
          <a:fillRef idx="1">
            <a:schemeClr val="lt1"/>
          </a:fillRef>
          <a:effectRef idx="0">
            <a:schemeClr val="accent1"/>
          </a:effectRef>
          <a:fontRef idx="minor">
            <a:schemeClr val="dk1"/>
          </a:fontRef>
        </p:style>
        <p:txBody>
          <a:bodyPr lIns="85498" tIns="42749" rIns="85498" bIns="42749" rtlCol="0" anchor="ctr" anchorCtr="0"/>
          <a:lstStyle/>
          <a:p>
            <a:pPr marL="285750" indent="-285750">
              <a:buFont typeface="Arial" panose="020B0604020202020204" pitchFamily="34" charset="0"/>
              <a:buChar char="•"/>
            </a:pPr>
            <a:r>
              <a:rPr lang="ja-JP" altLang="en-US" dirty="0" smtClean="0">
                <a:solidFill>
                  <a:prstClr val="black"/>
                </a:solidFill>
              </a:rPr>
              <a:t>多床室</a:t>
            </a:r>
            <a:r>
              <a:rPr lang="ja-JP" altLang="en-US" dirty="0">
                <a:solidFill>
                  <a:prstClr val="black"/>
                </a:solidFill>
              </a:rPr>
              <a:t>における</a:t>
            </a:r>
            <a:r>
              <a:rPr lang="ja-JP" altLang="en-US" dirty="0" smtClean="0">
                <a:solidFill>
                  <a:prstClr val="black"/>
                </a:solidFill>
              </a:rPr>
              <a:t>居住費は</a:t>
            </a:r>
            <a:r>
              <a:rPr lang="ja-JP" altLang="en-US" dirty="0">
                <a:solidFill>
                  <a:prstClr val="black"/>
                </a:solidFill>
              </a:rPr>
              <a:t>、家計</a:t>
            </a:r>
            <a:r>
              <a:rPr lang="ja-JP" altLang="en-US" dirty="0" smtClean="0">
                <a:solidFill>
                  <a:prstClr val="black"/>
                </a:solidFill>
              </a:rPr>
              <a:t>調査の光熱</a:t>
            </a:r>
            <a:r>
              <a:rPr lang="ja-JP" altLang="en-US" dirty="0">
                <a:solidFill>
                  <a:prstClr val="black"/>
                </a:solidFill>
              </a:rPr>
              <a:t>水費の額を参考に設定しているが、直近（平成</a:t>
            </a:r>
            <a:r>
              <a:rPr lang="en-US" altLang="ja-JP" dirty="0">
                <a:solidFill>
                  <a:prstClr val="black"/>
                </a:solidFill>
                <a:latin typeface="ＭＳ Ｐゴシック"/>
              </a:rPr>
              <a:t>25</a:t>
            </a:r>
            <a:r>
              <a:rPr lang="ja-JP" altLang="en-US" dirty="0">
                <a:solidFill>
                  <a:prstClr val="black"/>
                </a:solidFill>
                <a:latin typeface="ＭＳ Ｐゴシック"/>
              </a:rPr>
              <a:t>年）調</a:t>
            </a:r>
            <a:r>
              <a:rPr lang="ja-JP" altLang="en-US" dirty="0">
                <a:solidFill>
                  <a:prstClr val="black"/>
                </a:solidFill>
              </a:rPr>
              <a:t>査の結果が基準費用額</a:t>
            </a:r>
            <a:r>
              <a:rPr lang="ja-JP" altLang="en-US" dirty="0" smtClean="0">
                <a:solidFill>
                  <a:prstClr val="black"/>
                </a:solidFill>
              </a:rPr>
              <a:t>（１日当たり</a:t>
            </a:r>
            <a:r>
              <a:rPr lang="en-US" altLang="ja-JP" dirty="0" smtClean="0">
                <a:solidFill>
                  <a:prstClr val="black"/>
                </a:solidFill>
              </a:rPr>
              <a:t>320</a:t>
            </a:r>
            <a:r>
              <a:rPr lang="ja-JP" altLang="en-US" dirty="0" smtClean="0">
                <a:solidFill>
                  <a:prstClr val="black"/>
                </a:solidFill>
              </a:rPr>
              <a:t>円、１ヶ月当たり</a:t>
            </a:r>
            <a:r>
              <a:rPr lang="en-US" altLang="ja-JP" dirty="0" smtClean="0">
                <a:solidFill>
                  <a:prstClr val="black"/>
                </a:solidFill>
              </a:rPr>
              <a:t>9,600</a:t>
            </a:r>
            <a:r>
              <a:rPr lang="ja-JP" altLang="en-US" dirty="0" smtClean="0">
                <a:solidFill>
                  <a:prstClr val="black"/>
                </a:solidFill>
              </a:rPr>
              <a:t>円</a:t>
            </a:r>
            <a:r>
              <a:rPr lang="ja-JP" altLang="en-US" dirty="0">
                <a:solidFill>
                  <a:prstClr val="black"/>
                </a:solidFill>
              </a:rPr>
              <a:t>）を上回っているため、多床室における居住費負担に</a:t>
            </a:r>
            <a:r>
              <a:rPr lang="ja-JP" altLang="en-US" dirty="0" smtClean="0">
                <a:solidFill>
                  <a:prstClr val="black"/>
                </a:solidFill>
              </a:rPr>
              <a:t>ついて、１日当たり</a:t>
            </a:r>
            <a:r>
              <a:rPr lang="en-US" altLang="ja-JP" dirty="0" smtClean="0">
                <a:solidFill>
                  <a:prstClr val="black"/>
                </a:solidFill>
              </a:rPr>
              <a:t>50</a:t>
            </a:r>
            <a:r>
              <a:rPr lang="ja-JP" altLang="en-US" dirty="0" smtClean="0">
                <a:solidFill>
                  <a:prstClr val="black"/>
                </a:solidFill>
              </a:rPr>
              <a:t>円（１ヶ月当たり</a:t>
            </a:r>
            <a:r>
              <a:rPr lang="en-US" altLang="ja-JP" dirty="0" smtClean="0">
                <a:solidFill>
                  <a:prstClr val="black"/>
                </a:solidFill>
              </a:rPr>
              <a:t>1,500</a:t>
            </a:r>
            <a:r>
              <a:rPr lang="ja-JP" altLang="en-US" dirty="0" smtClean="0">
                <a:solidFill>
                  <a:prstClr val="black"/>
                </a:solidFill>
              </a:rPr>
              <a:t>円）引き上げることとする。</a:t>
            </a:r>
            <a:endParaRPr lang="en-US" altLang="ja-JP" dirty="0">
              <a:solidFill>
                <a:prstClr val="black"/>
              </a:solidFill>
            </a:endParaRPr>
          </a:p>
          <a:p>
            <a:pPr marL="182563" indent="-182563"/>
            <a:endParaRPr lang="en-US" altLang="ja-JP" sz="600" dirty="0">
              <a:solidFill>
                <a:prstClr val="black"/>
              </a:solidFill>
            </a:endParaRPr>
          </a:p>
          <a:p>
            <a:r>
              <a:rPr lang="ja-JP" altLang="en-US" sz="1400" dirty="0">
                <a:solidFill>
                  <a:prstClr val="black"/>
                </a:solidFill>
              </a:rPr>
              <a:t>　　</a:t>
            </a:r>
            <a:r>
              <a:rPr lang="ja-JP" altLang="ja-JP" sz="1400" dirty="0">
                <a:solidFill>
                  <a:prstClr val="black"/>
                </a:solidFill>
              </a:rPr>
              <a:t>（参考）</a:t>
            </a:r>
            <a:r>
              <a:rPr lang="ja-JP" altLang="en-US" sz="1400" dirty="0">
                <a:solidFill>
                  <a:prstClr val="black"/>
                </a:solidFill>
              </a:rPr>
              <a:t>光熱水費</a:t>
            </a:r>
            <a:r>
              <a:rPr lang="ja-JP" altLang="ja-JP" sz="1400" dirty="0">
                <a:solidFill>
                  <a:prstClr val="black"/>
                </a:solidFill>
              </a:rPr>
              <a:t>家計調査結果</a:t>
            </a:r>
            <a:r>
              <a:rPr lang="ja-JP" altLang="en-US" sz="1400" dirty="0">
                <a:solidFill>
                  <a:prstClr val="black"/>
                </a:solidFill>
              </a:rPr>
              <a:t>：</a:t>
            </a:r>
            <a:r>
              <a:rPr lang="ja-JP" altLang="ja-JP" sz="1400" b="1" u="sng" dirty="0">
                <a:solidFill>
                  <a:prstClr val="black"/>
                </a:solidFill>
              </a:rPr>
              <a:t>平成</a:t>
            </a:r>
            <a:r>
              <a:rPr lang="en-US" altLang="ja-JP" sz="1400" b="1" u="sng" dirty="0">
                <a:solidFill>
                  <a:prstClr val="black"/>
                </a:solidFill>
              </a:rPr>
              <a:t>15</a:t>
            </a:r>
            <a:r>
              <a:rPr lang="ja-JP" altLang="ja-JP" sz="1400" b="1" u="sng" dirty="0">
                <a:solidFill>
                  <a:prstClr val="black"/>
                </a:solidFill>
              </a:rPr>
              <a:t>年</a:t>
            </a:r>
            <a:r>
              <a:rPr lang="ja-JP" altLang="en-US" sz="1400" b="1" u="sng" dirty="0">
                <a:solidFill>
                  <a:prstClr val="black"/>
                </a:solidFill>
              </a:rPr>
              <a:t>（設定時）</a:t>
            </a:r>
            <a:r>
              <a:rPr lang="ja-JP" altLang="en-US" sz="1400" u="sng" dirty="0">
                <a:solidFill>
                  <a:prstClr val="black"/>
                </a:solidFill>
              </a:rPr>
              <a:t>は</a:t>
            </a:r>
            <a:r>
              <a:rPr lang="ja-JP" altLang="en-US" sz="1400" b="1" u="sng" dirty="0">
                <a:solidFill>
                  <a:prstClr val="black"/>
                </a:solidFill>
              </a:rPr>
              <a:t>光熱水費</a:t>
            </a:r>
            <a:r>
              <a:rPr lang="ja-JP" altLang="ja-JP" sz="1400" b="1" u="sng" dirty="0">
                <a:solidFill>
                  <a:prstClr val="black"/>
                </a:solidFill>
              </a:rPr>
              <a:t>：</a:t>
            </a:r>
            <a:r>
              <a:rPr lang="en-US" altLang="ja-JP" sz="1400" b="1" u="sng" dirty="0">
                <a:solidFill>
                  <a:prstClr val="black"/>
                </a:solidFill>
              </a:rPr>
              <a:t> 9,490</a:t>
            </a:r>
            <a:r>
              <a:rPr lang="ja-JP" altLang="ja-JP" sz="1400" b="1" u="sng" dirty="0">
                <a:solidFill>
                  <a:prstClr val="black"/>
                </a:solidFill>
              </a:rPr>
              <a:t>円</a:t>
            </a:r>
            <a:r>
              <a:rPr lang="ja-JP" altLang="en-US" sz="1400" b="1" dirty="0">
                <a:solidFill>
                  <a:prstClr val="black"/>
                </a:solidFill>
              </a:rPr>
              <a:t>　</a:t>
            </a:r>
            <a:r>
              <a:rPr lang="ja-JP" altLang="en-US" sz="1400" dirty="0">
                <a:solidFill>
                  <a:prstClr val="black"/>
                </a:solidFill>
              </a:rPr>
              <a:t>→　</a:t>
            </a:r>
            <a:r>
              <a:rPr lang="ja-JP" altLang="ja-JP" sz="1400" b="1" u="sng" dirty="0">
                <a:solidFill>
                  <a:prstClr val="black"/>
                </a:solidFill>
              </a:rPr>
              <a:t>平成</a:t>
            </a:r>
            <a:r>
              <a:rPr lang="en-US" altLang="ja-JP" sz="1400" b="1" u="sng" dirty="0">
                <a:solidFill>
                  <a:prstClr val="black"/>
                </a:solidFill>
              </a:rPr>
              <a:t>25</a:t>
            </a:r>
            <a:r>
              <a:rPr lang="ja-JP" altLang="ja-JP" sz="1400" b="1" u="sng" dirty="0">
                <a:solidFill>
                  <a:prstClr val="black"/>
                </a:solidFill>
              </a:rPr>
              <a:t>年</a:t>
            </a:r>
            <a:r>
              <a:rPr lang="ja-JP" altLang="en-US" sz="1400" b="1" u="sng" dirty="0">
                <a:solidFill>
                  <a:prstClr val="black"/>
                </a:solidFill>
              </a:rPr>
              <a:t>（直近）は</a:t>
            </a:r>
            <a:r>
              <a:rPr lang="ja-JP" altLang="ja-JP" sz="1400" b="1" u="sng" dirty="0">
                <a:solidFill>
                  <a:prstClr val="black"/>
                </a:solidFill>
              </a:rPr>
              <a:t>：</a:t>
            </a:r>
            <a:r>
              <a:rPr lang="en-US" altLang="ja-JP" sz="1400" b="1" u="sng" dirty="0">
                <a:solidFill>
                  <a:prstClr val="black"/>
                </a:solidFill>
              </a:rPr>
              <a:t>11,215</a:t>
            </a:r>
            <a:r>
              <a:rPr lang="ja-JP" altLang="ja-JP" sz="1400" b="1" u="sng" dirty="0">
                <a:solidFill>
                  <a:prstClr val="black"/>
                </a:solidFill>
              </a:rPr>
              <a:t>円</a:t>
            </a:r>
            <a:r>
              <a:rPr lang="ja-JP" altLang="en-US" sz="1600" dirty="0">
                <a:solidFill>
                  <a:prstClr val="black"/>
                </a:solidFill>
              </a:rPr>
              <a:t>　　</a:t>
            </a:r>
            <a:endParaRPr lang="en-US" altLang="ja-JP" sz="1600" dirty="0">
              <a:solidFill>
                <a:prstClr val="black"/>
              </a:solidFill>
              <a:latin typeface="ＭＳ ゴシック" panose="020B0609070205080204" pitchFamily="49" charset="-128"/>
              <a:ea typeface="ＭＳ ゴシック" panose="020B0609070205080204" pitchFamily="49" charset="-128"/>
            </a:endParaRPr>
          </a:p>
        </p:txBody>
      </p:sp>
      <p:sp>
        <p:nvSpPr>
          <p:cNvPr id="50" name="角丸四角形 49"/>
          <p:cNvSpPr/>
          <p:nvPr/>
        </p:nvSpPr>
        <p:spPr>
          <a:xfrm>
            <a:off x="56455" y="5496740"/>
            <a:ext cx="4464000" cy="1332000"/>
          </a:xfrm>
          <a:prstGeom prst="roundRect">
            <a:avLst/>
          </a:prstGeom>
          <a:noFill/>
          <a:ln w="12700">
            <a:prstDash val="dash"/>
          </a:ln>
        </p:spPr>
        <p:style>
          <a:lnRef idx="2">
            <a:schemeClr val="dk1"/>
          </a:lnRef>
          <a:fillRef idx="1">
            <a:schemeClr val="lt1"/>
          </a:fillRef>
          <a:effectRef idx="0">
            <a:schemeClr val="dk1"/>
          </a:effectRef>
          <a:fontRef idx="minor">
            <a:schemeClr val="dk1"/>
          </a:fontRef>
        </p:style>
        <p:txBody>
          <a:bodyPr lIns="87330" tIns="43668" rIns="87330" bIns="43668" rtlCol="0" anchor="ctr"/>
          <a:lstStyle/>
          <a:p>
            <a:pPr defTabSz="913439">
              <a:spcAft>
                <a:spcPts val="573"/>
              </a:spcAft>
            </a:pPr>
            <a:endParaRPr lang="ja-JP" altLang="en-US" sz="1100" dirty="0">
              <a:solidFill>
                <a:prstClr val="black"/>
              </a:solidFill>
              <a:latin typeface="HGPｺﾞｼｯｸM" pitchFamily="50" charset="-128"/>
              <a:ea typeface="HGPｺﾞｼｯｸM" pitchFamily="50" charset="-128"/>
            </a:endParaRPr>
          </a:p>
        </p:txBody>
      </p:sp>
      <p:grpSp>
        <p:nvGrpSpPr>
          <p:cNvPr id="56" name="グループ化 55"/>
          <p:cNvGrpSpPr/>
          <p:nvPr/>
        </p:nvGrpSpPr>
        <p:grpSpPr>
          <a:xfrm>
            <a:off x="4533551" y="5572436"/>
            <a:ext cx="5444382" cy="703742"/>
            <a:chOff x="4227025" y="5949289"/>
            <a:chExt cx="5025583" cy="712157"/>
          </a:xfrm>
        </p:grpSpPr>
        <p:sp>
          <p:nvSpPr>
            <p:cNvPr id="67" name="テキスト ボックス 66"/>
            <p:cNvSpPr txBox="1"/>
            <p:nvPr/>
          </p:nvSpPr>
          <p:spPr>
            <a:xfrm>
              <a:off x="4227025" y="5949289"/>
              <a:ext cx="5025583" cy="712157"/>
            </a:xfrm>
            <a:prstGeom prst="rect">
              <a:avLst/>
            </a:prstGeom>
            <a:noFill/>
          </p:spPr>
          <p:txBody>
            <a:bodyPr wrap="square" lIns="87330" tIns="43668" rIns="87330" bIns="43668" rtlCol="0">
              <a:spAutoFit/>
            </a:bodyPr>
            <a:lstStyle/>
            <a:p>
              <a:pPr defTabSz="913439">
                <a:tabLst>
                  <a:tab pos="687625" algn="l"/>
                </a:tabLst>
              </a:pPr>
              <a:r>
                <a:rPr lang="ja-JP" altLang="en-US" sz="1000" dirty="0">
                  <a:solidFill>
                    <a:prstClr val="black"/>
                  </a:solidFill>
                  <a:latin typeface="HGPｺﾞｼｯｸM" pitchFamily="50" charset="-128"/>
                  <a:ea typeface="HGPｺﾞｼｯｸM" pitchFamily="50" charset="-128"/>
                </a:rPr>
                <a:t>・第１段階：　生活保護受給者、老齢福祉年金受給者　等</a:t>
              </a:r>
              <a:endParaRPr lang="en-US" altLang="ja-JP" sz="1000" dirty="0">
                <a:solidFill>
                  <a:prstClr val="black"/>
                </a:solidFill>
                <a:latin typeface="HGPｺﾞｼｯｸM" pitchFamily="50" charset="-128"/>
                <a:ea typeface="HGPｺﾞｼｯｸM" pitchFamily="50" charset="-128"/>
              </a:endParaRPr>
            </a:p>
            <a:p>
              <a:pPr defTabSz="913439">
                <a:tabLst>
                  <a:tab pos="687625" algn="l"/>
                </a:tabLst>
              </a:pPr>
              <a:r>
                <a:rPr lang="ja-JP" altLang="en-US" sz="1000" dirty="0">
                  <a:solidFill>
                    <a:prstClr val="black"/>
                  </a:solidFill>
                  <a:latin typeface="HGPｺﾞｼｯｸM" pitchFamily="50" charset="-128"/>
                  <a:ea typeface="HGPｺﾞｼｯｸM" pitchFamily="50" charset="-128"/>
                </a:rPr>
                <a:t>・第２段階：　市町村民税世帯非課税、本人の年金収入８０万円以下</a:t>
              </a:r>
              <a:endParaRPr lang="en-US" altLang="ja-JP" sz="1000" dirty="0">
                <a:solidFill>
                  <a:prstClr val="black"/>
                </a:solidFill>
                <a:latin typeface="HGPｺﾞｼｯｸM" pitchFamily="50" charset="-128"/>
                <a:ea typeface="HGPｺﾞｼｯｸM" pitchFamily="50" charset="-128"/>
              </a:endParaRPr>
            </a:p>
            <a:p>
              <a:pPr defTabSz="913439">
                <a:tabLst>
                  <a:tab pos="687625" algn="l"/>
                </a:tabLst>
              </a:pPr>
              <a:r>
                <a:rPr lang="ja-JP" altLang="en-US" sz="1000" dirty="0">
                  <a:solidFill>
                    <a:prstClr val="black"/>
                  </a:solidFill>
                  <a:latin typeface="HGPｺﾞｼｯｸM" pitchFamily="50" charset="-128"/>
                  <a:ea typeface="HGPｺﾞｼｯｸM" pitchFamily="50" charset="-128"/>
                </a:rPr>
                <a:t>・第３段階：　市町村民税世帯非課税、本人の年金収入８０万円超</a:t>
              </a:r>
              <a:endParaRPr lang="en-US" altLang="ja-JP" sz="1000" dirty="0">
                <a:solidFill>
                  <a:prstClr val="black"/>
                </a:solidFill>
                <a:latin typeface="HGPｺﾞｼｯｸM" pitchFamily="50" charset="-128"/>
                <a:ea typeface="HGPｺﾞｼｯｸM" pitchFamily="50" charset="-128"/>
              </a:endParaRPr>
            </a:p>
            <a:p>
              <a:pPr defTabSz="913439">
                <a:tabLst>
                  <a:tab pos="687625" algn="l"/>
                </a:tabLst>
              </a:pPr>
              <a:r>
                <a:rPr lang="ja-JP" altLang="en-US" sz="1000" dirty="0">
                  <a:solidFill>
                    <a:prstClr val="black"/>
                  </a:solidFill>
                  <a:latin typeface="HGPｺﾞｼｯｸM" pitchFamily="50" charset="-128"/>
                  <a:ea typeface="HGPｺﾞｼｯｸM" pitchFamily="50" charset="-128"/>
                </a:rPr>
                <a:t>・第４段階：　市町村民税世帯課税（例えば、夫婦</a:t>
              </a:r>
              <a:r>
                <a:rPr lang="en-US" altLang="ja-JP" sz="1000" dirty="0">
                  <a:solidFill>
                    <a:prstClr val="black"/>
                  </a:solidFill>
                  <a:latin typeface="HGPｺﾞｼｯｸM" pitchFamily="50" charset="-128"/>
                  <a:ea typeface="HGPｺﾞｼｯｸM" pitchFamily="50" charset="-128"/>
                </a:rPr>
                <a:t>2</a:t>
              </a:r>
              <a:r>
                <a:rPr lang="ja-JP" altLang="en-US" sz="1000" dirty="0">
                  <a:solidFill>
                    <a:prstClr val="black"/>
                  </a:solidFill>
                  <a:latin typeface="HGPｺﾞｼｯｸM" pitchFamily="50" charset="-128"/>
                  <a:ea typeface="HGPｺﾞｼｯｸM" pitchFamily="50" charset="-128"/>
                </a:rPr>
                <a:t>人世帯で、本人の年金収入２１１万円超）</a:t>
              </a:r>
            </a:p>
          </p:txBody>
        </p:sp>
        <p:sp>
          <p:nvSpPr>
            <p:cNvPr id="73" name="角丸四角形 72"/>
            <p:cNvSpPr/>
            <p:nvPr/>
          </p:nvSpPr>
          <p:spPr>
            <a:xfrm>
              <a:off x="4277618" y="5955678"/>
              <a:ext cx="4830886" cy="685790"/>
            </a:xfrm>
            <a:prstGeom prst="roundRect">
              <a:avLst/>
            </a:prstGeom>
            <a:noFill/>
            <a:ln w="12700">
              <a:prstDash val="dash"/>
            </a:ln>
          </p:spPr>
          <p:style>
            <a:lnRef idx="2">
              <a:schemeClr val="dk1"/>
            </a:lnRef>
            <a:fillRef idx="1">
              <a:schemeClr val="lt1"/>
            </a:fillRef>
            <a:effectRef idx="0">
              <a:schemeClr val="dk1"/>
            </a:effectRef>
            <a:fontRef idx="minor">
              <a:schemeClr val="dk1"/>
            </a:fontRef>
          </p:style>
          <p:txBody>
            <a:bodyPr lIns="87330" tIns="43668" rIns="87330" bIns="43668" rtlCol="0" anchor="ctr"/>
            <a:lstStyle/>
            <a:p>
              <a:pPr defTabSz="913439">
                <a:spcAft>
                  <a:spcPts val="573"/>
                </a:spcAft>
              </a:pPr>
              <a:endParaRPr lang="ja-JP" altLang="en-US" sz="1000" dirty="0">
                <a:solidFill>
                  <a:prstClr val="black"/>
                </a:solidFill>
                <a:latin typeface="HGPｺﾞｼｯｸM" pitchFamily="50" charset="-128"/>
                <a:ea typeface="HGPｺﾞｼｯｸM" pitchFamily="50" charset="-128"/>
              </a:endParaRPr>
            </a:p>
          </p:txBody>
        </p:sp>
      </p:grpSp>
      <p:sp>
        <p:nvSpPr>
          <p:cNvPr id="77" name="テキスト ボックス 76"/>
          <p:cNvSpPr txBox="1"/>
          <p:nvPr/>
        </p:nvSpPr>
        <p:spPr>
          <a:xfrm>
            <a:off x="4611560" y="6331386"/>
            <a:ext cx="5382000" cy="553998"/>
          </a:xfrm>
          <a:prstGeom prst="rect">
            <a:avLst/>
          </a:prstGeom>
          <a:noFill/>
        </p:spPr>
        <p:txBody>
          <a:bodyPr wrap="square" rtlCol="0">
            <a:spAutoFit/>
          </a:bodyPr>
          <a:lstStyle/>
          <a:p>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平成</a:t>
            </a:r>
            <a:r>
              <a:rPr lang="en-US" altLang="ja-JP" sz="1000" dirty="0" smtClean="0">
                <a:solidFill>
                  <a:prstClr val="black"/>
                </a:solidFill>
                <a:latin typeface="ＭＳ Ｐゴシック"/>
              </a:rPr>
              <a:t>27</a:t>
            </a:r>
            <a:r>
              <a:rPr lang="ja-JP" altLang="en-US" sz="1000" dirty="0" smtClean="0">
                <a:solidFill>
                  <a:prstClr val="black"/>
                </a:solidFill>
                <a:latin typeface="ＭＳ Ｐゴシック"/>
              </a:rPr>
              <a:t>年</a:t>
            </a:r>
            <a:r>
              <a:rPr lang="en-US" altLang="ja-JP" sz="1000" dirty="0" smtClean="0">
                <a:solidFill>
                  <a:prstClr val="black"/>
                </a:solidFill>
                <a:latin typeface="ＭＳ Ｐゴシック"/>
              </a:rPr>
              <a:t>8</a:t>
            </a:r>
            <a:r>
              <a:rPr lang="ja-JP" altLang="en-US" sz="1000" dirty="0" smtClean="0">
                <a:solidFill>
                  <a:prstClr val="black"/>
                </a:solidFill>
                <a:latin typeface="ＭＳ Ｐゴシック"/>
              </a:rPr>
              <a:t>月より、入所者が世帯非課税であっても、①配偶者が課税されている場合、</a:t>
            </a:r>
            <a:endParaRPr lang="en-US" altLang="ja-JP" sz="1000" dirty="0" smtClean="0">
              <a:solidFill>
                <a:prstClr val="black"/>
              </a:solidFill>
              <a:latin typeface="ＭＳ Ｐゴシック"/>
            </a:endParaRPr>
          </a:p>
          <a:p>
            <a:r>
              <a:rPr lang="ja-JP" altLang="en-US" sz="1000" dirty="0">
                <a:solidFill>
                  <a:prstClr val="black"/>
                </a:solidFill>
                <a:latin typeface="ＭＳ Ｐゴシック"/>
              </a:rPr>
              <a:t>　</a:t>
            </a:r>
            <a:r>
              <a:rPr lang="ja-JP" altLang="en-US" sz="1000" dirty="0" smtClean="0">
                <a:solidFill>
                  <a:prstClr val="black"/>
                </a:solidFill>
                <a:latin typeface="ＭＳ Ｐゴシック"/>
              </a:rPr>
              <a:t> ②</a:t>
            </a:r>
            <a:r>
              <a:rPr lang="ja-JP" altLang="en-US" sz="1000" spc="-100" dirty="0" smtClean="0">
                <a:solidFill>
                  <a:prstClr val="black"/>
                </a:solidFill>
                <a:latin typeface="ＭＳ ゴシック" pitchFamily="49" charset="-128"/>
                <a:ea typeface="ＭＳ ゴシック" pitchFamily="49" charset="-128"/>
              </a:rPr>
              <a:t>単身で</a:t>
            </a:r>
            <a:r>
              <a:rPr lang="en-US" altLang="ja-JP" sz="1000" spc="-100" dirty="0" smtClean="0">
                <a:solidFill>
                  <a:prstClr val="black"/>
                </a:solidFill>
                <a:latin typeface="ＭＳ ゴシック" pitchFamily="49" charset="-128"/>
                <a:ea typeface="ＭＳ ゴシック" pitchFamily="49" charset="-128"/>
              </a:rPr>
              <a:t>1000</a:t>
            </a:r>
            <a:r>
              <a:rPr lang="ja-JP" altLang="en-US" sz="1000" spc="-100" dirty="0">
                <a:solidFill>
                  <a:prstClr val="black"/>
                </a:solidFill>
                <a:latin typeface="ＭＳ ゴシック" pitchFamily="49" charset="-128"/>
                <a:ea typeface="ＭＳ ゴシック" pitchFamily="49" charset="-128"/>
              </a:rPr>
              <a:t>万円超、</a:t>
            </a:r>
            <a:r>
              <a:rPr lang="ja-JP" altLang="en-US" sz="1000" spc="-100" dirty="0" smtClean="0">
                <a:solidFill>
                  <a:prstClr val="black"/>
                </a:solidFill>
                <a:latin typeface="ＭＳ ゴシック" pitchFamily="49" charset="-128"/>
                <a:ea typeface="ＭＳ ゴシック" pitchFamily="49" charset="-128"/>
              </a:rPr>
              <a:t>夫婦で</a:t>
            </a:r>
            <a:r>
              <a:rPr lang="en-US" altLang="ja-JP" sz="1000" spc="-100" dirty="0" smtClean="0">
                <a:solidFill>
                  <a:prstClr val="black"/>
                </a:solidFill>
                <a:latin typeface="ＭＳ ゴシック" pitchFamily="49" charset="-128"/>
                <a:ea typeface="ＭＳ ゴシック" pitchFamily="49" charset="-128"/>
              </a:rPr>
              <a:t>2000</a:t>
            </a:r>
            <a:r>
              <a:rPr lang="ja-JP" altLang="en-US" sz="1000" spc="-100" dirty="0" smtClean="0">
                <a:solidFill>
                  <a:prstClr val="black"/>
                </a:solidFill>
                <a:latin typeface="ＭＳ ゴシック" pitchFamily="49" charset="-128"/>
                <a:ea typeface="ＭＳ ゴシック" pitchFamily="49" charset="-128"/>
              </a:rPr>
              <a:t>万円超の預貯金を保有している場合には、補足給付の</a:t>
            </a:r>
            <a:endParaRPr lang="en-US" altLang="ja-JP" sz="1000" spc="-100" dirty="0" smtClean="0">
              <a:solidFill>
                <a:prstClr val="black"/>
              </a:solidFill>
              <a:latin typeface="ＭＳ ゴシック" pitchFamily="49" charset="-128"/>
              <a:ea typeface="ＭＳ ゴシック" pitchFamily="49" charset="-128"/>
            </a:endParaRPr>
          </a:p>
          <a:p>
            <a:r>
              <a:rPr lang="ja-JP" altLang="en-US" sz="1000" spc="-100" dirty="0">
                <a:solidFill>
                  <a:prstClr val="black"/>
                </a:solidFill>
                <a:latin typeface="ＭＳ ゴシック" pitchFamily="49" charset="-128"/>
                <a:ea typeface="ＭＳ ゴシック" pitchFamily="49" charset="-128"/>
              </a:rPr>
              <a:t>　</a:t>
            </a:r>
            <a:r>
              <a:rPr lang="ja-JP" altLang="en-US" sz="1000" spc="-100" dirty="0" smtClean="0">
                <a:solidFill>
                  <a:prstClr val="black"/>
                </a:solidFill>
                <a:latin typeface="ＭＳ ゴシック" pitchFamily="49" charset="-128"/>
                <a:ea typeface="ＭＳ ゴシック" pitchFamily="49" charset="-128"/>
              </a:rPr>
              <a:t>対象外（第４段階）となる。</a:t>
            </a:r>
            <a:endParaRPr lang="en-US" altLang="ja-JP" sz="1000" dirty="0" smtClean="0">
              <a:solidFill>
                <a:prstClr val="black"/>
              </a:solidFill>
              <a:latin typeface="ＭＳ Ｐゴシック"/>
            </a:endParaRPr>
          </a:p>
        </p:txBody>
      </p:sp>
      <p:sp>
        <p:nvSpPr>
          <p:cNvPr id="79" name="テキスト ボックス 78"/>
          <p:cNvSpPr txBox="1"/>
          <p:nvPr/>
        </p:nvSpPr>
        <p:spPr>
          <a:xfrm>
            <a:off x="124676" y="5514993"/>
            <a:ext cx="4320000" cy="1442406"/>
          </a:xfrm>
          <a:prstGeom prst="rect">
            <a:avLst/>
          </a:prstGeom>
          <a:noFill/>
        </p:spPr>
        <p:txBody>
          <a:bodyPr wrap="square" lIns="87330" tIns="43668" rIns="87330" bIns="43668" rtlCol="0">
            <a:spAutoFit/>
          </a:bodyPr>
          <a:lstStyle/>
          <a:p>
            <a:pPr defTabSz="913439">
              <a:tabLst>
                <a:tab pos="687625" algn="l"/>
              </a:tabLst>
            </a:pPr>
            <a:r>
              <a:rPr lang="ja-JP" altLang="en-US" sz="1100" dirty="0">
                <a:solidFill>
                  <a:prstClr val="black"/>
                </a:solidFill>
                <a:latin typeface="HGPｺﾞｼｯｸM" pitchFamily="50" charset="-128"/>
                <a:ea typeface="HGPｺﾞｼｯｸM" pitchFamily="50" charset="-128"/>
              </a:rPr>
              <a:t>（</a:t>
            </a:r>
            <a:r>
              <a:rPr lang="ja-JP" altLang="en-US" sz="1100" dirty="0" smtClean="0">
                <a:solidFill>
                  <a:prstClr val="black"/>
                </a:solidFill>
                <a:latin typeface="HGPｺﾞｼｯｸM" pitchFamily="50" charset="-128"/>
                <a:ea typeface="HGPｺﾞｼｯｸM" pitchFamily="50" charset="-128"/>
              </a:rPr>
              <a:t>注）</a:t>
            </a:r>
            <a:endParaRPr lang="en-US" altLang="ja-JP" sz="1100" dirty="0" smtClean="0">
              <a:solidFill>
                <a:prstClr val="black"/>
              </a:solidFill>
              <a:latin typeface="HGPｺﾞｼｯｸM" pitchFamily="50" charset="-128"/>
              <a:ea typeface="HGPｺﾞｼｯｸM" pitchFamily="50" charset="-128"/>
            </a:endParaRPr>
          </a:p>
          <a:p>
            <a:pPr defTabSz="913439">
              <a:tabLst>
                <a:tab pos="687625" algn="l"/>
              </a:tabLst>
            </a:pPr>
            <a:r>
              <a:rPr lang="ja-JP" altLang="en-US" sz="1100" dirty="0" smtClean="0">
                <a:solidFill>
                  <a:prstClr val="black"/>
                </a:solidFill>
                <a:latin typeface="HGPｺﾞｼｯｸM" pitchFamily="50" charset="-128"/>
                <a:ea typeface="HGPｺﾞｼｯｸM" pitchFamily="50" charset="-128"/>
              </a:rPr>
              <a:t>・グラフの値は、一月当たりの数値で、一月３０日として計算。</a:t>
            </a:r>
            <a:endParaRPr lang="en-US" altLang="ja-JP" sz="1100" dirty="0" smtClean="0">
              <a:solidFill>
                <a:prstClr val="black"/>
              </a:solidFill>
              <a:latin typeface="HGPｺﾞｼｯｸM" pitchFamily="50" charset="-128"/>
              <a:ea typeface="HGPｺﾞｼｯｸM" pitchFamily="50" charset="-128"/>
            </a:endParaRPr>
          </a:p>
          <a:p>
            <a:pPr marL="72000" indent="-457200" defTabSz="913439">
              <a:tabLst>
                <a:tab pos="687625" algn="l"/>
              </a:tabLst>
            </a:pPr>
            <a:r>
              <a:rPr lang="ja-JP" altLang="en-US" sz="1100" dirty="0" smtClean="0">
                <a:solidFill>
                  <a:prstClr val="black"/>
                </a:solidFill>
                <a:latin typeface="HGPｺﾞｼｯｸM" pitchFamily="50" charset="-128"/>
                <a:ea typeface="HGPｺﾞｼｯｸM" pitchFamily="50" charset="-128"/>
              </a:rPr>
              <a:t>・グラフの値の単位は万円で、少数点第２以下は四捨五入。</a:t>
            </a:r>
            <a:endParaRPr lang="en-US" altLang="ja-JP" sz="1100" dirty="0" smtClean="0">
              <a:solidFill>
                <a:prstClr val="black"/>
              </a:solidFill>
              <a:latin typeface="HGPｺﾞｼｯｸM" pitchFamily="50" charset="-128"/>
              <a:ea typeface="HGPｺﾞｼｯｸM" pitchFamily="50" charset="-128"/>
            </a:endParaRPr>
          </a:p>
          <a:p>
            <a:pPr marL="72000" indent="-457200" defTabSz="913439">
              <a:tabLst>
                <a:tab pos="687625" algn="l"/>
              </a:tabLst>
            </a:pPr>
            <a:r>
              <a:rPr lang="ja-JP" altLang="en-US" sz="1100" dirty="0" smtClean="0">
                <a:solidFill>
                  <a:prstClr val="black"/>
                </a:solidFill>
                <a:latin typeface="HGPｺﾞｼｯｸM" pitchFamily="50" charset="-128"/>
                <a:ea typeface="HGPｺﾞｼｯｸM" pitchFamily="50" charset="-128"/>
              </a:rPr>
              <a:t>（そのため、合計額の値は、必ずしも、居住費・食費・１割負担の額を足し合わせたものと一致しない。）</a:t>
            </a:r>
            <a:endParaRPr lang="en-US" altLang="ja-JP" sz="1100" dirty="0" smtClean="0">
              <a:solidFill>
                <a:prstClr val="black"/>
              </a:solidFill>
              <a:latin typeface="HGPｺﾞｼｯｸM" pitchFamily="50" charset="-128"/>
              <a:ea typeface="HGPｺﾞｼｯｸM" pitchFamily="50" charset="-128"/>
            </a:endParaRPr>
          </a:p>
          <a:p>
            <a:pPr defTabSz="913439">
              <a:tabLst>
                <a:tab pos="687625" algn="l"/>
              </a:tabLst>
            </a:pPr>
            <a:r>
              <a:rPr lang="ja-JP" altLang="en-US" sz="1100" dirty="0" smtClean="0">
                <a:solidFill>
                  <a:prstClr val="black"/>
                </a:solidFill>
                <a:latin typeface="HGPｺﾞｼｯｸM" pitchFamily="50" charset="-128"/>
                <a:ea typeface="HGPｺﾞｼｯｸM" pitchFamily="50" charset="-128"/>
              </a:rPr>
              <a:t>・第４段階の食費・居住費は、基準費用額の値を記載。</a:t>
            </a:r>
            <a:endParaRPr lang="en-US" altLang="ja-JP" sz="1100" dirty="0" smtClean="0">
              <a:solidFill>
                <a:prstClr val="black"/>
              </a:solidFill>
              <a:latin typeface="HGPｺﾞｼｯｸM" pitchFamily="50" charset="-128"/>
              <a:ea typeface="HGPｺﾞｼｯｸM" pitchFamily="50" charset="-128"/>
            </a:endParaRPr>
          </a:p>
          <a:p>
            <a:pPr defTabSz="913439">
              <a:tabLst>
                <a:tab pos="687625" algn="l"/>
              </a:tabLst>
            </a:pPr>
            <a:r>
              <a:rPr lang="ja-JP" altLang="en-US" sz="1100" dirty="0" smtClean="0">
                <a:solidFill>
                  <a:prstClr val="black"/>
                </a:solidFill>
                <a:latin typeface="HGPｺﾞｼｯｸM" pitchFamily="50" charset="-128"/>
                <a:ea typeface="HGPｺﾞｼｯｸM" pitchFamily="50" charset="-128"/>
              </a:rPr>
              <a:t>・１割負担の額について、基本報酬に処遇改善加算を加えた額が基準。</a:t>
            </a:r>
            <a:endParaRPr lang="en-US" altLang="ja-JP" sz="1100" dirty="0" smtClean="0">
              <a:solidFill>
                <a:prstClr val="black"/>
              </a:solidFill>
              <a:latin typeface="HGPｺﾞｼｯｸM" pitchFamily="50" charset="-128"/>
              <a:ea typeface="HGPｺﾞｼｯｸM" pitchFamily="50" charset="-128"/>
            </a:endParaRPr>
          </a:p>
          <a:p>
            <a:pPr defTabSz="913439">
              <a:tabLst>
                <a:tab pos="687625" algn="l"/>
              </a:tabLst>
            </a:pPr>
            <a:endParaRPr lang="en-US" altLang="ja-JP" sz="1100" dirty="0">
              <a:solidFill>
                <a:prstClr val="black"/>
              </a:solidFill>
              <a:latin typeface="HGPｺﾞｼｯｸM" pitchFamily="50" charset="-128"/>
              <a:ea typeface="HGPｺﾞｼｯｸM" pitchFamily="50" charset="-128"/>
            </a:endParaRPr>
          </a:p>
        </p:txBody>
      </p:sp>
      <p:sp>
        <p:nvSpPr>
          <p:cNvPr id="49"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75</a:t>
            </a:fld>
            <a:endParaRPr kumimoji="0" lang="en-US" altLang="ja-JP" sz="1600" kern="0" dirty="0">
              <a:solidFill>
                <a:srgbClr val="000000"/>
              </a:solidFill>
            </a:endParaRPr>
          </a:p>
        </p:txBody>
      </p:sp>
    </p:spTree>
    <p:extLst>
      <p:ext uri="{BB962C8B-B14F-4D97-AF65-F5344CB8AC3E}">
        <p14:creationId xmlns:p14="http://schemas.microsoft.com/office/powerpoint/2010/main" val="280265395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6450" y="-5112"/>
            <a:ext cx="9936000" cy="540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0" tIns="45720" rIns="0" bIns="45720" rtlCol="0" anchor="b" anchorCtr="1">
            <a:noAutofit/>
          </a:bodyPr>
          <a:lstStyle/>
          <a:p>
            <a:pPr algn="ctr">
              <a:spcBef>
                <a:spcPct val="0"/>
              </a:spcBef>
              <a:defRPr/>
            </a:pPr>
            <a:r>
              <a:rPr kumimoji="0" lang="ja-JP" altLang="en-US" sz="20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a:t>
            </a:r>
            <a:r>
              <a:rPr kumimoji="0" lang="ja-JP" altLang="en-US" sz="2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基準費用額（１</a:t>
            </a:r>
            <a:r>
              <a:rPr kumimoji="0" lang="ja-JP" altLang="en-US" sz="20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　新たな基準費用額・負担限度額について</a:t>
            </a:r>
            <a:endParaRPr lang="ja-JP" altLang="en-US" sz="1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角丸四角形 66"/>
          <p:cNvSpPr/>
          <p:nvPr/>
        </p:nvSpPr>
        <p:spPr>
          <a:xfrm>
            <a:off x="49240" y="673016"/>
            <a:ext cx="9792000" cy="1548000"/>
          </a:xfrm>
          <a:prstGeom prst="roundRect">
            <a:avLst/>
          </a:prstGeom>
          <a:noFill/>
          <a:ln>
            <a:solidFill>
              <a:schemeClr val="tx1"/>
            </a:solidFill>
          </a:ln>
          <a:effectLst>
            <a:outerShdw blurRad="40000" dist="20000" dir="5400000" sx="1000" sy="1000" rotWithShape="0">
              <a:srgbClr val="000000"/>
            </a:outerShdw>
          </a:effectLst>
        </p:spPr>
        <p:style>
          <a:lnRef idx="1">
            <a:schemeClr val="accent2"/>
          </a:lnRef>
          <a:fillRef idx="2">
            <a:schemeClr val="accent2"/>
          </a:fillRef>
          <a:effectRef idx="1">
            <a:schemeClr val="accent2"/>
          </a:effectRef>
          <a:fontRef idx="minor">
            <a:schemeClr val="dk1"/>
          </a:fontRef>
        </p:style>
        <p:txBody>
          <a:bodyPr rtlCol="0" anchor="ctr"/>
          <a:lstStyle/>
          <a:p>
            <a:pPr marL="285750" indent="-285750">
              <a:spcAft>
                <a:spcPts val="600"/>
              </a:spcAft>
              <a:buFont typeface="Arial" panose="020B0604020202020204" pitchFamily="34" charset="0"/>
              <a:buChar char="•"/>
            </a:pPr>
            <a:r>
              <a:rPr lang="ja-JP" altLang="en-US" sz="1600" dirty="0" smtClean="0">
                <a:solidFill>
                  <a:prstClr val="black"/>
                </a:solidFill>
              </a:rPr>
              <a:t>介護保険施設等の多床室の基準</a:t>
            </a:r>
            <a:r>
              <a:rPr lang="ja-JP" altLang="en-US" sz="1600" dirty="0">
                <a:solidFill>
                  <a:prstClr val="black"/>
                </a:solidFill>
              </a:rPr>
              <a:t>費用額及び負担限度額については、「老健・療養等」も含めて</a:t>
            </a:r>
            <a:r>
              <a:rPr lang="ja-JP" altLang="en-US" sz="1600" dirty="0" smtClean="0">
                <a:solidFill>
                  <a:prstClr val="black"/>
                </a:solidFill>
              </a:rPr>
              <a:t>、光熱</a:t>
            </a:r>
            <a:r>
              <a:rPr lang="ja-JP" altLang="en-US" sz="1600" dirty="0">
                <a:solidFill>
                  <a:prstClr val="black"/>
                </a:solidFill>
              </a:rPr>
              <a:t>水費の実態に</a:t>
            </a:r>
            <a:r>
              <a:rPr lang="ja-JP" altLang="en-US" sz="1600" dirty="0" smtClean="0">
                <a:solidFill>
                  <a:prstClr val="black"/>
                </a:solidFill>
              </a:rPr>
              <a:t>即した設定とするため、必要な額</a:t>
            </a:r>
            <a:r>
              <a:rPr lang="ja-JP" altLang="en-US" sz="1600" dirty="0">
                <a:solidFill>
                  <a:prstClr val="black"/>
                </a:solidFill>
              </a:rPr>
              <a:t>（５０円／日）の引き上げを行う</a:t>
            </a:r>
            <a:r>
              <a:rPr lang="ja-JP" altLang="en-US" sz="1600" dirty="0" smtClean="0">
                <a:solidFill>
                  <a:prstClr val="black"/>
                </a:solidFill>
              </a:rPr>
              <a:t>。</a:t>
            </a:r>
            <a:endParaRPr lang="en-US" altLang="ja-JP" sz="1600" dirty="0" smtClean="0">
              <a:solidFill>
                <a:prstClr val="black"/>
              </a:solidFill>
            </a:endParaRPr>
          </a:p>
          <a:p>
            <a:pPr marL="285750" indent="-285750">
              <a:spcAft>
                <a:spcPts val="600"/>
              </a:spcAft>
              <a:buFont typeface="Arial" panose="020B0604020202020204" pitchFamily="34" charset="0"/>
              <a:buChar char="•"/>
            </a:pPr>
            <a:r>
              <a:rPr lang="ja-JP" altLang="en-US" sz="1600" dirty="0" smtClean="0">
                <a:solidFill>
                  <a:prstClr val="black"/>
                </a:solidFill>
              </a:rPr>
              <a:t>また、多床室のうち、「特養等」の基準費用額については、これまで基本報酬に含めて評価されていた室料相当分（４７０円／日）の引き上げを行う。</a:t>
            </a:r>
            <a:endParaRPr lang="ja-JP" altLang="en-US" sz="700" dirty="0">
              <a:solidFill>
                <a:prstClr val="black"/>
              </a:solidFill>
            </a:endParaRPr>
          </a:p>
          <a:p>
            <a:pPr marL="177800" indent="-177800">
              <a:spcBef>
                <a:spcPts val="600"/>
              </a:spcBef>
              <a:spcAft>
                <a:spcPts val="600"/>
              </a:spcAft>
            </a:pPr>
            <a:r>
              <a:rPr lang="ja-JP" altLang="en-US" sz="1600" dirty="0">
                <a:solidFill>
                  <a:prstClr val="black"/>
                </a:solidFill>
              </a:rPr>
              <a:t>　</a:t>
            </a:r>
            <a:r>
              <a:rPr lang="en-US" altLang="ja-JP" sz="1600" dirty="0" smtClean="0">
                <a:solidFill>
                  <a:prstClr val="black"/>
                </a:solidFill>
              </a:rPr>
              <a:t>※</a:t>
            </a:r>
            <a:r>
              <a:rPr lang="ja-JP" altLang="en-US" sz="1600" dirty="0" smtClean="0">
                <a:solidFill>
                  <a:prstClr val="black"/>
                </a:solidFill>
              </a:rPr>
              <a:t>　５０円の引き上げは平成２７年４月から、４７０円の引き上げは平成２７年８月からであることに留意。</a:t>
            </a:r>
            <a:endParaRPr lang="ja-JP" altLang="en-US" sz="1600" dirty="0">
              <a:solidFill>
                <a:prstClr val="black"/>
              </a:solidFill>
            </a:endParaRPr>
          </a:p>
        </p:txBody>
      </p:sp>
      <p:graphicFrame>
        <p:nvGraphicFramePr>
          <p:cNvPr id="9" name="表 8"/>
          <p:cNvGraphicFramePr>
            <a:graphicFrameLocks noGrp="1"/>
          </p:cNvGraphicFramePr>
          <p:nvPr>
            <p:extLst>
              <p:ext uri="{D42A27DB-BD31-4B8C-83A1-F6EECF244321}">
                <p14:modId xmlns:p14="http://schemas.microsoft.com/office/powerpoint/2010/main" val="3747490397"/>
              </p:ext>
            </p:extLst>
          </p:nvPr>
        </p:nvGraphicFramePr>
        <p:xfrm>
          <a:off x="203885" y="4327854"/>
          <a:ext cx="9396000" cy="2484000"/>
        </p:xfrm>
        <a:graphic>
          <a:graphicData uri="http://schemas.openxmlformats.org/drawingml/2006/table">
            <a:tbl>
              <a:tblPr firstRow="1" firstCol="1" bandRow="1">
                <a:tableStyleId>{5C22544A-7EE6-4342-B048-85BDC9FD1C3A}</a:tableStyleId>
              </a:tblPr>
              <a:tblGrid>
                <a:gridCol w="1620000"/>
                <a:gridCol w="1296000"/>
                <a:gridCol w="1296000"/>
                <a:gridCol w="1296000"/>
                <a:gridCol w="1296000"/>
                <a:gridCol w="1296000"/>
                <a:gridCol w="1296000"/>
              </a:tblGrid>
              <a:tr h="540000">
                <a:tc>
                  <a:txBody>
                    <a:bodyPr/>
                    <a:lstStyle/>
                    <a:p>
                      <a:pPr algn="ctr">
                        <a:lnSpc>
                          <a:spcPts val="2000"/>
                        </a:lnSpc>
                        <a:spcAft>
                          <a:spcPts val="0"/>
                        </a:spcAft>
                      </a:pPr>
                      <a:endParaRPr lang="ja-JP" sz="1400" kern="100" dirty="0">
                        <a:effectLst/>
                        <a:latin typeface="+mn-ea"/>
                        <a:ea typeface="+mn-ea"/>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b="0" kern="0" dirty="0">
                          <a:solidFill>
                            <a:srgbClr val="000000"/>
                          </a:solidFill>
                          <a:effectLst/>
                          <a:latin typeface="Century"/>
                          <a:ea typeface="ＭＳ Ｐゴシック"/>
                          <a:cs typeface="ＭＳ Ｐゴシック"/>
                        </a:rPr>
                        <a:t>ユニット型</a:t>
                      </a:r>
                      <a:r>
                        <a:rPr lang="en-US" sz="1400" b="0" kern="0" dirty="0">
                          <a:solidFill>
                            <a:srgbClr val="000000"/>
                          </a:solidFill>
                          <a:effectLst/>
                          <a:latin typeface="Century"/>
                          <a:ea typeface="ＭＳ Ｐゴシック"/>
                          <a:cs typeface="ＭＳ Ｐゴシック"/>
                        </a:rPr>
                        <a:t/>
                      </a:r>
                      <a:br>
                        <a:rPr lang="en-US" sz="1400" b="0" kern="0" dirty="0">
                          <a:solidFill>
                            <a:srgbClr val="000000"/>
                          </a:solidFill>
                          <a:effectLst/>
                          <a:latin typeface="Century"/>
                          <a:ea typeface="ＭＳ Ｐゴシック"/>
                          <a:cs typeface="ＭＳ Ｐゴシック"/>
                        </a:rPr>
                      </a:br>
                      <a:r>
                        <a:rPr lang="ja-JP" sz="1200" b="0" kern="0" dirty="0">
                          <a:solidFill>
                            <a:srgbClr val="000000"/>
                          </a:solidFill>
                          <a:effectLst/>
                          <a:latin typeface="Century"/>
                          <a:ea typeface="ＭＳ Ｐゴシック"/>
                          <a:cs typeface="ＭＳ Ｐゴシック"/>
                        </a:rPr>
                        <a:t>個室</a:t>
                      </a:r>
                      <a:endParaRPr lang="ja-JP" sz="2000" b="0" kern="100" dirty="0">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b="0" kern="0" dirty="0">
                          <a:solidFill>
                            <a:srgbClr val="000000"/>
                          </a:solidFill>
                          <a:effectLst/>
                          <a:latin typeface="Century"/>
                          <a:ea typeface="ＭＳ Ｐゴシック"/>
                          <a:cs typeface="ＭＳ Ｐゴシック"/>
                        </a:rPr>
                        <a:t>ユニット型</a:t>
                      </a:r>
                      <a:r>
                        <a:rPr lang="en-US" sz="1400" b="0" kern="0" dirty="0">
                          <a:solidFill>
                            <a:srgbClr val="000000"/>
                          </a:solidFill>
                          <a:effectLst/>
                          <a:latin typeface="Century"/>
                          <a:ea typeface="ＭＳ Ｐゴシック"/>
                          <a:cs typeface="ＭＳ Ｐゴシック"/>
                        </a:rPr>
                        <a:t/>
                      </a:r>
                      <a:br>
                        <a:rPr lang="en-US" sz="1400" b="0" kern="0" dirty="0">
                          <a:solidFill>
                            <a:srgbClr val="000000"/>
                          </a:solidFill>
                          <a:effectLst/>
                          <a:latin typeface="Century"/>
                          <a:ea typeface="ＭＳ Ｐゴシック"/>
                          <a:cs typeface="ＭＳ Ｐゴシック"/>
                        </a:rPr>
                      </a:br>
                      <a:r>
                        <a:rPr lang="ja-JP" sz="1200" b="0" kern="0" dirty="0">
                          <a:solidFill>
                            <a:srgbClr val="000000"/>
                          </a:solidFill>
                          <a:effectLst/>
                          <a:latin typeface="Century"/>
                          <a:ea typeface="ＭＳ Ｐゴシック"/>
                          <a:cs typeface="ＭＳ Ｐゴシック"/>
                        </a:rPr>
                        <a:t>準個室</a:t>
                      </a:r>
                      <a:endParaRPr lang="ja-JP" sz="2000" b="0" kern="100" dirty="0">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b="0" kern="0" dirty="0">
                          <a:solidFill>
                            <a:srgbClr val="000000"/>
                          </a:solidFill>
                          <a:effectLst/>
                          <a:latin typeface="Century"/>
                          <a:ea typeface="ＭＳ Ｐゴシック"/>
                          <a:cs typeface="ＭＳ Ｐゴシック"/>
                        </a:rPr>
                        <a:t>従来型個室</a:t>
                      </a:r>
                      <a:r>
                        <a:rPr lang="en-US" sz="1400" b="0" kern="0" dirty="0">
                          <a:solidFill>
                            <a:srgbClr val="000000"/>
                          </a:solidFill>
                          <a:effectLst/>
                          <a:latin typeface="Century"/>
                          <a:ea typeface="ＭＳ Ｐゴシック"/>
                          <a:cs typeface="ＭＳ Ｐゴシック"/>
                        </a:rPr>
                        <a:t/>
                      </a:r>
                      <a:br>
                        <a:rPr lang="en-US" sz="1400" b="0" kern="0" dirty="0">
                          <a:solidFill>
                            <a:srgbClr val="000000"/>
                          </a:solidFill>
                          <a:effectLst/>
                          <a:latin typeface="Century"/>
                          <a:ea typeface="ＭＳ Ｐゴシック"/>
                          <a:cs typeface="ＭＳ Ｐゴシック"/>
                        </a:rPr>
                      </a:br>
                      <a:r>
                        <a:rPr lang="ja-JP" sz="1200" b="0" kern="0" dirty="0">
                          <a:solidFill>
                            <a:srgbClr val="000000"/>
                          </a:solidFill>
                          <a:effectLst/>
                          <a:latin typeface="Century"/>
                          <a:ea typeface="ＭＳ Ｐゴシック"/>
                          <a:cs typeface="ＭＳ Ｐゴシック"/>
                        </a:rPr>
                        <a:t>（特養等）</a:t>
                      </a:r>
                      <a:endParaRPr lang="ja-JP" sz="2000" b="0" kern="100" dirty="0">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b="0" kern="0" dirty="0">
                          <a:solidFill>
                            <a:srgbClr val="000000"/>
                          </a:solidFill>
                          <a:effectLst/>
                          <a:latin typeface="Century"/>
                          <a:ea typeface="ＭＳ Ｐゴシック"/>
                          <a:cs typeface="ＭＳ Ｐゴシック"/>
                        </a:rPr>
                        <a:t>従来型個室</a:t>
                      </a:r>
                      <a:r>
                        <a:rPr lang="en-US" sz="1400" b="0" kern="0" dirty="0">
                          <a:solidFill>
                            <a:srgbClr val="000000"/>
                          </a:solidFill>
                          <a:effectLst/>
                          <a:latin typeface="Century"/>
                          <a:ea typeface="ＭＳ Ｐゴシック"/>
                          <a:cs typeface="ＭＳ Ｐゴシック"/>
                        </a:rPr>
                        <a:t/>
                      </a:r>
                      <a:br>
                        <a:rPr lang="en-US" sz="1400" b="0" kern="0" dirty="0">
                          <a:solidFill>
                            <a:srgbClr val="000000"/>
                          </a:solidFill>
                          <a:effectLst/>
                          <a:latin typeface="Century"/>
                          <a:ea typeface="ＭＳ Ｐゴシック"/>
                          <a:cs typeface="ＭＳ Ｐゴシック"/>
                        </a:rPr>
                      </a:br>
                      <a:r>
                        <a:rPr lang="ja-JP" sz="1100" b="0" kern="0" dirty="0">
                          <a:solidFill>
                            <a:srgbClr val="000000"/>
                          </a:solidFill>
                          <a:effectLst/>
                          <a:latin typeface="Century"/>
                          <a:ea typeface="ＭＳ Ｐゴシック"/>
                          <a:cs typeface="ＭＳ Ｐゴシック"/>
                        </a:rPr>
                        <a:t>（老健・療養等）</a:t>
                      </a:r>
                      <a:endParaRPr lang="ja-JP" sz="2000" b="0" kern="100" dirty="0">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u="sng" kern="0" dirty="0">
                          <a:solidFill>
                            <a:schemeClr val="tx1"/>
                          </a:solidFill>
                          <a:effectLst/>
                          <a:latin typeface="Century"/>
                          <a:ea typeface="ＭＳ Ｐゴシック"/>
                          <a:cs typeface="ＭＳ Ｐゴシック"/>
                        </a:rPr>
                        <a:t>多床室</a:t>
                      </a:r>
                      <a:r>
                        <a:rPr lang="en-US" sz="1400" u="sng" kern="0" dirty="0">
                          <a:solidFill>
                            <a:schemeClr val="tx1"/>
                          </a:solidFill>
                          <a:effectLst/>
                          <a:latin typeface="Century"/>
                          <a:ea typeface="ＭＳ Ｐゴシック"/>
                          <a:cs typeface="ＭＳ Ｐゴシック"/>
                        </a:rPr>
                        <a:t/>
                      </a:r>
                      <a:br>
                        <a:rPr lang="en-US" sz="1400" u="sng" kern="0" dirty="0">
                          <a:solidFill>
                            <a:schemeClr val="tx1"/>
                          </a:solidFill>
                          <a:effectLst/>
                          <a:latin typeface="Century"/>
                          <a:ea typeface="ＭＳ Ｐゴシック"/>
                          <a:cs typeface="ＭＳ Ｐゴシック"/>
                        </a:rPr>
                      </a:br>
                      <a:r>
                        <a:rPr lang="ja-JP" sz="1200" u="sng" kern="0" dirty="0">
                          <a:solidFill>
                            <a:schemeClr val="tx1"/>
                          </a:solidFill>
                          <a:effectLst/>
                          <a:latin typeface="Century"/>
                          <a:ea typeface="ＭＳ Ｐゴシック"/>
                          <a:cs typeface="ＭＳ Ｐゴシック"/>
                        </a:rPr>
                        <a:t>（特養等）</a:t>
                      </a:r>
                      <a:endParaRPr lang="ja-JP" sz="2000" kern="100" dirty="0">
                        <a:solidFill>
                          <a:schemeClr val="tx1"/>
                        </a:solidFill>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u="sng" kern="0" dirty="0">
                          <a:solidFill>
                            <a:schemeClr val="tx1"/>
                          </a:solidFill>
                          <a:effectLst/>
                          <a:latin typeface="Century"/>
                          <a:ea typeface="ＭＳ Ｐゴシック"/>
                          <a:cs typeface="ＭＳ Ｐゴシック"/>
                        </a:rPr>
                        <a:t>多床室</a:t>
                      </a:r>
                      <a:r>
                        <a:rPr lang="en-US" sz="1400" u="sng" kern="0" dirty="0">
                          <a:solidFill>
                            <a:schemeClr val="tx1"/>
                          </a:solidFill>
                          <a:effectLst/>
                          <a:latin typeface="Century"/>
                          <a:ea typeface="ＭＳ Ｐゴシック"/>
                          <a:cs typeface="ＭＳ Ｐゴシック"/>
                        </a:rPr>
                        <a:t/>
                      </a:r>
                      <a:br>
                        <a:rPr lang="en-US" sz="1400" u="sng" kern="0" dirty="0">
                          <a:solidFill>
                            <a:schemeClr val="tx1"/>
                          </a:solidFill>
                          <a:effectLst/>
                          <a:latin typeface="Century"/>
                          <a:ea typeface="ＭＳ Ｐゴシック"/>
                          <a:cs typeface="ＭＳ Ｐゴシック"/>
                        </a:rPr>
                      </a:br>
                      <a:r>
                        <a:rPr lang="ja-JP" sz="1200" u="sng" kern="0" dirty="0">
                          <a:solidFill>
                            <a:schemeClr val="tx1"/>
                          </a:solidFill>
                          <a:effectLst/>
                          <a:latin typeface="Century"/>
                          <a:ea typeface="ＭＳ Ｐゴシック"/>
                          <a:cs typeface="ＭＳ Ｐゴシック"/>
                        </a:rPr>
                        <a:t>（老健・療養等）</a:t>
                      </a:r>
                      <a:endParaRPr lang="ja-JP" sz="2000" kern="100" dirty="0">
                        <a:solidFill>
                          <a:schemeClr val="tx1"/>
                        </a:solidFill>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48000">
                <a:tc>
                  <a:txBody>
                    <a:bodyPr/>
                    <a:lstStyle/>
                    <a:p>
                      <a:pPr algn="ctr">
                        <a:lnSpc>
                          <a:spcPts val="1300"/>
                        </a:lnSpc>
                        <a:spcAft>
                          <a:spcPts val="0"/>
                        </a:spcAft>
                      </a:pPr>
                      <a:r>
                        <a:rPr lang="ja-JP" altLang="en-US" sz="1400" kern="100" dirty="0" smtClean="0">
                          <a:effectLst/>
                        </a:rPr>
                        <a:t>利用者負担</a:t>
                      </a:r>
                      <a:endParaRPr lang="en-US" altLang="ja-JP" sz="1400" kern="100" dirty="0" smtClean="0">
                        <a:effectLst/>
                      </a:endParaRPr>
                    </a:p>
                    <a:p>
                      <a:pPr algn="ctr">
                        <a:lnSpc>
                          <a:spcPts val="1300"/>
                        </a:lnSpc>
                        <a:spcAft>
                          <a:spcPts val="0"/>
                        </a:spcAft>
                      </a:pPr>
                      <a:endParaRPr lang="en-US" altLang="ja-JP" sz="1400" kern="100" dirty="0" smtClean="0">
                        <a:effectLst/>
                      </a:endParaRPr>
                    </a:p>
                    <a:p>
                      <a:pPr algn="ctr">
                        <a:lnSpc>
                          <a:spcPts val="1300"/>
                        </a:lnSpc>
                        <a:spcAft>
                          <a:spcPts val="0"/>
                        </a:spcAft>
                      </a:pPr>
                      <a:r>
                        <a:rPr lang="ja-JP" sz="1400" kern="100" dirty="0" smtClean="0">
                          <a:effectLst/>
                        </a:rPr>
                        <a:t>第</a:t>
                      </a:r>
                      <a:r>
                        <a:rPr lang="ja-JP" altLang="en-US" sz="1400" kern="100" dirty="0" smtClean="0">
                          <a:effectLst/>
                        </a:rPr>
                        <a:t>３</a:t>
                      </a:r>
                      <a:r>
                        <a:rPr lang="ja-JP" sz="1400" kern="100" dirty="0" smtClean="0">
                          <a:effectLst/>
                        </a:rPr>
                        <a:t>段階</a:t>
                      </a:r>
                      <a:endParaRPr lang="ja-JP" sz="1400" kern="100" dirty="0">
                        <a:effectLst/>
                        <a:latin typeface="Century"/>
                        <a:ea typeface="ＭＳ 明朝"/>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smtClean="0">
                          <a:solidFill>
                            <a:srgbClr val="000000"/>
                          </a:solidFill>
                          <a:effectLst/>
                          <a:latin typeface="Times New Roman" panose="02020603050405020304" pitchFamily="18" charset="0"/>
                          <a:ea typeface="ＭＳ 明朝"/>
                          <a:cs typeface="Times New Roman" panose="02020603050405020304" pitchFamily="18" charset="0"/>
                        </a:rPr>
                        <a:t>1,310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smtClean="0">
                          <a:solidFill>
                            <a:srgbClr val="000000"/>
                          </a:solidFill>
                          <a:effectLst/>
                          <a:latin typeface="Times New Roman" panose="02020603050405020304" pitchFamily="18" charset="0"/>
                          <a:ea typeface="ＭＳ 明朝"/>
                          <a:cs typeface="Times New Roman" panose="02020603050405020304" pitchFamily="18" charset="0"/>
                        </a:rPr>
                        <a:t>1,310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820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1,310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smtClean="0">
                          <a:solidFill>
                            <a:schemeClr val="tx1"/>
                          </a:solidFill>
                          <a:effectLst/>
                          <a:latin typeface="Times New Roman" panose="02020603050405020304" pitchFamily="18" charset="0"/>
                          <a:ea typeface="ＭＳ 明朝"/>
                          <a:cs typeface="Times New Roman" panose="02020603050405020304" pitchFamily="18" charset="0"/>
                        </a:rPr>
                        <a:t>320</a:t>
                      </a:r>
                      <a:r>
                        <a:rPr lang="en-US" sz="2400" kern="0" smtClean="0">
                          <a:solidFill>
                            <a:srgbClr val="00B050"/>
                          </a:solidFill>
                          <a:effectLst/>
                          <a:latin typeface="Times New Roman" panose="02020603050405020304" pitchFamily="18" charset="0"/>
                          <a:ea typeface="ＭＳ 明朝"/>
                          <a:cs typeface="Times New Roman" panose="02020603050405020304" pitchFamily="18" charset="0"/>
                        </a:rPr>
                        <a:t>+</a:t>
                      </a:r>
                      <a:r>
                        <a:rPr lang="en-US" sz="2400" b="1" u="sng" kern="0" smtClean="0">
                          <a:solidFill>
                            <a:srgbClr val="00B050"/>
                          </a:solidFill>
                          <a:effectLst/>
                          <a:latin typeface="Times New Roman" panose="02020603050405020304" pitchFamily="18" charset="0"/>
                          <a:ea typeface="ＭＳ Ｐゴシック"/>
                          <a:cs typeface="Times New Roman" panose="02020603050405020304" pitchFamily="18" charset="0"/>
                        </a:rPr>
                        <a:t>50</a:t>
                      </a:r>
                      <a:endParaRPr lang="ja-JP" sz="3600" b="1" u="sng" kern="100" dirty="0">
                        <a:solidFill>
                          <a:srgbClr val="00B050"/>
                        </a:solidFill>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smtClean="0">
                          <a:solidFill>
                            <a:schemeClr val="tx1"/>
                          </a:solidFill>
                          <a:effectLst/>
                          <a:latin typeface="Times New Roman" panose="02020603050405020304" pitchFamily="18" charset="0"/>
                          <a:ea typeface="ＭＳ 明朝"/>
                          <a:cs typeface="Times New Roman" panose="02020603050405020304" pitchFamily="18" charset="0"/>
                        </a:rPr>
                        <a:t>320</a:t>
                      </a:r>
                      <a:r>
                        <a:rPr lang="en-US" sz="2400" kern="0" dirty="0" smtClean="0">
                          <a:solidFill>
                            <a:srgbClr val="00B050"/>
                          </a:solidFill>
                          <a:effectLst/>
                          <a:latin typeface="Times New Roman" panose="02020603050405020304" pitchFamily="18" charset="0"/>
                          <a:ea typeface="ＭＳ 明朝"/>
                          <a:cs typeface="Times New Roman" panose="02020603050405020304" pitchFamily="18" charset="0"/>
                        </a:rPr>
                        <a:t>+</a:t>
                      </a:r>
                      <a:r>
                        <a:rPr lang="en-US" sz="2400" b="1" u="sng" kern="0" dirty="0" smtClean="0">
                          <a:solidFill>
                            <a:srgbClr val="00B050"/>
                          </a:solidFill>
                          <a:effectLst/>
                          <a:latin typeface="Times New Roman" panose="02020603050405020304" pitchFamily="18" charset="0"/>
                          <a:ea typeface="ＭＳ Ｐゴシック"/>
                          <a:cs typeface="Times New Roman" panose="02020603050405020304" pitchFamily="18" charset="0"/>
                        </a:rPr>
                        <a:t>50</a:t>
                      </a:r>
                      <a:endParaRPr lang="ja-JP" sz="3600" b="1" u="sng" kern="100" dirty="0">
                        <a:solidFill>
                          <a:srgbClr val="00B050"/>
                        </a:solidFill>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48000">
                <a:tc>
                  <a:txBody>
                    <a:bodyPr/>
                    <a:lstStyle/>
                    <a:p>
                      <a:pPr algn="ctr">
                        <a:lnSpc>
                          <a:spcPts val="1300"/>
                        </a:lnSpc>
                        <a:spcAft>
                          <a:spcPts val="0"/>
                        </a:spcAft>
                      </a:pPr>
                      <a:r>
                        <a:rPr lang="ja-JP" altLang="en-US" sz="1400" kern="100" dirty="0" smtClean="0">
                          <a:effectLst/>
                        </a:rPr>
                        <a:t>利用者負担</a:t>
                      </a:r>
                      <a:endParaRPr lang="en-US" altLang="ja-JP" sz="1400" kern="100" dirty="0" smtClean="0">
                        <a:effectLst/>
                      </a:endParaRPr>
                    </a:p>
                    <a:p>
                      <a:pPr algn="ctr">
                        <a:lnSpc>
                          <a:spcPts val="1300"/>
                        </a:lnSpc>
                        <a:spcAft>
                          <a:spcPts val="0"/>
                        </a:spcAft>
                      </a:pPr>
                      <a:endParaRPr lang="en-US" altLang="ja-JP" sz="1400" kern="100" dirty="0" smtClean="0">
                        <a:effectLst/>
                      </a:endParaRPr>
                    </a:p>
                    <a:p>
                      <a:pPr algn="ctr">
                        <a:lnSpc>
                          <a:spcPts val="1300"/>
                        </a:lnSpc>
                        <a:spcAft>
                          <a:spcPts val="0"/>
                        </a:spcAft>
                      </a:pPr>
                      <a:r>
                        <a:rPr lang="ja-JP" sz="1400" kern="100" dirty="0" smtClean="0">
                          <a:effectLst/>
                        </a:rPr>
                        <a:t>２</a:t>
                      </a:r>
                      <a:r>
                        <a:rPr lang="ja-JP" sz="1400" kern="100" dirty="0">
                          <a:effectLst/>
                        </a:rPr>
                        <a:t>段階</a:t>
                      </a:r>
                      <a:endParaRPr lang="ja-JP" sz="1400" kern="100" dirty="0">
                        <a:effectLst/>
                        <a:latin typeface="Century"/>
                        <a:ea typeface="ＭＳ 明朝"/>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820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490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420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490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smtClean="0">
                          <a:ln>
                            <a:noFill/>
                          </a:ln>
                          <a:solidFill>
                            <a:schemeClr val="tx1"/>
                          </a:solidFill>
                          <a:effectLst/>
                          <a:uLnTx/>
                          <a:uFillTx/>
                          <a:latin typeface="Times New Roman" panose="02020603050405020304" pitchFamily="18" charset="0"/>
                          <a:ea typeface="ＭＳ 明朝"/>
                          <a:cs typeface="Times New Roman" panose="02020603050405020304" pitchFamily="18" charset="0"/>
                        </a:rPr>
                        <a:t>320</a:t>
                      </a:r>
                      <a:r>
                        <a:rPr kumimoji="1" lang="en-US" altLang="ja-JP" sz="2400" b="0" i="0" u="none" strike="noStrike" kern="0" cap="none" spc="0" normalizeH="0" baseline="0" noProof="0" dirty="0" smtClean="0">
                          <a:ln>
                            <a:noFill/>
                          </a:ln>
                          <a:solidFill>
                            <a:srgbClr val="00B050"/>
                          </a:solidFill>
                          <a:effectLst/>
                          <a:uLnTx/>
                          <a:uFillTx/>
                          <a:latin typeface="Times New Roman" panose="02020603050405020304" pitchFamily="18" charset="0"/>
                          <a:ea typeface="ＭＳ 明朝"/>
                          <a:cs typeface="Times New Roman" panose="02020603050405020304" pitchFamily="18" charset="0"/>
                        </a:rPr>
                        <a:t>+</a:t>
                      </a:r>
                      <a:r>
                        <a:rPr kumimoji="1" lang="en-US" altLang="ja-JP" sz="2400" b="1" i="0" u="sng" strike="noStrike" kern="0" cap="none" spc="0" normalizeH="0" baseline="0" noProof="0" dirty="0" smtClean="0">
                          <a:ln>
                            <a:noFill/>
                          </a:ln>
                          <a:solidFill>
                            <a:srgbClr val="00B050"/>
                          </a:solidFill>
                          <a:effectLst/>
                          <a:uLnTx/>
                          <a:uFillTx/>
                          <a:latin typeface="Times New Roman" panose="02020603050405020304" pitchFamily="18" charset="0"/>
                          <a:ea typeface="+mn-ea"/>
                          <a:cs typeface="Times New Roman" panose="02020603050405020304" pitchFamily="18" charset="0"/>
                        </a:rPr>
                        <a:t>50</a:t>
                      </a:r>
                      <a:endParaRPr kumimoji="1" lang="ja-JP" altLang="en-US" sz="3600" b="1" i="0" u="sng" strike="noStrike" kern="100" cap="none" spc="0" normalizeH="0" baseline="0" noProof="0" dirty="0" smtClean="0">
                        <a:ln>
                          <a:noFill/>
                        </a:ln>
                        <a:solidFill>
                          <a:srgbClr val="00B050"/>
                        </a:solidFill>
                        <a:effectLst/>
                        <a:uLnTx/>
                        <a:uFillTx/>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smtClean="0">
                          <a:solidFill>
                            <a:schemeClr val="tx1"/>
                          </a:solidFill>
                          <a:effectLst/>
                          <a:latin typeface="Times New Roman" panose="02020603050405020304" pitchFamily="18" charset="0"/>
                          <a:ea typeface="ＭＳ 明朝"/>
                          <a:cs typeface="Times New Roman" panose="02020603050405020304" pitchFamily="18" charset="0"/>
                        </a:rPr>
                        <a:t>320</a:t>
                      </a:r>
                      <a:r>
                        <a:rPr lang="en-US" sz="2400" kern="0" dirty="0" smtClean="0">
                          <a:solidFill>
                            <a:srgbClr val="00B050"/>
                          </a:solidFill>
                          <a:effectLst/>
                          <a:latin typeface="Times New Roman" panose="02020603050405020304" pitchFamily="18" charset="0"/>
                          <a:ea typeface="ＭＳ 明朝"/>
                          <a:cs typeface="Times New Roman" panose="02020603050405020304" pitchFamily="18" charset="0"/>
                        </a:rPr>
                        <a:t>+</a:t>
                      </a:r>
                      <a:r>
                        <a:rPr lang="en-US" sz="2400" b="1" u="sng" kern="0" dirty="0" smtClean="0">
                          <a:solidFill>
                            <a:srgbClr val="00B050"/>
                          </a:solidFill>
                          <a:effectLst/>
                          <a:latin typeface="Times New Roman" panose="02020603050405020304" pitchFamily="18" charset="0"/>
                          <a:ea typeface="ＭＳ Ｐゴシック"/>
                          <a:cs typeface="Times New Roman" panose="02020603050405020304" pitchFamily="18" charset="0"/>
                        </a:rPr>
                        <a:t>50</a:t>
                      </a:r>
                      <a:endParaRPr lang="ja-JP" sz="3600" b="1" u="sng" kern="100" dirty="0">
                        <a:solidFill>
                          <a:srgbClr val="00B050"/>
                        </a:solidFill>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648000">
                <a:tc>
                  <a:txBody>
                    <a:bodyPr/>
                    <a:lstStyle/>
                    <a:p>
                      <a:pPr algn="ctr">
                        <a:lnSpc>
                          <a:spcPts val="1300"/>
                        </a:lnSpc>
                        <a:spcAft>
                          <a:spcPts val="0"/>
                        </a:spcAft>
                      </a:pPr>
                      <a:r>
                        <a:rPr lang="ja-JP" altLang="en-US" sz="1400" kern="100" dirty="0" smtClean="0">
                          <a:effectLst/>
                        </a:rPr>
                        <a:t>利用者負担</a:t>
                      </a:r>
                      <a:endParaRPr lang="en-US" altLang="ja-JP" sz="1400" kern="100" dirty="0" smtClean="0">
                        <a:effectLst/>
                      </a:endParaRPr>
                    </a:p>
                    <a:p>
                      <a:pPr algn="ctr">
                        <a:lnSpc>
                          <a:spcPts val="1300"/>
                        </a:lnSpc>
                        <a:spcAft>
                          <a:spcPts val="0"/>
                        </a:spcAft>
                      </a:pPr>
                      <a:endParaRPr lang="en-US" altLang="ja-JP" sz="1400" kern="100" dirty="0" smtClean="0">
                        <a:effectLst/>
                      </a:endParaRPr>
                    </a:p>
                    <a:p>
                      <a:pPr algn="ctr">
                        <a:lnSpc>
                          <a:spcPts val="1300"/>
                        </a:lnSpc>
                        <a:spcAft>
                          <a:spcPts val="0"/>
                        </a:spcAft>
                      </a:pPr>
                      <a:r>
                        <a:rPr lang="ja-JP" sz="1400" kern="100" dirty="0" smtClean="0">
                          <a:effectLst/>
                        </a:rPr>
                        <a:t>第</a:t>
                      </a:r>
                      <a:r>
                        <a:rPr lang="ja-JP" altLang="en-US" sz="1400" kern="100" dirty="0" smtClean="0">
                          <a:effectLst/>
                        </a:rPr>
                        <a:t>１</a:t>
                      </a:r>
                      <a:r>
                        <a:rPr lang="ja-JP" sz="1400" kern="100" dirty="0" smtClean="0">
                          <a:effectLst/>
                        </a:rPr>
                        <a:t>段階</a:t>
                      </a:r>
                      <a:endParaRPr lang="ja-JP" sz="1400" kern="100" dirty="0">
                        <a:effectLst/>
                        <a:latin typeface="Century"/>
                        <a:ea typeface="ＭＳ 明朝"/>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a:solidFill>
                            <a:srgbClr val="000000"/>
                          </a:solidFill>
                          <a:effectLst/>
                          <a:latin typeface="Times New Roman" panose="02020603050405020304" pitchFamily="18" charset="0"/>
                          <a:ea typeface="ＭＳ 明朝"/>
                          <a:cs typeface="Times New Roman" panose="02020603050405020304" pitchFamily="18" charset="0"/>
                        </a:rPr>
                        <a:t>820</a:t>
                      </a:r>
                      <a:endParaRPr lang="ja-JP" sz="3600" kern="10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490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a:solidFill>
                            <a:srgbClr val="000000"/>
                          </a:solidFill>
                          <a:effectLst/>
                          <a:latin typeface="Times New Roman" panose="02020603050405020304" pitchFamily="18" charset="0"/>
                          <a:ea typeface="ＭＳ 明朝"/>
                          <a:cs typeface="Times New Roman" panose="02020603050405020304" pitchFamily="18" charset="0"/>
                        </a:rPr>
                        <a:t>320</a:t>
                      </a:r>
                      <a:endParaRPr lang="ja-JP" sz="3600" kern="10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490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B050"/>
                          </a:solidFill>
                          <a:effectLst/>
                          <a:latin typeface="Times New Roman" panose="02020603050405020304" pitchFamily="18" charset="0"/>
                          <a:ea typeface="ＭＳ 明朝"/>
                          <a:cs typeface="Times New Roman" panose="02020603050405020304" pitchFamily="18" charset="0"/>
                        </a:rPr>
                        <a:t>0</a:t>
                      </a:r>
                      <a:endParaRPr lang="ja-JP" sz="3600" kern="100" dirty="0">
                        <a:solidFill>
                          <a:srgbClr val="00B050"/>
                        </a:solidFill>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B050"/>
                          </a:solidFill>
                          <a:effectLst/>
                          <a:latin typeface="Times New Roman" panose="02020603050405020304" pitchFamily="18" charset="0"/>
                          <a:ea typeface="ＭＳ 明朝"/>
                          <a:cs typeface="Times New Roman" panose="02020603050405020304" pitchFamily="18" charset="0"/>
                        </a:rPr>
                        <a:t>0</a:t>
                      </a:r>
                      <a:endParaRPr lang="ja-JP" sz="3600" kern="100" dirty="0">
                        <a:solidFill>
                          <a:srgbClr val="00B050"/>
                        </a:solidFill>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502761325"/>
              </p:ext>
            </p:extLst>
          </p:nvPr>
        </p:nvGraphicFramePr>
        <p:xfrm>
          <a:off x="188687" y="2619016"/>
          <a:ext cx="9396000" cy="1351586"/>
        </p:xfrm>
        <a:graphic>
          <a:graphicData uri="http://schemas.openxmlformats.org/drawingml/2006/table">
            <a:tbl>
              <a:tblPr firstRow="1" firstCol="1" bandRow="1">
                <a:tableStyleId>{5C22544A-7EE6-4342-B048-85BDC9FD1C3A}</a:tableStyleId>
              </a:tblPr>
              <a:tblGrid>
                <a:gridCol w="1620000"/>
                <a:gridCol w="1296000"/>
                <a:gridCol w="1296000"/>
                <a:gridCol w="1296000"/>
                <a:gridCol w="1296000"/>
                <a:gridCol w="1296000"/>
                <a:gridCol w="1296000"/>
              </a:tblGrid>
              <a:tr h="559586">
                <a:tc>
                  <a:txBody>
                    <a:bodyPr/>
                    <a:lstStyle/>
                    <a:p>
                      <a:pPr algn="ctr">
                        <a:lnSpc>
                          <a:spcPts val="2000"/>
                        </a:lnSpc>
                        <a:spcAft>
                          <a:spcPts val="0"/>
                        </a:spcAft>
                      </a:pPr>
                      <a:endParaRPr lang="ja-JP" sz="1200" kern="100" dirty="0">
                        <a:effectLst/>
                        <a:latin typeface="+mn-ea"/>
                        <a:ea typeface="+mn-ea"/>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b="0" kern="0" dirty="0">
                          <a:solidFill>
                            <a:srgbClr val="000000"/>
                          </a:solidFill>
                          <a:effectLst/>
                          <a:latin typeface="Century"/>
                          <a:ea typeface="ＭＳ Ｐゴシック"/>
                          <a:cs typeface="ＭＳ Ｐゴシック"/>
                        </a:rPr>
                        <a:t>ユニット型</a:t>
                      </a:r>
                      <a:r>
                        <a:rPr lang="en-US" sz="1400" b="0" kern="0" dirty="0">
                          <a:solidFill>
                            <a:srgbClr val="000000"/>
                          </a:solidFill>
                          <a:effectLst/>
                          <a:latin typeface="Century"/>
                          <a:ea typeface="ＭＳ Ｐゴシック"/>
                          <a:cs typeface="ＭＳ Ｐゴシック"/>
                        </a:rPr>
                        <a:t/>
                      </a:r>
                      <a:br>
                        <a:rPr lang="en-US" sz="1400" b="0" kern="0" dirty="0">
                          <a:solidFill>
                            <a:srgbClr val="000000"/>
                          </a:solidFill>
                          <a:effectLst/>
                          <a:latin typeface="Century"/>
                          <a:ea typeface="ＭＳ Ｐゴシック"/>
                          <a:cs typeface="ＭＳ Ｐゴシック"/>
                        </a:rPr>
                      </a:br>
                      <a:r>
                        <a:rPr lang="ja-JP" sz="1200" b="0" kern="0" dirty="0">
                          <a:solidFill>
                            <a:srgbClr val="000000"/>
                          </a:solidFill>
                          <a:effectLst/>
                          <a:latin typeface="Century"/>
                          <a:ea typeface="ＭＳ Ｐゴシック"/>
                          <a:cs typeface="ＭＳ Ｐゴシック"/>
                        </a:rPr>
                        <a:t>個室</a:t>
                      </a:r>
                      <a:endParaRPr lang="ja-JP" sz="2000" b="0" kern="100" dirty="0">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b="0" kern="0" dirty="0">
                          <a:solidFill>
                            <a:srgbClr val="000000"/>
                          </a:solidFill>
                          <a:effectLst/>
                          <a:latin typeface="Century"/>
                          <a:ea typeface="ＭＳ Ｐゴシック"/>
                          <a:cs typeface="ＭＳ Ｐゴシック"/>
                        </a:rPr>
                        <a:t>ユニット型</a:t>
                      </a:r>
                      <a:r>
                        <a:rPr lang="en-US" sz="1400" b="0" kern="0" dirty="0">
                          <a:solidFill>
                            <a:srgbClr val="000000"/>
                          </a:solidFill>
                          <a:effectLst/>
                          <a:latin typeface="Century"/>
                          <a:ea typeface="ＭＳ Ｐゴシック"/>
                          <a:cs typeface="ＭＳ Ｐゴシック"/>
                        </a:rPr>
                        <a:t/>
                      </a:r>
                      <a:br>
                        <a:rPr lang="en-US" sz="1400" b="0" kern="0" dirty="0">
                          <a:solidFill>
                            <a:srgbClr val="000000"/>
                          </a:solidFill>
                          <a:effectLst/>
                          <a:latin typeface="Century"/>
                          <a:ea typeface="ＭＳ Ｐゴシック"/>
                          <a:cs typeface="ＭＳ Ｐゴシック"/>
                        </a:rPr>
                      </a:br>
                      <a:r>
                        <a:rPr lang="ja-JP" sz="1200" b="0" kern="0" dirty="0">
                          <a:solidFill>
                            <a:srgbClr val="000000"/>
                          </a:solidFill>
                          <a:effectLst/>
                          <a:latin typeface="Century"/>
                          <a:ea typeface="ＭＳ Ｐゴシック"/>
                          <a:cs typeface="ＭＳ Ｐゴシック"/>
                        </a:rPr>
                        <a:t>準個室</a:t>
                      </a:r>
                      <a:endParaRPr lang="ja-JP" sz="2000" b="0" kern="100" dirty="0">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b="0" kern="0" dirty="0">
                          <a:solidFill>
                            <a:srgbClr val="000000"/>
                          </a:solidFill>
                          <a:effectLst/>
                          <a:latin typeface="Century"/>
                          <a:ea typeface="ＭＳ Ｐゴシック"/>
                          <a:cs typeface="ＭＳ Ｐゴシック"/>
                        </a:rPr>
                        <a:t>従来型個室</a:t>
                      </a:r>
                      <a:r>
                        <a:rPr lang="en-US" sz="1400" b="0" kern="0" dirty="0">
                          <a:solidFill>
                            <a:srgbClr val="000000"/>
                          </a:solidFill>
                          <a:effectLst/>
                          <a:latin typeface="Century"/>
                          <a:ea typeface="ＭＳ Ｐゴシック"/>
                          <a:cs typeface="ＭＳ Ｐゴシック"/>
                        </a:rPr>
                        <a:t/>
                      </a:r>
                      <a:br>
                        <a:rPr lang="en-US" sz="1400" b="0" kern="0" dirty="0">
                          <a:solidFill>
                            <a:srgbClr val="000000"/>
                          </a:solidFill>
                          <a:effectLst/>
                          <a:latin typeface="Century"/>
                          <a:ea typeface="ＭＳ Ｐゴシック"/>
                          <a:cs typeface="ＭＳ Ｐゴシック"/>
                        </a:rPr>
                      </a:br>
                      <a:r>
                        <a:rPr lang="ja-JP" sz="1200" b="0" kern="0" dirty="0">
                          <a:solidFill>
                            <a:srgbClr val="000000"/>
                          </a:solidFill>
                          <a:effectLst/>
                          <a:latin typeface="Century"/>
                          <a:ea typeface="ＭＳ Ｐゴシック"/>
                          <a:cs typeface="ＭＳ Ｐゴシック"/>
                        </a:rPr>
                        <a:t>（特養等）</a:t>
                      </a:r>
                      <a:endParaRPr lang="ja-JP" sz="2000" b="0" kern="100" dirty="0">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b="0" kern="0" dirty="0">
                          <a:solidFill>
                            <a:srgbClr val="000000"/>
                          </a:solidFill>
                          <a:effectLst/>
                          <a:latin typeface="Century"/>
                          <a:ea typeface="ＭＳ Ｐゴシック"/>
                          <a:cs typeface="ＭＳ Ｐゴシック"/>
                        </a:rPr>
                        <a:t>従来型個室</a:t>
                      </a:r>
                      <a:r>
                        <a:rPr lang="en-US" sz="1400" b="0" kern="0" dirty="0">
                          <a:solidFill>
                            <a:srgbClr val="000000"/>
                          </a:solidFill>
                          <a:effectLst/>
                          <a:latin typeface="Century"/>
                          <a:ea typeface="ＭＳ Ｐゴシック"/>
                          <a:cs typeface="ＭＳ Ｐゴシック"/>
                        </a:rPr>
                        <a:t/>
                      </a:r>
                      <a:br>
                        <a:rPr lang="en-US" sz="1400" b="0" kern="0" dirty="0">
                          <a:solidFill>
                            <a:srgbClr val="000000"/>
                          </a:solidFill>
                          <a:effectLst/>
                          <a:latin typeface="Century"/>
                          <a:ea typeface="ＭＳ Ｐゴシック"/>
                          <a:cs typeface="ＭＳ Ｐゴシック"/>
                        </a:rPr>
                      </a:br>
                      <a:r>
                        <a:rPr lang="ja-JP" sz="1100" b="0" kern="0" dirty="0">
                          <a:solidFill>
                            <a:srgbClr val="000000"/>
                          </a:solidFill>
                          <a:effectLst/>
                          <a:latin typeface="Century"/>
                          <a:ea typeface="ＭＳ Ｐゴシック"/>
                          <a:cs typeface="ＭＳ Ｐゴシック"/>
                        </a:rPr>
                        <a:t>（老健・療養等）</a:t>
                      </a:r>
                      <a:endParaRPr lang="ja-JP" sz="2000" b="0" kern="100" dirty="0">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u="sng" kern="0" dirty="0">
                          <a:solidFill>
                            <a:schemeClr val="tx1"/>
                          </a:solidFill>
                          <a:effectLst/>
                          <a:latin typeface="Century"/>
                          <a:ea typeface="ＭＳ Ｐゴシック"/>
                          <a:cs typeface="ＭＳ Ｐゴシック"/>
                        </a:rPr>
                        <a:t>多床室</a:t>
                      </a:r>
                      <a:r>
                        <a:rPr lang="en-US" sz="1400" u="sng" kern="0" dirty="0">
                          <a:solidFill>
                            <a:schemeClr val="tx1"/>
                          </a:solidFill>
                          <a:effectLst/>
                          <a:latin typeface="Century"/>
                          <a:ea typeface="ＭＳ Ｐゴシック"/>
                          <a:cs typeface="ＭＳ Ｐゴシック"/>
                        </a:rPr>
                        <a:t/>
                      </a:r>
                      <a:br>
                        <a:rPr lang="en-US" sz="1400" u="sng" kern="0" dirty="0">
                          <a:solidFill>
                            <a:schemeClr val="tx1"/>
                          </a:solidFill>
                          <a:effectLst/>
                          <a:latin typeface="Century"/>
                          <a:ea typeface="ＭＳ Ｐゴシック"/>
                          <a:cs typeface="ＭＳ Ｐゴシック"/>
                        </a:rPr>
                      </a:br>
                      <a:r>
                        <a:rPr lang="ja-JP" sz="1200" u="sng" kern="0" dirty="0">
                          <a:solidFill>
                            <a:schemeClr val="tx1"/>
                          </a:solidFill>
                          <a:effectLst/>
                          <a:latin typeface="Century"/>
                          <a:ea typeface="ＭＳ Ｐゴシック"/>
                          <a:cs typeface="ＭＳ Ｐゴシック"/>
                        </a:rPr>
                        <a:t>（特養等）</a:t>
                      </a:r>
                      <a:endParaRPr lang="ja-JP" sz="2000" kern="100" dirty="0">
                        <a:solidFill>
                          <a:schemeClr val="tx1"/>
                        </a:solidFill>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ja-JP" sz="1400" u="sng" kern="0" dirty="0">
                          <a:solidFill>
                            <a:schemeClr val="tx1"/>
                          </a:solidFill>
                          <a:effectLst/>
                          <a:latin typeface="Century"/>
                          <a:ea typeface="ＭＳ Ｐゴシック"/>
                          <a:cs typeface="ＭＳ Ｐゴシック"/>
                        </a:rPr>
                        <a:t>多床室</a:t>
                      </a:r>
                      <a:r>
                        <a:rPr lang="en-US" sz="1400" u="sng" kern="0" dirty="0">
                          <a:solidFill>
                            <a:schemeClr val="tx1"/>
                          </a:solidFill>
                          <a:effectLst/>
                          <a:latin typeface="Century"/>
                          <a:ea typeface="ＭＳ Ｐゴシック"/>
                          <a:cs typeface="ＭＳ Ｐゴシック"/>
                        </a:rPr>
                        <a:t/>
                      </a:r>
                      <a:br>
                        <a:rPr lang="en-US" sz="1400" u="sng" kern="0" dirty="0">
                          <a:solidFill>
                            <a:schemeClr val="tx1"/>
                          </a:solidFill>
                          <a:effectLst/>
                          <a:latin typeface="Century"/>
                          <a:ea typeface="ＭＳ Ｐゴシック"/>
                          <a:cs typeface="ＭＳ Ｐゴシック"/>
                        </a:rPr>
                      </a:br>
                      <a:r>
                        <a:rPr lang="ja-JP" sz="1200" u="sng" kern="0" dirty="0">
                          <a:solidFill>
                            <a:schemeClr val="tx1"/>
                          </a:solidFill>
                          <a:effectLst/>
                          <a:latin typeface="Century"/>
                          <a:ea typeface="ＭＳ Ｐゴシック"/>
                          <a:cs typeface="ＭＳ Ｐゴシック"/>
                        </a:rPr>
                        <a:t>（老健・療養等）</a:t>
                      </a:r>
                      <a:endParaRPr lang="ja-JP" sz="2000" kern="100" dirty="0">
                        <a:solidFill>
                          <a:schemeClr val="tx1"/>
                        </a:solidFill>
                        <a:effectLst/>
                        <a:latin typeface="Century"/>
                        <a:ea typeface="ＭＳ 明朝"/>
                        <a:cs typeface="Times New Roman"/>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792000">
                <a:tc>
                  <a:txBody>
                    <a:bodyPr/>
                    <a:lstStyle/>
                    <a:p>
                      <a:pPr algn="ctr">
                        <a:lnSpc>
                          <a:spcPts val="1300"/>
                        </a:lnSpc>
                        <a:spcAft>
                          <a:spcPts val="0"/>
                        </a:spcAft>
                      </a:pPr>
                      <a:r>
                        <a:rPr lang="ja-JP" altLang="en-US" sz="1400" kern="100" dirty="0" smtClean="0">
                          <a:effectLst/>
                        </a:rPr>
                        <a:t>利用者負担</a:t>
                      </a:r>
                      <a:endParaRPr lang="en-US" altLang="ja-JP" sz="1400" kern="100" dirty="0" smtClean="0">
                        <a:effectLst/>
                      </a:endParaRPr>
                    </a:p>
                    <a:p>
                      <a:pPr algn="ctr">
                        <a:lnSpc>
                          <a:spcPts val="1300"/>
                        </a:lnSpc>
                        <a:spcAft>
                          <a:spcPts val="0"/>
                        </a:spcAft>
                      </a:pPr>
                      <a:endParaRPr lang="en-US" altLang="ja-JP" sz="1400" kern="100" dirty="0" smtClean="0">
                        <a:effectLst/>
                      </a:endParaRPr>
                    </a:p>
                    <a:p>
                      <a:pPr algn="ctr">
                        <a:lnSpc>
                          <a:spcPts val="1300"/>
                        </a:lnSpc>
                        <a:spcAft>
                          <a:spcPts val="0"/>
                        </a:spcAft>
                      </a:pPr>
                      <a:r>
                        <a:rPr lang="ja-JP" sz="1400" kern="100" dirty="0" smtClean="0">
                          <a:effectLst/>
                        </a:rPr>
                        <a:t>第１</a:t>
                      </a:r>
                      <a:r>
                        <a:rPr lang="ja-JP" altLang="en-US" sz="1400" kern="100" dirty="0" smtClean="0">
                          <a:effectLst/>
                        </a:rPr>
                        <a:t>～第３</a:t>
                      </a:r>
                      <a:r>
                        <a:rPr lang="ja-JP" sz="1400" kern="100" dirty="0" smtClean="0">
                          <a:effectLst/>
                        </a:rPr>
                        <a:t>段階</a:t>
                      </a:r>
                      <a:endParaRPr lang="ja-JP" sz="1400" kern="100" dirty="0">
                        <a:effectLst/>
                        <a:latin typeface="Century"/>
                        <a:ea typeface="ＭＳ 明朝"/>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1,970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1,640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1,150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solidFill>
                            <a:srgbClr val="000000"/>
                          </a:solidFill>
                          <a:effectLst/>
                          <a:latin typeface="Times New Roman" panose="02020603050405020304" pitchFamily="18" charset="0"/>
                          <a:ea typeface="ＭＳ 明朝"/>
                          <a:cs typeface="Times New Roman" panose="02020603050405020304" pitchFamily="18" charset="0"/>
                        </a:rPr>
                        <a:t>1,640</a:t>
                      </a:r>
                      <a:endParaRPr lang="ja-JP" sz="3600" kern="100" dirty="0">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smtClean="0">
                          <a:solidFill>
                            <a:schemeClr val="tx1"/>
                          </a:solidFill>
                          <a:effectLst/>
                          <a:latin typeface="Times New Roman" panose="02020603050405020304" pitchFamily="18" charset="0"/>
                          <a:ea typeface="ＭＳ 明朝"/>
                          <a:cs typeface="Times New Roman" panose="02020603050405020304" pitchFamily="18" charset="0"/>
                        </a:rPr>
                        <a:t>320</a:t>
                      </a:r>
                      <a:r>
                        <a:rPr lang="en-US" sz="2400" kern="0" dirty="0" smtClean="0">
                          <a:solidFill>
                            <a:srgbClr val="00B050"/>
                          </a:solidFill>
                          <a:effectLst/>
                          <a:latin typeface="Times New Roman" panose="02020603050405020304" pitchFamily="18" charset="0"/>
                          <a:ea typeface="ＭＳ 明朝"/>
                          <a:cs typeface="Times New Roman" panose="02020603050405020304" pitchFamily="18" charset="0"/>
                        </a:rPr>
                        <a:t>+</a:t>
                      </a:r>
                      <a:r>
                        <a:rPr lang="en-US" sz="2400" b="1" u="sng" kern="0" dirty="0" smtClean="0">
                          <a:solidFill>
                            <a:srgbClr val="00B050"/>
                          </a:solidFill>
                          <a:effectLst/>
                          <a:latin typeface="Times New Roman" panose="02020603050405020304" pitchFamily="18" charset="0"/>
                          <a:ea typeface="ＭＳ Ｐゴシック"/>
                          <a:cs typeface="Times New Roman" panose="02020603050405020304" pitchFamily="18" charset="0"/>
                        </a:rPr>
                        <a:t>50</a:t>
                      </a:r>
                    </a:p>
                    <a:p>
                      <a:pPr algn="ctr">
                        <a:spcAft>
                          <a:spcPts val="0"/>
                        </a:spcAft>
                      </a:pPr>
                      <a:r>
                        <a:rPr lang="ja-JP" sz="2400" b="1" u="sng" kern="0" dirty="0" smtClean="0">
                          <a:solidFill>
                            <a:srgbClr val="00B050"/>
                          </a:solidFill>
                          <a:effectLst/>
                          <a:latin typeface="Times New Roman" panose="02020603050405020304" pitchFamily="18" charset="0"/>
                          <a:ea typeface="ＭＳ Ｐゴシック"/>
                          <a:cs typeface="Times New Roman" panose="02020603050405020304" pitchFamily="18" charset="0"/>
                        </a:rPr>
                        <a:t>＋</a:t>
                      </a:r>
                      <a:r>
                        <a:rPr lang="en-US" altLang="ja-JP" sz="2400" b="1" u="sng" kern="0" dirty="0" smtClean="0">
                          <a:solidFill>
                            <a:srgbClr val="00B050"/>
                          </a:solidFill>
                          <a:effectLst/>
                          <a:latin typeface="Times New Roman" panose="02020603050405020304" pitchFamily="18" charset="0"/>
                          <a:ea typeface="ＭＳ Ｐゴシック"/>
                          <a:cs typeface="Times New Roman" panose="02020603050405020304" pitchFamily="18" charset="0"/>
                        </a:rPr>
                        <a:t>470</a:t>
                      </a:r>
                      <a:endParaRPr lang="ja-JP" sz="3600" b="1" u="sng" kern="100" dirty="0">
                        <a:solidFill>
                          <a:srgbClr val="00B050"/>
                        </a:solidFill>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smtClean="0">
                          <a:solidFill>
                            <a:srgbClr val="00B050"/>
                          </a:solidFill>
                          <a:effectLst/>
                          <a:latin typeface="Times New Roman" panose="02020603050405020304" pitchFamily="18" charset="0"/>
                          <a:ea typeface="ＭＳ 明朝"/>
                          <a:cs typeface="Times New Roman" panose="02020603050405020304" pitchFamily="18" charset="0"/>
                        </a:rPr>
                        <a:t>320+</a:t>
                      </a:r>
                      <a:r>
                        <a:rPr lang="en-US" sz="2400" b="1" u="sng" kern="0" dirty="0" smtClean="0">
                          <a:solidFill>
                            <a:srgbClr val="00B050"/>
                          </a:solidFill>
                          <a:effectLst/>
                          <a:latin typeface="Times New Roman" panose="02020603050405020304" pitchFamily="18" charset="0"/>
                          <a:ea typeface="ＭＳ 明朝"/>
                          <a:cs typeface="Times New Roman" panose="02020603050405020304" pitchFamily="18" charset="0"/>
                        </a:rPr>
                        <a:t>50</a:t>
                      </a:r>
                      <a:endParaRPr lang="ja-JP" sz="3600" b="1" u="sng" kern="100" dirty="0">
                        <a:solidFill>
                          <a:srgbClr val="00B050"/>
                        </a:solidFill>
                        <a:effectLst/>
                        <a:latin typeface="Times New Roman" panose="02020603050405020304" pitchFamily="18" charset="0"/>
                        <a:ea typeface="ＭＳ 明朝"/>
                        <a:cs typeface="Times New Roman" panose="02020603050405020304" pitchFamily="18" charset="0"/>
                      </a:endParaRPr>
                    </a:p>
                  </a:txBody>
                  <a:tcPr marL="62865" marR="628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
        <p:nvSpPr>
          <p:cNvPr id="11" name="角丸四角形 10"/>
          <p:cNvSpPr/>
          <p:nvPr/>
        </p:nvSpPr>
        <p:spPr>
          <a:xfrm>
            <a:off x="38906" y="2309869"/>
            <a:ext cx="1811668"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基準費用額</a:t>
            </a:r>
          </a:p>
        </p:txBody>
      </p:sp>
      <p:sp>
        <p:nvSpPr>
          <p:cNvPr id="12" name="角丸四角形 11"/>
          <p:cNvSpPr/>
          <p:nvPr/>
        </p:nvSpPr>
        <p:spPr>
          <a:xfrm>
            <a:off x="45261" y="4123238"/>
            <a:ext cx="1805320"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負担限度</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額</a:t>
            </a:r>
            <a:endParaRPr lang="ja-JP" altLang="en-US"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76</a:t>
            </a:fld>
            <a:endParaRPr kumimoji="0" lang="en-US" altLang="ja-JP" sz="1600" kern="0" dirty="0">
              <a:solidFill>
                <a:srgbClr val="000000"/>
              </a:solidFill>
            </a:endParaRPr>
          </a:p>
        </p:txBody>
      </p:sp>
    </p:spTree>
    <p:extLst>
      <p:ext uri="{BB962C8B-B14F-4D97-AF65-F5344CB8AC3E}">
        <p14:creationId xmlns:p14="http://schemas.microsoft.com/office/powerpoint/2010/main" val="37892352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17C88A-ABF3-4186-AF39-23B5F0614D2C}" type="slidenum">
              <a:rPr lang="ja-JP" altLang="en-US" sz="1600" smtClean="0">
                <a:solidFill>
                  <a:prstClr val="black"/>
                </a:solidFill>
              </a:rPr>
              <a:pPr/>
              <a:t>77</a:t>
            </a:fld>
            <a:endParaRPr lang="ja-JP" altLang="en-US" sz="1600" dirty="0">
              <a:solidFill>
                <a:prstClr val="black"/>
              </a:solidFill>
            </a:endParaRPr>
          </a:p>
        </p:txBody>
      </p:sp>
      <p:sp>
        <p:nvSpPr>
          <p:cNvPr id="3" name="タイトル 1"/>
          <p:cNvSpPr txBox="1">
            <a:spLocks/>
          </p:cNvSpPr>
          <p:nvPr/>
        </p:nvSpPr>
        <p:spPr>
          <a:xfrm>
            <a:off x="-16450" y="-5112"/>
            <a:ext cx="9936000" cy="540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0" tIns="45720" rIns="0" bIns="45720" rtlCol="0" anchor="b" anchorCtr="1">
            <a:noAutofit/>
          </a:bodyPr>
          <a:lstStyle/>
          <a:p>
            <a:pPr algn="ctr">
              <a:spcBef>
                <a:spcPct val="0"/>
              </a:spcBef>
              <a:defRPr/>
            </a:pPr>
            <a:r>
              <a:rPr kumimoji="0" lang="ja-JP" altLang="en-US" sz="20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a:t>
            </a:r>
            <a:r>
              <a:rPr kumimoji="0" lang="ja-JP" altLang="en-US" sz="2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基準費用額（１</a:t>
            </a:r>
            <a:r>
              <a:rPr kumimoji="0" lang="ja-JP" altLang="en-US" sz="20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　変更</a:t>
            </a:r>
            <a:r>
              <a:rPr lang="ja-JP" altLang="en-US" sz="1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後</a:t>
            </a:r>
            <a:r>
              <a:rPr lang="ja-JP" altLang="en-US" sz="1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の基準費用額と負担限度額の一覧</a:t>
            </a:r>
            <a:endParaRPr lang="ja-JP" altLang="en-US" sz="1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540986140"/>
              </p:ext>
            </p:extLst>
          </p:nvPr>
        </p:nvGraphicFramePr>
        <p:xfrm>
          <a:off x="656823" y="830400"/>
          <a:ext cx="8525815" cy="2930233"/>
        </p:xfrm>
        <a:graphic>
          <a:graphicData uri="http://schemas.openxmlformats.org/drawingml/2006/table">
            <a:tbl>
              <a:tblPr firstRow="1" firstCol="1" bandRow="1">
                <a:tableStyleId>{5C22544A-7EE6-4342-B048-85BDC9FD1C3A}</a:tableStyleId>
              </a:tblPr>
              <a:tblGrid>
                <a:gridCol w="1221500"/>
                <a:gridCol w="837177"/>
                <a:gridCol w="1077275"/>
                <a:gridCol w="1078147"/>
                <a:gridCol w="1078147"/>
                <a:gridCol w="1077275"/>
                <a:gridCol w="1078147"/>
                <a:gridCol w="1078147"/>
              </a:tblGrid>
              <a:tr h="579899">
                <a:tc>
                  <a:txBody>
                    <a:bodyPr/>
                    <a:lstStyle/>
                    <a:p>
                      <a:pPr algn="just">
                        <a:spcAft>
                          <a:spcPts val="0"/>
                        </a:spcAft>
                      </a:pPr>
                      <a:r>
                        <a:rPr lang="en-US" sz="1100" kern="100" dirty="0">
                          <a:effectLst/>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食費</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ユニット型</a:t>
                      </a:r>
                    </a:p>
                    <a:p>
                      <a:pPr algn="ctr">
                        <a:spcAft>
                          <a:spcPts val="0"/>
                        </a:spcAft>
                      </a:pPr>
                      <a:r>
                        <a:rPr lang="ja-JP" sz="1200" kern="100" dirty="0">
                          <a:effectLst/>
                        </a:rPr>
                        <a:t>個室</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ユニット型</a:t>
                      </a:r>
                    </a:p>
                    <a:p>
                      <a:pPr algn="ctr">
                        <a:spcAft>
                          <a:spcPts val="0"/>
                        </a:spcAft>
                      </a:pPr>
                      <a:r>
                        <a:rPr lang="ja-JP" sz="1200" kern="100" dirty="0">
                          <a:effectLst/>
                        </a:rPr>
                        <a:t>準個室</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従来型個室</a:t>
                      </a:r>
                    </a:p>
                    <a:p>
                      <a:pPr algn="ctr">
                        <a:spcAft>
                          <a:spcPts val="0"/>
                        </a:spcAft>
                      </a:pPr>
                      <a:r>
                        <a:rPr lang="en-US" sz="1200" kern="0" dirty="0">
                          <a:effectLst/>
                        </a:rPr>
                        <a:t>(</a:t>
                      </a:r>
                      <a:r>
                        <a:rPr lang="ja-JP" sz="1200" kern="0" dirty="0">
                          <a:effectLst/>
                        </a:rPr>
                        <a:t>特</a:t>
                      </a:r>
                      <a:r>
                        <a:rPr lang="ja-JP" sz="1200" kern="0" dirty="0" smtClean="0">
                          <a:effectLst/>
                        </a:rPr>
                        <a:t>養等</a:t>
                      </a:r>
                      <a:r>
                        <a:rPr lang="en-US"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従来型個室</a:t>
                      </a:r>
                    </a:p>
                    <a:p>
                      <a:pPr algn="ctr">
                        <a:spcAft>
                          <a:spcPts val="0"/>
                        </a:spcAft>
                      </a:pPr>
                      <a:r>
                        <a:rPr lang="en-US" sz="1200" kern="0" dirty="0">
                          <a:effectLst/>
                        </a:rPr>
                        <a:t>(</a:t>
                      </a:r>
                      <a:r>
                        <a:rPr lang="ja-JP" sz="1200" kern="0" dirty="0">
                          <a:effectLst/>
                        </a:rPr>
                        <a:t>老健･療養等</a:t>
                      </a:r>
                      <a:r>
                        <a:rPr lang="en-US" sz="1200" kern="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多床室</a:t>
                      </a:r>
                    </a:p>
                    <a:p>
                      <a:pPr algn="ctr">
                        <a:spcAft>
                          <a:spcPts val="0"/>
                        </a:spcAft>
                      </a:pPr>
                      <a:r>
                        <a:rPr lang="en-US" sz="1200" kern="0" spc="150" dirty="0">
                          <a:effectLst/>
                        </a:rPr>
                        <a:t>(</a:t>
                      </a:r>
                      <a:r>
                        <a:rPr lang="ja-JP" sz="1200" kern="0" spc="150" dirty="0">
                          <a:effectLst/>
                        </a:rPr>
                        <a:t>特養等</a:t>
                      </a:r>
                      <a:r>
                        <a:rPr lang="en-US" sz="1200" kern="0" spc="15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多床室</a:t>
                      </a:r>
                    </a:p>
                    <a:p>
                      <a:pPr algn="ctr">
                        <a:spcAft>
                          <a:spcPts val="0"/>
                        </a:spcAft>
                      </a:pPr>
                      <a:r>
                        <a:rPr lang="en-US" sz="1200" kern="0" dirty="0">
                          <a:effectLst/>
                        </a:rPr>
                        <a:t>(</a:t>
                      </a:r>
                      <a:r>
                        <a:rPr lang="ja-JP" sz="1200" kern="0" dirty="0">
                          <a:effectLst/>
                        </a:rPr>
                        <a:t>老健･療養等</a:t>
                      </a:r>
                      <a:r>
                        <a:rPr lang="en-US" sz="1200" kern="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249">
                <a:tc>
                  <a:txBody>
                    <a:bodyPr/>
                    <a:lstStyle/>
                    <a:p>
                      <a:pPr algn="ctr">
                        <a:spcAft>
                          <a:spcPts val="0"/>
                        </a:spcAft>
                      </a:pPr>
                      <a:r>
                        <a:rPr lang="ja-JP" sz="1200" kern="100" dirty="0">
                          <a:effectLst/>
                        </a:rPr>
                        <a:t>基準費用額</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rPr>
                        <a:t>1,380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1,970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a:effectLst/>
                        </a:rPr>
                        <a:t>1,640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a:effectLst/>
                        </a:rPr>
                        <a:t>1,150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a:effectLst/>
                        </a:rPr>
                        <a:t>1,640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1" kern="100" dirty="0">
                          <a:solidFill>
                            <a:srgbClr val="FF0000"/>
                          </a:solidFill>
                          <a:effectLst>
                            <a:outerShdw blurRad="38100" dist="38100" dir="2700000" algn="tl">
                              <a:srgbClr val="000000">
                                <a:alpha val="43137"/>
                              </a:srgbClr>
                            </a:outerShdw>
                          </a:effectLst>
                        </a:rPr>
                        <a:t>370</a:t>
                      </a:r>
                      <a:endParaRPr lang="ja-JP" sz="1800"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1" kern="100" dirty="0">
                          <a:solidFill>
                            <a:srgbClr val="FF0000"/>
                          </a:solidFill>
                          <a:effectLst>
                            <a:outerShdw blurRad="38100" dist="38100" dir="2700000" algn="tl">
                              <a:srgbClr val="000000">
                                <a:alpha val="43137"/>
                              </a:srgbClr>
                            </a:outerShdw>
                          </a:effectLst>
                        </a:rPr>
                        <a:t>370</a:t>
                      </a:r>
                      <a:endParaRPr lang="ja-JP" sz="1800"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44695">
                <a:tc>
                  <a:txBody>
                    <a:bodyPr/>
                    <a:lstStyle/>
                    <a:p>
                      <a:pPr algn="ctr">
                        <a:spcAft>
                          <a:spcPts val="0"/>
                        </a:spcAft>
                      </a:pPr>
                      <a:r>
                        <a:rPr lang="ja-JP" sz="1200" kern="100" dirty="0">
                          <a:effectLst/>
                        </a:rPr>
                        <a:t>負担限度額</a:t>
                      </a:r>
                    </a:p>
                    <a:p>
                      <a:pPr algn="ctr">
                        <a:spcAft>
                          <a:spcPts val="0"/>
                        </a:spcAft>
                      </a:pPr>
                      <a:r>
                        <a:rPr lang="ja-JP" sz="1200" kern="100" dirty="0">
                          <a:effectLst/>
                        </a:rPr>
                        <a:t>（利用者負担</a:t>
                      </a:r>
                    </a:p>
                    <a:p>
                      <a:pPr indent="114300" algn="ctr">
                        <a:spcAft>
                          <a:spcPts val="0"/>
                        </a:spcAft>
                      </a:pPr>
                      <a:r>
                        <a:rPr lang="ja-JP" sz="1200" kern="100" dirty="0">
                          <a:effectLst/>
                        </a:rPr>
                        <a:t>第３段階）</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rPr>
                        <a:t>650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1,310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1,310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820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1,310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1" kern="100" dirty="0">
                          <a:solidFill>
                            <a:srgbClr val="FF0000"/>
                          </a:solidFill>
                          <a:effectLst>
                            <a:outerShdw blurRad="38100" dist="38100" dir="2700000" algn="tl">
                              <a:srgbClr val="000000">
                                <a:alpha val="43137"/>
                              </a:srgbClr>
                            </a:outerShdw>
                          </a:effectLst>
                        </a:rPr>
                        <a:t>370</a:t>
                      </a:r>
                      <a:endParaRPr lang="ja-JP" sz="1800"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1" kern="100" dirty="0">
                          <a:solidFill>
                            <a:srgbClr val="FF0000"/>
                          </a:solidFill>
                          <a:effectLst>
                            <a:outerShdw blurRad="38100" dist="38100" dir="2700000" algn="tl">
                              <a:srgbClr val="000000">
                                <a:alpha val="43137"/>
                              </a:srgbClr>
                            </a:outerShdw>
                          </a:effectLst>
                        </a:rPr>
                        <a:t>370</a:t>
                      </a:r>
                      <a:endParaRPr lang="ja-JP" sz="1800"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44695">
                <a:tc>
                  <a:txBody>
                    <a:bodyPr/>
                    <a:lstStyle/>
                    <a:p>
                      <a:pPr algn="ctr">
                        <a:spcAft>
                          <a:spcPts val="0"/>
                        </a:spcAft>
                      </a:pPr>
                      <a:r>
                        <a:rPr lang="ja-JP" sz="1200" kern="100" dirty="0">
                          <a:effectLst/>
                        </a:rPr>
                        <a:t>負担限度額</a:t>
                      </a:r>
                    </a:p>
                    <a:p>
                      <a:pPr algn="ctr">
                        <a:spcAft>
                          <a:spcPts val="0"/>
                        </a:spcAft>
                      </a:pPr>
                      <a:r>
                        <a:rPr lang="ja-JP" sz="1200" kern="100" dirty="0">
                          <a:effectLst/>
                        </a:rPr>
                        <a:t>（利用者負担</a:t>
                      </a:r>
                    </a:p>
                    <a:p>
                      <a:pPr indent="114300" algn="ctr">
                        <a:spcAft>
                          <a:spcPts val="0"/>
                        </a:spcAft>
                      </a:pPr>
                      <a:r>
                        <a:rPr lang="ja-JP" sz="1200" kern="100" dirty="0">
                          <a:effectLst/>
                        </a:rPr>
                        <a:t>第２段階）</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rPr>
                        <a:t>390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820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1" kern="100" dirty="0">
                          <a:solidFill>
                            <a:srgbClr val="FF0000"/>
                          </a:solidFill>
                          <a:effectLst>
                            <a:outerShdw blurRad="38100" dist="38100" dir="2700000" algn="tl">
                              <a:srgbClr val="000000">
                                <a:alpha val="43137"/>
                              </a:srgbClr>
                            </a:outerShdw>
                          </a:effectLst>
                        </a:rPr>
                        <a:t>370</a:t>
                      </a:r>
                      <a:endParaRPr lang="ja-JP" sz="1800"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1" kern="100" dirty="0">
                          <a:solidFill>
                            <a:srgbClr val="FF0000"/>
                          </a:solidFill>
                          <a:effectLst>
                            <a:outerShdw blurRad="38100" dist="38100" dir="2700000" algn="tl">
                              <a:srgbClr val="000000">
                                <a:alpha val="43137"/>
                              </a:srgbClr>
                            </a:outerShdw>
                          </a:effectLst>
                        </a:rPr>
                        <a:t>370</a:t>
                      </a:r>
                      <a:endParaRPr lang="ja-JP" sz="1800"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44695">
                <a:tc>
                  <a:txBody>
                    <a:bodyPr/>
                    <a:lstStyle/>
                    <a:p>
                      <a:pPr algn="ctr">
                        <a:spcAft>
                          <a:spcPts val="0"/>
                        </a:spcAft>
                      </a:pPr>
                      <a:r>
                        <a:rPr lang="ja-JP" sz="1200" kern="100" dirty="0">
                          <a:effectLst/>
                        </a:rPr>
                        <a:t>負担限度額</a:t>
                      </a:r>
                    </a:p>
                    <a:p>
                      <a:pPr algn="ctr">
                        <a:spcAft>
                          <a:spcPts val="0"/>
                        </a:spcAft>
                      </a:pPr>
                      <a:r>
                        <a:rPr lang="ja-JP" sz="1200" kern="100" dirty="0">
                          <a:effectLst/>
                        </a:rPr>
                        <a:t>（利用者負担</a:t>
                      </a:r>
                    </a:p>
                    <a:p>
                      <a:pPr indent="114300" algn="ctr">
                        <a:spcAft>
                          <a:spcPts val="0"/>
                        </a:spcAft>
                      </a:pPr>
                      <a:r>
                        <a:rPr lang="ja-JP" sz="1200" kern="100" dirty="0">
                          <a:effectLst/>
                        </a:rPr>
                        <a:t>第１段階）</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rPr>
                        <a:t>300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820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320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
        <p:nvSpPr>
          <p:cNvPr id="7" name="角丸四角形 6"/>
          <p:cNvSpPr/>
          <p:nvPr/>
        </p:nvSpPr>
        <p:spPr>
          <a:xfrm>
            <a:off x="244699" y="534888"/>
            <a:ext cx="2421228" cy="283335"/>
          </a:xfrm>
          <a:prstGeom prst="round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年４月</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日以降</a:t>
            </a:r>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042072567"/>
              </p:ext>
            </p:extLst>
          </p:nvPr>
        </p:nvGraphicFramePr>
        <p:xfrm>
          <a:off x="623174" y="4018209"/>
          <a:ext cx="8585220" cy="2758017"/>
        </p:xfrm>
        <a:graphic>
          <a:graphicData uri="http://schemas.openxmlformats.org/drawingml/2006/table">
            <a:tbl>
              <a:tblPr firstRow="1" firstCol="1" bandRow="1">
                <a:tableStyleId>{5C22544A-7EE6-4342-B048-85BDC9FD1C3A}</a:tableStyleId>
              </a:tblPr>
              <a:tblGrid>
                <a:gridCol w="1231870"/>
                <a:gridCol w="844284"/>
                <a:gridCol w="1086421"/>
                <a:gridCol w="1087300"/>
                <a:gridCol w="1087300"/>
                <a:gridCol w="1086421"/>
                <a:gridCol w="1087300"/>
                <a:gridCol w="1074324"/>
              </a:tblGrid>
              <a:tr h="510450">
                <a:tc>
                  <a:txBody>
                    <a:bodyPr/>
                    <a:lstStyle/>
                    <a:p>
                      <a:pPr algn="just">
                        <a:spcAft>
                          <a:spcPts val="0"/>
                        </a:spcAft>
                      </a:pPr>
                      <a:r>
                        <a:rPr lang="en-US" sz="1100" kern="100" dirty="0">
                          <a:effectLst/>
                        </a:rPr>
                        <a:t> </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食費</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ユニット型</a:t>
                      </a:r>
                    </a:p>
                    <a:p>
                      <a:pPr algn="ctr">
                        <a:spcAft>
                          <a:spcPts val="0"/>
                        </a:spcAft>
                      </a:pPr>
                      <a:r>
                        <a:rPr lang="ja-JP" sz="1200" kern="100" dirty="0">
                          <a:effectLst/>
                        </a:rPr>
                        <a:t>個室</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ユニット型</a:t>
                      </a:r>
                    </a:p>
                    <a:p>
                      <a:pPr algn="ctr">
                        <a:spcAft>
                          <a:spcPts val="0"/>
                        </a:spcAft>
                      </a:pPr>
                      <a:r>
                        <a:rPr lang="ja-JP" sz="1200" kern="100" dirty="0">
                          <a:effectLst/>
                        </a:rPr>
                        <a:t>準個室</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従来型個室</a:t>
                      </a:r>
                    </a:p>
                    <a:p>
                      <a:pPr algn="ctr">
                        <a:spcAft>
                          <a:spcPts val="0"/>
                        </a:spcAft>
                      </a:pPr>
                      <a:r>
                        <a:rPr lang="en-US" sz="1200" kern="0" dirty="0">
                          <a:effectLst/>
                        </a:rPr>
                        <a:t>(</a:t>
                      </a:r>
                      <a:r>
                        <a:rPr lang="ja-JP" sz="1200" kern="0">
                          <a:effectLst/>
                        </a:rPr>
                        <a:t>特</a:t>
                      </a:r>
                      <a:r>
                        <a:rPr lang="ja-JP" sz="1200" kern="0" smtClean="0">
                          <a:effectLst/>
                        </a:rPr>
                        <a:t>養等</a:t>
                      </a:r>
                      <a:r>
                        <a:rPr lang="en-US" sz="1200" kern="10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従来型個室</a:t>
                      </a:r>
                    </a:p>
                    <a:p>
                      <a:pPr algn="ctr">
                        <a:spcAft>
                          <a:spcPts val="0"/>
                        </a:spcAft>
                      </a:pPr>
                      <a:r>
                        <a:rPr lang="en-US" sz="1200" kern="0" dirty="0">
                          <a:effectLst/>
                        </a:rPr>
                        <a:t>(</a:t>
                      </a:r>
                      <a:r>
                        <a:rPr lang="ja-JP" sz="1200" kern="0" dirty="0">
                          <a:effectLst/>
                        </a:rPr>
                        <a:t>老健･療養等</a:t>
                      </a:r>
                      <a:r>
                        <a:rPr lang="en-US" sz="1200" kern="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多床室</a:t>
                      </a:r>
                    </a:p>
                    <a:p>
                      <a:pPr algn="ctr">
                        <a:spcAft>
                          <a:spcPts val="0"/>
                        </a:spcAft>
                      </a:pPr>
                      <a:r>
                        <a:rPr lang="en-US" sz="1200" kern="0" spc="150" dirty="0">
                          <a:effectLst/>
                        </a:rPr>
                        <a:t>(</a:t>
                      </a:r>
                      <a:r>
                        <a:rPr lang="ja-JP" sz="1200" kern="0" spc="150" dirty="0">
                          <a:effectLst/>
                        </a:rPr>
                        <a:t>特養等</a:t>
                      </a:r>
                      <a:r>
                        <a:rPr lang="en-US" sz="1200" kern="0" spc="15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a:effectLst/>
                        </a:rPr>
                        <a:t>多床室</a:t>
                      </a:r>
                    </a:p>
                    <a:p>
                      <a:pPr algn="ctr">
                        <a:spcAft>
                          <a:spcPts val="0"/>
                        </a:spcAft>
                      </a:pPr>
                      <a:r>
                        <a:rPr lang="en-US" sz="1200" kern="0" dirty="0">
                          <a:effectLst/>
                        </a:rPr>
                        <a:t>(</a:t>
                      </a:r>
                      <a:r>
                        <a:rPr lang="ja-JP" sz="1200" kern="0" dirty="0">
                          <a:effectLst/>
                        </a:rPr>
                        <a:t>老健･療養等</a:t>
                      </a:r>
                      <a:r>
                        <a:rPr lang="en-US" sz="1200" kern="0" dirty="0">
                          <a:effectLst/>
                        </a:rPr>
                        <a:t>)</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6399">
                <a:tc>
                  <a:txBody>
                    <a:bodyPr/>
                    <a:lstStyle/>
                    <a:p>
                      <a:pPr algn="ctr">
                        <a:spcAft>
                          <a:spcPts val="0"/>
                        </a:spcAft>
                      </a:pPr>
                      <a:r>
                        <a:rPr lang="ja-JP" sz="1200" kern="100" dirty="0">
                          <a:effectLst/>
                        </a:rPr>
                        <a:t>基準費用額</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rPr>
                        <a:t>1,380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1,970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a:effectLst/>
                        </a:rPr>
                        <a:t>1,640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a:effectLst/>
                        </a:rPr>
                        <a:t>1,150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a:effectLst/>
                        </a:rPr>
                        <a:t>1,640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altLang="ja-JP" sz="1800" b="1" kern="100" dirty="0" smtClean="0">
                          <a:solidFill>
                            <a:srgbClr val="FF0000"/>
                          </a:solidFill>
                          <a:effectLst>
                            <a:outerShdw blurRad="38100" dist="38100" dir="2700000" algn="tl">
                              <a:srgbClr val="000000">
                                <a:alpha val="43137"/>
                              </a:srgbClr>
                            </a:outerShdw>
                          </a:effectLst>
                          <a:latin typeface="+mn-lt"/>
                          <a:ea typeface="+mn-ea"/>
                          <a:cs typeface="+mn-cs"/>
                        </a:rPr>
                        <a:t>840</a:t>
                      </a:r>
                      <a:endParaRPr lang="ja-JP" sz="1800" b="1" kern="100" dirty="0">
                        <a:solidFill>
                          <a:srgbClr val="FF0000"/>
                        </a:solidFill>
                        <a:effectLst>
                          <a:outerShdw blurRad="38100" dist="38100" dir="2700000" algn="tl">
                            <a:srgbClr val="000000">
                              <a:alpha val="43137"/>
                            </a:srgbClr>
                          </a:outerShdw>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0" kern="100" dirty="0">
                          <a:solidFill>
                            <a:schemeClr val="tx1"/>
                          </a:solidFill>
                          <a:effectLst/>
                        </a:rPr>
                        <a:t>370</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27056">
                <a:tc>
                  <a:txBody>
                    <a:bodyPr/>
                    <a:lstStyle/>
                    <a:p>
                      <a:pPr algn="ctr">
                        <a:spcAft>
                          <a:spcPts val="0"/>
                        </a:spcAft>
                      </a:pPr>
                      <a:r>
                        <a:rPr lang="ja-JP" sz="1200" kern="100" dirty="0">
                          <a:effectLst/>
                        </a:rPr>
                        <a:t>負担限度額</a:t>
                      </a:r>
                    </a:p>
                    <a:p>
                      <a:pPr algn="ctr">
                        <a:spcAft>
                          <a:spcPts val="0"/>
                        </a:spcAft>
                      </a:pPr>
                      <a:r>
                        <a:rPr lang="ja-JP" sz="1200" kern="100" dirty="0">
                          <a:effectLst/>
                        </a:rPr>
                        <a:t>（利用者負担</a:t>
                      </a:r>
                    </a:p>
                    <a:p>
                      <a:pPr indent="114300" algn="ctr">
                        <a:spcAft>
                          <a:spcPts val="0"/>
                        </a:spcAft>
                      </a:pPr>
                      <a:r>
                        <a:rPr lang="ja-JP" sz="1200" kern="100" dirty="0">
                          <a:effectLst/>
                        </a:rPr>
                        <a:t>第３段階）</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rPr>
                        <a:t>650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1,310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1,310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820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1,310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0" kern="100" dirty="0">
                          <a:solidFill>
                            <a:schemeClr val="tx1"/>
                          </a:solidFill>
                          <a:effectLst/>
                        </a:rPr>
                        <a:t>370</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0" kern="100" dirty="0">
                          <a:solidFill>
                            <a:schemeClr val="tx1"/>
                          </a:solidFill>
                          <a:effectLst/>
                        </a:rPr>
                        <a:t>370</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27056">
                <a:tc>
                  <a:txBody>
                    <a:bodyPr/>
                    <a:lstStyle/>
                    <a:p>
                      <a:pPr algn="ctr">
                        <a:spcAft>
                          <a:spcPts val="0"/>
                        </a:spcAft>
                      </a:pPr>
                      <a:r>
                        <a:rPr lang="ja-JP" sz="1200" kern="100" dirty="0">
                          <a:effectLst/>
                        </a:rPr>
                        <a:t>負担限度額</a:t>
                      </a:r>
                    </a:p>
                    <a:p>
                      <a:pPr algn="ctr">
                        <a:spcAft>
                          <a:spcPts val="0"/>
                        </a:spcAft>
                      </a:pPr>
                      <a:r>
                        <a:rPr lang="ja-JP" sz="1200" kern="100" dirty="0">
                          <a:effectLst/>
                        </a:rPr>
                        <a:t>（利用者負担</a:t>
                      </a:r>
                    </a:p>
                    <a:p>
                      <a:pPr indent="114300" algn="ctr">
                        <a:spcAft>
                          <a:spcPts val="0"/>
                        </a:spcAft>
                      </a:pPr>
                      <a:r>
                        <a:rPr lang="ja-JP" sz="1200" kern="100" dirty="0">
                          <a:effectLst/>
                        </a:rPr>
                        <a:t>第２段階）</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rPr>
                        <a:t>390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820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0" kern="100" dirty="0">
                          <a:solidFill>
                            <a:schemeClr val="tx1"/>
                          </a:solidFill>
                          <a:effectLst/>
                        </a:rPr>
                        <a:t>370</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b="0" kern="100" dirty="0">
                          <a:solidFill>
                            <a:schemeClr val="tx1"/>
                          </a:solidFill>
                          <a:effectLst/>
                        </a:rPr>
                        <a:t>370</a:t>
                      </a:r>
                      <a:endParaRPr lang="ja-JP" sz="1800" b="0" kern="100" dirty="0">
                        <a:solidFill>
                          <a:schemeClr val="tx1"/>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r h="627056">
                <a:tc>
                  <a:txBody>
                    <a:bodyPr/>
                    <a:lstStyle/>
                    <a:p>
                      <a:pPr algn="ctr">
                        <a:spcAft>
                          <a:spcPts val="0"/>
                        </a:spcAft>
                      </a:pPr>
                      <a:r>
                        <a:rPr lang="ja-JP" sz="1200" kern="100" dirty="0">
                          <a:effectLst/>
                        </a:rPr>
                        <a:t>負担限度額</a:t>
                      </a:r>
                    </a:p>
                    <a:p>
                      <a:pPr algn="ctr">
                        <a:spcAft>
                          <a:spcPts val="0"/>
                        </a:spcAft>
                      </a:pPr>
                      <a:r>
                        <a:rPr lang="ja-JP" sz="1200" kern="100" dirty="0">
                          <a:effectLst/>
                        </a:rPr>
                        <a:t>（利用者負担</a:t>
                      </a:r>
                    </a:p>
                    <a:p>
                      <a:pPr indent="114300" algn="ctr">
                        <a:spcAft>
                          <a:spcPts val="0"/>
                        </a:spcAft>
                      </a:pPr>
                      <a:r>
                        <a:rPr lang="ja-JP" sz="1200" kern="100" dirty="0">
                          <a:effectLst/>
                        </a:rPr>
                        <a:t>第１段階）</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kern="100" dirty="0">
                          <a:effectLst/>
                        </a:rPr>
                        <a:t>300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820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320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490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spcAft>
                          <a:spcPts val="0"/>
                        </a:spcAft>
                      </a:pPr>
                      <a:r>
                        <a:rPr lang="en-US" sz="1800" kern="100" dirty="0">
                          <a:effectLst/>
                        </a:rPr>
                        <a:t>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r>
            </a:tbl>
          </a:graphicData>
        </a:graphic>
      </p:graphicFrame>
      <p:sp>
        <p:nvSpPr>
          <p:cNvPr id="11" name="角丸四角形 10"/>
          <p:cNvSpPr/>
          <p:nvPr/>
        </p:nvSpPr>
        <p:spPr>
          <a:xfrm>
            <a:off x="244699" y="3778216"/>
            <a:ext cx="2421228" cy="283335"/>
          </a:xfrm>
          <a:prstGeom prst="roundRect">
            <a:avLst/>
          </a:prstGeom>
          <a:solidFill>
            <a:schemeClr val="accent4">
              <a:lumMod val="40000"/>
              <a:lumOff val="6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27</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年８月</a:t>
            </a:r>
            <a:r>
              <a:rPr lang="en-US" altLang="ja-JP"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日以降</a:t>
            </a:r>
            <a:endParaRPr lang="ja-JP" altLang="en-US" sz="1400"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713300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17C88A-ABF3-4186-AF39-23B5F0614D2C}" type="slidenum">
              <a:rPr lang="ja-JP" altLang="en-US" sz="1600" smtClean="0">
                <a:solidFill>
                  <a:prstClr val="black"/>
                </a:solidFill>
              </a:rPr>
              <a:pPr/>
              <a:t>78</a:t>
            </a:fld>
            <a:endParaRPr lang="ja-JP" altLang="en-US" sz="1600" dirty="0">
              <a:solidFill>
                <a:prstClr val="black"/>
              </a:solidFill>
            </a:endParaRPr>
          </a:p>
        </p:txBody>
      </p:sp>
      <p:sp>
        <p:nvSpPr>
          <p:cNvPr id="3" name="タイトル 1"/>
          <p:cNvSpPr txBox="1">
            <a:spLocks/>
          </p:cNvSpPr>
          <p:nvPr/>
        </p:nvSpPr>
        <p:spPr>
          <a:xfrm>
            <a:off x="-16450" y="-5112"/>
            <a:ext cx="9936000" cy="540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0" tIns="45720" rIns="0" bIns="45720" rtlCol="0" anchor="b" anchorCtr="1">
            <a:noAutofit/>
          </a:bodyPr>
          <a:lstStyle/>
          <a:p>
            <a:pPr algn="ctr"/>
            <a:r>
              <a:rPr kumimoji="0" lang="ja-JP" altLang="en-US" sz="175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a:t>
            </a:r>
            <a:r>
              <a:rPr kumimoji="0" lang="ja-JP" altLang="en-US" sz="175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基準費用額</a:t>
            </a:r>
            <a:r>
              <a:rPr kumimoji="0" lang="ja-JP" altLang="en-US" sz="175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kumimoji="0" lang="ja-JP" altLang="en-US" sz="175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175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留意事項</a:t>
            </a:r>
            <a:endParaRPr lang="en-US" altLang="ja-JP" sz="17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介護老人福祉施設、介護療養型医療施設、介護老人保健施設、短期入所生活介護、短期入所療養介護共通</a:t>
            </a:r>
            <a:r>
              <a:rPr lang="en-US" altLang="ja-JP"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5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81188" y="783772"/>
            <a:ext cx="9535886" cy="484429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b="1" u="sng" dirty="0" smtClean="0">
                <a:solidFill>
                  <a:prstClr val="black"/>
                </a:solidFill>
                <a:latin typeface="ＭＳ Ｐゴシック"/>
              </a:rPr>
              <a:t>（１）変更届出書について</a:t>
            </a:r>
            <a:endParaRPr lang="en-US" altLang="ja-JP" b="1" u="sng" dirty="0" smtClean="0">
              <a:solidFill>
                <a:prstClr val="black"/>
              </a:solidFill>
              <a:latin typeface="ＭＳ Ｐゴシック"/>
            </a:endParaRPr>
          </a:p>
          <a:p>
            <a:r>
              <a:rPr lang="ja-JP" altLang="en-US" dirty="0">
                <a:solidFill>
                  <a:prstClr val="black"/>
                </a:solidFill>
                <a:latin typeface="ＭＳ Ｐゴシック"/>
              </a:rPr>
              <a:t>　</a:t>
            </a:r>
            <a:r>
              <a:rPr lang="ja-JP" altLang="en-US" dirty="0" smtClean="0">
                <a:solidFill>
                  <a:prstClr val="black"/>
                </a:solidFill>
                <a:latin typeface="ＭＳ Ｐゴシック"/>
              </a:rPr>
              <a:t>　</a:t>
            </a:r>
            <a:r>
              <a:rPr lang="ja-JP" altLang="en-US" sz="1600" dirty="0" smtClean="0">
                <a:solidFill>
                  <a:prstClr val="black"/>
                </a:solidFill>
                <a:latin typeface="ＭＳ Ｐゴシック"/>
              </a:rPr>
              <a:t>多床室におけ</a:t>
            </a:r>
            <a:r>
              <a:rPr lang="ja-JP" altLang="en-US" sz="1600" dirty="0">
                <a:solidFill>
                  <a:prstClr val="black"/>
                </a:solidFill>
                <a:latin typeface="ＭＳ Ｐゴシック"/>
              </a:rPr>
              <a:t>る</a:t>
            </a:r>
            <a:r>
              <a:rPr lang="ja-JP" altLang="en-US" sz="1600" dirty="0" smtClean="0">
                <a:solidFill>
                  <a:prstClr val="black"/>
                </a:solidFill>
                <a:latin typeface="ＭＳ Ｐゴシック"/>
              </a:rPr>
              <a:t>居住費（滞在費）の基準費用額及び負担限度額が見直されることに伴い、</a:t>
            </a:r>
            <a:r>
              <a:rPr lang="ja-JP" altLang="en-US" sz="1600" u="sng" dirty="0" smtClean="0">
                <a:solidFill>
                  <a:prstClr val="black"/>
                </a:solidFill>
                <a:latin typeface="ＭＳ Ｐゴシック"/>
              </a:rPr>
              <a:t>運営規程中の利</a:t>
            </a:r>
            <a:endParaRPr lang="en-US" altLang="ja-JP" sz="1600" u="sng" dirty="0" smtClean="0">
              <a:solidFill>
                <a:prstClr val="black"/>
              </a:solidFill>
              <a:latin typeface="ＭＳ Ｐゴシック"/>
            </a:endParaRPr>
          </a:p>
          <a:p>
            <a:r>
              <a:rPr lang="ja-JP" altLang="en-US" sz="1600" dirty="0">
                <a:solidFill>
                  <a:prstClr val="black"/>
                </a:solidFill>
                <a:latin typeface="ＭＳ Ｐゴシック"/>
              </a:rPr>
              <a:t>　</a:t>
            </a:r>
            <a:r>
              <a:rPr lang="ja-JP" altLang="en-US" sz="1600" u="sng" dirty="0" smtClean="0">
                <a:solidFill>
                  <a:prstClr val="black"/>
                </a:solidFill>
                <a:latin typeface="ＭＳ Ｐゴシック"/>
              </a:rPr>
              <a:t>用料等の記載に変更が生じた場合は、下記のとおり変更届出書を提出すること。</a:t>
            </a:r>
            <a:endParaRPr lang="en-US" altLang="ja-JP" sz="1600" u="sng" dirty="0" smtClean="0">
              <a:solidFill>
                <a:prstClr val="black"/>
              </a:solidFill>
              <a:latin typeface="ＭＳ Ｐゴシック"/>
            </a:endParaRPr>
          </a:p>
          <a:p>
            <a:r>
              <a:rPr lang="ja-JP" altLang="en-US" sz="1600" dirty="0">
                <a:solidFill>
                  <a:prstClr val="black"/>
                </a:solidFill>
                <a:latin typeface="ＭＳ Ｐゴシック"/>
              </a:rPr>
              <a:t>　</a:t>
            </a:r>
            <a:r>
              <a:rPr lang="ja-JP" altLang="en-US" sz="1600" dirty="0" smtClean="0">
                <a:solidFill>
                  <a:prstClr val="black"/>
                </a:solidFill>
                <a:latin typeface="ＭＳ Ｐゴシック" panose="020B0600070205080204" pitchFamily="50" charset="-128"/>
              </a:rPr>
              <a:t>①提出先</a:t>
            </a:r>
            <a:endParaRPr lang="en-US" altLang="ja-JP" sz="1600" dirty="0" smtClean="0">
              <a:solidFill>
                <a:prstClr val="black"/>
              </a:solidFill>
              <a:latin typeface="ＭＳ Ｐゴシック" panose="020B0600070205080204" pitchFamily="50" charset="-128"/>
            </a:endParaRPr>
          </a:p>
          <a:p>
            <a:pPr marL="342900" indent="-342900" fontAlgn="base">
              <a:spcBef>
                <a:spcPct val="0"/>
              </a:spcBef>
              <a:spcAft>
                <a:spcPct val="0"/>
              </a:spcAft>
            </a:pPr>
            <a:r>
              <a:rPr lang="ja-JP" altLang="en-US" sz="1600" dirty="0">
                <a:solidFill>
                  <a:prstClr val="black"/>
                </a:solidFill>
                <a:latin typeface="ＭＳ Ｐゴシック" panose="020B0600070205080204" pitchFamily="50" charset="-128"/>
              </a:rPr>
              <a:t>　</a:t>
            </a:r>
            <a:r>
              <a:rPr lang="ja-JP" altLang="en-US" sz="1600" dirty="0" smtClean="0">
                <a:solidFill>
                  <a:prstClr val="black"/>
                </a:solidFill>
                <a:latin typeface="ＭＳ Ｐゴシック" panose="020B0600070205080204" pitchFamily="50" charset="-128"/>
              </a:rPr>
              <a:t>　</a:t>
            </a:r>
            <a:r>
              <a:rPr lang="ja-JP" altLang="en-US" sz="1600" dirty="0" smtClean="0">
                <a:solidFill>
                  <a:srgbClr val="000000"/>
                </a:solidFill>
                <a:latin typeface="ＭＳ Ｐゴシック" panose="020B0600070205080204" pitchFamily="50" charset="-128"/>
              </a:rPr>
              <a:t>・</a:t>
            </a:r>
            <a:r>
              <a:rPr lang="ja-JP" altLang="en-US" sz="1600" dirty="0">
                <a:solidFill>
                  <a:srgbClr val="000000"/>
                </a:solidFill>
                <a:latin typeface="ＭＳ Ｐゴシック" panose="020B0600070205080204" pitchFamily="50" charset="-128"/>
              </a:rPr>
              <a:t>高松市内に所在する施設・事業所　　　　高松市介護保険課まで提出</a:t>
            </a:r>
          </a:p>
          <a:p>
            <a:pPr marL="342900" indent="-342900" fontAlgn="base">
              <a:spcBef>
                <a:spcPct val="0"/>
              </a:spcBef>
              <a:spcAft>
                <a:spcPct val="0"/>
              </a:spcAft>
            </a:pPr>
            <a:r>
              <a:rPr lang="ja-JP" altLang="en-US" sz="1600" dirty="0">
                <a:solidFill>
                  <a:srgbClr val="000000"/>
                </a:solidFill>
                <a:latin typeface="ＭＳ Ｐゴシック" panose="020B0600070205080204" pitchFamily="50" charset="-128"/>
              </a:rPr>
              <a:t>　</a:t>
            </a:r>
            <a:r>
              <a:rPr lang="ja-JP" altLang="en-US" sz="1600" dirty="0" smtClean="0">
                <a:solidFill>
                  <a:srgbClr val="000000"/>
                </a:solidFill>
                <a:latin typeface="ＭＳ Ｐゴシック" panose="020B0600070205080204" pitchFamily="50" charset="-128"/>
              </a:rPr>
              <a:t>  ・</a:t>
            </a:r>
            <a:r>
              <a:rPr lang="ja-JP" altLang="en-US" sz="1600" dirty="0">
                <a:solidFill>
                  <a:srgbClr val="000000"/>
                </a:solidFill>
                <a:latin typeface="ＭＳ Ｐゴシック" panose="020B0600070205080204" pitchFamily="50" charset="-128"/>
              </a:rPr>
              <a:t>高松市以外に所在する施設・事業所　　　香川県長寿社会対策課まで</a:t>
            </a:r>
            <a:r>
              <a:rPr lang="ja-JP" altLang="en-US" sz="1600" dirty="0" smtClean="0">
                <a:solidFill>
                  <a:srgbClr val="000000"/>
                </a:solidFill>
                <a:latin typeface="ＭＳ Ｐゴシック" panose="020B0600070205080204" pitchFamily="50" charset="-128"/>
              </a:rPr>
              <a:t>提出</a:t>
            </a:r>
            <a:endParaRPr lang="en-US" altLang="ja-JP" sz="1600" dirty="0" smtClean="0">
              <a:solidFill>
                <a:srgbClr val="000000"/>
              </a:solidFill>
              <a:latin typeface="ＭＳ Ｐゴシック" panose="020B0600070205080204" pitchFamily="50" charset="-128"/>
            </a:endParaRPr>
          </a:p>
          <a:p>
            <a:pPr marL="342900" indent="-342900" fontAlgn="base">
              <a:spcBef>
                <a:spcPct val="0"/>
              </a:spcBef>
              <a:spcAft>
                <a:spcPct val="0"/>
              </a:spcAft>
            </a:pPr>
            <a:r>
              <a:rPr lang="en-US" altLang="ja-JP" sz="1600" dirty="0" smtClean="0">
                <a:solidFill>
                  <a:srgbClr val="000000"/>
                </a:solidFill>
                <a:latin typeface="ＭＳ Ｐゴシック" panose="020B0600070205080204" pitchFamily="50" charset="-128"/>
              </a:rPr>
              <a:t>  </a:t>
            </a:r>
            <a:r>
              <a:rPr lang="ja-JP" altLang="en-US" sz="1600" dirty="0" smtClean="0">
                <a:solidFill>
                  <a:srgbClr val="000000"/>
                </a:solidFill>
                <a:latin typeface="ＭＳ Ｐゴシック" panose="020B0600070205080204" pitchFamily="50" charset="-128"/>
              </a:rPr>
              <a:t>②提出時期</a:t>
            </a:r>
            <a:r>
              <a:rPr lang="en-US" altLang="ja-JP" sz="1600" dirty="0" smtClean="0">
                <a:solidFill>
                  <a:srgbClr val="000000"/>
                </a:solidFill>
                <a:latin typeface="ＭＳ Ｐゴシック" panose="020B0600070205080204" pitchFamily="50" charset="-128"/>
              </a:rPr>
              <a:t> </a:t>
            </a:r>
            <a:r>
              <a:rPr lang="ja-JP" altLang="en-US" sz="1600" dirty="0" smtClean="0">
                <a:solidFill>
                  <a:srgbClr val="000000"/>
                </a:solidFill>
                <a:latin typeface="ＭＳ Ｐゴシック" panose="020B0600070205080204" pitchFamily="50" charset="-128"/>
              </a:rPr>
              <a:t>：変更後１０日以内</a:t>
            </a:r>
            <a:endParaRPr lang="en-US" altLang="ja-JP" sz="1600" dirty="0" smtClean="0">
              <a:solidFill>
                <a:srgbClr val="000000"/>
              </a:solidFill>
              <a:latin typeface="ＭＳ Ｐゴシック" panose="020B0600070205080204" pitchFamily="50" charset="-128"/>
            </a:endParaRPr>
          </a:p>
          <a:p>
            <a:endParaRPr lang="en-US" altLang="ja-JP" dirty="0">
              <a:solidFill>
                <a:prstClr val="black"/>
              </a:solidFill>
              <a:latin typeface="ＭＳ Ｐゴシック"/>
            </a:endParaRPr>
          </a:p>
          <a:p>
            <a:r>
              <a:rPr lang="ja-JP" altLang="en-US" b="1" u="sng" dirty="0" smtClean="0">
                <a:solidFill>
                  <a:prstClr val="black"/>
                </a:solidFill>
                <a:latin typeface="ＭＳ Ｐゴシック"/>
              </a:rPr>
              <a:t>（２）介護保険負担限度額認定証の取扱いについて</a:t>
            </a:r>
            <a:endParaRPr lang="en-US" altLang="ja-JP" b="1" u="sng" dirty="0" smtClean="0">
              <a:solidFill>
                <a:prstClr val="black"/>
              </a:solidFill>
              <a:latin typeface="ＭＳ Ｐゴシック"/>
            </a:endParaRPr>
          </a:p>
          <a:p>
            <a:r>
              <a:rPr lang="ja-JP" altLang="en-US" dirty="0">
                <a:solidFill>
                  <a:prstClr val="black"/>
                </a:solidFill>
                <a:latin typeface="ＭＳ Ｐゴシック"/>
              </a:rPr>
              <a:t>　</a:t>
            </a:r>
            <a:r>
              <a:rPr lang="ja-JP" altLang="en-US" sz="1600" dirty="0" smtClean="0">
                <a:solidFill>
                  <a:prstClr val="black"/>
                </a:solidFill>
                <a:latin typeface="ＭＳ Ｐゴシック"/>
              </a:rPr>
              <a:t>○現在、第２段階及び第３段階の者に発行されている介護保険負担限度額認定証（以下「認定証」という。）</a:t>
            </a:r>
            <a:endParaRPr lang="en-US" altLang="ja-JP" sz="1600" dirty="0" smtClean="0">
              <a:solidFill>
                <a:prstClr val="black"/>
              </a:solidFill>
              <a:latin typeface="ＭＳ Ｐゴシック"/>
            </a:endParaRPr>
          </a:p>
          <a:p>
            <a:r>
              <a:rPr lang="ja-JP" altLang="en-US" sz="1600" dirty="0">
                <a:solidFill>
                  <a:prstClr val="black"/>
                </a:solidFill>
                <a:latin typeface="ＭＳ Ｐゴシック"/>
              </a:rPr>
              <a:t>　</a:t>
            </a:r>
            <a:r>
              <a:rPr lang="ja-JP" altLang="en-US" sz="1600" dirty="0" smtClean="0">
                <a:solidFill>
                  <a:prstClr val="black"/>
                </a:solidFill>
                <a:latin typeface="ＭＳ Ｐゴシック"/>
              </a:rPr>
              <a:t>　の多床室にかかる負担限度額欄には３２０円と記載されているが、</a:t>
            </a:r>
            <a:r>
              <a:rPr lang="ja-JP" altLang="en-US" sz="1600" u="sng" dirty="0" smtClean="0">
                <a:solidFill>
                  <a:prstClr val="black"/>
                </a:solidFill>
                <a:latin typeface="ＭＳ Ｐゴシック"/>
              </a:rPr>
              <a:t>平成２７年３月３１日以前に発行された</a:t>
            </a:r>
            <a:endParaRPr lang="en-US" altLang="ja-JP" sz="1600" u="sng" dirty="0" smtClean="0">
              <a:solidFill>
                <a:prstClr val="black"/>
              </a:solidFill>
              <a:latin typeface="ＭＳ Ｐゴシック"/>
            </a:endParaRPr>
          </a:p>
          <a:p>
            <a:r>
              <a:rPr lang="ja-JP" altLang="en-US" sz="1600" dirty="0">
                <a:solidFill>
                  <a:prstClr val="black"/>
                </a:solidFill>
                <a:latin typeface="ＭＳ Ｐゴシック"/>
              </a:rPr>
              <a:t>　</a:t>
            </a: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認定証については、必ずしも同日までに再交付されないため、発行済みの認定証に記載された改定前の多</a:t>
            </a:r>
            <a:endParaRPr lang="en-US" altLang="ja-JP" sz="1600" u="sng" dirty="0" smtClean="0">
              <a:solidFill>
                <a:prstClr val="black"/>
              </a:solidFill>
              <a:latin typeface="ＭＳ Ｐゴシック"/>
            </a:endParaRPr>
          </a:p>
          <a:p>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床室の負担限度額（３２０円）を、改定後の負担限度額（３７０円）に読み替えて対応して差し支えない</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　　（平成２７年２月１８日　厚生労働省老健局介護保険計画課　事務連絡）</a:t>
            </a:r>
            <a:endParaRPr lang="en-US" altLang="ja-JP" sz="1600" dirty="0" smtClean="0">
              <a:solidFill>
                <a:prstClr val="black"/>
              </a:solidFill>
              <a:latin typeface="ＭＳ Ｐゴシック"/>
            </a:endParaRPr>
          </a:p>
          <a:p>
            <a:endParaRPr lang="en-US" altLang="ja-JP" sz="1600" dirty="0">
              <a:solidFill>
                <a:prstClr val="black"/>
              </a:solidFill>
              <a:latin typeface="ＭＳ Ｐゴシック"/>
            </a:endParaRPr>
          </a:p>
          <a:p>
            <a:r>
              <a:rPr lang="ja-JP" altLang="en-US" sz="1600" dirty="0">
                <a:solidFill>
                  <a:prstClr val="black"/>
                </a:solidFill>
                <a:latin typeface="ＭＳ Ｐゴシック"/>
              </a:rPr>
              <a:t>　</a:t>
            </a:r>
            <a:r>
              <a:rPr lang="ja-JP" altLang="en-US" sz="1600" dirty="0" smtClean="0">
                <a:solidFill>
                  <a:prstClr val="black"/>
                </a:solidFill>
                <a:latin typeface="ＭＳ Ｐゴシック"/>
              </a:rPr>
              <a:t>○平成２６年７月以降の期間に係る認定証については、</a:t>
            </a:r>
            <a:r>
              <a:rPr lang="ja-JP" altLang="en-US" sz="1600" u="sng" dirty="0" smtClean="0">
                <a:solidFill>
                  <a:prstClr val="black"/>
                </a:solidFill>
                <a:latin typeface="ＭＳ Ｐゴシック"/>
              </a:rPr>
              <a:t>有効期限を平成２７年７月末日までの最大１３ヶ月と</a:t>
            </a:r>
            <a:endParaRPr lang="en-US" altLang="ja-JP" sz="1600" u="sng" dirty="0" smtClean="0">
              <a:solidFill>
                <a:prstClr val="black"/>
              </a:solidFill>
              <a:latin typeface="ＭＳ Ｐゴシック"/>
            </a:endParaRPr>
          </a:p>
          <a:p>
            <a:r>
              <a:rPr lang="ja-JP" altLang="en-US" sz="1600" dirty="0">
                <a:solidFill>
                  <a:prstClr val="black"/>
                </a:solidFill>
                <a:latin typeface="ＭＳ Ｐゴシック"/>
              </a:rPr>
              <a:t>　</a:t>
            </a:r>
            <a:r>
              <a:rPr lang="ja-JP" altLang="en-US" sz="1600" dirty="0" smtClean="0">
                <a:solidFill>
                  <a:prstClr val="black"/>
                </a:solidFill>
                <a:latin typeface="ＭＳ Ｐゴシック"/>
              </a:rPr>
              <a:t>　</a:t>
            </a:r>
            <a:r>
              <a:rPr lang="ja-JP" altLang="en-US" sz="1600" u="sng" dirty="0" smtClean="0">
                <a:solidFill>
                  <a:prstClr val="black"/>
                </a:solidFill>
                <a:latin typeface="ＭＳ Ｐゴシック"/>
              </a:rPr>
              <a:t>して取り扱って差し支えない</a:t>
            </a:r>
            <a:r>
              <a:rPr lang="ja-JP" altLang="en-US" sz="1600" dirty="0" smtClean="0">
                <a:solidFill>
                  <a:prstClr val="black"/>
                </a:solidFill>
                <a:latin typeface="ＭＳ Ｐゴシック"/>
              </a:rPr>
              <a:t>。</a:t>
            </a:r>
            <a:endParaRPr lang="en-US" altLang="ja-JP" sz="1600" dirty="0" smtClean="0">
              <a:solidFill>
                <a:prstClr val="black"/>
              </a:solidFill>
              <a:latin typeface="ＭＳ Ｐゴシック"/>
            </a:endParaRPr>
          </a:p>
          <a:p>
            <a:r>
              <a:rPr lang="ja-JP" altLang="en-US" sz="1600" dirty="0" smtClean="0">
                <a:solidFill>
                  <a:prstClr val="black"/>
                </a:solidFill>
                <a:latin typeface="ＭＳ Ｐゴシック"/>
              </a:rPr>
              <a:t>　　（平成２６年４月１０日　　</a:t>
            </a:r>
            <a:r>
              <a:rPr lang="ja-JP" altLang="en-US" sz="1600" dirty="0">
                <a:solidFill>
                  <a:prstClr val="black"/>
                </a:solidFill>
                <a:latin typeface="ＭＳ Ｐゴシック"/>
              </a:rPr>
              <a:t>厚生労働省老健局介護保険計画課　事務連絡）</a:t>
            </a:r>
            <a:endParaRPr lang="en-US" altLang="ja-JP" sz="1600" dirty="0">
              <a:solidFill>
                <a:prstClr val="black"/>
              </a:solidFill>
              <a:latin typeface="ＭＳ Ｐゴシック"/>
            </a:endParaRPr>
          </a:p>
          <a:p>
            <a:endParaRPr lang="en-US" altLang="ja-JP" sz="1600" dirty="0" smtClean="0">
              <a:solidFill>
                <a:prstClr val="black"/>
              </a:solidFill>
              <a:latin typeface="ＭＳ Ｐゴシック"/>
            </a:endParaRPr>
          </a:p>
          <a:p>
            <a:endParaRPr lang="en-US" altLang="ja-JP" sz="1600" dirty="0">
              <a:solidFill>
                <a:prstClr val="black"/>
              </a:solidFill>
              <a:latin typeface="ＭＳ Ｐゴシック"/>
            </a:endParaRPr>
          </a:p>
          <a:p>
            <a:endParaRPr lang="ja-JP" altLang="en-US" dirty="0" smtClean="0">
              <a:solidFill>
                <a:prstClr val="black"/>
              </a:solidFill>
              <a:latin typeface="ＭＳ Ｐゴシック"/>
              <a:cs typeface="メイリオ" panose="020B0604030504040204" pitchFamily="50" charset="-128"/>
            </a:endParaRPr>
          </a:p>
          <a:p>
            <a:endParaRPr lang="en-US" altLang="ja-JP" b="1" u="sng" dirty="0" smtClean="0">
              <a:solidFill>
                <a:prstClr val="black"/>
              </a:solidFill>
              <a:latin typeface="ＭＳ Ｐゴシック"/>
              <a:cs typeface="メイリオ" panose="020B0604030504040204" pitchFamily="50" charset="-128"/>
            </a:endParaRPr>
          </a:p>
        </p:txBody>
      </p:sp>
    </p:spTree>
    <p:extLst>
      <p:ext uri="{BB962C8B-B14F-4D97-AF65-F5344CB8AC3E}">
        <p14:creationId xmlns:p14="http://schemas.microsoft.com/office/powerpoint/2010/main" val="335015087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417C88A-ABF3-4186-AF39-23B5F0614D2C}" type="slidenum">
              <a:rPr lang="ja-JP" altLang="en-US" sz="1600" smtClean="0">
                <a:solidFill>
                  <a:prstClr val="black"/>
                </a:solidFill>
              </a:rPr>
              <a:pPr/>
              <a:t>79</a:t>
            </a:fld>
            <a:endParaRPr lang="ja-JP" altLang="en-US" sz="1600" dirty="0">
              <a:solidFill>
                <a:prstClr val="black"/>
              </a:solidFill>
            </a:endParaRPr>
          </a:p>
        </p:txBody>
      </p:sp>
      <p:sp>
        <p:nvSpPr>
          <p:cNvPr id="4" name="タイトル 1"/>
          <p:cNvSpPr txBox="1">
            <a:spLocks/>
          </p:cNvSpPr>
          <p:nvPr/>
        </p:nvSpPr>
        <p:spPr>
          <a:xfrm>
            <a:off x="-14448" y="0"/>
            <a:ext cx="9936000" cy="540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0" tIns="45720" rIns="0" bIns="45720" rtlCol="0" anchor="b" anchorCtr="1">
            <a:noAutofit/>
          </a:bodyPr>
          <a:lstStyle/>
          <a:p>
            <a:pPr algn="ctr">
              <a:spcBef>
                <a:spcPct val="0"/>
              </a:spcBef>
              <a:defRPr/>
            </a:pPr>
            <a:r>
              <a:rPr kumimoji="0" lang="ja-JP" altLang="en-US" sz="20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７．</a:t>
            </a:r>
            <a:r>
              <a:rPr kumimoji="0" lang="ja-JP" altLang="en-US" sz="2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基準費用額</a:t>
            </a:r>
            <a:r>
              <a:rPr kumimoji="0" lang="ja-JP" altLang="en-US" sz="2000"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19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　介護保険負担限度額認定証（抜粋）（例）</a:t>
            </a:r>
            <a:endParaRPr lang="ja-JP" altLang="en-US" sz="19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4058856438"/>
              </p:ext>
            </p:extLst>
          </p:nvPr>
        </p:nvGraphicFramePr>
        <p:xfrm>
          <a:off x="1553696" y="2497990"/>
          <a:ext cx="6468434" cy="3946337"/>
        </p:xfrm>
        <a:graphic>
          <a:graphicData uri="http://schemas.openxmlformats.org/drawingml/2006/table">
            <a:tbl>
              <a:tblPr/>
              <a:tblGrid>
                <a:gridCol w="1183585"/>
                <a:gridCol w="1521753"/>
                <a:gridCol w="195573"/>
                <a:gridCol w="195573"/>
                <a:gridCol w="337195"/>
                <a:gridCol w="337195"/>
                <a:gridCol w="337195"/>
                <a:gridCol w="337195"/>
                <a:gridCol w="337195"/>
                <a:gridCol w="337195"/>
                <a:gridCol w="337195"/>
                <a:gridCol w="337195"/>
                <a:gridCol w="337195"/>
                <a:gridCol w="337195"/>
              </a:tblGrid>
              <a:tr h="747486">
                <a:tc>
                  <a:txBody>
                    <a:bodyPr/>
                    <a:lstStyle/>
                    <a:p>
                      <a:pPr algn="dist">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被保険者氏名</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spcAft>
                          <a:spcPts val="0"/>
                        </a:spcAft>
                      </a:pPr>
                      <a:r>
                        <a:rPr 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被</a:t>
                      </a:r>
                      <a:r>
                        <a:rPr lang="ja-JP" sz="105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保険者番号</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8186">
                <a:tc>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2">
                  <a:txBody>
                    <a:bodyPr/>
                    <a:lstStyle/>
                    <a:p>
                      <a:pPr algn="just">
                        <a:spcAft>
                          <a:spcPts val="0"/>
                        </a:spcAft>
                      </a:pPr>
                      <a:r>
                        <a:rPr lang="en-US" sz="1050" kern="10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33130">
                <a:tc>
                  <a:txBody>
                    <a:bodyPr/>
                    <a:lstStyle/>
                    <a:p>
                      <a:pPr algn="dist">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決定年月日</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年　月　日</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2">
                  <a:txBody>
                    <a:bodyPr/>
                    <a:lstStyle/>
                    <a:p>
                      <a:pPr algn="just">
                        <a:spcAft>
                          <a:spcPts val="0"/>
                        </a:spcAft>
                      </a:pPr>
                      <a:r>
                        <a:rPr lang="en-US" sz="105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0048">
                <a:tc>
                  <a:txBody>
                    <a:bodyPr/>
                    <a:lstStyle/>
                    <a:p>
                      <a:pPr algn="dist">
                        <a:spcAft>
                          <a:spcPts val="0"/>
                        </a:spcAft>
                      </a:pPr>
                      <a:r>
                        <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rPr>
                        <a:t>決定事項</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just">
                        <a:spcAft>
                          <a:spcPts val="0"/>
                        </a:spcAft>
                      </a:pPr>
                      <a:r>
                        <a:rPr lang="en-US" sz="9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130391">
                <a:tc>
                  <a:txBody>
                    <a:bodyPr/>
                    <a:lstStyle/>
                    <a:p>
                      <a:pPr algn="l">
                        <a:spcAft>
                          <a:spcPts val="0"/>
                        </a:spcAft>
                      </a:pPr>
                      <a:r>
                        <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rPr>
                        <a:t>１　認定する</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dist">
                        <a:spcAft>
                          <a:spcPts val="0"/>
                        </a:spcAft>
                      </a:pPr>
                      <a:r>
                        <a:rPr lang="ja-JP" sz="900" kern="100" dirty="0" smtClean="0">
                          <a:effectLst/>
                          <a:latin typeface="ＭＳ 明朝" panose="02020609040205080304" pitchFamily="17" charset="-128"/>
                          <a:ea typeface="ＭＳ 明朝" panose="02020609040205080304" pitchFamily="17" charset="-128"/>
                          <a:cs typeface="Times New Roman" panose="02020603050405020304" pitchFamily="18" charset="0"/>
                        </a:rPr>
                        <a:t>適用</a:t>
                      </a:r>
                      <a:r>
                        <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rPr>
                        <a:t>年月日　　年　月　日</a:t>
                      </a:r>
                    </a:p>
                    <a:p>
                      <a:pPr algn="just">
                        <a:spcAft>
                          <a:spcPts val="0"/>
                        </a:spcAft>
                      </a:pPr>
                      <a:r>
                        <a:rPr lang="en-US" sz="9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dist">
                        <a:spcAft>
                          <a:spcPts val="0"/>
                        </a:spcAft>
                      </a:pPr>
                      <a:r>
                        <a:rPr lang="ja-JP" sz="900" kern="0" spc="300" dirty="0">
                          <a:effectLst/>
                          <a:latin typeface="ＭＳ 明朝" panose="02020609040205080304" pitchFamily="17" charset="-128"/>
                          <a:ea typeface="ＭＳ 明朝" panose="02020609040205080304" pitchFamily="17" charset="-128"/>
                          <a:cs typeface="Times New Roman" panose="02020603050405020304" pitchFamily="18" charset="0"/>
                        </a:rPr>
                        <a:t>有効期限</a:t>
                      </a:r>
                      <a:r>
                        <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rPr>
                        <a:t>　　年　月　日</a:t>
                      </a:r>
                    </a:p>
                    <a:p>
                      <a:pPr algn="just">
                        <a:spcAft>
                          <a:spcPts val="0"/>
                        </a:spcAft>
                      </a:pPr>
                      <a:r>
                        <a:rPr lang="en-US" sz="9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11">
                  <a:txBody>
                    <a:bodyPr/>
                    <a:lstStyle/>
                    <a:p>
                      <a:pPr algn="r">
                        <a:lnSpc>
                          <a:spcPts val="1200"/>
                        </a:lnSpc>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食費の負担限度額　　　　　　　　円</a:t>
                      </a:r>
                    </a:p>
                    <a:p>
                      <a:pPr algn="r">
                        <a:lnSpc>
                          <a:spcPts val="1200"/>
                        </a:lnSpc>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ユニット型個室　　　　　　　　　円</a:t>
                      </a:r>
                    </a:p>
                    <a:p>
                      <a:pPr algn="r">
                        <a:lnSpc>
                          <a:spcPts val="1200"/>
                        </a:lnSpc>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ユニット型準個室　　　　　　　　円</a:t>
                      </a:r>
                    </a:p>
                    <a:p>
                      <a:pPr algn="r">
                        <a:lnSpc>
                          <a:spcPts val="1200"/>
                        </a:lnSpc>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従来型個室（特養等）　　　　　　円</a:t>
                      </a:r>
                    </a:p>
                    <a:p>
                      <a:pPr algn="r">
                        <a:lnSpc>
                          <a:spcPts val="1200"/>
                        </a:lnSpc>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従来型個室（老健・療養等）　　　円</a:t>
                      </a:r>
                    </a:p>
                    <a:p>
                      <a:pPr algn="r">
                        <a:lnSpc>
                          <a:spcPts val="1200"/>
                        </a:lnSpc>
                        <a:spcAft>
                          <a:spcPts val="0"/>
                        </a:spcAft>
                      </a:pPr>
                      <a:r>
                        <a:rPr lang="ja-JP" sz="1050" kern="100" dirty="0">
                          <a:effectLst/>
                          <a:latin typeface="ＭＳ 明朝" panose="02020609040205080304" pitchFamily="17" charset="-128"/>
                          <a:ea typeface="ＭＳ 明朝" panose="02020609040205080304" pitchFamily="17" charset="-128"/>
                          <a:cs typeface="Times New Roman" panose="02020603050405020304" pitchFamily="18" charset="0"/>
                        </a:rPr>
                        <a:t>多床室　　　　　　　　　　　　　円</a:t>
                      </a:r>
                    </a:p>
                  </a:txBody>
                  <a:tcPr marL="66675" marR="66675" marT="0" marB="0" anchor="ctr">
                    <a:lnL>
                      <a:noFill/>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994462">
                <a:tc>
                  <a:txBody>
                    <a:bodyPr/>
                    <a:lstStyle/>
                    <a:p>
                      <a:pPr marL="133350" indent="-133350" algn="just">
                        <a:spcAft>
                          <a:spcPts val="0"/>
                        </a:spcAft>
                      </a:pPr>
                      <a:r>
                        <a:rPr lang="ja-JP" sz="900" kern="100">
                          <a:effectLst/>
                          <a:latin typeface="ＭＳ 明朝" panose="02020609040205080304" pitchFamily="17" charset="-128"/>
                          <a:ea typeface="ＭＳ 明朝" panose="02020609040205080304" pitchFamily="17" charset="-128"/>
                          <a:cs typeface="Times New Roman" panose="02020603050405020304" pitchFamily="18" charset="0"/>
                        </a:rPr>
                        <a:t>２　認定しない</a:t>
                      </a: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algn="just">
                        <a:spcAft>
                          <a:spcPts val="0"/>
                        </a:spcAft>
                      </a:pPr>
                      <a:r>
                        <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rPr>
                        <a:t>理　由</a:t>
                      </a:r>
                    </a:p>
                    <a:p>
                      <a:pPr algn="just">
                        <a:spcAft>
                          <a:spcPts val="0"/>
                        </a:spcAft>
                      </a:pPr>
                      <a:r>
                        <a:rPr lang="en-US" sz="9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sz="9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sz="9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gn="just">
                        <a:spcAft>
                          <a:spcPts val="0"/>
                        </a:spcAft>
                      </a:pPr>
                      <a:r>
                        <a:rPr lang="en-US" sz="900" kern="100" dirty="0">
                          <a:effectLst/>
                          <a:latin typeface="ＭＳ 明朝" panose="02020609040205080304" pitchFamily="17" charset="-128"/>
                          <a:ea typeface="ＭＳ 明朝" panose="02020609040205080304" pitchFamily="17" charset="-128"/>
                          <a:cs typeface="Times New Roman" panose="02020603050405020304" pitchFamily="18" charset="0"/>
                        </a:rPr>
                        <a:t> </a:t>
                      </a:r>
                      <a:endParaRPr lang="ja-JP" sz="9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txBody>
                  <a:tcPr marL="66675" marR="666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9" name="Rectangle 1"/>
          <p:cNvSpPr>
            <a:spLocks noChangeArrowheads="1"/>
          </p:cNvSpPr>
          <p:nvPr/>
        </p:nvSpPr>
        <p:spPr bwMode="auto">
          <a:xfrm>
            <a:off x="948389" y="867246"/>
            <a:ext cx="766107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en-US" sz="10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dirty="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第　　　　号　　</a:t>
            </a:r>
            <a:endParaRPr kumimoji="0" lang="ja-JP" altLang="ja-JP" sz="1100" dirty="0" smtClean="0">
              <a:solidFill>
                <a:prstClr val="black"/>
              </a:solidFill>
              <a:latin typeface="ＭＳ 明朝" panose="02020609040205080304" pitchFamily="17" charset="-128"/>
              <a:ea typeface="ＭＳ 明朝" panose="02020609040205080304" pitchFamily="17" charset="-128"/>
            </a:endParaRPr>
          </a:p>
          <a:p>
            <a:r>
              <a:rPr kumimoji="0" lang="ja-JP" altLang="en-US"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年　　月　　日　　</a:t>
            </a:r>
            <a:endParaRPr kumimoji="0" lang="ja-JP" altLang="ja-JP" sz="1100" dirty="0" smtClean="0">
              <a:solidFill>
                <a:prstClr val="black"/>
              </a:solidFill>
              <a:latin typeface="ＭＳ 明朝" panose="02020609040205080304" pitchFamily="17" charset="-128"/>
              <a:ea typeface="ＭＳ 明朝" panose="02020609040205080304" pitchFamily="17" charset="-128"/>
            </a:endParaRPr>
          </a:p>
          <a:p>
            <a:r>
              <a:rPr kumimoji="0" lang="ja-JP"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en-US"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様</a:t>
            </a:r>
            <a:endParaRPr kumimoji="0" lang="ja-JP" altLang="ja-JP" sz="1100" dirty="0" smtClean="0">
              <a:solidFill>
                <a:prstClr val="black"/>
              </a:solidFill>
              <a:latin typeface="ＭＳ 明朝" panose="02020609040205080304" pitchFamily="17" charset="-128"/>
              <a:ea typeface="ＭＳ 明朝" panose="02020609040205080304" pitchFamily="17" charset="-128"/>
            </a:endParaRPr>
          </a:p>
          <a:p>
            <a:r>
              <a:rPr kumimoji="0" lang="ja-JP" altLang="en-US"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市長　</a:t>
            </a:r>
            <a:endParaRPr kumimoji="0" lang="en-US"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r>
              <a:rPr kumimoji="0" lang="ja-JP"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endParaRPr kumimoji="0" lang="ja-JP" altLang="ja-JP" sz="1100" dirty="0" smtClean="0">
              <a:solidFill>
                <a:prstClr val="black"/>
              </a:solidFill>
              <a:latin typeface="ＭＳ 明朝" panose="02020609040205080304" pitchFamily="17" charset="-128"/>
              <a:ea typeface="ＭＳ 明朝" panose="02020609040205080304" pitchFamily="17" charset="-128"/>
            </a:endParaRPr>
          </a:p>
          <a:p>
            <a:r>
              <a:rPr kumimoji="0" lang="ja-JP" altLang="en-US"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a:t>
            </a:r>
            <a:r>
              <a:rPr kumimoji="0" lang="ja-JP"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介護保険負担限度額認定（不認定）通知書</a:t>
            </a:r>
            <a:endParaRPr kumimoji="0" lang="en-US"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endParaRPr>
          </a:p>
          <a:p>
            <a:endParaRPr kumimoji="0" lang="ja-JP" altLang="ja-JP" sz="1100" dirty="0" smtClean="0">
              <a:solidFill>
                <a:prstClr val="black"/>
              </a:solidFill>
              <a:latin typeface="ＭＳ 明朝" panose="02020609040205080304" pitchFamily="17" charset="-128"/>
              <a:ea typeface="ＭＳ 明朝" panose="02020609040205080304" pitchFamily="17" charset="-128"/>
            </a:endParaRPr>
          </a:p>
          <a:p>
            <a:r>
              <a:rPr kumimoji="0" lang="ja-JP" altLang="ja-JP" sz="1100" dirty="0" smtClean="0">
                <a:solidFill>
                  <a:prstClr val="black"/>
                </a:solidFill>
                <a:latin typeface="ＭＳ 明朝" panose="02020609040205080304" pitchFamily="17" charset="-128"/>
                <a:ea typeface="ＭＳ 明朝" panose="02020609040205080304" pitchFamily="17" charset="-128"/>
                <a:cs typeface="Times New Roman" panose="02020603050405020304" pitchFamily="18" charset="0"/>
              </a:rPr>
              <a:t>　　　先に申請のあった食費・居住費等に係る負担限度額の認定については、次のとおり決定したので通知します。</a:t>
            </a:r>
            <a:endParaRPr kumimoji="0" lang="ja-JP" altLang="ja-JP" sz="1100" dirty="0" smtClean="0">
              <a:solidFill>
                <a:prstClr val="black"/>
              </a:solidFill>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109338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0" y="40856"/>
            <a:ext cx="9906000" cy="44946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82844" tIns="41422" rIns="82844" bIns="41422" rtlCol="0" anchor="ctr"/>
          <a:lstStyle>
            <a:defPPr>
              <a:defRPr lang="ja-JP"/>
            </a:defPPr>
            <a:lvl1pPr fontAlgn="auto">
              <a:spcBef>
                <a:spcPts val="0"/>
              </a:spcBef>
              <a:spcAft>
                <a:spcPts val="0"/>
              </a:spcAft>
              <a:defRPr sz="2000">
                <a:solidFill>
                  <a:prstClr val="black"/>
                </a:solidFill>
                <a:latin typeface="ＤＨＰ特太ゴシック体" panose="020B0500000000000000" pitchFamily="50" charset="-128"/>
                <a:ea typeface="ＤＨＰ特太ゴシック体" panose="020B0500000000000000" pitchFamily="50" charset="-128"/>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ct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（３）看取り期における対応の充実</a:t>
            </a:r>
            <a:endParaRPr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5" name="直線コネクタ 14"/>
          <p:cNvCxnSpPr/>
          <p:nvPr/>
        </p:nvCxnSpPr>
        <p:spPr bwMode="auto">
          <a:xfrm flipH="1">
            <a:off x="7286571" y="3447020"/>
            <a:ext cx="4559" cy="216000"/>
          </a:xfrm>
          <a:prstGeom prst="line">
            <a:avLst/>
          </a:prstGeom>
          <a:pattFill prst="pct30">
            <a:fgClr>
              <a:srgbClr val="CCFFFF"/>
            </a:fgClr>
            <a:bgClr>
              <a:srgbClr val="FFFFFF"/>
            </a:bgClr>
          </a:pattFill>
          <a:ln w="9525" cap="flat" cmpd="sng" algn="ctr">
            <a:solidFill>
              <a:schemeClr val="bg1"/>
            </a:solidFill>
            <a:prstDash val="sysDash"/>
            <a:round/>
            <a:headEnd type="none" w="med" len="med"/>
            <a:tailEnd type="none" w="med" len="med"/>
          </a:ln>
          <a:effectLst/>
        </p:spPr>
      </p:cxnSp>
      <p:cxnSp>
        <p:nvCxnSpPr>
          <p:cNvPr id="18" name="直線コネクタ 17"/>
          <p:cNvCxnSpPr/>
          <p:nvPr/>
        </p:nvCxnSpPr>
        <p:spPr bwMode="auto">
          <a:xfrm flipH="1">
            <a:off x="2367226" y="3375012"/>
            <a:ext cx="4559" cy="324000"/>
          </a:xfrm>
          <a:prstGeom prst="line">
            <a:avLst/>
          </a:prstGeom>
          <a:pattFill prst="pct30">
            <a:fgClr>
              <a:srgbClr val="CCFFFF"/>
            </a:fgClr>
            <a:bgClr>
              <a:srgbClr val="FFFFFF"/>
            </a:bgClr>
          </a:pattFill>
          <a:ln w="9525" cap="flat" cmpd="sng" algn="ctr">
            <a:solidFill>
              <a:schemeClr val="bg1"/>
            </a:solidFill>
            <a:prstDash val="sysDash"/>
            <a:round/>
            <a:headEnd type="none" w="med" len="med"/>
            <a:tailEnd type="none" w="med" len="med"/>
          </a:ln>
          <a:effectLst/>
        </p:spPr>
      </p:cxnSp>
      <p:sp>
        <p:nvSpPr>
          <p:cNvPr id="9" name="テキスト ボックス 8"/>
          <p:cNvSpPr txBox="1"/>
          <p:nvPr/>
        </p:nvSpPr>
        <p:spPr>
          <a:xfrm>
            <a:off x="24698" y="681396"/>
            <a:ext cx="9840358" cy="830997"/>
          </a:xfrm>
          <a:prstGeom prst="rect">
            <a:avLst/>
          </a:prstGeom>
          <a:noFill/>
          <a:ln w="19050">
            <a:solidFill>
              <a:schemeClr val="tx1"/>
            </a:solidFill>
          </a:ln>
        </p:spPr>
        <p:txBody>
          <a:bodyPr wrap="square" rtlCol="0">
            <a:spAutoFit/>
          </a:bodyPr>
          <a:lstStyle/>
          <a:p>
            <a:pPr marL="177800" indent="-177800" defTabSz="913401"/>
            <a:r>
              <a:rPr lang="ja-JP" altLang="en-US" sz="1600" dirty="0" smtClean="0">
                <a:solidFill>
                  <a:prstClr val="black"/>
                </a:solidFill>
                <a:latin typeface="ＭＳ Ｐゴシック"/>
              </a:rPr>
              <a:t>○　地域</a:t>
            </a:r>
            <a:r>
              <a:rPr lang="ja-JP" altLang="en-US" sz="1600" dirty="0">
                <a:solidFill>
                  <a:prstClr val="black"/>
                </a:solidFill>
                <a:latin typeface="ＭＳ Ｐゴシック"/>
              </a:rPr>
              <a:t>包括ケアシステムの構築に向けて、看取り期の対応を充実・強化するためには、本人・家族とサービス提供者との十分な意思疎通を促進することにより、本人・家族の意向に基づくその人らしさを尊重したケアの実現を推進することが重要であることから、施設等におけるこのような取組を重点的に評価する。　</a:t>
            </a:r>
            <a:endParaRPr lang="en-US" altLang="ja-JP" sz="1600" dirty="0" smtClean="0">
              <a:solidFill>
                <a:prstClr val="black"/>
              </a:solidFill>
              <a:latin typeface="ＭＳ Ｐゴシック"/>
            </a:endParaRPr>
          </a:p>
        </p:txBody>
      </p:sp>
      <p:sp>
        <p:nvSpPr>
          <p:cNvPr id="8" name="ドーナツ 7"/>
          <p:cNvSpPr/>
          <p:nvPr/>
        </p:nvSpPr>
        <p:spPr>
          <a:xfrm>
            <a:off x="2150852" y="2462860"/>
            <a:ext cx="5106404" cy="2814080"/>
          </a:xfrm>
          <a:prstGeom prst="donut">
            <a:avLst>
              <a:gd name="adj" fmla="val 16279"/>
            </a:avLst>
          </a:prstGeom>
          <a:gradFill flip="none" rotWithShape="1">
            <a:gsLst>
              <a:gs pos="48000">
                <a:srgbClr val="5E9EFF">
                  <a:alpha val="95000"/>
                </a:srgbClr>
              </a:gs>
              <a:gs pos="39999">
                <a:srgbClr val="85C2FF"/>
              </a:gs>
              <a:gs pos="70000">
                <a:srgbClr val="C4D6EB"/>
              </a:gs>
              <a:gs pos="100000">
                <a:srgbClr val="FFEBF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bwMode="auto">
          <a:xfrm flipH="1">
            <a:off x="3831636" y="3835435"/>
            <a:ext cx="1625420" cy="2103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r>
              <a:rPr lang="ja-JP" altLang="en-US" sz="24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利用者</a:t>
            </a:r>
            <a:endParaRPr lang="en-US" altLang="ja-JP" sz="24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algn="ctr">
              <a:defRPr/>
            </a:pPr>
            <a:r>
              <a:rPr lang="ja-JP" altLang="en-US" sz="16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（利用者家族）</a:t>
            </a:r>
            <a:endParaRPr lang="en-US" altLang="ja-JP" sz="16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Rectangle 23"/>
          <p:cNvSpPr>
            <a:spLocks noChangeArrowheads="1"/>
          </p:cNvSpPr>
          <p:nvPr/>
        </p:nvSpPr>
        <p:spPr bwMode="gray">
          <a:xfrm>
            <a:off x="6276955" y="2913796"/>
            <a:ext cx="1522206" cy="837658"/>
          </a:xfrm>
          <a:prstGeom prst="rect">
            <a:avLst/>
          </a:prstGeom>
          <a:noFill/>
          <a:ln>
            <a:noFill/>
          </a:ln>
          <a:effectLst/>
          <a:extLst>
            <a:ext uri="{909E8E84-426E-40DD-AFC4-6F175D3DCCD1}">
              <a14:hiddenFill xmlns:a14="http://schemas.microsoft.com/office/drawing/2010/main">
                <a:solidFill>
                  <a:srgbClr val="3E5E84"/>
                </a:solidFill>
              </a14:hiddenFill>
            </a:ext>
            <a:ext uri="{91240B29-F687-4F45-9708-019B960494DF}">
              <a14:hiddenLine xmlns:a14="http://schemas.microsoft.com/office/drawing/2010/main" w="19050"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21600" rIns="36000" bIns="46800" anchor="ctr"/>
          <a:lstStyle/>
          <a:p>
            <a:pPr algn="ctr">
              <a:lnSpc>
                <a:spcPct val="105000"/>
              </a:lnSpc>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看護職</a:t>
            </a:r>
            <a:endParaRPr lang="zh-TW"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Rectangle 23"/>
          <p:cNvSpPr>
            <a:spLocks noChangeArrowheads="1"/>
          </p:cNvSpPr>
          <p:nvPr/>
        </p:nvSpPr>
        <p:spPr bwMode="gray">
          <a:xfrm>
            <a:off x="5567165" y="4592379"/>
            <a:ext cx="2136995" cy="711946"/>
          </a:xfrm>
          <a:prstGeom prst="rect">
            <a:avLst/>
          </a:prstGeom>
          <a:noFill/>
          <a:ln>
            <a:noFill/>
          </a:ln>
          <a:effectLst/>
          <a:extLst>
            <a:ext uri="{909E8E84-426E-40DD-AFC4-6F175D3DCCD1}">
              <a14:hiddenFill xmlns:a14="http://schemas.microsoft.com/office/drawing/2010/main">
                <a:solidFill>
                  <a:srgbClr val="3E5E84"/>
                </a:solidFill>
              </a14:hiddenFill>
            </a:ext>
            <a:ext uri="{91240B29-F687-4F45-9708-019B960494DF}">
              <a14:hiddenLine xmlns:a14="http://schemas.microsoft.com/office/drawing/2010/main" w="19050"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21600" rIns="36000" bIns="46800" anchor="ctr"/>
          <a:lstStyle/>
          <a:p>
            <a:pPr algn="ctr">
              <a:lnSpc>
                <a:spcPct val="105000"/>
              </a:lnSpc>
            </a:pP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a:t>
            </a:r>
            <a:endParaRPr lang="zh-TW"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右矢印 20"/>
          <p:cNvSpPr/>
          <p:nvPr/>
        </p:nvSpPr>
        <p:spPr>
          <a:xfrm rot="9232125" flipV="1">
            <a:off x="5637977" y="3485973"/>
            <a:ext cx="548761" cy="1934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右矢印 22"/>
          <p:cNvSpPr/>
          <p:nvPr/>
        </p:nvSpPr>
        <p:spPr>
          <a:xfrm rot="12413754">
            <a:off x="5613273" y="4128999"/>
            <a:ext cx="548761" cy="201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円/楕円 23"/>
          <p:cNvSpPr/>
          <p:nvPr/>
        </p:nvSpPr>
        <p:spPr>
          <a:xfrm>
            <a:off x="4324015" y="1756386"/>
            <a:ext cx="3238210" cy="856171"/>
          </a:xfrm>
          <a:prstGeom prst="ellipse">
            <a:avLst/>
          </a:prstGeom>
          <a:solidFill>
            <a:srgbClr val="CC99FF">
              <a:alpha val="72941"/>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u="heavy" dirty="0" smtClean="0">
                <a:solidFill>
                  <a:prstClr val="black"/>
                </a:solidFill>
                <a:uFill>
                  <a:solidFill>
                    <a:srgbClr val="FF0000"/>
                  </a:solidFill>
                </a:uFill>
              </a:rPr>
              <a:t>看取り介護加算に、家族等への介護の情報提供を加え評価</a:t>
            </a:r>
            <a:endParaRPr lang="en-US" altLang="ja-JP" sz="1400" u="heavy" dirty="0" smtClean="0">
              <a:solidFill>
                <a:prstClr val="black"/>
              </a:solidFill>
              <a:uFill>
                <a:solidFill>
                  <a:srgbClr val="FF0000"/>
                </a:solidFill>
              </a:uFill>
            </a:endParaRPr>
          </a:p>
        </p:txBody>
      </p:sp>
      <p:sp>
        <p:nvSpPr>
          <p:cNvPr id="26" name="円/楕円 25"/>
          <p:cNvSpPr/>
          <p:nvPr/>
        </p:nvSpPr>
        <p:spPr>
          <a:xfrm>
            <a:off x="3368824" y="4993586"/>
            <a:ext cx="2952328" cy="1171718"/>
          </a:xfrm>
          <a:prstGeom prst="ellipse">
            <a:avLst/>
          </a:prstGeom>
          <a:solidFill>
            <a:srgbClr val="00B0F0">
              <a:alpha val="72941"/>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u="heavy" dirty="0">
                <a:solidFill>
                  <a:prstClr val="black"/>
                </a:solidFill>
                <a:uFill>
                  <a:solidFill>
                    <a:srgbClr val="FF0000"/>
                  </a:solidFill>
                </a:uFill>
              </a:rPr>
              <a:t>退所後の生活を</a:t>
            </a:r>
            <a:r>
              <a:rPr lang="ja-JP" altLang="en-US" sz="1400" u="heavy" dirty="0" smtClean="0">
                <a:solidFill>
                  <a:prstClr val="black"/>
                </a:solidFill>
                <a:uFill>
                  <a:solidFill>
                    <a:srgbClr val="FF0000"/>
                  </a:solidFill>
                </a:uFill>
              </a:rPr>
              <a:t>含め、人生の終末期まで切れ目</a:t>
            </a:r>
            <a:r>
              <a:rPr lang="ja-JP" altLang="en-US" sz="1400" u="heavy" dirty="0">
                <a:solidFill>
                  <a:prstClr val="black"/>
                </a:solidFill>
                <a:uFill>
                  <a:solidFill>
                    <a:srgbClr val="FF0000"/>
                  </a:solidFill>
                </a:uFill>
              </a:rPr>
              <a:t>ない支援計画を多職種</a:t>
            </a:r>
            <a:r>
              <a:rPr lang="ja-JP" altLang="en-US" sz="1400" u="heavy" dirty="0" smtClean="0">
                <a:solidFill>
                  <a:prstClr val="black"/>
                </a:solidFill>
                <a:uFill>
                  <a:solidFill>
                    <a:srgbClr val="FF0000"/>
                  </a:solidFill>
                </a:uFill>
              </a:rPr>
              <a:t>協働で策定を評価</a:t>
            </a:r>
            <a:endParaRPr lang="ja-JP" altLang="en-US" sz="1400" u="heavy" dirty="0">
              <a:solidFill>
                <a:prstClr val="black"/>
              </a:solidFill>
              <a:uFill>
                <a:solidFill>
                  <a:srgbClr val="FF0000"/>
                </a:solidFill>
              </a:uFill>
            </a:endParaRPr>
          </a:p>
        </p:txBody>
      </p:sp>
      <p:sp>
        <p:nvSpPr>
          <p:cNvPr id="30" name="Rectangle 18"/>
          <p:cNvSpPr>
            <a:spLocks noChangeArrowheads="1"/>
          </p:cNvSpPr>
          <p:nvPr/>
        </p:nvSpPr>
        <p:spPr bwMode="gray">
          <a:xfrm>
            <a:off x="7024205" y="3534134"/>
            <a:ext cx="2795250" cy="1149625"/>
          </a:xfrm>
          <a:prstGeom prst="rect">
            <a:avLst/>
          </a:prstGeom>
          <a:noFill/>
          <a:ln w="19050">
            <a:solidFill>
              <a:schemeClr val="tx1"/>
            </a:solidFill>
            <a:prstDash val="sysDash"/>
            <a:miter lim="800000"/>
            <a:headEnd/>
            <a:tailEnd/>
          </a:ln>
          <a:effectLst/>
          <a:extLst>
            <a:ext uri="{909E8E84-426E-40DD-AFC4-6F175D3DCCD1}">
              <a14:hiddenFill xmlns:a14="http://schemas.microsoft.com/office/drawing/2010/main">
                <a:solidFill>
                  <a:srgbClr val="E1E1E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1600" rIns="0" bIns="46800" anchor="ctr"/>
          <a:lstStyle/>
          <a:p>
            <a:pPr marL="390525" indent="-285750">
              <a:lnSpc>
                <a:spcPct val="105000"/>
              </a:lnSpc>
              <a:spcBef>
                <a:spcPct val="15000"/>
              </a:spcBef>
              <a:buFont typeface="Wingdings" panose="05000000000000000000" pitchFamily="2" charset="2"/>
              <a:buChar char="l"/>
            </a:pPr>
            <a:r>
              <a:rPr lang="ja-JP" altLang="en-US" sz="1400" dirty="0" smtClean="0">
                <a:solidFill>
                  <a:srgbClr val="000000"/>
                </a:solidFill>
                <a:latin typeface="Arial" pitchFamily="34" charset="0"/>
              </a:rPr>
              <a:t>看護職員の時間外が増え、精神的・肉体的負担</a:t>
            </a:r>
            <a:endParaRPr lang="en-US" altLang="ja-JP" sz="1400" dirty="0" smtClean="0">
              <a:solidFill>
                <a:srgbClr val="000000"/>
              </a:solidFill>
              <a:latin typeface="Arial" pitchFamily="34" charset="0"/>
            </a:endParaRPr>
          </a:p>
          <a:p>
            <a:pPr marL="390525" indent="-285750">
              <a:lnSpc>
                <a:spcPct val="105000"/>
              </a:lnSpc>
              <a:spcBef>
                <a:spcPct val="15000"/>
              </a:spcBef>
              <a:buFont typeface="Wingdings" panose="05000000000000000000" pitchFamily="2" charset="2"/>
              <a:buChar char="l"/>
            </a:pPr>
            <a:r>
              <a:rPr lang="ja-JP" altLang="en-US" sz="1400" dirty="0" smtClean="0">
                <a:solidFill>
                  <a:srgbClr val="000000"/>
                </a:solidFill>
                <a:latin typeface="Arial" pitchFamily="34" charset="0"/>
              </a:rPr>
              <a:t>介護職員の夜間不安大</a:t>
            </a:r>
            <a:endParaRPr lang="zh-TW" altLang="en-US" sz="1400" dirty="0" smtClean="0">
              <a:solidFill>
                <a:srgbClr val="000000"/>
              </a:solidFill>
              <a:latin typeface="Arial" pitchFamily="34" charset="0"/>
              <a:ea typeface="ＭＳ Ｐゴシック" pitchFamily="50" charset="-128"/>
            </a:endParaRPr>
          </a:p>
          <a:p>
            <a:pPr marL="390525" indent="-285750">
              <a:buFont typeface="Wingdings" panose="05000000000000000000" pitchFamily="2" charset="2"/>
              <a:buChar char="l"/>
            </a:pPr>
            <a:r>
              <a:rPr lang="ja-JP" altLang="en-US" sz="1400" dirty="0" smtClean="0">
                <a:solidFill>
                  <a:srgbClr val="000000"/>
                </a:solidFill>
                <a:latin typeface="Arial" pitchFamily="34" charset="0"/>
              </a:rPr>
              <a:t>介護職員が看取りに不慣れ</a:t>
            </a:r>
            <a:endParaRPr lang="zh-TW" altLang="en-US" sz="1400" dirty="0" smtClean="0">
              <a:solidFill>
                <a:srgbClr val="000000"/>
              </a:solidFill>
              <a:latin typeface="Arial" pitchFamily="34" charset="0"/>
              <a:ea typeface="ＭＳ Ｐゴシック" pitchFamily="50" charset="-128"/>
            </a:endParaRPr>
          </a:p>
        </p:txBody>
      </p:sp>
      <p:cxnSp>
        <p:nvCxnSpPr>
          <p:cNvPr id="31" name="直線コネクタ 30"/>
          <p:cNvCxnSpPr/>
          <p:nvPr/>
        </p:nvCxnSpPr>
        <p:spPr>
          <a:xfrm>
            <a:off x="7626256" y="3375016"/>
            <a:ext cx="430536" cy="159119"/>
          </a:xfrm>
          <a:prstGeom prst="line">
            <a:avLst/>
          </a:prstGeom>
        </p:spPr>
        <p:style>
          <a:lnRef idx="1">
            <a:schemeClr val="dk1"/>
          </a:lnRef>
          <a:fillRef idx="0">
            <a:schemeClr val="dk1"/>
          </a:fillRef>
          <a:effectRef idx="0">
            <a:schemeClr val="dk1"/>
          </a:effectRef>
          <a:fontRef idx="minor">
            <a:schemeClr val="tx1"/>
          </a:fontRef>
        </p:style>
      </p:cxnSp>
      <p:cxnSp>
        <p:nvCxnSpPr>
          <p:cNvPr id="110595" name="直線コネクタ 110594"/>
          <p:cNvCxnSpPr/>
          <p:nvPr/>
        </p:nvCxnSpPr>
        <p:spPr>
          <a:xfrm flipH="1">
            <a:off x="7291136" y="4683758"/>
            <a:ext cx="542190" cy="152778"/>
          </a:xfrm>
          <a:prstGeom prst="line">
            <a:avLst/>
          </a:prstGeom>
        </p:spPr>
        <p:style>
          <a:lnRef idx="1">
            <a:schemeClr val="dk1"/>
          </a:lnRef>
          <a:fillRef idx="0">
            <a:schemeClr val="dk1"/>
          </a:fillRef>
          <a:effectRef idx="0">
            <a:schemeClr val="dk1"/>
          </a:effectRef>
          <a:fontRef idx="minor">
            <a:schemeClr val="tx1"/>
          </a:fontRef>
        </p:style>
      </p:cxnSp>
      <p:sp>
        <p:nvSpPr>
          <p:cNvPr id="110596" name="テキスト ボックス 110595"/>
          <p:cNvSpPr txBox="1"/>
          <p:nvPr/>
        </p:nvSpPr>
        <p:spPr>
          <a:xfrm>
            <a:off x="4293830" y="2482923"/>
            <a:ext cx="3591182" cy="430887"/>
          </a:xfrm>
          <a:prstGeom prst="rect">
            <a:avLst/>
          </a:prstGeom>
          <a:noFill/>
        </p:spPr>
        <p:txBody>
          <a:bodyPr wrap="square" rtlCol="0">
            <a:spAutoFit/>
          </a:bodyPr>
          <a:lstStyle/>
          <a:p>
            <a:r>
              <a:rPr lang="ja-JP" altLang="en-US" sz="1100" dirty="0" smtClean="0">
                <a:solidFill>
                  <a:prstClr val="black"/>
                </a:solidFill>
              </a:rPr>
              <a:t>（介護老人福祉施設、特定施設入居者生活介護、認知症対応型生活介護、小規模多機能型居宅介護）</a:t>
            </a:r>
            <a:endParaRPr lang="ja-JP" altLang="en-US" sz="1100" dirty="0">
              <a:solidFill>
                <a:prstClr val="black"/>
              </a:solidFill>
            </a:endParaRPr>
          </a:p>
        </p:txBody>
      </p:sp>
      <p:sp>
        <p:nvSpPr>
          <p:cNvPr id="38" name="テキスト ボックス 37"/>
          <p:cNvSpPr txBox="1"/>
          <p:nvPr/>
        </p:nvSpPr>
        <p:spPr>
          <a:xfrm>
            <a:off x="3646714" y="6165304"/>
            <a:ext cx="2458420" cy="261610"/>
          </a:xfrm>
          <a:prstGeom prst="rect">
            <a:avLst/>
          </a:prstGeom>
          <a:noFill/>
        </p:spPr>
        <p:txBody>
          <a:bodyPr wrap="square" rtlCol="0">
            <a:spAutoFit/>
          </a:bodyPr>
          <a:lstStyle/>
          <a:p>
            <a:pPr algn="ctr"/>
            <a:r>
              <a:rPr lang="ja-JP" altLang="en-US" sz="1100" dirty="0" smtClean="0">
                <a:solidFill>
                  <a:prstClr val="black"/>
                </a:solidFill>
              </a:rPr>
              <a:t>（介護老人保健施設）</a:t>
            </a:r>
            <a:endParaRPr lang="ja-JP" altLang="en-US" sz="1100" dirty="0">
              <a:solidFill>
                <a:prstClr val="black"/>
              </a:solidFill>
            </a:endParaRPr>
          </a:p>
        </p:txBody>
      </p:sp>
      <p:sp>
        <p:nvSpPr>
          <p:cNvPr id="39" name="円/楕円 38"/>
          <p:cNvSpPr/>
          <p:nvPr/>
        </p:nvSpPr>
        <p:spPr>
          <a:xfrm>
            <a:off x="200474" y="3319032"/>
            <a:ext cx="2822441" cy="948756"/>
          </a:xfrm>
          <a:prstGeom prst="ellipse">
            <a:avLst/>
          </a:prstGeom>
          <a:solidFill>
            <a:srgbClr val="92D050">
              <a:alpha val="72941"/>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400" u="heavy" dirty="0" smtClean="0">
                <a:solidFill>
                  <a:prstClr val="black"/>
                </a:solidFill>
                <a:uFill>
                  <a:solidFill>
                    <a:srgbClr val="FF0000"/>
                  </a:solidFill>
                </a:uFill>
              </a:rPr>
              <a:t>ターミナルケアに係る計画の作成と多職種協働によるターミナルケアの実施を評価</a:t>
            </a:r>
            <a:endParaRPr lang="en-US" altLang="ja-JP" sz="1400" u="heavy" dirty="0" smtClean="0">
              <a:solidFill>
                <a:prstClr val="black"/>
              </a:solidFill>
              <a:uFill>
                <a:solidFill>
                  <a:srgbClr val="FF0000"/>
                </a:solidFill>
              </a:uFill>
            </a:endParaRPr>
          </a:p>
        </p:txBody>
      </p:sp>
      <p:sp>
        <p:nvSpPr>
          <p:cNvPr id="32" name="スライド番号プレースホルダー 1"/>
          <p:cNvSpPr>
            <a:spLocks noGrp="1"/>
          </p:cNvSpPr>
          <p:nvPr>
            <p:ph type="sldNum" sz="quarter" idx="11"/>
          </p:nvPr>
        </p:nvSpPr>
        <p:spPr>
          <a:xfrm>
            <a:off x="9270636" y="6616228"/>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a:t>
            </a:fld>
            <a:endParaRPr kumimoji="0" lang="en-US" altLang="ja-JP" sz="1600" kern="0" dirty="0">
              <a:solidFill>
                <a:srgbClr val="000000"/>
              </a:solidFill>
            </a:endParaRPr>
          </a:p>
        </p:txBody>
      </p:sp>
      <p:sp>
        <p:nvSpPr>
          <p:cNvPr id="37" name="テキスト ボックス 36"/>
          <p:cNvSpPr txBox="1"/>
          <p:nvPr/>
        </p:nvSpPr>
        <p:spPr>
          <a:xfrm>
            <a:off x="319961" y="4216267"/>
            <a:ext cx="2458420" cy="261610"/>
          </a:xfrm>
          <a:prstGeom prst="rect">
            <a:avLst/>
          </a:prstGeom>
          <a:noFill/>
        </p:spPr>
        <p:txBody>
          <a:bodyPr wrap="square" rtlCol="0">
            <a:spAutoFit/>
          </a:bodyPr>
          <a:lstStyle/>
          <a:p>
            <a:pPr algn="ctr"/>
            <a:r>
              <a:rPr lang="ja-JP" altLang="en-US" sz="1100" dirty="0" smtClean="0">
                <a:solidFill>
                  <a:prstClr val="black"/>
                </a:solidFill>
              </a:rPr>
              <a:t>（介護療養型医療施設）</a:t>
            </a:r>
            <a:endParaRPr lang="ja-JP" altLang="en-US" sz="1100" dirty="0">
              <a:solidFill>
                <a:prstClr val="black"/>
              </a:solidFill>
            </a:endParaRPr>
          </a:p>
        </p:txBody>
      </p:sp>
      <p:sp>
        <p:nvSpPr>
          <p:cNvPr id="29" name="右矢印 28"/>
          <p:cNvSpPr/>
          <p:nvPr/>
        </p:nvSpPr>
        <p:spPr>
          <a:xfrm rot="20590797">
            <a:off x="3192362" y="4304815"/>
            <a:ext cx="548761" cy="2014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Rectangle 23"/>
          <p:cNvSpPr>
            <a:spLocks noChangeArrowheads="1"/>
          </p:cNvSpPr>
          <p:nvPr/>
        </p:nvSpPr>
        <p:spPr bwMode="gray">
          <a:xfrm>
            <a:off x="1466145" y="4293096"/>
            <a:ext cx="2232248" cy="983844"/>
          </a:xfrm>
          <a:prstGeom prst="rect">
            <a:avLst/>
          </a:prstGeom>
          <a:noFill/>
          <a:ln>
            <a:noFill/>
          </a:ln>
          <a:effectLst/>
          <a:extLst>
            <a:ext uri="{909E8E84-426E-40DD-AFC4-6F175D3DCCD1}">
              <a14:hiddenFill xmlns:a14="http://schemas.microsoft.com/office/drawing/2010/main">
                <a:solidFill>
                  <a:srgbClr val="3E5E84"/>
                </a:solidFill>
              </a14:hiddenFill>
            </a:ext>
            <a:ext uri="{91240B29-F687-4F45-9708-019B960494DF}">
              <a14:hiddenLine xmlns:a14="http://schemas.microsoft.com/office/drawing/2010/main" w="19050" algn="ctr">
                <a:solidFill>
                  <a:srgbClr val="3E5E84"/>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21600" rIns="36000" bIns="46800" anchor="ctr"/>
          <a:lstStyle/>
          <a:p>
            <a:pPr algn="ctr">
              <a:lnSpc>
                <a:spcPct val="105000"/>
              </a:lnSpc>
            </a:pPr>
            <a:r>
              <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医師</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Rectangle 16"/>
          <p:cNvSpPr>
            <a:spLocks noChangeArrowheads="1"/>
          </p:cNvSpPr>
          <p:nvPr/>
        </p:nvSpPr>
        <p:spPr bwMode="gray">
          <a:xfrm>
            <a:off x="200472" y="4993601"/>
            <a:ext cx="3063142" cy="811677"/>
          </a:xfrm>
          <a:prstGeom prst="rect">
            <a:avLst/>
          </a:prstGeom>
          <a:noFill/>
          <a:ln w="19050">
            <a:solidFill>
              <a:schemeClr val="tx1"/>
            </a:solidFill>
            <a:prstDash val="sysDash"/>
            <a:miter lim="800000"/>
            <a:headEnd/>
            <a:tailEnd/>
          </a:ln>
          <a:effectLst/>
          <a:extLst>
            <a:ext uri="{909E8E84-426E-40DD-AFC4-6F175D3DCCD1}">
              <a14:hiddenFill xmlns:a14="http://schemas.microsoft.com/office/drawing/2010/main">
                <a:solidFill>
                  <a:srgbClr val="E1E1E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1600" rIns="0" bIns="46800" anchor="ctr"/>
          <a:lstStyle/>
          <a:p>
            <a:pPr marL="390525" indent="-285750">
              <a:buFont typeface="Wingdings" panose="05000000000000000000" pitchFamily="2" charset="2"/>
              <a:buChar char="l"/>
            </a:pPr>
            <a:r>
              <a:rPr lang="ja-JP" altLang="en-US" sz="1400" dirty="0" smtClean="0">
                <a:solidFill>
                  <a:srgbClr val="000000"/>
                </a:solidFill>
                <a:latin typeface="Arial" pitchFamily="34" charset="0"/>
              </a:rPr>
              <a:t>看取り期の負担大</a:t>
            </a:r>
            <a:endParaRPr lang="en-US" altLang="ja-JP" sz="1400" dirty="0" smtClean="0">
              <a:solidFill>
                <a:srgbClr val="000000"/>
              </a:solidFill>
              <a:latin typeface="Arial" pitchFamily="34" charset="0"/>
            </a:endParaRPr>
          </a:p>
          <a:p>
            <a:pPr marL="390525" indent="-285750">
              <a:buFont typeface="Wingdings" panose="05000000000000000000" pitchFamily="2" charset="2"/>
              <a:buChar char="l"/>
            </a:pPr>
            <a:r>
              <a:rPr lang="ja-JP" altLang="en-US" sz="1400" dirty="0" smtClean="0">
                <a:solidFill>
                  <a:srgbClr val="000000"/>
                </a:solidFill>
                <a:latin typeface="Arial" pitchFamily="34" charset="0"/>
              </a:rPr>
              <a:t>夜間・休日の対応苦慮</a:t>
            </a:r>
            <a:endParaRPr lang="en-US" altLang="ja-JP" sz="1400" dirty="0" smtClean="0">
              <a:solidFill>
                <a:srgbClr val="000000"/>
              </a:solidFill>
              <a:latin typeface="Arial" pitchFamily="34" charset="0"/>
            </a:endParaRPr>
          </a:p>
          <a:p>
            <a:pPr marL="390525" indent="-285750">
              <a:buFont typeface="Wingdings" panose="05000000000000000000" pitchFamily="2" charset="2"/>
              <a:buChar char="l"/>
            </a:pPr>
            <a:r>
              <a:rPr lang="ja-JP" altLang="en-US" sz="1400" dirty="0" smtClean="0">
                <a:solidFill>
                  <a:srgbClr val="000000"/>
                </a:solidFill>
                <a:latin typeface="Arial" pitchFamily="34" charset="0"/>
              </a:rPr>
              <a:t>トラブル回避のため看取りに消極的</a:t>
            </a:r>
            <a:endParaRPr lang="en-US" altLang="ja-JP" sz="1400" dirty="0" smtClean="0">
              <a:solidFill>
                <a:srgbClr val="000000"/>
              </a:solidFill>
              <a:latin typeface="Arial" pitchFamily="34" charset="0"/>
            </a:endParaRPr>
          </a:p>
        </p:txBody>
      </p:sp>
      <p:cxnSp>
        <p:nvCxnSpPr>
          <p:cNvPr id="36" name="直線コネクタ 35"/>
          <p:cNvCxnSpPr>
            <a:stCxn id="35" idx="0"/>
          </p:cNvCxnSpPr>
          <p:nvPr/>
        </p:nvCxnSpPr>
        <p:spPr>
          <a:xfrm flipV="1">
            <a:off x="1732050" y="4836537"/>
            <a:ext cx="418809" cy="157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8"/>
          <p:cNvSpPr>
            <a:spLocks noChangeArrowheads="1"/>
          </p:cNvSpPr>
          <p:nvPr/>
        </p:nvSpPr>
        <p:spPr bwMode="gray">
          <a:xfrm>
            <a:off x="200472" y="1732483"/>
            <a:ext cx="2822440" cy="961489"/>
          </a:xfrm>
          <a:prstGeom prst="rect">
            <a:avLst/>
          </a:prstGeom>
          <a:noFill/>
          <a:ln w="19050">
            <a:solidFill>
              <a:schemeClr val="tx1"/>
            </a:solidFill>
            <a:prstDash val="sysDash"/>
            <a:miter lim="800000"/>
            <a:headEnd/>
            <a:tailEnd/>
          </a:ln>
          <a:effectLst/>
          <a:extLst>
            <a:ext uri="{909E8E84-426E-40DD-AFC4-6F175D3DCCD1}">
              <a14:hiddenFill xmlns:a14="http://schemas.microsoft.com/office/drawing/2010/main">
                <a:solidFill>
                  <a:srgbClr val="E1E1E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1600" rIns="0" bIns="46800" anchor="ctr"/>
          <a:lstStyle/>
          <a:p>
            <a:pPr marL="304800" indent="-285750">
              <a:buFont typeface="Wingdings" panose="05000000000000000000" pitchFamily="2" charset="2"/>
              <a:buChar char="l"/>
            </a:pPr>
            <a:r>
              <a:rPr lang="ja-JP" altLang="en-US" sz="1400" dirty="0" smtClean="0">
                <a:solidFill>
                  <a:srgbClr val="000000"/>
                </a:solidFill>
                <a:latin typeface="Arial" pitchFamily="34" charset="0"/>
              </a:rPr>
              <a:t>施設内看取りへの理解不足</a:t>
            </a:r>
            <a:endParaRPr lang="en-US" altLang="ja-JP" sz="1400" dirty="0" smtClean="0">
              <a:solidFill>
                <a:srgbClr val="000000"/>
              </a:solidFill>
              <a:latin typeface="Arial" pitchFamily="34" charset="0"/>
            </a:endParaRPr>
          </a:p>
          <a:p>
            <a:pPr marL="304800" indent="-285750">
              <a:buFont typeface="Wingdings" panose="05000000000000000000" pitchFamily="2" charset="2"/>
              <a:buChar char="l"/>
            </a:pPr>
            <a:r>
              <a:rPr lang="ja-JP" altLang="en-US" sz="1400" dirty="0" smtClean="0">
                <a:solidFill>
                  <a:srgbClr val="000000"/>
                </a:solidFill>
                <a:latin typeface="Arial" pitchFamily="34" charset="0"/>
              </a:rPr>
              <a:t>家族間の意見相違</a:t>
            </a:r>
            <a:endParaRPr lang="en-US" altLang="ja-JP" sz="1400" dirty="0" smtClean="0">
              <a:solidFill>
                <a:srgbClr val="000000"/>
              </a:solidFill>
              <a:latin typeface="Arial" pitchFamily="34" charset="0"/>
            </a:endParaRPr>
          </a:p>
          <a:p>
            <a:pPr marL="304800" indent="-285750">
              <a:buFont typeface="Wingdings" panose="05000000000000000000" pitchFamily="2" charset="2"/>
              <a:buChar char="l"/>
            </a:pPr>
            <a:r>
              <a:rPr lang="ja-JP" altLang="en-US" sz="1400" dirty="0" smtClean="0">
                <a:solidFill>
                  <a:srgbClr val="000000"/>
                </a:solidFill>
                <a:latin typeface="Arial" pitchFamily="34" charset="0"/>
              </a:rPr>
              <a:t>気持ちの揺れ</a:t>
            </a:r>
            <a:endParaRPr lang="en-US" altLang="ja-JP" sz="1400" dirty="0" smtClean="0">
              <a:solidFill>
                <a:srgbClr val="000000"/>
              </a:solidFill>
              <a:latin typeface="Arial" pitchFamily="34" charset="0"/>
            </a:endParaRPr>
          </a:p>
          <a:p>
            <a:pPr marL="304800" indent="-285750">
              <a:buFont typeface="Wingdings" panose="05000000000000000000" pitchFamily="2" charset="2"/>
              <a:buChar char="l"/>
            </a:pPr>
            <a:r>
              <a:rPr lang="ja-JP" altLang="en-US" sz="1400" dirty="0" smtClean="0">
                <a:solidFill>
                  <a:srgbClr val="000000"/>
                </a:solidFill>
                <a:latin typeface="Arial" pitchFamily="34" charset="0"/>
              </a:rPr>
              <a:t>医療への期待大</a:t>
            </a:r>
            <a:endParaRPr lang="en-US" altLang="ja-JP" sz="1400" dirty="0" smtClean="0">
              <a:solidFill>
                <a:srgbClr val="000000"/>
              </a:solidFill>
              <a:latin typeface="Arial" pitchFamily="34" charset="0"/>
            </a:endParaRPr>
          </a:p>
        </p:txBody>
      </p:sp>
      <p:cxnSp>
        <p:nvCxnSpPr>
          <p:cNvPr id="41" name="直線コネクタ 40"/>
          <p:cNvCxnSpPr>
            <a:stCxn id="40" idx="2"/>
          </p:cNvCxnSpPr>
          <p:nvPr/>
        </p:nvCxnSpPr>
        <p:spPr>
          <a:xfrm>
            <a:off x="1611692" y="2693982"/>
            <a:ext cx="2405204" cy="1351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5781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4669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８．口腔・栄養管理に係る取組の充実</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81188" y="783772"/>
            <a:ext cx="9535886" cy="586522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prstClr val="black"/>
              </a:solidFill>
              <a:latin typeface="ＭＳ Ｐゴシック"/>
              <a:cs typeface="メイリオ" panose="020B0604030504040204" pitchFamily="50" charset="-128"/>
            </a:endParaRPr>
          </a:p>
          <a:p>
            <a:r>
              <a:rPr lang="ja-JP" altLang="en-US" b="1" u="sng" dirty="0">
                <a:solidFill>
                  <a:prstClr val="black"/>
                </a:solidFill>
                <a:latin typeface="ＭＳ Ｐゴシック"/>
                <a:cs typeface="メイリオ" panose="020B0604030504040204" pitchFamily="50" charset="-128"/>
              </a:rPr>
              <a:t>（１）</a:t>
            </a:r>
            <a:r>
              <a:rPr lang="ja-JP" altLang="en-US" b="1" u="sng" dirty="0" smtClean="0">
                <a:solidFill>
                  <a:prstClr val="black"/>
                </a:solidFill>
                <a:latin typeface="ＭＳ Ｐゴシック"/>
                <a:cs typeface="メイリオ" panose="020B0604030504040204" pitchFamily="50" charset="-128"/>
              </a:rPr>
              <a:t>経口</a:t>
            </a:r>
            <a:r>
              <a:rPr lang="ja-JP" altLang="en-US" b="1" u="sng" dirty="0">
                <a:solidFill>
                  <a:prstClr val="black"/>
                </a:solidFill>
                <a:latin typeface="ＭＳ Ｐゴシック"/>
                <a:cs typeface="メイリオ" panose="020B0604030504040204" pitchFamily="50" charset="-128"/>
              </a:rPr>
              <a:t>維持加算の</a:t>
            </a:r>
            <a:r>
              <a:rPr lang="ja-JP" altLang="en-US" b="1" u="sng" dirty="0" smtClean="0">
                <a:solidFill>
                  <a:prstClr val="black"/>
                </a:solidFill>
                <a:latin typeface="ＭＳ Ｐゴシック"/>
                <a:cs typeface="メイリオ" panose="020B0604030504040204" pitchFamily="50" charset="-128"/>
              </a:rPr>
              <a:t>見直し</a:t>
            </a:r>
            <a:endParaRPr lang="ja-JP" altLang="en-US" b="1" u="sng" dirty="0">
              <a:solidFill>
                <a:prstClr val="black"/>
              </a:solidFill>
              <a:latin typeface="ＭＳ Ｐゴシック"/>
              <a:cs typeface="メイリオ" panose="020B0604030504040204" pitchFamily="50" charset="-128"/>
            </a:endParaRPr>
          </a:p>
          <a:p>
            <a:r>
              <a:rPr lang="ja-JP" altLang="en-US" dirty="0" smtClean="0">
                <a:solidFill>
                  <a:prstClr val="black"/>
                </a:solidFill>
                <a:latin typeface="ＭＳ Ｐゴシック"/>
                <a:cs typeface="メイリオ" panose="020B0604030504040204" pitchFamily="50" charset="-128"/>
              </a:rPr>
              <a:t>○</a:t>
            </a:r>
            <a:r>
              <a:rPr lang="ja-JP" altLang="en-US" dirty="0">
                <a:solidFill>
                  <a:prstClr val="black"/>
                </a:solidFill>
                <a:latin typeface="ＭＳ Ｐゴシック"/>
                <a:cs typeface="メイリオ" panose="020B0604030504040204" pitchFamily="50" charset="-128"/>
              </a:rPr>
              <a:t>　</a:t>
            </a:r>
            <a:r>
              <a:rPr lang="ja-JP" altLang="en-US" dirty="0" smtClean="0">
                <a:solidFill>
                  <a:prstClr val="black"/>
                </a:solidFill>
                <a:latin typeface="ＭＳ Ｐゴシック"/>
                <a:cs typeface="メイリオ" panose="020B0604030504040204" pitchFamily="50" charset="-128"/>
              </a:rPr>
              <a:t>摂食</a:t>
            </a:r>
            <a:r>
              <a:rPr lang="ja-JP" altLang="en-US" dirty="0">
                <a:solidFill>
                  <a:prstClr val="black"/>
                </a:solidFill>
                <a:latin typeface="ＭＳ Ｐゴシック"/>
                <a:cs typeface="メイリオ" panose="020B0604030504040204" pitchFamily="50" charset="-128"/>
              </a:rPr>
              <a:t>・嚥下障害を有する入所者や</a:t>
            </a:r>
            <a:r>
              <a:rPr lang="ja-JP" altLang="en-US" dirty="0" smtClean="0">
                <a:solidFill>
                  <a:prstClr val="black"/>
                </a:solidFill>
                <a:latin typeface="ＭＳ Ｐゴシック"/>
                <a:cs typeface="メイリオ" panose="020B0604030504040204" pitchFamily="50" charset="-128"/>
              </a:rPr>
              <a:t>食事摂取</a:t>
            </a:r>
            <a:r>
              <a:rPr lang="ja-JP" altLang="en-US" dirty="0">
                <a:solidFill>
                  <a:prstClr val="black"/>
                </a:solidFill>
                <a:latin typeface="ＭＳ Ｐゴシック"/>
                <a:cs typeface="メイリオ" panose="020B0604030504040204" pitchFamily="50" charset="-128"/>
              </a:rPr>
              <a:t>に関する認知機能の</a:t>
            </a:r>
            <a:r>
              <a:rPr lang="ja-JP" altLang="en-US" dirty="0" smtClean="0">
                <a:solidFill>
                  <a:prstClr val="black"/>
                </a:solidFill>
                <a:latin typeface="ＭＳ Ｐゴシック"/>
                <a:cs typeface="メイリオ" panose="020B0604030504040204" pitchFamily="50" charset="-128"/>
              </a:rPr>
              <a:t>低下が</a:t>
            </a:r>
            <a:r>
              <a:rPr lang="ja-JP" altLang="en-US" dirty="0">
                <a:solidFill>
                  <a:prstClr val="black"/>
                </a:solidFill>
                <a:latin typeface="ＭＳ Ｐゴシック"/>
                <a:cs typeface="メイリオ" panose="020B0604030504040204" pitchFamily="50" charset="-128"/>
              </a:rPr>
              <a:t>著しい</a:t>
            </a:r>
            <a:r>
              <a:rPr lang="ja-JP" altLang="en-US" dirty="0" smtClean="0">
                <a:solidFill>
                  <a:prstClr val="black"/>
                </a:solidFill>
                <a:latin typeface="ＭＳ Ｐゴシック"/>
                <a:cs typeface="メイリオ" panose="020B0604030504040204" pitchFamily="50" charset="-128"/>
              </a:rPr>
              <a:t>入所者</a:t>
            </a:r>
            <a:r>
              <a:rPr lang="ja-JP" altLang="en-US" dirty="0">
                <a:solidFill>
                  <a:prstClr val="black"/>
                </a:solidFill>
                <a:latin typeface="ＭＳ Ｐゴシック"/>
                <a:cs typeface="メイリオ" panose="020B0604030504040204" pitchFamily="50" charset="-128"/>
              </a:rPr>
              <a:t>等</a:t>
            </a:r>
            <a:r>
              <a:rPr lang="ja-JP" altLang="en-US" dirty="0" smtClean="0">
                <a:solidFill>
                  <a:prstClr val="black"/>
                </a:solidFill>
                <a:latin typeface="ＭＳ Ｐゴシック"/>
                <a:cs typeface="メイリオ" panose="020B0604030504040204" pitchFamily="50" charset="-128"/>
              </a:rPr>
              <a:t>に対　</a:t>
            </a:r>
            <a:endParaRPr lang="en-US" altLang="ja-JP" dirty="0" smtClean="0">
              <a:solidFill>
                <a:prstClr val="black"/>
              </a:solidFill>
              <a:latin typeface="ＭＳ Ｐゴシック"/>
              <a:cs typeface="メイリオ" panose="020B0604030504040204" pitchFamily="50" charset="-128"/>
            </a:endParaRPr>
          </a:p>
          <a:p>
            <a:r>
              <a:rPr lang="ja-JP" altLang="en-US" dirty="0">
                <a:solidFill>
                  <a:prstClr val="black"/>
                </a:solidFill>
                <a:latin typeface="ＭＳ Ｐゴシック"/>
                <a:cs typeface="メイリオ" panose="020B0604030504040204" pitchFamily="50" charset="-128"/>
              </a:rPr>
              <a:t>　</a:t>
            </a:r>
            <a:r>
              <a:rPr lang="ja-JP" altLang="en-US" dirty="0" smtClean="0">
                <a:solidFill>
                  <a:prstClr val="black"/>
                </a:solidFill>
                <a:latin typeface="ＭＳ Ｐゴシック"/>
                <a:cs typeface="メイリオ" panose="020B0604030504040204" pitchFamily="50" charset="-128"/>
              </a:rPr>
              <a:t>して、経口維持のための適切なサービスを充実させる観点から、摂食</a:t>
            </a:r>
            <a:r>
              <a:rPr lang="ja-JP" altLang="en-US" dirty="0">
                <a:solidFill>
                  <a:prstClr val="black"/>
                </a:solidFill>
                <a:latin typeface="ＭＳ Ｐゴシック"/>
                <a:cs typeface="メイリオ" panose="020B0604030504040204" pitchFamily="50" charset="-128"/>
              </a:rPr>
              <a:t>・</a:t>
            </a:r>
            <a:r>
              <a:rPr lang="ja-JP" altLang="en-US" dirty="0" smtClean="0">
                <a:solidFill>
                  <a:prstClr val="black"/>
                </a:solidFill>
                <a:latin typeface="ＭＳ Ｐゴシック"/>
                <a:cs typeface="メイリオ" panose="020B0604030504040204" pitchFamily="50" charset="-128"/>
              </a:rPr>
              <a:t>嚥下障害</a:t>
            </a:r>
            <a:r>
              <a:rPr lang="ja-JP" altLang="en-US" dirty="0">
                <a:solidFill>
                  <a:prstClr val="black"/>
                </a:solidFill>
                <a:latin typeface="ＭＳ Ｐゴシック"/>
                <a:cs typeface="メイリオ" panose="020B0604030504040204" pitchFamily="50" charset="-128"/>
              </a:rPr>
              <a:t>の検査</a:t>
            </a:r>
            <a:r>
              <a:rPr lang="ja-JP" altLang="en-US" dirty="0" smtClean="0">
                <a:solidFill>
                  <a:prstClr val="black"/>
                </a:solidFill>
                <a:latin typeface="ＭＳ Ｐゴシック"/>
                <a:cs typeface="メイリオ" panose="020B0604030504040204" pitchFamily="50" charset="-128"/>
              </a:rPr>
              <a:t>手法別</a:t>
            </a:r>
            <a:endParaRPr lang="en-US" altLang="ja-JP" dirty="0" smtClean="0">
              <a:solidFill>
                <a:prstClr val="black"/>
              </a:solidFill>
              <a:latin typeface="ＭＳ Ｐゴシック"/>
              <a:cs typeface="メイリオ" panose="020B0604030504040204" pitchFamily="50" charset="-128"/>
            </a:endParaRPr>
          </a:p>
          <a:p>
            <a:r>
              <a:rPr lang="ja-JP" altLang="en-US" dirty="0">
                <a:solidFill>
                  <a:prstClr val="black"/>
                </a:solidFill>
                <a:latin typeface="ＭＳ Ｐゴシック"/>
                <a:cs typeface="メイリオ" panose="020B0604030504040204" pitchFamily="50" charset="-128"/>
              </a:rPr>
              <a:t>　</a:t>
            </a:r>
            <a:r>
              <a:rPr lang="ja-JP" altLang="en-US" dirty="0" smtClean="0">
                <a:solidFill>
                  <a:prstClr val="black"/>
                </a:solidFill>
                <a:latin typeface="ＭＳ Ｐゴシック"/>
                <a:cs typeface="メイリオ" panose="020B0604030504040204" pitchFamily="50" charset="-128"/>
              </a:rPr>
              <a:t>の現行の評価区分を廃止するとともに、多職種が食事</a:t>
            </a:r>
            <a:r>
              <a:rPr lang="ja-JP" altLang="en-US" dirty="0">
                <a:solidFill>
                  <a:prstClr val="black"/>
                </a:solidFill>
                <a:latin typeface="ＭＳ Ｐゴシック"/>
                <a:cs typeface="メイリオ" panose="020B0604030504040204" pitchFamily="50" charset="-128"/>
              </a:rPr>
              <a:t>の観察（</a:t>
            </a:r>
            <a:r>
              <a:rPr lang="ja-JP" altLang="en-US" dirty="0" smtClean="0">
                <a:solidFill>
                  <a:prstClr val="black"/>
                </a:solidFill>
                <a:latin typeface="ＭＳ Ｐゴシック"/>
                <a:cs typeface="メイリオ" panose="020B0604030504040204" pitchFamily="50" charset="-128"/>
              </a:rPr>
              <a:t>ミールラウンド</a:t>
            </a:r>
            <a:r>
              <a:rPr lang="ja-JP" altLang="en-US" dirty="0">
                <a:solidFill>
                  <a:prstClr val="black"/>
                </a:solidFill>
                <a:latin typeface="ＭＳ Ｐゴシック"/>
                <a:cs typeface="メイリオ" panose="020B0604030504040204" pitchFamily="50" charset="-128"/>
              </a:rPr>
              <a:t>）や会議</a:t>
            </a:r>
            <a:r>
              <a:rPr lang="ja-JP" altLang="en-US" dirty="0" smtClean="0">
                <a:solidFill>
                  <a:prstClr val="black"/>
                </a:solidFill>
                <a:latin typeface="ＭＳ Ｐゴシック"/>
                <a:cs typeface="メイリオ" panose="020B0604030504040204" pitchFamily="50" charset="-128"/>
              </a:rPr>
              <a:t>等に共同</a:t>
            </a:r>
            <a:endParaRPr lang="en-US" altLang="ja-JP" dirty="0" smtClean="0">
              <a:solidFill>
                <a:prstClr val="black"/>
              </a:solidFill>
              <a:latin typeface="ＭＳ Ｐゴシック"/>
              <a:cs typeface="メイリオ" panose="020B0604030504040204" pitchFamily="50" charset="-128"/>
            </a:endParaRPr>
          </a:p>
          <a:p>
            <a:r>
              <a:rPr lang="ja-JP" altLang="en-US" dirty="0">
                <a:solidFill>
                  <a:prstClr val="black"/>
                </a:solidFill>
                <a:latin typeface="ＭＳ Ｐゴシック"/>
                <a:cs typeface="メイリオ" panose="020B0604030504040204" pitchFamily="50" charset="-128"/>
              </a:rPr>
              <a:t>　</a:t>
            </a:r>
            <a:r>
              <a:rPr lang="ja-JP" altLang="en-US" dirty="0" smtClean="0">
                <a:solidFill>
                  <a:prstClr val="black"/>
                </a:solidFill>
                <a:latin typeface="ＭＳ Ｐゴシック"/>
                <a:cs typeface="メイリオ" panose="020B0604030504040204" pitchFamily="50" charset="-128"/>
              </a:rPr>
              <a:t>して取組むプロセスを評価する仕組みとする。</a:t>
            </a:r>
            <a:endParaRPr lang="ja-JP" altLang="en-US" dirty="0">
              <a:solidFill>
                <a:prstClr val="black"/>
              </a:solidFill>
              <a:latin typeface="ＭＳ Ｐゴシック"/>
              <a:cs typeface="メイリオ" panose="020B0604030504040204" pitchFamily="50" charset="-128"/>
            </a:endParaRPr>
          </a:p>
          <a:p>
            <a:endParaRPr lang="ja-JP" altLang="en-US" b="1" u="sng" dirty="0">
              <a:solidFill>
                <a:prstClr val="black"/>
              </a:solidFill>
              <a:latin typeface="ＭＳ Ｐゴシック"/>
              <a:cs typeface="メイリオ" panose="020B0604030504040204" pitchFamily="50" charset="-128"/>
            </a:endParaRPr>
          </a:p>
          <a:p>
            <a:r>
              <a:rPr lang="ja-JP" altLang="en-US" b="1" u="sng" dirty="0">
                <a:solidFill>
                  <a:prstClr val="black"/>
                </a:solidFill>
                <a:latin typeface="ＭＳ Ｐゴシック"/>
                <a:cs typeface="メイリオ" panose="020B0604030504040204" pitchFamily="50" charset="-128"/>
              </a:rPr>
              <a:t>（２）</a:t>
            </a:r>
            <a:r>
              <a:rPr lang="ja-JP" altLang="en-US" b="1" u="sng" dirty="0" smtClean="0">
                <a:solidFill>
                  <a:prstClr val="black"/>
                </a:solidFill>
                <a:latin typeface="ＭＳ Ｐゴシック"/>
                <a:cs typeface="メイリオ" panose="020B0604030504040204" pitchFamily="50" charset="-128"/>
              </a:rPr>
              <a:t>経口</a:t>
            </a:r>
            <a:r>
              <a:rPr lang="ja-JP" altLang="en-US" b="1" u="sng" dirty="0">
                <a:solidFill>
                  <a:prstClr val="black"/>
                </a:solidFill>
                <a:latin typeface="ＭＳ Ｐゴシック"/>
                <a:cs typeface="メイリオ" panose="020B0604030504040204" pitchFamily="50" charset="-128"/>
              </a:rPr>
              <a:t>移行加算の</a:t>
            </a:r>
            <a:r>
              <a:rPr lang="ja-JP" altLang="en-US" b="1" u="sng" dirty="0" smtClean="0">
                <a:solidFill>
                  <a:prstClr val="black"/>
                </a:solidFill>
                <a:latin typeface="ＭＳ Ｐゴシック"/>
                <a:cs typeface="メイリオ" panose="020B0604030504040204" pitchFamily="50" charset="-128"/>
              </a:rPr>
              <a:t>見直し</a:t>
            </a:r>
            <a:endParaRPr lang="ja-JP" altLang="en-US" b="1" u="sng" dirty="0">
              <a:solidFill>
                <a:prstClr val="black"/>
              </a:solidFill>
              <a:latin typeface="ＭＳ Ｐゴシック"/>
              <a:cs typeface="メイリオ" panose="020B0604030504040204" pitchFamily="50" charset="-128"/>
            </a:endParaRPr>
          </a:p>
          <a:p>
            <a:r>
              <a:rPr lang="ja-JP" altLang="en-US" dirty="0" smtClean="0">
                <a:solidFill>
                  <a:prstClr val="black"/>
                </a:solidFill>
                <a:latin typeface="ＭＳ Ｐゴシック"/>
                <a:cs typeface="メイリオ" panose="020B0604030504040204" pitchFamily="50" charset="-128"/>
              </a:rPr>
              <a:t>○　これまで、</a:t>
            </a:r>
            <a:r>
              <a:rPr lang="ja-JP" altLang="en-US" dirty="0" smtClean="0">
                <a:solidFill>
                  <a:prstClr val="black"/>
                </a:solidFill>
                <a:latin typeface="ＭＳ Ｐゴシック"/>
              </a:rPr>
              <a:t>経管</a:t>
            </a:r>
            <a:r>
              <a:rPr lang="ja-JP" altLang="en-US" dirty="0">
                <a:solidFill>
                  <a:prstClr val="black"/>
                </a:solidFill>
                <a:latin typeface="ＭＳ Ｐゴシック"/>
              </a:rPr>
              <a:t>栄養により食事を摂取している</a:t>
            </a:r>
            <a:r>
              <a:rPr lang="ja-JP" altLang="en-US" dirty="0" smtClean="0">
                <a:solidFill>
                  <a:prstClr val="black"/>
                </a:solidFill>
                <a:latin typeface="ＭＳ Ｐゴシック"/>
              </a:rPr>
              <a:t>入所者</a:t>
            </a:r>
            <a:r>
              <a:rPr lang="ja-JP" altLang="en-US" dirty="0">
                <a:solidFill>
                  <a:prstClr val="black"/>
                </a:solidFill>
                <a:latin typeface="ＭＳ Ｐゴシック"/>
                <a:cs typeface="メイリオ" panose="020B0604030504040204" pitchFamily="50" charset="-128"/>
              </a:rPr>
              <a:t>又は入院患者</a:t>
            </a:r>
            <a:r>
              <a:rPr lang="ja-JP" altLang="en-US" dirty="0" smtClean="0">
                <a:solidFill>
                  <a:prstClr val="black"/>
                </a:solidFill>
                <a:latin typeface="ＭＳ Ｐゴシック"/>
              </a:rPr>
              <a:t>が</a:t>
            </a:r>
            <a:r>
              <a:rPr lang="ja-JP" altLang="en-US" dirty="0">
                <a:solidFill>
                  <a:prstClr val="black"/>
                </a:solidFill>
                <a:latin typeface="ＭＳ Ｐゴシック"/>
              </a:rPr>
              <a:t>経口移行するための</a:t>
            </a:r>
            <a:r>
              <a:rPr lang="ja-JP" altLang="en-US" dirty="0" smtClean="0">
                <a:solidFill>
                  <a:prstClr val="black"/>
                </a:solidFill>
                <a:latin typeface="ＭＳ Ｐゴシック"/>
              </a:rPr>
              <a:t>栄</a:t>
            </a:r>
            <a:endParaRPr lang="en-US" altLang="ja-JP" dirty="0" smtClean="0">
              <a:solidFill>
                <a:prstClr val="black"/>
              </a:solidFill>
              <a:latin typeface="ＭＳ Ｐゴシック"/>
            </a:endParaRPr>
          </a:p>
          <a:p>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養</a:t>
            </a:r>
            <a:r>
              <a:rPr lang="ja-JP" altLang="en-US" dirty="0">
                <a:solidFill>
                  <a:prstClr val="black"/>
                </a:solidFill>
                <a:latin typeface="ＭＳ Ｐゴシック"/>
              </a:rPr>
              <a:t>管理を</a:t>
            </a:r>
            <a:r>
              <a:rPr lang="ja-JP" altLang="en-US" dirty="0" smtClean="0">
                <a:solidFill>
                  <a:prstClr val="black"/>
                </a:solidFill>
                <a:latin typeface="ＭＳ Ｐゴシック"/>
              </a:rPr>
              <a:t>評価してき</a:t>
            </a:r>
            <a:r>
              <a:rPr lang="ja-JP" altLang="en-US" dirty="0">
                <a:solidFill>
                  <a:prstClr val="black"/>
                </a:solidFill>
                <a:latin typeface="ＭＳ Ｐゴシック"/>
              </a:rPr>
              <a:t>たが</a:t>
            </a:r>
            <a:r>
              <a:rPr lang="ja-JP" altLang="en-US" dirty="0" smtClean="0">
                <a:solidFill>
                  <a:prstClr val="black"/>
                </a:solidFill>
                <a:latin typeface="ＭＳ Ｐゴシック"/>
              </a:rPr>
              <a:t>、経口</a:t>
            </a:r>
            <a:r>
              <a:rPr lang="ja-JP" altLang="en-US" dirty="0">
                <a:solidFill>
                  <a:prstClr val="black"/>
                </a:solidFill>
                <a:latin typeface="ＭＳ Ｐゴシック"/>
              </a:rPr>
              <a:t>移行計画に</a:t>
            </a:r>
            <a:r>
              <a:rPr lang="ja-JP" altLang="en-US" dirty="0" smtClean="0">
                <a:solidFill>
                  <a:prstClr val="black"/>
                </a:solidFill>
                <a:latin typeface="ＭＳ Ｐゴシック"/>
              </a:rPr>
              <a:t>基づく言語聴覚士又は看護職員による支援</a:t>
            </a:r>
            <a:r>
              <a:rPr lang="ja-JP" altLang="en-US" dirty="0">
                <a:solidFill>
                  <a:prstClr val="black"/>
                </a:solidFill>
                <a:latin typeface="ＭＳ Ｐゴシック"/>
              </a:rPr>
              <a:t>を</a:t>
            </a:r>
            <a:r>
              <a:rPr lang="ja-JP" altLang="en-US" dirty="0" smtClean="0">
                <a:solidFill>
                  <a:prstClr val="black"/>
                </a:solidFill>
                <a:latin typeface="ＭＳ Ｐゴシック"/>
              </a:rPr>
              <a:t>併せて</a:t>
            </a:r>
            <a:endParaRPr lang="en-US" altLang="ja-JP" dirty="0" smtClean="0">
              <a:solidFill>
                <a:prstClr val="black"/>
              </a:solidFill>
              <a:latin typeface="ＭＳ Ｐゴシック"/>
            </a:endParaRPr>
          </a:p>
          <a:p>
            <a:r>
              <a:rPr lang="en-US" altLang="ja-JP" dirty="0">
                <a:solidFill>
                  <a:prstClr val="black"/>
                </a:solidFill>
                <a:latin typeface="ＭＳ Ｐゴシック"/>
              </a:rPr>
              <a:t> </a:t>
            </a:r>
            <a:r>
              <a:rPr lang="en-US" altLang="ja-JP" dirty="0" smtClean="0">
                <a:solidFill>
                  <a:prstClr val="black"/>
                </a:solidFill>
                <a:latin typeface="ＭＳ Ｐゴシック"/>
              </a:rPr>
              <a:t> </a:t>
            </a:r>
            <a:r>
              <a:rPr lang="ja-JP" altLang="en-US" dirty="0" smtClean="0">
                <a:solidFill>
                  <a:prstClr val="black"/>
                </a:solidFill>
                <a:latin typeface="ＭＳ Ｐゴシック"/>
              </a:rPr>
              <a:t>実施</a:t>
            </a:r>
            <a:r>
              <a:rPr lang="ja-JP" altLang="en-US" dirty="0">
                <a:solidFill>
                  <a:prstClr val="black"/>
                </a:solidFill>
                <a:latin typeface="ＭＳ Ｐゴシック"/>
              </a:rPr>
              <a:t>する</a:t>
            </a:r>
            <a:r>
              <a:rPr lang="ja-JP" altLang="en-US" dirty="0" smtClean="0">
                <a:solidFill>
                  <a:prstClr val="black"/>
                </a:solidFill>
                <a:latin typeface="ＭＳ Ｐゴシック"/>
              </a:rPr>
              <a:t>ことを</a:t>
            </a:r>
            <a:r>
              <a:rPr lang="ja-JP" altLang="en-US" dirty="0">
                <a:solidFill>
                  <a:prstClr val="black"/>
                </a:solidFill>
                <a:latin typeface="ＭＳ Ｐゴシック"/>
              </a:rPr>
              <a:t>評価</a:t>
            </a:r>
            <a:r>
              <a:rPr lang="ja-JP" altLang="en-US" dirty="0" smtClean="0">
                <a:solidFill>
                  <a:prstClr val="black"/>
                </a:solidFill>
                <a:latin typeface="ＭＳ Ｐゴシック"/>
              </a:rPr>
              <a:t>する</a:t>
            </a:r>
            <a:r>
              <a:rPr lang="ja-JP" altLang="en-US" dirty="0" smtClean="0">
                <a:solidFill>
                  <a:prstClr val="black"/>
                </a:solidFill>
                <a:latin typeface="ＭＳ Ｐゴシック"/>
                <a:cs typeface="メイリオ" panose="020B0604030504040204" pitchFamily="50" charset="-128"/>
              </a:rPr>
              <a:t>。</a:t>
            </a:r>
            <a:endParaRPr lang="ja-JP" altLang="en-US" dirty="0">
              <a:solidFill>
                <a:prstClr val="black"/>
              </a:solidFill>
              <a:latin typeface="ＭＳ Ｐゴシック"/>
              <a:cs typeface="メイリオ" panose="020B0604030504040204" pitchFamily="50" charset="-128"/>
            </a:endParaRPr>
          </a:p>
          <a:p>
            <a:endParaRPr lang="en-US" altLang="ja-JP" b="1" u="sng" dirty="0">
              <a:solidFill>
                <a:prstClr val="black"/>
              </a:solidFill>
              <a:latin typeface="ＭＳ Ｐゴシック"/>
              <a:cs typeface="メイリオ" panose="020B0604030504040204" pitchFamily="50" charset="-128"/>
            </a:endParaRPr>
          </a:p>
          <a:p>
            <a:r>
              <a:rPr lang="ja-JP" altLang="en-US" b="1" u="sng" dirty="0">
                <a:solidFill>
                  <a:prstClr val="black"/>
                </a:solidFill>
                <a:latin typeface="ＭＳ Ｐゴシック"/>
                <a:cs typeface="メイリオ" panose="020B0604030504040204" pitchFamily="50" charset="-128"/>
              </a:rPr>
              <a:t>（３）</a:t>
            </a:r>
            <a:r>
              <a:rPr lang="ja-JP" altLang="en-US" b="1" u="sng" dirty="0" smtClean="0">
                <a:solidFill>
                  <a:prstClr val="black"/>
                </a:solidFill>
                <a:latin typeface="ＭＳ Ｐゴシック"/>
                <a:cs typeface="メイリオ" panose="020B0604030504040204" pitchFamily="50" charset="-128"/>
              </a:rPr>
              <a:t>加算</a:t>
            </a:r>
            <a:r>
              <a:rPr lang="ja-JP" altLang="en-US" b="1" u="sng" dirty="0">
                <a:solidFill>
                  <a:prstClr val="black"/>
                </a:solidFill>
                <a:latin typeface="ＭＳ Ｐゴシック"/>
                <a:cs typeface="メイリオ" panose="020B0604030504040204" pitchFamily="50" charset="-128"/>
              </a:rPr>
              <a:t>内容に応じた名称の</a:t>
            </a:r>
            <a:r>
              <a:rPr lang="ja-JP" altLang="en-US" b="1" u="sng" dirty="0" smtClean="0">
                <a:solidFill>
                  <a:prstClr val="black"/>
                </a:solidFill>
                <a:latin typeface="ＭＳ Ｐゴシック"/>
                <a:cs typeface="メイリオ" panose="020B0604030504040204" pitchFamily="50" charset="-128"/>
              </a:rPr>
              <a:t>見直し</a:t>
            </a:r>
            <a:endParaRPr lang="ja-JP" altLang="en-US" b="1" u="sng" dirty="0">
              <a:solidFill>
                <a:prstClr val="black"/>
              </a:solidFill>
              <a:latin typeface="ＭＳ Ｐゴシック"/>
              <a:cs typeface="メイリオ" panose="020B0604030504040204" pitchFamily="50" charset="-128"/>
            </a:endParaRPr>
          </a:p>
          <a:p>
            <a:r>
              <a:rPr lang="ja-JP" altLang="en-US" dirty="0" smtClean="0">
                <a:solidFill>
                  <a:prstClr val="black"/>
                </a:solidFill>
                <a:latin typeface="ＭＳ Ｐゴシック"/>
                <a:cs typeface="メイリオ" panose="020B0604030504040204" pitchFamily="50" charset="-128"/>
              </a:rPr>
              <a:t>○</a:t>
            </a:r>
            <a:r>
              <a:rPr lang="ja-JP" altLang="en-US" dirty="0">
                <a:solidFill>
                  <a:prstClr val="black"/>
                </a:solidFill>
                <a:latin typeface="ＭＳ Ｐゴシック"/>
                <a:cs typeface="メイリオ" panose="020B0604030504040204" pitchFamily="50" charset="-128"/>
              </a:rPr>
              <a:t>　</a:t>
            </a:r>
            <a:r>
              <a:rPr lang="ja-JP" altLang="en-US" dirty="0" smtClean="0">
                <a:solidFill>
                  <a:prstClr val="black"/>
                </a:solidFill>
                <a:latin typeface="ＭＳ Ｐゴシック"/>
                <a:cs typeface="メイリオ" panose="020B0604030504040204" pitchFamily="50" charset="-128"/>
              </a:rPr>
              <a:t>口腔機能維持</a:t>
            </a:r>
            <a:r>
              <a:rPr lang="ja-JP" altLang="en-US" dirty="0">
                <a:solidFill>
                  <a:prstClr val="black"/>
                </a:solidFill>
                <a:latin typeface="ＭＳ Ｐゴシック"/>
                <a:cs typeface="メイリオ" panose="020B0604030504040204" pitchFamily="50" charset="-128"/>
              </a:rPr>
              <a:t>管理</a:t>
            </a:r>
            <a:r>
              <a:rPr lang="ja-JP" altLang="en-US" dirty="0" smtClean="0">
                <a:solidFill>
                  <a:prstClr val="black"/>
                </a:solidFill>
                <a:latin typeface="ＭＳ Ｐゴシック"/>
                <a:cs typeface="メイリオ" panose="020B0604030504040204" pitchFamily="50" charset="-128"/>
              </a:rPr>
              <a:t>加算</a:t>
            </a:r>
            <a:r>
              <a:rPr lang="ja-JP" altLang="en-US" dirty="0">
                <a:solidFill>
                  <a:prstClr val="black"/>
                </a:solidFill>
                <a:latin typeface="ＭＳ Ｐゴシック"/>
                <a:cs typeface="メイリオ" panose="020B0604030504040204" pitchFamily="50" charset="-128"/>
              </a:rPr>
              <a:t>、</a:t>
            </a:r>
            <a:r>
              <a:rPr lang="ja-JP" altLang="en-US" dirty="0" smtClean="0">
                <a:solidFill>
                  <a:prstClr val="black"/>
                </a:solidFill>
                <a:latin typeface="ＭＳ Ｐゴシック"/>
                <a:cs typeface="メイリオ" panose="020B0604030504040204" pitchFamily="50" charset="-128"/>
              </a:rPr>
              <a:t>口腔</a:t>
            </a:r>
            <a:r>
              <a:rPr lang="ja-JP" altLang="en-US" dirty="0">
                <a:solidFill>
                  <a:prstClr val="black"/>
                </a:solidFill>
                <a:latin typeface="ＭＳ Ｐゴシック"/>
                <a:cs typeface="メイリオ" panose="020B0604030504040204" pitchFamily="50" charset="-128"/>
              </a:rPr>
              <a:t>機能維持管理体制加算に</a:t>
            </a:r>
            <a:r>
              <a:rPr lang="ja-JP" altLang="en-US" dirty="0" smtClean="0">
                <a:solidFill>
                  <a:prstClr val="black"/>
                </a:solidFill>
                <a:latin typeface="ＭＳ Ｐゴシック"/>
                <a:cs typeface="メイリオ" panose="020B0604030504040204" pitchFamily="50" charset="-128"/>
              </a:rPr>
              <a:t>ついては、</a:t>
            </a:r>
            <a:r>
              <a:rPr lang="ja-JP" altLang="en-US" dirty="0">
                <a:solidFill>
                  <a:prstClr val="black"/>
                </a:solidFill>
                <a:latin typeface="ＭＳ Ｐゴシック"/>
                <a:cs typeface="メイリオ" panose="020B0604030504040204" pitchFamily="50" charset="-128"/>
              </a:rPr>
              <a:t>入所者又は入院患者の</a:t>
            </a:r>
            <a:r>
              <a:rPr lang="ja-JP" altLang="en-US" dirty="0" smtClean="0">
                <a:solidFill>
                  <a:prstClr val="black"/>
                </a:solidFill>
                <a:latin typeface="ＭＳ Ｐゴシック"/>
                <a:cs typeface="メイリオ" panose="020B0604030504040204" pitchFamily="50" charset="-128"/>
              </a:rPr>
              <a:t>適</a:t>
            </a:r>
            <a:endParaRPr lang="en-US" altLang="ja-JP" dirty="0" smtClean="0">
              <a:solidFill>
                <a:prstClr val="black"/>
              </a:solidFill>
              <a:latin typeface="ＭＳ Ｐゴシック"/>
              <a:cs typeface="メイリオ" panose="020B0604030504040204" pitchFamily="50" charset="-128"/>
            </a:endParaRPr>
          </a:p>
          <a:p>
            <a:r>
              <a:rPr lang="en-US" altLang="ja-JP" dirty="0">
                <a:solidFill>
                  <a:prstClr val="black"/>
                </a:solidFill>
                <a:latin typeface="ＭＳ Ｐゴシック"/>
                <a:cs typeface="メイリオ" panose="020B0604030504040204" pitchFamily="50" charset="-128"/>
              </a:rPr>
              <a:t> </a:t>
            </a:r>
            <a:r>
              <a:rPr lang="en-US" altLang="ja-JP" dirty="0" smtClean="0">
                <a:solidFill>
                  <a:prstClr val="black"/>
                </a:solidFill>
                <a:latin typeface="ＭＳ Ｐゴシック"/>
                <a:cs typeface="メイリオ" panose="020B0604030504040204" pitchFamily="50" charset="-128"/>
              </a:rPr>
              <a:t> </a:t>
            </a:r>
            <a:r>
              <a:rPr lang="ja-JP" altLang="en-US" dirty="0" smtClean="0">
                <a:solidFill>
                  <a:prstClr val="black"/>
                </a:solidFill>
                <a:latin typeface="ＭＳ Ｐゴシック"/>
                <a:cs typeface="メイリオ" panose="020B0604030504040204" pitchFamily="50" charset="-128"/>
              </a:rPr>
              <a:t>切</a:t>
            </a:r>
            <a:r>
              <a:rPr lang="ja-JP" altLang="en-US" dirty="0">
                <a:solidFill>
                  <a:prstClr val="black"/>
                </a:solidFill>
                <a:latin typeface="ＭＳ Ｐゴシック"/>
                <a:cs typeface="メイリオ" panose="020B0604030504040204" pitchFamily="50" charset="-128"/>
              </a:rPr>
              <a:t>な口腔</a:t>
            </a:r>
            <a:r>
              <a:rPr lang="ja-JP" altLang="en-US" dirty="0" smtClean="0">
                <a:solidFill>
                  <a:prstClr val="black"/>
                </a:solidFill>
                <a:latin typeface="ＭＳ Ｐゴシック"/>
                <a:cs typeface="メイリオ" panose="020B0604030504040204" pitchFamily="50" charset="-128"/>
              </a:rPr>
              <a:t>衛生管理を推進するため、それぞれ</a:t>
            </a:r>
            <a:r>
              <a:rPr lang="ja-JP" altLang="en-US" dirty="0">
                <a:solidFill>
                  <a:prstClr val="black"/>
                </a:solidFill>
                <a:latin typeface="ＭＳ Ｐゴシック"/>
                <a:cs typeface="メイリオ" panose="020B0604030504040204" pitchFamily="50" charset="-128"/>
              </a:rPr>
              <a:t>、</a:t>
            </a:r>
            <a:r>
              <a:rPr lang="ja-JP" altLang="en-US" dirty="0" smtClean="0">
                <a:solidFill>
                  <a:prstClr val="black"/>
                </a:solidFill>
                <a:latin typeface="ＭＳ Ｐゴシック"/>
                <a:cs typeface="メイリオ" panose="020B0604030504040204" pitchFamily="50" charset="-128"/>
              </a:rPr>
              <a:t>口腔衛生管理加算、口腔衛生管理体制加算と名</a:t>
            </a:r>
            <a:endParaRPr lang="en-US" altLang="ja-JP" dirty="0" smtClean="0">
              <a:solidFill>
                <a:prstClr val="black"/>
              </a:solidFill>
              <a:latin typeface="ＭＳ Ｐゴシック"/>
              <a:cs typeface="メイリオ" panose="020B0604030504040204" pitchFamily="50" charset="-128"/>
            </a:endParaRPr>
          </a:p>
          <a:p>
            <a:r>
              <a:rPr lang="en-US" altLang="ja-JP" dirty="0">
                <a:solidFill>
                  <a:prstClr val="black"/>
                </a:solidFill>
                <a:latin typeface="ＭＳ Ｐゴシック"/>
                <a:cs typeface="メイリオ" panose="020B0604030504040204" pitchFamily="50" charset="-128"/>
              </a:rPr>
              <a:t> </a:t>
            </a:r>
            <a:r>
              <a:rPr lang="en-US" altLang="ja-JP" dirty="0" smtClean="0">
                <a:solidFill>
                  <a:prstClr val="black"/>
                </a:solidFill>
                <a:latin typeface="ＭＳ Ｐゴシック"/>
                <a:cs typeface="メイリオ" panose="020B0604030504040204" pitchFamily="50" charset="-128"/>
              </a:rPr>
              <a:t> </a:t>
            </a:r>
            <a:r>
              <a:rPr lang="ja-JP" altLang="en-US" dirty="0" smtClean="0">
                <a:solidFill>
                  <a:prstClr val="black"/>
                </a:solidFill>
                <a:latin typeface="ＭＳ Ｐゴシック"/>
                <a:cs typeface="メイリオ" panose="020B0604030504040204" pitchFamily="50" charset="-128"/>
              </a:rPr>
              <a:t>称</a:t>
            </a:r>
            <a:r>
              <a:rPr lang="ja-JP" altLang="en-US" dirty="0">
                <a:solidFill>
                  <a:prstClr val="black"/>
                </a:solidFill>
                <a:latin typeface="ＭＳ Ｐゴシック"/>
                <a:cs typeface="メイリオ" panose="020B0604030504040204" pitchFamily="50" charset="-128"/>
              </a:rPr>
              <a:t>を見直す。</a:t>
            </a:r>
          </a:p>
          <a:p>
            <a:endParaRPr lang="ja-JP" altLang="en-US" b="1" u="sng" dirty="0">
              <a:solidFill>
                <a:prstClr val="black"/>
              </a:solidFill>
              <a:latin typeface="ＭＳ Ｐゴシック"/>
              <a:cs typeface="メイリオ" panose="020B0604030504040204" pitchFamily="50" charset="-128"/>
            </a:endParaRPr>
          </a:p>
          <a:p>
            <a:r>
              <a:rPr lang="ja-JP" altLang="en-US" b="1" u="sng" dirty="0">
                <a:solidFill>
                  <a:prstClr val="black"/>
                </a:solidFill>
                <a:latin typeface="ＭＳ Ｐゴシック"/>
                <a:cs typeface="メイリオ" panose="020B0604030504040204" pitchFamily="50" charset="-128"/>
              </a:rPr>
              <a:t>（４）</a:t>
            </a:r>
            <a:r>
              <a:rPr lang="ja-JP" altLang="en-US" b="1" u="sng" dirty="0" smtClean="0">
                <a:solidFill>
                  <a:prstClr val="black"/>
                </a:solidFill>
                <a:latin typeface="ＭＳ Ｐゴシック"/>
                <a:cs typeface="メイリオ" panose="020B0604030504040204" pitchFamily="50" charset="-128"/>
              </a:rPr>
              <a:t>療養食</a:t>
            </a:r>
            <a:r>
              <a:rPr lang="ja-JP" altLang="en-US" b="1" u="sng" dirty="0">
                <a:solidFill>
                  <a:prstClr val="black"/>
                </a:solidFill>
                <a:latin typeface="ＭＳ Ｐゴシック"/>
                <a:cs typeface="メイリオ" panose="020B0604030504040204" pitchFamily="50" charset="-128"/>
              </a:rPr>
              <a:t>加算の</a:t>
            </a:r>
            <a:r>
              <a:rPr lang="ja-JP" altLang="en-US" b="1" u="sng" dirty="0" smtClean="0">
                <a:solidFill>
                  <a:prstClr val="black"/>
                </a:solidFill>
                <a:latin typeface="ＭＳ Ｐゴシック"/>
                <a:cs typeface="メイリオ" panose="020B0604030504040204" pitchFamily="50" charset="-128"/>
              </a:rPr>
              <a:t>見直し</a:t>
            </a:r>
            <a:endParaRPr lang="ja-JP" altLang="en-US" b="1" u="sng" dirty="0">
              <a:solidFill>
                <a:prstClr val="black"/>
              </a:solidFill>
              <a:latin typeface="ＭＳ Ｐゴシック"/>
              <a:cs typeface="メイリオ" panose="020B0604030504040204" pitchFamily="50" charset="-128"/>
            </a:endParaRPr>
          </a:p>
          <a:p>
            <a:pPr algn="just">
              <a:defRPr/>
            </a:pPr>
            <a:r>
              <a:rPr lang="ja-JP" altLang="en-US" dirty="0" smtClean="0">
                <a:solidFill>
                  <a:prstClr val="black"/>
                </a:solidFill>
                <a:latin typeface="ＭＳ Ｐゴシック"/>
                <a:cs typeface="メイリオ" panose="020B0604030504040204" pitchFamily="50" charset="-128"/>
              </a:rPr>
              <a:t>○</a:t>
            </a:r>
            <a:r>
              <a:rPr lang="ja-JP" altLang="en-US" dirty="0">
                <a:solidFill>
                  <a:prstClr val="black"/>
                </a:solidFill>
                <a:latin typeface="ＭＳ Ｐゴシック"/>
                <a:cs typeface="メイリオ" panose="020B0604030504040204" pitchFamily="50" charset="-128"/>
              </a:rPr>
              <a:t>　</a:t>
            </a:r>
            <a:r>
              <a:rPr lang="ja-JP" altLang="en-US" dirty="0">
                <a:solidFill>
                  <a:prstClr val="black"/>
                </a:solidFill>
                <a:latin typeface="ＭＳ Ｐゴシック"/>
              </a:rPr>
              <a:t>療養食を必要とする</a:t>
            </a:r>
            <a:r>
              <a:rPr lang="ja-JP" altLang="en-US" dirty="0" smtClean="0">
                <a:solidFill>
                  <a:prstClr val="black"/>
                </a:solidFill>
                <a:latin typeface="ＭＳ Ｐゴシック"/>
              </a:rPr>
              <a:t>入所者</a:t>
            </a:r>
            <a:r>
              <a:rPr lang="ja-JP" altLang="en-US" dirty="0">
                <a:solidFill>
                  <a:prstClr val="black"/>
                </a:solidFill>
                <a:latin typeface="ＭＳ Ｐゴシック"/>
                <a:cs typeface="メイリオ" panose="020B0604030504040204" pitchFamily="50" charset="-128"/>
              </a:rPr>
              <a:t>又は入院</a:t>
            </a:r>
            <a:r>
              <a:rPr lang="ja-JP" altLang="en-US" dirty="0" smtClean="0">
                <a:solidFill>
                  <a:prstClr val="black"/>
                </a:solidFill>
                <a:latin typeface="ＭＳ Ｐゴシック"/>
                <a:cs typeface="メイリオ" panose="020B0604030504040204" pitchFamily="50" charset="-128"/>
              </a:rPr>
              <a:t>患者</a:t>
            </a:r>
            <a:r>
              <a:rPr lang="ja-JP" altLang="en-US" dirty="0" smtClean="0">
                <a:solidFill>
                  <a:prstClr val="black"/>
                </a:solidFill>
                <a:latin typeface="ＭＳ Ｐゴシック"/>
              </a:rPr>
              <a:t>が、経口</a:t>
            </a:r>
            <a:r>
              <a:rPr lang="ja-JP" altLang="en-US" dirty="0">
                <a:solidFill>
                  <a:prstClr val="black"/>
                </a:solidFill>
                <a:latin typeface="ＭＳ Ｐゴシック"/>
              </a:rPr>
              <a:t>による食事の</a:t>
            </a:r>
            <a:r>
              <a:rPr lang="ja-JP" altLang="en-US" dirty="0" smtClean="0">
                <a:solidFill>
                  <a:prstClr val="black"/>
                </a:solidFill>
                <a:latin typeface="ＭＳ Ｐゴシック"/>
              </a:rPr>
              <a:t>摂取</a:t>
            </a:r>
            <a:r>
              <a:rPr lang="ja-JP" altLang="en-US" dirty="0">
                <a:solidFill>
                  <a:prstClr val="black"/>
                </a:solidFill>
                <a:latin typeface="ＭＳ Ｐゴシック"/>
              </a:rPr>
              <a:t>に関する支援を</a:t>
            </a:r>
            <a:r>
              <a:rPr lang="ja-JP" altLang="en-US" dirty="0" smtClean="0">
                <a:solidFill>
                  <a:prstClr val="black"/>
                </a:solidFill>
                <a:latin typeface="ＭＳ Ｐゴシック"/>
              </a:rPr>
              <a:t>受けられ</a:t>
            </a:r>
            <a:endParaRPr lang="en-US" altLang="ja-JP" dirty="0" smtClean="0">
              <a:solidFill>
                <a:prstClr val="black"/>
              </a:solidFill>
              <a:latin typeface="ＭＳ Ｐゴシック"/>
            </a:endParaRPr>
          </a:p>
          <a:p>
            <a:pPr algn="just">
              <a:defRPr/>
            </a:pPr>
            <a:r>
              <a:rPr lang="en-US" altLang="ja-JP" dirty="0" smtClean="0">
                <a:solidFill>
                  <a:prstClr val="black"/>
                </a:solidFill>
                <a:latin typeface="ＭＳ Ｐゴシック"/>
              </a:rPr>
              <a:t> </a:t>
            </a:r>
            <a:r>
              <a:rPr lang="ja-JP" altLang="en-US" dirty="0" smtClean="0">
                <a:solidFill>
                  <a:prstClr val="black"/>
                </a:solidFill>
                <a:latin typeface="ＭＳ Ｐゴシック"/>
              </a:rPr>
              <a:t>るよう、療養食加算と経口維持加算又は経口移行加算との</a:t>
            </a:r>
            <a:r>
              <a:rPr lang="ja-JP" altLang="en-US" dirty="0">
                <a:solidFill>
                  <a:prstClr val="black"/>
                </a:solidFill>
                <a:latin typeface="ＭＳ Ｐゴシック"/>
              </a:rPr>
              <a:t>併算定を可能と</a:t>
            </a:r>
            <a:r>
              <a:rPr lang="ja-JP" altLang="en-US" dirty="0" smtClean="0">
                <a:solidFill>
                  <a:prstClr val="black"/>
                </a:solidFill>
                <a:latin typeface="ＭＳ Ｐゴシック"/>
              </a:rPr>
              <a:t>するとともに、療養食</a:t>
            </a:r>
            <a:endParaRPr lang="en-US" altLang="ja-JP" dirty="0" smtClean="0">
              <a:solidFill>
                <a:prstClr val="black"/>
              </a:solidFill>
              <a:latin typeface="ＭＳ Ｐゴシック"/>
            </a:endParaRPr>
          </a:p>
          <a:p>
            <a:pPr algn="just">
              <a:defRPr/>
            </a:pPr>
            <a:r>
              <a:rPr lang="en-US" altLang="ja-JP" dirty="0">
                <a:solidFill>
                  <a:prstClr val="black"/>
                </a:solidFill>
                <a:latin typeface="ＭＳ Ｐゴシック"/>
              </a:rPr>
              <a:t> </a:t>
            </a:r>
            <a:r>
              <a:rPr lang="ja-JP" altLang="en-US" dirty="0" smtClean="0">
                <a:solidFill>
                  <a:prstClr val="black"/>
                </a:solidFill>
                <a:latin typeface="ＭＳ Ｐゴシック"/>
              </a:rPr>
              <a:t>加算</a:t>
            </a:r>
            <a:r>
              <a:rPr lang="ja-JP" altLang="en-US" dirty="0">
                <a:solidFill>
                  <a:prstClr val="black"/>
                </a:solidFill>
                <a:latin typeface="ＭＳ Ｐゴシック"/>
              </a:rPr>
              <a:t>の</a:t>
            </a:r>
            <a:r>
              <a:rPr lang="ja-JP" altLang="en-US" dirty="0" smtClean="0">
                <a:solidFill>
                  <a:prstClr val="black"/>
                </a:solidFill>
                <a:latin typeface="ＭＳ Ｐゴシック"/>
              </a:rPr>
              <a:t>評価を見直す</a:t>
            </a:r>
            <a:r>
              <a:rPr lang="ja-JP" altLang="en-US" dirty="0">
                <a:solidFill>
                  <a:prstClr val="black"/>
                </a:solidFill>
                <a:latin typeface="ＭＳ Ｐゴシック"/>
              </a:rPr>
              <a:t>。</a:t>
            </a:r>
            <a:endParaRPr lang="en-US" altLang="ja-JP" dirty="0">
              <a:solidFill>
                <a:prstClr val="black"/>
              </a:solidFill>
              <a:latin typeface="ＭＳ Ｐゴシック"/>
            </a:endParaRPr>
          </a:p>
          <a:p>
            <a:endParaRPr lang="ja-JP" altLang="en-US" dirty="0">
              <a:solidFill>
                <a:prstClr val="black"/>
              </a:solidFill>
              <a:latin typeface="ＭＳ Ｐゴシック"/>
              <a:cs typeface="メイリオ" panose="020B0604030504040204" pitchFamily="50" charset="-128"/>
            </a:endParaRPr>
          </a:p>
          <a:p>
            <a:endParaRPr lang="en-US" altLang="ja-JP" b="1" u="sng" dirty="0" smtClean="0">
              <a:solidFill>
                <a:prstClr val="black"/>
              </a:solidFill>
              <a:latin typeface="ＭＳ Ｐゴシック"/>
              <a:cs typeface="メイリオ" panose="020B0604030504040204" pitchFamily="50" charset="-128"/>
            </a:endParaRPr>
          </a:p>
        </p:txBody>
      </p:sp>
      <p:sp>
        <p:nvSpPr>
          <p:cNvPr id="12" name="角丸四角形 11"/>
          <p:cNvSpPr/>
          <p:nvPr/>
        </p:nvSpPr>
        <p:spPr>
          <a:xfrm>
            <a:off x="324880" y="543487"/>
            <a:ext cx="2225189" cy="48057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33910" y="660723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80</a:t>
            </a:fld>
            <a:endParaRPr kumimoji="0" lang="en-US" altLang="ja-JP" sz="1600" kern="0" dirty="0">
              <a:solidFill>
                <a:srgbClr val="000000"/>
              </a:solidFill>
            </a:endParaRPr>
          </a:p>
        </p:txBody>
      </p:sp>
    </p:spTree>
    <p:extLst>
      <p:ext uri="{BB962C8B-B14F-4D97-AF65-F5344CB8AC3E}">
        <p14:creationId xmlns:p14="http://schemas.microsoft.com/office/powerpoint/2010/main" val="421820273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口腔・栄養管理に係る取組の</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充実（</a:t>
            </a:r>
            <a:r>
              <a:rPr lang="en-US" altLang="ja-JP"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経口</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維持加算の</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64665" y="921313"/>
            <a:ext cx="9758587" cy="1787974"/>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a:r>
              <a:rPr lang="ja-JP" altLang="en-US" sz="1700" dirty="0" smtClean="0">
                <a:solidFill>
                  <a:prstClr val="black"/>
                </a:solidFill>
                <a:latin typeface="ＭＳ Ｐゴシック"/>
              </a:rPr>
              <a:t>・</a:t>
            </a:r>
            <a:r>
              <a:rPr lang="en-US" altLang="ja-JP" sz="1700" dirty="0" smtClean="0">
                <a:solidFill>
                  <a:prstClr val="black"/>
                </a:solidFill>
                <a:latin typeface="ＭＳ Ｐゴシック"/>
              </a:rPr>
              <a:t> </a:t>
            </a:r>
            <a:r>
              <a:rPr lang="ja-JP" altLang="en-US" sz="1700" dirty="0" smtClean="0">
                <a:solidFill>
                  <a:prstClr val="black"/>
                </a:solidFill>
                <a:latin typeface="ＭＳ Ｐゴシック"/>
              </a:rPr>
              <a:t>摂食</a:t>
            </a:r>
            <a:r>
              <a:rPr lang="ja-JP" altLang="en-US" sz="1700" dirty="0">
                <a:solidFill>
                  <a:prstClr val="black"/>
                </a:solidFill>
                <a:latin typeface="ＭＳ Ｐゴシック"/>
              </a:rPr>
              <a:t>・嚥下障害を有する入所者や食事摂取に関する認知機能の低下が著しい</a:t>
            </a:r>
            <a:r>
              <a:rPr lang="ja-JP" altLang="en-US" sz="1700" dirty="0" smtClean="0">
                <a:solidFill>
                  <a:prstClr val="black"/>
                </a:solidFill>
                <a:latin typeface="ＭＳ Ｐゴシック"/>
              </a:rPr>
              <a:t>入所者等に</a:t>
            </a:r>
            <a:r>
              <a:rPr lang="ja-JP" altLang="en-US" sz="1700" dirty="0">
                <a:solidFill>
                  <a:prstClr val="black"/>
                </a:solidFill>
                <a:latin typeface="ＭＳ Ｐゴシック"/>
              </a:rPr>
              <a:t>対して、経口維持のための適切なサービス</a:t>
            </a:r>
            <a:r>
              <a:rPr lang="ja-JP" altLang="en-US" sz="1700" dirty="0" smtClean="0">
                <a:solidFill>
                  <a:prstClr val="black"/>
                </a:solidFill>
                <a:latin typeface="ＭＳ Ｐゴシック"/>
              </a:rPr>
              <a:t>を充実</a:t>
            </a:r>
            <a:r>
              <a:rPr lang="ja-JP" altLang="en-US" sz="1700" dirty="0">
                <a:solidFill>
                  <a:prstClr val="black"/>
                </a:solidFill>
                <a:latin typeface="ＭＳ Ｐゴシック"/>
              </a:rPr>
              <a:t>させる観点から、摂食・</a:t>
            </a:r>
            <a:r>
              <a:rPr lang="ja-JP" altLang="en-US" sz="1700" dirty="0" smtClean="0">
                <a:solidFill>
                  <a:prstClr val="black"/>
                </a:solidFill>
                <a:latin typeface="ＭＳ Ｐゴシック"/>
              </a:rPr>
              <a:t>嚥下障害</a:t>
            </a:r>
            <a:r>
              <a:rPr lang="ja-JP" altLang="en-US" sz="1700" dirty="0">
                <a:solidFill>
                  <a:prstClr val="black"/>
                </a:solidFill>
                <a:latin typeface="ＭＳ Ｐゴシック"/>
              </a:rPr>
              <a:t>の検査手法別の現行の評価区分を廃止するとともに、</a:t>
            </a:r>
            <a:r>
              <a:rPr lang="ja-JP" altLang="en-US" sz="1700" dirty="0" smtClean="0">
                <a:solidFill>
                  <a:prstClr val="black"/>
                </a:solidFill>
                <a:latin typeface="ＭＳ Ｐゴシック"/>
                <a:cs typeface="メイリオ" panose="020B0604030504040204" pitchFamily="50" charset="-128"/>
              </a:rPr>
              <a:t>多職種</a:t>
            </a:r>
            <a:r>
              <a:rPr lang="ja-JP" altLang="en-US" sz="1700" dirty="0">
                <a:solidFill>
                  <a:prstClr val="black"/>
                </a:solidFill>
                <a:latin typeface="ＭＳ Ｐゴシック"/>
                <a:cs typeface="メイリオ" panose="020B0604030504040204" pitchFamily="50" charset="-128"/>
              </a:rPr>
              <a:t>が食事の</a:t>
            </a:r>
            <a:r>
              <a:rPr lang="ja-JP" altLang="en-US" sz="1700" dirty="0" smtClean="0">
                <a:solidFill>
                  <a:prstClr val="black"/>
                </a:solidFill>
                <a:latin typeface="ＭＳ Ｐゴシック"/>
                <a:cs typeface="メイリオ" panose="020B0604030504040204" pitchFamily="50" charset="-128"/>
              </a:rPr>
              <a:t>観察や</a:t>
            </a:r>
            <a:r>
              <a:rPr lang="ja-JP" altLang="en-US" sz="1700" dirty="0">
                <a:solidFill>
                  <a:prstClr val="black"/>
                </a:solidFill>
                <a:latin typeface="ＭＳ Ｐゴシック"/>
                <a:cs typeface="メイリオ" panose="020B0604030504040204" pitchFamily="50" charset="-128"/>
              </a:rPr>
              <a:t>会議等に共同して取組むプロセスを評価する仕組みと</a:t>
            </a:r>
            <a:r>
              <a:rPr lang="ja-JP" altLang="en-US" sz="1700" dirty="0" smtClean="0">
                <a:solidFill>
                  <a:prstClr val="black"/>
                </a:solidFill>
                <a:latin typeface="ＭＳ Ｐゴシック"/>
                <a:cs typeface="メイリオ" panose="020B0604030504040204" pitchFamily="50" charset="-128"/>
              </a:rPr>
              <a:t>する。</a:t>
            </a:r>
            <a:endParaRPr lang="ja-JP" altLang="en-US" sz="1700" dirty="0">
              <a:solidFill>
                <a:prstClr val="black"/>
              </a:solidFill>
              <a:latin typeface="ＭＳ Ｐゴシック"/>
            </a:endParaRPr>
          </a:p>
          <a:p>
            <a:pPr marL="95250" indent="-95250"/>
            <a:r>
              <a:rPr lang="ja-JP" altLang="en-US" sz="1700" dirty="0" smtClean="0">
                <a:solidFill>
                  <a:prstClr val="black"/>
                </a:solidFill>
                <a:latin typeface="ＭＳ Ｐゴシック"/>
              </a:rPr>
              <a:t>・</a:t>
            </a:r>
            <a:r>
              <a:rPr lang="en-US" altLang="ja-JP" sz="1700" dirty="0" smtClean="0">
                <a:solidFill>
                  <a:prstClr val="black"/>
                </a:solidFill>
                <a:latin typeface="ＭＳ Ｐゴシック"/>
              </a:rPr>
              <a:t> </a:t>
            </a:r>
            <a:r>
              <a:rPr lang="ja-JP" altLang="en-US" sz="1700" dirty="0" smtClean="0">
                <a:solidFill>
                  <a:prstClr val="black"/>
                </a:solidFill>
                <a:latin typeface="ＭＳ Ｐゴシック"/>
              </a:rPr>
              <a:t>介護保険施設</a:t>
            </a:r>
            <a:r>
              <a:rPr lang="ja-JP" altLang="en-US" sz="1700" dirty="0">
                <a:solidFill>
                  <a:prstClr val="black"/>
                </a:solidFill>
                <a:latin typeface="ＭＳ Ｐゴシック"/>
              </a:rPr>
              <a:t>等</a:t>
            </a:r>
            <a:r>
              <a:rPr lang="ja-JP" altLang="en-US" sz="1700" dirty="0" smtClean="0">
                <a:solidFill>
                  <a:prstClr val="black"/>
                </a:solidFill>
                <a:latin typeface="ＭＳ Ｐゴシック"/>
              </a:rPr>
              <a:t>が協力歯科医療機関を定めた上で、医師（配置医師を除く。）、歯科医師、歯科衛生士又は言語聴覚士のいずれか１名</a:t>
            </a:r>
            <a:r>
              <a:rPr lang="ja-JP" altLang="en-US" sz="1700" dirty="0">
                <a:solidFill>
                  <a:prstClr val="black"/>
                </a:solidFill>
                <a:latin typeface="ＭＳ Ｐゴシック"/>
              </a:rPr>
              <a:t>以上が食事の観察及び会議等</a:t>
            </a:r>
            <a:r>
              <a:rPr lang="ja-JP" altLang="en-US" sz="1700" dirty="0" smtClean="0">
                <a:solidFill>
                  <a:prstClr val="black"/>
                </a:solidFill>
                <a:latin typeface="ＭＳ Ｐゴシック"/>
              </a:rPr>
              <a:t>に加わった場合、重点的に評価</a:t>
            </a:r>
            <a:r>
              <a:rPr lang="ja-JP" altLang="en-US" sz="1700" dirty="0">
                <a:solidFill>
                  <a:prstClr val="black"/>
                </a:solidFill>
                <a:latin typeface="ＭＳ Ｐゴシック"/>
              </a:rPr>
              <a:t>する。</a:t>
            </a:r>
          </a:p>
          <a:p>
            <a:pPr marL="95250" indent="-95250"/>
            <a:endParaRPr lang="ja-JP" altLang="en-US" sz="1600" dirty="0">
              <a:solidFill>
                <a:prstClr val="black"/>
              </a:solidFill>
            </a:endParaRPr>
          </a:p>
        </p:txBody>
      </p:sp>
      <p:sp>
        <p:nvSpPr>
          <p:cNvPr id="10" name="角丸四角形 9"/>
          <p:cNvSpPr/>
          <p:nvPr/>
        </p:nvSpPr>
        <p:spPr>
          <a:xfrm>
            <a:off x="82557" y="2784486"/>
            <a:ext cx="9758587" cy="106592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64665" y="4044656"/>
            <a:ext cx="9758587" cy="2729279"/>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 経口</a:t>
            </a:r>
            <a:r>
              <a:rPr lang="ja-JP" altLang="en-US" sz="1400" dirty="0">
                <a:solidFill>
                  <a:prstClr val="black"/>
                </a:solidFill>
                <a:latin typeface="ＭＳ Ｐゴシック"/>
              </a:rPr>
              <a:t>により食事を摂取する者であって、</a:t>
            </a:r>
            <a:r>
              <a:rPr lang="ja-JP" altLang="en-US" sz="1400" dirty="0" smtClean="0">
                <a:solidFill>
                  <a:prstClr val="black"/>
                </a:solidFill>
                <a:latin typeface="ＭＳ Ｐゴシック"/>
              </a:rPr>
              <a:t>摂食機能障害（食事の摂取に関する認知機能の低下を含む）を</a:t>
            </a:r>
            <a:r>
              <a:rPr lang="ja-JP" altLang="en-US" sz="1400" dirty="0">
                <a:solidFill>
                  <a:prstClr val="black"/>
                </a:solidFill>
                <a:latin typeface="ＭＳ Ｐゴシック"/>
              </a:rPr>
              <a:t>有し、誤嚥が</a:t>
            </a:r>
            <a:r>
              <a:rPr lang="ja-JP" altLang="en-US" sz="1400" dirty="0" smtClean="0">
                <a:solidFill>
                  <a:prstClr val="black"/>
                </a:solidFill>
                <a:latin typeface="ＭＳ Ｐゴシック"/>
              </a:rPr>
              <a:t>認められ</a:t>
            </a:r>
            <a:endParaRPr lang="en-US" altLang="ja-JP" sz="1400" dirty="0" smtClean="0">
              <a:solidFill>
                <a:prstClr val="black"/>
              </a:solidFill>
              <a:latin typeface="ＭＳ Ｐゴシック"/>
            </a:endParaRPr>
          </a:p>
          <a:p>
            <a:r>
              <a:rPr lang="en-US" altLang="ja-JP" sz="1400" dirty="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る（食事</a:t>
            </a:r>
            <a:r>
              <a:rPr lang="ja-JP" altLang="en-US" sz="1400" dirty="0">
                <a:solidFill>
                  <a:prstClr val="black"/>
                </a:solidFill>
                <a:latin typeface="ＭＳ Ｐゴシック"/>
              </a:rPr>
              <a:t>の摂取に関する認知機能の低下から嚥下機能検査が困難である場合</a:t>
            </a:r>
            <a:r>
              <a:rPr lang="ja-JP" altLang="en-US" sz="1400" dirty="0" smtClean="0">
                <a:solidFill>
                  <a:prstClr val="black"/>
                </a:solidFill>
                <a:latin typeface="ＭＳ Ｐゴシック"/>
              </a:rPr>
              <a:t>等を含む）者を</a:t>
            </a:r>
            <a:r>
              <a:rPr lang="ja-JP" altLang="en-US" sz="1400" dirty="0">
                <a:solidFill>
                  <a:prstClr val="black"/>
                </a:solidFill>
                <a:latin typeface="ＭＳ Ｐゴシック"/>
              </a:rPr>
              <a:t>対象</a:t>
            </a:r>
          </a:p>
          <a:p>
            <a:r>
              <a:rPr lang="ja-JP" altLang="en-US" sz="1400" dirty="0" smtClean="0">
                <a:solidFill>
                  <a:prstClr val="black"/>
                </a:solidFill>
                <a:latin typeface="ＭＳ Ｐゴシック"/>
              </a:rPr>
              <a:t>・ 経口</a:t>
            </a:r>
            <a:r>
              <a:rPr lang="ja-JP" altLang="en-US" sz="1400" dirty="0">
                <a:solidFill>
                  <a:prstClr val="black"/>
                </a:solidFill>
                <a:latin typeface="ＭＳ Ｐゴシック"/>
              </a:rPr>
              <a:t>維持加算</a:t>
            </a:r>
            <a:r>
              <a:rPr lang="en-US" altLang="ja-JP" sz="1400" dirty="0">
                <a:solidFill>
                  <a:prstClr val="black"/>
                </a:solidFill>
                <a:latin typeface="ＭＳ Ｐゴシック"/>
              </a:rPr>
              <a:t>(Ⅰ)</a:t>
            </a:r>
            <a:r>
              <a:rPr lang="ja-JP" altLang="en-US" sz="1400" dirty="0">
                <a:solidFill>
                  <a:prstClr val="black"/>
                </a:solidFill>
                <a:latin typeface="ＭＳ Ｐゴシック"/>
              </a:rPr>
              <a:t>については、</a:t>
            </a:r>
            <a:r>
              <a:rPr lang="ja-JP" altLang="en-US" sz="1400" dirty="0" smtClean="0">
                <a:solidFill>
                  <a:prstClr val="black"/>
                </a:solidFill>
                <a:latin typeface="ＭＳ Ｐゴシック"/>
              </a:rPr>
              <a:t>月１回以上、医師</a:t>
            </a:r>
            <a:r>
              <a:rPr lang="ja-JP" altLang="en-US" sz="1400" dirty="0">
                <a:solidFill>
                  <a:prstClr val="black"/>
                </a:solidFill>
                <a:latin typeface="ＭＳ Ｐゴシック"/>
              </a:rPr>
              <a:t>又は歯科医師の指示に基づき、医師、歯科医師、管理栄養士、看護師、</a:t>
            </a:r>
            <a:r>
              <a:rPr lang="ja-JP" altLang="en-US" sz="1400" dirty="0" smtClean="0">
                <a:solidFill>
                  <a:prstClr val="black"/>
                </a:solidFill>
                <a:latin typeface="ＭＳ Ｐゴシック"/>
              </a:rPr>
              <a:t>介護 </a:t>
            </a:r>
            <a:endParaRPr lang="en-US" altLang="ja-JP" sz="1400" dirty="0" smtClean="0">
              <a:solidFill>
                <a:prstClr val="black"/>
              </a:solidFill>
              <a:latin typeface="ＭＳ Ｐゴシック"/>
            </a:endParaRPr>
          </a:p>
          <a:p>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支援</a:t>
            </a:r>
            <a:r>
              <a:rPr lang="ja-JP" altLang="en-US" sz="1400" dirty="0">
                <a:solidFill>
                  <a:prstClr val="black"/>
                </a:solidFill>
                <a:latin typeface="ＭＳ Ｐゴシック"/>
              </a:rPr>
              <a:t>専門員その他の職種の者が共同して、食事</a:t>
            </a:r>
            <a:r>
              <a:rPr lang="ja-JP" altLang="en-US" sz="1400" dirty="0" smtClean="0">
                <a:solidFill>
                  <a:prstClr val="black"/>
                </a:solidFill>
                <a:latin typeface="ＭＳ Ｐゴシック"/>
              </a:rPr>
              <a:t>の観察及び会議等を行い</a:t>
            </a:r>
            <a:r>
              <a:rPr lang="ja-JP" altLang="en-US" sz="1400" dirty="0">
                <a:solidFill>
                  <a:prstClr val="black"/>
                </a:solidFill>
                <a:latin typeface="ＭＳ Ｐゴシック"/>
              </a:rPr>
              <a:t>、</a:t>
            </a:r>
            <a:r>
              <a:rPr lang="ja-JP" altLang="en-US" sz="1400" dirty="0" smtClean="0">
                <a:solidFill>
                  <a:prstClr val="black"/>
                </a:solidFill>
                <a:latin typeface="ＭＳ Ｐゴシック"/>
              </a:rPr>
              <a:t>入所者</a:t>
            </a:r>
            <a:r>
              <a:rPr lang="ja-JP" altLang="en-US" sz="1400" dirty="0">
                <a:solidFill>
                  <a:prstClr val="black"/>
                </a:solidFill>
                <a:latin typeface="ＭＳ Ｐゴシック"/>
                <a:cs typeface="メイリオ" panose="020B0604030504040204" pitchFamily="50" charset="-128"/>
              </a:rPr>
              <a:t>又は入院患者</a:t>
            </a:r>
            <a:r>
              <a:rPr lang="ja-JP" altLang="en-US" sz="1400" dirty="0" smtClean="0">
                <a:solidFill>
                  <a:prstClr val="black"/>
                </a:solidFill>
                <a:latin typeface="ＭＳ Ｐゴシック"/>
              </a:rPr>
              <a:t>ごとに</a:t>
            </a:r>
            <a:r>
              <a:rPr lang="ja-JP" altLang="en-US" sz="1400" dirty="0">
                <a:solidFill>
                  <a:prstClr val="black"/>
                </a:solidFill>
                <a:latin typeface="ＭＳ Ｐゴシック"/>
              </a:rPr>
              <a:t>経口維持計画を</a:t>
            </a:r>
            <a:r>
              <a:rPr lang="ja-JP" altLang="en-US" sz="1400" dirty="0" smtClean="0">
                <a:solidFill>
                  <a:prstClr val="black"/>
                </a:solidFill>
                <a:latin typeface="ＭＳ Ｐゴシック"/>
              </a:rPr>
              <a:t>作成</a:t>
            </a:r>
            <a:endParaRPr lang="en-US" altLang="ja-JP" sz="1400" dirty="0" smtClean="0">
              <a:solidFill>
                <a:prstClr val="black"/>
              </a:solidFill>
              <a:latin typeface="ＭＳ Ｐゴシック"/>
            </a:endParaRPr>
          </a:p>
          <a:p>
            <a:r>
              <a:rPr lang="ja-JP" altLang="en-US" sz="1400" dirty="0" smtClean="0">
                <a:solidFill>
                  <a:prstClr val="black"/>
                </a:solidFill>
                <a:latin typeface="ＭＳ Ｐゴシック"/>
              </a:rPr>
              <a:t>   し</a:t>
            </a:r>
            <a:r>
              <a:rPr lang="ja-JP" altLang="en-US" sz="1400" dirty="0">
                <a:solidFill>
                  <a:prstClr val="black"/>
                </a:solidFill>
                <a:latin typeface="ＭＳ Ｐゴシック"/>
              </a:rPr>
              <a:t>、医師又</a:t>
            </a:r>
            <a:r>
              <a:rPr lang="ja-JP" altLang="en-US" sz="1400" dirty="0" smtClean="0">
                <a:solidFill>
                  <a:prstClr val="black"/>
                </a:solidFill>
                <a:latin typeface="ＭＳ Ｐゴシック"/>
              </a:rPr>
              <a:t>は歯科</a:t>
            </a:r>
            <a:r>
              <a:rPr lang="ja-JP" altLang="en-US" sz="1400" dirty="0">
                <a:solidFill>
                  <a:prstClr val="black"/>
                </a:solidFill>
                <a:latin typeface="ＭＳ Ｐゴシック"/>
              </a:rPr>
              <a:t>医師の指示（歯科医師が指示を行う場合にあたっては、当該指示を受ける管理栄養士等が医師の指導を</a:t>
            </a:r>
            <a:r>
              <a:rPr lang="ja-JP" altLang="en-US" sz="1400" dirty="0" err="1" smtClean="0">
                <a:solidFill>
                  <a:prstClr val="black"/>
                </a:solidFill>
                <a:latin typeface="ＭＳ Ｐゴシック"/>
              </a:rPr>
              <a:t>う</a:t>
            </a:r>
            <a:endParaRPr lang="en-US" altLang="ja-JP" sz="1400" dirty="0" smtClean="0">
              <a:solidFill>
                <a:prstClr val="black"/>
              </a:solidFill>
              <a:latin typeface="ＭＳ Ｐゴシック"/>
            </a:endParaRPr>
          </a:p>
          <a:p>
            <a:r>
              <a:rPr lang="en-US" altLang="ja-JP" sz="1400" dirty="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err="1" smtClean="0">
                <a:solidFill>
                  <a:prstClr val="black"/>
                </a:solidFill>
                <a:latin typeface="ＭＳ Ｐゴシック"/>
              </a:rPr>
              <a:t>けて</a:t>
            </a:r>
            <a:r>
              <a:rPr lang="ja-JP" altLang="en-US" sz="1400" dirty="0">
                <a:solidFill>
                  <a:prstClr val="black"/>
                </a:solidFill>
                <a:latin typeface="ＭＳ Ｐゴシック"/>
              </a:rPr>
              <a:t>いる</a:t>
            </a:r>
            <a:r>
              <a:rPr lang="ja-JP" altLang="en-US" sz="1400" dirty="0" smtClean="0">
                <a:solidFill>
                  <a:prstClr val="black"/>
                </a:solidFill>
                <a:latin typeface="ＭＳ Ｐゴシック"/>
              </a:rPr>
              <a:t>場合に限る</a:t>
            </a:r>
            <a:r>
              <a:rPr lang="ja-JP" altLang="en-US" sz="1400" dirty="0">
                <a:solidFill>
                  <a:prstClr val="black"/>
                </a:solidFill>
                <a:latin typeface="ＭＳ Ｐゴシック"/>
              </a:rPr>
              <a:t>。）を受けた管理</a:t>
            </a:r>
            <a:r>
              <a:rPr lang="ja-JP" altLang="en-US" sz="1400" dirty="0" smtClean="0">
                <a:solidFill>
                  <a:prstClr val="black"/>
                </a:solidFill>
                <a:latin typeface="ＭＳ Ｐゴシック"/>
              </a:rPr>
              <a:t>栄養士又は栄養士が</a:t>
            </a:r>
            <a:r>
              <a:rPr lang="ja-JP" altLang="en-US" sz="1400" dirty="0">
                <a:solidFill>
                  <a:prstClr val="black"/>
                </a:solidFill>
                <a:latin typeface="ＭＳ Ｐゴシック"/>
              </a:rPr>
              <a:t>栄養管理を行った場合</a:t>
            </a:r>
          </a:p>
          <a:p>
            <a:r>
              <a:rPr lang="ja-JP" altLang="en-US" sz="1400" dirty="0" smtClean="0">
                <a:solidFill>
                  <a:prstClr val="black"/>
                </a:solidFill>
                <a:latin typeface="ＭＳ Ｐゴシック"/>
              </a:rPr>
              <a:t>・ 経口</a:t>
            </a:r>
            <a:r>
              <a:rPr lang="ja-JP" altLang="en-US" sz="1400" dirty="0">
                <a:solidFill>
                  <a:prstClr val="black"/>
                </a:solidFill>
                <a:latin typeface="ＭＳ Ｐゴシック"/>
              </a:rPr>
              <a:t>維持加算</a:t>
            </a:r>
            <a:r>
              <a:rPr lang="en-US" altLang="ja-JP" sz="1400" dirty="0">
                <a:solidFill>
                  <a:prstClr val="black"/>
                </a:solidFill>
                <a:latin typeface="ＭＳ Ｐゴシック"/>
              </a:rPr>
              <a:t>(Ⅱ)</a:t>
            </a:r>
            <a:r>
              <a:rPr lang="ja-JP" altLang="en-US" sz="1400" dirty="0">
                <a:solidFill>
                  <a:prstClr val="black"/>
                </a:solidFill>
                <a:latin typeface="ＭＳ Ｐゴシック"/>
              </a:rPr>
              <a:t>については、当該</a:t>
            </a:r>
            <a:r>
              <a:rPr lang="ja-JP" altLang="en-US" sz="1400" dirty="0" smtClean="0">
                <a:solidFill>
                  <a:prstClr val="black"/>
                </a:solidFill>
                <a:latin typeface="ＭＳ Ｐゴシック"/>
              </a:rPr>
              <a:t>施設等が</a:t>
            </a:r>
            <a:r>
              <a:rPr lang="ja-JP" altLang="en-US" sz="1400" dirty="0">
                <a:solidFill>
                  <a:prstClr val="black"/>
                </a:solidFill>
                <a:latin typeface="ＭＳ Ｐゴシック"/>
              </a:rPr>
              <a:t>協力歯科医療機関</a:t>
            </a:r>
            <a:r>
              <a:rPr lang="ja-JP" altLang="en-US" sz="1400" dirty="0" smtClean="0">
                <a:solidFill>
                  <a:prstClr val="black"/>
                </a:solidFill>
                <a:latin typeface="ＭＳ Ｐゴシック"/>
              </a:rPr>
              <a:t>を定めてい</a:t>
            </a:r>
            <a:r>
              <a:rPr lang="ja-JP" altLang="en-US" sz="1400" dirty="0">
                <a:solidFill>
                  <a:prstClr val="black"/>
                </a:solidFill>
                <a:latin typeface="ＭＳ Ｐゴシック"/>
              </a:rPr>
              <a:t>る</a:t>
            </a:r>
            <a:r>
              <a:rPr lang="ja-JP" altLang="en-US" sz="1400" dirty="0" smtClean="0">
                <a:solidFill>
                  <a:prstClr val="black"/>
                </a:solidFill>
                <a:latin typeface="ＭＳ Ｐゴシック"/>
              </a:rPr>
              <a:t>場合</a:t>
            </a:r>
            <a:r>
              <a:rPr lang="ja-JP" altLang="en-US" sz="1400" dirty="0">
                <a:solidFill>
                  <a:prstClr val="black"/>
                </a:solidFill>
                <a:latin typeface="ＭＳ Ｐゴシック"/>
              </a:rPr>
              <a:t>であり</a:t>
            </a:r>
            <a:r>
              <a:rPr lang="ja-JP" altLang="en-US" sz="1400" dirty="0" smtClean="0">
                <a:solidFill>
                  <a:prstClr val="black"/>
                </a:solidFill>
                <a:latin typeface="ＭＳ Ｐゴシック"/>
              </a:rPr>
              <a:t>、食事の観察及び会議等に</a:t>
            </a:r>
            <a:r>
              <a:rPr lang="ja-JP" altLang="en-US" sz="1400" dirty="0">
                <a:solidFill>
                  <a:prstClr val="black"/>
                </a:solidFill>
                <a:latin typeface="ＭＳ Ｐゴシック"/>
              </a:rPr>
              <a:t>、</a:t>
            </a:r>
            <a:r>
              <a:rPr lang="ja-JP" altLang="en-US" sz="1400" dirty="0" smtClean="0">
                <a:solidFill>
                  <a:prstClr val="black"/>
                </a:solidFill>
                <a:latin typeface="ＭＳ Ｐゴシック"/>
              </a:rPr>
              <a:t>医師</a:t>
            </a:r>
            <a:endParaRPr lang="en-US" altLang="ja-JP" sz="1400" dirty="0" smtClean="0">
              <a:solidFill>
                <a:prstClr val="black"/>
              </a:solidFill>
              <a:latin typeface="ＭＳ Ｐゴシック"/>
            </a:endParaRPr>
          </a:p>
          <a:p>
            <a:r>
              <a:rPr lang="en-US" altLang="ja-JP" sz="1400" dirty="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（配置医師を除く</a:t>
            </a:r>
            <a:r>
              <a:rPr lang="ja-JP" altLang="en-US" sz="1400" dirty="0">
                <a:solidFill>
                  <a:prstClr val="black"/>
                </a:solidFill>
                <a:latin typeface="ＭＳ Ｐゴシック"/>
              </a:rPr>
              <a:t>。）、歯科医師、歯科衛生士又は言語</a:t>
            </a:r>
            <a:r>
              <a:rPr lang="ja-JP" altLang="en-US" sz="1400" dirty="0" smtClean="0">
                <a:solidFill>
                  <a:prstClr val="black"/>
                </a:solidFill>
                <a:latin typeface="ＭＳ Ｐゴシック"/>
              </a:rPr>
              <a:t>聴覚士のいずれか１名以上が加わった場合</a:t>
            </a:r>
            <a:endParaRPr lang="ja-JP" altLang="en-US" sz="1400" dirty="0">
              <a:solidFill>
                <a:prstClr val="black"/>
              </a:solidFill>
              <a:latin typeface="ＭＳ Ｐゴシック"/>
            </a:endParaRPr>
          </a:p>
          <a:p>
            <a:r>
              <a:rPr lang="ja-JP" altLang="en-US" sz="1400" dirty="0" smtClean="0">
                <a:solidFill>
                  <a:prstClr val="black"/>
                </a:solidFill>
                <a:latin typeface="ＭＳ Ｐゴシック"/>
              </a:rPr>
              <a:t>・ 経口</a:t>
            </a:r>
            <a:r>
              <a:rPr lang="ja-JP" altLang="en-US" sz="1400" dirty="0">
                <a:solidFill>
                  <a:prstClr val="black"/>
                </a:solidFill>
                <a:latin typeface="ＭＳ Ｐゴシック"/>
              </a:rPr>
              <a:t>維持加算（</a:t>
            </a:r>
            <a:r>
              <a:rPr lang="en-US" altLang="ja-JP" sz="1400" dirty="0">
                <a:solidFill>
                  <a:prstClr val="black"/>
                </a:solidFill>
                <a:latin typeface="ＭＳ Ｐゴシック"/>
              </a:rPr>
              <a:t>Ⅰ</a:t>
            </a:r>
            <a:r>
              <a:rPr lang="ja-JP" altLang="en-US" sz="1400" dirty="0">
                <a:solidFill>
                  <a:prstClr val="black"/>
                </a:solidFill>
                <a:latin typeface="ＭＳ Ｐゴシック"/>
              </a:rPr>
              <a:t>）は、栄養マネジメント加算を算定していない場合は、算定しない。経口維持加算（</a:t>
            </a:r>
            <a:r>
              <a:rPr lang="en-US" altLang="ja-JP" sz="1400" dirty="0">
                <a:solidFill>
                  <a:prstClr val="black"/>
                </a:solidFill>
                <a:latin typeface="ＭＳ Ｐゴシック"/>
              </a:rPr>
              <a:t>Ⅱ</a:t>
            </a:r>
            <a:r>
              <a:rPr lang="ja-JP" altLang="en-US" sz="1400" dirty="0">
                <a:solidFill>
                  <a:prstClr val="black"/>
                </a:solidFill>
                <a:latin typeface="ＭＳ Ｐゴシック"/>
              </a:rPr>
              <a:t>）は、経口維持加算（</a:t>
            </a:r>
            <a:r>
              <a:rPr lang="en-US" altLang="ja-JP" sz="1400" dirty="0">
                <a:solidFill>
                  <a:prstClr val="black"/>
                </a:solidFill>
                <a:latin typeface="ＭＳ Ｐゴシック"/>
              </a:rPr>
              <a:t>Ⅰ</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r>
              <a:rPr lang="en-US" altLang="ja-JP" sz="1400" dirty="0">
                <a:solidFill>
                  <a:prstClr val="black"/>
                </a:solidFill>
                <a:latin typeface="ＭＳ Ｐゴシック"/>
              </a:rPr>
              <a:t> </a:t>
            </a:r>
            <a:r>
              <a:rPr lang="en-US" altLang="ja-JP" sz="1400" dirty="0" smtClean="0">
                <a:solidFill>
                  <a:prstClr val="black"/>
                </a:solidFill>
                <a:latin typeface="ＭＳ Ｐゴシック"/>
              </a:rPr>
              <a:t>  </a:t>
            </a:r>
            <a:r>
              <a:rPr lang="ja-JP" altLang="en-US" sz="1400" dirty="0" smtClean="0">
                <a:solidFill>
                  <a:prstClr val="black"/>
                </a:solidFill>
                <a:latin typeface="ＭＳ Ｐゴシック"/>
              </a:rPr>
              <a:t>を</a:t>
            </a:r>
            <a:r>
              <a:rPr lang="ja-JP" altLang="en-US" sz="1400" dirty="0">
                <a:solidFill>
                  <a:prstClr val="black"/>
                </a:solidFill>
                <a:latin typeface="ＭＳ Ｐゴシック"/>
              </a:rPr>
              <a:t>算定していない場合は、算定しない。</a:t>
            </a:r>
          </a:p>
          <a:p>
            <a:r>
              <a:rPr lang="ja-JP" altLang="en-US" sz="1400" dirty="0" smtClean="0">
                <a:solidFill>
                  <a:prstClr val="black"/>
                </a:solidFill>
                <a:latin typeface="ＭＳ Ｐゴシック"/>
              </a:rPr>
              <a:t>　</a:t>
            </a:r>
            <a:endParaRPr lang="ja-JP" altLang="en-US" sz="1400" dirty="0">
              <a:solidFill>
                <a:prstClr val="black"/>
              </a:solidFill>
              <a:latin typeface="ＭＳ Ｐゴシック"/>
            </a:endParaRPr>
          </a:p>
        </p:txBody>
      </p:sp>
      <p:sp>
        <p:nvSpPr>
          <p:cNvPr id="34" name="右矢印 33"/>
          <p:cNvSpPr/>
          <p:nvPr/>
        </p:nvSpPr>
        <p:spPr>
          <a:xfrm>
            <a:off x="5099746" y="3021667"/>
            <a:ext cx="451969" cy="295766"/>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角丸四角形 35"/>
          <p:cNvSpPr/>
          <p:nvPr/>
        </p:nvSpPr>
        <p:spPr>
          <a:xfrm>
            <a:off x="169532" y="2719074"/>
            <a:ext cx="1540442" cy="428742"/>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564172"/>
            <a:ext cx="1540434" cy="467807"/>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939306" y="2812399"/>
            <a:ext cx="4382512" cy="8107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solidFill>
                  <a:prstClr val="black"/>
                </a:solidFill>
                <a:latin typeface="ＭＳ ゴシック" panose="020B0609070205080204" pitchFamily="49" charset="-128"/>
                <a:ea typeface="ＭＳ ゴシック" panose="020B0609070205080204" pitchFamily="49" charset="-128"/>
              </a:rPr>
              <a:t>経口維持加算（</a:t>
            </a:r>
            <a:r>
              <a:rPr lang="en-US" altLang="zh-TW" sz="1400" dirty="0">
                <a:solidFill>
                  <a:prstClr val="black"/>
                </a:solidFill>
                <a:latin typeface="ＭＳ ゴシック" panose="020B0609070205080204" pitchFamily="49" charset="-128"/>
                <a:ea typeface="ＭＳ ゴシック" panose="020B0609070205080204" pitchFamily="49" charset="-128"/>
              </a:rPr>
              <a:t>Ⅰ</a:t>
            </a:r>
            <a:r>
              <a:rPr lang="zh-TW" altLang="en-US" sz="1400" dirty="0">
                <a:solidFill>
                  <a:prstClr val="black"/>
                </a:solidFill>
                <a:latin typeface="ＭＳ ゴシック" panose="020B0609070205080204" pitchFamily="49" charset="-128"/>
                <a:ea typeface="ＭＳ ゴシック" panose="020B0609070205080204" pitchFamily="49" charset="-128"/>
              </a:rPr>
              <a:t>）２８単位</a:t>
            </a:r>
            <a:r>
              <a:rPr lang="en-US" altLang="zh-TW" sz="1400" dirty="0">
                <a:solidFill>
                  <a:prstClr val="black"/>
                </a:solidFill>
                <a:latin typeface="ＭＳ ゴシック" panose="020B0609070205080204" pitchFamily="49" charset="-128"/>
                <a:ea typeface="ＭＳ ゴシック" panose="020B0609070205080204" pitchFamily="49" charset="-128"/>
              </a:rPr>
              <a:t>/</a:t>
            </a:r>
            <a:r>
              <a:rPr lang="zh-TW" altLang="en-US" sz="1400" dirty="0" smtClean="0">
                <a:solidFill>
                  <a:prstClr val="black"/>
                </a:solidFill>
                <a:latin typeface="ＭＳ ゴシック" panose="020B0609070205080204" pitchFamily="49" charset="-128"/>
                <a:ea typeface="ＭＳ ゴシック" panose="020B0609070205080204" pitchFamily="49" charset="-128"/>
              </a:rPr>
              <a:t>日</a:t>
            </a:r>
            <a:endParaRPr lang="en-US" altLang="zh-TW" sz="1400" dirty="0" smtClean="0">
              <a:solidFill>
                <a:prstClr val="black"/>
              </a:solidFill>
              <a:latin typeface="ＭＳ ゴシック" panose="020B0609070205080204" pitchFamily="49" charset="-128"/>
              <a:ea typeface="ＭＳ ゴシック" panose="020B0609070205080204" pitchFamily="49" charset="-128"/>
            </a:endParaRPr>
          </a:p>
          <a:p>
            <a:pPr algn="ctr"/>
            <a:r>
              <a:rPr lang="ja-JP" altLang="en-US" sz="1400" dirty="0" smtClean="0">
                <a:solidFill>
                  <a:prstClr val="black"/>
                </a:solidFill>
                <a:latin typeface="ＭＳ ゴシック" panose="020B0609070205080204" pitchFamily="49" charset="-128"/>
                <a:ea typeface="ＭＳ ゴシック" panose="020B0609070205080204" pitchFamily="49" charset="-128"/>
              </a:rPr>
              <a:t>又は</a:t>
            </a:r>
            <a:endParaRPr lang="en-US" altLang="zh-TW" sz="1400" dirty="0" smtClean="0">
              <a:solidFill>
                <a:prstClr val="black"/>
              </a:solidFill>
              <a:latin typeface="ＭＳ ゴシック" panose="020B0609070205080204" pitchFamily="49" charset="-128"/>
              <a:ea typeface="ＭＳ ゴシック" panose="020B0609070205080204" pitchFamily="49" charset="-128"/>
            </a:endParaRPr>
          </a:p>
          <a:p>
            <a:pPr algn="ctr"/>
            <a:r>
              <a:rPr lang="zh-TW" altLang="en-US" sz="1400" dirty="0" smtClean="0">
                <a:solidFill>
                  <a:prstClr val="black"/>
                </a:solidFill>
                <a:latin typeface="ＭＳ ゴシック" panose="020B0609070205080204" pitchFamily="49" charset="-128"/>
                <a:ea typeface="ＭＳ ゴシック" panose="020B0609070205080204" pitchFamily="49" charset="-128"/>
              </a:rPr>
              <a:t>経口</a:t>
            </a:r>
            <a:r>
              <a:rPr lang="zh-TW" altLang="en-US" sz="1400" dirty="0">
                <a:solidFill>
                  <a:prstClr val="black"/>
                </a:solidFill>
                <a:latin typeface="ＭＳ ゴシック" panose="020B0609070205080204" pitchFamily="49" charset="-128"/>
                <a:ea typeface="ＭＳ ゴシック" panose="020B0609070205080204" pitchFamily="49" charset="-128"/>
              </a:rPr>
              <a:t>維持加算（</a:t>
            </a:r>
            <a:r>
              <a:rPr lang="en-US" altLang="zh-TW" sz="1400" dirty="0">
                <a:solidFill>
                  <a:prstClr val="black"/>
                </a:solidFill>
                <a:latin typeface="ＭＳ ゴシック" panose="020B0609070205080204" pitchFamily="49" charset="-128"/>
                <a:ea typeface="ＭＳ ゴシック" panose="020B0609070205080204" pitchFamily="49" charset="-128"/>
              </a:rPr>
              <a:t>Ⅱ</a:t>
            </a:r>
            <a:r>
              <a:rPr lang="zh-TW" altLang="en-US" sz="1400" dirty="0">
                <a:solidFill>
                  <a:prstClr val="black"/>
                </a:solidFill>
                <a:latin typeface="ＭＳ ゴシック" panose="020B0609070205080204" pitchFamily="49" charset="-128"/>
                <a:ea typeface="ＭＳ ゴシック" panose="020B0609070205080204" pitchFamily="49" charset="-128"/>
              </a:rPr>
              <a:t>）　５単位</a:t>
            </a:r>
            <a:r>
              <a:rPr lang="en-US" altLang="zh-TW" sz="1400" dirty="0">
                <a:solidFill>
                  <a:prstClr val="black"/>
                </a:solidFill>
                <a:latin typeface="ＭＳ ゴシック" panose="020B0609070205080204" pitchFamily="49" charset="-128"/>
                <a:ea typeface="ＭＳ ゴシック" panose="020B0609070205080204" pitchFamily="49" charset="-128"/>
              </a:rPr>
              <a:t>/</a:t>
            </a:r>
            <a:r>
              <a:rPr lang="zh-TW" altLang="en-US" sz="1400" dirty="0">
                <a:solidFill>
                  <a:prstClr val="black"/>
                </a:solidFill>
                <a:latin typeface="ＭＳ ゴシック" panose="020B0609070205080204" pitchFamily="49" charset="-128"/>
                <a:ea typeface="ＭＳ ゴシック" panose="020B0609070205080204" pitchFamily="49" charset="-128"/>
              </a:rPr>
              <a:t>日</a:t>
            </a:r>
            <a:endParaRPr lang="ja-JP" altLang="en-US" sz="1400" dirty="0">
              <a:solidFill>
                <a:prstClr val="black"/>
              </a:solidFill>
              <a:latin typeface="ＭＳ ゴシック" panose="020B0609070205080204" pitchFamily="49" charset="-128"/>
              <a:ea typeface="ＭＳ ゴシック" panose="020B0609070205080204" pitchFamily="49" charset="-128"/>
            </a:endParaRPr>
          </a:p>
        </p:txBody>
      </p:sp>
      <p:sp>
        <p:nvSpPr>
          <p:cNvPr id="39" name="正方形/長方形 38"/>
          <p:cNvSpPr/>
          <p:nvPr/>
        </p:nvSpPr>
        <p:spPr>
          <a:xfrm>
            <a:off x="5244775" y="2916945"/>
            <a:ext cx="4519327" cy="7547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ＭＳ ゴシック" panose="020B0609070205080204" pitchFamily="49" charset="-128"/>
                <a:ea typeface="ＭＳ ゴシック" panose="020B0609070205080204" pitchFamily="49" charset="-128"/>
              </a:rPr>
              <a:t>　　　　</a:t>
            </a:r>
            <a:r>
              <a:rPr lang="zh-TW" altLang="en-US" sz="1400" dirty="0" smtClean="0">
                <a:solidFill>
                  <a:prstClr val="black"/>
                </a:solidFill>
                <a:latin typeface="ＭＳ ゴシック" panose="020B0609070205080204" pitchFamily="49" charset="-128"/>
                <a:ea typeface="ＭＳ ゴシック" panose="020B0609070205080204" pitchFamily="49" charset="-128"/>
              </a:rPr>
              <a:t>経口</a:t>
            </a:r>
            <a:r>
              <a:rPr lang="zh-TW" altLang="en-US" sz="1400" dirty="0">
                <a:solidFill>
                  <a:prstClr val="black"/>
                </a:solidFill>
                <a:latin typeface="ＭＳ ゴシック" panose="020B0609070205080204" pitchFamily="49" charset="-128"/>
                <a:ea typeface="ＭＳ ゴシック" panose="020B0609070205080204" pitchFamily="49" charset="-128"/>
              </a:rPr>
              <a:t>維持加算（</a:t>
            </a:r>
            <a:r>
              <a:rPr lang="en-US" altLang="zh-TW" sz="1400" dirty="0">
                <a:solidFill>
                  <a:prstClr val="black"/>
                </a:solidFill>
                <a:latin typeface="ＭＳ ゴシック" panose="020B0609070205080204" pitchFamily="49" charset="-128"/>
                <a:ea typeface="ＭＳ ゴシック" panose="020B0609070205080204" pitchFamily="49" charset="-128"/>
              </a:rPr>
              <a:t>Ⅰ</a:t>
            </a:r>
            <a:r>
              <a:rPr lang="zh-TW" altLang="en-US"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　４００</a:t>
            </a:r>
            <a:r>
              <a:rPr lang="zh-TW" altLang="en-US" sz="1400" dirty="0" smtClean="0">
                <a:solidFill>
                  <a:prstClr val="black"/>
                </a:solidFill>
                <a:latin typeface="ＭＳ ゴシック" panose="020B0609070205080204" pitchFamily="49" charset="-128"/>
                <a:ea typeface="ＭＳ ゴシック" panose="020B0609070205080204" pitchFamily="49" charset="-128"/>
              </a:rPr>
              <a:t>単位</a:t>
            </a:r>
            <a:r>
              <a:rPr lang="en-US" altLang="zh-TW"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smtClean="0">
                <a:solidFill>
                  <a:prstClr val="black"/>
                </a:solidFill>
                <a:latin typeface="ＭＳ ゴシック" panose="020B0609070205080204" pitchFamily="49" charset="-128"/>
                <a:ea typeface="ＭＳ ゴシック" panose="020B0609070205080204" pitchFamily="49" charset="-128"/>
              </a:rPr>
              <a:t>月</a:t>
            </a: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algn="ctr"/>
            <a:endParaRPr lang="en-US" altLang="ja-JP" sz="1400" dirty="0" smtClean="0">
              <a:solidFill>
                <a:prstClr val="black"/>
              </a:solidFill>
              <a:latin typeface="ＭＳ ゴシック" panose="020B0609070205080204" pitchFamily="49" charset="-128"/>
              <a:ea typeface="ＭＳ ゴシック" panose="020B0609070205080204" pitchFamily="49" charset="-128"/>
            </a:endParaRPr>
          </a:p>
          <a:p>
            <a:pPr algn="ctr"/>
            <a:r>
              <a:rPr lang="ja-JP" altLang="en-US" sz="1400" dirty="0" smtClean="0">
                <a:solidFill>
                  <a:prstClr val="black"/>
                </a:solidFill>
                <a:latin typeface="ＭＳ ゴシック" panose="020B0609070205080204" pitchFamily="49" charset="-128"/>
                <a:ea typeface="ＭＳ ゴシック" panose="020B0609070205080204" pitchFamily="49" charset="-128"/>
              </a:rPr>
              <a:t>（新規）</a:t>
            </a:r>
            <a:r>
              <a:rPr lang="zh-TW" altLang="en-US" sz="1400" dirty="0" smtClean="0">
                <a:solidFill>
                  <a:prstClr val="black"/>
                </a:solidFill>
                <a:latin typeface="ＭＳ ゴシック" panose="020B0609070205080204" pitchFamily="49" charset="-128"/>
                <a:ea typeface="ＭＳ ゴシック" panose="020B0609070205080204" pitchFamily="49" charset="-128"/>
              </a:rPr>
              <a:t>経口</a:t>
            </a:r>
            <a:r>
              <a:rPr lang="zh-TW" altLang="en-US" sz="1400" dirty="0">
                <a:solidFill>
                  <a:prstClr val="black"/>
                </a:solidFill>
                <a:latin typeface="ＭＳ ゴシック" panose="020B0609070205080204" pitchFamily="49" charset="-128"/>
                <a:ea typeface="ＭＳ ゴシック" panose="020B0609070205080204" pitchFamily="49" charset="-128"/>
              </a:rPr>
              <a:t>維持加算（</a:t>
            </a:r>
            <a:r>
              <a:rPr lang="en-US" altLang="zh-TW" sz="1400" dirty="0">
                <a:solidFill>
                  <a:prstClr val="black"/>
                </a:solidFill>
                <a:latin typeface="ＭＳ ゴシック" panose="020B0609070205080204" pitchFamily="49" charset="-128"/>
                <a:ea typeface="ＭＳ ゴシック" panose="020B0609070205080204" pitchFamily="49" charset="-128"/>
              </a:rPr>
              <a:t>Ⅱ</a:t>
            </a:r>
            <a:r>
              <a:rPr lang="zh-TW" altLang="en-US" sz="1400" dirty="0">
                <a:solidFill>
                  <a:prstClr val="black"/>
                </a:solidFill>
                <a:latin typeface="ＭＳ ゴシック" panose="020B0609070205080204" pitchFamily="49" charset="-128"/>
                <a:ea typeface="ＭＳ ゴシック" panose="020B0609070205080204" pitchFamily="49" charset="-128"/>
              </a:rPr>
              <a:t>）　</a:t>
            </a:r>
            <a:r>
              <a:rPr lang="ja-JP" altLang="en-US" sz="1400" dirty="0">
                <a:solidFill>
                  <a:prstClr val="black"/>
                </a:solidFill>
                <a:latin typeface="ＭＳ ゴシック" panose="020B0609070205080204" pitchFamily="49" charset="-128"/>
                <a:ea typeface="ＭＳ ゴシック" panose="020B0609070205080204" pitchFamily="49" charset="-128"/>
              </a:rPr>
              <a:t>１００</a:t>
            </a:r>
            <a:r>
              <a:rPr lang="zh-TW" altLang="en-US" sz="1400" dirty="0" smtClean="0">
                <a:solidFill>
                  <a:prstClr val="black"/>
                </a:solidFill>
                <a:latin typeface="ＭＳ ゴシック" panose="020B0609070205080204" pitchFamily="49" charset="-128"/>
                <a:ea typeface="ＭＳ ゴシック" panose="020B0609070205080204" pitchFamily="49" charset="-128"/>
              </a:rPr>
              <a:t>単位</a:t>
            </a:r>
            <a:r>
              <a:rPr lang="en-US" altLang="zh-TW" sz="1400" dirty="0" smtClean="0">
                <a:solidFill>
                  <a:prstClr val="black"/>
                </a:solidFill>
                <a:latin typeface="ＭＳ ゴシック" panose="020B0609070205080204" pitchFamily="49" charset="-128"/>
                <a:ea typeface="ＭＳ ゴシック" panose="020B0609070205080204" pitchFamily="49" charset="-128"/>
              </a:rPr>
              <a:t>/</a:t>
            </a:r>
            <a:r>
              <a:rPr lang="ja-JP" altLang="en-US" sz="1400" dirty="0">
                <a:solidFill>
                  <a:prstClr val="black"/>
                </a:solidFill>
                <a:latin typeface="ＭＳ ゴシック" panose="020B0609070205080204" pitchFamily="49" charset="-128"/>
                <a:ea typeface="ＭＳ ゴシック" panose="020B0609070205080204" pitchFamily="49" charset="-128"/>
              </a:rPr>
              <a:t>月</a:t>
            </a:r>
          </a:p>
        </p:txBody>
      </p:sp>
      <p:sp>
        <p:nvSpPr>
          <p:cNvPr id="3" name="右中かっこ 2"/>
          <p:cNvSpPr/>
          <p:nvPr/>
        </p:nvSpPr>
        <p:spPr>
          <a:xfrm>
            <a:off x="4460631" y="2903882"/>
            <a:ext cx="278970" cy="56624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4" name="角丸四角形 13"/>
          <p:cNvSpPr/>
          <p:nvPr/>
        </p:nvSpPr>
        <p:spPr>
          <a:xfrm>
            <a:off x="169541" y="3944983"/>
            <a:ext cx="1540434" cy="418010"/>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スライド番号プレースホルダー 1"/>
          <p:cNvSpPr>
            <a:spLocks noGrp="1"/>
          </p:cNvSpPr>
          <p:nvPr>
            <p:ph type="sldNum" sz="quarter" idx="11"/>
          </p:nvPr>
        </p:nvSpPr>
        <p:spPr>
          <a:xfrm>
            <a:off x="8988246"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81</a:t>
            </a:fld>
            <a:endParaRPr kumimoji="0" lang="en-US" altLang="ja-JP" sz="1600" kern="0" dirty="0">
              <a:solidFill>
                <a:srgbClr val="000000"/>
              </a:solidFill>
            </a:endParaRPr>
          </a:p>
        </p:txBody>
      </p:sp>
    </p:spTree>
    <p:extLst>
      <p:ext uri="{BB962C8B-B14F-4D97-AF65-F5344CB8AC3E}">
        <p14:creationId xmlns:p14="http://schemas.microsoft.com/office/powerpoint/2010/main" val="3869623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19564"/>
            <a:ext cx="9913739" cy="4680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口腔・栄養管理に係る取組の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充実</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経口</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維持</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見直しの概要</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6709" y="1414968"/>
            <a:ext cx="2572512" cy="338554"/>
          </a:xfrm>
          <a:prstGeom prst="rect">
            <a:avLst/>
          </a:prstGeom>
          <a:noFill/>
        </p:spPr>
        <p:txBody>
          <a:bodyPr wrap="square" rtlCol="0">
            <a:spAutoFit/>
          </a:bodyPr>
          <a:lstStyle/>
          <a:p>
            <a:r>
              <a:rPr lang="en-US" altLang="ja-JP" sz="1600" dirty="0" smtClean="0">
                <a:solidFill>
                  <a:prstClr val="black"/>
                </a:solidFill>
              </a:rPr>
              <a:t>【</a:t>
            </a:r>
            <a:r>
              <a:rPr lang="ja-JP" altLang="en-US" sz="1600" dirty="0" smtClean="0">
                <a:solidFill>
                  <a:prstClr val="black"/>
                </a:solidFill>
              </a:rPr>
              <a:t>改定前</a:t>
            </a:r>
            <a:r>
              <a:rPr lang="en-US" altLang="ja-JP" sz="1600" dirty="0" smtClean="0">
                <a:solidFill>
                  <a:prstClr val="black"/>
                </a:solidFill>
              </a:rPr>
              <a:t>】</a:t>
            </a:r>
            <a:endParaRPr lang="ja-JP" altLang="en-US" sz="1600" dirty="0">
              <a:solidFill>
                <a:prstClr val="black"/>
              </a:solidFill>
            </a:endParaRPr>
          </a:p>
        </p:txBody>
      </p:sp>
      <p:graphicFrame>
        <p:nvGraphicFramePr>
          <p:cNvPr id="8" name="表 7"/>
          <p:cNvGraphicFramePr>
            <a:graphicFrameLocks noGrp="1"/>
          </p:cNvGraphicFramePr>
          <p:nvPr>
            <p:extLst>
              <p:ext uri="{D42A27DB-BD31-4B8C-83A1-F6EECF244321}">
                <p14:modId xmlns:p14="http://schemas.microsoft.com/office/powerpoint/2010/main" val="2229482653"/>
              </p:ext>
            </p:extLst>
          </p:nvPr>
        </p:nvGraphicFramePr>
        <p:xfrm>
          <a:off x="54384" y="1697372"/>
          <a:ext cx="9777175" cy="1816178"/>
        </p:xfrm>
        <a:graphic>
          <a:graphicData uri="http://schemas.openxmlformats.org/drawingml/2006/table">
            <a:tbl>
              <a:tblPr firstRow="1" bandRow="1">
                <a:tableStyleId>{5C22544A-7EE6-4342-B048-85BDC9FD1C3A}</a:tableStyleId>
              </a:tblPr>
              <a:tblGrid>
                <a:gridCol w="917355"/>
                <a:gridCol w="4172224"/>
                <a:gridCol w="4687596"/>
              </a:tblGrid>
              <a:tr h="321083">
                <a:tc>
                  <a:txBody>
                    <a:bodyPr/>
                    <a:lstStyle/>
                    <a:p>
                      <a:r>
                        <a:rPr kumimoji="1" lang="ja-JP" altLang="en-US" sz="1400" dirty="0" smtClean="0"/>
                        <a:t>加算名</a:t>
                      </a:r>
                      <a:endParaRPr kumimoji="1" lang="ja-JP" altLang="en-US" sz="1400" b="0" dirty="0"/>
                    </a:p>
                  </a:txBody>
                  <a:tcPr anchor="ctr"/>
                </a:tc>
                <a:tc>
                  <a:txBody>
                    <a:bodyPr/>
                    <a:lstStyle/>
                    <a:p>
                      <a:pPr algn="ctr"/>
                      <a:r>
                        <a:rPr kumimoji="1" lang="ja-JP" altLang="en-US" sz="1400" dirty="0" smtClean="0"/>
                        <a:t>経口維持加算</a:t>
                      </a:r>
                      <a:r>
                        <a:rPr kumimoji="1" lang="en-US" altLang="ja-JP" sz="1400" dirty="0" smtClean="0"/>
                        <a:t>(Ⅰ)</a:t>
                      </a:r>
                      <a:endParaRPr kumimoji="1" lang="ja-JP" altLang="en-US" sz="1400" b="0" dirty="0"/>
                    </a:p>
                  </a:txBody>
                  <a:tcPr anchor="ctr"/>
                </a:tc>
                <a:tc>
                  <a:txBody>
                    <a:bodyPr/>
                    <a:lstStyle/>
                    <a:p>
                      <a:pPr algn="ctr"/>
                      <a:r>
                        <a:rPr kumimoji="1" lang="ja-JP" altLang="en-US" sz="1400" dirty="0" smtClean="0"/>
                        <a:t>経口維持加算</a:t>
                      </a:r>
                      <a:r>
                        <a:rPr kumimoji="1" lang="en-US" altLang="ja-JP" sz="1400" dirty="0" smtClean="0"/>
                        <a:t>(Ⅱ)</a:t>
                      </a:r>
                      <a:endParaRPr kumimoji="1" lang="ja-JP" altLang="en-US" sz="1400" b="0" dirty="0"/>
                    </a:p>
                  </a:txBody>
                  <a:tcPr anchor="ctr"/>
                </a:tc>
              </a:tr>
              <a:tr h="502951">
                <a:tc>
                  <a:txBody>
                    <a:bodyPr/>
                    <a:lstStyle/>
                    <a:p>
                      <a:r>
                        <a:rPr kumimoji="1" lang="ja-JP" altLang="en-US" sz="1400" dirty="0" smtClean="0"/>
                        <a:t>算定要件</a:t>
                      </a:r>
                      <a:endParaRPr kumimoji="1" lang="ja-JP" altLang="en-US" sz="1400" b="0" dirty="0"/>
                    </a:p>
                  </a:txBody>
                  <a:tcPr anchor="ctr"/>
                </a:tc>
                <a:tc gridSpan="2">
                  <a:txBody>
                    <a:bodyPr/>
                    <a:lstStyle/>
                    <a:p>
                      <a:r>
                        <a:rPr kumimoji="1" lang="ja-JP" altLang="en-US" sz="1200" dirty="0" smtClean="0"/>
                        <a:t>医師又は歯科医師の指示に基づき、多職種が共同して、入所者</a:t>
                      </a:r>
                      <a:r>
                        <a:rPr lang="ja-JP" altLang="en-US" sz="1200" dirty="0" smtClean="0">
                          <a:solidFill>
                            <a:prstClr val="black"/>
                          </a:solidFill>
                          <a:latin typeface="ＭＳ Ｐゴシック"/>
                          <a:cs typeface="メイリオ" panose="020B0604030504040204" pitchFamily="50" charset="-128"/>
                        </a:rPr>
                        <a:t>又は入院患者</a:t>
                      </a:r>
                      <a:r>
                        <a:rPr kumimoji="1" lang="ja-JP" altLang="en-US" sz="1200" dirty="0" smtClean="0"/>
                        <a:t>の摂食・嚥下機能に配慮した経口維持計画を作成し、継続して経口による食事の摂取を進めるための特別な管理を行った場合。但し、検査手法により</a:t>
                      </a:r>
                      <a:r>
                        <a:rPr kumimoji="1" lang="ja-JP" altLang="en-US" sz="1200" u="sng" dirty="0" smtClean="0">
                          <a:solidFill>
                            <a:schemeClr val="tx1"/>
                          </a:solidFill>
                        </a:rPr>
                        <a:t>経口維持加算</a:t>
                      </a:r>
                      <a:r>
                        <a:rPr kumimoji="1" lang="en-US" altLang="ja-JP" sz="1200" u="sng" dirty="0" smtClean="0">
                          <a:solidFill>
                            <a:schemeClr val="tx1"/>
                          </a:solidFill>
                        </a:rPr>
                        <a:t>(Ⅰ)</a:t>
                      </a:r>
                      <a:r>
                        <a:rPr kumimoji="1" lang="ja-JP" altLang="en-US" sz="1200" u="sng" dirty="0" smtClean="0">
                          <a:solidFill>
                            <a:schemeClr val="tx1"/>
                          </a:solidFill>
                        </a:rPr>
                        <a:t>又は</a:t>
                      </a:r>
                      <a:r>
                        <a:rPr kumimoji="1" lang="en-US" altLang="ja-JP" sz="1200" u="sng" dirty="0" smtClean="0">
                          <a:solidFill>
                            <a:schemeClr val="tx1"/>
                          </a:solidFill>
                        </a:rPr>
                        <a:t>(Ⅱ)</a:t>
                      </a:r>
                      <a:r>
                        <a:rPr kumimoji="1" lang="ja-JP" altLang="en-US" sz="1200" u="sng" dirty="0" smtClean="0">
                          <a:solidFill>
                            <a:srgbClr val="FF0000"/>
                          </a:solidFill>
                        </a:rPr>
                        <a:t>いずれかを算定</a:t>
                      </a:r>
                      <a:r>
                        <a:rPr kumimoji="1" lang="ja-JP" altLang="en-US" sz="1200" dirty="0" smtClean="0"/>
                        <a:t>。</a:t>
                      </a:r>
                      <a:r>
                        <a:rPr kumimoji="1" lang="ja-JP" altLang="en-US" sz="1200" u="sng" dirty="0" smtClean="0">
                          <a:solidFill>
                            <a:srgbClr val="FF0000"/>
                          </a:solidFill>
                        </a:rPr>
                        <a:t>療養食加算との併算定は不可</a:t>
                      </a:r>
                      <a:r>
                        <a:rPr kumimoji="1" lang="ja-JP" altLang="en-US" sz="1200" dirty="0" smtClean="0"/>
                        <a:t>。</a:t>
                      </a:r>
                      <a:endParaRPr kumimoji="1" lang="ja-JP" altLang="en-US" sz="1200" b="0" dirty="0"/>
                    </a:p>
                  </a:txBody>
                  <a:tcPr anchor="ctr"/>
                </a:tc>
                <a:tc hMerge="1">
                  <a:txBody>
                    <a:bodyPr/>
                    <a:lstStyle/>
                    <a:p>
                      <a:endParaRPr kumimoji="1" lang="ja-JP" altLang="en-US"/>
                    </a:p>
                  </a:txBody>
                  <a:tcPr/>
                </a:tc>
              </a:tr>
              <a:tr h="490376">
                <a:tc>
                  <a:txBody>
                    <a:bodyPr/>
                    <a:lstStyle/>
                    <a:p>
                      <a:r>
                        <a:rPr kumimoji="1" lang="ja-JP" altLang="en-US" sz="1400" dirty="0" smtClean="0"/>
                        <a:t>対象者</a:t>
                      </a:r>
                      <a:endParaRPr kumimoji="1" lang="ja-JP" altLang="en-US" sz="1400" dirty="0"/>
                    </a:p>
                  </a:txBody>
                  <a:tcPr anchor="ctr"/>
                </a:tc>
                <a:tc>
                  <a:txBody>
                    <a:bodyPr/>
                    <a:lstStyle/>
                    <a:p>
                      <a:pPr algn="l"/>
                      <a:r>
                        <a:rPr kumimoji="1" lang="ja-JP" altLang="en-US" sz="1200" dirty="0" smtClean="0"/>
                        <a:t>著しい摂食機能障害を有し、造影撮影又は内視鏡検査により誤嚥が認められることから、特別な管理が必要である者</a:t>
                      </a:r>
                      <a:endParaRPr kumimoji="1" lang="en-US" altLang="ja-JP" sz="1200" dirty="0" smtClean="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摂食機能障害を有し、水飲みテスト、頸部聴診法等により誤嚥が認められることから、特別な管理が必要である者</a:t>
                      </a:r>
                      <a:endParaRPr kumimoji="1" lang="en-US" altLang="ja-JP" sz="1200" dirty="0" smtClean="0"/>
                    </a:p>
                  </a:txBody>
                  <a:tcPr anchor="ctr"/>
                </a:tc>
              </a:tr>
              <a:tr h="364639">
                <a:tc>
                  <a:txBody>
                    <a:bodyPr/>
                    <a:lstStyle/>
                    <a:p>
                      <a:r>
                        <a:rPr kumimoji="1" lang="ja-JP" altLang="en-US" sz="1400" dirty="0" smtClean="0"/>
                        <a:t>単位数</a:t>
                      </a:r>
                      <a:endParaRPr kumimoji="1" lang="ja-JP" alt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２８単位／日</a:t>
                      </a:r>
                    </a:p>
                  </a:txBody>
                  <a:tcPr anchor="ctr"/>
                </a:tc>
                <a:tc>
                  <a:txBody>
                    <a:bodyPr/>
                    <a:lstStyle/>
                    <a:p>
                      <a:pPr algn="ctr"/>
                      <a:r>
                        <a:rPr kumimoji="1" lang="ja-JP" altLang="en-US" sz="1200" dirty="0" smtClean="0"/>
                        <a:t>５単位／日</a:t>
                      </a:r>
                      <a:endParaRPr kumimoji="1" lang="ja-JP" altLang="en-US" sz="1200" dirty="0"/>
                    </a:p>
                  </a:txBody>
                  <a:tcPr anchor="ctr"/>
                </a:tc>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2307632581"/>
              </p:ext>
            </p:extLst>
          </p:nvPr>
        </p:nvGraphicFramePr>
        <p:xfrm>
          <a:off x="62537" y="3799853"/>
          <a:ext cx="9769018" cy="2699087"/>
        </p:xfrm>
        <a:graphic>
          <a:graphicData uri="http://schemas.openxmlformats.org/drawingml/2006/table">
            <a:tbl>
              <a:tblPr firstRow="1" bandRow="1">
                <a:tableStyleId>{5C22544A-7EE6-4342-B048-85BDC9FD1C3A}</a:tableStyleId>
              </a:tblPr>
              <a:tblGrid>
                <a:gridCol w="900134"/>
                <a:gridCol w="4157972"/>
                <a:gridCol w="4710912"/>
              </a:tblGrid>
              <a:tr h="320963">
                <a:tc>
                  <a:txBody>
                    <a:bodyPr/>
                    <a:lstStyle/>
                    <a:p>
                      <a:r>
                        <a:rPr kumimoji="1" lang="ja-JP" altLang="en-US" sz="1400" u="none" dirty="0" smtClean="0"/>
                        <a:t>加算名</a:t>
                      </a:r>
                      <a:endParaRPr kumimoji="1" lang="ja-JP" altLang="en-US" sz="1400" b="0" u="none" dirty="0">
                        <a:solidFill>
                          <a:schemeClr val="tx1"/>
                        </a:solidFill>
                      </a:endParaRPr>
                    </a:p>
                  </a:txBody>
                  <a:tcPr anchor="ctr"/>
                </a:tc>
                <a:tc>
                  <a:txBody>
                    <a:bodyPr/>
                    <a:lstStyle/>
                    <a:p>
                      <a:pPr algn="ctr"/>
                      <a:r>
                        <a:rPr kumimoji="1" lang="ja-JP" altLang="en-US" sz="1400" dirty="0" smtClean="0"/>
                        <a:t>経口維持加算</a:t>
                      </a:r>
                      <a:r>
                        <a:rPr kumimoji="1" lang="en-US" altLang="ja-JP" sz="1400" dirty="0" smtClean="0"/>
                        <a:t>(Ⅰ)</a:t>
                      </a:r>
                      <a:endParaRPr kumimoji="1" lang="ja-JP" altLang="en-US" sz="1400" b="0" dirty="0"/>
                    </a:p>
                  </a:txBody>
                  <a:tcPr anchor="ctr"/>
                </a:tc>
                <a:tc>
                  <a:txBody>
                    <a:bodyPr/>
                    <a:lstStyle/>
                    <a:p>
                      <a:pPr algn="ctr"/>
                      <a:r>
                        <a:rPr kumimoji="1" lang="ja-JP" altLang="en-US" sz="1400" dirty="0" smtClean="0"/>
                        <a:t>経口維持加算</a:t>
                      </a:r>
                      <a:r>
                        <a:rPr kumimoji="1" lang="en-US" altLang="ja-JP" sz="1400" dirty="0" smtClean="0"/>
                        <a:t>(Ⅱ)</a:t>
                      </a:r>
                      <a:endParaRPr kumimoji="1" lang="ja-JP" altLang="en-US" sz="1400" b="0" dirty="0"/>
                    </a:p>
                  </a:txBody>
                  <a:tcPr anchor="ctr"/>
                </a:tc>
              </a:tr>
              <a:tr h="1091265">
                <a:tc>
                  <a:txBody>
                    <a:bodyPr/>
                    <a:lstStyle/>
                    <a:p>
                      <a:r>
                        <a:rPr kumimoji="1" lang="ja-JP" altLang="en-US" sz="1400" u="none" dirty="0" smtClean="0"/>
                        <a:t>算定要件</a:t>
                      </a:r>
                      <a:endParaRPr kumimoji="1" lang="ja-JP" altLang="en-US" sz="1400" b="0" u="none" dirty="0">
                        <a:solidFill>
                          <a:schemeClr val="tx1"/>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月１回以上、多職種が共同して、</a:t>
                      </a:r>
                      <a:r>
                        <a:rPr kumimoji="1" lang="ja-JP" altLang="en-US" sz="1400" b="1" u="sng" dirty="0" smtClean="0">
                          <a:solidFill>
                            <a:srgbClr val="FF0000"/>
                          </a:solidFill>
                        </a:rPr>
                        <a:t>食事の観察及び会議</a:t>
                      </a:r>
                      <a:r>
                        <a:rPr kumimoji="1" lang="ja-JP" altLang="en-US" sz="1400" dirty="0" smtClean="0"/>
                        <a:t>等を行い、入所者等が経口による継続的な食事の摂取を進めるための経口維持計画を作成し、特別な管理を実施した場合に算定。</a:t>
                      </a:r>
                      <a:r>
                        <a:rPr kumimoji="1" lang="ja-JP" altLang="en-US" sz="1400" b="1" u="sng" dirty="0" smtClean="0">
                          <a:solidFill>
                            <a:srgbClr val="FF0000"/>
                          </a:solidFill>
                        </a:rPr>
                        <a:t>療養食加算の併算定可</a:t>
                      </a:r>
                      <a:r>
                        <a:rPr kumimoji="1" lang="ja-JP" altLang="en-US" sz="1400" dirty="0" smtClean="0"/>
                        <a:t>。</a:t>
                      </a:r>
                      <a:endParaRPr kumimoji="1" lang="ja-JP" altLang="en-US" sz="1400" b="0" dirty="0"/>
                    </a:p>
                  </a:txBody>
                  <a:tcPr anchor="ctr"/>
                </a:tc>
                <a:tc>
                  <a:txBody>
                    <a:bodyPr/>
                    <a:lstStyle/>
                    <a:p>
                      <a:r>
                        <a:rPr kumimoji="1" lang="ja-JP" altLang="en-US" sz="1400" u="none" dirty="0" smtClean="0"/>
                        <a:t>介護保険施設等が</a:t>
                      </a:r>
                      <a:r>
                        <a:rPr kumimoji="1" lang="ja-JP" altLang="en-US" sz="1400" b="1" u="sng" dirty="0" smtClean="0">
                          <a:solidFill>
                            <a:srgbClr val="FF0000"/>
                          </a:solidFill>
                        </a:rPr>
                        <a:t>協力歯科医療機関</a:t>
                      </a:r>
                      <a:r>
                        <a:rPr kumimoji="1" lang="ja-JP" altLang="en-US" sz="1400" u="none" dirty="0" smtClean="0"/>
                        <a:t>を定めた上で、</a:t>
                      </a:r>
                      <a:r>
                        <a:rPr kumimoji="1" lang="ja-JP" altLang="en-US" sz="1400" b="1" u="sng" dirty="0" smtClean="0">
                          <a:solidFill>
                            <a:srgbClr val="FF0000"/>
                          </a:solidFill>
                        </a:rPr>
                        <a:t>医師（配置医師を除く）、歯科医師、歯科衛生士又は言語聴覚士のいずれか１名以上</a:t>
                      </a:r>
                      <a:r>
                        <a:rPr kumimoji="1" lang="ja-JP" altLang="en-US" sz="1400" b="0" u="none" dirty="0" smtClean="0">
                          <a:solidFill>
                            <a:schemeClr val="tx1"/>
                          </a:solidFill>
                        </a:rPr>
                        <a:t>が</a:t>
                      </a:r>
                      <a:r>
                        <a:rPr kumimoji="1" lang="ja-JP" altLang="en-US" sz="1400" b="1" u="sng" dirty="0" smtClean="0">
                          <a:solidFill>
                            <a:srgbClr val="FF0000"/>
                          </a:solidFill>
                        </a:rPr>
                        <a:t>食事の観察及び会議</a:t>
                      </a:r>
                      <a:r>
                        <a:rPr kumimoji="1" lang="ja-JP" altLang="en-US" sz="1400" dirty="0" smtClean="0"/>
                        <a:t>等に加わった場合（</a:t>
                      </a:r>
                      <a:r>
                        <a:rPr kumimoji="1" lang="en-US" altLang="ja-JP" sz="1400" dirty="0" smtClean="0"/>
                        <a:t>※</a:t>
                      </a:r>
                      <a:r>
                        <a:rPr kumimoji="1" lang="ja-JP" altLang="en-US" sz="1400" dirty="0" smtClean="0"/>
                        <a:t>）に、</a:t>
                      </a:r>
                      <a:r>
                        <a:rPr kumimoji="1" lang="ja-JP" altLang="en-US" sz="1400" b="0" u="none" dirty="0" smtClean="0">
                          <a:solidFill>
                            <a:schemeClr val="tx1"/>
                          </a:solidFill>
                        </a:rPr>
                        <a:t>経口維持加算</a:t>
                      </a:r>
                      <a:r>
                        <a:rPr kumimoji="1" lang="en-US" altLang="ja-JP" sz="1400" b="1" u="sng" dirty="0" smtClean="0">
                          <a:solidFill>
                            <a:srgbClr val="FF0000"/>
                          </a:solidFill>
                        </a:rPr>
                        <a:t>(Ⅰ)</a:t>
                      </a:r>
                      <a:r>
                        <a:rPr kumimoji="1" lang="ja-JP" altLang="en-US" sz="1400" b="1" u="sng" dirty="0" smtClean="0">
                          <a:solidFill>
                            <a:srgbClr val="FF0000"/>
                          </a:solidFill>
                        </a:rPr>
                        <a:t>に加えて</a:t>
                      </a:r>
                      <a:r>
                        <a:rPr kumimoji="1" lang="en-US" altLang="ja-JP" sz="1400" b="1" u="sng" dirty="0" smtClean="0">
                          <a:solidFill>
                            <a:srgbClr val="FF0000"/>
                          </a:solidFill>
                        </a:rPr>
                        <a:t>(Ⅱ)</a:t>
                      </a:r>
                      <a:r>
                        <a:rPr kumimoji="1" lang="ja-JP" altLang="en-US" sz="1400" b="1" u="sng" dirty="0" smtClean="0">
                          <a:solidFill>
                            <a:srgbClr val="FF0000"/>
                          </a:solidFill>
                        </a:rPr>
                        <a:t>を算定</a:t>
                      </a:r>
                      <a:r>
                        <a:rPr kumimoji="1" lang="ja-JP" altLang="en-US" sz="1400" dirty="0" smtClean="0"/>
                        <a:t>。</a:t>
                      </a:r>
                      <a:r>
                        <a:rPr kumimoji="1" lang="ja-JP" altLang="en-US" sz="1400" b="1" u="sng" dirty="0" smtClean="0">
                          <a:solidFill>
                            <a:srgbClr val="FF0000"/>
                          </a:solidFill>
                        </a:rPr>
                        <a:t>療養食加算の併算定可</a:t>
                      </a:r>
                      <a:r>
                        <a:rPr kumimoji="1" lang="ja-JP" altLang="en-US" sz="1400" dirty="0" smtClean="0"/>
                        <a:t>。</a:t>
                      </a:r>
                      <a:endParaRPr kumimoji="1" lang="ja-JP" altLang="en-US" sz="1400" b="0" dirty="0"/>
                    </a:p>
                  </a:txBody>
                  <a:tcPr anchor="ctr"/>
                </a:tc>
              </a:tr>
              <a:tr h="770310">
                <a:tc>
                  <a:txBody>
                    <a:bodyPr/>
                    <a:lstStyle/>
                    <a:p>
                      <a:r>
                        <a:rPr kumimoji="1" lang="ja-JP" altLang="en-US" sz="1400" u="none" dirty="0" smtClean="0"/>
                        <a:t>対象者</a:t>
                      </a:r>
                      <a:endParaRPr kumimoji="1" lang="ja-JP" altLang="en-US" sz="1400" b="0" u="none" dirty="0">
                        <a:solidFill>
                          <a:schemeClr val="tx1"/>
                        </a:solidFill>
                      </a:endParaRPr>
                    </a:p>
                  </a:txBody>
                  <a:tcPr anchor="ct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t>摂食機能障害</a:t>
                      </a:r>
                      <a:r>
                        <a:rPr kumimoji="1" lang="ja-JP" altLang="en-US" sz="1400" b="1" u="sng" dirty="0" smtClean="0">
                          <a:solidFill>
                            <a:srgbClr val="FF0000"/>
                          </a:solidFill>
                        </a:rPr>
                        <a:t>（食事の摂取に関する認知機能障害を含む）</a:t>
                      </a:r>
                      <a:r>
                        <a:rPr kumimoji="1" lang="ja-JP" altLang="en-US" sz="1400" u="none" dirty="0" smtClean="0"/>
                        <a:t>を有し、</a:t>
                      </a:r>
                      <a:r>
                        <a:rPr kumimoji="1" lang="ja-JP" altLang="en-US" sz="1400" b="1" u="sng" dirty="0" smtClean="0">
                          <a:solidFill>
                            <a:srgbClr val="FF0000"/>
                          </a:solidFill>
                        </a:rPr>
                        <a:t>水飲みテストや頸部聴診法等により</a:t>
                      </a:r>
                      <a:r>
                        <a:rPr kumimoji="1" lang="ja-JP" altLang="en-US" sz="1400" u="none" dirty="0" smtClean="0"/>
                        <a:t>誤嚥が認められる</a:t>
                      </a:r>
                      <a:r>
                        <a:rPr kumimoji="1" lang="ja-JP" altLang="en-US" sz="1400" b="1" u="sng" dirty="0" smtClean="0">
                          <a:solidFill>
                            <a:srgbClr val="FF0000"/>
                          </a:solidFill>
                        </a:rPr>
                        <a:t>（食事の摂取に関する認知機能の低下から嚥下機能検査が困難である場合等を含む）</a:t>
                      </a:r>
                      <a:r>
                        <a:rPr kumimoji="1" lang="ja-JP" altLang="en-US" sz="1400" u="none" dirty="0" smtClean="0"/>
                        <a:t>ことから、経口による継続的な食事の摂取を進めるための特別な管理が必要である者</a:t>
                      </a:r>
                      <a:endParaRPr kumimoji="1" lang="en-US" altLang="ja-JP" sz="1400" b="0" u="none" dirty="0" smtClean="0">
                        <a:solidFill>
                          <a:schemeClr val="tx1"/>
                        </a:solidFill>
                      </a:endParaRPr>
                    </a:p>
                  </a:txBody>
                  <a:tcPr anchor="ctr"/>
                </a:tc>
                <a:tc hMerge="1">
                  <a:txBody>
                    <a:bodyPr/>
                    <a:lstStyle/>
                    <a:p>
                      <a:endParaRPr kumimoji="1" lang="ja-JP" altLang="en-US"/>
                    </a:p>
                  </a:txBody>
                  <a:tcPr/>
                </a:tc>
              </a:tr>
              <a:tr h="449574">
                <a:tc>
                  <a:txBody>
                    <a:bodyPr/>
                    <a:lstStyle/>
                    <a:p>
                      <a:r>
                        <a:rPr kumimoji="1" lang="ja-JP" altLang="en-US" sz="1400" dirty="0" smtClean="0"/>
                        <a:t>単位数</a:t>
                      </a:r>
                      <a:endParaRPr kumimoji="1" lang="ja-JP" altLang="en-US" sz="1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u="sng" dirty="0" smtClean="0">
                          <a:solidFill>
                            <a:srgbClr val="FF0000"/>
                          </a:solidFill>
                        </a:rPr>
                        <a:t>４００単位／月</a:t>
                      </a:r>
                      <a:endParaRPr kumimoji="1" lang="ja-JP" altLang="en-US" sz="1400" b="1" u="none" dirty="0" smtClean="0">
                        <a:solidFill>
                          <a:srgbClr val="FF0000"/>
                        </a:solidFill>
                      </a:endParaRPr>
                    </a:p>
                  </a:txBody>
                  <a:tcPr anchor="ctr"/>
                </a:tc>
                <a:tc>
                  <a:txBody>
                    <a:bodyPr/>
                    <a:lstStyle/>
                    <a:p>
                      <a:pPr algn="ctr"/>
                      <a:r>
                        <a:rPr kumimoji="1" lang="ja-JP" altLang="en-US" sz="1400" b="1" u="sng" dirty="0" smtClean="0">
                          <a:solidFill>
                            <a:srgbClr val="FF0000"/>
                          </a:solidFill>
                        </a:rPr>
                        <a:t>１００単位／月</a:t>
                      </a:r>
                      <a:endParaRPr kumimoji="1" lang="ja-JP" altLang="en-US" sz="1400" b="1" u="none" dirty="0">
                        <a:solidFill>
                          <a:srgbClr val="FF0000"/>
                        </a:solidFill>
                      </a:endParaRPr>
                    </a:p>
                  </a:txBody>
                  <a:tcPr anchor="ctr"/>
                </a:tc>
              </a:tr>
            </a:tbl>
          </a:graphicData>
        </a:graphic>
      </p:graphicFrame>
      <p:sp>
        <p:nvSpPr>
          <p:cNvPr id="18" name="テキスト ボックス 17"/>
          <p:cNvSpPr txBox="1"/>
          <p:nvPr/>
        </p:nvSpPr>
        <p:spPr>
          <a:xfrm>
            <a:off x="582" y="3513550"/>
            <a:ext cx="2572512" cy="338554"/>
          </a:xfrm>
          <a:prstGeom prst="rect">
            <a:avLst/>
          </a:prstGeom>
          <a:noFill/>
        </p:spPr>
        <p:txBody>
          <a:bodyPr wrap="square" rtlCol="0">
            <a:spAutoFit/>
          </a:bodyPr>
          <a:lstStyle/>
          <a:p>
            <a:r>
              <a:rPr lang="en-US" altLang="ja-JP" sz="1600" dirty="0" smtClean="0">
                <a:solidFill>
                  <a:prstClr val="black"/>
                </a:solidFill>
              </a:rPr>
              <a:t>【</a:t>
            </a:r>
            <a:r>
              <a:rPr lang="ja-JP" altLang="en-US" sz="1600" dirty="0" smtClean="0">
                <a:solidFill>
                  <a:prstClr val="black"/>
                </a:solidFill>
              </a:rPr>
              <a:t>改定後</a:t>
            </a:r>
            <a:r>
              <a:rPr lang="en-US" altLang="ja-JP" sz="1600" dirty="0" smtClean="0">
                <a:solidFill>
                  <a:prstClr val="black"/>
                </a:solidFill>
              </a:rPr>
              <a:t>】</a:t>
            </a:r>
            <a:endParaRPr lang="ja-JP" altLang="en-US" sz="1600" dirty="0">
              <a:solidFill>
                <a:prstClr val="black"/>
              </a:solidFill>
            </a:endParaRPr>
          </a:p>
        </p:txBody>
      </p:sp>
      <p:sp>
        <p:nvSpPr>
          <p:cNvPr id="9" name="テキスト ボックス 8"/>
          <p:cNvSpPr txBox="1"/>
          <p:nvPr/>
        </p:nvSpPr>
        <p:spPr>
          <a:xfrm>
            <a:off x="-7738" y="6565273"/>
            <a:ext cx="9777174" cy="276999"/>
          </a:xfrm>
          <a:prstGeom prst="rect">
            <a:avLst/>
          </a:prstGeom>
          <a:noFill/>
        </p:spPr>
        <p:txBody>
          <a:bodyPr wrap="square" rtlCol="0">
            <a:spAutoFit/>
          </a:bodyPr>
          <a:lstStyle/>
          <a:p>
            <a:r>
              <a:rPr lang="ja-JP" altLang="en-US" sz="1200" dirty="0" smtClean="0">
                <a:solidFill>
                  <a:prstClr val="black"/>
                </a:solidFill>
              </a:rPr>
              <a:t>（注）　経口維持加算（</a:t>
            </a:r>
            <a:r>
              <a:rPr lang="en-US" altLang="ja-JP" sz="1200" dirty="0" smtClean="0">
                <a:solidFill>
                  <a:prstClr val="black"/>
                </a:solidFill>
              </a:rPr>
              <a:t>Ⅱ</a:t>
            </a:r>
            <a:r>
              <a:rPr lang="ja-JP" altLang="en-US" sz="1200" dirty="0" smtClean="0">
                <a:solidFill>
                  <a:prstClr val="black"/>
                </a:solidFill>
              </a:rPr>
              <a:t>）の算定は、経口維持加算（</a:t>
            </a:r>
            <a:r>
              <a:rPr lang="en-US" altLang="ja-JP" sz="1200" dirty="0" smtClean="0">
                <a:solidFill>
                  <a:prstClr val="black"/>
                </a:solidFill>
              </a:rPr>
              <a:t>Ⅰ</a:t>
            </a:r>
            <a:r>
              <a:rPr lang="ja-JP" altLang="en-US" sz="1200" dirty="0" smtClean="0">
                <a:solidFill>
                  <a:prstClr val="black"/>
                </a:solidFill>
              </a:rPr>
              <a:t>）の算定が前提であるため、（</a:t>
            </a:r>
            <a:r>
              <a:rPr lang="en-US" altLang="ja-JP" sz="1200" dirty="0" smtClean="0">
                <a:solidFill>
                  <a:prstClr val="black"/>
                </a:solidFill>
              </a:rPr>
              <a:t>※</a:t>
            </a:r>
            <a:r>
              <a:rPr lang="ja-JP" altLang="en-US" sz="1200" dirty="0" smtClean="0">
                <a:solidFill>
                  <a:prstClr val="black"/>
                </a:solidFill>
              </a:rPr>
              <a:t>）を実施した場合は、</a:t>
            </a:r>
            <a:r>
              <a:rPr lang="ja-JP" altLang="en-US" sz="1200" b="1" u="sng" dirty="0" smtClean="0">
                <a:solidFill>
                  <a:srgbClr val="FF0000"/>
                </a:solidFill>
              </a:rPr>
              <a:t>合計で５００単位／月</a:t>
            </a:r>
            <a:r>
              <a:rPr lang="ja-JP" altLang="en-US" sz="1200" dirty="0" smtClean="0">
                <a:solidFill>
                  <a:prstClr val="black"/>
                </a:solidFill>
              </a:rPr>
              <a:t>の算定が可能。</a:t>
            </a:r>
            <a:endParaRPr lang="ja-JP" altLang="en-US" sz="1200" dirty="0">
              <a:solidFill>
                <a:prstClr val="black"/>
              </a:solidFill>
            </a:endParaRPr>
          </a:p>
        </p:txBody>
      </p:sp>
      <p:sp>
        <p:nvSpPr>
          <p:cNvPr id="20" name="正方形/長方形 19"/>
          <p:cNvSpPr/>
          <p:nvPr/>
        </p:nvSpPr>
        <p:spPr>
          <a:xfrm>
            <a:off x="588" y="517480"/>
            <a:ext cx="9830971" cy="919435"/>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85498" tIns="42749" rIns="85498" bIns="42749" rtlCol="0" anchor="ctr" anchorCtr="0"/>
          <a:lstStyle/>
          <a:p>
            <a:pPr marL="182563" indent="-182563"/>
            <a:r>
              <a:rPr lang="ja-JP" altLang="en-US" sz="1400" dirty="0" smtClean="0">
                <a:solidFill>
                  <a:prstClr val="black"/>
                </a:solidFill>
              </a:rPr>
              <a:t>・ これまでは、摂食・嚥下障害の検査手法別で経口維持加算（</a:t>
            </a:r>
            <a:r>
              <a:rPr lang="en-US" altLang="ja-JP" sz="1400" dirty="0" smtClean="0">
                <a:solidFill>
                  <a:prstClr val="black"/>
                </a:solidFill>
              </a:rPr>
              <a:t>Ⅰ</a:t>
            </a:r>
            <a:r>
              <a:rPr lang="ja-JP" altLang="en-US" sz="1400" dirty="0" smtClean="0">
                <a:solidFill>
                  <a:prstClr val="black"/>
                </a:solidFill>
              </a:rPr>
              <a:t>）、（</a:t>
            </a:r>
            <a:r>
              <a:rPr lang="en-US" altLang="ja-JP" sz="1400" dirty="0" smtClean="0">
                <a:solidFill>
                  <a:prstClr val="black"/>
                </a:solidFill>
              </a:rPr>
              <a:t>Ⅱ</a:t>
            </a:r>
            <a:r>
              <a:rPr lang="ja-JP" altLang="en-US" sz="1400" dirty="0" smtClean="0">
                <a:solidFill>
                  <a:prstClr val="black"/>
                </a:solidFill>
              </a:rPr>
              <a:t>）として評価</a:t>
            </a:r>
            <a:r>
              <a:rPr lang="ja-JP" altLang="en-US" sz="1400" dirty="0">
                <a:solidFill>
                  <a:prstClr val="black"/>
                </a:solidFill>
              </a:rPr>
              <a:t>区分を設けていたが</a:t>
            </a:r>
            <a:r>
              <a:rPr lang="ja-JP" altLang="en-US" sz="1400" dirty="0" smtClean="0">
                <a:solidFill>
                  <a:prstClr val="black"/>
                </a:solidFill>
              </a:rPr>
              <a:t>、改定後</a:t>
            </a:r>
            <a:r>
              <a:rPr lang="ja-JP" altLang="en-US" sz="1400" dirty="0">
                <a:solidFill>
                  <a:prstClr val="black"/>
                </a:solidFill>
              </a:rPr>
              <a:t>は、多職種による食事の</a:t>
            </a:r>
            <a:r>
              <a:rPr lang="ja-JP" altLang="en-US" sz="1400" dirty="0" smtClean="0">
                <a:solidFill>
                  <a:prstClr val="black"/>
                </a:solidFill>
              </a:rPr>
              <a:t>観察及び会議</a:t>
            </a:r>
            <a:r>
              <a:rPr lang="ja-JP" altLang="en-US" sz="1400" dirty="0">
                <a:solidFill>
                  <a:prstClr val="black"/>
                </a:solidFill>
              </a:rPr>
              <a:t>等の取組のプロセスを評価し</a:t>
            </a:r>
            <a:r>
              <a:rPr lang="ja-JP" altLang="en-US" sz="1400" dirty="0" smtClean="0">
                <a:solidFill>
                  <a:prstClr val="black"/>
                </a:solidFill>
              </a:rPr>
              <a:t>、さらに、介護保険施設等が協力歯科医療機関を定めている場合であって、医師</a:t>
            </a:r>
            <a:r>
              <a:rPr lang="ja-JP" altLang="en-US" sz="1400" dirty="0">
                <a:solidFill>
                  <a:prstClr val="black"/>
                </a:solidFill>
              </a:rPr>
              <a:t>（配置医師を除く。）、歯科医師、歯科衛生士又は言語聴覚士のいずれか１名以上が食事の観察及び会議等</a:t>
            </a:r>
            <a:r>
              <a:rPr lang="ja-JP" altLang="en-US" sz="1400" dirty="0" smtClean="0">
                <a:solidFill>
                  <a:prstClr val="black"/>
                </a:solidFill>
              </a:rPr>
              <a:t>に加わった場合</a:t>
            </a:r>
            <a:r>
              <a:rPr lang="ja-JP" altLang="en-US" sz="1400" dirty="0">
                <a:solidFill>
                  <a:prstClr val="black"/>
                </a:solidFill>
              </a:rPr>
              <a:t>には、重点的に評価する</a:t>
            </a:r>
            <a:r>
              <a:rPr lang="ja-JP" altLang="en-US" sz="1400" dirty="0" smtClean="0">
                <a:solidFill>
                  <a:prstClr val="black"/>
                </a:solidFill>
              </a:rPr>
              <a:t>。　</a:t>
            </a:r>
            <a:endParaRPr lang="en-US" altLang="ja-JP" sz="1400" dirty="0" smtClean="0">
              <a:solidFill>
                <a:prstClr val="black"/>
              </a:solidFill>
            </a:endParaRPr>
          </a:p>
        </p:txBody>
      </p:sp>
      <p:sp>
        <p:nvSpPr>
          <p:cNvPr id="10"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82</a:t>
            </a:fld>
            <a:endParaRPr kumimoji="0" lang="en-US" altLang="ja-JP" sz="1600" kern="0" dirty="0">
              <a:solidFill>
                <a:srgbClr val="000000"/>
              </a:solidFill>
            </a:endParaRPr>
          </a:p>
        </p:txBody>
      </p:sp>
    </p:spTree>
    <p:extLst>
      <p:ext uri="{BB962C8B-B14F-4D97-AF65-F5344CB8AC3E}">
        <p14:creationId xmlns:p14="http://schemas.microsoft.com/office/powerpoint/2010/main" val="108515813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口腔・栄養</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に係る取組の充実</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経口移行加算</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1037783"/>
            <a:ext cx="9764486" cy="1209028"/>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prstClr val="black"/>
              </a:solidFill>
            </a:endParaRPr>
          </a:p>
          <a:p>
            <a:r>
              <a:rPr lang="ja-JP" altLang="en-US" dirty="0" smtClean="0">
                <a:solidFill>
                  <a:prstClr val="black"/>
                </a:solidFill>
                <a:latin typeface="ＭＳ Ｐゴシック"/>
              </a:rPr>
              <a:t>・ </a:t>
            </a:r>
            <a:r>
              <a:rPr lang="ja-JP" altLang="en-US" dirty="0" smtClean="0">
                <a:solidFill>
                  <a:prstClr val="black"/>
                </a:solidFill>
                <a:latin typeface="ＭＳ Ｐゴシック"/>
                <a:cs typeface="メイリオ" panose="020B0604030504040204" pitchFamily="50" charset="-128"/>
              </a:rPr>
              <a:t>これまでは、</a:t>
            </a:r>
            <a:r>
              <a:rPr lang="ja-JP" altLang="en-US" dirty="0">
                <a:solidFill>
                  <a:prstClr val="black"/>
                </a:solidFill>
                <a:latin typeface="ＭＳ Ｐゴシック"/>
                <a:cs typeface="メイリオ" panose="020B0604030504040204" pitchFamily="50" charset="-128"/>
              </a:rPr>
              <a:t>経管栄養により食事を摂取している</a:t>
            </a:r>
            <a:r>
              <a:rPr lang="ja-JP" altLang="en-US" dirty="0" smtClean="0">
                <a:solidFill>
                  <a:prstClr val="black"/>
                </a:solidFill>
                <a:latin typeface="ＭＳ Ｐゴシック"/>
                <a:cs typeface="メイリオ" panose="020B0604030504040204" pitchFamily="50" charset="-128"/>
              </a:rPr>
              <a:t>入所者又は入院患者が</a:t>
            </a:r>
            <a:r>
              <a:rPr lang="ja-JP" altLang="en-US" dirty="0">
                <a:solidFill>
                  <a:prstClr val="black"/>
                </a:solidFill>
                <a:latin typeface="ＭＳ Ｐゴシック"/>
                <a:cs typeface="メイリオ" panose="020B0604030504040204" pitchFamily="50" charset="-128"/>
              </a:rPr>
              <a:t>経口移行するための栄養管理を評価してきたが</a:t>
            </a:r>
            <a:r>
              <a:rPr lang="ja-JP" altLang="en-US" dirty="0" smtClean="0">
                <a:solidFill>
                  <a:prstClr val="black"/>
                </a:solidFill>
                <a:latin typeface="ＭＳ Ｐゴシック"/>
                <a:cs typeface="メイリオ" panose="020B0604030504040204" pitchFamily="50" charset="-128"/>
              </a:rPr>
              <a:t>、経口</a:t>
            </a:r>
            <a:r>
              <a:rPr lang="ja-JP" altLang="en-US" dirty="0">
                <a:solidFill>
                  <a:prstClr val="black"/>
                </a:solidFill>
                <a:latin typeface="ＭＳ Ｐゴシック"/>
                <a:cs typeface="メイリオ" panose="020B0604030504040204" pitchFamily="50" charset="-128"/>
              </a:rPr>
              <a:t>移行計画に</a:t>
            </a:r>
            <a:r>
              <a:rPr lang="ja-JP" altLang="en-US" dirty="0" smtClean="0">
                <a:solidFill>
                  <a:prstClr val="black"/>
                </a:solidFill>
                <a:latin typeface="ＭＳ Ｐゴシック"/>
                <a:cs typeface="メイリオ" panose="020B0604030504040204" pitchFamily="50" charset="-128"/>
              </a:rPr>
              <a:t>基づく言語</a:t>
            </a:r>
            <a:r>
              <a:rPr lang="ja-JP" altLang="en-US" dirty="0">
                <a:solidFill>
                  <a:prstClr val="black"/>
                </a:solidFill>
                <a:latin typeface="ＭＳ Ｐゴシック"/>
                <a:cs typeface="メイリオ" panose="020B0604030504040204" pitchFamily="50" charset="-128"/>
              </a:rPr>
              <a:t>聴覚士又は看護職員による支援を併せて実施することを評価する。</a:t>
            </a:r>
          </a:p>
        </p:txBody>
      </p:sp>
      <p:sp>
        <p:nvSpPr>
          <p:cNvPr id="10" name="角丸四角形 9"/>
          <p:cNvSpPr/>
          <p:nvPr/>
        </p:nvSpPr>
        <p:spPr>
          <a:xfrm>
            <a:off x="135619" y="2623212"/>
            <a:ext cx="9758587" cy="1281797"/>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147414" y="4019971"/>
            <a:ext cx="9758587" cy="2640071"/>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a:solidFill>
                <a:prstClr val="black"/>
              </a:solidFill>
              <a:latin typeface="ＭＳ Ｐゴシック"/>
            </a:endParaRPr>
          </a:p>
          <a:p>
            <a:r>
              <a:rPr lang="ja-JP" altLang="en-US" dirty="0" smtClean="0">
                <a:solidFill>
                  <a:prstClr val="black"/>
                </a:solidFill>
                <a:latin typeface="ＭＳ Ｐゴシック"/>
              </a:rPr>
              <a:t>・ 医師</a:t>
            </a:r>
            <a:r>
              <a:rPr lang="ja-JP" altLang="en-US" dirty="0">
                <a:solidFill>
                  <a:prstClr val="black"/>
                </a:solidFill>
                <a:latin typeface="ＭＳ Ｐゴシック"/>
              </a:rPr>
              <a:t>の指示に基づき、医師、歯科医師、管理栄養士、看護師、介護支援専門員その他の職種の者が共同して、現に経管により食事を摂取している</a:t>
            </a:r>
            <a:r>
              <a:rPr lang="ja-JP" altLang="en-US" dirty="0" smtClean="0">
                <a:solidFill>
                  <a:prstClr val="black"/>
                </a:solidFill>
                <a:latin typeface="ＭＳ Ｐゴシック"/>
              </a:rPr>
              <a:t>入所者又は入院患者ごとに</a:t>
            </a:r>
            <a:r>
              <a:rPr lang="ja-JP" altLang="en-US" dirty="0">
                <a:solidFill>
                  <a:prstClr val="black"/>
                </a:solidFill>
                <a:latin typeface="ＭＳ Ｐゴシック"/>
              </a:rPr>
              <a:t>経口による食事の摂取を進めるための経口移行計画を作成している</a:t>
            </a:r>
            <a:r>
              <a:rPr lang="ja-JP" altLang="en-US" dirty="0" smtClean="0">
                <a:solidFill>
                  <a:prstClr val="black"/>
                </a:solidFill>
                <a:latin typeface="ＭＳ Ｐゴシック"/>
              </a:rPr>
              <a:t>場合。</a:t>
            </a:r>
            <a:endParaRPr lang="en-US" altLang="ja-JP" dirty="0" smtClean="0">
              <a:solidFill>
                <a:prstClr val="black"/>
              </a:solidFill>
              <a:latin typeface="ＭＳ Ｐゴシック"/>
            </a:endParaRPr>
          </a:p>
          <a:p>
            <a:r>
              <a:rPr lang="ja-JP" altLang="en-US" dirty="0">
                <a:solidFill>
                  <a:prstClr val="black"/>
                </a:solidFill>
                <a:latin typeface="ＭＳ Ｐゴシック"/>
              </a:rPr>
              <a:t>・当該計画に従い、医師の指示を受けた管理栄養士又は栄養士による栄養管理及び言語聴覚士又は看護職員による支援が行われた</a:t>
            </a:r>
            <a:r>
              <a:rPr lang="ja-JP" altLang="en-US" dirty="0" smtClean="0">
                <a:solidFill>
                  <a:prstClr val="black"/>
                </a:solidFill>
                <a:latin typeface="ＭＳ Ｐゴシック"/>
              </a:rPr>
              <a:t>場合。</a:t>
            </a:r>
            <a:endParaRPr lang="en-US" altLang="ja-JP" dirty="0" smtClean="0">
              <a:solidFill>
                <a:prstClr val="black"/>
              </a:solidFill>
              <a:latin typeface="ＭＳ Ｐゴシック"/>
            </a:endParaRPr>
          </a:p>
          <a:p>
            <a:r>
              <a:rPr lang="ja-JP" altLang="en-US" dirty="0" smtClean="0">
                <a:solidFill>
                  <a:prstClr val="black"/>
                </a:solidFill>
                <a:latin typeface="ＭＳ Ｐゴシック"/>
              </a:rPr>
              <a:t>・ 当該計画が作成された日から起算して</a:t>
            </a:r>
            <a:r>
              <a:rPr lang="en-US" altLang="ja-JP" dirty="0" smtClean="0">
                <a:solidFill>
                  <a:prstClr val="black"/>
                </a:solidFill>
                <a:latin typeface="ＭＳ Ｐゴシック"/>
              </a:rPr>
              <a:t>180</a:t>
            </a:r>
            <a:r>
              <a:rPr lang="ja-JP" altLang="en-US" dirty="0" smtClean="0">
                <a:solidFill>
                  <a:prstClr val="black"/>
                </a:solidFill>
                <a:latin typeface="ＭＳ Ｐゴシック"/>
              </a:rPr>
              <a:t>日以内の期間に限り、１日につき所定単位数を加算。</a:t>
            </a:r>
          </a:p>
          <a:p>
            <a:r>
              <a:rPr lang="ja-JP" altLang="en-US" dirty="0" smtClean="0">
                <a:solidFill>
                  <a:prstClr val="black"/>
                </a:solidFill>
                <a:latin typeface="ＭＳ Ｐゴシック"/>
              </a:rPr>
              <a:t>・ 栄養</a:t>
            </a:r>
            <a:r>
              <a:rPr lang="ja-JP" altLang="en-US" dirty="0">
                <a:solidFill>
                  <a:prstClr val="black"/>
                </a:solidFill>
                <a:latin typeface="ＭＳ Ｐゴシック"/>
              </a:rPr>
              <a:t>マネジメント加算を算定していない場合は算定</a:t>
            </a:r>
            <a:r>
              <a:rPr lang="ja-JP" altLang="en-US" dirty="0" smtClean="0">
                <a:solidFill>
                  <a:prstClr val="black"/>
                </a:solidFill>
                <a:latin typeface="ＭＳ Ｐゴシック"/>
              </a:rPr>
              <a:t>しない。</a:t>
            </a:r>
            <a:endParaRPr lang="ja-JP" altLang="en-US" dirty="0">
              <a:solidFill>
                <a:prstClr val="black"/>
              </a:solidFill>
              <a:latin typeface="ＭＳ Ｐゴシック"/>
            </a:endParaRPr>
          </a:p>
          <a:p>
            <a:endParaRPr lang="en-US" altLang="ja-JP" dirty="0" smtClean="0">
              <a:solidFill>
                <a:prstClr val="black"/>
              </a:solidFill>
              <a:latin typeface="ＭＳ Ｐゴシック"/>
            </a:endParaRPr>
          </a:p>
        </p:txBody>
      </p:sp>
      <p:sp>
        <p:nvSpPr>
          <p:cNvPr id="34" name="右矢印 33"/>
          <p:cNvSpPr/>
          <p:nvPr/>
        </p:nvSpPr>
        <p:spPr>
          <a:xfrm>
            <a:off x="4810746" y="2926387"/>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 34"/>
          <p:cNvSpPr/>
          <p:nvPr/>
        </p:nvSpPr>
        <p:spPr>
          <a:xfrm>
            <a:off x="305145" y="3966791"/>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228489" y="2412750"/>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798285"/>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305146" y="2690078"/>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　経口移行</a:t>
            </a:r>
            <a:r>
              <a:rPr lang="ja-JP" altLang="en-US" dirty="0" smtClean="0">
                <a:solidFill>
                  <a:prstClr val="black"/>
                </a:solidFill>
              </a:rPr>
              <a:t>加算</a:t>
            </a:r>
            <a:r>
              <a:rPr lang="ja-JP" altLang="en-US" dirty="0">
                <a:solidFill>
                  <a:prstClr val="black"/>
                </a:solidFill>
              </a:rPr>
              <a:t>：</a:t>
            </a:r>
            <a:r>
              <a:rPr lang="ja-JP" altLang="en-US" dirty="0" smtClean="0">
                <a:solidFill>
                  <a:prstClr val="black"/>
                </a:solidFill>
              </a:rPr>
              <a:t>２８</a:t>
            </a:r>
            <a:r>
              <a:rPr lang="ja-JP" altLang="en-US" dirty="0">
                <a:solidFill>
                  <a:prstClr val="black"/>
                </a:solidFill>
              </a:rPr>
              <a:t>単位</a:t>
            </a:r>
            <a:r>
              <a:rPr lang="en-US" altLang="ja-JP" dirty="0">
                <a:solidFill>
                  <a:prstClr val="black"/>
                </a:solidFill>
              </a:rPr>
              <a:t>/</a:t>
            </a:r>
            <a:r>
              <a:rPr lang="ja-JP" altLang="en-US" dirty="0" smtClean="0">
                <a:solidFill>
                  <a:prstClr val="black"/>
                </a:solidFill>
              </a:rPr>
              <a:t>日</a:t>
            </a:r>
            <a:endParaRPr lang="ja-JP" altLang="en-US" dirty="0">
              <a:solidFill>
                <a:prstClr val="black"/>
              </a:solidFill>
            </a:endParaRPr>
          </a:p>
        </p:txBody>
      </p:sp>
      <p:sp>
        <p:nvSpPr>
          <p:cNvPr id="39" name="正方形/長方形 38"/>
          <p:cNvSpPr/>
          <p:nvPr/>
        </p:nvSpPr>
        <p:spPr>
          <a:xfrm>
            <a:off x="5417350" y="2668309"/>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（変更なし</a:t>
            </a:r>
            <a:r>
              <a:rPr lang="ja-JP" altLang="en-US" dirty="0">
                <a:solidFill>
                  <a:prstClr val="black"/>
                </a:solidFill>
              </a:rPr>
              <a:t>）</a:t>
            </a:r>
          </a:p>
        </p:txBody>
      </p:sp>
      <p:sp>
        <p:nvSpPr>
          <p:cNvPr id="13" name="スライド番号プレースホルダー 1"/>
          <p:cNvSpPr>
            <a:spLocks noGrp="1"/>
          </p:cNvSpPr>
          <p:nvPr>
            <p:ph type="sldNum" sz="quarter" idx="11"/>
          </p:nvPr>
        </p:nvSpPr>
        <p:spPr>
          <a:xfrm>
            <a:off x="9233910" y="6607232"/>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83</a:t>
            </a:fld>
            <a:endParaRPr kumimoji="0" lang="en-US" altLang="ja-JP" sz="1600" kern="0" dirty="0">
              <a:solidFill>
                <a:srgbClr val="000000"/>
              </a:solidFill>
            </a:endParaRPr>
          </a:p>
        </p:txBody>
      </p:sp>
    </p:spTree>
    <p:extLst>
      <p:ext uri="{BB962C8B-B14F-4D97-AF65-F5344CB8AC3E}">
        <p14:creationId xmlns:p14="http://schemas.microsoft.com/office/powerpoint/2010/main" val="121540745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口腔・栄養</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に係る取組の充実</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加算内容に応じた名称の変更</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66" y="1037783"/>
            <a:ext cx="9673815" cy="1209028"/>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prstClr val="black"/>
              </a:solidFill>
            </a:endParaRPr>
          </a:p>
          <a:p>
            <a:r>
              <a:rPr lang="ja-JP" altLang="en-US" dirty="0" smtClean="0">
                <a:solidFill>
                  <a:prstClr val="black"/>
                </a:solidFill>
                <a:latin typeface="ＭＳ Ｐゴシック"/>
              </a:rPr>
              <a:t>・</a:t>
            </a:r>
            <a:r>
              <a:rPr lang="ja-JP" altLang="en-US" dirty="0">
                <a:solidFill>
                  <a:prstClr val="black"/>
                </a:solidFill>
                <a:latin typeface="ＭＳ Ｐゴシック"/>
                <a:cs typeface="メイリオ" panose="020B0604030504040204" pitchFamily="50" charset="-128"/>
              </a:rPr>
              <a:t>口腔機能維持管理体制加算</a:t>
            </a:r>
            <a:r>
              <a:rPr lang="ja-JP" altLang="en-US" dirty="0" smtClean="0">
                <a:solidFill>
                  <a:prstClr val="black"/>
                </a:solidFill>
                <a:latin typeface="ＭＳ Ｐゴシック"/>
                <a:cs typeface="メイリオ" panose="020B0604030504040204" pitchFamily="50" charset="-128"/>
              </a:rPr>
              <a:t>、口腔</a:t>
            </a:r>
            <a:r>
              <a:rPr lang="ja-JP" altLang="en-US" dirty="0">
                <a:solidFill>
                  <a:prstClr val="black"/>
                </a:solidFill>
                <a:latin typeface="ＭＳ Ｐゴシック"/>
                <a:cs typeface="メイリオ" panose="020B0604030504040204" pitchFamily="50" charset="-128"/>
              </a:rPr>
              <a:t>機能</a:t>
            </a:r>
            <a:r>
              <a:rPr lang="ja-JP" altLang="en-US" dirty="0" smtClean="0">
                <a:solidFill>
                  <a:prstClr val="black"/>
                </a:solidFill>
                <a:latin typeface="ＭＳ Ｐゴシック"/>
                <a:cs typeface="メイリオ" panose="020B0604030504040204" pitchFamily="50" charset="-128"/>
              </a:rPr>
              <a:t>維持管理加算に</a:t>
            </a:r>
            <a:r>
              <a:rPr lang="ja-JP" altLang="en-US" dirty="0">
                <a:solidFill>
                  <a:prstClr val="black"/>
                </a:solidFill>
                <a:latin typeface="ＭＳ Ｐゴシック"/>
                <a:cs typeface="メイリオ" panose="020B0604030504040204" pitchFamily="50" charset="-128"/>
              </a:rPr>
              <a:t>ついては、</a:t>
            </a:r>
            <a:r>
              <a:rPr lang="ja-JP" altLang="en-US" dirty="0" smtClean="0">
                <a:solidFill>
                  <a:prstClr val="black"/>
                </a:solidFill>
                <a:latin typeface="ＭＳ Ｐゴシック"/>
                <a:cs typeface="メイリオ" panose="020B0604030504040204" pitchFamily="50" charset="-128"/>
              </a:rPr>
              <a:t>入所者又は入院患者の</a:t>
            </a:r>
            <a:r>
              <a:rPr lang="ja-JP" altLang="en-US" dirty="0">
                <a:solidFill>
                  <a:prstClr val="black"/>
                </a:solidFill>
                <a:latin typeface="ＭＳ Ｐゴシック"/>
                <a:cs typeface="メイリオ" panose="020B0604030504040204" pitchFamily="50" charset="-128"/>
              </a:rPr>
              <a:t>適切な口腔衛生管理を推進するため、それぞれ</a:t>
            </a:r>
            <a:r>
              <a:rPr lang="ja-JP" altLang="en-US" dirty="0" smtClean="0">
                <a:solidFill>
                  <a:prstClr val="black"/>
                </a:solidFill>
                <a:latin typeface="ＭＳ Ｐゴシック"/>
                <a:cs typeface="メイリオ" panose="020B0604030504040204" pitchFamily="50" charset="-128"/>
              </a:rPr>
              <a:t>、</a:t>
            </a:r>
            <a:r>
              <a:rPr lang="ja-JP" altLang="en-US" dirty="0">
                <a:solidFill>
                  <a:prstClr val="black"/>
                </a:solidFill>
                <a:latin typeface="ＭＳ Ｐゴシック"/>
                <a:cs typeface="メイリオ" panose="020B0604030504040204" pitchFamily="50" charset="-128"/>
              </a:rPr>
              <a:t>口腔衛生管理体制</a:t>
            </a:r>
            <a:r>
              <a:rPr lang="ja-JP" altLang="en-US" dirty="0" smtClean="0">
                <a:solidFill>
                  <a:prstClr val="black"/>
                </a:solidFill>
                <a:latin typeface="ＭＳ Ｐゴシック"/>
                <a:cs typeface="メイリオ" panose="020B0604030504040204" pitchFamily="50" charset="-128"/>
              </a:rPr>
              <a:t>加算、口腔</a:t>
            </a:r>
            <a:r>
              <a:rPr lang="ja-JP" altLang="en-US" dirty="0">
                <a:solidFill>
                  <a:prstClr val="black"/>
                </a:solidFill>
                <a:latin typeface="ＭＳ Ｐゴシック"/>
                <a:cs typeface="メイリオ" panose="020B0604030504040204" pitchFamily="50" charset="-128"/>
              </a:rPr>
              <a:t>衛生管理</a:t>
            </a:r>
            <a:r>
              <a:rPr lang="ja-JP" altLang="en-US" dirty="0" smtClean="0">
                <a:solidFill>
                  <a:prstClr val="black"/>
                </a:solidFill>
                <a:latin typeface="ＭＳ Ｐゴシック"/>
                <a:cs typeface="メイリオ" panose="020B0604030504040204" pitchFamily="50" charset="-128"/>
              </a:rPr>
              <a:t>加算と</a:t>
            </a:r>
            <a:r>
              <a:rPr lang="ja-JP" altLang="en-US" dirty="0">
                <a:solidFill>
                  <a:prstClr val="black"/>
                </a:solidFill>
                <a:latin typeface="ＭＳ Ｐゴシック"/>
                <a:cs typeface="メイリオ" panose="020B0604030504040204" pitchFamily="50" charset="-128"/>
              </a:rPr>
              <a:t>名称を見直す。</a:t>
            </a:r>
          </a:p>
        </p:txBody>
      </p:sp>
      <p:sp>
        <p:nvSpPr>
          <p:cNvPr id="10" name="角丸四角形 9"/>
          <p:cNvSpPr/>
          <p:nvPr/>
        </p:nvSpPr>
        <p:spPr>
          <a:xfrm>
            <a:off x="70762" y="2485630"/>
            <a:ext cx="9608957" cy="1281797"/>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147420" y="3966787"/>
            <a:ext cx="9597159" cy="2695270"/>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prstClr val="black"/>
              </a:solidFill>
              <a:latin typeface="ＭＳ Ｐゴシック"/>
            </a:endParaRPr>
          </a:p>
          <a:p>
            <a:r>
              <a:rPr lang="ja-JP" altLang="en-US" dirty="0" smtClean="0">
                <a:solidFill>
                  <a:prstClr val="black"/>
                </a:solidFill>
                <a:latin typeface="ＭＳ Ｐゴシック"/>
              </a:rPr>
              <a:t>＜口腔衛生管理体制加算＞</a:t>
            </a:r>
            <a:endParaRPr lang="en-US" altLang="ja-JP" dirty="0" smtClean="0">
              <a:solidFill>
                <a:prstClr val="black"/>
              </a:solidFill>
              <a:latin typeface="ＭＳ Ｐゴシック"/>
            </a:endParaRPr>
          </a:p>
          <a:p>
            <a:r>
              <a:rPr lang="ja-JP" altLang="en-US" dirty="0" smtClean="0">
                <a:solidFill>
                  <a:prstClr val="black"/>
                </a:solidFill>
                <a:latin typeface="ＭＳ Ｐゴシック"/>
              </a:rPr>
              <a:t>・ 歯科医師又は歯科医師の指示を受けた歯科衛生士が、介護職員に対する口腔ケアに係る技術的助言及び指導を月１回以上行っている場合に、１月につき加算。</a:t>
            </a:r>
            <a:endParaRPr lang="en-US" altLang="ja-JP" dirty="0" smtClean="0">
              <a:solidFill>
                <a:prstClr val="black"/>
              </a:solidFill>
              <a:latin typeface="ＭＳ Ｐゴシック"/>
            </a:endParaRPr>
          </a:p>
          <a:p>
            <a:endParaRPr lang="en-US" altLang="ja-JP" dirty="0" smtClean="0">
              <a:solidFill>
                <a:prstClr val="black"/>
              </a:solidFill>
              <a:latin typeface="ＭＳ Ｐゴシック"/>
            </a:endParaRPr>
          </a:p>
          <a:p>
            <a:r>
              <a:rPr lang="ja-JP" altLang="en-US" dirty="0" smtClean="0">
                <a:solidFill>
                  <a:prstClr val="black"/>
                </a:solidFill>
                <a:latin typeface="ＭＳ Ｐゴシック"/>
              </a:rPr>
              <a:t>＜口腔衛生管理加算＞</a:t>
            </a:r>
            <a:endParaRPr lang="en-US" altLang="ja-JP" dirty="0" smtClean="0">
              <a:solidFill>
                <a:prstClr val="black"/>
              </a:solidFill>
              <a:latin typeface="ＭＳ Ｐゴシック"/>
            </a:endParaRPr>
          </a:p>
          <a:p>
            <a:r>
              <a:rPr lang="ja-JP" altLang="en-US" dirty="0" smtClean="0">
                <a:solidFill>
                  <a:prstClr val="black"/>
                </a:solidFill>
                <a:latin typeface="ＭＳ Ｐゴシック"/>
              </a:rPr>
              <a:t>・歯科医師の指示を受けた歯科衛生士が、入所者又は入院患者に対し、口腔ケアを月４回以上行った場合に、１月につき加算。</a:t>
            </a:r>
          </a:p>
          <a:p>
            <a:r>
              <a:rPr lang="ja-JP" altLang="en-US" dirty="0" smtClean="0">
                <a:solidFill>
                  <a:prstClr val="black"/>
                </a:solidFill>
                <a:latin typeface="ＭＳ Ｐゴシック"/>
              </a:rPr>
              <a:t>・ 口腔衛生管理体制加算を算定</a:t>
            </a:r>
            <a:r>
              <a:rPr lang="ja-JP" altLang="en-US" dirty="0">
                <a:solidFill>
                  <a:prstClr val="black"/>
                </a:solidFill>
                <a:latin typeface="ＭＳ Ｐゴシック"/>
              </a:rPr>
              <a:t>していない場合は算定</a:t>
            </a:r>
            <a:r>
              <a:rPr lang="ja-JP" altLang="en-US" dirty="0" smtClean="0">
                <a:solidFill>
                  <a:prstClr val="black"/>
                </a:solidFill>
                <a:latin typeface="ＭＳ Ｐゴシック"/>
              </a:rPr>
              <a:t>しない。</a:t>
            </a:r>
            <a:endParaRPr lang="ja-JP" altLang="en-US" dirty="0">
              <a:solidFill>
                <a:prstClr val="black"/>
              </a:solidFill>
              <a:latin typeface="ＭＳ Ｐゴシック"/>
            </a:endParaRPr>
          </a:p>
          <a:p>
            <a:endParaRPr lang="en-US" altLang="ja-JP" dirty="0" smtClean="0">
              <a:solidFill>
                <a:prstClr val="black"/>
              </a:solidFill>
              <a:latin typeface="ＭＳ Ｐゴシック"/>
            </a:endParaRPr>
          </a:p>
        </p:txBody>
      </p:sp>
      <p:sp>
        <p:nvSpPr>
          <p:cNvPr id="34" name="右矢印 33"/>
          <p:cNvSpPr/>
          <p:nvPr/>
        </p:nvSpPr>
        <p:spPr>
          <a:xfrm>
            <a:off x="4622805" y="2865417"/>
            <a:ext cx="916308" cy="522221"/>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 34"/>
          <p:cNvSpPr/>
          <p:nvPr/>
        </p:nvSpPr>
        <p:spPr>
          <a:xfrm>
            <a:off x="305145" y="3818777"/>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63629" y="2275168"/>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名称の新旧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798285"/>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40286" y="2552496"/>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prstClr val="black"/>
                </a:solidFill>
              </a:rPr>
              <a:t>　</a:t>
            </a:r>
            <a:endParaRPr lang="en-US" altLang="ja-JP" dirty="0" smtClean="0">
              <a:solidFill>
                <a:prstClr val="black"/>
              </a:solidFill>
            </a:endParaRPr>
          </a:p>
          <a:p>
            <a:pPr marL="95250"/>
            <a:r>
              <a:rPr lang="ja-JP" altLang="en-US" dirty="0" smtClean="0">
                <a:solidFill>
                  <a:prstClr val="black"/>
                </a:solidFill>
              </a:rPr>
              <a:t>口腔機能維持管理体制加算：３０単位</a:t>
            </a:r>
            <a:r>
              <a:rPr lang="en-US" altLang="ja-JP" dirty="0" smtClean="0">
                <a:solidFill>
                  <a:prstClr val="black"/>
                </a:solidFill>
              </a:rPr>
              <a:t>/</a:t>
            </a:r>
            <a:r>
              <a:rPr lang="ja-JP" altLang="en-US" dirty="0" smtClean="0">
                <a:solidFill>
                  <a:prstClr val="black"/>
                </a:solidFill>
              </a:rPr>
              <a:t>月</a:t>
            </a:r>
            <a:endParaRPr lang="en-US" altLang="ja-JP" dirty="0" smtClean="0">
              <a:solidFill>
                <a:prstClr val="black"/>
              </a:solidFill>
            </a:endParaRPr>
          </a:p>
          <a:p>
            <a:pPr marL="95250"/>
            <a:r>
              <a:rPr lang="ja-JP" altLang="en-US" dirty="0" smtClean="0">
                <a:solidFill>
                  <a:prstClr val="black"/>
                </a:solidFill>
              </a:rPr>
              <a:t>口腔</a:t>
            </a:r>
            <a:r>
              <a:rPr lang="ja-JP" altLang="en-US" dirty="0">
                <a:solidFill>
                  <a:prstClr val="black"/>
                </a:solidFill>
              </a:rPr>
              <a:t>機能</a:t>
            </a:r>
            <a:r>
              <a:rPr lang="ja-JP" altLang="en-US" dirty="0" smtClean="0">
                <a:solidFill>
                  <a:prstClr val="black"/>
                </a:solidFill>
              </a:rPr>
              <a:t>維持管理加算</a:t>
            </a:r>
            <a:r>
              <a:rPr lang="ja-JP" altLang="en-US" dirty="0">
                <a:solidFill>
                  <a:prstClr val="black"/>
                </a:solidFill>
              </a:rPr>
              <a:t>：１１０単位</a:t>
            </a:r>
            <a:r>
              <a:rPr lang="en-US" altLang="ja-JP" dirty="0">
                <a:solidFill>
                  <a:prstClr val="black"/>
                </a:solidFill>
              </a:rPr>
              <a:t>/</a:t>
            </a:r>
            <a:r>
              <a:rPr lang="ja-JP" altLang="en-US" dirty="0">
                <a:solidFill>
                  <a:prstClr val="black"/>
                </a:solidFill>
              </a:rPr>
              <a:t>月</a:t>
            </a:r>
            <a:endParaRPr lang="en-US" altLang="ja-JP" dirty="0">
              <a:solidFill>
                <a:prstClr val="black"/>
              </a:solidFill>
            </a:endParaRPr>
          </a:p>
          <a:p>
            <a:pPr algn="ctr"/>
            <a:endParaRPr lang="ja-JP" altLang="en-US" dirty="0">
              <a:solidFill>
                <a:prstClr val="black"/>
              </a:solidFill>
            </a:endParaRPr>
          </a:p>
        </p:txBody>
      </p:sp>
      <p:sp>
        <p:nvSpPr>
          <p:cNvPr id="13" name="正方形/長方形 12"/>
          <p:cNvSpPr/>
          <p:nvPr/>
        </p:nvSpPr>
        <p:spPr>
          <a:xfrm>
            <a:off x="5297201" y="2552496"/>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5600"/>
            <a:r>
              <a:rPr lang="ja-JP" altLang="en-US" dirty="0" smtClean="0">
                <a:solidFill>
                  <a:prstClr val="black"/>
                </a:solidFill>
              </a:rPr>
              <a:t>口腔</a:t>
            </a:r>
            <a:r>
              <a:rPr lang="ja-JP" altLang="en-US" dirty="0">
                <a:solidFill>
                  <a:prstClr val="black"/>
                </a:solidFill>
              </a:rPr>
              <a:t>衛生管理体制加算：３０単位</a:t>
            </a:r>
            <a:r>
              <a:rPr lang="en-US" altLang="ja-JP" dirty="0" smtClean="0">
                <a:solidFill>
                  <a:prstClr val="black"/>
                </a:solidFill>
              </a:rPr>
              <a:t>/</a:t>
            </a:r>
            <a:r>
              <a:rPr lang="ja-JP" altLang="en-US" dirty="0" smtClean="0">
                <a:solidFill>
                  <a:prstClr val="black"/>
                </a:solidFill>
              </a:rPr>
              <a:t>月</a:t>
            </a:r>
            <a:endParaRPr lang="ja-JP" altLang="en-US" dirty="0">
              <a:solidFill>
                <a:prstClr val="black"/>
              </a:solidFill>
            </a:endParaRPr>
          </a:p>
          <a:p>
            <a:pPr marL="355600"/>
            <a:r>
              <a:rPr lang="ja-JP" altLang="en-US" dirty="0" smtClean="0">
                <a:solidFill>
                  <a:prstClr val="black"/>
                </a:solidFill>
              </a:rPr>
              <a:t>口腔衛生管理加算：１１０単位</a:t>
            </a:r>
            <a:r>
              <a:rPr lang="en-US" altLang="ja-JP" dirty="0" smtClean="0">
                <a:solidFill>
                  <a:prstClr val="black"/>
                </a:solidFill>
              </a:rPr>
              <a:t>/</a:t>
            </a:r>
            <a:r>
              <a:rPr lang="ja-JP" altLang="en-US" dirty="0" smtClean="0">
                <a:solidFill>
                  <a:prstClr val="black"/>
                </a:solidFill>
              </a:rPr>
              <a:t>月</a:t>
            </a:r>
            <a:endParaRPr lang="en-US" altLang="ja-JP" dirty="0" smtClean="0">
              <a:solidFill>
                <a:prstClr val="black"/>
              </a:solidFill>
            </a:endParaRPr>
          </a:p>
        </p:txBody>
      </p:sp>
      <p:sp>
        <p:nvSpPr>
          <p:cNvPr id="5" name="テキスト ボックス 4"/>
          <p:cNvSpPr txBox="1"/>
          <p:nvPr/>
        </p:nvSpPr>
        <p:spPr>
          <a:xfrm>
            <a:off x="4258946" y="3478269"/>
            <a:ext cx="1540463" cy="276999"/>
          </a:xfrm>
          <a:prstGeom prst="rect">
            <a:avLst/>
          </a:prstGeom>
          <a:noFill/>
        </p:spPr>
        <p:txBody>
          <a:bodyPr wrap="square" rtlCol="0">
            <a:spAutoFit/>
          </a:bodyPr>
          <a:lstStyle/>
          <a:p>
            <a:r>
              <a:rPr lang="ja-JP" altLang="en-US" sz="1200" dirty="0" smtClean="0">
                <a:solidFill>
                  <a:prstClr val="black"/>
                </a:solidFill>
              </a:rPr>
              <a:t>（単位数は変更無し）</a:t>
            </a:r>
            <a:endParaRPr lang="ja-JP" altLang="en-US" sz="1200" dirty="0">
              <a:solidFill>
                <a:prstClr val="black"/>
              </a:solidFill>
            </a:endParaRPr>
          </a:p>
        </p:txBody>
      </p:sp>
      <p:sp>
        <p:nvSpPr>
          <p:cNvPr id="14"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84</a:t>
            </a:fld>
            <a:endParaRPr kumimoji="0" lang="en-US" altLang="ja-JP" sz="1600" kern="0" dirty="0">
              <a:solidFill>
                <a:srgbClr val="000000"/>
              </a:solidFill>
            </a:endParaRPr>
          </a:p>
        </p:txBody>
      </p:sp>
    </p:spTree>
    <p:extLst>
      <p:ext uri="{BB962C8B-B14F-4D97-AF65-F5344CB8AC3E}">
        <p14:creationId xmlns:p14="http://schemas.microsoft.com/office/powerpoint/2010/main" val="26346938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5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８．</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口腔・栄養</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a:t>
            </a:r>
            <a:r>
              <a:rPr lang="ja-JP" altLang="en-US" sz="24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に係る取組の充実</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療養食</a:t>
            </a:r>
            <a:r>
              <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加算の</a:t>
            </a: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見直し</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1037781"/>
            <a:ext cx="9764486" cy="1342571"/>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200" dirty="0" smtClean="0">
              <a:solidFill>
                <a:prstClr val="black"/>
              </a:solidFill>
            </a:endParaRPr>
          </a:p>
          <a:p>
            <a:pPr algn="just">
              <a:defRPr/>
            </a:pPr>
            <a:r>
              <a:rPr lang="ja-JP" altLang="en-US" dirty="0" smtClean="0">
                <a:solidFill>
                  <a:prstClr val="black"/>
                </a:solidFill>
              </a:rPr>
              <a:t>・ 療養食</a:t>
            </a:r>
            <a:r>
              <a:rPr lang="ja-JP" altLang="en-US" dirty="0">
                <a:solidFill>
                  <a:prstClr val="black"/>
                </a:solidFill>
              </a:rPr>
              <a:t>を必要とする</a:t>
            </a:r>
            <a:r>
              <a:rPr lang="ja-JP" altLang="en-US" dirty="0" smtClean="0">
                <a:solidFill>
                  <a:prstClr val="black"/>
                </a:solidFill>
              </a:rPr>
              <a:t>入所者又は入院患者が、経口</a:t>
            </a:r>
            <a:r>
              <a:rPr lang="ja-JP" altLang="en-US" dirty="0">
                <a:solidFill>
                  <a:prstClr val="black"/>
                </a:solidFill>
              </a:rPr>
              <a:t>による食事の摂取に関する支援を受けられる</a:t>
            </a:r>
            <a:r>
              <a:rPr lang="ja-JP" altLang="en-US" dirty="0" smtClean="0">
                <a:solidFill>
                  <a:prstClr val="black"/>
                </a:solidFill>
              </a:rPr>
              <a:t>よう、</a:t>
            </a:r>
            <a:r>
              <a:rPr lang="ja-JP" altLang="en-US" dirty="0">
                <a:solidFill>
                  <a:prstClr val="black"/>
                </a:solidFill>
              </a:rPr>
              <a:t>療養食加算と経口維持加算又は経口移行加算との併算定を可能とするとともに、療養食加算の評価を見直す。</a:t>
            </a:r>
          </a:p>
        </p:txBody>
      </p:sp>
      <p:sp>
        <p:nvSpPr>
          <p:cNvPr id="10" name="角丸四角形 9"/>
          <p:cNvSpPr/>
          <p:nvPr/>
        </p:nvSpPr>
        <p:spPr>
          <a:xfrm>
            <a:off x="70762" y="2720822"/>
            <a:ext cx="9758587" cy="1531256"/>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角丸四角形 32"/>
          <p:cNvSpPr/>
          <p:nvPr/>
        </p:nvSpPr>
        <p:spPr>
          <a:xfrm>
            <a:off x="76664" y="4509160"/>
            <a:ext cx="9758587" cy="2186108"/>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600" dirty="0" smtClean="0">
              <a:solidFill>
                <a:prstClr val="black"/>
              </a:solidFill>
              <a:latin typeface="ＭＳ Ｐゴシック"/>
            </a:endParaRPr>
          </a:p>
          <a:p>
            <a:pPr fontAlgn="base" hangingPunct="0"/>
            <a:r>
              <a:rPr lang="ja-JP" altLang="en-US" sz="1600" dirty="0" smtClean="0">
                <a:solidFill>
                  <a:prstClr val="black"/>
                </a:solidFill>
              </a:rPr>
              <a:t>・ 厚生</a:t>
            </a:r>
            <a:r>
              <a:rPr lang="ja-JP" altLang="en-US" sz="1600" dirty="0">
                <a:solidFill>
                  <a:prstClr val="black"/>
                </a:solidFill>
              </a:rPr>
              <a:t>労働大臣が定める療養食を提供した場合に、</a:t>
            </a:r>
            <a:r>
              <a:rPr lang="ja-JP" altLang="en-US" sz="1600" dirty="0" smtClean="0">
                <a:solidFill>
                  <a:prstClr val="black"/>
                </a:solidFill>
              </a:rPr>
              <a:t>１日につき</a:t>
            </a:r>
            <a:r>
              <a:rPr lang="ja-JP" altLang="en-US" sz="1600" dirty="0">
                <a:solidFill>
                  <a:prstClr val="black"/>
                </a:solidFill>
              </a:rPr>
              <a:t>所定単位数を加算。</a:t>
            </a:r>
          </a:p>
          <a:p>
            <a:pPr fontAlgn="base" hangingPunct="0"/>
            <a:r>
              <a:rPr lang="ja-JP" altLang="en-US" sz="1600" dirty="0" smtClean="0">
                <a:solidFill>
                  <a:prstClr val="black"/>
                </a:solidFill>
              </a:rPr>
              <a:t>・ 次</a:t>
            </a:r>
            <a:r>
              <a:rPr lang="ja-JP" altLang="en-US" sz="1600" dirty="0">
                <a:solidFill>
                  <a:prstClr val="black"/>
                </a:solidFill>
              </a:rPr>
              <a:t>に掲げるいずれの基準にも適合すること</a:t>
            </a:r>
          </a:p>
          <a:p>
            <a:pPr fontAlgn="base" hangingPunct="0"/>
            <a:r>
              <a:rPr lang="ja-JP" altLang="en-US" sz="1600" dirty="0" smtClean="0">
                <a:solidFill>
                  <a:prstClr val="black"/>
                </a:solidFill>
              </a:rPr>
              <a:t>　</a:t>
            </a:r>
            <a:r>
              <a:rPr lang="ja-JP" altLang="en-US" sz="1600" dirty="0">
                <a:solidFill>
                  <a:prstClr val="black"/>
                </a:solidFill>
              </a:rPr>
              <a:t>①</a:t>
            </a:r>
            <a:r>
              <a:rPr lang="ja-JP" altLang="en-US" sz="1600" dirty="0" smtClean="0">
                <a:solidFill>
                  <a:prstClr val="black"/>
                </a:solidFill>
              </a:rPr>
              <a:t>食事</a:t>
            </a:r>
            <a:r>
              <a:rPr lang="ja-JP" altLang="en-US" sz="1600" dirty="0">
                <a:solidFill>
                  <a:prstClr val="black"/>
                </a:solidFill>
              </a:rPr>
              <a:t>の提供が管理栄養士又は栄養士によって管理されていること。</a:t>
            </a:r>
          </a:p>
          <a:p>
            <a:pPr fontAlgn="base" hangingPunct="0"/>
            <a:r>
              <a:rPr lang="ja-JP" altLang="en-US" sz="1600" dirty="0" smtClean="0">
                <a:solidFill>
                  <a:prstClr val="black"/>
                </a:solidFill>
              </a:rPr>
              <a:t>　</a:t>
            </a:r>
            <a:r>
              <a:rPr lang="ja-JP" altLang="en-US" sz="1600" dirty="0">
                <a:solidFill>
                  <a:prstClr val="black"/>
                </a:solidFill>
              </a:rPr>
              <a:t>②</a:t>
            </a:r>
            <a:r>
              <a:rPr lang="ja-JP" altLang="en-US" sz="1600" dirty="0" smtClean="0">
                <a:solidFill>
                  <a:prstClr val="black"/>
                </a:solidFill>
              </a:rPr>
              <a:t>入所者</a:t>
            </a:r>
            <a:r>
              <a:rPr lang="ja-JP" altLang="en-US" sz="1600" dirty="0">
                <a:solidFill>
                  <a:prstClr val="black"/>
                </a:solidFill>
              </a:rPr>
              <a:t>又</a:t>
            </a:r>
            <a:r>
              <a:rPr lang="ja-JP" altLang="en-US" sz="1600" dirty="0" smtClean="0">
                <a:solidFill>
                  <a:prstClr val="black"/>
                </a:solidFill>
              </a:rPr>
              <a:t>は</a:t>
            </a:r>
            <a:r>
              <a:rPr lang="ja-JP" altLang="en-US" sz="1600" dirty="0">
                <a:solidFill>
                  <a:prstClr val="black"/>
                </a:solidFill>
              </a:rPr>
              <a:t>入院患者</a:t>
            </a:r>
            <a:r>
              <a:rPr lang="ja-JP" altLang="en-US" sz="1600" dirty="0" smtClean="0">
                <a:solidFill>
                  <a:prstClr val="black"/>
                </a:solidFill>
              </a:rPr>
              <a:t>の</a:t>
            </a:r>
            <a:r>
              <a:rPr lang="ja-JP" altLang="en-US" sz="1600" dirty="0">
                <a:solidFill>
                  <a:prstClr val="black"/>
                </a:solidFill>
              </a:rPr>
              <a:t>年齢、心身の状況によって適切な栄養量及び内容の食事の提供が行われて</a:t>
            </a:r>
            <a:r>
              <a:rPr lang="ja-JP" altLang="en-US" sz="1600" dirty="0" err="1" smtClean="0">
                <a:solidFill>
                  <a:prstClr val="black"/>
                </a:solidFill>
              </a:rPr>
              <a:t>い</a:t>
            </a:r>
            <a:endParaRPr lang="en-US" altLang="ja-JP" sz="1600" dirty="0" smtClean="0">
              <a:solidFill>
                <a:prstClr val="black"/>
              </a:solidFill>
            </a:endParaRPr>
          </a:p>
          <a:p>
            <a:pPr fontAlgn="base" hangingPunct="0"/>
            <a:r>
              <a:rPr lang="ja-JP" altLang="en-US" sz="1600" dirty="0">
                <a:solidFill>
                  <a:prstClr val="black"/>
                </a:solidFill>
              </a:rPr>
              <a:t>　　</a:t>
            </a:r>
            <a:r>
              <a:rPr lang="ja-JP" altLang="en-US" sz="1600" dirty="0" smtClean="0">
                <a:solidFill>
                  <a:prstClr val="black"/>
                </a:solidFill>
              </a:rPr>
              <a:t>　 る</a:t>
            </a:r>
            <a:r>
              <a:rPr lang="ja-JP" altLang="en-US" sz="1600" dirty="0">
                <a:solidFill>
                  <a:prstClr val="black"/>
                </a:solidFill>
              </a:rPr>
              <a:t>こと。</a:t>
            </a:r>
          </a:p>
          <a:p>
            <a:pPr fontAlgn="base" hangingPunct="0"/>
            <a:r>
              <a:rPr lang="ja-JP" altLang="en-US" sz="1600" dirty="0" smtClean="0">
                <a:solidFill>
                  <a:prstClr val="black"/>
                </a:solidFill>
              </a:rPr>
              <a:t>　</a:t>
            </a:r>
            <a:r>
              <a:rPr lang="ja-JP" altLang="en-US" sz="1600" dirty="0">
                <a:solidFill>
                  <a:prstClr val="black"/>
                </a:solidFill>
              </a:rPr>
              <a:t>③</a:t>
            </a:r>
            <a:r>
              <a:rPr lang="ja-JP" altLang="en-US" sz="1600" dirty="0" smtClean="0">
                <a:solidFill>
                  <a:prstClr val="black"/>
                </a:solidFill>
              </a:rPr>
              <a:t>食事</a:t>
            </a:r>
            <a:r>
              <a:rPr lang="ja-JP" altLang="en-US" sz="1600" dirty="0">
                <a:solidFill>
                  <a:prstClr val="black"/>
                </a:solidFill>
              </a:rPr>
              <a:t>の提供が、別に厚生労働大臣が定める基準に適合する指定施設において行われていること</a:t>
            </a:r>
            <a:r>
              <a:rPr lang="ja-JP" altLang="en-US" sz="1600" dirty="0" smtClean="0">
                <a:solidFill>
                  <a:prstClr val="black"/>
                </a:solidFill>
              </a:rPr>
              <a:t>。</a:t>
            </a:r>
            <a:endParaRPr lang="en-US" altLang="ja-JP" sz="1600" dirty="0" smtClean="0">
              <a:solidFill>
                <a:prstClr val="black"/>
              </a:solidFill>
            </a:endParaRPr>
          </a:p>
          <a:p>
            <a:pPr fontAlgn="base" hangingPunct="0"/>
            <a:r>
              <a:rPr lang="ja-JP" altLang="en-US" sz="1600" dirty="0" smtClean="0">
                <a:solidFill>
                  <a:prstClr val="black"/>
                </a:solidFill>
              </a:rPr>
              <a:t>・ 経口移行加算又は経口維持加算との併算定が可能。</a:t>
            </a:r>
            <a:endParaRPr lang="ja-JP" altLang="en-US" sz="1600" dirty="0">
              <a:solidFill>
                <a:prstClr val="black"/>
              </a:solidFill>
            </a:endParaRPr>
          </a:p>
        </p:txBody>
      </p:sp>
      <p:sp>
        <p:nvSpPr>
          <p:cNvPr id="34" name="右矢印 33"/>
          <p:cNvSpPr/>
          <p:nvPr/>
        </p:nvSpPr>
        <p:spPr>
          <a:xfrm>
            <a:off x="4745888" y="3156697"/>
            <a:ext cx="551315"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角丸四角形 34"/>
          <p:cNvSpPr/>
          <p:nvPr/>
        </p:nvSpPr>
        <p:spPr>
          <a:xfrm>
            <a:off x="169524" y="4313227"/>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算定要件</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6" name="角丸四角形 35"/>
          <p:cNvSpPr/>
          <p:nvPr/>
        </p:nvSpPr>
        <p:spPr>
          <a:xfrm>
            <a:off x="163631" y="2510375"/>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9532" y="798285"/>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240288" y="2924313"/>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prstClr val="black"/>
                </a:solidFill>
                <a:latin typeface="ＭＳ Ｐゴシック" panose="020B0600070205080204" pitchFamily="50" charset="-128"/>
                <a:ea typeface="ＭＳ Ｐゴシック" panose="020B0600070205080204" pitchFamily="50" charset="-128"/>
              </a:rPr>
              <a:t>２３</a:t>
            </a:r>
            <a:r>
              <a:rPr lang="ja-JP" altLang="en-US" dirty="0">
                <a:solidFill>
                  <a:prstClr val="black"/>
                </a:solidFill>
                <a:latin typeface="ＭＳ Ｐゴシック" panose="020B0600070205080204" pitchFamily="50" charset="-128"/>
              </a:rPr>
              <a:t>単位</a:t>
            </a:r>
            <a:r>
              <a:rPr lang="ja-JP" altLang="en-US" dirty="0" smtClean="0">
                <a:solidFill>
                  <a:prstClr val="black"/>
                </a:solidFill>
                <a:latin typeface="ＭＳ Ｐゴシック" panose="020B0600070205080204" pitchFamily="50" charset="-128"/>
              </a:rPr>
              <a:t>／日</a:t>
            </a:r>
            <a:endParaRPr lang="ja-JP" altLang="en-US" dirty="0">
              <a:solidFill>
                <a:prstClr val="black"/>
              </a:solidFill>
              <a:latin typeface="ＭＳ Ｐゴシック" panose="020B0600070205080204" pitchFamily="50" charset="-128"/>
            </a:endParaRPr>
          </a:p>
        </p:txBody>
      </p:sp>
      <p:sp>
        <p:nvSpPr>
          <p:cNvPr id="39" name="正方形/長方形 38"/>
          <p:cNvSpPr/>
          <p:nvPr/>
        </p:nvSpPr>
        <p:spPr>
          <a:xfrm>
            <a:off x="5352492" y="2887042"/>
            <a:ext cx="4382512" cy="12255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１８</a:t>
            </a:r>
            <a:r>
              <a:rPr lang="ja-JP" altLang="en-US" dirty="0" smtClean="0">
                <a:solidFill>
                  <a:prstClr val="black"/>
                </a:solidFill>
              </a:rPr>
              <a:t>単位／日</a:t>
            </a:r>
            <a:endParaRPr lang="ja-JP" altLang="en-US" dirty="0">
              <a:solidFill>
                <a:prstClr val="black"/>
              </a:solidFill>
            </a:endParaRPr>
          </a:p>
        </p:txBody>
      </p:sp>
      <p:sp>
        <p:nvSpPr>
          <p:cNvPr id="13" name="スライド番号プレースホルダー 1"/>
          <p:cNvSpPr>
            <a:spLocks noGrp="1"/>
          </p:cNvSpPr>
          <p:nvPr>
            <p:ph type="sldNum" sz="quarter" idx="11"/>
          </p:nvPr>
        </p:nvSpPr>
        <p:spPr>
          <a:xfrm>
            <a:off x="9233910" y="6620880"/>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85</a:t>
            </a:fld>
            <a:endParaRPr kumimoji="0" lang="en-US" altLang="ja-JP" sz="1600" kern="0" dirty="0">
              <a:solidFill>
                <a:srgbClr val="000000"/>
              </a:solidFill>
            </a:endParaRPr>
          </a:p>
        </p:txBody>
      </p:sp>
    </p:spTree>
    <p:extLst>
      <p:ext uri="{BB962C8B-B14F-4D97-AF65-F5344CB8AC3E}">
        <p14:creationId xmlns:p14="http://schemas.microsoft.com/office/powerpoint/2010/main" val="3552271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466900"/>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９．介護職員の処遇改善</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2560" y="922083"/>
            <a:ext cx="9764485" cy="421161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処遇改善加算の拡大</a:t>
            </a:r>
            <a:endParaRPr lang="en-US" altLang="ja-JP"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r>
              <a:rPr lang="ja-JP" altLang="en-US" sz="1600" dirty="0" smtClean="0">
                <a:solidFill>
                  <a:prstClr val="black"/>
                </a:solidFill>
                <a:latin typeface="ＭＳ Ｐゴシック"/>
                <a:cs typeface="メイリオ" panose="020B0604030504040204" pitchFamily="50" charset="-128"/>
              </a:rPr>
              <a:t>○　</a:t>
            </a:r>
            <a:r>
              <a:rPr lang="ja-JP" altLang="ja-JP" sz="1600" dirty="0" smtClean="0">
                <a:solidFill>
                  <a:prstClr val="black"/>
                </a:solidFill>
                <a:cs typeface="Times New Roman"/>
              </a:rPr>
              <a:t>処遇</a:t>
            </a:r>
            <a:r>
              <a:rPr lang="ja-JP" altLang="ja-JP" sz="1600" dirty="0">
                <a:solidFill>
                  <a:prstClr val="black"/>
                </a:solidFill>
                <a:cs typeface="Times New Roman"/>
              </a:rPr>
              <a:t>改善加算については、介護職員の処遇改善が後退しないよう現行の加算の仕組みは維持しつつ、更なる資質向上の取組、雇用管理の改善、労働環境の改善の取組を進める事業所を対象とし、更なる上乗せ評価を行うための区分を創設する</a:t>
            </a:r>
            <a:r>
              <a:rPr lang="ja-JP" altLang="ja-JP" sz="1600" dirty="0" smtClean="0">
                <a:solidFill>
                  <a:prstClr val="black"/>
                </a:solidFill>
                <a:cs typeface="Times New Roman"/>
              </a:rPr>
              <a:t>。</a:t>
            </a:r>
            <a:endParaRPr lang="en-US" altLang="ja-JP" sz="1600" dirty="0" smtClean="0">
              <a:solidFill>
                <a:prstClr val="black"/>
              </a:solidFill>
              <a:cs typeface="Times New Roman"/>
            </a:endParaRPr>
          </a:p>
          <a:p>
            <a:pPr marL="182563" indent="-182563"/>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07950" indent="-107950">
              <a:lnSpc>
                <a:spcPct val="150000"/>
              </a:lnSpc>
            </a:pP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提供体制強化加算の拡大</a:t>
            </a:r>
            <a:endParaRPr lang="en-US" altLang="ja-JP"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r>
              <a:rPr lang="ja-JP" altLang="en-US" sz="1600" dirty="0" smtClean="0">
                <a:solidFill>
                  <a:prstClr val="black"/>
                </a:solidFill>
                <a:latin typeface="ＭＳ Ｐゴシック"/>
                <a:cs typeface="メイリオ" panose="020B0604030504040204" pitchFamily="50" charset="-128"/>
              </a:rPr>
              <a:t>○</a:t>
            </a:r>
            <a:r>
              <a:rPr lang="ja-JP" altLang="en-US" sz="1600" b="1" dirty="0" smtClean="0">
                <a:solidFill>
                  <a:prstClr val="black"/>
                </a:solidFill>
                <a:latin typeface="ＭＳ Ｐゴシック"/>
                <a:cs typeface="メイリオ" panose="020B0604030504040204" pitchFamily="50" charset="-128"/>
              </a:rPr>
              <a:t> </a:t>
            </a:r>
            <a:r>
              <a:rPr lang="ja-JP" altLang="en-US" sz="1600" dirty="0" smtClean="0">
                <a:solidFill>
                  <a:prstClr val="black"/>
                </a:solidFill>
                <a:latin typeface="ＭＳ Ｐゴシック"/>
              </a:rPr>
              <a:t>介護</a:t>
            </a:r>
            <a:r>
              <a:rPr lang="ja-JP" altLang="en-US" sz="1600" dirty="0">
                <a:solidFill>
                  <a:prstClr val="black"/>
                </a:solidFill>
                <a:latin typeface="ＭＳ Ｐゴシック"/>
              </a:rPr>
              <a:t>福祉士については、継続的に専門性を高めることを前提とし、介護職の中核的な役割を担う存在として位置づける方向性が示されていることを踏まえ、介護福祉士の配置がより一層促進されるよう、サービス提供体制強化加算の要件については、新たに介護福祉士の配置割合がより高い状況を評価するための区分を創設する。</a:t>
            </a:r>
          </a:p>
          <a:p>
            <a:pPr marL="177800" indent="-177800"/>
            <a:endParaRPr lang="en-US" altLang="ja-JP" sz="1400" dirty="0">
              <a:solidFill>
                <a:prstClr val="black"/>
              </a:solidFill>
              <a:latin typeface="ＭＳ Ｐゴシック"/>
            </a:endParaRPr>
          </a:p>
          <a:p>
            <a:pPr marL="177800" indent="-177800"/>
            <a:r>
              <a:rPr lang="ja-JP" altLang="en-US" sz="1600" dirty="0">
                <a:solidFill>
                  <a:prstClr val="black"/>
                </a:solidFill>
                <a:latin typeface="ＭＳ Ｐゴシック"/>
              </a:rPr>
              <a:t>○　また、処遇改善に向けた取組を一層推進する観点から、処遇改善加算と同様に、サービス提供体制強化加算については、区分支給限度基準額の算定に含めないこととする。</a:t>
            </a:r>
            <a:endParaRPr lang="en-US" altLang="ja-JP" sz="1100" dirty="0" smtClean="0">
              <a:solidFill>
                <a:prstClr val="black"/>
              </a:solidFill>
              <a:latin typeface="ＭＳ Ｐゴシック"/>
              <a:cs typeface="メイリオ" panose="020B0604030504040204" pitchFamily="50" charset="-128"/>
            </a:endParaRPr>
          </a:p>
        </p:txBody>
      </p:sp>
      <p:sp>
        <p:nvSpPr>
          <p:cNvPr id="12" name="角丸四角形 11"/>
          <p:cNvSpPr/>
          <p:nvPr/>
        </p:nvSpPr>
        <p:spPr>
          <a:xfrm>
            <a:off x="39620" y="662336"/>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86</a:t>
            </a:fld>
            <a:endParaRPr kumimoji="0" lang="en-US" altLang="ja-JP" sz="1600" kern="0" dirty="0">
              <a:solidFill>
                <a:srgbClr val="000000"/>
              </a:solidFill>
            </a:endParaRPr>
          </a:p>
        </p:txBody>
      </p:sp>
    </p:spTree>
    <p:extLst>
      <p:ext uri="{BB962C8B-B14F-4D97-AF65-F5344CB8AC3E}">
        <p14:creationId xmlns:p14="http://schemas.microsoft.com/office/powerpoint/2010/main" val="128502623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9"/>
            <a:ext cx="9913739" cy="458975"/>
          </a:xfrm>
          <a:prstGeom prst="rect">
            <a:avLst/>
          </a:prstGeom>
          <a:solidFill>
            <a:schemeClr val="accent6">
              <a:lumMod val="20000"/>
              <a:lumOff val="80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１０．区分</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支給限度基</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準額に係る対応</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812800"/>
            <a:ext cx="9764486" cy="5919077"/>
          </a:xfrm>
          <a:prstGeom prst="roundRect">
            <a:avLst>
              <a:gd name="adj" fmla="val 6188"/>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95250" indent="-95250"/>
            <a:endParaRPr lang="ja-JP" altLang="en-US" dirty="0">
              <a:solidFill>
                <a:prstClr val="black"/>
              </a:solidFill>
              <a:latin typeface="ＭＳ Ｐゴシック"/>
            </a:endParaRPr>
          </a:p>
          <a:p>
            <a:pPr marL="95250" indent="-95250"/>
            <a:endParaRPr lang="ja-JP" altLang="en-US" dirty="0">
              <a:solidFill>
                <a:prstClr val="black"/>
              </a:solidFill>
            </a:endParaRPr>
          </a:p>
        </p:txBody>
      </p:sp>
      <p:sp>
        <p:nvSpPr>
          <p:cNvPr id="37" name="角丸四角形 36"/>
          <p:cNvSpPr/>
          <p:nvPr/>
        </p:nvSpPr>
        <p:spPr>
          <a:xfrm>
            <a:off x="169532" y="660147"/>
            <a:ext cx="1540434"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正方形/長方形 2"/>
          <p:cNvSpPr/>
          <p:nvPr/>
        </p:nvSpPr>
        <p:spPr>
          <a:xfrm>
            <a:off x="70758" y="1151462"/>
            <a:ext cx="9835242" cy="2485296"/>
          </a:xfrm>
          <a:prstGeom prst="rect">
            <a:avLst/>
          </a:prstGeom>
        </p:spPr>
        <p:txBody>
          <a:bodyPr wrap="square">
            <a:spAutoFit/>
          </a:bodyPr>
          <a:lstStyle/>
          <a:p>
            <a:pPr marL="174625" indent="-174625"/>
            <a:endParaRPr lang="en-US" altLang="ja-JP" sz="1050" dirty="0">
              <a:solidFill>
                <a:prstClr val="black"/>
              </a:solidFill>
              <a:latin typeface="ＭＳ Ｐゴシック"/>
            </a:endParaRPr>
          </a:p>
          <a:p>
            <a:pPr marL="174625" indent="-174625"/>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（１）総合</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マネジメント体制強化</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endParaRPr lang="en-US" altLang="ja-JP" b="1" u="sng" dirty="0" smtClean="0">
              <a:solidFill>
                <a:prstClr val="black"/>
              </a:solidFill>
              <a:latin typeface="ＭＳ Ｐゴシック"/>
            </a:endParaRPr>
          </a:p>
          <a:p>
            <a:pPr marL="174625" indent="-174625"/>
            <a:r>
              <a:rPr lang="ja-JP" altLang="en-US" sz="1700" dirty="0" smtClean="0">
                <a:solidFill>
                  <a:prstClr val="black"/>
                </a:solidFill>
                <a:latin typeface="ＭＳ Ｐゴシック"/>
              </a:rPr>
              <a:t>○</a:t>
            </a:r>
            <a:r>
              <a:rPr lang="ja-JP" altLang="en-US" sz="1700" dirty="0">
                <a:solidFill>
                  <a:prstClr val="black"/>
                </a:solidFill>
                <a:latin typeface="ＭＳ Ｐゴシック"/>
              </a:rPr>
              <a:t>　</a:t>
            </a:r>
            <a:r>
              <a:rPr lang="ja-JP" altLang="en-US" sz="1700" dirty="0" smtClean="0">
                <a:solidFill>
                  <a:prstClr val="black"/>
                </a:solidFill>
                <a:latin typeface="ＭＳ Ｐゴシック"/>
              </a:rPr>
              <a:t>包括</a:t>
            </a:r>
            <a:r>
              <a:rPr lang="ja-JP" altLang="en-US" sz="1700" dirty="0">
                <a:solidFill>
                  <a:prstClr val="black"/>
                </a:solidFill>
                <a:latin typeface="ＭＳ Ｐゴシック"/>
              </a:rPr>
              <a:t>報酬サービスの提供事業所は、「短時間・一日複数回訪問」や「通い・訪問・泊まり」といった一体的なサービスを</a:t>
            </a:r>
            <a:r>
              <a:rPr lang="ja-JP" altLang="ja-JP" sz="1700" dirty="0">
                <a:solidFill>
                  <a:prstClr val="black"/>
                </a:solidFill>
                <a:latin typeface="ＭＳ Ｐゴシック"/>
              </a:rPr>
              <a:t>組み合わせ</a:t>
            </a:r>
            <a:r>
              <a:rPr lang="ja-JP" altLang="en-US" sz="1700" dirty="0">
                <a:solidFill>
                  <a:prstClr val="black"/>
                </a:solidFill>
                <a:latin typeface="ＭＳ Ｐゴシック"/>
              </a:rPr>
              <a:t>て提供し、</a:t>
            </a:r>
            <a:r>
              <a:rPr lang="en-US" altLang="ja-JP" sz="1700" dirty="0">
                <a:solidFill>
                  <a:prstClr val="black"/>
                </a:solidFill>
                <a:latin typeface="ＭＳ Ｐゴシック"/>
              </a:rPr>
              <a:t>24</a:t>
            </a:r>
            <a:r>
              <a:rPr lang="ja-JP" altLang="en-US" sz="1700" dirty="0">
                <a:solidFill>
                  <a:prstClr val="black"/>
                </a:solidFill>
                <a:latin typeface="ＭＳ Ｐゴシック"/>
              </a:rPr>
              <a:t>時間</a:t>
            </a:r>
            <a:r>
              <a:rPr lang="en-US" altLang="ja-JP" sz="1700" dirty="0">
                <a:solidFill>
                  <a:prstClr val="black"/>
                </a:solidFill>
                <a:latin typeface="ＭＳ Ｐゴシック"/>
              </a:rPr>
              <a:t>365</a:t>
            </a:r>
            <a:r>
              <a:rPr lang="ja-JP" altLang="en-US" sz="1700" dirty="0">
                <a:solidFill>
                  <a:prstClr val="black"/>
                </a:solidFill>
                <a:latin typeface="ＭＳ Ｐゴシック"/>
              </a:rPr>
              <a:t>日の在宅生活を支援する点で、通常の居宅サービスとは異なる特徴を有している</a:t>
            </a:r>
            <a:r>
              <a:rPr lang="ja-JP" altLang="en-US" sz="1700" dirty="0" smtClean="0">
                <a:solidFill>
                  <a:prstClr val="black"/>
                </a:solidFill>
                <a:latin typeface="ＭＳ Ｐゴシック"/>
              </a:rPr>
              <a:t>。</a:t>
            </a:r>
            <a:endParaRPr lang="en-US" altLang="ja-JP" sz="1700" dirty="0" smtClean="0">
              <a:solidFill>
                <a:prstClr val="black"/>
              </a:solidFill>
              <a:latin typeface="ＭＳ Ｐゴシック"/>
            </a:endParaRPr>
          </a:p>
          <a:p>
            <a:pPr marL="174625" indent="-174625"/>
            <a:endParaRPr lang="en-US" altLang="ja-JP" sz="800" dirty="0">
              <a:solidFill>
                <a:prstClr val="black"/>
              </a:solidFill>
              <a:latin typeface="ＭＳ Ｐゴシック"/>
            </a:endParaRPr>
          </a:p>
          <a:p>
            <a:pPr marL="174625" indent="-174625"/>
            <a:r>
              <a:rPr lang="ja-JP" altLang="en-US" sz="1700" dirty="0" smtClean="0">
                <a:solidFill>
                  <a:prstClr val="black"/>
                </a:solidFill>
                <a:latin typeface="ＭＳ Ｐゴシック"/>
              </a:rPr>
              <a:t>○　この</a:t>
            </a:r>
            <a:r>
              <a:rPr lang="ja-JP" altLang="en-US" sz="1700" dirty="0">
                <a:solidFill>
                  <a:prstClr val="black"/>
                </a:solidFill>
                <a:latin typeface="ＭＳ Ｐゴシック"/>
              </a:rPr>
              <a:t>点につき、事業所が</a:t>
            </a:r>
            <a:r>
              <a:rPr lang="ja-JP" altLang="ja-JP" sz="1700" dirty="0">
                <a:solidFill>
                  <a:prstClr val="black"/>
                </a:solidFill>
                <a:latin typeface="ＭＳ Ｐゴシック"/>
              </a:rPr>
              <a:t>積極的に</a:t>
            </a:r>
            <a:r>
              <a:rPr lang="ja-JP" altLang="en-US" sz="1700" dirty="0">
                <a:solidFill>
                  <a:prstClr val="black"/>
                </a:solidFill>
                <a:latin typeface="ＭＳ Ｐゴシック"/>
              </a:rPr>
              <a:t>体制</a:t>
            </a:r>
            <a:r>
              <a:rPr lang="ja-JP" altLang="ja-JP" sz="1700" dirty="0">
                <a:solidFill>
                  <a:prstClr val="black"/>
                </a:solidFill>
                <a:latin typeface="ＭＳ Ｐゴシック"/>
              </a:rPr>
              <a:t>整備を</a:t>
            </a:r>
            <a:r>
              <a:rPr lang="ja-JP" altLang="en-US" sz="1700" dirty="0">
                <a:solidFill>
                  <a:prstClr val="black"/>
                </a:solidFill>
                <a:latin typeface="ＭＳ Ｐゴシック"/>
              </a:rPr>
              <a:t>進めていることを加算として評価</a:t>
            </a:r>
            <a:r>
              <a:rPr lang="ja-JP" altLang="ja-JP" sz="1700" dirty="0">
                <a:solidFill>
                  <a:prstClr val="black"/>
                </a:solidFill>
                <a:latin typeface="ＭＳ Ｐゴシック"/>
              </a:rPr>
              <a:t>することで、一体的なサービス提供のための更なる基盤整備を促し</a:t>
            </a:r>
            <a:r>
              <a:rPr lang="ja-JP" altLang="ja-JP" sz="1700" dirty="0" smtClean="0">
                <a:solidFill>
                  <a:prstClr val="black"/>
                </a:solidFill>
                <a:latin typeface="ＭＳ Ｐゴシック"/>
              </a:rPr>
              <a:t>、</a:t>
            </a:r>
            <a:r>
              <a:rPr lang="ja-JP" altLang="ja-JP" sz="1600" dirty="0">
                <a:solidFill>
                  <a:prstClr val="black"/>
                </a:solidFill>
              </a:rPr>
              <a:t>より効果的・効率的に利用者を主体とした在宅における</a:t>
            </a:r>
            <a:r>
              <a:rPr lang="ja-JP" altLang="ja-JP" sz="1600" dirty="0" smtClean="0">
                <a:solidFill>
                  <a:prstClr val="black"/>
                </a:solidFill>
              </a:rPr>
              <a:t>生活の</a:t>
            </a:r>
            <a:r>
              <a:rPr lang="ja-JP" altLang="ja-JP" sz="1600" dirty="0">
                <a:solidFill>
                  <a:prstClr val="black"/>
                </a:solidFill>
              </a:rPr>
              <a:t>継続を可能と</a:t>
            </a:r>
            <a:r>
              <a:rPr lang="ja-JP" altLang="ja-JP" sz="1600" dirty="0" smtClean="0">
                <a:solidFill>
                  <a:prstClr val="black"/>
                </a:solidFill>
              </a:rPr>
              <a:t>する</a:t>
            </a:r>
            <a:r>
              <a:rPr lang="ja-JP" altLang="en-US" sz="1600" dirty="0" smtClean="0">
                <a:solidFill>
                  <a:prstClr val="black"/>
                </a:solidFill>
              </a:rPr>
              <a:t>ため</a:t>
            </a:r>
            <a:r>
              <a:rPr lang="ja-JP" altLang="en-US" sz="1700" dirty="0" smtClean="0">
                <a:solidFill>
                  <a:prstClr val="black"/>
                </a:solidFill>
                <a:latin typeface="ＭＳ Ｐゴシック"/>
              </a:rPr>
              <a:t>、「総合マネジメント体制強化加算」を新設すると</a:t>
            </a:r>
            <a:r>
              <a:rPr lang="ja-JP" altLang="en-US" sz="1700" dirty="0">
                <a:solidFill>
                  <a:prstClr val="black"/>
                </a:solidFill>
                <a:latin typeface="ＭＳ Ｐゴシック"/>
              </a:rPr>
              <a:t>ともに、当該加算を限度額の対象外に</a:t>
            </a:r>
            <a:r>
              <a:rPr lang="ja-JP" altLang="en-US" sz="1700" dirty="0" smtClean="0">
                <a:solidFill>
                  <a:prstClr val="black"/>
                </a:solidFill>
                <a:latin typeface="ＭＳ Ｐゴシック"/>
              </a:rPr>
              <a:t>位置づける。</a:t>
            </a:r>
            <a:endParaRPr lang="en-US" altLang="ja-JP" sz="1700" dirty="0">
              <a:solidFill>
                <a:prstClr val="black"/>
              </a:solidFill>
              <a:latin typeface="ＭＳ Ｐゴシック"/>
            </a:endParaRPr>
          </a:p>
        </p:txBody>
      </p:sp>
      <p:sp>
        <p:nvSpPr>
          <p:cNvPr id="5" name="正方形/長方形 4"/>
          <p:cNvSpPr/>
          <p:nvPr/>
        </p:nvSpPr>
        <p:spPr>
          <a:xfrm>
            <a:off x="83459" y="3778216"/>
            <a:ext cx="9764486" cy="1415772"/>
          </a:xfrm>
          <a:prstGeom prst="rect">
            <a:avLst/>
          </a:prstGeom>
        </p:spPr>
        <p:txBody>
          <a:bodyPr wrap="square">
            <a:spAutoFit/>
          </a:bodyPr>
          <a:lstStyle/>
          <a:p>
            <a:pPr marL="174625" indent="-174625"/>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訪問</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体制強化</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加算、訪問看護</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体制強化</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endParaRPr lang="en-US" altLang="ja-JP"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700" dirty="0" smtClean="0">
                <a:solidFill>
                  <a:prstClr val="black"/>
                </a:solidFill>
                <a:latin typeface="ＭＳ Ｐゴシック"/>
                <a:cs typeface="メイリオ" panose="020B0604030504040204" pitchFamily="50" charset="-128"/>
              </a:rPr>
              <a:t>○　</a:t>
            </a:r>
            <a:r>
              <a:rPr lang="ja-JP" altLang="en-US" sz="1700" dirty="0" smtClean="0">
                <a:solidFill>
                  <a:prstClr val="black"/>
                </a:solidFill>
                <a:latin typeface="ＭＳ Ｐゴシック"/>
              </a:rPr>
              <a:t>小規模</a:t>
            </a:r>
            <a:r>
              <a:rPr lang="ja-JP" altLang="en-US" sz="1700" dirty="0">
                <a:solidFill>
                  <a:prstClr val="black"/>
                </a:solidFill>
                <a:latin typeface="ＭＳ Ｐゴシック"/>
              </a:rPr>
              <a:t>多機能型居宅介護</a:t>
            </a:r>
            <a:r>
              <a:rPr lang="ja-JP" altLang="en-US" sz="1700" dirty="0" smtClean="0">
                <a:solidFill>
                  <a:prstClr val="black"/>
                </a:solidFill>
                <a:latin typeface="ＭＳ Ｐゴシック"/>
              </a:rPr>
              <a:t>や看護小規模多機能型居宅介護に</a:t>
            </a:r>
            <a:r>
              <a:rPr lang="ja-JP" altLang="en-US" sz="1700" dirty="0">
                <a:solidFill>
                  <a:prstClr val="black"/>
                </a:solidFill>
                <a:latin typeface="ＭＳ Ｐゴシック"/>
              </a:rPr>
              <a:t>おいては、在宅生活を継続するための支援を更に強化する観点から、訪問サービスを積極的に提供する体制の評価を行うため「</a:t>
            </a:r>
            <a:r>
              <a:rPr lang="ja-JP" altLang="en-US" sz="1700" dirty="0" smtClean="0">
                <a:solidFill>
                  <a:prstClr val="black"/>
                </a:solidFill>
                <a:latin typeface="ＭＳ Ｐゴシック"/>
              </a:rPr>
              <a:t>訪問体制強化加算」</a:t>
            </a:r>
            <a:r>
              <a:rPr lang="ja-JP" altLang="en-US" sz="1700" dirty="0">
                <a:solidFill>
                  <a:prstClr val="black"/>
                </a:solidFill>
                <a:latin typeface="ＭＳ Ｐゴシック"/>
              </a:rPr>
              <a:t>や</a:t>
            </a:r>
            <a:r>
              <a:rPr lang="ja-JP" altLang="en-US" sz="1700" dirty="0" smtClean="0">
                <a:solidFill>
                  <a:prstClr val="black"/>
                </a:solidFill>
                <a:latin typeface="ＭＳ Ｐゴシック"/>
              </a:rPr>
              <a:t>「訪問看護体制強化加算」を新設するとともに、</a:t>
            </a:r>
            <a:r>
              <a:rPr lang="ja-JP" altLang="en-US" sz="1700" dirty="0">
                <a:solidFill>
                  <a:prstClr val="black"/>
                </a:solidFill>
                <a:latin typeface="ＭＳ Ｐゴシック"/>
              </a:rPr>
              <a:t>当該加算については限度額に含まないこと</a:t>
            </a:r>
            <a:r>
              <a:rPr lang="ja-JP" altLang="en-US" sz="1700" dirty="0" smtClean="0">
                <a:solidFill>
                  <a:prstClr val="black"/>
                </a:solidFill>
                <a:latin typeface="ＭＳ Ｐゴシック"/>
              </a:rPr>
              <a:t>とする。</a:t>
            </a:r>
            <a:endParaRPr lang="en-US" altLang="ja-JP" sz="1700" dirty="0">
              <a:solidFill>
                <a:prstClr val="black"/>
              </a:solidFill>
              <a:latin typeface="ＭＳ Ｐゴシック"/>
            </a:endParaRPr>
          </a:p>
        </p:txBody>
      </p:sp>
      <p:sp>
        <p:nvSpPr>
          <p:cNvPr id="6" name="正方形/長方形 5"/>
          <p:cNvSpPr/>
          <p:nvPr/>
        </p:nvSpPr>
        <p:spPr>
          <a:xfrm>
            <a:off x="70758" y="5348404"/>
            <a:ext cx="9764486" cy="1154162"/>
          </a:xfrm>
          <a:prstGeom prst="rect">
            <a:avLst/>
          </a:prstGeom>
        </p:spPr>
        <p:txBody>
          <a:bodyPr wrap="square">
            <a:spAutoFit/>
          </a:bodyPr>
          <a:lstStyle/>
          <a:p>
            <a:pPr marL="174625" indent="-174625"/>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サービス</a:t>
            </a:r>
            <a:r>
              <a:rPr lang="ja-JP" altLang="en-US"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提供体制強化</a:t>
            </a:r>
            <a:r>
              <a:rPr lang="ja-JP" altLang="en-US"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加算</a:t>
            </a:r>
            <a:endParaRPr lang="en-US" altLang="ja-JP"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4625" indent="-174625"/>
            <a:r>
              <a:rPr lang="ja-JP" altLang="en-US" sz="1700" dirty="0" smtClean="0">
                <a:solidFill>
                  <a:prstClr val="black"/>
                </a:solidFill>
              </a:rPr>
              <a:t>○　 </a:t>
            </a:r>
            <a:r>
              <a:rPr lang="ja-JP" altLang="en-US" sz="1700" dirty="0">
                <a:solidFill>
                  <a:prstClr val="black"/>
                </a:solidFill>
              </a:rPr>
              <a:t>サービス提供体制強化加算については、現在、区分支給限度基準額に含まれる取扱いとなっているが、介護職員処遇改善加算と同様に、限度額に含まれない加算とし、</a:t>
            </a:r>
            <a:r>
              <a:rPr lang="ja-JP" altLang="en-US" sz="1700" dirty="0" smtClean="0">
                <a:solidFill>
                  <a:prstClr val="black"/>
                </a:solidFill>
              </a:rPr>
              <a:t>処遇改善</a:t>
            </a:r>
            <a:r>
              <a:rPr lang="ja-JP" altLang="en-US" sz="1700" dirty="0">
                <a:solidFill>
                  <a:prstClr val="black"/>
                </a:solidFill>
              </a:rPr>
              <a:t>に向けた取組をより一層推進</a:t>
            </a:r>
            <a:r>
              <a:rPr lang="ja-JP" altLang="en-US" sz="1700" dirty="0" smtClean="0">
                <a:solidFill>
                  <a:prstClr val="black"/>
                </a:solidFill>
              </a:rPr>
              <a:t>する。 </a:t>
            </a:r>
            <a:endParaRPr lang="ja-JP" altLang="en-US" sz="1700" dirty="0">
              <a:solidFill>
                <a:prstClr val="black"/>
              </a:solidFill>
            </a:endParaRPr>
          </a:p>
        </p:txBody>
      </p:sp>
      <p:sp>
        <p:nvSpPr>
          <p:cNvPr id="9" name="スライド番号プレースホルダー 1"/>
          <p:cNvSpPr>
            <a:spLocks noGrp="1"/>
          </p:cNvSpPr>
          <p:nvPr>
            <p:ph type="sldNum" sz="quarter" idx="11"/>
          </p:nvPr>
        </p:nvSpPr>
        <p:spPr>
          <a:xfrm>
            <a:off x="9302150" y="6634528"/>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87</a:t>
            </a:fld>
            <a:endParaRPr kumimoji="0" lang="en-US" altLang="ja-JP" sz="1600" kern="0" dirty="0">
              <a:solidFill>
                <a:srgbClr val="000000"/>
              </a:solidFill>
            </a:endParaRPr>
          </a:p>
        </p:txBody>
      </p:sp>
    </p:spTree>
    <p:extLst>
      <p:ext uri="{BB962C8B-B14F-4D97-AF65-F5344CB8AC3E}">
        <p14:creationId xmlns:p14="http://schemas.microsoft.com/office/powerpoint/2010/main" val="396365723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5550" y="6363411"/>
            <a:ext cx="10023563" cy="246221"/>
          </a:xfrm>
          <a:prstGeom prst="rect">
            <a:avLst/>
          </a:prstGeom>
          <a:noFill/>
        </p:spPr>
        <p:txBody>
          <a:bodyPr wrap="square" rtlCol="0">
            <a:spAutoFit/>
          </a:bodyPr>
          <a:lstStyle/>
          <a:p>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外部サービス利用型は要介護度に応じた限度単位数を別に設定。 　</a:t>
            </a:r>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　額は介護報酬の</a:t>
            </a:r>
            <a:r>
              <a:rPr lang="en-US" altLang="ja-JP" sz="1000" dirty="0" smtClean="0">
                <a:solidFill>
                  <a:prstClr val="black"/>
                </a:solidFill>
                <a:latin typeface="ＭＳ Ｐゴシック"/>
              </a:rPr>
              <a:t>1</a:t>
            </a:r>
            <a:r>
              <a:rPr lang="ja-JP" altLang="en-US" sz="1000" dirty="0" smtClean="0">
                <a:solidFill>
                  <a:prstClr val="black"/>
                </a:solidFill>
                <a:latin typeface="ＭＳ Ｐゴシック"/>
              </a:rPr>
              <a:t>単位を</a:t>
            </a:r>
            <a:r>
              <a:rPr lang="en-US" altLang="ja-JP" sz="1000" dirty="0" smtClean="0">
                <a:solidFill>
                  <a:prstClr val="black"/>
                </a:solidFill>
                <a:latin typeface="ＭＳ Ｐゴシック"/>
              </a:rPr>
              <a:t>10</a:t>
            </a:r>
            <a:r>
              <a:rPr lang="ja-JP" altLang="en-US" sz="1000" dirty="0" smtClean="0">
                <a:solidFill>
                  <a:prstClr val="black"/>
                </a:solidFill>
                <a:latin typeface="ＭＳ Ｐゴシック"/>
              </a:rPr>
              <a:t>円として計算。</a:t>
            </a:r>
            <a:endParaRPr lang="en-US" altLang="ja-JP" sz="1000" dirty="0" smtClean="0">
              <a:solidFill>
                <a:prstClr val="black"/>
              </a:solidFill>
              <a:latin typeface="ＭＳ Ｐゴシック"/>
            </a:endParaRPr>
          </a:p>
        </p:txBody>
      </p:sp>
      <p:graphicFrame>
        <p:nvGraphicFramePr>
          <p:cNvPr id="2" name="表 1"/>
          <p:cNvGraphicFramePr>
            <a:graphicFrameLocks noGrp="1"/>
          </p:cNvGraphicFramePr>
          <p:nvPr>
            <p:extLst>
              <p:ext uri="{D42A27DB-BD31-4B8C-83A1-F6EECF244321}">
                <p14:modId xmlns:p14="http://schemas.microsoft.com/office/powerpoint/2010/main" val="498842915"/>
              </p:ext>
            </p:extLst>
          </p:nvPr>
        </p:nvGraphicFramePr>
        <p:xfrm>
          <a:off x="84972" y="730075"/>
          <a:ext cx="9762640" cy="5664185"/>
        </p:xfrm>
        <a:graphic>
          <a:graphicData uri="http://schemas.openxmlformats.org/drawingml/2006/table">
            <a:tbl>
              <a:tblPr>
                <a:tableStyleId>{5C22544A-7EE6-4342-B048-85BDC9FD1C3A}</a:tableStyleId>
              </a:tblPr>
              <a:tblGrid>
                <a:gridCol w="909687"/>
                <a:gridCol w="2198483"/>
                <a:gridCol w="1219200"/>
                <a:gridCol w="1190171"/>
                <a:gridCol w="1190424"/>
                <a:gridCol w="1214084"/>
                <a:gridCol w="1840591"/>
              </a:tblGrid>
              <a:tr h="263660">
                <a:tc rowSpan="2">
                  <a:txBody>
                    <a:bodyPr/>
                    <a:lstStyle/>
                    <a:p>
                      <a:pPr algn="ctr" fontAlgn="ctr"/>
                      <a:r>
                        <a:rPr lang="ja-JP" altLang="en-US" sz="1200" u="none" strike="noStrike" dirty="0">
                          <a:effectLst/>
                          <a:latin typeface="+mj-ea"/>
                          <a:ea typeface="+mj-ea"/>
                        </a:rPr>
                        <a:t>限度額</a:t>
                      </a:r>
                      <a:endParaRPr lang="ja-JP" altLang="en-US" sz="1200" b="0" i="0" u="none" strike="noStrike" dirty="0">
                        <a:solidFill>
                          <a:srgbClr val="000000"/>
                        </a:solidFill>
                        <a:effectLst/>
                        <a:latin typeface="+mj-ea"/>
                        <a:ea typeface="+mj-ea"/>
                      </a:endParaRPr>
                    </a:p>
                    <a:p>
                      <a:pPr algn="l" fontAlgn="ctr"/>
                      <a:r>
                        <a:rPr lang="ja-JP" altLang="en-US" sz="1000" u="none" strike="noStrike" dirty="0">
                          <a:effectLst/>
                        </a:rPr>
                        <a:t>　</a:t>
                      </a:r>
                      <a:endParaRPr lang="ja-JP" altLang="en-US" sz="10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rowSpan="2">
                  <a:txBody>
                    <a:bodyPr/>
                    <a:lstStyle/>
                    <a:p>
                      <a:pPr algn="ctr" fontAlgn="ctr"/>
                      <a:r>
                        <a:rPr lang="ja-JP" altLang="en-US" sz="1200" u="none" strike="noStrike" dirty="0">
                          <a:effectLst/>
                          <a:latin typeface="+mj-ea"/>
                          <a:ea typeface="+mj-ea"/>
                        </a:rPr>
                        <a:t>限度額が適用</a:t>
                      </a:r>
                      <a:r>
                        <a:rPr lang="ja-JP" altLang="en-US" sz="1200" u="none" strike="noStrike" dirty="0" smtClean="0">
                          <a:effectLst/>
                          <a:latin typeface="+mj-ea"/>
                          <a:ea typeface="+mj-ea"/>
                        </a:rPr>
                        <a:t>される</a:t>
                      </a:r>
                      <a:endParaRPr lang="en-US" altLang="ja-JP" sz="1200" u="none" strike="noStrike" dirty="0" smtClean="0">
                        <a:effectLst/>
                        <a:latin typeface="+mj-ea"/>
                        <a:ea typeface="+mj-ea"/>
                      </a:endParaRPr>
                    </a:p>
                    <a:p>
                      <a:pPr algn="ctr" fontAlgn="ctr"/>
                      <a:r>
                        <a:rPr lang="ja-JP" altLang="en-US" sz="1200" u="none" strike="noStrike" dirty="0" smtClean="0">
                          <a:effectLst/>
                          <a:latin typeface="+mj-ea"/>
                          <a:ea typeface="+mj-ea"/>
                        </a:rPr>
                        <a:t>サービス</a:t>
                      </a:r>
                      <a:r>
                        <a:rPr lang="ja-JP" altLang="en-US" sz="1200" u="none" strike="noStrike" dirty="0">
                          <a:effectLst/>
                          <a:latin typeface="+mj-ea"/>
                          <a:ea typeface="+mj-ea"/>
                        </a:rPr>
                        <a:t>の</a:t>
                      </a:r>
                      <a:r>
                        <a:rPr lang="ja-JP" altLang="en-US" sz="1200" u="none" strike="noStrike" dirty="0" smtClean="0">
                          <a:effectLst/>
                          <a:latin typeface="+mj-ea"/>
                          <a:ea typeface="+mj-ea"/>
                        </a:rPr>
                        <a:t>種類</a:t>
                      </a:r>
                      <a:endParaRPr lang="ja-JP" altLang="en-US" sz="10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5">
                  <a:txBody>
                    <a:bodyPr/>
                    <a:lstStyle/>
                    <a:p>
                      <a:pPr algn="ctr" fontAlgn="ctr"/>
                      <a:r>
                        <a:rPr lang="ja-JP" altLang="en-US" sz="1200" u="none" strike="noStrike" dirty="0">
                          <a:effectLst/>
                          <a:latin typeface="+mj-ea"/>
                          <a:ea typeface="+mj-ea"/>
                        </a:rPr>
                        <a:t>限度額に含まれない費用</a:t>
                      </a:r>
                      <a:endParaRPr lang="ja-JP" altLang="en-US" sz="1200" b="0" i="0" u="none" strike="noStrike" dirty="0">
                        <a:solidFill>
                          <a:srgbClr val="000000"/>
                        </a:solidFill>
                        <a:effectLst/>
                        <a:latin typeface="+mj-ea"/>
                        <a:ea typeface="+mj-ea"/>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299496">
                <a:tc vMerge="1">
                  <a:txBody>
                    <a:bodyPr/>
                    <a:lstStyle/>
                    <a:p>
                      <a:pPr algn="l" fontAlgn="ctr"/>
                      <a:endParaRPr lang="ja-JP" altLang="en-US" sz="10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40000"/>
                        <a:lumOff val="60000"/>
                      </a:schemeClr>
                    </a:solidFill>
                  </a:tcPr>
                </a:tc>
                <a:tc vMerge="1">
                  <a:txBody>
                    <a:bodyPr/>
                    <a:lstStyle/>
                    <a:p>
                      <a:pPr algn="l" fontAlgn="ctr"/>
                      <a:endParaRPr lang="ja-JP" altLang="en-US" sz="10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050" u="none" strike="noStrike" dirty="0">
                          <a:effectLst/>
                          <a:latin typeface="ＭＳ Ｐゴシック" panose="020B0600070205080204" pitchFamily="50" charset="-128"/>
                          <a:ea typeface="ＭＳ Ｐゴシック" panose="020B0600070205080204" pitchFamily="50" charset="-128"/>
                        </a:rPr>
                        <a:t>中山間地域</a:t>
                      </a:r>
                      <a:r>
                        <a:rPr lang="zh-TW" altLang="en-US" sz="1050" u="none" strike="noStrike" dirty="0" smtClean="0">
                          <a:effectLst/>
                          <a:latin typeface="ＭＳ Ｐゴシック" panose="020B0600070205080204" pitchFamily="50" charset="-128"/>
                          <a:ea typeface="ＭＳ Ｐゴシック" panose="020B0600070205080204" pitchFamily="50" charset="-128"/>
                        </a:rPr>
                        <a:t>等</a:t>
                      </a:r>
                      <a:endParaRPr lang="en-US" altLang="zh-TW" sz="105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zh-TW" altLang="en-US" sz="1050" u="none" strike="noStrike" dirty="0" smtClean="0">
                          <a:effectLst/>
                          <a:latin typeface="ＭＳ Ｐゴシック" panose="020B0600070205080204" pitchFamily="50" charset="-128"/>
                          <a:ea typeface="ＭＳ Ｐゴシック" panose="020B0600070205080204" pitchFamily="50" charset="-128"/>
                        </a:rPr>
                        <a:t>提供加算</a:t>
                      </a:r>
                      <a:r>
                        <a:rPr lang="ja-JP" altLang="en-US" sz="1050" u="none" strike="noStrike" dirty="0" smtClean="0">
                          <a:effectLst/>
                          <a:latin typeface="ＭＳ Ｐゴシック" panose="020B0600070205080204" pitchFamily="50" charset="-128"/>
                          <a:ea typeface="ＭＳ Ｐゴシック" panose="020B0600070205080204" pitchFamily="50" charset="-128"/>
                        </a:rPr>
                        <a:t>等</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900" u="none" strike="noStrike" dirty="0" smtClean="0">
                          <a:effectLst/>
                          <a:latin typeface="+mj-ea"/>
                          <a:ea typeface="+mj-ea"/>
                        </a:rPr>
                        <a:t>ターミナルケア加算</a:t>
                      </a:r>
                      <a:endParaRPr lang="en-US" altLang="ja-JP" sz="900" u="none" strike="noStrike" dirty="0" smtClean="0">
                        <a:effectLst/>
                        <a:latin typeface="+mj-ea"/>
                        <a:ea typeface="+mj-ea"/>
                      </a:endParaRPr>
                    </a:p>
                    <a:p>
                      <a:pPr algn="ctr" fontAlgn="ctr"/>
                      <a:r>
                        <a:rPr lang="zh-TW" altLang="en-US" sz="900" u="none" strike="noStrike" dirty="0" smtClean="0">
                          <a:effectLst/>
                          <a:latin typeface="ＭＳ Ｐゴシック" panose="020B0600070205080204" pitchFamily="50" charset="-128"/>
                          <a:ea typeface="ＭＳ Ｐゴシック" panose="020B0600070205080204" pitchFamily="50" charset="-128"/>
                        </a:rPr>
                        <a:t>緊急時訪問看護加算</a:t>
                      </a:r>
                      <a:endParaRPr lang="en-US" altLang="zh-TW" sz="90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zh-TW" altLang="en-US" sz="900" u="none" strike="noStrike" dirty="0" smtClean="0">
                          <a:effectLst/>
                          <a:latin typeface="ＭＳ Ｐゴシック" panose="020B0600070205080204" pitchFamily="50" charset="-128"/>
                          <a:ea typeface="ＭＳ Ｐゴシック" panose="020B0600070205080204" pitchFamily="50" charset="-128"/>
                        </a:rPr>
                        <a:t>特別管理加算</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zh-TW" altLang="en-US" sz="1100" u="none" strike="noStrike" dirty="0">
                          <a:effectLst/>
                          <a:latin typeface="ＭＳ Ｐゴシック" panose="020B0600070205080204" pitchFamily="50" charset="-128"/>
                          <a:ea typeface="ＭＳ Ｐゴシック" panose="020B0600070205080204" pitchFamily="50" charset="-128"/>
                        </a:rPr>
                        <a:t>介護職員</a:t>
                      </a:r>
                      <a:r>
                        <a:rPr lang="zh-TW" altLang="en-US" sz="1100" u="none" strike="noStrike" dirty="0" smtClean="0">
                          <a:effectLst/>
                          <a:latin typeface="ＭＳ Ｐゴシック" panose="020B0600070205080204" pitchFamily="50" charset="-128"/>
                          <a:ea typeface="ＭＳ Ｐゴシック" panose="020B0600070205080204" pitchFamily="50" charset="-128"/>
                        </a:rPr>
                        <a:t>処遇</a:t>
                      </a:r>
                      <a:endParaRPr lang="en-US" altLang="zh-TW" sz="110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zh-TW" altLang="en-US" sz="1100" u="none" strike="noStrike" dirty="0" smtClean="0">
                          <a:effectLst/>
                          <a:latin typeface="ＭＳ Ｐゴシック" panose="020B0600070205080204" pitchFamily="50" charset="-128"/>
                          <a:ea typeface="ＭＳ Ｐゴシック" panose="020B0600070205080204" pitchFamily="50" charset="-128"/>
                        </a:rPr>
                        <a:t>改善</a:t>
                      </a:r>
                      <a:r>
                        <a:rPr lang="zh-TW" altLang="en-US" sz="1100" u="none" strike="noStrike" dirty="0">
                          <a:effectLst/>
                          <a:latin typeface="ＭＳ Ｐゴシック" panose="020B0600070205080204" pitchFamily="50" charset="-128"/>
                          <a:ea typeface="ＭＳ Ｐゴシック" panose="020B0600070205080204" pitchFamily="50" charset="-128"/>
                        </a:rPr>
                        <a:t>加算</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サービス提供体制強化加算</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fontAlgn="ctr"/>
                      <a:r>
                        <a:rPr lang="ja-JP" altLang="en-US" sz="110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その他</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r>
              <a:tr h="185111">
                <a:tc rowSpan="17">
                  <a:txBody>
                    <a:bodyPr/>
                    <a:lstStyle/>
                    <a:p>
                      <a:pPr algn="ctr" fontAlgn="ctr"/>
                      <a:r>
                        <a:rPr lang="zh-TW" altLang="en-US" sz="1200" u="none" strike="noStrike" dirty="0">
                          <a:effectLst/>
                          <a:latin typeface="ＭＳ Ｐゴシック" panose="020B0600070205080204" pitchFamily="50" charset="-128"/>
                          <a:ea typeface="ＭＳ Ｐゴシック" panose="020B0600070205080204" pitchFamily="50" charset="-128"/>
                        </a:rPr>
                        <a:t>要支援１</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en-US" altLang="zh-TW" sz="1200" u="none" strike="noStrike" dirty="0" smtClean="0">
                          <a:effectLst/>
                          <a:latin typeface="ＭＳ Ｐゴシック" panose="020B0600070205080204" pitchFamily="50" charset="-128"/>
                          <a:ea typeface="ＭＳ Ｐゴシック" panose="020B0600070205080204" pitchFamily="50" charset="-128"/>
                        </a:rPr>
                        <a:t>50,</a:t>
                      </a:r>
                      <a:r>
                        <a:rPr lang="en-US" altLang="ja-JP" sz="1200" u="none" strike="noStrike" dirty="0" smtClean="0">
                          <a:effectLst/>
                          <a:latin typeface="ＭＳ Ｐゴシック" panose="020B0600070205080204" pitchFamily="50" charset="-128"/>
                          <a:ea typeface="ＭＳ Ｐゴシック" panose="020B0600070205080204" pitchFamily="50" charset="-128"/>
                        </a:rPr>
                        <a:t>030</a:t>
                      </a: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要支援</a:t>
                      </a:r>
                      <a:r>
                        <a:rPr lang="zh-TW" altLang="en-US" sz="1200" u="none" strike="noStrike" dirty="0" smtClean="0">
                          <a:effectLst/>
                          <a:latin typeface="ＭＳ Ｐゴシック" panose="020B0600070205080204" pitchFamily="50" charset="-128"/>
                          <a:ea typeface="ＭＳ Ｐゴシック" panose="020B0600070205080204" pitchFamily="50" charset="-128"/>
                        </a:rPr>
                        <a:t>２</a:t>
                      </a:r>
                      <a:endParaRPr lang="en-US" altLang="zh-TW" sz="120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en-US" altLang="zh-TW" sz="1200" u="none" strike="noStrike" dirty="0" smtClean="0">
                          <a:effectLst/>
                          <a:latin typeface="ＭＳ Ｐゴシック" panose="020B0600070205080204" pitchFamily="50" charset="-128"/>
                          <a:ea typeface="ＭＳ Ｐゴシック" panose="020B0600070205080204" pitchFamily="50" charset="-128"/>
                        </a:rPr>
                        <a:t>104</a:t>
                      </a:r>
                      <a:r>
                        <a:rPr lang="en-US" altLang="zh-TW" sz="1200" u="none" strike="noStrike" dirty="0">
                          <a:effectLst/>
                          <a:latin typeface="ＭＳ Ｐゴシック" panose="020B0600070205080204" pitchFamily="50" charset="-128"/>
                          <a:ea typeface="ＭＳ Ｐゴシック" panose="020B0600070205080204" pitchFamily="50" charset="-128"/>
                        </a:rPr>
                        <a:t>,</a:t>
                      </a:r>
                      <a:r>
                        <a:rPr lang="en-US" altLang="zh-TW" sz="1200" u="none" strike="noStrike" dirty="0" smtClean="0">
                          <a:effectLst/>
                          <a:latin typeface="ＭＳ Ｐゴシック" panose="020B0600070205080204" pitchFamily="50" charset="-128"/>
                          <a:ea typeface="ＭＳ Ｐゴシック" panose="020B0600070205080204" pitchFamily="50" charset="-128"/>
                        </a:rPr>
                        <a:t>730</a:t>
                      </a: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要介護</a:t>
                      </a:r>
                      <a:r>
                        <a:rPr lang="zh-TW" altLang="en-US" sz="1200" u="none" strike="noStrike" dirty="0" smtClean="0">
                          <a:effectLst/>
                          <a:latin typeface="ＭＳ Ｐゴシック" panose="020B0600070205080204" pitchFamily="50" charset="-128"/>
                          <a:ea typeface="ＭＳ Ｐゴシック" panose="020B0600070205080204" pitchFamily="50" charset="-128"/>
                        </a:rPr>
                        <a:t>１</a:t>
                      </a:r>
                      <a:endParaRPr lang="en-US" altLang="zh-TW" sz="120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en-US" altLang="zh-TW" sz="1200" u="none" strike="noStrike" dirty="0" smtClean="0">
                          <a:effectLst/>
                          <a:latin typeface="ＭＳ Ｐゴシック" panose="020B0600070205080204" pitchFamily="50" charset="-128"/>
                          <a:ea typeface="ＭＳ Ｐゴシック" panose="020B0600070205080204" pitchFamily="50" charset="-128"/>
                        </a:rPr>
                        <a:t>166</a:t>
                      </a:r>
                      <a:r>
                        <a:rPr lang="en-US" altLang="zh-TW" sz="1200" u="none" strike="noStrike" dirty="0">
                          <a:effectLst/>
                          <a:latin typeface="ＭＳ Ｐゴシック" panose="020B0600070205080204" pitchFamily="50" charset="-128"/>
                          <a:ea typeface="ＭＳ Ｐゴシック" panose="020B0600070205080204" pitchFamily="50" charset="-128"/>
                        </a:rPr>
                        <a:t>,</a:t>
                      </a:r>
                      <a:r>
                        <a:rPr lang="en-US" altLang="zh-TW" sz="1200" u="none" strike="noStrike" dirty="0" smtClean="0">
                          <a:effectLst/>
                          <a:latin typeface="ＭＳ Ｐゴシック" panose="020B0600070205080204" pitchFamily="50" charset="-128"/>
                          <a:ea typeface="ＭＳ Ｐゴシック" panose="020B0600070205080204" pitchFamily="50" charset="-128"/>
                        </a:rPr>
                        <a:t>920</a:t>
                      </a: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smtClean="0">
                          <a:effectLst/>
                          <a:latin typeface="ＭＳ Ｐゴシック" panose="020B0600070205080204" pitchFamily="50" charset="-128"/>
                          <a:ea typeface="ＭＳ Ｐゴシック" panose="020B0600070205080204" pitchFamily="50" charset="-128"/>
                        </a:rPr>
                        <a:t/>
                      </a:r>
                      <a:br>
                        <a:rPr lang="zh-TW" altLang="en-US" sz="1200" u="none" strike="noStrike" dirty="0" smtClean="0">
                          <a:effectLst/>
                          <a:latin typeface="ＭＳ Ｐゴシック" panose="020B0600070205080204" pitchFamily="50" charset="-128"/>
                          <a:ea typeface="ＭＳ Ｐゴシック" panose="020B0600070205080204" pitchFamily="50" charset="-128"/>
                        </a:rPr>
                      </a:br>
                      <a:r>
                        <a:rPr lang="zh-TW" altLang="en-US" sz="1200" u="none" strike="noStrike" dirty="0" smtClean="0">
                          <a:effectLst/>
                          <a:latin typeface="ＭＳ Ｐゴシック" panose="020B0600070205080204" pitchFamily="50" charset="-128"/>
                          <a:ea typeface="ＭＳ Ｐゴシック" panose="020B0600070205080204" pitchFamily="50" charset="-128"/>
                        </a:rPr>
                        <a:t>要介護２</a:t>
                      </a:r>
                      <a:endParaRPr lang="en-US" altLang="zh-TW" sz="120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en-US" altLang="zh-TW" sz="1200" u="none" strike="noStrike" dirty="0" smtClean="0">
                          <a:effectLst/>
                          <a:latin typeface="ＭＳ Ｐゴシック" panose="020B0600070205080204" pitchFamily="50" charset="-128"/>
                          <a:ea typeface="ＭＳ Ｐゴシック" panose="020B0600070205080204" pitchFamily="50" charset="-128"/>
                        </a:rPr>
                        <a:t>196</a:t>
                      </a:r>
                      <a:r>
                        <a:rPr lang="en-US" altLang="zh-TW" sz="1200" u="none" strike="noStrike" dirty="0">
                          <a:effectLst/>
                          <a:latin typeface="ＭＳ Ｐゴシック" panose="020B0600070205080204" pitchFamily="50" charset="-128"/>
                          <a:ea typeface="ＭＳ Ｐゴシック" panose="020B0600070205080204" pitchFamily="50" charset="-128"/>
                        </a:rPr>
                        <a:t>,</a:t>
                      </a:r>
                      <a:r>
                        <a:rPr lang="en-US" altLang="zh-TW" sz="1200" u="none" strike="noStrike" dirty="0" smtClean="0">
                          <a:effectLst/>
                          <a:latin typeface="ＭＳ Ｐゴシック" panose="020B0600070205080204" pitchFamily="50" charset="-128"/>
                          <a:ea typeface="ＭＳ Ｐゴシック" panose="020B0600070205080204" pitchFamily="50" charset="-128"/>
                        </a:rPr>
                        <a:t>160</a:t>
                      </a: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要介護</a:t>
                      </a:r>
                      <a:r>
                        <a:rPr lang="zh-TW" altLang="en-US" sz="1200" u="none" strike="noStrike" dirty="0" smtClean="0">
                          <a:effectLst/>
                          <a:latin typeface="ＭＳ Ｐゴシック" panose="020B0600070205080204" pitchFamily="50" charset="-128"/>
                          <a:ea typeface="ＭＳ Ｐゴシック" panose="020B0600070205080204" pitchFamily="50" charset="-128"/>
                        </a:rPr>
                        <a:t>３</a:t>
                      </a:r>
                      <a:endParaRPr lang="en-US" altLang="zh-TW" sz="120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en-US" altLang="zh-TW" sz="1200" u="none" strike="noStrike" dirty="0" smtClean="0">
                          <a:effectLst/>
                          <a:latin typeface="ＭＳ Ｐゴシック" panose="020B0600070205080204" pitchFamily="50" charset="-128"/>
                          <a:ea typeface="ＭＳ Ｐゴシック" panose="020B0600070205080204" pitchFamily="50" charset="-128"/>
                        </a:rPr>
                        <a:t>269,310</a:t>
                      </a: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要介護</a:t>
                      </a:r>
                      <a:r>
                        <a:rPr lang="zh-TW" altLang="en-US" sz="1200" u="none" strike="noStrike" dirty="0" smtClean="0">
                          <a:effectLst/>
                          <a:latin typeface="ＭＳ Ｐゴシック" panose="020B0600070205080204" pitchFamily="50" charset="-128"/>
                          <a:ea typeface="ＭＳ Ｐゴシック" panose="020B0600070205080204" pitchFamily="50" charset="-128"/>
                        </a:rPr>
                        <a:t>４</a:t>
                      </a:r>
                      <a:endParaRPr lang="en-US" altLang="zh-TW" sz="120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en-US" altLang="zh-TW" sz="1200" u="none" strike="noStrike" dirty="0" smtClean="0">
                          <a:effectLst/>
                          <a:latin typeface="ＭＳ Ｐゴシック" panose="020B0600070205080204" pitchFamily="50" charset="-128"/>
                          <a:ea typeface="ＭＳ Ｐゴシック" panose="020B0600070205080204" pitchFamily="50" charset="-128"/>
                        </a:rPr>
                        <a:t>308</a:t>
                      </a:r>
                      <a:r>
                        <a:rPr lang="en-US" altLang="zh-TW" sz="1200" u="none" strike="noStrike" dirty="0">
                          <a:effectLst/>
                          <a:latin typeface="ＭＳ Ｐゴシック" panose="020B0600070205080204" pitchFamily="50" charset="-128"/>
                          <a:ea typeface="ＭＳ Ｐゴシック" panose="020B0600070205080204" pitchFamily="50" charset="-128"/>
                        </a:rPr>
                        <a:t>,</a:t>
                      </a:r>
                      <a:r>
                        <a:rPr lang="en-US" altLang="zh-TW" sz="1200" u="none" strike="noStrike" dirty="0" smtClean="0">
                          <a:effectLst/>
                          <a:latin typeface="ＭＳ Ｐゴシック" panose="020B0600070205080204" pitchFamily="50" charset="-128"/>
                          <a:ea typeface="ＭＳ Ｐゴシック" panose="020B0600070205080204" pitchFamily="50" charset="-128"/>
                        </a:rPr>
                        <a:t>060</a:t>
                      </a: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
                      </a:r>
                      <a:br>
                        <a:rPr lang="zh-TW" altLang="en-US" sz="1200" u="none" strike="noStrike" dirty="0">
                          <a:effectLst/>
                          <a:latin typeface="ＭＳ Ｐゴシック" panose="020B0600070205080204" pitchFamily="50" charset="-128"/>
                          <a:ea typeface="ＭＳ Ｐゴシック" panose="020B0600070205080204" pitchFamily="50" charset="-128"/>
                        </a:rPr>
                      </a:br>
                      <a:r>
                        <a:rPr lang="zh-TW" altLang="en-US" sz="1200" u="none" strike="noStrike" dirty="0">
                          <a:effectLst/>
                          <a:latin typeface="ＭＳ Ｐゴシック" panose="020B0600070205080204" pitchFamily="50" charset="-128"/>
                          <a:ea typeface="ＭＳ Ｐゴシック" panose="020B0600070205080204" pitchFamily="50" charset="-128"/>
                        </a:rPr>
                        <a:t>要介護</a:t>
                      </a:r>
                      <a:r>
                        <a:rPr lang="zh-TW" altLang="en-US" sz="1200" u="none" strike="noStrike" dirty="0" smtClean="0">
                          <a:effectLst/>
                          <a:latin typeface="ＭＳ Ｐゴシック" panose="020B0600070205080204" pitchFamily="50" charset="-128"/>
                          <a:ea typeface="ＭＳ Ｐゴシック" panose="020B0600070205080204" pitchFamily="50" charset="-128"/>
                        </a:rPr>
                        <a:t>５</a:t>
                      </a:r>
                      <a:endParaRPr lang="en-US" altLang="zh-TW" sz="1200" u="none" strike="noStrike" dirty="0" smtClean="0">
                        <a:effectLst/>
                        <a:latin typeface="ＭＳ Ｐゴシック" panose="020B0600070205080204" pitchFamily="50" charset="-128"/>
                        <a:ea typeface="ＭＳ Ｐゴシック" panose="020B0600070205080204" pitchFamily="50" charset="-128"/>
                      </a:endParaRPr>
                    </a:p>
                    <a:p>
                      <a:pPr algn="ctr" fontAlgn="ctr"/>
                      <a:r>
                        <a:rPr lang="en-US" altLang="zh-TW" sz="1200" u="none" strike="noStrike" dirty="0" smtClean="0">
                          <a:effectLst/>
                          <a:latin typeface="ＭＳ Ｐゴシック" panose="020B0600070205080204" pitchFamily="50" charset="-128"/>
                          <a:ea typeface="ＭＳ Ｐゴシック" panose="020B0600070205080204" pitchFamily="50" charset="-128"/>
                        </a:rPr>
                        <a:t>360</a:t>
                      </a:r>
                      <a:r>
                        <a:rPr lang="en-US" altLang="zh-TW" sz="1200" u="none" strike="noStrike" dirty="0">
                          <a:effectLst/>
                          <a:latin typeface="ＭＳ Ｐゴシック" panose="020B0600070205080204" pitchFamily="50" charset="-128"/>
                          <a:ea typeface="ＭＳ Ｐゴシック" panose="020B0600070205080204" pitchFamily="50" charset="-128"/>
                        </a:rPr>
                        <a:t>,</a:t>
                      </a:r>
                      <a:r>
                        <a:rPr lang="en-US" altLang="zh-TW" sz="1200" u="none" strike="noStrike" dirty="0" smtClean="0">
                          <a:effectLst/>
                          <a:latin typeface="ＭＳ Ｐゴシック" panose="020B0600070205080204" pitchFamily="50" charset="-128"/>
                          <a:ea typeface="ＭＳ Ｐゴシック" panose="020B0600070205080204" pitchFamily="50" charset="-128"/>
                        </a:rPr>
                        <a:t>650</a:t>
                      </a:r>
                      <a:endParaRPr lang="zh-TW" altLang="en-US" sz="12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l" fontAlgn="ctr"/>
                      <a:r>
                        <a:rPr lang="ja-JP" altLang="en-US" sz="1100" u="none" strike="noStrike" dirty="0">
                          <a:effectLst/>
                          <a:latin typeface="+mn-ea"/>
                          <a:ea typeface="+mn-ea"/>
                        </a:rPr>
                        <a:t>①訪問介護</a:t>
                      </a:r>
                      <a:endParaRPr lang="ja-JP" altLang="en-US" sz="11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rPr>
                        <a:t>②訪問入浴介護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smtClean="0">
                          <a:effectLst/>
                        </a:rPr>
                        <a:t>○</a:t>
                      </a: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ja-JP" altLang="en-US" sz="1100" u="none" strike="noStrike" dirty="0">
                          <a:effectLst/>
                          <a:latin typeface="+mn-ea"/>
                          <a:ea typeface="+mn-ea"/>
                        </a:rPr>
                        <a:t>③訪問看護</a:t>
                      </a:r>
                      <a:endParaRPr lang="ja-JP" altLang="en-US" sz="11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u="none" strike="noStrike" dirty="0" smtClean="0">
                          <a:effectLst/>
                        </a:rPr>
                        <a:t>○</a:t>
                      </a: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ja-JP" altLang="en-US" sz="1100" u="none" strike="noStrike" dirty="0">
                          <a:effectLst/>
                          <a:latin typeface="+mn-ea"/>
                          <a:ea typeface="+mn-ea"/>
                        </a:rPr>
                        <a:t>④訪問リハビリテーション</a:t>
                      </a:r>
                      <a:endParaRPr lang="ja-JP" altLang="en-US" sz="11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ja-JP" altLang="en-US" sz="1100" u="none" strike="noStrike" dirty="0">
                          <a:effectLst/>
                          <a:latin typeface="+mn-ea"/>
                          <a:ea typeface="+mn-ea"/>
                        </a:rPr>
                        <a:t>⑤通所介護</a:t>
                      </a:r>
                      <a:endParaRPr lang="ja-JP" altLang="en-US" sz="11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ja-JP" altLang="en-US" sz="1100" u="none" strike="noStrike" dirty="0">
                          <a:effectLst/>
                          <a:latin typeface="+mn-ea"/>
                          <a:ea typeface="+mn-ea"/>
                        </a:rPr>
                        <a:t>⑥通所リハビリテーション</a:t>
                      </a:r>
                      <a:endParaRPr lang="ja-JP" altLang="en-US" sz="11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rPr>
                        <a:t>⑦福祉用具貸与</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rPr>
                        <a:t>⑧短期入所生活介護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effectLst/>
                        </a:rPr>
                        <a:t>　</a:t>
                      </a:r>
                      <a:endParaRPr lang="ja-JP" altLang="en-US" sz="1100" b="0" i="0" u="none" strike="noStrike">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9849">
                <a:tc vMerge="1">
                  <a:txBody>
                    <a:bodyPr/>
                    <a:lstStyle/>
                    <a:p>
                      <a:endParaRPr kumimoji="1" lang="ja-JP" altLang="en-US"/>
                    </a:p>
                  </a:txBody>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rPr>
                        <a:t>⑨短期入所療養介護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ctr" latinLnBrk="0" hangingPunct="1"/>
                      <a:r>
                        <a:rPr kumimoji="1" lang="ja-JP" altLang="en-US" sz="1100" u="none" strike="noStrike" kern="1200" dirty="0" smtClean="0">
                          <a:solidFill>
                            <a:schemeClr val="dk1"/>
                          </a:solidFill>
                          <a:effectLst/>
                          <a:latin typeface="ＭＳ Ｐゴシック" panose="020B0600070205080204" pitchFamily="50" charset="-128"/>
                          <a:ea typeface="ＭＳ Ｐゴシック" panose="020B0600070205080204" pitchFamily="50" charset="-128"/>
                          <a:cs typeface="+mn-cs"/>
                        </a:rPr>
                        <a:t>介</a:t>
                      </a:r>
                      <a:r>
                        <a:rPr kumimoji="1" lang="ja-JP" altLang="en-US" sz="1050" u="none" strike="noStrike" kern="1200" dirty="0" smtClean="0">
                          <a:solidFill>
                            <a:schemeClr val="dk1"/>
                          </a:solidFill>
                          <a:effectLst/>
                          <a:latin typeface="ＭＳ Ｐゴシック" panose="020B0600070205080204" pitchFamily="50" charset="-128"/>
                          <a:ea typeface="ＭＳ Ｐゴシック" panose="020B0600070205080204" pitchFamily="50" charset="-128"/>
                          <a:cs typeface="+mn-cs"/>
                        </a:rPr>
                        <a:t>護老人保健施設の緊急時施設療養費と特別療養費及び病院・診療所の特定診療費</a:t>
                      </a:r>
                      <a:r>
                        <a:rPr kumimoji="1" lang="ja-JP" altLang="en-US" sz="1100" u="none" strike="noStrike" kern="1200" dirty="0">
                          <a:solidFill>
                            <a:schemeClr val="dk1"/>
                          </a:solidFill>
                          <a:effectLst/>
                          <a:latin typeface="ＭＳ Ｐゴシック" panose="020B0600070205080204" pitchFamily="50" charset="-128"/>
                          <a:ea typeface="ＭＳ Ｐゴシック" panose="020B0600070205080204" pitchFamily="50" charset="-128"/>
                          <a:cs typeface="+mn-cs"/>
                        </a:rPr>
                        <a:t>　</a:t>
                      </a:r>
                    </a:p>
                  </a:txBody>
                  <a:tcPr marL="36000" marR="36000"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418">
                <a:tc vMerge="1">
                  <a:txBody>
                    <a:bodyPr/>
                    <a:lstStyle/>
                    <a:p>
                      <a:endParaRPr kumimoji="1" lang="ja-JP" altLang="en-US"/>
                    </a:p>
                  </a:txBody>
                  <a:tcPr/>
                </a:tc>
                <a:tc>
                  <a:txBody>
                    <a:bodyPr/>
                    <a:lstStyle/>
                    <a:p>
                      <a:pPr algn="l" fontAlgn="ctr"/>
                      <a:r>
                        <a:rPr lang="ja-JP" altLang="en-US" sz="1100" u="none" strike="noStrike" dirty="0">
                          <a:effectLst/>
                          <a:latin typeface="+mn-ea"/>
                          <a:ea typeface="+mn-ea"/>
                        </a:rPr>
                        <a:t>⑩特定施設入居者生活介護</a:t>
                      </a:r>
                      <a:br>
                        <a:rPr lang="ja-JP" altLang="en-US" sz="1100" u="none" strike="noStrike" dirty="0">
                          <a:effectLst/>
                          <a:latin typeface="+mn-ea"/>
                          <a:ea typeface="+mn-ea"/>
                        </a:rPr>
                      </a:br>
                      <a:r>
                        <a:rPr lang="ja-JP" altLang="en-US" sz="1100" u="none" strike="noStrike" dirty="0">
                          <a:effectLst/>
                          <a:latin typeface="+mn-ea"/>
                          <a:ea typeface="+mn-ea"/>
                        </a:rPr>
                        <a:t>（短期利用に限る）</a:t>
                      </a:r>
                      <a:endParaRPr lang="ja-JP" altLang="en-US" sz="14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ja-JP" altLang="en-US" sz="1100" u="none" strike="noStrike" dirty="0">
                          <a:effectLst/>
                          <a:latin typeface="+mn-ea"/>
                          <a:ea typeface="+mn-ea"/>
                        </a:rPr>
                        <a:t>⑪定期巡回・随時対応サービス</a:t>
                      </a:r>
                      <a:endParaRPr lang="ja-JP" altLang="en-US" sz="11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050" u="none" strike="noStrike" dirty="0" smtClean="0">
                          <a:effectLst/>
                        </a:rPr>
                        <a:t>総合マネジメント体制強化加算</a:t>
                      </a: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rPr>
                        <a:t>⑫夜間対応型訪問介護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a:effectLst/>
                        </a:rPr>
                        <a:t>○</a:t>
                      </a:r>
                      <a:endParaRPr lang="ja-JP" altLang="en-US" sz="1100" b="0" i="0" u="none" strike="noStrike">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111">
                <a:tc vMerge="1">
                  <a:txBody>
                    <a:bodyPr/>
                    <a:lstStyle/>
                    <a:p>
                      <a:endParaRPr kumimoji="1" lang="ja-JP" altLang="en-US"/>
                    </a:p>
                  </a:txBody>
                  <a:tcPr/>
                </a:tc>
                <a:tc>
                  <a:txBody>
                    <a:bodyPr/>
                    <a:lstStyle/>
                    <a:p>
                      <a:pPr algn="l" fontAlgn="ctr"/>
                      <a:r>
                        <a:rPr lang="zh-TW" altLang="en-US" sz="1050" u="none" strike="noStrike" dirty="0">
                          <a:effectLst/>
                          <a:latin typeface="ＭＳ Ｐゴシック" panose="020B0600070205080204" pitchFamily="50" charset="-128"/>
                          <a:ea typeface="ＭＳ Ｐゴシック" panose="020B0600070205080204" pitchFamily="50" charset="-128"/>
                        </a:rPr>
                        <a:t>⑬認知症対応型通所介護</a:t>
                      </a:r>
                      <a:endParaRPr lang="zh-TW"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6876">
                <a:tc vMerge="1">
                  <a:txBody>
                    <a:bodyPr/>
                    <a:lstStyle/>
                    <a:p>
                      <a:endParaRPr kumimoji="1" lang="ja-JP" altLang="en-US"/>
                    </a:p>
                  </a:txBody>
                  <a:tcPr/>
                </a:tc>
                <a:tc>
                  <a:txBody>
                    <a:bodyPr/>
                    <a:lstStyle/>
                    <a:p>
                      <a:pPr algn="l" fontAlgn="ctr"/>
                      <a:r>
                        <a:rPr lang="zh-TW" altLang="en-US" sz="1100" u="none" strike="noStrike" dirty="0">
                          <a:effectLst/>
                          <a:latin typeface="ＭＳ Ｐゴシック" panose="020B0600070205080204" pitchFamily="50" charset="-128"/>
                          <a:ea typeface="ＭＳ Ｐゴシック" panose="020B0600070205080204" pitchFamily="50" charset="-128"/>
                        </a:rPr>
                        <a:t>⑭小規模多機能型居宅介護</a:t>
                      </a:r>
                      <a:endParaRPr lang="zh-TW" altLang="en-US" sz="11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smtClean="0">
                          <a:effectLst/>
                        </a:rPr>
                        <a:t>○</a:t>
                      </a: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100" u="none" strike="noStrike" kern="1200" dirty="0" smtClean="0">
                        <a:solidFill>
                          <a:schemeClr val="dk1"/>
                        </a:solidFill>
                        <a:effectLst/>
                        <a:latin typeface="ＭＳ Ｐゴシック" panose="020B0600070205080204" pitchFamily="50" charset="-128"/>
                        <a:ea typeface="ＭＳ Ｐゴシック" panose="020B0600070205080204"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smtClean="0">
                          <a:solidFill>
                            <a:schemeClr val="dk1"/>
                          </a:solidFill>
                          <a:effectLst/>
                          <a:latin typeface="ＭＳ Ｐゴシック" panose="020B0600070205080204" pitchFamily="50" charset="-128"/>
                          <a:ea typeface="ＭＳ Ｐゴシック" panose="020B0600070205080204" pitchFamily="50" charset="-128"/>
                          <a:cs typeface="+mn-cs"/>
                        </a:rPr>
                        <a:t>総合マネジメント体制強化加算</a:t>
                      </a:r>
                      <a:endParaRPr kumimoji="1" lang="en-US" altLang="zh-TW" sz="1050" u="none" strike="noStrike" kern="1200" dirty="0" smtClean="0">
                        <a:solidFill>
                          <a:schemeClr val="dk1"/>
                        </a:solidFill>
                        <a:effectLst/>
                        <a:latin typeface="ＭＳ Ｐゴシック" panose="020B0600070205080204" pitchFamily="50" charset="-128"/>
                        <a:ea typeface="ＭＳ Ｐゴシック" panose="020B0600070205080204"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dirty="0" smtClean="0">
                          <a:latin typeface="+mn-ea"/>
                        </a:rPr>
                        <a:t>訪問体制強化加算</a:t>
                      </a:r>
                      <a:endParaRPr lang="en-US" altLang="ja-JP" sz="1100" dirty="0" smtClean="0">
                        <a:latin typeface="+mn-ea"/>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3959">
                <a:tc vMerge="1">
                  <a:txBody>
                    <a:bodyPr/>
                    <a:lstStyle/>
                    <a:p>
                      <a:endParaRPr kumimoji="1" lang="ja-JP" altLang="en-US"/>
                    </a:p>
                  </a:txBody>
                  <a:tcPr/>
                </a:tc>
                <a:tc>
                  <a:txBody>
                    <a:bodyPr/>
                    <a:lstStyle/>
                    <a:p>
                      <a:pPr algn="l" fontAlgn="ctr"/>
                      <a:r>
                        <a:rPr lang="ja-JP" altLang="en-US" sz="1200" u="none" strike="noStrike" dirty="0">
                          <a:effectLst/>
                          <a:latin typeface="+mn-ea"/>
                          <a:ea typeface="+mn-ea"/>
                        </a:rPr>
                        <a:t>⑮</a:t>
                      </a:r>
                      <a:r>
                        <a:rPr lang="ja-JP" altLang="en-US" sz="1100" u="none" strike="noStrike" dirty="0">
                          <a:effectLst/>
                          <a:latin typeface="+mn-ea"/>
                          <a:ea typeface="+mn-ea"/>
                        </a:rPr>
                        <a:t>認知症対応型共同生活</a:t>
                      </a:r>
                      <a:r>
                        <a:rPr lang="ja-JP" altLang="en-US" sz="1100" u="none" strike="noStrike" dirty="0" smtClean="0">
                          <a:effectLst/>
                          <a:latin typeface="+mn-ea"/>
                          <a:ea typeface="+mn-ea"/>
                        </a:rPr>
                        <a:t>介護</a:t>
                      </a:r>
                      <a:endParaRPr lang="en-US" altLang="ja-JP" sz="1100" u="none" strike="noStrike" dirty="0" smtClean="0">
                        <a:effectLst/>
                        <a:latin typeface="+mn-ea"/>
                        <a:ea typeface="+mn-ea"/>
                      </a:endParaRPr>
                    </a:p>
                    <a:p>
                      <a:pPr algn="l" fontAlgn="ctr"/>
                      <a:r>
                        <a:rPr lang="ja-JP" altLang="en-US" sz="1100" u="none" strike="noStrike" dirty="0" smtClean="0">
                          <a:effectLst/>
                          <a:latin typeface="+mn-ea"/>
                          <a:ea typeface="+mn-ea"/>
                        </a:rPr>
                        <a:t>（</a:t>
                      </a:r>
                      <a:r>
                        <a:rPr lang="ja-JP" altLang="en-US" sz="1100" u="none" strike="noStrike" dirty="0">
                          <a:effectLst/>
                          <a:latin typeface="+mn-ea"/>
                          <a:ea typeface="+mn-ea"/>
                        </a:rPr>
                        <a:t>短期利用に限る）</a:t>
                      </a:r>
                      <a:endParaRPr lang="ja-JP" altLang="en-US" sz="11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7693">
                <a:tc vMerge="1">
                  <a:txBody>
                    <a:bodyPr/>
                    <a:lstStyle/>
                    <a:p>
                      <a:endParaRPr kumimoji="1" lang="ja-JP" altLang="en-US"/>
                    </a:p>
                  </a:txBody>
                  <a:tcPr/>
                </a:tc>
                <a:tc>
                  <a:txBody>
                    <a:bodyPr/>
                    <a:lstStyle/>
                    <a:p>
                      <a:pPr algn="l" fontAlgn="ctr"/>
                      <a:r>
                        <a:rPr lang="ja-JP" altLang="en-US" sz="1100" u="none" strike="noStrike" dirty="0">
                          <a:effectLst/>
                          <a:latin typeface="+mn-ea"/>
                          <a:ea typeface="+mn-ea"/>
                        </a:rPr>
                        <a:t>⑯地域密着型特定施設入居者生活</a:t>
                      </a:r>
                      <a:r>
                        <a:rPr lang="ja-JP" altLang="en-US" sz="1100" u="none" strike="noStrike" dirty="0" smtClean="0">
                          <a:effectLst/>
                          <a:latin typeface="+mn-ea"/>
                          <a:ea typeface="+mn-ea"/>
                        </a:rPr>
                        <a:t>介護（</a:t>
                      </a:r>
                      <a:r>
                        <a:rPr lang="ja-JP" altLang="en-US" sz="1100" u="none" strike="noStrike" dirty="0">
                          <a:effectLst/>
                          <a:latin typeface="+mn-ea"/>
                          <a:ea typeface="+mn-ea"/>
                        </a:rPr>
                        <a:t>短期利用に限る）</a:t>
                      </a:r>
                      <a:endParaRPr lang="ja-JP" altLang="en-US" sz="11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7095">
                <a:tc vMerge="1">
                  <a:txBody>
                    <a:bodyPr/>
                    <a:lstStyle/>
                    <a:p>
                      <a:endParaRPr kumimoji="1" lang="ja-JP" altLang="en-US"/>
                    </a:p>
                  </a:txBody>
                  <a:tcPr/>
                </a:tc>
                <a:tc>
                  <a:txBody>
                    <a:bodyPr/>
                    <a:lstStyle/>
                    <a:p>
                      <a:pPr algn="l" fontAlgn="ctr"/>
                      <a:r>
                        <a:rPr lang="ja-JP" altLang="en-US" sz="1100" u="none" strike="noStrike" dirty="0" smtClean="0">
                          <a:effectLst/>
                          <a:latin typeface="+mn-ea"/>
                          <a:ea typeface="+mn-ea"/>
                        </a:rPr>
                        <a:t>⑰看護小規模多機能型居宅介護</a:t>
                      </a:r>
                      <a:endParaRPr lang="ja-JP" altLang="en-US" sz="1100" b="0" i="0" u="none" strike="noStrike" dirty="0">
                        <a:solidFill>
                          <a:srgbClr val="000000"/>
                        </a:solidFill>
                        <a:effectLst/>
                        <a:latin typeface="+mn-ea"/>
                        <a:ea typeface="+mn-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　</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u="none" strike="noStrike" dirty="0">
                          <a:effectLst/>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1100" b="0" i="0" u="none" strike="noStrike" dirty="0" smtClean="0">
                          <a:solidFill>
                            <a:srgbClr val="000000"/>
                          </a:solidFill>
                          <a:effectLst/>
                          <a:latin typeface="ＭＳ Ｐゴシック"/>
                        </a:rPr>
                        <a:t>○</a:t>
                      </a:r>
                      <a:endParaRPr lang="ja-JP" altLang="en-US" sz="1100" b="0" i="0" u="none" strike="noStrike" dirty="0">
                        <a:solidFill>
                          <a:srgbClr val="000000"/>
                        </a:solidFill>
                        <a:effectLst/>
                        <a:latin typeface="ＭＳ Ｐゴシック"/>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1100" u="none" strike="noStrike" kern="1200" dirty="0" smtClean="0">
                          <a:solidFill>
                            <a:schemeClr val="dk1"/>
                          </a:solidFill>
                          <a:effectLst/>
                          <a:latin typeface="ＭＳ Ｐゴシック" panose="020B0600070205080204" pitchFamily="50" charset="-128"/>
                          <a:ea typeface="ＭＳ Ｐゴシック" panose="020B0600070205080204" pitchFamily="50" charset="-128"/>
                          <a:cs typeface="+mn-cs"/>
                        </a:rPr>
                        <a:t>事業開始時支援加算</a:t>
                      </a:r>
                      <a:endParaRPr kumimoji="1" lang="en-US" altLang="zh-TW" sz="1100" u="none" strike="noStrike" kern="1200" dirty="0" smtClean="0">
                        <a:solidFill>
                          <a:schemeClr val="dk1"/>
                        </a:solidFill>
                        <a:effectLst/>
                        <a:latin typeface="ＭＳ Ｐゴシック" panose="020B0600070205080204" pitchFamily="50" charset="-128"/>
                        <a:ea typeface="ＭＳ Ｐゴシック" panose="020B0600070205080204"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u="none" strike="noStrike" kern="1200" dirty="0" smtClean="0">
                          <a:solidFill>
                            <a:schemeClr val="dk1"/>
                          </a:solidFill>
                          <a:effectLst/>
                          <a:latin typeface="ＭＳ Ｐゴシック" panose="020B0600070205080204" pitchFamily="50" charset="-128"/>
                          <a:ea typeface="ＭＳ Ｐゴシック" panose="020B0600070205080204" pitchFamily="50" charset="-128"/>
                          <a:cs typeface="+mn-cs"/>
                        </a:rPr>
                        <a:t>総合マネジメント体制強化加算</a:t>
                      </a:r>
                      <a:endParaRPr kumimoji="1" lang="en-US" altLang="zh-TW" sz="1050" u="none" strike="noStrike" kern="1200" dirty="0" smtClean="0">
                        <a:solidFill>
                          <a:schemeClr val="dk1"/>
                        </a:solidFill>
                        <a:effectLst/>
                        <a:latin typeface="ＭＳ Ｐゴシック" panose="020B0600070205080204" pitchFamily="50" charset="-128"/>
                        <a:ea typeface="ＭＳ Ｐゴシック" panose="020B0600070205080204" pitchFamily="50" charset="-128"/>
                        <a:cs typeface="+mn-cs"/>
                      </a:endParaRP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dirty="0" smtClean="0">
                          <a:latin typeface="+mn-ea"/>
                        </a:rPr>
                        <a:t>訪問看護体制強化加算 </a:t>
                      </a:r>
                      <a:endParaRPr kumimoji="1" lang="ja-JP" altLang="en-US" sz="1100" u="none" strike="noStrike" kern="1200" dirty="0">
                        <a:solidFill>
                          <a:schemeClr val="dk1"/>
                        </a:solidFill>
                        <a:effectLst/>
                        <a:latin typeface="ＭＳ Ｐゴシック" panose="020B0600070205080204" pitchFamily="50" charset="-128"/>
                        <a:ea typeface="ＭＳ Ｐゴシック" panose="020B0600070205080204" pitchFamily="50" charset="-128"/>
                        <a:cs typeface="+mn-cs"/>
                      </a:endParaRPr>
                    </a:p>
                  </a:txBody>
                  <a:tcPr marL="8301" marR="83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1489">
                <a:tc>
                  <a:txBody>
                    <a:bodyPr/>
                    <a:lstStyle/>
                    <a:p>
                      <a:pPr algn="ctr" fontAlgn="ctr"/>
                      <a:r>
                        <a:rPr lang="ja-JP" altLang="en-US" sz="1050" u="none" strike="noStrike" dirty="0">
                          <a:effectLst/>
                          <a:latin typeface="+mj-ea"/>
                          <a:ea typeface="+mj-ea"/>
                        </a:rPr>
                        <a:t>限度</a:t>
                      </a:r>
                      <a:r>
                        <a:rPr lang="ja-JP" altLang="en-US" sz="1050" u="none" strike="noStrike" dirty="0" smtClean="0">
                          <a:effectLst/>
                          <a:latin typeface="+mj-ea"/>
                          <a:ea typeface="+mj-ea"/>
                        </a:rPr>
                        <a:t>額適用外サービス</a:t>
                      </a:r>
                      <a:endParaRPr lang="ja-JP" altLang="en-US" sz="1050" b="0" i="0" u="none" strike="noStrike" dirty="0">
                        <a:solidFill>
                          <a:srgbClr val="000000"/>
                        </a:solidFill>
                        <a:effectLst/>
                        <a:latin typeface="+mj-ea"/>
                        <a:ea typeface="+mj-ea"/>
                      </a:endParaRPr>
                    </a:p>
                  </a:txBody>
                  <a:tcPr marL="72001" marR="72001" marT="830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6">
                  <a:txBody>
                    <a:bodyPr/>
                    <a:lstStyle/>
                    <a:p>
                      <a:pPr algn="l" fontAlgn="ctr"/>
                      <a:r>
                        <a:rPr lang="ja-JP" altLang="en-US" sz="1100" u="none" strike="noStrike" dirty="0">
                          <a:effectLst/>
                          <a:latin typeface="+mn-ea"/>
                          <a:ea typeface="+mn-ea"/>
                        </a:rPr>
                        <a:t>①居宅療養管理指導、②特定施設入居者生活介護</a:t>
                      </a:r>
                      <a:r>
                        <a:rPr lang="ja-JP" altLang="en-US" sz="1000" u="none" strike="noStrike" dirty="0">
                          <a:effectLst/>
                          <a:latin typeface="+mn-ea"/>
                          <a:ea typeface="+mn-ea"/>
                        </a:rPr>
                        <a:t>（外部サービス利用型を除く）（短期利用を除く）</a:t>
                      </a:r>
                      <a:r>
                        <a:rPr lang="ja-JP" altLang="en-US" sz="1100" u="none" strike="noStrike" dirty="0">
                          <a:effectLst/>
                          <a:latin typeface="+mn-ea"/>
                          <a:ea typeface="+mn-ea"/>
                        </a:rPr>
                        <a:t>、③認知症対応型共同生活介護</a:t>
                      </a:r>
                      <a:r>
                        <a:rPr lang="ja-JP" altLang="en-US" sz="1000" u="none" strike="noStrike" dirty="0">
                          <a:effectLst/>
                          <a:latin typeface="+mn-ea"/>
                          <a:ea typeface="+mn-ea"/>
                        </a:rPr>
                        <a:t>（短期利用を除く）</a:t>
                      </a:r>
                      <a:r>
                        <a:rPr lang="ja-JP" altLang="en-US" sz="1100" u="none" strike="noStrike" dirty="0" smtClean="0">
                          <a:effectLst/>
                          <a:latin typeface="+mn-ea"/>
                          <a:ea typeface="+mn-ea"/>
                        </a:rPr>
                        <a:t>、</a:t>
                      </a:r>
                      <a:endParaRPr lang="en-US" altLang="ja-JP" sz="1100" u="none" strike="noStrike" dirty="0" smtClean="0">
                        <a:effectLst/>
                        <a:latin typeface="+mn-ea"/>
                        <a:ea typeface="+mn-ea"/>
                      </a:endParaRPr>
                    </a:p>
                    <a:p>
                      <a:pPr algn="l" fontAlgn="ctr"/>
                      <a:r>
                        <a:rPr lang="ja-JP" altLang="en-US" sz="1100" u="none" strike="noStrike" dirty="0" smtClean="0">
                          <a:effectLst/>
                          <a:latin typeface="+mn-ea"/>
                          <a:ea typeface="+mn-ea"/>
                        </a:rPr>
                        <a:t>④</a:t>
                      </a:r>
                      <a:r>
                        <a:rPr lang="ja-JP" altLang="en-US" sz="1100" u="none" strike="noStrike" dirty="0">
                          <a:effectLst/>
                          <a:latin typeface="+mn-ea"/>
                          <a:ea typeface="+mn-ea"/>
                        </a:rPr>
                        <a:t>地域密着型特定施設入居者生活介護</a:t>
                      </a:r>
                      <a:r>
                        <a:rPr lang="ja-JP" altLang="en-US" sz="1000" u="none" strike="noStrike" dirty="0">
                          <a:effectLst/>
                          <a:latin typeface="+mn-ea"/>
                          <a:ea typeface="+mn-ea"/>
                        </a:rPr>
                        <a:t>（短期利用を除く）</a:t>
                      </a:r>
                      <a:r>
                        <a:rPr lang="ja-JP" altLang="en-US" sz="1100" u="none" strike="noStrike" dirty="0">
                          <a:effectLst/>
                          <a:latin typeface="+mn-ea"/>
                          <a:ea typeface="+mn-ea"/>
                        </a:rPr>
                        <a:t>、⑤地域密着型介護老人福祉施設入所者生活</a:t>
                      </a:r>
                      <a:r>
                        <a:rPr lang="ja-JP" altLang="en-US" sz="1100" u="none" strike="noStrike" dirty="0" smtClean="0">
                          <a:effectLst/>
                          <a:latin typeface="+mn-ea"/>
                          <a:ea typeface="+mn-ea"/>
                        </a:rPr>
                        <a:t>介護、⑥居宅介護支援</a:t>
                      </a:r>
                      <a:endParaRPr lang="ja-JP" altLang="en-US" sz="1100" b="0" i="0" u="none" strike="noStrike" dirty="0">
                        <a:solidFill>
                          <a:srgbClr val="000000"/>
                        </a:solidFill>
                        <a:effectLst/>
                        <a:latin typeface="+mn-ea"/>
                        <a:ea typeface="+mn-ea"/>
                      </a:endParaRPr>
                    </a:p>
                  </a:txBody>
                  <a:tcPr marL="72001" marR="72001" marT="83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3" name="正方形/長方形 2"/>
          <p:cNvSpPr/>
          <p:nvPr/>
        </p:nvSpPr>
        <p:spPr>
          <a:xfrm>
            <a:off x="6807200" y="743767"/>
            <a:ext cx="1188000" cy="522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正方形/長方形 4"/>
          <p:cNvSpPr/>
          <p:nvPr/>
        </p:nvSpPr>
        <p:spPr>
          <a:xfrm>
            <a:off x="-15552" y="6538703"/>
            <a:ext cx="9289032" cy="246221"/>
          </a:xfrm>
          <a:prstGeom prst="rect">
            <a:avLst/>
          </a:prstGeom>
        </p:spPr>
        <p:txBody>
          <a:bodyPr wrap="square">
            <a:spAutoFit/>
          </a:bodyPr>
          <a:lstStyle/>
          <a:p>
            <a:r>
              <a:rPr lang="en-US" altLang="ja-JP" sz="1000" dirty="0" smtClean="0">
                <a:solidFill>
                  <a:prstClr val="black"/>
                </a:solidFill>
                <a:latin typeface="ＭＳ Ｐゴシック"/>
              </a:rPr>
              <a:t>※</a:t>
            </a:r>
            <a:r>
              <a:rPr lang="ja-JP" altLang="en-US" sz="1000" dirty="0" smtClean="0">
                <a:solidFill>
                  <a:prstClr val="black"/>
                </a:solidFill>
                <a:latin typeface="ＭＳ Ｐゴシック"/>
              </a:rPr>
              <a:t>中山間</a:t>
            </a:r>
            <a:r>
              <a:rPr lang="ja-JP" altLang="en-US" sz="1000" dirty="0">
                <a:solidFill>
                  <a:prstClr val="black"/>
                </a:solidFill>
                <a:latin typeface="ＭＳ Ｐゴシック"/>
              </a:rPr>
              <a:t>地域等提供加算等には、中山間地域等提供加算、中山間地域等の小規模事業所加算及び特別地域加算を含む。</a:t>
            </a:r>
            <a:endParaRPr lang="en-US" altLang="ja-JP" sz="1000" dirty="0">
              <a:solidFill>
                <a:prstClr val="black"/>
              </a:solidFill>
              <a:latin typeface="ＭＳ Ｐゴシック"/>
            </a:endParaRPr>
          </a:p>
        </p:txBody>
      </p:sp>
      <p:sp>
        <p:nvSpPr>
          <p:cNvPr id="10" name="正方形/長方形 9"/>
          <p:cNvSpPr/>
          <p:nvPr/>
        </p:nvSpPr>
        <p:spPr>
          <a:xfrm>
            <a:off x="8026408" y="4478716"/>
            <a:ext cx="1800000" cy="3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 name="正方形/長方形 10"/>
          <p:cNvSpPr/>
          <p:nvPr/>
        </p:nvSpPr>
        <p:spPr>
          <a:xfrm>
            <a:off x="8019154" y="5683379"/>
            <a:ext cx="1800000" cy="3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正方形/長方形 11"/>
          <p:cNvSpPr/>
          <p:nvPr/>
        </p:nvSpPr>
        <p:spPr>
          <a:xfrm>
            <a:off x="8019154" y="3755923"/>
            <a:ext cx="1800000" cy="18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タイトル 1"/>
          <p:cNvSpPr txBox="1">
            <a:spLocks/>
          </p:cNvSpPr>
          <p:nvPr/>
        </p:nvSpPr>
        <p:spPr>
          <a:xfrm>
            <a:off x="-479" y="8428"/>
            <a:ext cx="9913739" cy="689801"/>
          </a:xfrm>
          <a:prstGeom prst="rect">
            <a:avLst/>
          </a:prstGeom>
          <a:solidFill>
            <a:schemeClr val="accent6">
              <a:lumMod val="20000"/>
              <a:lumOff val="80000"/>
            </a:schemeClr>
          </a:solidFill>
          <a:ln>
            <a:solidFill>
              <a:schemeClr val="accent6">
                <a:lumMod val="20000"/>
                <a:lumOff val="8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r>
              <a:rPr lang="ja-JP" altLang="en-US" sz="2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１０．</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区分支給限度基準額に係る</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a:t>
            </a:r>
            <a:r>
              <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2000" b="1"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区分</a:t>
            </a:r>
            <a:r>
              <a:rPr lang="ja-JP" altLang="en-US" sz="2000" b="1"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支給限度基準額に含まれない費用、適用されないサービス</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正方形/長方形 13"/>
          <p:cNvSpPr/>
          <p:nvPr/>
        </p:nvSpPr>
        <p:spPr>
          <a:xfrm>
            <a:off x="8374695" y="698229"/>
            <a:ext cx="1451431" cy="2488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prstClr val="black"/>
                </a:solidFill>
              </a:rPr>
              <a:t>H27</a:t>
            </a:r>
            <a:r>
              <a:rPr lang="ja-JP" altLang="en-US" sz="1400" dirty="0" smtClean="0">
                <a:solidFill>
                  <a:prstClr val="black"/>
                </a:solidFill>
              </a:rPr>
              <a:t>新設部分</a:t>
            </a:r>
            <a:endParaRPr lang="ja-JP" altLang="en-US" dirty="0">
              <a:solidFill>
                <a:prstClr val="black"/>
              </a:solidFill>
            </a:endParaRPr>
          </a:p>
        </p:txBody>
      </p:sp>
      <p:sp>
        <p:nvSpPr>
          <p:cNvPr id="15" name="正方形/長方形 14"/>
          <p:cNvSpPr/>
          <p:nvPr/>
        </p:nvSpPr>
        <p:spPr>
          <a:xfrm>
            <a:off x="3171377" y="4278983"/>
            <a:ext cx="1224000" cy="540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88</a:t>
            </a:fld>
            <a:endParaRPr kumimoji="0" lang="en-US" altLang="ja-JP" sz="1600" kern="0" dirty="0">
              <a:solidFill>
                <a:srgbClr val="000000"/>
              </a:solidFill>
            </a:endParaRPr>
          </a:p>
        </p:txBody>
      </p:sp>
    </p:spTree>
    <p:extLst>
      <p:ext uri="{BB962C8B-B14F-4D97-AF65-F5344CB8AC3E}">
        <p14:creationId xmlns:p14="http://schemas.microsoft.com/office/powerpoint/2010/main" val="19500885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8"/>
            <a:ext cx="9913739" cy="466900"/>
          </a:xfrm>
          <a:prstGeom prst="rect">
            <a:avLst/>
          </a:prstGeom>
          <a:solidFill>
            <a:schemeClr val="accent6">
              <a:lumMod val="20000"/>
              <a:lumOff val="80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0">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１１．地域区分の見直し－１</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82558" y="705454"/>
            <a:ext cx="9764485" cy="44527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sz="1600" dirty="0" smtClean="0">
              <a:solidFill>
                <a:prstClr val="black"/>
              </a:solidFill>
              <a:latin typeface="ＭＳ Ｐゴシック"/>
              <a:cs typeface="メイリオ" panose="020B0604030504040204" pitchFamily="50" charset="-128"/>
            </a:endParaRPr>
          </a:p>
          <a:p>
            <a:r>
              <a:rPr lang="ja-JP" altLang="en-US" sz="1600" b="1" u="sng" dirty="0" smtClean="0">
                <a:solidFill>
                  <a:prstClr val="black"/>
                </a:solidFill>
                <a:latin typeface="ＭＳ Ｐゴシック"/>
                <a:cs typeface="メイリオ" panose="020B0604030504040204" pitchFamily="50" charset="-128"/>
              </a:rPr>
              <a:t>（基本的な考え方）</a:t>
            </a:r>
            <a:endParaRPr lang="en-US" altLang="ja-JP" sz="1600" b="1" u="sng" dirty="0">
              <a:solidFill>
                <a:prstClr val="black"/>
              </a:solidFill>
              <a:latin typeface="ＭＳ Ｐゴシック"/>
              <a:cs typeface="メイリオ" panose="020B0604030504040204" pitchFamily="50" charset="-128"/>
            </a:endParaRPr>
          </a:p>
          <a:p>
            <a:r>
              <a:rPr lang="ja-JP" altLang="en-US" sz="1600" dirty="0" smtClean="0">
                <a:solidFill>
                  <a:prstClr val="black"/>
                </a:solidFill>
                <a:latin typeface="ＭＳ Ｐゴシック"/>
                <a:cs typeface="メイリオ" panose="020B0604030504040204" pitchFamily="50" charset="-128"/>
              </a:rPr>
              <a:t>○ </a:t>
            </a:r>
            <a:r>
              <a:rPr lang="ja-JP" altLang="ja-JP" sz="1600" kern="100" dirty="0" smtClean="0">
                <a:solidFill>
                  <a:prstClr val="black"/>
                </a:solidFill>
                <a:latin typeface="ＭＳ Ｐゴシック"/>
                <a:cs typeface="Times New Roman"/>
              </a:rPr>
              <a:t>民間事</a:t>
            </a:r>
            <a:r>
              <a:rPr lang="ja-JP" altLang="ja-JP" sz="1600" kern="100" dirty="0">
                <a:solidFill>
                  <a:prstClr val="black"/>
                </a:solidFill>
                <a:latin typeface="ＭＳ Ｐゴシック"/>
                <a:cs typeface="Times New Roman"/>
              </a:rPr>
              <a:t>業者の賃金水準を基礎とした賃金指数に基づき設定するという原則に立ち、客観的に地域区分を</a:t>
            </a:r>
            <a:r>
              <a:rPr lang="ja-JP" altLang="ja-JP" sz="1600" kern="100" dirty="0" smtClean="0">
                <a:solidFill>
                  <a:prstClr val="black"/>
                </a:solidFill>
                <a:latin typeface="ＭＳ Ｐゴシック"/>
                <a:cs typeface="Times New Roman"/>
              </a:rPr>
              <a:t>設定</a:t>
            </a:r>
            <a:endParaRPr lang="en-US" altLang="ja-JP" sz="1600" kern="100" dirty="0" smtClean="0">
              <a:solidFill>
                <a:prstClr val="black"/>
              </a:solidFill>
              <a:latin typeface="ＭＳ Ｐゴシック"/>
              <a:cs typeface="Times New Roman"/>
            </a:endParaRPr>
          </a:p>
          <a:p>
            <a:r>
              <a:rPr lang="ja-JP" altLang="en-US" sz="1600" kern="100" dirty="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する</a:t>
            </a:r>
            <a:r>
              <a:rPr lang="ja-JP" altLang="ja-JP" sz="1600" kern="100" dirty="0">
                <a:solidFill>
                  <a:prstClr val="black"/>
                </a:solidFill>
                <a:latin typeface="ＭＳ Ｐゴシック"/>
                <a:cs typeface="Times New Roman"/>
              </a:rPr>
              <a:t>観点から、公務員（国家公務員又は地方公務員（以下同じ。））の地域手当の設定に準拠する見直しを行う</a:t>
            </a:r>
            <a:r>
              <a:rPr lang="ja-JP" altLang="ja-JP" sz="1600" kern="100" dirty="0" smtClean="0">
                <a:solidFill>
                  <a:prstClr val="black"/>
                </a:solidFill>
                <a:latin typeface="ＭＳ Ｐゴシック"/>
                <a:cs typeface="Times New Roman"/>
              </a:rPr>
              <a:t>。</a:t>
            </a:r>
            <a:endParaRPr lang="en-US" altLang="ja-JP" sz="1600" kern="100" dirty="0" smtClean="0">
              <a:solidFill>
                <a:prstClr val="black"/>
              </a:solidFill>
              <a:latin typeface="ＭＳ Ｐゴシック"/>
              <a:cs typeface="Times New Roman"/>
            </a:endParaRPr>
          </a:p>
          <a:p>
            <a:pPr>
              <a:spcBef>
                <a:spcPts val="1200"/>
              </a:spcBef>
            </a:pPr>
            <a:r>
              <a:rPr lang="ja-JP" altLang="en-US" sz="1600" kern="100" dirty="0" smtClean="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また</a:t>
            </a:r>
            <a:r>
              <a:rPr lang="ja-JP" altLang="ja-JP" sz="1600" kern="100" dirty="0">
                <a:solidFill>
                  <a:prstClr val="black"/>
                </a:solidFill>
                <a:latin typeface="ＭＳ Ｐゴシック"/>
                <a:cs typeface="Times New Roman"/>
              </a:rPr>
              <a:t>、公務員の地域手当の設定がない地域については、「その他（０％）」の設定を原則としつつ、隣接する</a:t>
            </a:r>
            <a:r>
              <a:rPr lang="ja-JP" altLang="ja-JP" sz="1600" kern="100" dirty="0" smtClean="0">
                <a:solidFill>
                  <a:prstClr val="black"/>
                </a:solidFill>
                <a:latin typeface="ＭＳ Ｐゴシック"/>
                <a:cs typeface="Times New Roman"/>
              </a:rPr>
              <a:t>地</a:t>
            </a:r>
            <a:endParaRPr lang="en-US" altLang="ja-JP" sz="1600" kern="100" dirty="0" smtClean="0">
              <a:solidFill>
                <a:prstClr val="black"/>
              </a:solidFill>
              <a:latin typeface="ＭＳ Ｐゴシック"/>
              <a:cs typeface="Times New Roman"/>
            </a:endParaRPr>
          </a:p>
          <a:p>
            <a:r>
              <a:rPr lang="ja-JP" altLang="en-US" sz="1600" kern="100" dirty="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域</a:t>
            </a:r>
            <a:r>
              <a:rPr lang="ja-JP" altLang="ja-JP" sz="1600" kern="100" dirty="0">
                <a:solidFill>
                  <a:prstClr val="black"/>
                </a:solidFill>
                <a:latin typeface="ＭＳ Ｐゴシック"/>
                <a:cs typeface="Times New Roman"/>
              </a:rPr>
              <a:t>の実情を踏まえ、公務員の地域手当の設定がある地域について「複数隣接する地域区分のうち低い区分」</a:t>
            </a:r>
            <a:r>
              <a:rPr lang="ja-JP" altLang="ja-JP" sz="1600" kern="100" dirty="0" err="1" smtClean="0">
                <a:solidFill>
                  <a:prstClr val="black"/>
                </a:solidFill>
                <a:latin typeface="ＭＳ Ｐゴシック"/>
                <a:cs typeface="Times New Roman"/>
              </a:rPr>
              <a:t>か</a:t>
            </a:r>
            <a:endParaRPr lang="en-US" altLang="ja-JP" sz="1600" kern="100" dirty="0" smtClean="0">
              <a:solidFill>
                <a:prstClr val="black"/>
              </a:solidFill>
              <a:latin typeface="ＭＳ Ｐゴシック"/>
              <a:cs typeface="Times New Roman"/>
            </a:endParaRPr>
          </a:p>
          <a:p>
            <a:r>
              <a:rPr lang="ja-JP" altLang="en-US" sz="1600" kern="100" dirty="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ら</a:t>
            </a:r>
            <a:r>
              <a:rPr lang="ja-JP" altLang="ja-JP" sz="1600" kern="100" dirty="0">
                <a:solidFill>
                  <a:prstClr val="black"/>
                </a:solidFill>
                <a:latin typeface="ＭＳ Ｐゴシック"/>
                <a:cs typeface="Times New Roman"/>
              </a:rPr>
              <a:t>本来の「その他（０％）」までの範囲内の区分を選択できるようにする</a:t>
            </a:r>
            <a:r>
              <a:rPr lang="ja-JP" altLang="ja-JP" sz="1600" kern="100" dirty="0" smtClean="0">
                <a:solidFill>
                  <a:prstClr val="black"/>
                </a:solidFill>
                <a:latin typeface="ＭＳ Ｐゴシック"/>
                <a:cs typeface="Times New Roman"/>
              </a:rPr>
              <a:t>。</a:t>
            </a:r>
            <a:endParaRPr lang="en-US" altLang="ja-JP" sz="1600" kern="100" dirty="0" smtClean="0">
              <a:solidFill>
                <a:prstClr val="black"/>
              </a:solidFill>
              <a:latin typeface="ＭＳ Ｐゴシック"/>
              <a:cs typeface="Times New Roman"/>
            </a:endParaRPr>
          </a:p>
          <a:p>
            <a:endParaRPr lang="en-US" altLang="ja-JP" sz="1100" kern="100" dirty="0">
              <a:solidFill>
                <a:prstClr val="black"/>
              </a:solidFill>
              <a:latin typeface="ＭＳ Ｐゴシック"/>
              <a:cs typeface="Times New Roman"/>
            </a:endParaRPr>
          </a:p>
          <a:p>
            <a:r>
              <a:rPr lang="ja-JP" altLang="en-US" sz="1600" kern="100" dirty="0" smtClean="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また</a:t>
            </a:r>
            <a:r>
              <a:rPr lang="ja-JP" altLang="ja-JP" sz="1600" kern="100" dirty="0">
                <a:solidFill>
                  <a:prstClr val="black"/>
                </a:solidFill>
                <a:latin typeface="ＭＳ Ｐゴシック"/>
                <a:cs typeface="Times New Roman"/>
              </a:rPr>
              <a:t>、広域連合を構成する自治体が適用されている地域区分の割合が異なる場合は、構成する自治体間</a:t>
            </a:r>
            <a:r>
              <a:rPr lang="ja-JP" altLang="ja-JP" sz="1600" kern="100" dirty="0" smtClean="0">
                <a:solidFill>
                  <a:prstClr val="black"/>
                </a:solidFill>
                <a:latin typeface="ＭＳ Ｐゴシック"/>
                <a:cs typeface="Times New Roman"/>
              </a:rPr>
              <a:t>の</a:t>
            </a:r>
            <a:endParaRPr lang="en-US" altLang="ja-JP" sz="1600" kern="100" dirty="0" smtClean="0">
              <a:solidFill>
                <a:prstClr val="black"/>
              </a:solidFill>
              <a:latin typeface="ＭＳ Ｐゴシック"/>
              <a:cs typeface="Times New Roman"/>
            </a:endParaRPr>
          </a:p>
          <a:p>
            <a:r>
              <a:rPr lang="ja-JP" altLang="en-US" sz="1600" kern="100" dirty="0" smtClean="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協議</a:t>
            </a:r>
            <a:r>
              <a:rPr lang="ja-JP" altLang="ja-JP" sz="1600" kern="100" dirty="0">
                <a:solidFill>
                  <a:prstClr val="black"/>
                </a:solidFill>
                <a:latin typeface="ＭＳ Ｐゴシック"/>
                <a:cs typeface="Times New Roman"/>
              </a:rPr>
              <a:t>により、その自治体が適用されている区分の範囲内で設定する</a:t>
            </a:r>
            <a:r>
              <a:rPr lang="ja-JP" altLang="ja-JP" sz="1600" kern="100" dirty="0" smtClean="0">
                <a:solidFill>
                  <a:prstClr val="black"/>
                </a:solidFill>
                <a:latin typeface="ＭＳ Ｐゴシック"/>
                <a:cs typeface="Times New Roman"/>
              </a:rPr>
              <a:t>。</a:t>
            </a:r>
            <a:endParaRPr lang="en-US" altLang="ja-JP" sz="1600" kern="100" dirty="0" smtClean="0">
              <a:solidFill>
                <a:prstClr val="black"/>
              </a:solidFill>
              <a:latin typeface="ＭＳ Ｐゴシック"/>
              <a:cs typeface="Times New Roman"/>
            </a:endParaRPr>
          </a:p>
          <a:p>
            <a:endParaRPr lang="en-US" altLang="ja-JP" sz="1100" kern="100" dirty="0">
              <a:solidFill>
                <a:prstClr val="black"/>
              </a:solidFill>
              <a:latin typeface="ＭＳ Ｐゴシック"/>
              <a:cs typeface="Times New Roman"/>
            </a:endParaRPr>
          </a:p>
          <a:p>
            <a:r>
              <a:rPr lang="ja-JP" altLang="en-US" sz="1600" kern="100" dirty="0" smtClean="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これら</a:t>
            </a:r>
            <a:r>
              <a:rPr lang="ja-JP" altLang="ja-JP" sz="1600" kern="100" dirty="0">
                <a:solidFill>
                  <a:prstClr val="black"/>
                </a:solidFill>
                <a:latin typeface="ＭＳ Ｐゴシック"/>
                <a:cs typeface="Times New Roman"/>
              </a:rPr>
              <a:t>の見直しに当たっては、報酬単価の大幅な変更を緩和する観点から、自治体の意見を聴取した上で、</a:t>
            </a:r>
            <a:r>
              <a:rPr lang="ja-JP" altLang="ja-JP" sz="1600" kern="100" dirty="0" smtClean="0">
                <a:solidFill>
                  <a:prstClr val="black"/>
                </a:solidFill>
                <a:latin typeface="ＭＳ Ｐゴシック"/>
                <a:cs typeface="Times New Roman"/>
              </a:rPr>
              <a:t>平</a:t>
            </a:r>
            <a:endParaRPr lang="en-US" altLang="ja-JP" sz="1600" kern="100" dirty="0" smtClean="0">
              <a:solidFill>
                <a:prstClr val="black"/>
              </a:solidFill>
              <a:latin typeface="ＭＳ Ｐゴシック"/>
              <a:cs typeface="Times New Roman"/>
            </a:endParaRPr>
          </a:p>
          <a:p>
            <a:r>
              <a:rPr lang="ja-JP" altLang="en-US" sz="1600" kern="100" dirty="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成</a:t>
            </a:r>
            <a:r>
              <a:rPr lang="ja-JP" altLang="ja-JP" sz="1600" kern="100" dirty="0">
                <a:solidFill>
                  <a:prstClr val="black"/>
                </a:solidFill>
                <a:latin typeface="ＭＳ Ｐゴシック"/>
                <a:cs typeface="Times New Roman"/>
              </a:rPr>
              <a:t>２９年度末まで必要な経過措置を講じる</a:t>
            </a:r>
            <a:r>
              <a:rPr lang="ja-JP" altLang="ja-JP" sz="1600" kern="100" dirty="0" smtClean="0">
                <a:solidFill>
                  <a:prstClr val="black"/>
                </a:solidFill>
                <a:latin typeface="ＭＳ Ｐゴシック"/>
                <a:cs typeface="Times New Roman"/>
              </a:rPr>
              <a:t>。</a:t>
            </a:r>
            <a:endParaRPr lang="en-US" altLang="ja-JP" sz="1600" kern="100" dirty="0">
              <a:solidFill>
                <a:prstClr val="black"/>
              </a:solidFill>
              <a:latin typeface="ＭＳ Ｐゴシック"/>
              <a:cs typeface="Times New Roman"/>
            </a:endParaRPr>
          </a:p>
          <a:p>
            <a:r>
              <a:rPr lang="ja-JP" altLang="en-US" sz="1600" kern="100" dirty="0" smtClean="0">
                <a:solidFill>
                  <a:prstClr val="black"/>
                </a:solidFill>
                <a:latin typeface="ＭＳ Ｐゴシック"/>
                <a:cs typeface="Times New Roman"/>
              </a:rPr>
              <a:t>　　具体的には、今回の見直しによる最終的な地域区分及び上乗せ割合の範囲内の区分で設定する。（別紙）</a:t>
            </a:r>
            <a:endParaRPr lang="en-US" altLang="ja-JP" sz="1600" kern="100" dirty="0" smtClean="0">
              <a:solidFill>
                <a:prstClr val="black"/>
              </a:solidFill>
              <a:latin typeface="ＭＳ Ｐゴシック"/>
              <a:cs typeface="Times New Roman"/>
            </a:endParaRPr>
          </a:p>
          <a:p>
            <a:endParaRPr lang="en-US" altLang="ja-JP" sz="1100" kern="100" dirty="0" smtClean="0">
              <a:solidFill>
                <a:prstClr val="black"/>
              </a:solidFill>
              <a:latin typeface="ＭＳ Ｐゴシック"/>
              <a:cs typeface="Times New Roman"/>
            </a:endParaRPr>
          </a:p>
          <a:p>
            <a:r>
              <a:rPr lang="ja-JP" altLang="en-US" sz="1600" kern="100" dirty="0" smtClean="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また</a:t>
            </a:r>
            <a:r>
              <a:rPr lang="ja-JP" altLang="ja-JP" sz="1600" kern="100" dirty="0">
                <a:solidFill>
                  <a:prstClr val="black"/>
                </a:solidFill>
                <a:latin typeface="ＭＳ Ｐゴシック"/>
                <a:cs typeface="Times New Roman"/>
              </a:rPr>
              <a:t>、各サービスの人件費割合については、介護事業経営実態調査の結果等を踏まえて、各サービスの</a:t>
            </a:r>
            <a:r>
              <a:rPr lang="ja-JP" altLang="ja-JP" sz="1600" kern="100" dirty="0" smtClean="0">
                <a:solidFill>
                  <a:prstClr val="black"/>
                </a:solidFill>
                <a:latin typeface="ＭＳ Ｐゴシック"/>
                <a:cs typeface="Times New Roman"/>
              </a:rPr>
              <a:t>人員</a:t>
            </a:r>
            <a:endParaRPr lang="en-US" altLang="ja-JP" sz="1600" kern="100" dirty="0">
              <a:solidFill>
                <a:prstClr val="black"/>
              </a:solidFill>
              <a:latin typeface="ＭＳ Ｐゴシック"/>
              <a:cs typeface="Times New Roman"/>
            </a:endParaRPr>
          </a:p>
          <a:p>
            <a:r>
              <a:rPr lang="ja-JP" altLang="en-US" sz="1600" kern="100" dirty="0" smtClean="0">
                <a:solidFill>
                  <a:prstClr val="black"/>
                </a:solidFill>
                <a:latin typeface="ＭＳ Ｐゴシック"/>
                <a:cs typeface="Times New Roman"/>
              </a:rPr>
              <a:t>　</a:t>
            </a:r>
            <a:r>
              <a:rPr lang="ja-JP" altLang="ja-JP" sz="1600" kern="100" dirty="0" smtClean="0">
                <a:solidFill>
                  <a:prstClr val="black"/>
                </a:solidFill>
                <a:latin typeface="ＭＳ Ｐゴシック"/>
                <a:cs typeface="Times New Roman"/>
              </a:rPr>
              <a:t>配置</a:t>
            </a:r>
            <a:r>
              <a:rPr lang="ja-JP" altLang="ja-JP" sz="1600" kern="100" dirty="0">
                <a:solidFill>
                  <a:prstClr val="black"/>
                </a:solidFill>
                <a:latin typeface="ＭＳ Ｐゴシック"/>
                <a:cs typeface="Times New Roman"/>
              </a:rPr>
              <a:t>基準に基づき、実態を精査の</a:t>
            </a:r>
            <a:r>
              <a:rPr lang="ja-JP" altLang="ja-JP" sz="1600" kern="100" dirty="0" smtClean="0">
                <a:solidFill>
                  <a:prstClr val="black"/>
                </a:solidFill>
                <a:latin typeface="ＭＳ Ｐゴシック"/>
                <a:cs typeface="Times New Roman"/>
              </a:rPr>
              <a:t>上</a:t>
            </a:r>
            <a:r>
              <a:rPr lang="ja-JP" altLang="en-US" sz="1600" kern="100" dirty="0">
                <a:solidFill>
                  <a:prstClr val="black"/>
                </a:solidFill>
                <a:latin typeface="ＭＳ Ｐゴシック"/>
                <a:cs typeface="Times New Roman"/>
              </a:rPr>
              <a:t>、</a:t>
            </a:r>
            <a:r>
              <a:rPr lang="ja-JP" altLang="ja-JP" sz="1600" kern="100" dirty="0" smtClean="0">
                <a:solidFill>
                  <a:prstClr val="black"/>
                </a:solidFill>
                <a:latin typeface="ＭＳ Ｐゴシック"/>
                <a:cs typeface="Times New Roman"/>
              </a:rPr>
              <a:t>見直し</a:t>
            </a:r>
            <a:r>
              <a:rPr lang="ja-JP" altLang="ja-JP" sz="1600" kern="100" dirty="0">
                <a:solidFill>
                  <a:prstClr val="black"/>
                </a:solidFill>
                <a:latin typeface="ＭＳ Ｐゴシック"/>
                <a:cs typeface="Times New Roman"/>
              </a:rPr>
              <a:t>を</a:t>
            </a:r>
            <a:r>
              <a:rPr lang="ja-JP" altLang="ja-JP" sz="1600" kern="100" dirty="0" smtClean="0">
                <a:solidFill>
                  <a:prstClr val="black"/>
                </a:solidFill>
                <a:latin typeface="ＭＳ Ｐゴシック"/>
                <a:cs typeface="Times New Roman"/>
              </a:rPr>
              <a:t>行う。</a:t>
            </a:r>
          </a:p>
          <a:p>
            <a:pPr marL="457200" indent="152400" algn="just"/>
            <a:r>
              <a:rPr lang="en-US" altLang="ja-JP" sz="1600" kern="100" dirty="0" smtClean="0">
                <a:solidFill>
                  <a:prstClr val="black"/>
                </a:solidFill>
                <a:latin typeface="ＭＳ Ｐゴシック"/>
                <a:cs typeface="Times New Roman"/>
              </a:rPr>
              <a:t> </a:t>
            </a:r>
          </a:p>
          <a:p>
            <a:pPr marL="457200" indent="152400" algn="just"/>
            <a:r>
              <a:rPr lang="en-US" altLang="ja-JP" sz="1600" kern="100" dirty="0" smtClean="0">
                <a:solidFill>
                  <a:prstClr val="black"/>
                </a:solidFill>
                <a:latin typeface="ＭＳ Ｐゴシック"/>
                <a:cs typeface="Times New Roman"/>
              </a:rPr>
              <a:t> </a:t>
            </a:r>
          </a:p>
          <a:p>
            <a:pPr marL="457200" indent="152400" algn="just"/>
            <a:endParaRPr lang="ja-JP" altLang="ja-JP" sz="1600" kern="100" dirty="0">
              <a:solidFill>
                <a:prstClr val="black"/>
              </a:solidFill>
              <a:latin typeface="ＭＳ Ｐゴシック"/>
              <a:cs typeface="Times New Roman"/>
            </a:endParaRPr>
          </a:p>
        </p:txBody>
      </p:sp>
      <p:sp>
        <p:nvSpPr>
          <p:cNvPr id="12" name="角丸四角形 11"/>
          <p:cNvSpPr/>
          <p:nvPr/>
        </p:nvSpPr>
        <p:spPr>
          <a:xfrm>
            <a:off x="39618" y="512207"/>
            <a:ext cx="2225189"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改定事項と概要</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917693292"/>
              </p:ext>
            </p:extLst>
          </p:nvPr>
        </p:nvGraphicFramePr>
        <p:xfrm>
          <a:off x="557055" y="5214089"/>
          <a:ext cx="9211606" cy="1554480"/>
        </p:xfrm>
        <a:graphic>
          <a:graphicData uri="http://schemas.openxmlformats.org/drawingml/2006/table">
            <a:tbl>
              <a:tblPr firstRow="1" bandRow="1"/>
              <a:tblGrid>
                <a:gridCol w="1576753"/>
                <a:gridCol w="2476355"/>
                <a:gridCol w="2505557"/>
                <a:gridCol w="2652941"/>
              </a:tblGrid>
              <a:tr h="236274">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所管庁</a:t>
                      </a:r>
                      <a:endParaRPr kumimoji="1" lang="ja-JP" altLang="en-US" sz="105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人事院</a:t>
                      </a:r>
                      <a:endParaRPr kumimoji="1" lang="en-US" altLang="ja-JP" sz="1050" dirty="0" smtClean="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総務省</a:t>
                      </a:r>
                      <a:endParaRPr kumimoji="1" lang="ja-JP" altLang="en-US" sz="1050" dirty="0"/>
                    </a:p>
                  </a:txBody>
                  <a:tcPr anchor="ctr">
                    <a:lnL w="12700" cmpd="sng">
                      <a:solidFill>
                        <a:sysClr val="windowText" lastClr="000000"/>
                      </a:solidFill>
                    </a:lnL>
                    <a:lnR w="12700" cap="flat" cmpd="sng" algn="ctr">
                      <a:solidFill>
                        <a:sysClr val="windowText" lastClr="000000"/>
                      </a:solidFill>
                      <a:prstDash val="sysDash"/>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a:t>
                      </a:r>
                      <a:endParaRPr kumimoji="1" lang="ja-JP" altLang="en-US" sz="1050" dirty="0"/>
                    </a:p>
                  </a:txBody>
                  <a:tcPr anchor="ctr">
                    <a:lnL w="12700" cap="flat" cmpd="sng" algn="ctr">
                      <a:solidFill>
                        <a:sysClr val="windowText" lastClr="000000"/>
                      </a:solidFill>
                      <a:prstDash val="sysDash"/>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4BACC6">
                        <a:lumMod val="20000"/>
                        <a:lumOff val="80000"/>
                      </a:srgbClr>
                    </a:solidFill>
                  </a:tcPr>
                </a:tc>
              </a:tr>
              <a:tr h="687343">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地域手当の</a:t>
                      </a:r>
                      <a:endParaRPr kumimoji="1" lang="en-US" altLang="ja-JP" sz="1050" dirty="0" smtClean="0"/>
                    </a:p>
                    <a:p>
                      <a:pPr algn="ctr"/>
                      <a:r>
                        <a:rPr kumimoji="1" lang="ja-JP" altLang="en-US" sz="1050" dirty="0" smtClean="0"/>
                        <a:t>設定</a:t>
                      </a:r>
                      <a:endParaRPr kumimoji="1" lang="ja-JP" altLang="en-US" sz="105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国家公務員の</a:t>
                      </a:r>
                      <a:endParaRPr kumimoji="1" lang="en-US" altLang="ja-JP" sz="1050" dirty="0" smtClean="0"/>
                    </a:p>
                    <a:p>
                      <a:pPr algn="ctr"/>
                      <a:r>
                        <a:rPr kumimoji="1" lang="ja-JP" altLang="en-US" sz="1050" dirty="0" smtClean="0"/>
                        <a:t>地域手当</a:t>
                      </a:r>
                      <a:endParaRPr kumimoji="1" lang="en-US" altLang="ja-JP" sz="1050" dirty="0" smtClean="0"/>
                    </a:p>
                    <a:p>
                      <a:pPr algn="ctr"/>
                      <a:r>
                        <a:rPr kumimoji="1" lang="ja-JP" altLang="en-US" sz="1050" dirty="0" smtClean="0"/>
                        <a:t>（通勤者率の設定含）</a:t>
                      </a:r>
                      <a:endParaRPr kumimoji="1" lang="ja-JP" altLang="en-US" sz="105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地方公務員の</a:t>
                      </a:r>
                      <a:endParaRPr kumimoji="1" lang="en-US" altLang="ja-JP" sz="1050" dirty="0" smtClean="0"/>
                    </a:p>
                    <a:p>
                      <a:pPr algn="ctr"/>
                      <a:r>
                        <a:rPr kumimoji="1" lang="ja-JP" altLang="en-US" sz="1050" dirty="0" smtClean="0"/>
                        <a:t>地域手当</a:t>
                      </a:r>
                      <a:endParaRPr kumimoji="1" lang="en-US" altLang="ja-JP" sz="1050" dirty="0" smtClean="0"/>
                    </a:p>
                    <a:p>
                      <a:pPr algn="ctr"/>
                      <a:r>
                        <a:rPr kumimoji="1" lang="ja-JP" altLang="en-US" sz="1050" dirty="0" smtClean="0"/>
                        <a:t>（人口５万人以上の市・</a:t>
                      </a:r>
                      <a:endParaRPr kumimoji="1" lang="en-US" altLang="ja-JP" sz="1050" dirty="0" smtClean="0"/>
                    </a:p>
                    <a:p>
                      <a:pPr algn="ctr"/>
                      <a:r>
                        <a:rPr kumimoji="1" lang="ja-JP" altLang="en-US" sz="1050" dirty="0" smtClean="0"/>
                        <a:t>通勤者率の設定含）</a:t>
                      </a:r>
                      <a:endParaRPr kumimoji="1" lang="en-US" altLang="ja-JP" sz="1050" dirty="0" smtClean="0"/>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a:t>
                      </a:r>
                      <a:endParaRPr kumimoji="1" lang="en-US" altLang="ja-JP" sz="1050" dirty="0" smtClean="0"/>
                    </a:p>
                    <a:p>
                      <a:pPr algn="ctr"/>
                      <a:r>
                        <a:rPr kumimoji="1" lang="ja-JP" altLang="en-US" sz="1050" dirty="0" smtClean="0"/>
                        <a:t>（人口５万人未満の市・</a:t>
                      </a:r>
                      <a:endParaRPr kumimoji="1" lang="en-US" altLang="ja-JP" sz="1050" dirty="0" smtClean="0"/>
                    </a:p>
                    <a:p>
                      <a:pPr algn="ctr"/>
                      <a:r>
                        <a:rPr kumimoji="1" lang="ja-JP" altLang="en-US" sz="1050" dirty="0" smtClean="0"/>
                        <a:t>町村・通勤者率の設定なし）</a:t>
                      </a:r>
                      <a:endParaRPr kumimoji="1" lang="en-US" altLang="ja-JP" sz="1050" dirty="0" smtClean="0"/>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536987">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対応内容</a:t>
                      </a:r>
                      <a:endParaRPr kumimoji="1" lang="ja-JP" altLang="en-US" sz="105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rgbClr val="FFFF00"/>
                    </a:solid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algn="ctr"/>
                      <a:r>
                        <a:rPr kumimoji="1" lang="ja-JP" altLang="en-US" sz="1050" dirty="0" smtClean="0"/>
                        <a:t>地域区分及び上乗せ割合</a:t>
                      </a:r>
                      <a:endParaRPr kumimoji="1" lang="en-US" altLang="ja-JP" sz="1050" dirty="0" smtClean="0"/>
                    </a:p>
                    <a:p>
                      <a:pPr algn="ctr"/>
                      <a:r>
                        <a:rPr kumimoji="1" lang="ja-JP" altLang="en-US" sz="1050" dirty="0" smtClean="0"/>
                        <a:t>について準拠</a:t>
                      </a:r>
                      <a:endParaRPr kumimoji="1" lang="ja-JP" altLang="en-US" sz="1050" dirty="0"/>
                    </a:p>
                  </a:txBody>
                  <a:tcPr anchor="ct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地域区分及び上乗せ割合</a:t>
                      </a:r>
                      <a:endParaRPr kumimoji="1" lang="en-US" altLang="ja-JP" sz="105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について準拠</a:t>
                      </a:r>
                      <a:endParaRPr kumimoji="1" lang="ja-JP" altLang="en-US" sz="1050" dirty="0"/>
                    </a:p>
                  </a:txBody>
                  <a:tcPr anchor="ct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Calibri"/>
                        </a:defRPr>
                      </a:lvl1pPr>
                      <a:lvl2pPr marL="457200" algn="l" defTabSz="914400" rtl="0" eaLnBrk="1" latinLnBrk="0" hangingPunct="1">
                        <a:defRPr kumimoji="1" sz="1800" kern="1200">
                          <a:solidFill>
                            <a:schemeClr val="tx1"/>
                          </a:solidFill>
                          <a:latin typeface="Calibri"/>
                        </a:defRPr>
                      </a:lvl2pPr>
                      <a:lvl3pPr marL="914400" algn="l" defTabSz="914400" rtl="0" eaLnBrk="1" latinLnBrk="0" hangingPunct="1">
                        <a:defRPr kumimoji="1" sz="1800" kern="1200">
                          <a:solidFill>
                            <a:schemeClr val="tx1"/>
                          </a:solidFill>
                          <a:latin typeface="Calibri"/>
                        </a:defRPr>
                      </a:lvl3pPr>
                      <a:lvl4pPr marL="1371600" algn="l" defTabSz="914400" rtl="0" eaLnBrk="1" latinLnBrk="0" hangingPunct="1">
                        <a:defRPr kumimoji="1" sz="1800" kern="1200">
                          <a:solidFill>
                            <a:schemeClr val="tx1"/>
                          </a:solidFill>
                          <a:latin typeface="Calibri"/>
                        </a:defRPr>
                      </a:lvl4pPr>
                      <a:lvl5pPr marL="1828800" algn="l" defTabSz="914400" rtl="0" eaLnBrk="1" latinLnBrk="0" hangingPunct="1">
                        <a:defRPr kumimoji="1" sz="1800" kern="1200">
                          <a:solidFill>
                            <a:schemeClr val="tx1"/>
                          </a:solidFill>
                          <a:latin typeface="Calibri"/>
                        </a:defRPr>
                      </a:lvl5pPr>
                      <a:lvl6pPr marL="2286000" algn="l" defTabSz="914400" rtl="0" eaLnBrk="1" latinLnBrk="0" hangingPunct="1">
                        <a:defRPr kumimoji="1" sz="1800" kern="1200">
                          <a:solidFill>
                            <a:schemeClr val="tx1"/>
                          </a:solidFill>
                          <a:latin typeface="Calibri"/>
                        </a:defRPr>
                      </a:lvl6pPr>
                      <a:lvl7pPr marL="2743200" algn="l" defTabSz="914400" rtl="0" eaLnBrk="1" latinLnBrk="0" hangingPunct="1">
                        <a:defRPr kumimoji="1" sz="1800" kern="1200">
                          <a:solidFill>
                            <a:schemeClr val="tx1"/>
                          </a:solidFill>
                          <a:latin typeface="Calibri"/>
                        </a:defRPr>
                      </a:lvl7pPr>
                      <a:lvl8pPr marL="3200400" algn="l" defTabSz="914400" rtl="0" eaLnBrk="1" latinLnBrk="0" hangingPunct="1">
                        <a:defRPr kumimoji="1" sz="1800" kern="1200">
                          <a:solidFill>
                            <a:schemeClr val="tx1"/>
                          </a:solidFill>
                          <a:latin typeface="Calibri"/>
                        </a:defRPr>
                      </a:lvl8pPr>
                      <a:lvl9pPr marL="3657600" algn="l" defTabSz="914400" rtl="0" eaLnBrk="1" latinLnBrk="0" hangingPunct="1">
                        <a:defRPr kumimoji="1"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smtClean="0">
                          <a:ln>
                            <a:noFill/>
                          </a:ln>
                          <a:solidFill>
                            <a:prstClr val="black"/>
                          </a:solidFill>
                          <a:effectLst/>
                          <a:uLnTx/>
                          <a:uFillTx/>
                          <a:latin typeface="+mn-lt"/>
                          <a:ea typeface="+mn-ea"/>
                          <a:cs typeface="+mn-cs"/>
                        </a:rPr>
                        <a:t>国家公務員又は地方公務員の地域区分に基づく複数隣接ルールによる地域区分からその他（０％）までの範囲内の区分を選択</a:t>
                      </a:r>
                      <a:endParaRPr kumimoji="1" lang="en-US" altLang="ja-JP" sz="1050" b="0" i="0" u="none" strike="noStrike" kern="1200" cap="none" spc="0" normalizeH="0" baseline="0" noProof="0" dirty="0" smtClean="0">
                        <a:ln>
                          <a:noFill/>
                        </a:ln>
                        <a:solidFill>
                          <a:schemeClr val="tx1"/>
                        </a:solidFill>
                        <a:effectLst/>
                        <a:uLnTx/>
                        <a:uFillTx/>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6" name="角丸四角形 5"/>
          <p:cNvSpPr/>
          <p:nvPr/>
        </p:nvSpPr>
        <p:spPr>
          <a:xfrm>
            <a:off x="82551" y="5246189"/>
            <a:ext cx="444392" cy="1529763"/>
          </a:xfrm>
          <a:prstGeom prst="roundRect">
            <a:avLst/>
          </a:prstGeom>
          <a:solidFill>
            <a:srgbClr val="C0504D">
              <a:lumMod val="20000"/>
              <a:lumOff val="80000"/>
            </a:srgbClr>
          </a:solidFill>
          <a:ln w="25400" cap="flat" cmpd="sng" algn="ctr">
            <a:solidFill>
              <a:srgbClr val="C0504D"/>
            </a:solidFill>
            <a:prstDash val="solid"/>
          </a:ln>
          <a:effectLst/>
        </p:spPr>
        <p:txBody>
          <a:bodyPr rtlCol="0" anchor="ctr"/>
          <a:lstStyle/>
          <a:p>
            <a:pPr algn="ctr">
              <a:defRPr/>
            </a:pPr>
            <a:r>
              <a:rPr kumimoji="0" lang="ja-JP" altLang="en-US" sz="1400" b="1" kern="0" dirty="0" smtClean="0">
                <a:solidFill>
                  <a:prstClr val="black"/>
                </a:solidFill>
              </a:rPr>
              <a:t>改</a:t>
            </a:r>
            <a:endParaRPr kumimoji="0" lang="en-US" altLang="ja-JP" sz="1400" b="1" kern="0" dirty="0" smtClean="0">
              <a:solidFill>
                <a:prstClr val="black"/>
              </a:solidFill>
            </a:endParaRPr>
          </a:p>
          <a:p>
            <a:pPr algn="ctr">
              <a:defRPr/>
            </a:pPr>
            <a:r>
              <a:rPr kumimoji="0" lang="ja-JP" altLang="en-US" sz="1400" b="1" kern="0" dirty="0" smtClean="0">
                <a:solidFill>
                  <a:prstClr val="black"/>
                </a:solidFill>
              </a:rPr>
              <a:t>定</a:t>
            </a:r>
            <a:endParaRPr kumimoji="0" lang="en-US" altLang="ja-JP" sz="1400" b="1" kern="0" dirty="0" smtClean="0">
              <a:solidFill>
                <a:prstClr val="black"/>
              </a:solidFill>
            </a:endParaRPr>
          </a:p>
          <a:p>
            <a:pPr algn="ctr">
              <a:defRPr/>
            </a:pPr>
            <a:r>
              <a:rPr kumimoji="0" lang="ja-JP" altLang="en-US" sz="1400" b="1" kern="0" dirty="0" smtClean="0">
                <a:solidFill>
                  <a:prstClr val="black"/>
                </a:solidFill>
              </a:rPr>
              <a:t>の</a:t>
            </a:r>
            <a:endParaRPr kumimoji="0" lang="en-US" altLang="ja-JP" sz="1400" b="1" kern="0" dirty="0" smtClean="0">
              <a:solidFill>
                <a:prstClr val="black"/>
              </a:solidFill>
            </a:endParaRPr>
          </a:p>
          <a:p>
            <a:pPr algn="ctr">
              <a:defRPr/>
            </a:pPr>
            <a:r>
              <a:rPr kumimoji="0" lang="ja-JP" altLang="en-US" sz="1400" b="1" kern="0" dirty="0" smtClean="0">
                <a:solidFill>
                  <a:prstClr val="black"/>
                </a:solidFill>
              </a:rPr>
              <a:t>内容</a:t>
            </a:r>
            <a:endParaRPr kumimoji="0" lang="en-US" altLang="ja-JP" sz="1400" b="1" kern="0" dirty="0" smtClean="0">
              <a:solidFill>
                <a:prstClr val="black"/>
              </a:solidFill>
            </a:endParaRPr>
          </a:p>
        </p:txBody>
      </p:sp>
      <p:cxnSp>
        <p:nvCxnSpPr>
          <p:cNvPr id="13" name="直線コネクタ 12"/>
          <p:cNvCxnSpPr/>
          <p:nvPr/>
        </p:nvCxnSpPr>
        <p:spPr>
          <a:xfrm>
            <a:off x="7109795" y="5246189"/>
            <a:ext cx="0" cy="2285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1"/>
          <p:cNvSpPr>
            <a:spLocks noGrp="1"/>
          </p:cNvSpPr>
          <p:nvPr>
            <p:ph type="sldNum" sz="quarter" idx="11"/>
          </p:nvPr>
        </p:nvSpPr>
        <p:spPr>
          <a:xfrm>
            <a:off x="9329446" y="666182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89</a:t>
            </a:fld>
            <a:endParaRPr kumimoji="0" lang="en-US" altLang="ja-JP" sz="1600" kern="0" dirty="0">
              <a:solidFill>
                <a:srgbClr val="000000"/>
              </a:solidFill>
            </a:endParaRPr>
          </a:p>
        </p:txBody>
      </p:sp>
    </p:spTree>
    <p:extLst>
      <p:ext uri="{BB962C8B-B14F-4D97-AF65-F5344CB8AC3E}">
        <p14:creationId xmlns:p14="http://schemas.microsoft.com/office/powerpoint/2010/main" val="42055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143"/>
            <a:ext cx="9906000" cy="440530"/>
          </a:xfrm>
          <a:solidFill>
            <a:schemeClr val="accent6">
              <a:lumMod val="40000"/>
              <a:lumOff val="60000"/>
            </a:schemeClr>
          </a:solidFill>
          <a:ln>
            <a:solidFill>
              <a:schemeClr val="accent6">
                <a:lumMod val="40000"/>
                <a:lumOff val="60000"/>
              </a:schemeClr>
            </a:solidFill>
          </a:ln>
        </p:spPr>
        <p:txBody>
          <a:bodyPr anchor="b" anchorCtr="1">
            <a:norm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（４）口腔・栄養管理に係る取組の充実</a:t>
            </a:r>
            <a:endParaRPr kumimoji="1"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0527" y="3257314"/>
            <a:ext cx="2145701" cy="1339187"/>
          </a:xfrm>
          <a:prstGeom prst="rect">
            <a:avLst/>
          </a:prstGeom>
        </p:spPr>
      </p:pic>
      <p:sp>
        <p:nvSpPr>
          <p:cNvPr id="55" name="テキスト ボックス 54"/>
          <p:cNvSpPr txBox="1"/>
          <p:nvPr/>
        </p:nvSpPr>
        <p:spPr>
          <a:xfrm>
            <a:off x="139883" y="650542"/>
            <a:ext cx="9674607" cy="646331"/>
          </a:xfrm>
          <a:prstGeom prst="rect">
            <a:avLst/>
          </a:prstGeom>
          <a:noFill/>
          <a:ln w="19050">
            <a:solidFill>
              <a:schemeClr val="tx1"/>
            </a:solidFill>
          </a:ln>
        </p:spPr>
        <p:txBody>
          <a:bodyPr wrap="square" rtlCol="0">
            <a:spAutoFit/>
          </a:bodyPr>
          <a:lstStyle/>
          <a:p>
            <a:pPr marL="177800" indent="-177800"/>
            <a:r>
              <a:rPr lang="ja-JP" altLang="en-US" dirty="0" smtClean="0">
                <a:solidFill>
                  <a:prstClr val="black"/>
                </a:solidFill>
              </a:rPr>
              <a:t>○　施設等入所者が認知機能や摂食・嚥下機能の低下により食事の経口摂取が困難となっても、自分の口から食べる楽しみを得られるよう、多職種による支援の充実を図る。</a:t>
            </a:r>
            <a:endParaRPr lang="ja-JP" altLang="en-US" dirty="0">
              <a:solidFill>
                <a:prstClr val="black"/>
              </a:solidFill>
            </a:endParaRPr>
          </a:p>
        </p:txBody>
      </p:sp>
      <p:sp>
        <p:nvSpPr>
          <p:cNvPr id="56" name="雲形吹き出し 55"/>
          <p:cNvSpPr/>
          <p:nvPr/>
        </p:nvSpPr>
        <p:spPr>
          <a:xfrm>
            <a:off x="6999436" y="1911592"/>
            <a:ext cx="2659484" cy="1199302"/>
          </a:xfrm>
          <a:prstGeom prst="cloudCallout">
            <a:avLst>
              <a:gd name="adj1" fmla="val 12001"/>
              <a:gd name="adj2" fmla="val 78620"/>
            </a:avLst>
          </a:prstGeom>
          <a:solidFill>
            <a:schemeClr val="bg1"/>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FF0000"/>
                </a:solidFill>
              </a:rPr>
              <a:t>自分の</a:t>
            </a:r>
            <a:r>
              <a:rPr lang="ja-JP" altLang="en-US" sz="1200" b="1" dirty="0">
                <a:solidFill>
                  <a:srgbClr val="FF0000"/>
                </a:solidFill>
              </a:rPr>
              <a:t>口</a:t>
            </a:r>
            <a:r>
              <a:rPr lang="ja-JP" altLang="en-US" sz="1200" b="1" dirty="0" smtClean="0">
                <a:solidFill>
                  <a:srgbClr val="FF0000"/>
                </a:solidFill>
              </a:rPr>
              <a:t>で、噛んで</a:t>
            </a:r>
            <a:r>
              <a:rPr lang="ja-JP" altLang="en-US" sz="1200" b="1" dirty="0">
                <a:solidFill>
                  <a:srgbClr val="FF0000"/>
                </a:solidFill>
              </a:rPr>
              <a:t>、</a:t>
            </a:r>
            <a:endParaRPr lang="en-US" altLang="ja-JP" sz="1200" b="1" dirty="0" smtClean="0">
              <a:solidFill>
                <a:srgbClr val="FF0000"/>
              </a:solidFill>
            </a:endParaRPr>
          </a:p>
          <a:p>
            <a:pPr algn="ctr"/>
            <a:r>
              <a:rPr lang="ja-JP" altLang="en-US" sz="1200" b="1" dirty="0" smtClean="0">
                <a:solidFill>
                  <a:srgbClr val="FF0000"/>
                </a:solidFill>
              </a:rPr>
              <a:t>味わって、飲み込む</a:t>
            </a:r>
            <a:endParaRPr lang="en-US" altLang="ja-JP" sz="1200" b="1" dirty="0" smtClean="0">
              <a:solidFill>
                <a:srgbClr val="FF0000"/>
              </a:solidFill>
            </a:endParaRPr>
          </a:p>
          <a:p>
            <a:pPr algn="ctr"/>
            <a:r>
              <a:rPr lang="ja-JP" altLang="en-US" sz="1200" b="1" dirty="0" smtClean="0">
                <a:solidFill>
                  <a:srgbClr val="FF0000"/>
                </a:solidFill>
              </a:rPr>
              <a:t>↓</a:t>
            </a:r>
            <a:endParaRPr lang="en-US" altLang="ja-JP" sz="1200" b="1" dirty="0" smtClean="0">
              <a:solidFill>
                <a:srgbClr val="FF0000"/>
              </a:solidFill>
            </a:endParaRPr>
          </a:p>
          <a:p>
            <a:pPr algn="ctr"/>
            <a:r>
              <a:rPr lang="ja-JP" altLang="en-US" sz="1200" b="1" dirty="0" smtClean="0">
                <a:solidFill>
                  <a:srgbClr val="FF0000"/>
                </a:solidFill>
              </a:rPr>
              <a:t>口から食べる</a:t>
            </a:r>
            <a:r>
              <a:rPr lang="ja-JP" altLang="en-US" sz="1200" b="1" dirty="0">
                <a:solidFill>
                  <a:srgbClr val="FF0000"/>
                </a:solidFill>
              </a:rPr>
              <a:t>楽しみ</a:t>
            </a:r>
            <a:endParaRPr lang="en-US" altLang="ja-JP" sz="1200" b="1" dirty="0" smtClean="0">
              <a:solidFill>
                <a:srgbClr val="FF0000"/>
              </a:solidFill>
            </a:endParaRPr>
          </a:p>
        </p:txBody>
      </p:sp>
      <p:sp>
        <p:nvSpPr>
          <p:cNvPr id="12" name="角丸四角形 11"/>
          <p:cNvSpPr/>
          <p:nvPr/>
        </p:nvSpPr>
        <p:spPr>
          <a:xfrm>
            <a:off x="139889" y="1546554"/>
            <a:ext cx="9688253" cy="5242423"/>
          </a:xfrm>
          <a:prstGeom prst="roundRect">
            <a:avLst>
              <a:gd name="adj" fmla="val 198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角丸四角形 47"/>
          <p:cNvSpPr/>
          <p:nvPr/>
        </p:nvSpPr>
        <p:spPr>
          <a:xfrm>
            <a:off x="617444" y="1391334"/>
            <a:ext cx="8654300" cy="389630"/>
          </a:xfrm>
          <a:prstGeom prst="roundRect">
            <a:avLst/>
          </a:prstGeom>
          <a:solidFill>
            <a:srgbClr val="FFFF99"/>
          </a:solidFill>
          <a:ln w="6350">
            <a:solidFill>
              <a:schemeClr val="accent3">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marL="363538" indent="-363538" algn="ctr">
              <a:defRPr/>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口から食べる楽しみの支援の充実</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7681" y="1967646"/>
            <a:ext cx="3744089" cy="3075913"/>
          </a:xfrm>
          <a:prstGeom prst="rect">
            <a:avLst/>
          </a:prstGeom>
        </p:spPr>
      </p:pic>
      <p:sp>
        <p:nvSpPr>
          <p:cNvPr id="29" name="テキスト ボックス 28"/>
          <p:cNvSpPr txBox="1"/>
          <p:nvPr/>
        </p:nvSpPr>
        <p:spPr bwMode="white">
          <a:xfrm>
            <a:off x="3215562" y="2629575"/>
            <a:ext cx="828000" cy="215444"/>
          </a:xfrm>
          <a:prstGeom prst="rect">
            <a:avLst/>
          </a:prstGeom>
          <a:solidFill>
            <a:schemeClr val="bg1"/>
          </a:solidFill>
          <a:ln>
            <a:solidFill>
              <a:schemeClr val="bg1"/>
            </a:solidFill>
          </a:ln>
        </p:spPr>
        <p:txBody>
          <a:bodyPr wrap="square" lIns="0" tIns="0" rIns="0" bIns="0" rtlCol="0">
            <a:spAutoFit/>
          </a:bodyPr>
          <a:lstStyle/>
          <a:p>
            <a:pPr algn="ctr"/>
            <a:r>
              <a:rPr lang="ja-JP" altLang="en-US" sz="700" dirty="0" smtClean="0">
                <a:solidFill>
                  <a:prstClr val="black"/>
                </a:solidFill>
              </a:rPr>
              <a:t>介護職員</a:t>
            </a:r>
            <a:endParaRPr lang="en-US" altLang="ja-JP" sz="700" dirty="0" smtClean="0">
              <a:solidFill>
                <a:prstClr val="black"/>
              </a:solidFill>
            </a:endParaRPr>
          </a:p>
          <a:p>
            <a:pPr algn="ctr"/>
            <a:r>
              <a:rPr lang="ja-JP" altLang="en-US" sz="700" dirty="0" smtClean="0">
                <a:solidFill>
                  <a:prstClr val="black"/>
                </a:solidFill>
              </a:rPr>
              <a:t>介護支援専門員</a:t>
            </a:r>
            <a:endParaRPr lang="en-US" altLang="ja-JP" sz="700" dirty="0" smtClean="0">
              <a:solidFill>
                <a:prstClr val="black"/>
              </a:solidFill>
            </a:endParaRPr>
          </a:p>
        </p:txBody>
      </p:sp>
      <p:sp>
        <p:nvSpPr>
          <p:cNvPr id="60" name="テキスト ボックス 59"/>
          <p:cNvSpPr txBox="1"/>
          <p:nvPr/>
        </p:nvSpPr>
        <p:spPr bwMode="white">
          <a:xfrm>
            <a:off x="6488861" y="3492802"/>
            <a:ext cx="481009" cy="123111"/>
          </a:xfrm>
          <a:prstGeom prst="rect">
            <a:avLst/>
          </a:prstGeom>
          <a:solidFill>
            <a:schemeClr val="bg1"/>
          </a:solidFill>
          <a:ln>
            <a:solidFill>
              <a:schemeClr val="bg1"/>
            </a:solidFill>
          </a:ln>
        </p:spPr>
        <p:txBody>
          <a:bodyPr wrap="square" lIns="0" tIns="0" rIns="0" bIns="0" rtlCol="0">
            <a:spAutoFit/>
          </a:bodyPr>
          <a:lstStyle/>
          <a:p>
            <a:pPr algn="ctr"/>
            <a:r>
              <a:rPr lang="ja-JP" altLang="en-US" sz="800" dirty="0" smtClean="0">
                <a:solidFill>
                  <a:prstClr val="black"/>
                </a:solidFill>
              </a:rPr>
              <a:t>歯科医師</a:t>
            </a:r>
            <a:endParaRPr lang="ja-JP" altLang="en-US" sz="800" dirty="0">
              <a:solidFill>
                <a:prstClr val="black"/>
              </a:solidFill>
            </a:endParaRPr>
          </a:p>
        </p:txBody>
      </p:sp>
      <p:sp>
        <p:nvSpPr>
          <p:cNvPr id="65" name="テキスト ボックス 64"/>
          <p:cNvSpPr txBox="1"/>
          <p:nvPr/>
        </p:nvSpPr>
        <p:spPr bwMode="white">
          <a:xfrm>
            <a:off x="4449147" y="4912374"/>
            <a:ext cx="1121157" cy="107722"/>
          </a:xfrm>
          <a:prstGeom prst="rect">
            <a:avLst/>
          </a:prstGeom>
          <a:solidFill>
            <a:schemeClr val="bg1"/>
          </a:solidFill>
          <a:ln>
            <a:noFill/>
          </a:ln>
        </p:spPr>
        <p:txBody>
          <a:bodyPr wrap="square" lIns="0" tIns="0" rIns="0" bIns="0" rtlCol="0">
            <a:spAutoFit/>
          </a:bodyPr>
          <a:lstStyle/>
          <a:p>
            <a:pPr algn="ctr"/>
            <a:r>
              <a:rPr lang="ja-JP" altLang="en-US" sz="700" dirty="0" smtClean="0">
                <a:solidFill>
                  <a:prstClr val="black"/>
                </a:solidFill>
              </a:rPr>
              <a:t>理学療法士・作業</a:t>
            </a:r>
            <a:r>
              <a:rPr lang="ja-JP" altLang="en-US" sz="700" dirty="0">
                <a:solidFill>
                  <a:prstClr val="black"/>
                </a:solidFill>
              </a:rPr>
              <a:t>療法士</a:t>
            </a:r>
          </a:p>
        </p:txBody>
      </p:sp>
      <p:sp>
        <p:nvSpPr>
          <p:cNvPr id="53" name="テキスト ボックス 52"/>
          <p:cNvSpPr txBox="1"/>
          <p:nvPr/>
        </p:nvSpPr>
        <p:spPr bwMode="white">
          <a:xfrm>
            <a:off x="3224093" y="3926907"/>
            <a:ext cx="558151" cy="123111"/>
          </a:xfrm>
          <a:prstGeom prst="rect">
            <a:avLst/>
          </a:prstGeom>
          <a:solidFill>
            <a:schemeClr val="bg1"/>
          </a:solidFill>
          <a:ln>
            <a:noFill/>
          </a:ln>
        </p:spPr>
        <p:txBody>
          <a:bodyPr wrap="square" lIns="0" tIns="0" rIns="0" bIns="0" rtlCol="0">
            <a:spAutoFit/>
          </a:bodyPr>
          <a:lstStyle/>
          <a:p>
            <a:pPr algn="ctr"/>
            <a:r>
              <a:rPr lang="ja-JP" altLang="en-US" sz="800" dirty="0" smtClean="0">
                <a:solidFill>
                  <a:prstClr val="black"/>
                </a:solidFill>
              </a:rPr>
              <a:t>歯科衛生士</a:t>
            </a:r>
            <a:endParaRPr lang="ja-JP" altLang="en-US" sz="800" dirty="0">
              <a:solidFill>
                <a:prstClr val="black"/>
              </a:solidFill>
            </a:endParaRPr>
          </a:p>
        </p:txBody>
      </p:sp>
      <p:sp>
        <p:nvSpPr>
          <p:cNvPr id="14" name="右矢印 13"/>
          <p:cNvSpPr/>
          <p:nvPr/>
        </p:nvSpPr>
        <p:spPr>
          <a:xfrm>
            <a:off x="2479060" y="3436912"/>
            <a:ext cx="492548" cy="6259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右矢印 56"/>
          <p:cNvSpPr/>
          <p:nvPr/>
        </p:nvSpPr>
        <p:spPr>
          <a:xfrm>
            <a:off x="7021676" y="3450560"/>
            <a:ext cx="492548" cy="62590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円形吹き出し 57"/>
          <p:cNvSpPr/>
          <p:nvPr/>
        </p:nvSpPr>
        <p:spPr>
          <a:xfrm>
            <a:off x="2012694" y="5110584"/>
            <a:ext cx="5532594" cy="1584176"/>
          </a:xfrm>
          <a:prstGeom prst="wedgeEllipseCallout">
            <a:avLst>
              <a:gd name="adj1" fmla="val 25200"/>
              <a:gd name="adj2" fmla="val -63804"/>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ja-JP" altLang="en-US" sz="1400" dirty="0" smtClean="0">
                <a:solidFill>
                  <a:prstClr val="black"/>
                </a:solidFill>
              </a:rPr>
              <a:t>・ 咀嚼・嚥下能力に応じた食形態・水分量の工夫</a:t>
            </a:r>
            <a:endParaRPr lang="en-US" altLang="ja-JP" sz="1400" dirty="0" smtClean="0">
              <a:solidFill>
                <a:prstClr val="black"/>
              </a:solidFill>
            </a:endParaRPr>
          </a:p>
          <a:p>
            <a:r>
              <a:rPr lang="ja-JP" altLang="en-US" sz="1400" dirty="0" smtClean="0">
                <a:solidFill>
                  <a:prstClr val="black"/>
                </a:solidFill>
              </a:rPr>
              <a:t>・ 認知</a:t>
            </a:r>
            <a:r>
              <a:rPr lang="ja-JP" altLang="en-US" sz="1400" dirty="0">
                <a:solidFill>
                  <a:prstClr val="black"/>
                </a:solidFill>
              </a:rPr>
              <a:t>機能に応じた食事介助の</a:t>
            </a:r>
            <a:r>
              <a:rPr lang="ja-JP" altLang="en-US" sz="1400" dirty="0" smtClean="0">
                <a:solidFill>
                  <a:prstClr val="black"/>
                </a:solidFill>
              </a:rPr>
              <a:t>工夫</a:t>
            </a:r>
            <a:endParaRPr lang="en-US" altLang="ja-JP" sz="1400" dirty="0" smtClean="0">
              <a:solidFill>
                <a:prstClr val="black"/>
              </a:solidFill>
            </a:endParaRPr>
          </a:p>
          <a:p>
            <a:r>
              <a:rPr lang="ja-JP" altLang="en-US" sz="1400" dirty="0" smtClean="0">
                <a:solidFill>
                  <a:prstClr val="black"/>
                </a:solidFill>
              </a:rPr>
              <a:t>・ 食べるときの姿勢の工夫</a:t>
            </a:r>
            <a:endParaRPr lang="en-US" altLang="ja-JP" sz="1400" dirty="0" smtClean="0">
              <a:solidFill>
                <a:prstClr val="black"/>
              </a:solidFill>
            </a:endParaRPr>
          </a:p>
          <a:p>
            <a:r>
              <a:rPr lang="ja-JP" altLang="en-US" sz="1400" dirty="0">
                <a:solidFill>
                  <a:prstClr val="black"/>
                </a:solidFill>
              </a:rPr>
              <a:t>　</a:t>
            </a:r>
            <a:r>
              <a:rPr lang="ja-JP" altLang="en-US" sz="1400" dirty="0" smtClean="0">
                <a:solidFill>
                  <a:prstClr val="black"/>
                </a:solidFill>
              </a:rPr>
              <a:t> （机や椅子</a:t>
            </a:r>
            <a:r>
              <a:rPr lang="ja-JP" altLang="en-US" sz="1400" dirty="0">
                <a:solidFill>
                  <a:prstClr val="black"/>
                </a:solidFill>
              </a:rPr>
              <a:t>の高さ・硬さ、</a:t>
            </a:r>
            <a:r>
              <a:rPr lang="ja-JP" altLang="en-US" sz="1400" dirty="0" smtClean="0">
                <a:solidFill>
                  <a:prstClr val="black"/>
                </a:solidFill>
              </a:rPr>
              <a:t>ベッドの角度、食具など）</a:t>
            </a:r>
            <a:endParaRPr lang="en-US" altLang="ja-JP" sz="1400" dirty="0" smtClean="0">
              <a:solidFill>
                <a:prstClr val="black"/>
              </a:solidFill>
            </a:endParaRPr>
          </a:p>
          <a:p>
            <a:r>
              <a:rPr lang="ja-JP" altLang="en-US" sz="1400" dirty="0" smtClean="0">
                <a:solidFill>
                  <a:prstClr val="black"/>
                </a:solidFill>
              </a:rPr>
              <a:t>・ 嚥下</a:t>
            </a:r>
            <a:r>
              <a:rPr lang="ja-JP" altLang="en-US" sz="1400" dirty="0">
                <a:solidFill>
                  <a:prstClr val="black"/>
                </a:solidFill>
              </a:rPr>
              <a:t>の意識化、声がけ</a:t>
            </a:r>
            <a:endParaRPr lang="en-US" altLang="ja-JP" sz="1400" dirty="0">
              <a:solidFill>
                <a:prstClr val="black"/>
              </a:solidFill>
            </a:endParaRPr>
          </a:p>
          <a:p>
            <a:r>
              <a:rPr lang="ja-JP" altLang="en-US" sz="1400" dirty="0" smtClean="0">
                <a:solidFill>
                  <a:prstClr val="black"/>
                </a:solidFill>
              </a:rPr>
              <a:t>・ 食欲</a:t>
            </a:r>
            <a:r>
              <a:rPr lang="ja-JP" altLang="en-US" sz="1400" dirty="0">
                <a:solidFill>
                  <a:prstClr val="black"/>
                </a:solidFill>
              </a:rPr>
              <a:t>増進のための嗜好、温度等への配慮　</a:t>
            </a:r>
            <a:r>
              <a:rPr lang="ja-JP" altLang="en-US" sz="1400" dirty="0" smtClean="0">
                <a:solidFill>
                  <a:prstClr val="black"/>
                </a:solidFill>
              </a:rPr>
              <a:t>等</a:t>
            </a:r>
            <a:endParaRPr lang="ja-JP" altLang="en-US" sz="1400" dirty="0">
              <a:solidFill>
                <a:prstClr val="black"/>
              </a:solidFill>
            </a:endParaRPr>
          </a:p>
        </p:txBody>
      </p:sp>
      <p:sp>
        <p:nvSpPr>
          <p:cNvPr id="61" name="正方形/長方形 60"/>
          <p:cNvSpPr/>
          <p:nvPr/>
        </p:nvSpPr>
        <p:spPr bwMode="white">
          <a:xfrm>
            <a:off x="2936002" y="4062822"/>
            <a:ext cx="403353" cy="156343"/>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a:solidFill>
                <a:prstClr val="black"/>
              </a:solidFill>
            </a:endParaRPr>
          </a:p>
        </p:txBody>
      </p:sp>
      <p:sp>
        <p:nvSpPr>
          <p:cNvPr id="23" name="円/楕円 22"/>
          <p:cNvSpPr/>
          <p:nvPr/>
        </p:nvSpPr>
        <p:spPr bwMode="white">
          <a:xfrm>
            <a:off x="3259613" y="3503037"/>
            <a:ext cx="118711" cy="6643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円/楕円 23"/>
          <p:cNvSpPr/>
          <p:nvPr/>
        </p:nvSpPr>
        <p:spPr bwMode="white">
          <a:xfrm>
            <a:off x="3209950" y="3518768"/>
            <a:ext cx="45719" cy="92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円/楕円 65"/>
          <p:cNvSpPr/>
          <p:nvPr/>
        </p:nvSpPr>
        <p:spPr>
          <a:xfrm>
            <a:off x="4006296" y="3585719"/>
            <a:ext cx="55054" cy="7622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3" name="円/楕円 72"/>
          <p:cNvSpPr/>
          <p:nvPr/>
        </p:nvSpPr>
        <p:spPr>
          <a:xfrm>
            <a:off x="3991502" y="3569475"/>
            <a:ext cx="111058" cy="291573"/>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正方形/長方形 24"/>
          <p:cNvSpPr/>
          <p:nvPr/>
        </p:nvSpPr>
        <p:spPr bwMode="white">
          <a:xfrm>
            <a:off x="4180282" y="3436912"/>
            <a:ext cx="65028" cy="234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テキスト ボックス 34"/>
          <p:cNvSpPr txBox="1"/>
          <p:nvPr/>
        </p:nvSpPr>
        <p:spPr bwMode="white">
          <a:xfrm>
            <a:off x="6249144" y="4434082"/>
            <a:ext cx="557514" cy="215444"/>
          </a:xfrm>
          <a:prstGeom prst="rect">
            <a:avLst/>
          </a:prstGeom>
          <a:solidFill>
            <a:schemeClr val="bg1"/>
          </a:solidFill>
          <a:ln>
            <a:solidFill>
              <a:schemeClr val="bg1"/>
            </a:solidFill>
          </a:ln>
        </p:spPr>
        <p:txBody>
          <a:bodyPr wrap="square" lIns="0" tIns="0" rIns="0" bIns="0" rtlCol="0">
            <a:spAutoFit/>
          </a:bodyPr>
          <a:lstStyle/>
          <a:p>
            <a:pPr algn="ctr"/>
            <a:r>
              <a:rPr lang="ja-JP" altLang="en-US" sz="700" dirty="0" smtClean="0">
                <a:solidFill>
                  <a:prstClr val="black"/>
                </a:solidFill>
              </a:rPr>
              <a:t>管理栄養士</a:t>
            </a:r>
            <a:endParaRPr lang="en-US" altLang="ja-JP" sz="700" dirty="0" smtClean="0">
              <a:solidFill>
                <a:prstClr val="black"/>
              </a:solidFill>
            </a:endParaRPr>
          </a:p>
          <a:p>
            <a:pPr algn="ctr"/>
            <a:r>
              <a:rPr lang="ja-JP" altLang="en-US" sz="700" dirty="0" smtClean="0">
                <a:solidFill>
                  <a:prstClr val="black"/>
                </a:solidFill>
              </a:rPr>
              <a:t>栄養士</a:t>
            </a:r>
            <a:endParaRPr lang="ja-JP" altLang="en-US" sz="700" dirty="0">
              <a:solidFill>
                <a:prstClr val="black"/>
              </a:solidFill>
            </a:endParaRPr>
          </a:p>
        </p:txBody>
      </p:sp>
      <p:sp>
        <p:nvSpPr>
          <p:cNvPr id="3" name="円/楕円 2"/>
          <p:cNvSpPr/>
          <p:nvPr/>
        </p:nvSpPr>
        <p:spPr>
          <a:xfrm>
            <a:off x="5745088" y="3715268"/>
            <a:ext cx="144016" cy="14578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525" y="3580470"/>
            <a:ext cx="1512168" cy="1046365"/>
          </a:xfrm>
          <a:prstGeom prst="rect">
            <a:avLst/>
          </a:prstGeom>
        </p:spPr>
      </p:pic>
      <p:sp>
        <p:nvSpPr>
          <p:cNvPr id="71" name="雲形吹き出し 70"/>
          <p:cNvSpPr/>
          <p:nvPr/>
        </p:nvSpPr>
        <p:spPr>
          <a:xfrm>
            <a:off x="190682" y="2348880"/>
            <a:ext cx="1954006" cy="972684"/>
          </a:xfrm>
          <a:prstGeom prst="cloudCallout">
            <a:avLst>
              <a:gd name="adj1" fmla="val 13051"/>
              <a:gd name="adj2" fmla="val 83627"/>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prstClr val="black"/>
                </a:solidFill>
              </a:rPr>
              <a:t>自分</a:t>
            </a:r>
            <a:r>
              <a:rPr lang="ja-JP" altLang="en-US" sz="1200" dirty="0" smtClean="0">
                <a:solidFill>
                  <a:prstClr val="black"/>
                </a:solidFill>
              </a:rPr>
              <a:t>の</a:t>
            </a:r>
            <a:r>
              <a:rPr lang="ja-JP" altLang="en-US" sz="1200" dirty="0">
                <a:solidFill>
                  <a:prstClr val="black"/>
                </a:solidFill>
              </a:rPr>
              <a:t>口</a:t>
            </a:r>
            <a:r>
              <a:rPr lang="ja-JP" altLang="en-US" sz="1200" dirty="0" smtClean="0">
                <a:solidFill>
                  <a:prstClr val="black"/>
                </a:solidFill>
              </a:rPr>
              <a:t>で</a:t>
            </a:r>
            <a:endParaRPr lang="en-US" altLang="ja-JP" sz="1200" dirty="0" smtClean="0">
              <a:solidFill>
                <a:prstClr val="black"/>
              </a:solidFill>
            </a:endParaRPr>
          </a:p>
          <a:p>
            <a:pPr algn="ctr"/>
            <a:r>
              <a:rPr lang="ja-JP" altLang="en-US" sz="1200" dirty="0" smtClean="0">
                <a:solidFill>
                  <a:prstClr val="black"/>
                </a:solidFill>
              </a:rPr>
              <a:t>おいしいごはんを</a:t>
            </a:r>
            <a:endParaRPr lang="en-US" altLang="ja-JP" sz="1200" dirty="0" smtClean="0">
              <a:solidFill>
                <a:prstClr val="black"/>
              </a:solidFill>
            </a:endParaRPr>
          </a:p>
          <a:p>
            <a:pPr algn="ctr"/>
            <a:r>
              <a:rPr lang="ja-JP" altLang="en-US" sz="1200" dirty="0">
                <a:solidFill>
                  <a:prstClr val="black"/>
                </a:solidFill>
              </a:rPr>
              <a:t>食べたい</a:t>
            </a:r>
            <a:r>
              <a:rPr lang="ja-JP" altLang="en-US" sz="1200" dirty="0" smtClean="0">
                <a:solidFill>
                  <a:prstClr val="black"/>
                </a:solidFill>
              </a:rPr>
              <a:t>なぁ</a:t>
            </a:r>
            <a:endParaRPr lang="ja-JP" altLang="en-US" sz="1200" dirty="0">
              <a:solidFill>
                <a:prstClr val="black"/>
              </a:solidFill>
            </a:endParaRPr>
          </a:p>
        </p:txBody>
      </p:sp>
      <p:sp>
        <p:nvSpPr>
          <p:cNvPr id="11" name="円/楕円 10"/>
          <p:cNvSpPr/>
          <p:nvPr/>
        </p:nvSpPr>
        <p:spPr bwMode="white">
          <a:xfrm>
            <a:off x="1388603" y="3704450"/>
            <a:ext cx="180020" cy="22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円/楕円 12"/>
          <p:cNvSpPr/>
          <p:nvPr/>
        </p:nvSpPr>
        <p:spPr bwMode="white">
          <a:xfrm>
            <a:off x="5745088" y="3715268"/>
            <a:ext cx="72008" cy="1457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2801" y="2918042"/>
            <a:ext cx="1837562" cy="1236441"/>
          </a:xfrm>
          <a:prstGeom prst="rect">
            <a:avLst/>
          </a:prstGeom>
        </p:spPr>
      </p:pic>
      <p:sp>
        <p:nvSpPr>
          <p:cNvPr id="4" name="正方形/長方形 3"/>
          <p:cNvSpPr/>
          <p:nvPr/>
        </p:nvSpPr>
        <p:spPr bwMode="white">
          <a:xfrm>
            <a:off x="3080793" y="3057146"/>
            <a:ext cx="835105" cy="869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円/楕円 67"/>
          <p:cNvSpPr/>
          <p:nvPr/>
        </p:nvSpPr>
        <p:spPr>
          <a:xfrm>
            <a:off x="3651521" y="3006647"/>
            <a:ext cx="528767" cy="1059231"/>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85833" y="3121663"/>
            <a:ext cx="646817" cy="767879"/>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2556" y="3133644"/>
            <a:ext cx="296379" cy="232454"/>
          </a:xfrm>
          <a:prstGeom prst="rect">
            <a:avLst/>
          </a:prstGeom>
        </p:spPr>
      </p:pic>
      <p:sp>
        <p:nvSpPr>
          <p:cNvPr id="34" name="スライド番号プレースホルダー 1"/>
          <p:cNvSpPr>
            <a:spLocks noGrp="1"/>
          </p:cNvSpPr>
          <p:nvPr>
            <p:ph type="sldNum" sz="quarter" idx="11"/>
          </p:nvPr>
        </p:nvSpPr>
        <p:spPr>
          <a:xfrm>
            <a:off x="9179318" y="6511696"/>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9</a:t>
            </a:fld>
            <a:endParaRPr kumimoji="0" lang="en-US" altLang="ja-JP" sz="1600" kern="0" dirty="0">
              <a:solidFill>
                <a:srgbClr val="000000"/>
              </a:solidFill>
            </a:endParaRPr>
          </a:p>
        </p:txBody>
      </p:sp>
    </p:spTree>
    <p:extLst>
      <p:ext uri="{BB962C8B-B14F-4D97-AF65-F5344CB8AC3E}">
        <p14:creationId xmlns:p14="http://schemas.microsoft.com/office/powerpoint/2010/main" val="35907493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7737" y="5049"/>
            <a:ext cx="9913739" cy="458975"/>
          </a:xfrm>
          <a:prstGeom prst="rect">
            <a:avLst/>
          </a:prstGeom>
          <a:solidFill>
            <a:schemeClr val="accent2">
              <a:lumMod val="20000"/>
              <a:lumOff val="80000"/>
            </a:schemeClr>
          </a:solidFill>
          <a:ln>
            <a:solidFill>
              <a:schemeClr val="accent6">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spcBef>
                <a:spcPct val="0"/>
              </a:spcBef>
              <a:defRPr/>
            </a:pPr>
            <a:r>
              <a:rPr lang="ja-JP" altLang="en-US" sz="2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１１．地域区分の見直し－２</a:t>
            </a:r>
            <a:endParaRPr lang="ja-JP" altLang="en-US" sz="2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70758" y="4686066"/>
            <a:ext cx="9764486" cy="2078150"/>
          </a:xfrm>
          <a:prstGeom prst="round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ja-JP" dirty="0" smtClean="0">
              <a:solidFill>
                <a:prstClr val="black"/>
              </a:solidFill>
              <a:latin typeface="ＭＳ Ｐゴシック"/>
            </a:endParaRPr>
          </a:p>
          <a:p>
            <a:pPr marL="95250" indent="-95250"/>
            <a:endParaRPr lang="en-US" altLang="ja-JP" dirty="0" smtClean="0">
              <a:solidFill>
                <a:prstClr val="black"/>
              </a:solidFill>
              <a:latin typeface="ＭＳ Ｐゴシック"/>
            </a:endParaRPr>
          </a:p>
          <a:p>
            <a:pPr marL="95250" indent="-95250"/>
            <a:endParaRPr lang="ja-JP" altLang="en-US" dirty="0">
              <a:solidFill>
                <a:prstClr val="black"/>
              </a:solidFill>
              <a:latin typeface="ＭＳ Ｐゴシック"/>
            </a:endParaRPr>
          </a:p>
          <a:p>
            <a:pPr marL="95250" indent="-95250"/>
            <a:endParaRPr lang="ja-JP" altLang="en-US" dirty="0">
              <a:solidFill>
                <a:prstClr val="black"/>
              </a:solidFill>
              <a:latin typeface="ＭＳ Ｐゴシック"/>
            </a:endParaRPr>
          </a:p>
        </p:txBody>
      </p:sp>
      <p:sp>
        <p:nvSpPr>
          <p:cNvPr id="10" name="角丸四角形 9"/>
          <p:cNvSpPr/>
          <p:nvPr/>
        </p:nvSpPr>
        <p:spPr>
          <a:xfrm>
            <a:off x="70762" y="790786"/>
            <a:ext cx="9758587" cy="3511583"/>
          </a:xfrm>
          <a:prstGeom prst="roundRect">
            <a:avLst/>
          </a:pr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prstClr val="white"/>
              </a:solidFill>
            </a:endParaRPr>
          </a:p>
          <a:p>
            <a:pPr algn="ctr"/>
            <a:endParaRPr lang="en-US" altLang="ja-JP" dirty="0">
              <a:solidFill>
                <a:prstClr val="white"/>
              </a:solidFill>
            </a:endParaRPr>
          </a:p>
          <a:p>
            <a:pPr algn="ctr"/>
            <a:endParaRPr lang="en-US" altLang="ja-JP" dirty="0" smtClean="0">
              <a:solidFill>
                <a:prstClr val="white"/>
              </a:solidFill>
            </a:endParaRPr>
          </a:p>
          <a:p>
            <a:pPr algn="ctr"/>
            <a:endParaRPr lang="en-US" altLang="ja-JP" dirty="0">
              <a:solidFill>
                <a:prstClr val="white"/>
              </a:solidFill>
            </a:endParaRPr>
          </a:p>
          <a:p>
            <a:pPr algn="ctr"/>
            <a:endParaRPr lang="en-US" altLang="ja-JP" dirty="0" smtClean="0">
              <a:solidFill>
                <a:prstClr val="white"/>
              </a:solidFill>
            </a:endParaRPr>
          </a:p>
          <a:p>
            <a:pPr algn="ctr"/>
            <a:endParaRPr lang="en-US" altLang="ja-JP" dirty="0">
              <a:solidFill>
                <a:prstClr val="white"/>
              </a:solidFill>
            </a:endParaRPr>
          </a:p>
          <a:p>
            <a:pPr algn="ctr"/>
            <a:endParaRPr lang="en-US" altLang="ja-JP" dirty="0" smtClean="0">
              <a:solidFill>
                <a:prstClr val="white"/>
              </a:solidFill>
            </a:endParaRPr>
          </a:p>
          <a:p>
            <a:pPr algn="ctr"/>
            <a:endParaRPr lang="en-US" altLang="ja-JP" dirty="0">
              <a:solidFill>
                <a:prstClr val="white"/>
              </a:solidFill>
            </a:endParaRPr>
          </a:p>
          <a:p>
            <a:pPr algn="ctr"/>
            <a:endParaRPr lang="en-US" altLang="ja-JP" dirty="0" smtClean="0">
              <a:solidFill>
                <a:prstClr val="white"/>
              </a:solidFill>
            </a:endParaRPr>
          </a:p>
          <a:p>
            <a:pPr algn="ctr"/>
            <a:endParaRPr lang="en-US" altLang="ja-JP" dirty="0">
              <a:solidFill>
                <a:prstClr val="white"/>
              </a:solidFill>
            </a:endParaRPr>
          </a:p>
          <a:p>
            <a:pPr algn="ctr"/>
            <a:endParaRPr lang="en-US" altLang="ja-JP" dirty="0">
              <a:solidFill>
                <a:prstClr val="white"/>
              </a:solidFill>
            </a:endParaRPr>
          </a:p>
          <a:p>
            <a:pPr algn="ctr"/>
            <a:endParaRPr lang="en-US" altLang="ja-JP" dirty="0" smtClean="0">
              <a:solidFill>
                <a:prstClr val="white"/>
              </a:solidFill>
            </a:endParaRPr>
          </a:p>
        </p:txBody>
      </p:sp>
      <p:sp>
        <p:nvSpPr>
          <p:cNvPr id="34" name="右矢印 33"/>
          <p:cNvSpPr/>
          <p:nvPr/>
        </p:nvSpPr>
        <p:spPr>
          <a:xfrm rot="5400000">
            <a:off x="4951205" y="2281495"/>
            <a:ext cx="140677" cy="752933"/>
          </a:xfrm>
          <a:prstGeom prst="rightArrow">
            <a:avLst/>
          </a:prstGeom>
          <a:solidFill>
            <a:schemeClr val="tx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角丸四角形 35"/>
          <p:cNvSpPr/>
          <p:nvPr/>
        </p:nvSpPr>
        <p:spPr>
          <a:xfrm>
            <a:off x="163631" y="550860"/>
            <a:ext cx="1540442"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点数の新旧</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角丸四角形 36"/>
          <p:cNvSpPr/>
          <p:nvPr/>
        </p:nvSpPr>
        <p:spPr>
          <a:xfrm>
            <a:off x="163631" y="4446141"/>
            <a:ext cx="3441176" cy="479879"/>
          </a:xfrm>
          <a:prstGeom prst="roundRect">
            <a:avLst/>
          </a:prstGeom>
          <a:solidFill>
            <a:schemeClr val="accent1">
              <a:lumMod val="20000"/>
              <a:lumOff val="80000"/>
            </a:schemeClr>
          </a:solidFill>
          <a:ln w="63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ja-JP" altLang="en-US" sz="20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各サービスの人件費割合</a:t>
            </a:r>
            <a:endParaRPr lang="ja-JP" altLang="en-US" sz="2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2" name="Group 196"/>
          <p:cNvGraphicFramePr>
            <a:graphicFrameLocks noGrp="1"/>
          </p:cNvGraphicFramePr>
          <p:nvPr>
            <p:extLst>
              <p:ext uri="{D42A27DB-BD31-4B8C-83A1-F6EECF244321}">
                <p14:modId xmlns:p14="http://schemas.microsoft.com/office/powerpoint/2010/main" val="1148578914"/>
              </p:ext>
            </p:extLst>
          </p:nvPr>
        </p:nvGraphicFramePr>
        <p:xfrm>
          <a:off x="581614" y="1130001"/>
          <a:ext cx="8352929" cy="1369676"/>
        </p:xfrm>
        <a:graphic>
          <a:graphicData uri="http://schemas.openxmlformats.org/drawingml/2006/table">
            <a:tbl>
              <a:tblPr/>
              <a:tblGrid>
                <a:gridCol w="799442"/>
                <a:gridCol w="640719"/>
                <a:gridCol w="1035775"/>
                <a:gridCol w="1052457"/>
                <a:gridCol w="1008112"/>
                <a:gridCol w="1008112"/>
                <a:gridCol w="1008112"/>
                <a:gridCol w="1008112"/>
                <a:gridCol w="792088"/>
              </a:tblGrid>
              <a:tr h="280788">
                <a:tc gridSpan="2">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L="84447" marR="84447" marT="44671" marB="44671"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hMerge="1">
                  <a:txBody>
                    <a:bodyPr/>
                    <a:lstStyle/>
                    <a:p>
                      <a:endParaRPr kumimoji="1" lang="ja-JP" altLang="en-US"/>
                    </a:p>
                  </a:txBody>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１級地</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２級地</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３級地</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４級地</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５級地</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６級地</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その他</a:t>
                      </a:r>
                    </a:p>
                  </a:txBody>
                  <a:tcPr marL="84447" marR="84447" marT="44671" marB="44671"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r>
              <a:tr h="263150">
                <a:tc gridSpan="2">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上乗せ割合</a:t>
                      </a:r>
                    </a:p>
                  </a:txBody>
                  <a:tcPr marL="84447" marR="84447" marT="44671" marB="44671"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hMerge="1">
                  <a:txBody>
                    <a:bodyPr/>
                    <a:lstStyle/>
                    <a:p>
                      <a:endParaRPr kumimoji="1" lang="ja-JP" altLang="en-US"/>
                    </a:p>
                  </a:txBody>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１８％</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１５％</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１２％</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６％</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３％</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０％</a:t>
                      </a:r>
                    </a:p>
                  </a:txBody>
                  <a:tcPr marL="84447" marR="84447" marT="44671" marB="44671"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150">
                <a:tc rowSpan="3">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人件費</a:t>
                      </a: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割合</a:t>
                      </a:r>
                    </a:p>
                  </a:txBody>
                  <a:tcPr marL="84447" marR="84447" marT="44671" marB="44671"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ゴシック" pitchFamily="50" charset="-128"/>
                        </a:rPr>
                        <a:t>７０％</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１１．２６円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１１．０５円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１０．８４円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ゴシック" pitchFamily="50" charset="-128"/>
                        </a:rPr>
                        <a:t>１０．７０円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ゴシック" pitchFamily="50" charset="-128"/>
                        </a:rPr>
                        <a:t>１０．４２円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１０．２１円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１０円</a:t>
                      </a:r>
                    </a:p>
                  </a:txBody>
                  <a:tcPr marL="84447" marR="84447" marT="44671" marB="44671"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150">
                <a:tc vMerge="1">
                  <a:txBody>
                    <a:bodyPr/>
                    <a:lstStyle/>
                    <a:p>
                      <a:endParaRPr kumimoji="1" lang="ja-JP" altLang="en-US"/>
                    </a:p>
                  </a:txBody>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５５％</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１０．９９円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１０．８３円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１０．６６円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ゴシック" pitchFamily="50" charset="-128"/>
                        </a:rPr>
                        <a:t>１０．５５円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charset="0"/>
                          <a:ea typeface="ＭＳ Ｐゴシック" pitchFamily="50" charset="-128"/>
                        </a:rPr>
                        <a:t>１０．３３円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１０．１７円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１０円</a:t>
                      </a:r>
                    </a:p>
                  </a:txBody>
                  <a:tcPr marL="84447" marR="84447" marT="44671" marB="44671"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150">
                <a:tc vMerge="1">
                  <a:txBody>
                    <a:bodyPr/>
                    <a:lstStyle/>
                    <a:p>
                      <a:endParaRPr kumimoji="1" lang="ja-JP" altLang="en-US"/>
                    </a:p>
                  </a:txBody>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４５％</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DAEDEF">
                        <a:lumMod val="90000"/>
                      </a:srgbClr>
                    </a:solid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１０．８１円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１０．６８円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１０．５４円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１０．４５円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１０．２７円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１０．１４円</a:t>
                      </a:r>
                    </a:p>
                  </a:txBody>
                  <a:tcPr marL="84447" marR="84447" marT="44671" marB="4467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31013" rtl="0" eaLnBrk="1" latinLnBrk="0" hangingPunct="1">
                        <a:defRPr kumimoji="1" sz="1800" kern="1200">
                          <a:solidFill>
                            <a:schemeClr val="tx1"/>
                          </a:solidFill>
                          <a:latin typeface="Arial"/>
                          <a:ea typeface="ＭＳ Ｐゴシック"/>
                        </a:defRPr>
                      </a:lvl1pPr>
                      <a:lvl2pPr marL="465508" algn="l" defTabSz="931013" rtl="0" eaLnBrk="1" latinLnBrk="0" hangingPunct="1">
                        <a:defRPr kumimoji="1" sz="1800" kern="1200">
                          <a:solidFill>
                            <a:schemeClr val="tx1"/>
                          </a:solidFill>
                          <a:latin typeface="Arial"/>
                          <a:ea typeface="ＭＳ Ｐゴシック"/>
                        </a:defRPr>
                      </a:lvl2pPr>
                      <a:lvl3pPr marL="931013" algn="l" defTabSz="931013" rtl="0" eaLnBrk="1" latinLnBrk="0" hangingPunct="1">
                        <a:defRPr kumimoji="1" sz="1800" kern="1200">
                          <a:solidFill>
                            <a:schemeClr val="tx1"/>
                          </a:solidFill>
                          <a:latin typeface="Arial"/>
                          <a:ea typeface="ＭＳ Ｐゴシック"/>
                        </a:defRPr>
                      </a:lvl3pPr>
                      <a:lvl4pPr marL="1396521" algn="l" defTabSz="931013" rtl="0" eaLnBrk="1" latinLnBrk="0" hangingPunct="1">
                        <a:defRPr kumimoji="1" sz="1800" kern="1200">
                          <a:solidFill>
                            <a:schemeClr val="tx1"/>
                          </a:solidFill>
                          <a:latin typeface="Arial"/>
                          <a:ea typeface="ＭＳ Ｐゴシック"/>
                        </a:defRPr>
                      </a:lvl4pPr>
                      <a:lvl5pPr marL="1862027" algn="l" defTabSz="931013" rtl="0" eaLnBrk="1" latinLnBrk="0" hangingPunct="1">
                        <a:defRPr kumimoji="1" sz="1800" kern="1200">
                          <a:solidFill>
                            <a:schemeClr val="tx1"/>
                          </a:solidFill>
                          <a:latin typeface="Arial"/>
                          <a:ea typeface="ＭＳ Ｐゴシック"/>
                        </a:defRPr>
                      </a:lvl5pPr>
                      <a:lvl6pPr marL="2327533" algn="l" defTabSz="931013" rtl="0" eaLnBrk="1" latinLnBrk="0" hangingPunct="1">
                        <a:defRPr kumimoji="1" sz="1800" kern="1200">
                          <a:solidFill>
                            <a:schemeClr val="tx1"/>
                          </a:solidFill>
                          <a:latin typeface="Arial"/>
                          <a:ea typeface="ＭＳ Ｐゴシック"/>
                        </a:defRPr>
                      </a:lvl6pPr>
                      <a:lvl7pPr marL="2793039" algn="l" defTabSz="931013" rtl="0" eaLnBrk="1" latinLnBrk="0" hangingPunct="1">
                        <a:defRPr kumimoji="1" sz="1800" kern="1200">
                          <a:solidFill>
                            <a:schemeClr val="tx1"/>
                          </a:solidFill>
                          <a:latin typeface="Arial"/>
                          <a:ea typeface="ＭＳ Ｐゴシック"/>
                        </a:defRPr>
                      </a:lvl7pPr>
                      <a:lvl8pPr marL="3258547" algn="l" defTabSz="931013" rtl="0" eaLnBrk="1" latinLnBrk="0" hangingPunct="1">
                        <a:defRPr kumimoji="1" sz="1800" kern="1200">
                          <a:solidFill>
                            <a:schemeClr val="tx1"/>
                          </a:solidFill>
                          <a:latin typeface="Arial"/>
                          <a:ea typeface="ＭＳ Ｐゴシック"/>
                        </a:defRPr>
                      </a:lvl8pPr>
                      <a:lvl9pPr marL="3724053" algn="l" defTabSz="931013"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１０円</a:t>
                      </a:r>
                    </a:p>
                  </a:txBody>
                  <a:tcPr marL="84447" marR="84447" marT="44671" marB="44671"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3" name="Group 196"/>
          <p:cNvGraphicFramePr>
            <a:graphicFrameLocks noGrp="1"/>
          </p:cNvGraphicFramePr>
          <p:nvPr>
            <p:extLst>
              <p:ext uri="{D42A27DB-BD31-4B8C-83A1-F6EECF244321}">
                <p14:modId xmlns:p14="http://schemas.microsoft.com/office/powerpoint/2010/main" val="3363968501"/>
              </p:ext>
            </p:extLst>
          </p:nvPr>
        </p:nvGraphicFramePr>
        <p:xfrm>
          <a:off x="563464" y="2819805"/>
          <a:ext cx="8784977" cy="1371760"/>
        </p:xfrm>
        <a:graphic>
          <a:graphicData uri="http://schemas.openxmlformats.org/drawingml/2006/table">
            <a:tbl>
              <a:tblPr/>
              <a:tblGrid>
                <a:gridCol w="721702"/>
                <a:gridCol w="714666"/>
                <a:gridCol w="909575"/>
                <a:gridCol w="909575"/>
                <a:gridCol w="909575"/>
                <a:gridCol w="909575"/>
                <a:gridCol w="909575"/>
                <a:gridCol w="909575"/>
                <a:gridCol w="909575"/>
                <a:gridCol w="981584"/>
              </a:tblGrid>
              <a:tr h="266700">
                <a:tc gridSpan="2">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T="45736" marB="45736"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kumimoji="1" lang="ja-JP" altLang="en-US"/>
                    </a:p>
                  </a:txBody>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１級地</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２級地</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３級地</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４級地</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５級地</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６級地</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７級地</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その他</a:t>
                      </a:r>
                    </a:p>
                  </a:txBody>
                  <a:tcPr marT="45736" marB="4573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r>
              <a:tr h="266700">
                <a:tc gridSpan="2">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上乗せ割合</a:t>
                      </a:r>
                    </a:p>
                  </a:txBody>
                  <a:tcPr marT="45736" marB="45736"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hMerge="1">
                  <a:txBody>
                    <a:bodyPr/>
                    <a:lstStyle/>
                    <a:p>
                      <a:endParaRPr kumimoji="1" lang="ja-JP" altLang="en-US"/>
                    </a:p>
                  </a:txBody>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２０％</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１６％</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１５％</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１２％</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６％</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３％</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０％</a:t>
                      </a:r>
                    </a:p>
                  </a:txBody>
                  <a:tcPr marT="45736" marB="4573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rowSpan="3">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人件費割合</a:t>
                      </a:r>
                    </a:p>
                  </a:txBody>
                  <a:tcPr marT="45736" marB="45736"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７０％</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１１．４０円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１１．１２円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１１．０５円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１０．８４円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１０．７０円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１０．４２円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１０．２１円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１０円</a:t>
                      </a:r>
                    </a:p>
                  </a:txBody>
                  <a:tcPr marT="45736" marB="4573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xBody>
                    <a:bodyPr/>
                    <a:lstStyle/>
                    <a:p>
                      <a:endParaRPr kumimoji="1" lang="ja-JP" altLang="en-US"/>
                    </a:p>
                  </a:txBody>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５５％</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１１．１０円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１０．８８円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１０．８３円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１０．６６円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１０．５５円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１０．３３円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１０．１７円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１０円</a:t>
                      </a:r>
                    </a:p>
                  </a:txBody>
                  <a:tcPr marT="45736" marB="4573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6700">
                <a:tc vMerge="1">
                  <a:txBody>
                    <a:bodyPr/>
                    <a:lstStyle/>
                    <a:p>
                      <a:endParaRPr kumimoji="1" lang="ja-JP" altLang="en-US"/>
                    </a:p>
                  </a:txBody>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４５％</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１０．９０円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１０．７２円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１０．６８円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１０．５４円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１０．４５円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１０．２７円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１０．１４円</a:t>
                      </a:r>
                    </a:p>
                  </a:txBody>
                  <a:tcPr marT="45736" marB="4573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2082" rtl="0" eaLnBrk="1" latinLnBrk="0" hangingPunct="1">
                        <a:defRPr kumimoji="1" sz="1800" kern="1200">
                          <a:solidFill>
                            <a:schemeClr val="tx1"/>
                          </a:solidFill>
                          <a:latin typeface="Arial"/>
                          <a:ea typeface="ＭＳ Ｐゴシック"/>
                        </a:defRPr>
                      </a:lvl1pPr>
                      <a:lvl2pPr marL="456039" algn="l" defTabSz="912082" rtl="0" eaLnBrk="1" latinLnBrk="0" hangingPunct="1">
                        <a:defRPr kumimoji="1" sz="1800" kern="1200">
                          <a:solidFill>
                            <a:schemeClr val="tx1"/>
                          </a:solidFill>
                          <a:latin typeface="Arial"/>
                          <a:ea typeface="ＭＳ Ｐゴシック"/>
                        </a:defRPr>
                      </a:lvl2pPr>
                      <a:lvl3pPr marL="912082" algn="l" defTabSz="912082" rtl="0" eaLnBrk="1" latinLnBrk="0" hangingPunct="1">
                        <a:defRPr kumimoji="1" sz="1800" kern="1200">
                          <a:solidFill>
                            <a:schemeClr val="tx1"/>
                          </a:solidFill>
                          <a:latin typeface="Arial"/>
                          <a:ea typeface="ＭＳ Ｐゴシック"/>
                        </a:defRPr>
                      </a:lvl3pPr>
                      <a:lvl4pPr marL="1368119" algn="l" defTabSz="912082" rtl="0" eaLnBrk="1" latinLnBrk="0" hangingPunct="1">
                        <a:defRPr kumimoji="1" sz="1800" kern="1200">
                          <a:solidFill>
                            <a:schemeClr val="tx1"/>
                          </a:solidFill>
                          <a:latin typeface="Arial"/>
                          <a:ea typeface="ＭＳ Ｐゴシック"/>
                        </a:defRPr>
                      </a:lvl4pPr>
                      <a:lvl5pPr marL="1824162" algn="l" defTabSz="912082" rtl="0" eaLnBrk="1" latinLnBrk="0" hangingPunct="1">
                        <a:defRPr kumimoji="1" sz="1800" kern="1200">
                          <a:solidFill>
                            <a:schemeClr val="tx1"/>
                          </a:solidFill>
                          <a:latin typeface="Arial"/>
                          <a:ea typeface="ＭＳ Ｐゴシック"/>
                        </a:defRPr>
                      </a:lvl5pPr>
                      <a:lvl6pPr marL="2280199" algn="l" defTabSz="912082" rtl="0" eaLnBrk="1" latinLnBrk="0" hangingPunct="1">
                        <a:defRPr kumimoji="1" sz="1800" kern="1200">
                          <a:solidFill>
                            <a:schemeClr val="tx1"/>
                          </a:solidFill>
                          <a:latin typeface="Arial"/>
                          <a:ea typeface="ＭＳ Ｐゴシック"/>
                        </a:defRPr>
                      </a:lvl6pPr>
                      <a:lvl7pPr marL="2736239" algn="l" defTabSz="912082" rtl="0" eaLnBrk="1" latinLnBrk="0" hangingPunct="1">
                        <a:defRPr kumimoji="1" sz="1800" kern="1200">
                          <a:solidFill>
                            <a:schemeClr val="tx1"/>
                          </a:solidFill>
                          <a:latin typeface="Arial"/>
                          <a:ea typeface="ＭＳ Ｐゴシック"/>
                        </a:defRPr>
                      </a:lvl7pPr>
                      <a:lvl8pPr marL="3192277" algn="l" defTabSz="912082" rtl="0" eaLnBrk="1" latinLnBrk="0" hangingPunct="1">
                        <a:defRPr kumimoji="1" sz="1800" kern="1200">
                          <a:solidFill>
                            <a:schemeClr val="tx1"/>
                          </a:solidFill>
                          <a:latin typeface="Arial"/>
                          <a:ea typeface="ＭＳ Ｐゴシック"/>
                        </a:defRPr>
                      </a:lvl8pPr>
                      <a:lvl9pPr marL="3648318" algn="l" defTabSz="912082"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smtClean="0">
                          <a:ln>
                            <a:noFill/>
                          </a:ln>
                          <a:solidFill>
                            <a:schemeClr val="tx1"/>
                          </a:solidFill>
                          <a:effectLst/>
                          <a:latin typeface="Arial" charset="0"/>
                          <a:ea typeface="ＭＳ Ｐゴシック" pitchFamily="50" charset="-128"/>
                        </a:rPr>
                        <a:t>１０円</a:t>
                      </a:r>
                    </a:p>
                  </a:txBody>
                  <a:tcPr marT="45736" marB="45736" anchor="ctr"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正方形/長方形 2"/>
          <p:cNvSpPr/>
          <p:nvPr/>
        </p:nvSpPr>
        <p:spPr>
          <a:xfrm>
            <a:off x="562714" y="6426674"/>
            <a:ext cx="8874369" cy="276999"/>
          </a:xfrm>
          <a:prstGeom prst="rect">
            <a:avLst/>
          </a:prstGeom>
        </p:spPr>
        <p:txBody>
          <a:bodyPr wrap="square">
            <a:spAutoFit/>
          </a:bodyPr>
          <a:lstStyle/>
          <a:p>
            <a:pPr algn="just"/>
            <a:r>
              <a:rPr lang="ja-JP" altLang="en-US" sz="1200" kern="100" dirty="0" smtClean="0">
                <a:solidFill>
                  <a:prstClr val="black"/>
                </a:solidFill>
                <a:latin typeface="ＭＳ Ｐゴシック"/>
                <a:cs typeface="Times New Roman"/>
              </a:rPr>
              <a:t>（人件費割合の見直し）　短期入所生活介護（４５％）　　→　　短期入所生活介護（５５％）</a:t>
            </a:r>
            <a:endParaRPr lang="ja-JP" altLang="ja-JP" sz="1200" kern="100" dirty="0">
              <a:solidFill>
                <a:prstClr val="black"/>
              </a:solidFill>
              <a:latin typeface="ＭＳ Ｐゴシック"/>
              <a:cs typeface="Times New Roman"/>
            </a:endParaRPr>
          </a:p>
        </p:txBody>
      </p:sp>
      <p:graphicFrame>
        <p:nvGraphicFramePr>
          <p:cNvPr id="14" name="Group 210"/>
          <p:cNvGraphicFramePr>
            <a:graphicFrameLocks noGrp="1"/>
          </p:cNvGraphicFramePr>
          <p:nvPr>
            <p:extLst>
              <p:ext uri="{D42A27DB-BD31-4B8C-83A1-F6EECF244321}">
                <p14:modId xmlns:p14="http://schemas.microsoft.com/office/powerpoint/2010/main" val="1473968478"/>
              </p:ext>
            </p:extLst>
          </p:nvPr>
        </p:nvGraphicFramePr>
        <p:xfrm>
          <a:off x="570205" y="5021756"/>
          <a:ext cx="8866873" cy="1406770"/>
        </p:xfrm>
        <a:graphic>
          <a:graphicData uri="http://schemas.openxmlformats.org/drawingml/2006/table">
            <a:tbl>
              <a:tblPr/>
              <a:tblGrid>
                <a:gridCol w="2342438"/>
                <a:gridCol w="6524435"/>
              </a:tblGrid>
              <a:tr h="42203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人件費割合７０％のサービス</a:t>
                      </a:r>
                    </a:p>
                  </a:txBody>
                  <a:tcPr marT="45708" marB="4570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訪問介護／訪問入浴介護／訪問看護／居宅介護支援／定期巡回・随時対応型訪問介護看護／</a:t>
                      </a:r>
                      <a:r>
                        <a:rPr kumimoji="1" lang="ja-JP" altLang="en-US" sz="1000" b="0" i="0" u="none" strike="noStrike" kern="1200" cap="none" spc="0" normalizeH="0" baseline="0" noProof="0" dirty="0" smtClean="0">
                          <a:ln>
                            <a:noFill/>
                          </a:ln>
                          <a:solidFill>
                            <a:srgbClr val="000000"/>
                          </a:solidFill>
                          <a:effectLst/>
                          <a:uLnTx/>
                          <a:uFillTx/>
                          <a:latin typeface="Arial" charset="0"/>
                          <a:ea typeface="ＭＳ Ｐゴシック" pitchFamily="50" charset="-128"/>
                        </a:rPr>
                        <a:t>夜間対応型訪問介護</a:t>
                      </a: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08" marB="4570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031">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人件費割合５５％のサービス</a:t>
                      </a:r>
                    </a:p>
                  </a:txBody>
                  <a:tcPr marT="45708" marB="4570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訪問リハビリテーション／通所リハビリテーション／認知症対応型通所介護／小規模多機能型居宅介護／看護小規模多機能型居宅介護／</a:t>
                      </a:r>
                      <a:r>
                        <a:rPr kumimoji="1" lang="ja-JP" altLang="en-US" sz="1000" b="0" i="0" u="none" strike="noStrike" kern="1200" cap="none" spc="0" normalizeH="0" baseline="0" noProof="0" dirty="0" smtClean="0">
                          <a:ln>
                            <a:noFill/>
                          </a:ln>
                          <a:solidFill>
                            <a:srgbClr val="000000"/>
                          </a:solidFill>
                          <a:effectLst/>
                          <a:uLnTx/>
                          <a:uFillTx/>
                          <a:latin typeface="Arial" charset="0"/>
                          <a:ea typeface="ＭＳ Ｐゴシック" pitchFamily="50" charset="-128"/>
                          <a:cs typeface="+mn-cs"/>
                        </a:rPr>
                        <a:t>短期入所生活介護</a:t>
                      </a:r>
                      <a:endParaRPr kumimoji="1" lang="ja-JP" altLang="en-US" sz="1000" b="0" i="0" u="none" strike="noStrike" cap="none" normalizeH="0" baseline="0" dirty="0" smtClean="0">
                        <a:ln>
                          <a:noFill/>
                        </a:ln>
                        <a:solidFill>
                          <a:schemeClr val="tx1"/>
                        </a:solidFill>
                        <a:effectLst/>
                        <a:latin typeface="Arial" charset="0"/>
                        <a:ea typeface="ＭＳ Ｐゴシック" pitchFamily="50" charset="-128"/>
                      </a:endParaRPr>
                    </a:p>
                  </a:txBody>
                  <a:tcPr marT="45708" marB="4570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2708">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人件費割合４５％のサービス</a:t>
                      </a:r>
                    </a:p>
                  </a:txBody>
                  <a:tcPr marT="45708" marB="45708" anchor="ctr"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FFCCFF"/>
                    </a:solidFill>
                  </a:tcPr>
                </a:tc>
                <a:tc>
                  <a:txBody>
                    <a:bodyPr/>
                    <a:lstStyle>
                      <a:lvl1pPr marL="0" algn="l" defTabSz="914400" rtl="0" eaLnBrk="1" latinLnBrk="0" hangingPunct="1">
                        <a:defRPr kumimoji="1" sz="1800" kern="1200">
                          <a:solidFill>
                            <a:schemeClr val="tx1"/>
                          </a:solidFill>
                          <a:latin typeface="Arial"/>
                          <a:ea typeface="ＭＳ Ｐゴシック"/>
                        </a:defRPr>
                      </a:lvl1pPr>
                      <a:lvl2pPr marL="457200" algn="l" defTabSz="914400" rtl="0" eaLnBrk="1" latinLnBrk="0" hangingPunct="1">
                        <a:defRPr kumimoji="1" sz="1800" kern="1200">
                          <a:solidFill>
                            <a:schemeClr val="tx1"/>
                          </a:solidFill>
                          <a:latin typeface="Arial"/>
                          <a:ea typeface="ＭＳ Ｐゴシック"/>
                        </a:defRPr>
                      </a:lvl2pPr>
                      <a:lvl3pPr marL="914400" algn="l" defTabSz="914400" rtl="0" eaLnBrk="1" latinLnBrk="0" hangingPunct="1">
                        <a:defRPr kumimoji="1" sz="1800" kern="1200">
                          <a:solidFill>
                            <a:schemeClr val="tx1"/>
                          </a:solidFill>
                          <a:latin typeface="Arial"/>
                          <a:ea typeface="ＭＳ Ｐゴシック"/>
                        </a:defRPr>
                      </a:lvl3pPr>
                      <a:lvl4pPr marL="1371600" algn="l" defTabSz="914400" rtl="0" eaLnBrk="1" latinLnBrk="0" hangingPunct="1">
                        <a:defRPr kumimoji="1" sz="1800" kern="1200">
                          <a:solidFill>
                            <a:schemeClr val="tx1"/>
                          </a:solidFill>
                          <a:latin typeface="Arial"/>
                          <a:ea typeface="ＭＳ Ｐゴシック"/>
                        </a:defRPr>
                      </a:lvl4pPr>
                      <a:lvl5pPr marL="1828800" algn="l" defTabSz="914400" rtl="0" eaLnBrk="1" latinLnBrk="0" hangingPunct="1">
                        <a:defRPr kumimoji="1" sz="1800" kern="1200">
                          <a:solidFill>
                            <a:schemeClr val="tx1"/>
                          </a:solidFill>
                          <a:latin typeface="Arial"/>
                          <a:ea typeface="ＭＳ Ｐゴシック"/>
                        </a:defRPr>
                      </a:lvl5pPr>
                      <a:lvl6pPr marL="2286000" algn="l" defTabSz="914400" rtl="0" eaLnBrk="1" latinLnBrk="0" hangingPunct="1">
                        <a:defRPr kumimoji="1" sz="1800" kern="1200">
                          <a:solidFill>
                            <a:schemeClr val="tx1"/>
                          </a:solidFill>
                          <a:latin typeface="Arial"/>
                          <a:ea typeface="ＭＳ Ｐゴシック"/>
                        </a:defRPr>
                      </a:lvl6pPr>
                      <a:lvl7pPr marL="2743200" algn="l" defTabSz="914400" rtl="0" eaLnBrk="1" latinLnBrk="0" hangingPunct="1">
                        <a:defRPr kumimoji="1" sz="1800" kern="1200">
                          <a:solidFill>
                            <a:schemeClr val="tx1"/>
                          </a:solidFill>
                          <a:latin typeface="Arial"/>
                          <a:ea typeface="ＭＳ Ｐゴシック"/>
                        </a:defRPr>
                      </a:lvl7pPr>
                      <a:lvl8pPr marL="3200400" algn="l" defTabSz="914400" rtl="0" eaLnBrk="1" latinLnBrk="0" hangingPunct="1">
                        <a:defRPr kumimoji="1" sz="1800" kern="1200">
                          <a:solidFill>
                            <a:schemeClr val="tx1"/>
                          </a:solidFill>
                          <a:latin typeface="Arial"/>
                          <a:ea typeface="ＭＳ Ｐゴシック"/>
                        </a:defRPr>
                      </a:lvl8pPr>
                      <a:lvl9pPr marL="3657600" algn="l" defTabSz="914400" rtl="0" eaLnBrk="1" latinLnBrk="0" hangingPunct="1">
                        <a:defRPr kumimoji="1" sz="1800" kern="1200">
                          <a:solidFill>
                            <a:schemeClr val="tx1"/>
                          </a:solidFill>
                          <a:latin typeface="Arial"/>
                          <a:ea typeface="ＭＳ Ｐゴシック"/>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smtClean="0">
                          <a:ln>
                            <a:noFill/>
                          </a:ln>
                          <a:solidFill>
                            <a:schemeClr val="tx1"/>
                          </a:solidFill>
                          <a:effectLst/>
                          <a:latin typeface="Arial" charset="0"/>
                          <a:ea typeface="ＭＳ Ｐゴシック" pitchFamily="50" charset="-128"/>
                        </a:rPr>
                        <a:t>通所介護／短期入所療養介護／特定施設入居者生活介護／認知症対応型共同生活介護／介護老人福祉施設／介護老人保健施設／介護療養型医療施設／地域密着型特定施設入居者生活介護 ／地域密着型介護老人福祉施設入所者生活介護</a:t>
                      </a:r>
                    </a:p>
                  </a:txBody>
                  <a:tcPr marT="45708" marB="45708"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スライド番号プレースホルダー 1"/>
          <p:cNvSpPr>
            <a:spLocks noGrp="1"/>
          </p:cNvSpPr>
          <p:nvPr>
            <p:ph type="sldNum" sz="quarter" idx="11"/>
          </p:nvPr>
        </p:nvSpPr>
        <p:spPr>
          <a:xfrm>
            <a:off x="9288502" y="6648176"/>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90</a:t>
            </a:fld>
            <a:endParaRPr kumimoji="0" lang="en-US" altLang="ja-JP" sz="1600" kern="0" dirty="0">
              <a:solidFill>
                <a:srgbClr val="000000"/>
              </a:solidFill>
            </a:endParaRPr>
          </a:p>
        </p:txBody>
      </p:sp>
    </p:spTree>
    <p:extLst>
      <p:ext uri="{BB962C8B-B14F-4D97-AF65-F5344CB8AC3E}">
        <p14:creationId xmlns:p14="http://schemas.microsoft.com/office/powerpoint/2010/main" val="24812937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866551870"/>
              </p:ext>
            </p:extLst>
          </p:nvPr>
        </p:nvGraphicFramePr>
        <p:xfrm>
          <a:off x="2" y="-8334"/>
          <a:ext cx="9906004" cy="6838502"/>
        </p:xfrm>
        <a:graphic>
          <a:graphicData uri="http://schemas.openxmlformats.org/drawingml/2006/table">
            <a:tbl>
              <a:tblPr>
                <a:tableStyleId>{2D5ABB26-0587-4C30-8999-92F81FD0307C}</a:tableStyleId>
              </a:tblPr>
              <a:tblGrid>
                <a:gridCol w="507166"/>
                <a:gridCol w="238953"/>
                <a:gridCol w="477907"/>
                <a:gridCol w="238953"/>
                <a:gridCol w="477907"/>
                <a:gridCol w="238953"/>
                <a:gridCol w="477907"/>
                <a:gridCol w="238953"/>
                <a:gridCol w="477907"/>
                <a:gridCol w="238953"/>
                <a:gridCol w="477907"/>
                <a:gridCol w="234077"/>
                <a:gridCol w="481159"/>
                <a:gridCol w="240578"/>
                <a:gridCol w="481159"/>
                <a:gridCol w="234077"/>
                <a:gridCol w="481159"/>
                <a:gridCol w="240578"/>
                <a:gridCol w="481159"/>
                <a:gridCol w="248706"/>
                <a:gridCol w="481159"/>
                <a:gridCol w="240578"/>
                <a:gridCol w="481159"/>
                <a:gridCol w="240578"/>
                <a:gridCol w="481159"/>
                <a:gridCol w="351116"/>
                <a:gridCol w="416137"/>
              </a:tblGrid>
              <a:tr h="147937">
                <a:tc gridSpan="11">
                  <a:txBody>
                    <a:bodyPr/>
                    <a:lstStyle/>
                    <a:p>
                      <a:pPr algn="l" fontAlgn="ctr"/>
                      <a:r>
                        <a:rPr lang="ja-JP" altLang="en-US" sz="900" u="none" strike="noStrike" dirty="0" smtClean="0"/>
                        <a:t>（別紙）平成</a:t>
                      </a:r>
                      <a:r>
                        <a:rPr lang="en-US" altLang="ja-JP" sz="900" u="none" strike="noStrike" dirty="0" smtClean="0"/>
                        <a:t>27</a:t>
                      </a:r>
                      <a:r>
                        <a:rPr lang="ja-JP" altLang="en-US" sz="900" u="none" strike="noStrike" dirty="0" smtClean="0"/>
                        <a:t>年度</a:t>
                      </a:r>
                      <a:r>
                        <a:rPr lang="ja-JP" altLang="en-US" sz="900" u="none" strike="noStrike" dirty="0"/>
                        <a:t>から平成</a:t>
                      </a:r>
                      <a:r>
                        <a:rPr lang="en-US" altLang="ja-JP" sz="900" u="none" strike="noStrike" dirty="0" smtClean="0"/>
                        <a:t>29</a:t>
                      </a:r>
                      <a:r>
                        <a:rPr lang="ja-JP" altLang="en-US" sz="900" u="none" strike="noStrike" dirty="0" smtClean="0"/>
                        <a:t>年度</a:t>
                      </a:r>
                      <a:r>
                        <a:rPr lang="ja-JP" altLang="en-US" sz="900" u="none" strike="noStrike" dirty="0"/>
                        <a:t>までの間の地域区分の適用地域</a:t>
                      </a:r>
                      <a:endParaRPr lang="ja-JP" altLang="en-US" sz="9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endParaRPr lang="zh-TW" altLang="en-US" sz="8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r" fontAlgn="ctr"/>
                      <a:r>
                        <a:rPr lang="zh-TW" altLang="en-US" sz="600" u="none" strike="noStrike" dirty="0"/>
                        <a:t>自治体 ： </a:t>
                      </a:r>
                      <a:r>
                        <a:rPr lang="ja-JP" altLang="en-US" sz="600" u="none" strike="noStrike" dirty="0" smtClean="0"/>
                        <a:t>１７４１</a:t>
                      </a:r>
                      <a:r>
                        <a:rPr lang="zh-TW" altLang="en-US" sz="600" u="none" strike="noStrike" dirty="0" smtClean="0"/>
                        <a:t>（</a:t>
                      </a:r>
                      <a:r>
                        <a:rPr lang="en-US" altLang="zh-TW" sz="600" u="none" strike="noStrike" dirty="0" smtClean="0"/>
                        <a:t>H26.12.31</a:t>
                      </a:r>
                      <a:r>
                        <a:rPr lang="zh-TW" altLang="en-US" sz="600" u="none" strike="noStrike" dirty="0"/>
                        <a:t>現在）</a:t>
                      </a:r>
                      <a:endParaRPr lang="zh-TW"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r" fontAlgn="ctr"/>
                      <a:endParaRPr lang="zh-TW" altLang="en-US" sz="600" b="0" i="0" u="none" strike="noStrike" dirty="0">
                        <a:solidFill>
                          <a:srgbClr val="000000"/>
                        </a:solidFill>
                        <a:latin typeface="ＭＳ Ｐゴシック"/>
                      </a:endParaRPr>
                    </a:p>
                  </a:txBody>
                  <a:tcPr marL="2789" marR="2789" marT="278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zh-TW" altLang="en-US" sz="600" b="0" i="0" u="none" strike="noStrike" dirty="0">
                        <a:solidFill>
                          <a:srgbClr val="000000"/>
                        </a:solidFill>
                        <a:latin typeface="ＭＳ Ｐゴシック"/>
                      </a:endParaRPr>
                    </a:p>
                  </a:txBody>
                  <a:tcPr marL="2789" marR="2789" marT="2789"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zh-TW" altLang="en-US" sz="600" b="0" i="0" u="none" strike="noStrike" dirty="0">
                        <a:solidFill>
                          <a:srgbClr val="000000"/>
                        </a:solidFill>
                        <a:latin typeface="ＭＳ Ｐゴシック"/>
                      </a:endParaRPr>
                    </a:p>
                  </a:txBody>
                  <a:tcPr marL="2789" marR="2789" marT="2789" marB="0" anchor="ctr">
                    <a:lnL>
                      <a:noFill/>
                    </a:lnL>
                    <a:lnR>
                      <a:noFill/>
                    </a:lnR>
                    <a:lnT>
                      <a:noFill/>
                    </a:lnT>
                    <a:lnB w="6350" cap="flat" cmpd="sng" algn="ctr">
                      <a:solidFill>
                        <a:srgbClr val="000000"/>
                      </a:solidFill>
                      <a:prstDash val="solid"/>
                      <a:round/>
                      <a:headEnd type="none" w="med" len="med"/>
                      <a:tailEnd type="none" w="med" len="med"/>
                    </a:lnB>
                  </a:tcPr>
                </a:tc>
              </a:tr>
              <a:tr h="109224">
                <a:tc>
                  <a:txBody>
                    <a:bodyPr/>
                    <a:lstStyle/>
                    <a:p>
                      <a:pPr algn="ctr"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ja-JP" altLang="en-US" sz="600" u="none" strike="noStrike" dirty="0"/>
                        <a:t>１級地</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600" u="none" strike="noStrike" dirty="0"/>
                        <a:t>２級地</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600" u="none" strike="noStrike" dirty="0"/>
                        <a:t>３級地</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600" u="none" strike="noStrike" dirty="0"/>
                        <a:t>４級地</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600" u="none" strike="noStrike" dirty="0"/>
                        <a:t>５級地</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6">
                  <a:txBody>
                    <a:bodyPr/>
                    <a:lstStyle/>
                    <a:p>
                      <a:pPr algn="ctr" fontAlgn="ctr"/>
                      <a:r>
                        <a:rPr lang="ja-JP" altLang="en-US" sz="600" u="none" strike="noStrike" dirty="0"/>
                        <a:t>６級地</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lgn="ctr"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8">
                  <a:txBody>
                    <a:bodyPr/>
                    <a:lstStyle/>
                    <a:p>
                      <a:pPr algn="ctr" fontAlgn="ctr"/>
                      <a:r>
                        <a:rPr lang="ja-JP" altLang="en-US" sz="600" b="0" i="0" u="none" strike="noStrike" dirty="0" smtClean="0">
                          <a:solidFill>
                            <a:srgbClr val="000000"/>
                          </a:solidFill>
                          <a:latin typeface="ＭＳ Ｐゴシック"/>
                        </a:rPr>
                        <a:t>７級地</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pPr algn="ctr"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600" u="none" strike="noStrike" dirty="0"/>
                        <a:t>その他</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r>
              <a:tr h="112989">
                <a:tc>
                  <a:txBody>
                    <a:bodyPr/>
                    <a:lstStyle/>
                    <a:p>
                      <a:pPr algn="ctr" fontAlgn="ctr"/>
                      <a:r>
                        <a:rPr lang="ja-JP" altLang="en-US" sz="600" u="none" strike="noStrike" dirty="0"/>
                        <a:t>上乗せ割合</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ja-JP" altLang="en-US" sz="600" u="none" strike="noStrike" dirty="0" smtClean="0"/>
                        <a:t>２０％</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600" u="none" strike="noStrike" dirty="0" smtClean="0"/>
                        <a:t>１６％</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600" u="none" strike="noStrike" dirty="0" smtClean="0"/>
                        <a:t>１５％</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600" u="none" strike="noStrike" dirty="0" smtClean="0"/>
                        <a:t>１２％</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2">
                  <a:txBody>
                    <a:bodyPr/>
                    <a:lstStyle/>
                    <a:p>
                      <a:pPr algn="ctr" fontAlgn="ctr"/>
                      <a:r>
                        <a:rPr lang="ja-JP" altLang="en-US" sz="600" u="none" strike="noStrike" dirty="0" smtClean="0"/>
                        <a:t>１０％</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gridSpan="6">
                  <a:txBody>
                    <a:bodyPr/>
                    <a:lstStyle/>
                    <a:p>
                      <a:pPr algn="ctr" fontAlgn="ctr"/>
                      <a:r>
                        <a:rPr lang="ja-JP" altLang="en-US" sz="600" u="none" strike="noStrike" dirty="0" smtClean="0"/>
                        <a:t>６％</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pPr algn="ctr"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8">
                  <a:txBody>
                    <a:bodyPr/>
                    <a:lstStyle/>
                    <a:p>
                      <a:pPr algn="ctr" fontAlgn="ctr"/>
                      <a:r>
                        <a:rPr lang="ja-JP" altLang="en-US" sz="600" b="0" i="0" u="none" strike="noStrike" dirty="0" smtClean="0">
                          <a:solidFill>
                            <a:srgbClr val="000000"/>
                          </a:solidFill>
                          <a:latin typeface="ＭＳ Ｐゴシック"/>
                        </a:rPr>
                        <a:t>３％</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pPr algn="ctr"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600" u="none" strike="noStrike"/>
                        <a:t>０％</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r>
              <a:tr h="99607">
                <a:tc>
                  <a:txBody>
                    <a:bodyPr/>
                    <a:lstStyle/>
                    <a:p>
                      <a:pPr algn="ctr" fontAlgn="ctr"/>
                      <a:r>
                        <a:rPr lang="ja-JP" altLang="en-US" sz="600" u="none" strike="noStrike"/>
                        <a:t>地域</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a:t>東京都</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u="none" strike="noStrike"/>
                        <a:t>東京都</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u="none" strike="noStrike" smtClean="0"/>
                        <a:t>千葉県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u="none" strike="noStrike" dirty="0" smtClean="0"/>
                        <a:t>埼玉県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b="0" i="0" u="none" strike="noStrike" dirty="0" smtClean="0">
                          <a:solidFill>
                            <a:srgbClr val="000000"/>
                          </a:solidFill>
                          <a:latin typeface="ＭＳ Ｐゴシック"/>
                        </a:rPr>
                        <a:t>茨城県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b="0" i="0" u="none" strike="noStrike" dirty="0" smtClean="0">
                          <a:solidFill>
                            <a:srgbClr val="000000"/>
                          </a:solidFill>
                          <a:latin typeface="ＭＳ Ｐゴシック"/>
                        </a:rPr>
                        <a:t>宮城県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b="0" i="0" u="none" strike="noStrike" dirty="0" smtClean="0">
                          <a:solidFill>
                            <a:srgbClr val="000000"/>
                          </a:solidFill>
                          <a:latin typeface="ＭＳ Ｐゴシック"/>
                        </a:rPr>
                        <a:t>東京都</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b="0" i="0" u="none" strike="noStrike" dirty="0" smtClean="0">
                          <a:solidFill>
                            <a:srgbClr val="000000"/>
                          </a:solidFill>
                          <a:latin typeface="ＭＳ Ｐゴシック"/>
                        </a:rPr>
                        <a:t>大阪府</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b="0" i="0" u="none" strike="noStrike" dirty="0" smtClean="0">
                          <a:solidFill>
                            <a:srgbClr val="000000"/>
                          </a:solidFill>
                          <a:latin typeface="ＭＳ Ｐゴシック"/>
                        </a:rPr>
                        <a:t>北海道</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b="0" i="0" u="none" strike="noStrike" dirty="0" smtClean="0">
                          <a:solidFill>
                            <a:srgbClr val="000000"/>
                          </a:solidFill>
                          <a:latin typeface="ＭＳ Ｐゴシック"/>
                        </a:rPr>
                        <a:t>千葉県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b="0" i="0" u="none" strike="noStrike" dirty="0" smtClean="0">
                          <a:solidFill>
                            <a:srgbClr val="000000"/>
                          </a:solidFill>
                          <a:latin typeface="ＭＳ Ｐゴシック"/>
                        </a:rPr>
                        <a:t>愛知県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b="0" i="0" u="none" strike="noStrike" dirty="0" smtClean="0">
                          <a:solidFill>
                            <a:srgbClr val="000000"/>
                          </a:solidFill>
                          <a:latin typeface="ＭＳ Ｐゴシック"/>
                        </a:rPr>
                        <a:t>奈良県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l" fontAlgn="ctr"/>
                      <a:r>
                        <a:rPr lang="ja-JP" altLang="en-US" sz="600" u="none" strike="noStrike"/>
                        <a:t>その他の地域</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特別区</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狛江市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千葉市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さいたま市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龍ケ崎市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仙台市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羽村市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富田林市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札幌市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長柄町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高浜市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田原本町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多摩市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東京都</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ja-JP" altLang="en-US" sz="600" b="0" i="0" u="none" strike="noStrike" dirty="0" smtClean="0">
                          <a:solidFill>
                            <a:srgbClr val="000000"/>
                          </a:solidFill>
                          <a:latin typeface="ＭＳ Ｐゴシック"/>
                        </a:rPr>
                        <a:t>千葉県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取手市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茨城県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奥多摩町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河内長野市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茨城県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長南町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岩倉市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曽爾村</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神奈川県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八王子市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船橋市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牛久市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水戸市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神奈川県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和泉市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結城市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東京都</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豊明市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明日香村</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横浜市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武蔵野市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浦安市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つくば市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日立市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三浦市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柏原市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下妻市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瑞穂町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日進市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上牧町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川崎市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府中市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東京都</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守谷市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土浦市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秦野市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羽曳野市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常総市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檜原村</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田原市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王寺町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大阪府</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調布市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立川市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埼玉県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古河市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海老名市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藤井寺市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笠間市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神奈川県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清須市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広陵町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大阪市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町田市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昭島市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朝霞市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利根町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綾瀬市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泉南市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500" b="0" i="0" u="none" strike="noStrike" dirty="0">
                          <a:solidFill>
                            <a:srgbClr val="000000"/>
                          </a:solidFill>
                          <a:effectLst/>
                          <a:latin typeface="ＭＳ Ｐゴシック"/>
                        </a:rPr>
                        <a:t>ひたちなか市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箱根町</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長久手市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河合町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小金井市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東村山市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志木市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栃木県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葉山町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大阪狭山市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那珂市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新潟県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東郷町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岡山県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小平市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国立市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和光市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宇都宮市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大磯町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阪南市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筑西市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新潟市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豊山町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岡山市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日野市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東大和市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新座市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下野市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二宮町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島本町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坂東市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富山県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大口町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広島県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国分寺市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神奈川県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ja-JP" altLang="en-US" sz="600" u="none" strike="noStrike" dirty="0" smtClean="0"/>
                        <a:t>千葉県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野木町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愛川町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豊能町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稲敷市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富山市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扶桑町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東広島市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稲城市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相模原市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成田市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群馬県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清川村</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能勢町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5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500" b="0" i="0" u="none" strike="noStrike" dirty="0">
                          <a:solidFill>
                            <a:srgbClr val="000000"/>
                          </a:solidFill>
                          <a:effectLst/>
                          <a:latin typeface="ＭＳ Ｐゴシック"/>
                        </a:rPr>
                        <a:t>つくばみらい市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石川県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飛島村</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廿日市市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西東京市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藤沢市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佐倉市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高崎市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岐阜県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忠岡町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大洗町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金沢市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阿久比町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海田町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神奈川県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厚木市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習志野市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埼玉県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岐阜市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熊取町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阿見町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福井県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東浦町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坂町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鎌倉市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大阪府</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市原市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川越市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静岡県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600" dirty="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田尻町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河内町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福井市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幸田町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山口県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愛知県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豊中市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四街道市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川口市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静岡市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兵庫県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八千代町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山梨県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ja-JP" altLang="en-US" sz="600" b="0" i="0" u="none" strike="noStrike" dirty="0" smtClean="0">
                          <a:solidFill>
                            <a:srgbClr val="000000"/>
                          </a:solidFill>
                          <a:latin typeface="ＭＳ Ｐゴシック"/>
                        </a:rPr>
                        <a:t>三重県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周南市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名古屋市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池田市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東京都</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行田市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愛知県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明石市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五霞町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甲府市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名張市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香川県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大阪府</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吹田市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三鷹市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所沢市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岡崎市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猪名川町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境町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長野県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いなべ市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高松市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守口市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高槻市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青梅市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加須市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春日井市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奈良県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栃木県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長野市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伊賀市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福岡県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大東市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寝屋川市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清瀬市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東松山市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津島市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奈良市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栃木市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松本市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木曽岬町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北九州市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門真市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箕面市</a:t>
                      </a: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東久留米市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春日部市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碧南市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大和高田市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鹿沼市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塩尻市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東員町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飯塚市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四條畷市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u="none" strike="noStrike" dirty="0" smtClean="0"/>
                        <a:t>兵庫県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あきる野市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狭山市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刈谷市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大和郡山市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日光市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岐阜県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朝日町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筑紫野市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兵庫県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latin typeface="ＭＳ Ｐゴシック"/>
                        </a:rPr>
                        <a:t>神戸市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日の出町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羽生市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豊田市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生駒市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小山市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大垣市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川越町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古賀市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西宮市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神奈川県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鴻巣市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安城市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和歌山県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真岡市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静岡県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ja-JP" altLang="en-US" sz="600" b="0" i="0" u="none" strike="noStrike" dirty="0" smtClean="0">
                          <a:solidFill>
                            <a:srgbClr val="000000"/>
                          </a:solidFill>
                          <a:latin typeface="ＭＳ Ｐゴシック"/>
                        </a:rPr>
                        <a:t>滋賀県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fontAlgn="ctr"/>
                      <a:r>
                        <a:rPr lang="ja-JP" altLang="en-US" sz="600" b="0" i="0" u="none" strike="noStrike" dirty="0" smtClean="0">
                          <a:solidFill>
                            <a:srgbClr val="000000"/>
                          </a:solidFill>
                          <a:latin typeface="ＭＳ Ｐゴシック"/>
                        </a:rPr>
                        <a:t>長崎県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芦屋市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横須賀市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上尾市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西尾市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和歌山市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大田原市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浜松市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長浜市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長崎市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宝塚市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平塚市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草加市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稲沢市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橋本市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さくら市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沼津市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野洲市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dirty="0"/>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小田原市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越谷市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知立市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広島県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壬生町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三島市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湖南市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dirty="0"/>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茅ヶ崎市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蕨市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愛西市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府中町</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群馬県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富士宮市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東近江市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逗子市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戸田市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北名古屋市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latin typeface="ＭＳ Ｐゴシック"/>
                        </a:rPr>
                        <a:t>福岡県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前橋市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島田市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京都府</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大和市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入間市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弥富市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春日市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伊勢崎市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富士市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城陽市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伊勢原市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桶川市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みよし市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大野城市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太田市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磐田市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大山崎町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座間市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久喜市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あま市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太宰府市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渋川市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焼津市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久御山町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寒川町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北本市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大治町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福津市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玉村町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掛川市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大阪府</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滋賀県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八潮市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蟹江町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糸島市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埼玉県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藤枝市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岬町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大津市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富士見市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三重県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那珂川町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熊谷市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御殿場市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太子町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草津市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三郷市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津市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粕屋町</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飯能市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袋井市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河南町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京都府</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蓮田市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四日市市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dirty="0"/>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深谷市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裾野市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千早赤阪村</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京都市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坂戸市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桑名市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dirty="0"/>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日高市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函南町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兵庫県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大阪府</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幸手市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鈴鹿市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毛呂山町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清水町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姫路市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堺市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鶴ヶ島市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亀山市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dirty="0"/>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越生町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長泉町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加古川市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枚方市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吉川市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滋賀県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滑川町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小山町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三木市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茨木市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ふじみ野市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600" dirty="0" smtClean="0"/>
                        <a:t>彦根市</a:t>
                      </a:r>
                      <a:endParaRPr lang="ja-JP" altLang="en-US" sz="600" dirty="0"/>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川島町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川根本町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高砂市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八尾市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白岡市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守山市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吉見町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森町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稲美町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松原市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伊奈町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栗東市</a:t>
                      </a:r>
                      <a:endParaRPr lang="ja-JP" altLang="en-US" sz="600" b="0" i="0" u="none" strike="noStrike" dirty="0">
                        <a:solidFill>
                          <a:srgbClr val="000000"/>
                        </a:solidFill>
                        <a:effectLst/>
                        <a:latin typeface="ＭＳ Ｐゴシック"/>
                      </a:endParaRP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dirty="0"/>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鳩山町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愛知県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播磨町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摂津市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三芳町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甲賀市</a:t>
                      </a:r>
                      <a:endParaRPr lang="ja-JP" altLang="en-US" sz="600" dirty="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寄居町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豊橋市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奈良県</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高石市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宮代町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京都府</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千葉県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一宮市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天理市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東大阪市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杉戸町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宇治市</a:t>
                      </a:r>
                      <a:endParaRPr lang="ja-JP" altLang="en-US" sz="600" b="0" i="0" u="none" strike="noStrike" dirty="0">
                        <a:solidFill>
                          <a:srgbClr val="000000"/>
                        </a:solidFill>
                        <a:effectLst/>
                        <a:latin typeface="ＭＳ Ｐゴシック"/>
                      </a:endParaRP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木更津市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瀬戸市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橿原市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交野市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松伏町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亀岡市</a:t>
                      </a:r>
                      <a:endParaRPr lang="ja-JP" altLang="en-US" sz="600" dirty="0"/>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野田市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半田市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桜井市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兵庫県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千葉県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向日市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茂原市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豊川市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御所市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尼崎市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市川市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dirty="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長岡京市</a:t>
                      </a:r>
                      <a:endParaRPr lang="ja-JP" altLang="en-US" sz="600" dirty="0"/>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東金市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蒲郡市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香芝市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伊丹市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松戸市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八幡市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流山市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犬山市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葛城市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川西市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柏市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京田辺市</a:t>
                      </a:r>
                      <a:endParaRPr lang="ja-JP" altLang="en-US" sz="600" b="0" i="0" u="none" strike="noStrike" dirty="0">
                        <a:solidFill>
                          <a:srgbClr val="000000"/>
                        </a:solidFill>
                        <a:effectLst/>
                        <a:latin typeface="ＭＳ Ｐゴシック"/>
                      </a:endParaRP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我孫子市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常滑市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宇陀市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三田市</a:t>
                      </a:r>
                    </a:p>
                  </a:txBody>
                  <a:tcPr marL="10319" marR="10319"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八千代市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木津川市</a:t>
                      </a:r>
                      <a:endParaRPr lang="ja-JP" altLang="en-US" sz="600" dirty="0"/>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鎌ケ谷市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江南市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山添村</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広島県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袖ケ浦市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精華町</a:t>
                      </a: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君津市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小牧市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平群町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広島市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酒々井町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u="none" strike="noStrike" dirty="0"/>
                        <a:t>　</a:t>
                      </a:r>
                      <a:r>
                        <a:rPr lang="ja-JP" altLang="en-US" sz="600" u="none" strike="noStrike" dirty="0" smtClean="0"/>
                        <a:t>大阪府</a:t>
                      </a:r>
                      <a:endParaRPr lang="ja-JP" altLang="en-US" sz="600" b="0" i="0" u="none" strike="noStrike" dirty="0" smtClean="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effectLst/>
                        <a:latin typeface="ＭＳ Ｐゴシック"/>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八街市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新城市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三郷町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u="none" strike="noStrike" dirty="0" smtClean="0"/>
                        <a:t>福岡県</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栄町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岸和田市</a:t>
                      </a:r>
                      <a:endParaRPr lang="ja-JP" altLang="en-US" sz="600" b="0" i="0" u="none" strike="noStrike" dirty="0">
                        <a:solidFill>
                          <a:srgbClr val="000000"/>
                        </a:solidFill>
                        <a:effectLst/>
                        <a:latin typeface="ＭＳ Ｐゴシック"/>
                      </a:endParaRP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印西市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東海市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斑鳩町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smtClean="0">
                          <a:solidFill>
                            <a:srgbClr val="000000"/>
                          </a:solidFill>
                          <a:latin typeface="ＭＳ Ｐゴシック"/>
                        </a:rPr>
                        <a:t>福岡市</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l" fontAlgn="ctr"/>
                      <a:r>
                        <a:rPr lang="ja-JP" altLang="en-US" sz="600" b="0" i="0" u="none" strike="noStrike" dirty="0" smtClean="0">
                          <a:solidFill>
                            <a:srgbClr val="000000"/>
                          </a:solidFill>
                          <a:latin typeface="ＭＳ Ｐゴシック"/>
                        </a:rPr>
                        <a:t>東京都</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泉大津市</a:t>
                      </a:r>
                      <a:endParaRPr lang="ja-JP" altLang="en-US" sz="600" b="0" i="0" u="none" strike="noStrike" dirty="0">
                        <a:solidFill>
                          <a:srgbClr val="000000"/>
                        </a:solidFill>
                        <a:effectLst/>
                        <a:latin typeface="ＭＳ Ｐゴシック"/>
                      </a:endParaRP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白井市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大府市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安堵町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dirty="0"/>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福生市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貝塚市</a:t>
                      </a:r>
                      <a:endParaRPr lang="ja-JP" altLang="en-US" sz="600" b="0" i="0" u="none" strike="noStrike" dirty="0">
                        <a:solidFill>
                          <a:srgbClr val="000000"/>
                        </a:solidFill>
                        <a:effectLst/>
                        <a:latin typeface="ＭＳ Ｐゴシック"/>
                      </a:endParaRP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山武市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a:solidFill>
                            <a:srgbClr val="000000"/>
                          </a:solidFill>
                          <a:effectLst/>
                          <a:latin typeface="ＭＳ Ｐゴシック"/>
                        </a:rPr>
                        <a:t>知多市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川西町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a:txBody>
                    <a:bodyPr/>
                    <a:lstStyle/>
                    <a:p>
                      <a:pPr algn="ctr"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武蔵村山市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泉佐野市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大網白里市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b="0" i="0" u="none" strike="noStrike" dirty="0">
                          <a:solidFill>
                            <a:srgbClr val="000000"/>
                          </a:solidFill>
                          <a:effectLst/>
                          <a:latin typeface="ＭＳ Ｐゴシック"/>
                        </a:rPr>
                        <a:t>尾張旭市</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ja-JP" altLang="en-US" sz="600"/>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600" b="0" i="0" u="none" strike="noStrike" dirty="0" smtClean="0">
                          <a:solidFill>
                            <a:srgbClr val="000000"/>
                          </a:solidFill>
                          <a:effectLst/>
                          <a:latin typeface="ＭＳ Ｐゴシック"/>
                        </a:rPr>
                        <a:t>三宅町</a:t>
                      </a:r>
                    </a:p>
                  </a:txBody>
                  <a:tcPr marL="10319" marR="10319"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ja-JP" altLang="en-US" sz="600" u="none" strike="noStrike"/>
                        <a:t>　</a:t>
                      </a:r>
                      <a:endParaRPr lang="ja-JP" altLang="en-US" sz="600" b="0" i="0" u="none" strike="noStrike">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12989">
                <a:tc>
                  <a:txBody>
                    <a:bodyPr/>
                    <a:lstStyle/>
                    <a:p>
                      <a:pPr algn="ctr" fontAlgn="ctr"/>
                      <a:r>
                        <a:rPr lang="ja-JP" altLang="en-US" sz="600" u="none" strike="noStrike" dirty="0"/>
                        <a:t>地域数</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ctr"/>
                      <a:r>
                        <a:rPr lang="ja-JP" altLang="en-US" sz="600" u="none" strike="noStrike"/>
                        <a:t>２３</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fontAlgn="ctr"/>
                      <a:r>
                        <a:rPr lang="ja-JP" altLang="en-US" sz="600" u="none" strike="noStrike"/>
                        <a:t>５</a:t>
                      </a:r>
                      <a:endParaRPr lang="ja-JP" altLang="en-US" sz="600" b="0" i="0" u="none" strike="noStrike">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fontAlgn="ctr"/>
                      <a:r>
                        <a:rPr lang="ja-JP" altLang="en-US" sz="600" u="none" strike="noStrike" dirty="0" smtClean="0"/>
                        <a:t>２１</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fontAlgn="ctr"/>
                      <a:r>
                        <a:rPr lang="ja-JP" altLang="en-US" sz="600" b="0" i="0" u="none" strike="noStrike" dirty="0" smtClean="0">
                          <a:solidFill>
                            <a:srgbClr val="000000"/>
                          </a:solidFill>
                          <a:latin typeface="ＭＳ Ｐゴシック"/>
                        </a:rPr>
                        <a:t>１８</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2">
                  <a:txBody>
                    <a:bodyPr/>
                    <a:lstStyle/>
                    <a:p>
                      <a:pPr algn="ctr" fontAlgn="ctr"/>
                      <a:r>
                        <a:rPr lang="ja-JP" altLang="en-US" sz="600" b="0" i="0" u="none" strike="noStrike" dirty="0" smtClean="0">
                          <a:solidFill>
                            <a:srgbClr val="000000"/>
                          </a:solidFill>
                          <a:latin typeface="ＭＳ Ｐゴシック"/>
                        </a:rPr>
                        <a:t>４７</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gridSpan="6">
                  <a:txBody>
                    <a:bodyPr/>
                    <a:lstStyle/>
                    <a:p>
                      <a:pPr algn="ctr" fontAlgn="ctr"/>
                      <a:r>
                        <a:rPr lang="ja-JP" altLang="en-US" sz="600" b="0" i="0" u="none" strike="noStrike" dirty="0" smtClean="0">
                          <a:solidFill>
                            <a:srgbClr val="000000"/>
                          </a:solidFill>
                          <a:latin typeface="ＭＳ Ｐゴシック"/>
                        </a:rPr>
                        <a:t>１３５</a:t>
                      </a:r>
                      <a:endParaRPr lang="ja-JP" altLang="en-US" sz="600" b="0" i="0" u="none" strike="noStrike" dirty="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pPr algn="ctr"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8">
                  <a:txBody>
                    <a:bodyPr/>
                    <a:lstStyle/>
                    <a:p>
                      <a:pPr algn="ctr" fontAlgn="ctr"/>
                      <a:r>
                        <a:rPr lang="ja-JP" altLang="en-US" sz="600" b="0" i="0" u="none" strike="noStrike" dirty="0" smtClean="0">
                          <a:solidFill>
                            <a:srgbClr val="000000"/>
                          </a:solidFill>
                          <a:latin typeface="ＭＳ Ｐゴシック"/>
                        </a:rPr>
                        <a:t>１７４</a:t>
                      </a:r>
                      <a:endParaRPr lang="en-US" altLang="ja-JP" sz="600" b="0" i="0" u="none" strike="noStrike" dirty="0" smtClean="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ctr"/>
                      <a:r>
                        <a:rPr lang="ja-JP" altLang="en-US" sz="600" b="0" i="0" u="none" strike="noStrike" dirty="0" smtClean="0">
                          <a:solidFill>
                            <a:srgbClr val="000000"/>
                          </a:solidFill>
                          <a:latin typeface="ＭＳ Ｐゴシック"/>
                        </a:rPr>
                        <a:t>１３１８</a:t>
                      </a:r>
                      <a:endParaRPr lang="en-US" altLang="ja-JP" sz="600" b="0" i="0" u="none" strike="noStrike" dirty="0" smtClean="0">
                        <a:solidFill>
                          <a:srgbClr val="000000"/>
                        </a:solidFill>
                        <a:latin typeface="ＭＳ Ｐゴシック"/>
                      </a:endParaRPr>
                    </a:p>
                  </a:txBody>
                  <a:tcPr marL="3021" marR="3021" marT="278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r>
              <a:tr h="99607">
                <a:tc gridSpan="13">
                  <a:txBody>
                    <a:bodyPr/>
                    <a:lstStyle/>
                    <a:p>
                      <a:pPr algn="l" fontAlgn="ctr"/>
                      <a:r>
                        <a:rPr lang="ja-JP" altLang="en-US" sz="600" u="none" strike="noStrike" dirty="0"/>
                        <a:t>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gridSpan="15">
                  <a:txBody>
                    <a:bodyPr/>
                    <a:lstStyle/>
                    <a:p>
                      <a:pPr algn="l" fontAlgn="ctr"/>
                      <a:r>
                        <a:rPr lang="en-US" altLang="ja-JP" sz="600" u="none" strike="noStrike" dirty="0" smtClean="0"/>
                        <a:t>※</a:t>
                      </a:r>
                      <a:r>
                        <a:rPr lang="ja-JP" altLang="en-US" sz="600" u="none" strike="noStrike" smtClean="0"/>
                        <a:t>　この表に掲げる名称は、平成２７年４月１日においてそれらの名称を有する市、町、村又は特別区の同日における区域によって示された地域とする予定。 </a:t>
                      </a: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l" fontAlgn="ctr"/>
                      <a:endParaRPr lang="ja-JP" altLang="en-US" sz="600" b="0" i="0" u="none" strike="noStrike" dirty="0">
                        <a:solidFill>
                          <a:srgbClr val="000000"/>
                        </a:solidFill>
                        <a:latin typeface="ＭＳ Ｐゴシック"/>
                      </a:endParaRPr>
                    </a:p>
                  </a:txBody>
                  <a:tcPr marL="2789" marR="2789"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99607">
                <a:tc gridSpan="15">
                  <a:txBody>
                    <a:bodyPr/>
                    <a:lstStyle/>
                    <a:p>
                      <a:pPr algn="l" rtl="0"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ja-JP" altLang="en-US" sz="600" b="0" i="0" u="none" strike="noStrike" dirty="0">
                        <a:solidFill>
                          <a:srgbClr val="000000"/>
                        </a:solidFill>
                        <a:latin typeface="ＭＳ Ｐゴシック"/>
                      </a:endParaRPr>
                    </a:p>
                  </a:txBody>
                  <a:tcPr marL="3021" marR="3021" marT="2789"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スライド番号プレースホルダー 1"/>
          <p:cNvSpPr>
            <a:spLocks noGrp="1"/>
          </p:cNvSpPr>
          <p:nvPr>
            <p:ph type="sldNum" sz="quarter" idx="11"/>
          </p:nvPr>
        </p:nvSpPr>
        <p:spPr>
          <a:xfrm>
            <a:off x="9233910" y="6525344"/>
            <a:ext cx="687642" cy="260648"/>
          </a:xfrm>
          <a:prstGeom prst="rect">
            <a:avLst/>
          </a:prstGeom>
        </p:spPr>
        <p:txBody>
          <a:bodyPr/>
          <a:lstStyle/>
          <a:p>
            <a:pPr algn="r">
              <a:defRPr/>
            </a:pPr>
            <a:fld id="{ED14AFA0-78A7-4FE8-BDC8-BFA81B38351E}" type="slidenum">
              <a:rPr kumimoji="0" lang="en-US" altLang="ja-JP" sz="1600" kern="0" smtClean="0">
                <a:solidFill>
                  <a:srgbClr val="000000"/>
                </a:solidFill>
              </a:rPr>
              <a:pPr algn="r">
                <a:defRPr/>
              </a:pPr>
              <a:t>91</a:t>
            </a:fld>
            <a:endParaRPr kumimoji="0" lang="en-US" altLang="ja-JP" sz="1600" kern="0" dirty="0">
              <a:solidFill>
                <a:srgbClr val="000000"/>
              </a:solidFill>
            </a:endParaRPr>
          </a:p>
        </p:txBody>
      </p:sp>
    </p:spTree>
    <p:extLst>
      <p:ext uri="{BB962C8B-B14F-4D97-AF65-F5344CB8AC3E}">
        <p14:creationId xmlns:p14="http://schemas.microsoft.com/office/powerpoint/2010/main" val="24902689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fld id="{7E6BD56F-F5ED-4FA4-B1ED-5F502F6E1ED5}" type="slidenum">
              <a:rPr lang="en-US" altLang="ja-JP"/>
              <a:pPr/>
              <a:t>92</a:t>
            </a:fld>
            <a:endParaRPr lang="en-US" altLang="ja-JP"/>
          </a:p>
        </p:txBody>
      </p:sp>
      <p:sp>
        <p:nvSpPr>
          <p:cNvPr id="50179" name="Rectangle 3"/>
          <p:cNvSpPr>
            <a:spLocks noGrp="1" noChangeArrowheads="1"/>
          </p:cNvSpPr>
          <p:nvPr>
            <p:ph type="body" idx="1"/>
          </p:nvPr>
        </p:nvSpPr>
        <p:spPr>
          <a:xfrm>
            <a:off x="704850" y="836613"/>
            <a:ext cx="8496300" cy="5688012"/>
          </a:xfrm>
        </p:spPr>
        <p:txBody>
          <a:bodyPr>
            <a:normAutofit/>
          </a:bodyPr>
          <a:lstStyle/>
          <a:p>
            <a:pPr>
              <a:spcBef>
                <a:spcPct val="0"/>
              </a:spcBef>
              <a:buFontTx/>
              <a:buNone/>
            </a:pPr>
            <a:r>
              <a:rPr lang="ja-JP" altLang="en-US" sz="1600" b="1" dirty="0">
                <a:ea typeface="ＭＳ ゴシック" panose="020B0609070205080204" pitchFamily="49" charset="-128"/>
              </a:rPr>
              <a:t>（１）届出</a:t>
            </a:r>
            <a:r>
              <a:rPr lang="ja-JP" altLang="en-US" sz="1600" b="1" dirty="0" smtClean="0">
                <a:ea typeface="ＭＳ ゴシック" panose="020B0609070205080204" pitchFamily="49" charset="-128"/>
              </a:rPr>
              <a:t>書類　①＋②＋③</a:t>
            </a:r>
            <a:endParaRPr lang="ja-JP" altLang="en-US" sz="1600" b="1" dirty="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①　介護給付費算定</a:t>
            </a:r>
            <a:r>
              <a:rPr lang="ja-JP" altLang="en-US" sz="1600" dirty="0" smtClean="0">
                <a:ea typeface="ＭＳ ゴシック" panose="020B0609070205080204" pitchFamily="49" charset="-128"/>
              </a:rPr>
              <a:t>に</a:t>
            </a:r>
            <a:r>
              <a:rPr lang="ja-JP" altLang="en-US" sz="1600" dirty="0">
                <a:ea typeface="ＭＳ ゴシック" panose="020B0609070205080204" pitchFamily="49" charset="-128"/>
              </a:rPr>
              <a:t>係</a:t>
            </a:r>
            <a:r>
              <a:rPr lang="ja-JP" altLang="en-US" sz="1600" dirty="0" smtClean="0">
                <a:ea typeface="ＭＳ ゴシック" panose="020B0609070205080204" pitchFamily="49" charset="-128"/>
              </a:rPr>
              <a:t>る体制</a:t>
            </a:r>
            <a:r>
              <a:rPr lang="ja-JP" altLang="en-US" sz="1600" dirty="0">
                <a:ea typeface="ＭＳ ゴシック" panose="020B0609070205080204" pitchFamily="49" charset="-128"/>
              </a:rPr>
              <a:t>等に関する届出書＜指定事業者用＞</a:t>
            </a:r>
          </a:p>
          <a:p>
            <a:pPr>
              <a:spcBef>
                <a:spcPct val="0"/>
              </a:spcBef>
              <a:buFontTx/>
              <a:buNone/>
            </a:pPr>
            <a:r>
              <a:rPr lang="ja-JP" altLang="en-US" sz="1600" dirty="0">
                <a:ea typeface="ＭＳ ゴシック" panose="020B0609070205080204" pitchFamily="49" charset="-128"/>
              </a:rPr>
              <a:t>　　②　介護給付費算定に係る体制等状況</a:t>
            </a:r>
            <a:r>
              <a:rPr lang="ja-JP" altLang="en-US" sz="1600" dirty="0" smtClean="0">
                <a:ea typeface="ＭＳ ゴシック" panose="020B0609070205080204" pitchFamily="49" charset="-128"/>
              </a:rPr>
              <a:t>一覧表（介護用、介護予防用）</a:t>
            </a:r>
            <a:endParaRPr lang="ja-JP" altLang="en-US" sz="1600" dirty="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③　添付資料</a:t>
            </a:r>
            <a:r>
              <a:rPr lang="ja-JP" altLang="en-US" sz="1600" dirty="0" smtClean="0">
                <a:ea typeface="ＭＳ ゴシック" panose="020B0609070205080204" pitchFamily="49" charset="-128"/>
              </a:rPr>
              <a:t>（</a:t>
            </a:r>
            <a:r>
              <a:rPr lang="ja-JP" altLang="en-US" sz="1600" dirty="0">
                <a:ea typeface="ＭＳ ゴシック" panose="020B0609070205080204" pitchFamily="49" charset="-128"/>
              </a:rPr>
              <a:t>準備</a:t>
            </a:r>
            <a:r>
              <a:rPr lang="ja-JP" altLang="en-US" sz="1600" dirty="0" smtClean="0">
                <a:ea typeface="ＭＳ ゴシック" panose="020B0609070205080204" pitchFamily="49" charset="-128"/>
              </a:rPr>
              <a:t>ができ次第、同報メールにて通知します。）</a:t>
            </a:r>
            <a:endParaRPr lang="ja-JP" altLang="en-US" sz="1600" dirty="0">
              <a:ea typeface="ＭＳ ゴシック" panose="020B0609070205080204" pitchFamily="49" charset="-128"/>
            </a:endParaRPr>
          </a:p>
          <a:p>
            <a:pPr>
              <a:lnSpc>
                <a:spcPct val="60000"/>
              </a:lnSpc>
              <a:spcBef>
                <a:spcPct val="0"/>
              </a:spcBef>
              <a:buFontTx/>
              <a:buNone/>
            </a:pPr>
            <a:endParaRPr lang="en-US" altLang="ja-JP" sz="1600" dirty="0" smtClean="0">
              <a:ea typeface="ＭＳ ゴシック" panose="020B0609070205080204" pitchFamily="49" charset="-128"/>
            </a:endParaRPr>
          </a:p>
          <a:p>
            <a:pPr>
              <a:spcBef>
                <a:spcPct val="0"/>
              </a:spcBef>
              <a:buFontTx/>
              <a:buNone/>
            </a:pPr>
            <a:r>
              <a:rPr lang="ja-JP" altLang="en-US" sz="1600" b="1" dirty="0" smtClean="0">
                <a:ea typeface="ＭＳ ゴシック" panose="020B0609070205080204" pitchFamily="49" charset="-128"/>
              </a:rPr>
              <a:t>（２）加算変更の届出が必要な場合　①又は②</a:t>
            </a:r>
            <a:endParaRPr lang="en-US" altLang="ja-JP" sz="1600" b="1"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①　現在の加算の算定要件に平成２</a:t>
            </a:r>
            <a:r>
              <a:rPr lang="ja-JP" altLang="en-US" sz="1600" dirty="0">
                <a:ea typeface="ＭＳ ゴシック" panose="020B0609070205080204" pitchFamily="49" charset="-128"/>
              </a:rPr>
              <a:t>７</a:t>
            </a:r>
            <a:r>
              <a:rPr lang="ja-JP" altLang="en-US" sz="1600" dirty="0" smtClean="0">
                <a:ea typeface="ＭＳ ゴシック" panose="020B0609070205080204" pitchFamily="49" charset="-128"/>
              </a:rPr>
              <a:t>年４月１日以降変更がある場合</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②　その他、加算算定要件を満たしていることを確認するために県・高松市が</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提出を求める場合</a:t>
            </a:r>
            <a:endParaRPr lang="en-US" altLang="ja-JP" sz="1600" dirty="0">
              <a:ea typeface="ＭＳ ゴシック" panose="020B0609070205080204" pitchFamily="49" charset="-128"/>
            </a:endParaRPr>
          </a:p>
          <a:p>
            <a:pPr>
              <a:lnSpc>
                <a:spcPct val="60000"/>
              </a:lnSpc>
              <a:spcBef>
                <a:spcPct val="0"/>
              </a:spcBef>
              <a:buFontTx/>
              <a:buNone/>
            </a:pPr>
            <a:endParaRPr lang="ja-JP" altLang="en-US" sz="1600" dirty="0">
              <a:ea typeface="ＭＳ ゴシック" panose="020B0609070205080204" pitchFamily="49" charset="-128"/>
            </a:endParaRPr>
          </a:p>
          <a:p>
            <a:pPr>
              <a:spcBef>
                <a:spcPct val="0"/>
              </a:spcBef>
              <a:buFontTx/>
              <a:buNone/>
            </a:pPr>
            <a:r>
              <a:rPr lang="ja-JP" altLang="en-US" sz="1600" b="1" dirty="0" smtClean="0">
                <a:ea typeface="ＭＳ ゴシック" panose="020B0609070205080204" pitchFamily="49" charset="-128"/>
              </a:rPr>
              <a:t>（３）加算</a:t>
            </a:r>
            <a:r>
              <a:rPr lang="ja-JP" altLang="en-US" sz="1600" b="1" dirty="0">
                <a:ea typeface="ＭＳ ゴシック" panose="020B0609070205080204" pitchFamily="49" charset="-128"/>
              </a:rPr>
              <a:t>変更の届出書の提出先</a:t>
            </a: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a:t>
            </a:r>
            <a:r>
              <a:rPr lang="ja-JP" altLang="en-US" sz="1600" b="1" dirty="0" smtClean="0">
                <a:solidFill>
                  <a:srgbClr val="FF0000"/>
                </a:solidFill>
                <a:ea typeface="ＭＳ ゴシック" panose="020B0609070205080204" pitchFamily="49" charset="-128"/>
              </a:rPr>
              <a:t>高松</a:t>
            </a:r>
            <a:r>
              <a:rPr lang="ja-JP" altLang="en-US" sz="1600" b="1" dirty="0">
                <a:solidFill>
                  <a:srgbClr val="FF0000"/>
                </a:solidFill>
                <a:ea typeface="ＭＳ ゴシック" panose="020B0609070205080204" pitchFamily="49" charset="-128"/>
              </a:rPr>
              <a:t>市内に所在する施設・事業所　　　</a:t>
            </a:r>
            <a:r>
              <a:rPr lang="ja-JP" altLang="en-US" sz="1600" b="1" dirty="0" smtClean="0">
                <a:solidFill>
                  <a:srgbClr val="FF0000"/>
                </a:solidFill>
                <a:ea typeface="ＭＳ ゴシック" panose="020B0609070205080204" pitchFamily="49" charset="-128"/>
              </a:rPr>
              <a:t>高松市</a:t>
            </a:r>
            <a:r>
              <a:rPr lang="ja-JP" altLang="en-US" sz="1600" b="1" dirty="0">
                <a:solidFill>
                  <a:srgbClr val="FF0000"/>
                </a:solidFill>
                <a:ea typeface="ＭＳ ゴシック" panose="020B0609070205080204" pitchFamily="49" charset="-128"/>
              </a:rPr>
              <a:t>介護保険課まで提出</a:t>
            </a:r>
          </a:p>
          <a:p>
            <a:pPr>
              <a:spcBef>
                <a:spcPct val="0"/>
              </a:spcBef>
              <a:buFontTx/>
              <a:buNone/>
            </a:pPr>
            <a:r>
              <a:rPr lang="ja-JP" altLang="en-US" sz="1600" b="1" dirty="0">
                <a:solidFill>
                  <a:srgbClr val="FF0000"/>
                </a:solidFill>
                <a:ea typeface="ＭＳ ゴシック" panose="020B0609070205080204" pitchFamily="49" charset="-128"/>
              </a:rPr>
              <a:t>　　</a:t>
            </a:r>
            <a:r>
              <a:rPr lang="ja-JP" altLang="en-US" sz="1600" b="1" dirty="0" smtClean="0">
                <a:solidFill>
                  <a:srgbClr val="FF0000"/>
                </a:solidFill>
                <a:ea typeface="ＭＳ ゴシック" panose="020B0609070205080204" pitchFamily="49" charset="-128"/>
              </a:rPr>
              <a:t>　高松市</a:t>
            </a:r>
            <a:r>
              <a:rPr lang="ja-JP" altLang="en-US" sz="1600" b="1" dirty="0">
                <a:solidFill>
                  <a:srgbClr val="FF0000"/>
                </a:solidFill>
                <a:ea typeface="ＭＳ ゴシック" panose="020B0609070205080204" pitchFamily="49" charset="-128"/>
              </a:rPr>
              <a:t>以外に所在する施設・事業所　　</a:t>
            </a:r>
            <a:r>
              <a:rPr lang="ja-JP" altLang="en-US" sz="1600" b="1" dirty="0" smtClean="0">
                <a:solidFill>
                  <a:srgbClr val="FF0000"/>
                </a:solidFill>
                <a:ea typeface="ＭＳ ゴシック" panose="020B0609070205080204" pitchFamily="49" charset="-128"/>
              </a:rPr>
              <a:t>香川県</a:t>
            </a:r>
            <a:r>
              <a:rPr lang="ja-JP" altLang="en-US" sz="1600" b="1" dirty="0">
                <a:solidFill>
                  <a:srgbClr val="FF0000"/>
                </a:solidFill>
                <a:ea typeface="ＭＳ ゴシック" panose="020B0609070205080204" pitchFamily="49" charset="-128"/>
              </a:rPr>
              <a:t>長寿社会対策課まで提出</a:t>
            </a:r>
          </a:p>
          <a:p>
            <a:pPr>
              <a:lnSpc>
                <a:spcPct val="60000"/>
              </a:lnSpc>
              <a:spcBef>
                <a:spcPct val="0"/>
              </a:spcBef>
              <a:buFontTx/>
              <a:buNone/>
            </a:pPr>
            <a:endParaRPr lang="ja-JP" altLang="en-US" sz="1600" dirty="0">
              <a:ea typeface="ＭＳ ゴシック" panose="020B0609070205080204" pitchFamily="49" charset="-128"/>
            </a:endParaRPr>
          </a:p>
          <a:p>
            <a:pPr>
              <a:spcBef>
                <a:spcPct val="0"/>
              </a:spcBef>
              <a:buFontTx/>
              <a:buNone/>
            </a:pPr>
            <a:r>
              <a:rPr lang="ja-JP" altLang="en-US" sz="1600" b="1" dirty="0" smtClean="0">
                <a:ea typeface="ＭＳ ゴシック" panose="020B0609070205080204" pitchFamily="49" charset="-128"/>
              </a:rPr>
              <a:t>（４）</a:t>
            </a:r>
            <a:r>
              <a:rPr lang="ja-JP" altLang="en-US" sz="1600" b="1" dirty="0">
                <a:ea typeface="ＭＳ ゴシック" panose="020B0609070205080204" pitchFamily="49" charset="-128"/>
              </a:rPr>
              <a:t>提出時期</a:t>
            </a:r>
          </a:p>
          <a:p>
            <a:pPr>
              <a:spcBef>
                <a:spcPct val="0"/>
              </a:spcBef>
              <a:buFontTx/>
              <a:buNone/>
            </a:pPr>
            <a:r>
              <a:rPr lang="ja-JP" altLang="en-US" sz="1600" dirty="0">
                <a:ea typeface="ＭＳ ゴシック" panose="020B0609070205080204" pitchFamily="49" charset="-128"/>
              </a:rPr>
              <a:t>　　　</a:t>
            </a:r>
            <a:r>
              <a:rPr lang="ja-JP" altLang="en-US" sz="1600" b="1" u="sng" dirty="0">
                <a:solidFill>
                  <a:srgbClr val="FF0000"/>
                </a:solidFill>
                <a:ea typeface="ＭＳ ゴシック" panose="020B0609070205080204" pitchFamily="49" charset="-128"/>
              </a:rPr>
              <a:t>平成</a:t>
            </a:r>
            <a:r>
              <a:rPr lang="ja-JP" altLang="en-US" sz="1600" b="1" u="sng" dirty="0" smtClean="0">
                <a:solidFill>
                  <a:srgbClr val="FF0000"/>
                </a:solidFill>
                <a:ea typeface="ＭＳ ゴシック" panose="020B0609070205080204" pitchFamily="49" charset="-128"/>
              </a:rPr>
              <a:t>２７年４月６日（月）</a:t>
            </a:r>
            <a:r>
              <a:rPr lang="ja-JP" altLang="en-US" sz="1600" b="1" u="sng" dirty="0">
                <a:solidFill>
                  <a:srgbClr val="FF0000"/>
                </a:solidFill>
                <a:ea typeface="ＭＳ ゴシック" panose="020B0609070205080204" pitchFamily="49" charset="-128"/>
              </a:rPr>
              <a:t>～４月</a:t>
            </a:r>
            <a:r>
              <a:rPr lang="ja-JP" altLang="en-US" sz="1600" b="1" u="sng" dirty="0" smtClean="0">
                <a:solidFill>
                  <a:srgbClr val="FF0000"/>
                </a:solidFill>
                <a:ea typeface="ＭＳ ゴシック" panose="020B0609070205080204" pitchFamily="49" charset="-128"/>
              </a:rPr>
              <a:t>１５日（水）</a:t>
            </a:r>
            <a:endParaRPr lang="en-US" altLang="ja-JP" sz="1600" b="1" u="sng" dirty="0" smtClean="0">
              <a:solidFill>
                <a:srgbClr val="FF0000"/>
              </a:solidFill>
              <a:ea typeface="ＭＳ ゴシック" panose="020B0609070205080204" pitchFamily="49" charset="-128"/>
            </a:endParaRPr>
          </a:p>
          <a:p>
            <a:pPr>
              <a:lnSpc>
                <a:spcPct val="60000"/>
              </a:lnSpc>
              <a:spcBef>
                <a:spcPct val="0"/>
              </a:spcBef>
              <a:buFontTx/>
              <a:buNone/>
            </a:pPr>
            <a:endParaRPr lang="en-US" altLang="ja-JP" sz="1600" b="1" u="sng" dirty="0">
              <a:ea typeface="ＭＳ ゴシック" panose="020B0609070205080204" pitchFamily="49" charset="-128"/>
            </a:endParaRPr>
          </a:p>
          <a:p>
            <a:pPr>
              <a:spcBef>
                <a:spcPct val="0"/>
              </a:spcBef>
              <a:buFontTx/>
              <a:buNone/>
            </a:pPr>
            <a:r>
              <a:rPr lang="ja-JP" altLang="en-US" sz="1600" b="1" dirty="0" smtClean="0">
                <a:ea typeface="ＭＳ ゴシック" panose="020B0609070205080204" pitchFamily="49" charset="-128"/>
              </a:rPr>
              <a:t>（５）提出方法</a:t>
            </a:r>
            <a:endParaRPr lang="en-US" altLang="ja-JP" sz="1600" b="1" dirty="0" smtClean="0">
              <a:ea typeface="ＭＳ ゴシック" panose="020B0609070205080204" pitchFamily="49" charset="-128"/>
            </a:endParaRPr>
          </a:p>
          <a:p>
            <a:pPr>
              <a:spcBef>
                <a:spcPct val="0"/>
              </a:spcBef>
              <a:buFontTx/>
              <a:buNone/>
            </a:pPr>
            <a:r>
              <a:rPr lang="ja-JP" altLang="en-US" sz="1600" dirty="0" smtClean="0">
                <a:solidFill>
                  <a:srgbClr val="FF0000"/>
                </a:solidFill>
                <a:ea typeface="ＭＳ ゴシック" panose="020B0609070205080204" pitchFamily="49" charset="-128"/>
              </a:rPr>
              <a:t>　　　</a:t>
            </a:r>
            <a:r>
              <a:rPr lang="ja-JP" altLang="en-US" sz="1600" dirty="0" smtClean="0">
                <a:ea typeface="ＭＳ ゴシック" panose="020B0609070205080204" pitchFamily="49" charset="-128"/>
              </a:rPr>
              <a:t>持参又は郵送</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・持参の場合、</a:t>
            </a:r>
            <a:r>
              <a:rPr lang="ja-JP" altLang="en-US" sz="1600" b="1" u="sng" dirty="0" smtClean="0">
                <a:solidFill>
                  <a:srgbClr val="FF0000"/>
                </a:solidFill>
                <a:ea typeface="ＭＳ ゴシック" panose="020B0609070205080204" pitchFamily="49" charset="-128"/>
              </a:rPr>
              <a:t>土</a:t>
            </a:r>
            <a:r>
              <a:rPr lang="ja-JP" altLang="en-US" sz="1600" b="1" u="sng" dirty="0">
                <a:solidFill>
                  <a:srgbClr val="FF0000"/>
                </a:solidFill>
                <a:ea typeface="ＭＳ ゴシック" panose="020B0609070205080204" pitchFamily="49" charset="-128"/>
              </a:rPr>
              <a:t>、日曜日を</a:t>
            </a:r>
            <a:r>
              <a:rPr lang="ja-JP" altLang="en-US" sz="1600" b="1" u="sng" dirty="0" smtClean="0">
                <a:solidFill>
                  <a:srgbClr val="FF0000"/>
                </a:solidFill>
                <a:ea typeface="ＭＳ ゴシック" panose="020B0609070205080204" pitchFamily="49" charset="-128"/>
              </a:rPr>
              <a:t>除く平日の９時</a:t>
            </a:r>
            <a:r>
              <a:rPr lang="ja-JP" altLang="en-US" sz="1600" b="1" u="sng" dirty="0">
                <a:solidFill>
                  <a:srgbClr val="FF0000"/>
                </a:solidFill>
                <a:ea typeface="ＭＳ ゴシック" panose="020B0609070205080204" pitchFamily="49" charset="-128"/>
              </a:rPr>
              <a:t>～１２時、１３時～１６時３０分の</a:t>
            </a:r>
            <a:r>
              <a:rPr lang="ja-JP" altLang="en-US" sz="1600" b="1" u="sng" dirty="0" smtClean="0">
                <a:solidFill>
                  <a:srgbClr val="FF0000"/>
                </a:solidFill>
                <a:ea typeface="ＭＳ ゴシック" panose="020B0609070205080204" pitchFamily="49" charset="-128"/>
              </a:rPr>
              <a:t>間</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に提出してください。</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・郵送の場合、封筒には加算の届出書類のみ封入し、封筒の表に朱書きで「加算の</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届出在中」と記載してください。</a:t>
            </a:r>
            <a:endParaRPr lang="ja-JP" altLang="en-US" sz="1600" dirty="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a:t>
            </a:r>
            <a:r>
              <a:rPr lang="ja-JP" altLang="en-US" sz="1600" b="1" u="sng" dirty="0" smtClean="0">
                <a:solidFill>
                  <a:srgbClr val="FF0000"/>
                </a:solidFill>
                <a:ea typeface="ＭＳ ゴシック" panose="020B0609070205080204" pitchFamily="49" charset="-128"/>
              </a:rPr>
              <a:t>４月１５日</a:t>
            </a:r>
            <a:r>
              <a:rPr lang="ja-JP" altLang="en-US" sz="1600" b="1" u="sng" dirty="0">
                <a:solidFill>
                  <a:srgbClr val="FF0000"/>
                </a:solidFill>
                <a:ea typeface="ＭＳ ゴシック" panose="020B0609070205080204" pitchFamily="49" charset="-128"/>
              </a:rPr>
              <a:t>まで</a:t>
            </a:r>
            <a:r>
              <a:rPr lang="ja-JP" altLang="en-US" sz="1600" b="1" u="sng" dirty="0" smtClean="0">
                <a:solidFill>
                  <a:srgbClr val="FF0000"/>
                </a:solidFill>
                <a:ea typeface="ＭＳ ゴシック" panose="020B0609070205080204" pitchFamily="49" charset="-128"/>
              </a:rPr>
              <a:t>に</a:t>
            </a:r>
            <a:r>
              <a:rPr lang="ja-JP" altLang="en-US" sz="1600" b="1" u="sng" dirty="0">
                <a:solidFill>
                  <a:srgbClr val="FF0000"/>
                </a:solidFill>
                <a:ea typeface="ＭＳ ゴシック" panose="020B0609070205080204" pitchFamily="49" charset="-128"/>
              </a:rPr>
              <a:t>不備</a:t>
            </a:r>
            <a:r>
              <a:rPr lang="ja-JP" altLang="en-US" sz="1600" b="1" u="sng" dirty="0" smtClean="0">
                <a:solidFill>
                  <a:srgbClr val="FF0000"/>
                </a:solidFill>
                <a:ea typeface="ＭＳ ゴシック" panose="020B0609070205080204" pitchFamily="49" charset="-128"/>
              </a:rPr>
              <a:t>のない</a:t>
            </a:r>
            <a:r>
              <a:rPr lang="ja-JP" altLang="en-US" sz="1600" b="1" u="sng" dirty="0">
                <a:solidFill>
                  <a:srgbClr val="FF0000"/>
                </a:solidFill>
                <a:ea typeface="ＭＳ ゴシック" panose="020B0609070205080204" pitchFamily="49" charset="-128"/>
              </a:rPr>
              <a:t>状態</a:t>
            </a:r>
            <a:r>
              <a:rPr lang="ja-JP" altLang="en-US" sz="1600" b="1" u="sng" dirty="0" smtClean="0">
                <a:solidFill>
                  <a:srgbClr val="FF0000"/>
                </a:solidFill>
                <a:ea typeface="ＭＳ ゴシック" panose="020B0609070205080204" pitchFamily="49" charset="-128"/>
              </a:rPr>
              <a:t>の書類</a:t>
            </a:r>
            <a:r>
              <a:rPr lang="ja-JP" altLang="en-US" sz="1600" dirty="0" smtClean="0">
                <a:ea typeface="ＭＳ ゴシック" panose="020B0609070205080204" pitchFamily="49" charset="-128"/>
              </a:rPr>
              <a:t>を提出して</a:t>
            </a:r>
            <a:r>
              <a:rPr lang="ja-JP" altLang="en-US" sz="1600" dirty="0">
                <a:ea typeface="ＭＳ ゴシック" panose="020B0609070205080204" pitchFamily="49" charset="-128"/>
              </a:rPr>
              <a:t>ください。</a:t>
            </a:r>
          </a:p>
          <a:p>
            <a:pPr>
              <a:lnSpc>
                <a:spcPct val="60000"/>
              </a:lnSpc>
              <a:spcBef>
                <a:spcPct val="0"/>
              </a:spcBef>
              <a:buFontTx/>
              <a:buNone/>
            </a:pPr>
            <a:endParaRPr lang="ja-JP" altLang="en-US" sz="1600" dirty="0">
              <a:ea typeface="ＭＳ ゴシック" panose="020B0609070205080204" pitchFamily="49" charset="-128"/>
            </a:endParaRPr>
          </a:p>
          <a:p>
            <a:pPr>
              <a:spcBef>
                <a:spcPct val="0"/>
              </a:spcBef>
              <a:buFontTx/>
              <a:buNone/>
            </a:pPr>
            <a:r>
              <a:rPr lang="ja-JP" altLang="en-US" sz="1600" b="1" dirty="0" smtClean="0">
                <a:ea typeface="ＭＳ ゴシック" panose="020B0609070205080204" pitchFamily="49" charset="-128"/>
              </a:rPr>
              <a:t>（６）</a:t>
            </a:r>
            <a:r>
              <a:rPr lang="ja-JP" altLang="en-US" sz="1600" b="1" dirty="0">
                <a:ea typeface="ＭＳ ゴシック" panose="020B0609070205080204" pitchFamily="49" charset="-128"/>
              </a:rPr>
              <a:t>介護職員処遇改善加算</a:t>
            </a: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介護職員処遇改善加算の資料を参照してください。</a:t>
            </a:r>
            <a:endParaRPr lang="ja-JP" altLang="en-US" sz="1600" dirty="0">
              <a:ea typeface="ＭＳ ゴシック" panose="020B0609070205080204" pitchFamily="49" charset="-128"/>
            </a:endParaRPr>
          </a:p>
        </p:txBody>
      </p:sp>
      <p:sp>
        <p:nvSpPr>
          <p:cNvPr id="5" name="タイトル 1"/>
          <p:cNvSpPr txBox="1">
            <a:spLocks/>
          </p:cNvSpPr>
          <p:nvPr/>
        </p:nvSpPr>
        <p:spPr>
          <a:xfrm>
            <a:off x="0" y="8598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r>
              <a:rPr lang="ja-JP" altLang="en-US" sz="2200" b="1" dirty="0" smtClean="0">
                <a:latin typeface="メイリオ" panose="020B0604030504040204" pitchFamily="50" charset="-128"/>
                <a:ea typeface="メイリオ" panose="020B0604030504040204" pitchFamily="50" charset="-128"/>
                <a:cs typeface="メイリオ" panose="020B0604030504040204" pitchFamily="50" charset="-128"/>
              </a:rPr>
              <a:t>１２．</a:t>
            </a:r>
            <a:r>
              <a:rPr lang="ja-JP" altLang="en-US" sz="2200" b="1" dirty="0">
                <a:latin typeface="メイリオ" panose="020B0604030504040204" pitchFamily="50" charset="-128"/>
                <a:ea typeface="メイリオ" panose="020B0604030504040204" pitchFamily="50" charset="-128"/>
                <a:cs typeface="メイリオ" panose="020B0604030504040204" pitchFamily="50" charset="-128"/>
              </a:rPr>
              <a:t>加算</a:t>
            </a:r>
            <a:r>
              <a:rPr lang="ja-JP" altLang="en-US" sz="2200" b="1" dirty="0" smtClean="0">
                <a:latin typeface="メイリオ" panose="020B0604030504040204" pitchFamily="50" charset="-128"/>
                <a:ea typeface="メイリオ" panose="020B0604030504040204" pitchFamily="50" charset="-128"/>
                <a:cs typeface="メイリオ" panose="020B0604030504040204" pitchFamily="50" charset="-128"/>
              </a:rPr>
              <a:t>の届出</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地域密着型サービスについては各保険者にお問い合わせください）</a:t>
            </a:r>
            <a:endParaRPr lang="en-US" altLang="ja-JP" sz="2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9795021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fld id="{7E6BD56F-F5ED-4FA4-B1ED-5F502F6E1ED5}" type="slidenum">
              <a:rPr lang="en-US" altLang="ja-JP"/>
              <a:pPr/>
              <a:t>93</a:t>
            </a:fld>
            <a:endParaRPr lang="en-US" altLang="ja-JP"/>
          </a:p>
        </p:txBody>
      </p:sp>
      <p:sp>
        <p:nvSpPr>
          <p:cNvPr id="50179" name="Rectangle 3"/>
          <p:cNvSpPr>
            <a:spLocks noGrp="1" noChangeArrowheads="1"/>
          </p:cNvSpPr>
          <p:nvPr>
            <p:ph type="body" idx="1"/>
          </p:nvPr>
        </p:nvSpPr>
        <p:spPr>
          <a:xfrm>
            <a:off x="161229" y="836613"/>
            <a:ext cx="9538138" cy="5688012"/>
          </a:xfrm>
        </p:spPr>
        <p:txBody>
          <a:bodyPr>
            <a:normAutofit/>
          </a:bodyPr>
          <a:lstStyle/>
          <a:p>
            <a:pPr>
              <a:spcBef>
                <a:spcPct val="0"/>
              </a:spcBef>
              <a:buFontTx/>
              <a:buNone/>
            </a:pPr>
            <a:r>
              <a:rPr lang="ja-JP" altLang="en-US" sz="1600" b="1" dirty="0">
                <a:ea typeface="ＭＳ ゴシック" panose="020B0609070205080204" pitchFamily="49" charset="-128"/>
              </a:rPr>
              <a:t>（１</a:t>
            </a:r>
            <a:r>
              <a:rPr lang="ja-JP" altLang="en-US" sz="1600" b="1" dirty="0" smtClean="0">
                <a:ea typeface="ＭＳ ゴシック" panose="020B0609070205080204" pitchFamily="49" charset="-128"/>
              </a:rPr>
              <a:t>）加算の届出について（補足：必ず届出が必要なものなど）</a:t>
            </a:r>
            <a:r>
              <a:rPr lang="en-US" altLang="ja-JP" sz="1600" b="1" dirty="0" smtClean="0">
                <a:ea typeface="ＭＳ ゴシック" panose="020B0609070205080204" pitchFamily="49" charset="-128"/>
              </a:rPr>
              <a:t> </a:t>
            </a:r>
            <a:r>
              <a:rPr lang="en-US" altLang="ja-JP" sz="1600" b="1" dirty="0">
                <a:ea typeface="ＭＳ ゴシック" panose="020B0609070205080204" pitchFamily="49" charset="-128"/>
              </a:rPr>
              <a:t>※</a:t>
            </a:r>
            <a:r>
              <a:rPr lang="ja-JP" altLang="en-US" sz="1600" b="1" dirty="0">
                <a:ea typeface="ＭＳ ゴシック" panose="020B0609070205080204" pitchFamily="49" charset="-128"/>
              </a:rPr>
              <a:t>介護職員処遇改善加算を除く</a:t>
            </a:r>
          </a:p>
          <a:p>
            <a:pPr>
              <a:spcBef>
                <a:spcPct val="0"/>
              </a:spcBef>
              <a:buFontTx/>
              <a:buNone/>
            </a:pPr>
            <a:r>
              <a:rPr lang="en-US" altLang="ja-JP" sz="1600" b="1" dirty="0" smtClean="0">
                <a:ea typeface="ＭＳ ゴシック" panose="020B0609070205080204" pitchFamily="49" charset="-128"/>
              </a:rPr>
              <a:t>【</a:t>
            </a:r>
            <a:r>
              <a:rPr lang="ja-JP" altLang="en-US" sz="1600" b="1" dirty="0" smtClean="0">
                <a:ea typeface="ＭＳ ゴシック" panose="020B0609070205080204" pitchFamily="49" charset="-128"/>
              </a:rPr>
              <a:t>各施設・事業所共通</a:t>
            </a:r>
            <a:r>
              <a:rPr lang="en-US" altLang="ja-JP" sz="1600" b="1" dirty="0" smtClean="0">
                <a:ea typeface="ＭＳ ゴシック" panose="020B0609070205080204" pitchFamily="49" charset="-128"/>
              </a:rPr>
              <a:t>】</a:t>
            </a:r>
          </a:p>
          <a:p>
            <a:pPr>
              <a:spcBef>
                <a:spcPct val="0"/>
              </a:spcBef>
              <a:buFontTx/>
              <a:buNone/>
            </a:pPr>
            <a:r>
              <a:rPr lang="ja-JP" altLang="en-US" sz="1600" dirty="0">
                <a:ea typeface="ＭＳ ゴシック" panose="020B0609070205080204" pitchFamily="49" charset="-128"/>
              </a:rPr>
              <a:t>・サービス提供体制強化</a:t>
            </a:r>
            <a:r>
              <a:rPr lang="ja-JP" altLang="en-US" sz="1600" dirty="0" smtClean="0">
                <a:ea typeface="ＭＳ ゴシック" panose="020B0609070205080204" pitchFamily="49" charset="-128"/>
              </a:rPr>
              <a:t>加算</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⇒現在</a:t>
            </a:r>
            <a:r>
              <a:rPr lang="ja-JP" altLang="en-US" sz="1600" dirty="0">
                <a:ea typeface="ＭＳ ゴシック" panose="020B0609070205080204" pitchFamily="49" charset="-128"/>
              </a:rPr>
              <a:t>「加算</a:t>
            </a:r>
            <a:r>
              <a:rPr lang="en-US" altLang="ja-JP" sz="1600" dirty="0">
                <a:ea typeface="ＭＳ ゴシック" panose="020B0609070205080204" pitchFamily="49" charset="-128"/>
              </a:rPr>
              <a:t>Ⅰ</a:t>
            </a:r>
            <a:r>
              <a:rPr lang="ja-JP" altLang="en-US" sz="1600" dirty="0">
                <a:ea typeface="ＭＳ ゴシック" panose="020B0609070205080204" pitchFamily="49" charset="-128"/>
              </a:rPr>
              <a:t>」で届出ている場合</a:t>
            </a:r>
            <a:r>
              <a:rPr lang="ja-JP" altLang="en-US" sz="1600" dirty="0" smtClean="0">
                <a:ea typeface="ＭＳ ゴシック" panose="020B0609070205080204" pitchFamily="49" charset="-128"/>
              </a:rPr>
              <a:t>で新たに届出</a:t>
            </a:r>
            <a:r>
              <a:rPr lang="ja-JP" altLang="en-US" sz="1600" dirty="0">
                <a:ea typeface="ＭＳ ゴシック" panose="020B0609070205080204" pitchFamily="49" charset="-128"/>
              </a:rPr>
              <a:t>がない場合</a:t>
            </a:r>
            <a:r>
              <a:rPr lang="ja-JP" altLang="en-US" sz="1600" dirty="0" smtClean="0">
                <a:ea typeface="ＭＳ ゴシック" panose="020B0609070205080204" pitchFamily="49" charset="-128"/>
              </a:rPr>
              <a:t>は「</a:t>
            </a:r>
            <a:r>
              <a:rPr lang="ja-JP" altLang="en-US" sz="1600" dirty="0">
                <a:ea typeface="ＭＳ ゴシック" panose="020B0609070205080204" pitchFamily="49" charset="-128"/>
              </a:rPr>
              <a:t>加算（</a:t>
            </a:r>
            <a:r>
              <a:rPr lang="en-US" altLang="ja-JP" sz="1600" dirty="0">
                <a:ea typeface="ＭＳ ゴシック" panose="020B0609070205080204" pitchFamily="49" charset="-128"/>
              </a:rPr>
              <a:t>Ⅰ</a:t>
            </a:r>
            <a:r>
              <a:rPr lang="ja-JP" altLang="en-US" sz="1600" dirty="0" smtClean="0">
                <a:ea typeface="ＭＳ ゴシック" panose="020B0609070205080204" pitchFamily="49" charset="-128"/>
              </a:rPr>
              <a:t>）ロ</a:t>
            </a:r>
            <a:r>
              <a:rPr lang="ja-JP" altLang="en-US" sz="1600" dirty="0">
                <a:ea typeface="ＭＳ ゴシック" panose="020B0609070205080204" pitchFamily="49" charset="-128"/>
              </a:rPr>
              <a:t>」</a:t>
            </a:r>
            <a:r>
              <a:rPr lang="ja-JP" altLang="en-US" sz="1600" dirty="0" smtClean="0">
                <a:ea typeface="ＭＳ ゴシック" panose="020B0609070205080204" pitchFamily="49" charset="-128"/>
              </a:rPr>
              <a:t>とみなす。「</a:t>
            </a:r>
            <a:r>
              <a:rPr lang="ja-JP" altLang="en-US" sz="1600" dirty="0">
                <a:ea typeface="ＭＳ ゴシック" panose="020B0609070205080204" pitchFamily="49" charset="-128"/>
              </a:rPr>
              <a:t>加算（</a:t>
            </a:r>
            <a:r>
              <a:rPr lang="en-US" altLang="ja-JP" sz="1600" dirty="0">
                <a:ea typeface="ＭＳ ゴシック" panose="020B0609070205080204" pitchFamily="49" charset="-128"/>
              </a:rPr>
              <a:t>Ⅰ</a:t>
            </a:r>
            <a:r>
              <a:rPr lang="ja-JP" altLang="en-US" sz="1600" dirty="0">
                <a:ea typeface="ＭＳ ゴシック" panose="020B0609070205080204" pitchFamily="49" charset="-128"/>
              </a:rPr>
              <a:t>）イ」を算定する場合は</a:t>
            </a:r>
            <a:r>
              <a:rPr lang="ja-JP" altLang="en-US" sz="1600" dirty="0" smtClean="0">
                <a:ea typeface="ＭＳ ゴシック" panose="020B0609070205080204" pitchFamily="49" charset="-128"/>
              </a:rPr>
              <a:t>必ず届出ること。</a:t>
            </a:r>
            <a:endParaRPr lang="ja-JP" altLang="en-US" sz="1600" dirty="0">
              <a:ea typeface="ＭＳ ゴシック" panose="020B0609070205080204" pitchFamily="49" charset="-128"/>
            </a:endParaRPr>
          </a:p>
          <a:p>
            <a:pPr>
              <a:spcBef>
                <a:spcPct val="0"/>
              </a:spcBef>
              <a:buFontTx/>
              <a:buNone/>
            </a:pPr>
            <a:endParaRPr lang="en-US" altLang="ja-JP" sz="1600" dirty="0" smtClean="0">
              <a:ea typeface="ＭＳ ゴシック" panose="020B0609070205080204" pitchFamily="49" charset="-128"/>
            </a:endParaRPr>
          </a:p>
          <a:p>
            <a:pPr>
              <a:spcBef>
                <a:spcPct val="0"/>
              </a:spcBef>
              <a:buFontTx/>
              <a:buNone/>
            </a:pPr>
            <a:r>
              <a:rPr lang="en-US" altLang="ja-JP" sz="1600" b="1" dirty="0" smtClean="0">
                <a:ea typeface="ＭＳ ゴシック" panose="020B0609070205080204" pitchFamily="49" charset="-128"/>
              </a:rPr>
              <a:t>【</a:t>
            </a:r>
            <a:r>
              <a:rPr lang="ja-JP" altLang="en-US" sz="1600" b="1" dirty="0">
                <a:ea typeface="ＭＳ ゴシック" panose="020B0609070205080204" pitchFamily="49" charset="-128"/>
              </a:rPr>
              <a:t>介護老人福祉施設</a:t>
            </a:r>
            <a:r>
              <a:rPr lang="en-US" altLang="ja-JP" sz="1600" b="1" dirty="0">
                <a:ea typeface="ＭＳ ゴシック" panose="020B0609070205080204" pitchFamily="49" charset="-128"/>
              </a:rPr>
              <a:t>】</a:t>
            </a:r>
          </a:p>
          <a:p>
            <a:pPr>
              <a:spcBef>
                <a:spcPct val="0"/>
              </a:spcBef>
              <a:buFontTx/>
              <a:buNone/>
            </a:pPr>
            <a:r>
              <a:rPr lang="ja-JP" altLang="en-US" sz="1600" dirty="0">
                <a:ea typeface="ＭＳ ゴシック" panose="020B0609070205080204" pitchFamily="49" charset="-128"/>
              </a:rPr>
              <a:t>・日常生活継続支援加算</a:t>
            </a:r>
          </a:p>
          <a:p>
            <a:pPr>
              <a:spcBef>
                <a:spcPct val="0"/>
              </a:spcBef>
              <a:buFontTx/>
              <a:buNone/>
            </a:pPr>
            <a:r>
              <a:rPr lang="ja-JP" altLang="en-US" sz="1600" dirty="0">
                <a:ea typeface="ＭＳ ゴシック" panose="020B0609070205080204" pitchFamily="49" charset="-128"/>
              </a:rPr>
              <a:t>　⇒</a:t>
            </a:r>
            <a:r>
              <a:rPr lang="ja-JP" altLang="en-US" sz="1600" u="wavyHeavy" dirty="0">
                <a:ea typeface="ＭＳ ゴシック" panose="020B0609070205080204" pitchFamily="49" charset="-128"/>
              </a:rPr>
              <a:t>算定の要件</a:t>
            </a:r>
            <a:r>
              <a:rPr lang="ja-JP" altLang="en-US" sz="1600" u="wavyHeavy" dirty="0" smtClean="0">
                <a:ea typeface="ＭＳ ゴシック" panose="020B0609070205080204" pitchFamily="49" charset="-128"/>
              </a:rPr>
              <a:t>が変わるので、現在</a:t>
            </a:r>
            <a:r>
              <a:rPr lang="ja-JP" altLang="en-US" sz="1600" u="wavyHeavy" dirty="0">
                <a:ea typeface="ＭＳ ゴシック" panose="020B0609070205080204" pitchFamily="49" charset="-128"/>
              </a:rPr>
              <a:t>の</a:t>
            </a:r>
            <a:r>
              <a:rPr lang="ja-JP" altLang="en-US" sz="1600" u="wavyHeavy" dirty="0" smtClean="0">
                <a:ea typeface="ＭＳ ゴシック" panose="020B0609070205080204" pitchFamily="49" charset="-128"/>
              </a:rPr>
              <a:t>届出内容に係らず「あり</a:t>
            </a:r>
            <a:r>
              <a:rPr lang="ja-JP" altLang="en-US" sz="1600" u="wavyHeavy" dirty="0">
                <a:ea typeface="ＭＳ ゴシック" panose="020B0609070205080204" pitchFamily="49" charset="-128"/>
              </a:rPr>
              <a:t>」「なし</a:t>
            </a:r>
            <a:r>
              <a:rPr lang="ja-JP" altLang="en-US" sz="1600" u="wavyHeavy" dirty="0" smtClean="0">
                <a:ea typeface="ＭＳ ゴシック" panose="020B0609070205080204" pitchFamily="49" charset="-128"/>
              </a:rPr>
              <a:t>」を必ず届出ること。</a:t>
            </a:r>
            <a:endParaRPr lang="ja-JP" altLang="en-US" sz="1600" u="wavyHeavy" dirty="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・看護体制加算</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a:t>
            </a:r>
            <a:r>
              <a:rPr lang="ja-JP" altLang="en-US" sz="1600" dirty="0">
                <a:ea typeface="ＭＳ ゴシック" panose="020B0609070205080204" pitchFamily="49" charset="-128"/>
              </a:rPr>
              <a:t>現在「加算あり」で届出ている場合</a:t>
            </a:r>
            <a:r>
              <a:rPr lang="ja-JP" altLang="en-US" sz="1600" dirty="0" smtClean="0">
                <a:ea typeface="ＭＳ ゴシック" panose="020B0609070205080204" pitchFamily="49" charset="-128"/>
              </a:rPr>
              <a:t>で新たに届出</a:t>
            </a:r>
            <a:r>
              <a:rPr lang="ja-JP" altLang="en-US" sz="1600" dirty="0">
                <a:ea typeface="ＭＳ ゴシック" panose="020B0609070205080204" pitchFamily="49" charset="-128"/>
              </a:rPr>
              <a:t>がない場合は「加算（</a:t>
            </a:r>
            <a:r>
              <a:rPr lang="en-US" altLang="ja-JP" sz="1600" dirty="0">
                <a:ea typeface="ＭＳ ゴシック" panose="020B0609070205080204" pitchFamily="49" charset="-128"/>
              </a:rPr>
              <a:t>Ⅰ</a:t>
            </a:r>
            <a:r>
              <a:rPr lang="ja-JP" altLang="en-US" sz="1600" dirty="0">
                <a:ea typeface="ＭＳ ゴシック" panose="020B0609070205080204" pitchFamily="49" charset="-128"/>
              </a:rPr>
              <a:t>）」</a:t>
            </a:r>
            <a:r>
              <a:rPr lang="ja-JP" altLang="en-US" sz="1600" dirty="0" smtClean="0">
                <a:ea typeface="ＭＳ ゴシック" panose="020B0609070205080204" pitchFamily="49" charset="-128"/>
              </a:rPr>
              <a:t>とみなす。「</a:t>
            </a:r>
            <a:r>
              <a:rPr lang="ja-JP" altLang="en-US" sz="1600" dirty="0">
                <a:ea typeface="ＭＳ ゴシック" panose="020B0609070205080204" pitchFamily="49" charset="-128"/>
              </a:rPr>
              <a:t>加算（</a:t>
            </a:r>
            <a:r>
              <a:rPr lang="en-US" altLang="ja-JP" sz="1600" dirty="0">
                <a:ea typeface="ＭＳ ゴシック" panose="020B0609070205080204" pitchFamily="49" charset="-128"/>
              </a:rPr>
              <a:t>Ⅱ</a:t>
            </a:r>
            <a:r>
              <a:rPr lang="ja-JP" altLang="en-US" sz="1600" dirty="0">
                <a:ea typeface="ＭＳ ゴシック" panose="020B0609070205080204" pitchFamily="49" charset="-128"/>
              </a:rPr>
              <a:t>）」を算定する場合は必ず</a:t>
            </a:r>
            <a:r>
              <a:rPr lang="ja-JP" altLang="en-US" sz="1600" dirty="0" smtClean="0">
                <a:ea typeface="ＭＳ ゴシック" panose="020B0609070205080204" pitchFamily="49" charset="-128"/>
              </a:rPr>
              <a:t>届出ること。</a:t>
            </a:r>
            <a:endParaRPr lang="ja-JP" altLang="en-US" sz="1600" dirty="0">
              <a:ea typeface="ＭＳ ゴシック" panose="020B0609070205080204" pitchFamily="49" charset="-128"/>
            </a:endParaRPr>
          </a:p>
          <a:p>
            <a:pPr>
              <a:spcBef>
                <a:spcPct val="0"/>
              </a:spcBef>
              <a:buFontTx/>
              <a:buNone/>
            </a:pPr>
            <a:endParaRPr lang="en-US" altLang="ja-JP" sz="1600" dirty="0" smtClean="0">
              <a:ea typeface="ＭＳ ゴシック" panose="020B0609070205080204" pitchFamily="49" charset="-128"/>
            </a:endParaRPr>
          </a:p>
          <a:p>
            <a:pPr>
              <a:spcBef>
                <a:spcPct val="0"/>
              </a:spcBef>
              <a:buFontTx/>
              <a:buNone/>
            </a:pPr>
            <a:r>
              <a:rPr lang="en-US" altLang="ja-JP" sz="1600" b="1" dirty="0" smtClean="0">
                <a:ea typeface="ＭＳ ゴシック" panose="020B0609070205080204" pitchFamily="49" charset="-128"/>
              </a:rPr>
              <a:t>【</a:t>
            </a:r>
            <a:r>
              <a:rPr lang="ja-JP" altLang="en-US" sz="1600" b="1" dirty="0" smtClean="0">
                <a:ea typeface="ＭＳ ゴシック" panose="020B0609070205080204" pitchFamily="49" charset="-128"/>
              </a:rPr>
              <a:t>短期入所生活介護</a:t>
            </a:r>
            <a:r>
              <a:rPr lang="en-US" altLang="ja-JP" sz="1600" b="1" dirty="0" smtClean="0">
                <a:ea typeface="ＭＳ ゴシック" panose="020B0609070205080204" pitchFamily="49" charset="-128"/>
              </a:rPr>
              <a:t>】</a:t>
            </a:r>
          </a:p>
          <a:p>
            <a:pPr>
              <a:spcBef>
                <a:spcPct val="0"/>
              </a:spcBef>
              <a:buFontTx/>
              <a:buNone/>
            </a:pPr>
            <a:r>
              <a:rPr lang="ja-JP" altLang="en-US" sz="1600" dirty="0" smtClean="0">
                <a:ea typeface="ＭＳ ゴシック" panose="020B0609070205080204" pitchFamily="49" charset="-128"/>
              </a:rPr>
              <a:t>・個別機能訓練体制、医療連携強化加算⇒届出がない場合は「なし」とみなす。</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・看護体制加算⇒介護老人福祉施設と同様</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a:t>
            </a:r>
            <a:endParaRPr lang="en-US" altLang="ja-JP" sz="1600" dirty="0" smtClean="0">
              <a:ea typeface="ＭＳ ゴシック" panose="020B0609070205080204" pitchFamily="49" charset="-128"/>
            </a:endParaRPr>
          </a:p>
          <a:p>
            <a:pPr>
              <a:spcBef>
                <a:spcPct val="0"/>
              </a:spcBef>
              <a:buFontTx/>
              <a:buNone/>
            </a:pPr>
            <a:r>
              <a:rPr lang="en-US" altLang="ja-JP" sz="1600" b="1" dirty="0" smtClean="0">
                <a:ea typeface="ＭＳ ゴシック" panose="020B0609070205080204" pitchFamily="49" charset="-128"/>
              </a:rPr>
              <a:t>【</a:t>
            </a:r>
            <a:r>
              <a:rPr lang="ja-JP" altLang="en-US" sz="1600" b="1" dirty="0" smtClean="0">
                <a:ea typeface="ＭＳ ゴシック" panose="020B0609070205080204" pitchFamily="49" charset="-128"/>
              </a:rPr>
              <a:t>短期入所療養介護、介護療養型医療施設</a:t>
            </a:r>
            <a:r>
              <a:rPr lang="en-US" altLang="ja-JP" sz="1600" b="1" dirty="0" smtClean="0">
                <a:ea typeface="ＭＳ ゴシック" panose="020B0609070205080204" pitchFamily="49" charset="-128"/>
              </a:rPr>
              <a:t>】</a:t>
            </a:r>
          </a:p>
          <a:p>
            <a:pPr>
              <a:spcBef>
                <a:spcPct val="0"/>
              </a:spcBef>
              <a:buFontTx/>
              <a:buNone/>
            </a:pPr>
            <a:r>
              <a:rPr lang="ja-JP" altLang="en-US" sz="1600" dirty="0" smtClean="0">
                <a:ea typeface="ＭＳ ゴシック" panose="020B0609070205080204" pitchFamily="49" charset="-128"/>
              </a:rPr>
              <a:t>・人員配置区分</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⇒現在「</a:t>
            </a:r>
            <a:r>
              <a:rPr lang="en-US" altLang="ja-JP" sz="1600" dirty="0" smtClean="0">
                <a:ea typeface="ＭＳ ゴシック" panose="020B0609070205080204" pitchFamily="49" charset="-128"/>
              </a:rPr>
              <a:t>Ⅰ</a:t>
            </a:r>
            <a:r>
              <a:rPr lang="ja-JP" altLang="en-US" sz="1600" dirty="0" smtClean="0">
                <a:ea typeface="ＭＳ ゴシック" panose="020B0609070205080204" pitchFamily="49" charset="-128"/>
              </a:rPr>
              <a:t>型」「</a:t>
            </a:r>
            <a:r>
              <a:rPr lang="en-US" altLang="ja-JP" sz="1600" dirty="0" smtClean="0">
                <a:ea typeface="ＭＳ ゴシック" panose="020B0609070205080204" pitchFamily="49" charset="-128"/>
              </a:rPr>
              <a:t>Ⅱ</a:t>
            </a:r>
            <a:r>
              <a:rPr lang="ja-JP" altLang="en-US" sz="1600" dirty="0" smtClean="0">
                <a:ea typeface="ＭＳ ゴシック" panose="020B0609070205080204" pitchFamily="49" charset="-128"/>
              </a:rPr>
              <a:t>型」で届出ている場合で新たに届出がない場合は、それぞれ「</a:t>
            </a:r>
            <a:r>
              <a:rPr lang="en-US" altLang="ja-JP" sz="1600" dirty="0" smtClean="0">
                <a:ea typeface="ＭＳ ゴシック" panose="020B0609070205080204" pitchFamily="49" charset="-128"/>
              </a:rPr>
              <a:t>Ⅰ</a:t>
            </a:r>
            <a:r>
              <a:rPr lang="ja-JP" altLang="en-US" sz="1600" dirty="0" smtClean="0">
                <a:ea typeface="ＭＳ ゴシック" panose="020B0609070205080204" pitchFamily="49" charset="-128"/>
              </a:rPr>
              <a:t>型（療養機能強</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化型以外）」、「</a:t>
            </a:r>
            <a:r>
              <a:rPr lang="en-US" altLang="ja-JP" sz="1600" dirty="0" smtClean="0">
                <a:ea typeface="ＭＳ ゴシック" panose="020B0609070205080204" pitchFamily="49" charset="-128"/>
              </a:rPr>
              <a:t>Ⅱ</a:t>
            </a:r>
            <a:r>
              <a:rPr lang="ja-JP" altLang="en-US" sz="1600" dirty="0" smtClean="0">
                <a:ea typeface="ＭＳ ゴシック" panose="020B0609070205080204" pitchFamily="49" charset="-128"/>
              </a:rPr>
              <a:t>型（療養機能強化型以外）」とみなす。「療養機能強化型」を算定する場合は</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必ず届出ること。</a:t>
            </a:r>
            <a:endParaRPr lang="en-US" altLang="ja-JP" sz="1600" dirty="0" smtClean="0">
              <a:ea typeface="ＭＳ ゴシック" panose="020B0609070205080204" pitchFamily="49" charset="-128"/>
            </a:endParaRPr>
          </a:p>
          <a:p>
            <a:pPr>
              <a:spcBef>
                <a:spcPct val="0"/>
              </a:spcBef>
              <a:buFontTx/>
              <a:buNone/>
            </a:pPr>
            <a:endParaRPr lang="en-US" altLang="ja-JP" sz="1600" dirty="0">
              <a:ea typeface="ＭＳ ゴシック" panose="020B0609070205080204" pitchFamily="49" charset="-128"/>
            </a:endParaRPr>
          </a:p>
          <a:p>
            <a:pPr>
              <a:spcBef>
                <a:spcPct val="0"/>
              </a:spcBef>
              <a:buFontTx/>
              <a:buNone/>
            </a:pPr>
            <a:r>
              <a:rPr lang="en-US" altLang="ja-JP" sz="1600" b="1" dirty="0" smtClean="0">
                <a:ea typeface="ＭＳ ゴシック" panose="020B0609070205080204" pitchFamily="49" charset="-128"/>
              </a:rPr>
              <a:t>【</a:t>
            </a:r>
            <a:r>
              <a:rPr lang="ja-JP" altLang="en-US" sz="1600" b="1" dirty="0" smtClean="0">
                <a:ea typeface="ＭＳ ゴシック" panose="020B0609070205080204" pitchFamily="49" charset="-128"/>
              </a:rPr>
              <a:t>特定施設入居者生活介護</a:t>
            </a:r>
            <a:r>
              <a:rPr lang="en-US" altLang="ja-JP" sz="1600" b="1" dirty="0" smtClean="0">
                <a:ea typeface="ＭＳ ゴシック" panose="020B0609070205080204" pitchFamily="49" charset="-128"/>
              </a:rPr>
              <a:t>】</a:t>
            </a:r>
          </a:p>
          <a:p>
            <a:pPr>
              <a:spcBef>
                <a:spcPct val="0"/>
              </a:spcBef>
              <a:buFontTx/>
              <a:buNone/>
            </a:pPr>
            <a:r>
              <a:rPr lang="ja-JP" altLang="en-US" sz="1600" dirty="0" smtClean="0">
                <a:ea typeface="ＭＳ ゴシック" panose="020B0609070205080204" pitchFamily="49" charset="-128"/>
              </a:rPr>
              <a:t>・認知症ケア加算、サービス提供体制強化加算⇒届出がない場合は「なし」とみなす。</a:t>
            </a:r>
            <a:endParaRPr lang="en-US" altLang="ja-JP" sz="1600" dirty="0">
              <a:ea typeface="ＭＳ ゴシック" panose="020B0609070205080204" pitchFamily="49" charset="-128"/>
            </a:endParaRPr>
          </a:p>
          <a:p>
            <a:pPr>
              <a:spcBef>
                <a:spcPct val="0"/>
              </a:spcBef>
              <a:buFontTx/>
              <a:buNone/>
            </a:pPr>
            <a:endParaRPr lang="en-US" altLang="ja-JP" sz="1600" dirty="0" smtClean="0">
              <a:ea typeface="ＭＳ ゴシック" panose="020B0609070205080204" pitchFamily="49" charset="-128"/>
            </a:endParaRPr>
          </a:p>
        </p:txBody>
      </p:sp>
      <p:sp>
        <p:nvSpPr>
          <p:cNvPr id="5" name="タイトル 1"/>
          <p:cNvSpPr txBox="1">
            <a:spLocks/>
          </p:cNvSpPr>
          <p:nvPr/>
        </p:nvSpPr>
        <p:spPr>
          <a:xfrm>
            <a:off x="0" y="8598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r>
              <a:rPr lang="ja-JP" altLang="en-US" sz="2200" b="1" dirty="0" smtClean="0">
                <a:latin typeface="メイリオ" panose="020B0604030504040204" pitchFamily="50" charset="-128"/>
                <a:ea typeface="メイリオ" panose="020B0604030504040204" pitchFamily="50" charset="-128"/>
                <a:cs typeface="メイリオ" panose="020B0604030504040204" pitchFamily="50" charset="-128"/>
              </a:rPr>
              <a:t>１３．その他（１）</a:t>
            </a:r>
            <a:endParaRPr lang="en-US" altLang="ja-JP" sz="2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1423027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fld id="{7E6BD56F-F5ED-4FA4-B1ED-5F502F6E1ED5}" type="slidenum">
              <a:rPr lang="en-US" altLang="ja-JP"/>
              <a:pPr/>
              <a:t>94</a:t>
            </a:fld>
            <a:endParaRPr lang="en-US" altLang="ja-JP"/>
          </a:p>
        </p:txBody>
      </p:sp>
      <p:sp>
        <p:nvSpPr>
          <p:cNvPr id="50179" name="Rectangle 3"/>
          <p:cNvSpPr>
            <a:spLocks noGrp="1" noChangeArrowheads="1"/>
          </p:cNvSpPr>
          <p:nvPr>
            <p:ph type="body" idx="1"/>
          </p:nvPr>
        </p:nvSpPr>
        <p:spPr>
          <a:xfrm>
            <a:off x="187800" y="804877"/>
            <a:ext cx="9538138" cy="5688012"/>
          </a:xfrm>
        </p:spPr>
        <p:txBody>
          <a:bodyPr>
            <a:normAutofit/>
          </a:bodyPr>
          <a:lstStyle/>
          <a:p>
            <a:pPr>
              <a:lnSpc>
                <a:spcPct val="60000"/>
              </a:lnSpc>
              <a:spcBef>
                <a:spcPct val="0"/>
              </a:spcBef>
              <a:buFontTx/>
              <a:buNone/>
            </a:pPr>
            <a:endParaRPr lang="en-US" altLang="ja-JP" sz="1600" dirty="0" smtClean="0">
              <a:ea typeface="ＭＳ ゴシック" panose="020B0609070205080204" pitchFamily="49" charset="-128"/>
            </a:endParaRPr>
          </a:p>
          <a:p>
            <a:pPr>
              <a:spcBef>
                <a:spcPct val="0"/>
              </a:spcBef>
              <a:buFontTx/>
              <a:buNone/>
            </a:pPr>
            <a:r>
              <a:rPr lang="en-US" altLang="ja-JP" sz="1600" b="1" dirty="0" smtClean="0">
                <a:ea typeface="ＭＳ ゴシック" panose="020B0609070205080204" pitchFamily="49" charset="-128"/>
              </a:rPr>
              <a:t>【</a:t>
            </a:r>
            <a:r>
              <a:rPr lang="ja-JP" altLang="en-US" sz="1600" b="1" dirty="0" smtClean="0">
                <a:ea typeface="ＭＳ ゴシック" panose="020B0609070205080204" pitchFamily="49" charset="-128"/>
              </a:rPr>
              <a:t>その他</a:t>
            </a:r>
            <a:r>
              <a:rPr lang="en-US" altLang="ja-JP" sz="1600" b="1" dirty="0" smtClean="0">
                <a:ea typeface="ＭＳ ゴシック" panose="020B0609070205080204" pitchFamily="49" charset="-128"/>
              </a:rPr>
              <a:t>】</a:t>
            </a:r>
          </a:p>
          <a:p>
            <a:pPr>
              <a:spcBef>
                <a:spcPct val="0"/>
              </a:spcBef>
              <a:buFontTx/>
              <a:buNone/>
            </a:pPr>
            <a:r>
              <a:rPr lang="ja-JP" altLang="en-US" sz="1600" dirty="0" smtClean="0">
                <a:ea typeface="ＭＳ ゴシック" panose="020B0609070205080204" pitchFamily="49" charset="-128"/>
              </a:rPr>
              <a:t>・下記の加算については、届出は不要</a:t>
            </a:r>
            <a:r>
              <a:rPr lang="ja-JP" altLang="en-US" sz="1600" dirty="0">
                <a:ea typeface="ＭＳ ゴシック" panose="020B0609070205080204" pitchFamily="49" charset="-128"/>
              </a:rPr>
              <a:t>だが、国保連の審査の</a:t>
            </a:r>
            <a:r>
              <a:rPr lang="ja-JP" altLang="en-US" sz="1600" dirty="0" smtClean="0">
                <a:ea typeface="ＭＳ ゴシック" panose="020B0609070205080204" pitchFamily="49" charset="-128"/>
              </a:rPr>
              <a:t>ために体制等を届出る際に算定する旨を記載する必要があるので留意すること。</a:t>
            </a:r>
            <a:endParaRPr lang="ja-JP" altLang="en-US" sz="1600" dirty="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①介護老人</a:t>
            </a:r>
            <a:r>
              <a:rPr lang="ja-JP" altLang="en-US" sz="1600" dirty="0">
                <a:ea typeface="ＭＳ ゴシック" panose="020B0609070205080204" pitchFamily="49" charset="-128"/>
              </a:rPr>
              <a:t>福祉</a:t>
            </a:r>
            <a:r>
              <a:rPr lang="ja-JP" altLang="en-US" sz="1600" dirty="0" smtClean="0">
                <a:ea typeface="ＭＳ ゴシック" panose="020B0609070205080204" pitchFamily="49" charset="-128"/>
              </a:rPr>
              <a:t>施設</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⇒精神科</a:t>
            </a:r>
            <a:r>
              <a:rPr lang="ja-JP" altLang="en-US" sz="1600" dirty="0">
                <a:ea typeface="ＭＳ ゴシック" panose="020B0609070205080204" pitchFamily="49" charset="-128"/>
              </a:rPr>
              <a:t>医師定期的療養指導、在宅・入所相互利用体制</a:t>
            </a:r>
          </a:p>
          <a:p>
            <a:pPr>
              <a:spcBef>
                <a:spcPct val="0"/>
              </a:spcBef>
              <a:buFontTx/>
              <a:buNone/>
            </a:pPr>
            <a:r>
              <a:rPr lang="ja-JP" altLang="en-US" sz="1600" dirty="0" smtClean="0">
                <a:ea typeface="ＭＳ ゴシック" panose="020B0609070205080204" pitchFamily="49" charset="-128"/>
              </a:rPr>
              <a:t>　②短期入所療養介護、介護老人保健施設、介護療養型医療施設</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⇒摂食</a:t>
            </a:r>
            <a:r>
              <a:rPr lang="ja-JP" altLang="en-US" sz="1600" dirty="0">
                <a:ea typeface="ＭＳ ゴシック" panose="020B0609070205080204" pitchFamily="49" charset="-128"/>
              </a:rPr>
              <a:t>機能</a:t>
            </a:r>
            <a:r>
              <a:rPr lang="ja-JP" altLang="en-US" sz="1600" dirty="0" smtClean="0">
                <a:ea typeface="ＭＳ ゴシック" panose="020B0609070205080204" pitchFamily="49" charset="-128"/>
              </a:rPr>
              <a:t>療法、認知症老人入所（入院）精神療法</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a:t>
            </a:r>
            <a:r>
              <a:rPr lang="en-US" altLang="ja-JP" sz="1600" dirty="0" smtClean="0">
                <a:ea typeface="ＭＳ ゴシック" panose="020B0609070205080204" pitchFamily="49" charset="-128"/>
              </a:rPr>
              <a:t>※</a:t>
            </a:r>
            <a:r>
              <a:rPr lang="ja-JP" altLang="en-US" sz="1600" dirty="0" smtClean="0">
                <a:ea typeface="ＭＳ ゴシック" panose="020B0609070205080204" pitchFamily="49" charset="-128"/>
              </a:rPr>
              <a:t>「リハビリテーション提供体制」の「その他」に○をつける必要がある</a:t>
            </a:r>
            <a:endParaRPr lang="ja-JP" altLang="en-US" sz="1600" dirty="0">
              <a:ea typeface="ＭＳ ゴシック" panose="020B0609070205080204" pitchFamily="49" charset="-128"/>
            </a:endParaRPr>
          </a:p>
          <a:p>
            <a:pPr>
              <a:spcBef>
                <a:spcPct val="0"/>
              </a:spcBef>
              <a:buFontTx/>
              <a:buNone/>
            </a:pPr>
            <a:endParaRPr lang="en-US" altLang="ja-JP" sz="1600" b="1" dirty="0" smtClean="0">
              <a:ea typeface="ＭＳ ゴシック" panose="020B0609070205080204" pitchFamily="49" charset="-128"/>
            </a:endParaRPr>
          </a:p>
          <a:p>
            <a:pPr>
              <a:spcBef>
                <a:spcPct val="0"/>
              </a:spcBef>
              <a:buFontTx/>
              <a:buNone/>
            </a:pPr>
            <a:r>
              <a:rPr lang="ja-JP" altLang="en-US" sz="1600" b="1" dirty="0" smtClean="0">
                <a:ea typeface="ＭＳ ゴシック" panose="020B0609070205080204" pitchFamily="49" charset="-128"/>
              </a:rPr>
              <a:t>（２）介護施設等の整備に対する支援について</a:t>
            </a:r>
            <a:endParaRPr lang="en-US" altLang="ja-JP" sz="1600" b="1"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「地域における医療及び介護の総合的な確保を推進するための関係法律の整備等に関する</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法律」の成立に伴い、設置された地域医療介護総合確保基金を活用し、地域包括ケアシス</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テムの構築に向け、地域密着型特別養護老人ホーム等の整備に必要な経費等に対して、</a:t>
            </a:r>
            <a:endParaRPr lang="en-US" altLang="ja-JP" sz="1600" dirty="0" smtClean="0">
              <a:ea typeface="ＭＳ ゴシック" panose="020B0609070205080204" pitchFamily="49" charset="-128"/>
            </a:endParaRPr>
          </a:p>
          <a:p>
            <a:pPr>
              <a:spcBef>
                <a:spcPct val="0"/>
              </a:spcBef>
              <a:buFontTx/>
              <a:buNone/>
            </a:pPr>
            <a:r>
              <a:rPr lang="ja-JP" altLang="en-US" sz="1600" dirty="0" smtClean="0">
                <a:ea typeface="ＭＳ ゴシック" panose="020B0609070205080204" pitchFamily="49" charset="-128"/>
              </a:rPr>
              <a:t>　　　県、市町を通じ助成を行うこととしている。</a:t>
            </a:r>
            <a:endParaRPr lang="en-US" altLang="ja-JP" sz="1600" dirty="0" smtClean="0">
              <a:ea typeface="ＭＳ ゴシック" panose="020B0609070205080204" pitchFamily="49" charset="-128"/>
            </a:endParaRPr>
          </a:p>
          <a:p>
            <a:pPr>
              <a:spcBef>
                <a:spcPct val="0"/>
              </a:spcBef>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（参考：</a:t>
            </a:r>
            <a:r>
              <a:rPr lang="ja-JP" altLang="en-US" sz="1600" dirty="0"/>
              <a:t>全国介護保険・高齢者保健福祉担当課長会議資料掲載ホームページアドレス</a:t>
            </a:r>
            <a:r>
              <a:rPr lang="ja-JP" altLang="en-US" sz="1600" dirty="0" smtClean="0"/>
              <a:t>）</a:t>
            </a:r>
            <a:endParaRPr lang="en-US" altLang="ja-JP" sz="1600" dirty="0" smtClean="0">
              <a:ea typeface="ＭＳ ゴシック" panose="020B0609070205080204" pitchFamily="49" charset="-128"/>
            </a:endParaRPr>
          </a:p>
          <a:p>
            <a:pPr>
              <a:spcBef>
                <a:spcPct val="0"/>
              </a:spcBef>
              <a:buFontTx/>
              <a:buNone/>
            </a:pPr>
            <a:r>
              <a:rPr lang="ja-JP" altLang="en-US" sz="1600" dirty="0">
                <a:ea typeface="ＭＳ ゴシック" panose="020B0609070205080204" pitchFamily="49" charset="-128"/>
              </a:rPr>
              <a:t>　</a:t>
            </a:r>
            <a:r>
              <a:rPr lang="ja-JP" altLang="en-US" sz="1600" dirty="0" smtClean="0">
                <a:ea typeface="ＭＳ ゴシック" panose="020B0609070205080204" pitchFamily="49" charset="-128"/>
              </a:rPr>
              <a:t>　　</a:t>
            </a:r>
            <a:r>
              <a:rPr lang="en-US" altLang="ja-JP" sz="1600" dirty="0">
                <a:ea typeface="ＭＳ ゴシック" panose="020B0609070205080204" pitchFamily="49" charset="-128"/>
                <a:hlinkClick r:id="rId2"/>
              </a:rPr>
              <a:t>http://</a:t>
            </a:r>
            <a:r>
              <a:rPr lang="en-US" altLang="ja-JP" sz="1600" dirty="0" smtClean="0">
                <a:ea typeface="ＭＳ ゴシック" panose="020B0609070205080204" pitchFamily="49" charset="-128"/>
                <a:hlinkClick r:id="rId2"/>
              </a:rPr>
              <a:t>www.mhlw.go.jp/file/05-Shingikai-12301000-Roukenkyoku-Soumuka/0000076414.pdf</a:t>
            </a:r>
            <a:endParaRPr lang="en-US" altLang="ja-JP" sz="1600" b="1" dirty="0">
              <a:ea typeface="ＭＳ ゴシック" panose="020B0609070205080204" pitchFamily="49" charset="-128"/>
            </a:endParaRPr>
          </a:p>
          <a:p>
            <a:pPr>
              <a:spcBef>
                <a:spcPct val="0"/>
              </a:spcBef>
              <a:buFontTx/>
              <a:buNone/>
            </a:pPr>
            <a:endParaRPr lang="en-US" altLang="ja-JP" sz="1600" dirty="0" smtClean="0">
              <a:ea typeface="ＭＳ ゴシック" panose="020B0609070205080204" pitchFamily="49" charset="-128"/>
            </a:endParaRPr>
          </a:p>
        </p:txBody>
      </p:sp>
      <p:sp>
        <p:nvSpPr>
          <p:cNvPr id="5" name="タイトル 1"/>
          <p:cNvSpPr txBox="1">
            <a:spLocks/>
          </p:cNvSpPr>
          <p:nvPr/>
        </p:nvSpPr>
        <p:spPr>
          <a:xfrm>
            <a:off x="0" y="85980"/>
            <a:ext cx="9913739" cy="558291"/>
          </a:xfrm>
          <a:prstGeom prst="rect">
            <a:avLst/>
          </a:prstGeom>
          <a:solidFill>
            <a:schemeClr val="accent2">
              <a:lumMod val="20000"/>
              <a:lumOff val="80000"/>
            </a:schemeClr>
          </a:solidFill>
          <a:ln>
            <a:solidFill>
              <a:schemeClr val="accent2">
                <a:lumMod val="40000"/>
                <a:lumOff val="60000"/>
              </a:schemeClr>
            </a:solid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chorCtr="1">
            <a:noAutofit/>
          </a:bodyPr>
          <a:lstStyle/>
          <a:p>
            <a:pPr algn="ctr"/>
            <a:r>
              <a:rPr lang="ja-JP" altLang="en-US" sz="2200" b="1" dirty="0" smtClean="0">
                <a:latin typeface="メイリオ" panose="020B0604030504040204" pitchFamily="50" charset="-128"/>
                <a:ea typeface="メイリオ" panose="020B0604030504040204" pitchFamily="50" charset="-128"/>
                <a:cs typeface="メイリオ" panose="020B0604030504040204" pitchFamily="50" charset="-128"/>
              </a:rPr>
              <a:t>１３．その他（２）</a:t>
            </a:r>
            <a:endParaRPr lang="en-US" altLang="ja-JP" sz="22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293952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5"/>
          <p:cNvSpPr>
            <a:spLocks noGrp="1"/>
          </p:cNvSpPr>
          <p:nvPr>
            <p:ph type="sldNum" sz="quarter" idx="12"/>
          </p:nvPr>
        </p:nvSpPr>
        <p:spPr/>
        <p:txBody>
          <a:bodyPr/>
          <a:lstStyle/>
          <a:p>
            <a:fld id="{7E6BD56F-F5ED-4FA4-B1ED-5F502F6E1ED5}" type="slidenum">
              <a:rPr lang="en-US" altLang="ja-JP"/>
              <a:pPr/>
              <a:t>95</a:t>
            </a:fld>
            <a:endParaRPr lang="en-US" altLang="ja-JP"/>
          </a:p>
        </p:txBody>
      </p:sp>
      <p:sp>
        <p:nvSpPr>
          <p:cNvPr id="50179" name="Rectangle 3"/>
          <p:cNvSpPr>
            <a:spLocks noGrp="1" noChangeArrowheads="1"/>
          </p:cNvSpPr>
          <p:nvPr>
            <p:ph type="body" idx="1"/>
          </p:nvPr>
        </p:nvSpPr>
        <p:spPr>
          <a:xfrm>
            <a:off x="202315" y="0"/>
            <a:ext cx="9538138" cy="6705600"/>
          </a:xfrm>
        </p:spPr>
        <p:txBody>
          <a:bodyPr>
            <a:normAutofit fontScale="77500" lnSpcReduction="20000"/>
          </a:bodyPr>
          <a:lstStyle/>
          <a:p>
            <a:pPr>
              <a:lnSpc>
                <a:spcPct val="60000"/>
              </a:lnSpc>
              <a:spcBef>
                <a:spcPct val="0"/>
              </a:spcBef>
              <a:buFontTx/>
              <a:buNone/>
            </a:pPr>
            <a:endParaRPr lang="en-US" altLang="ja-JP" sz="1600" dirty="0" smtClean="0">
              <a:ea typeface="ＭＳ ゴシック" panose="020B0609070205080204" pitchFamily="49" charset="-128"/>
            </a:endParaRPr>
          </a:p>
          <a:p>
            <a:pPr marL="0" indent="0">
              <a:lnSpc>
                <a:spcPct val="120000"/>
              </a:lnSpc>
              <a:spcBef>
                <a:spcPts val="0"/>
              </a:spcBef>
              <a:buNone/>
            </a:pPr>
            <a:r>
              <a:rPr lang="ja-JP" altLang="en-US" sz="2300" dirty="0" smtClean="0"/>
              <a:t>（参考：かがわ介護保険情報ネットより）</a:t>
            </a:r>
            <a:endParaRPr lang="ja-JP" altLang="en-US" sz="2300" dirty="0"/>
          </a:p>
          <a:p>
            <a:r>
              <a:rPr lang="ja-JP" altLang="en-US" sz="2100" dirty="0"/>
              <a:t>平成２６年度集団指導（介護保険施設等）</a:t>
            </a:r>
            <a:r>
              <a:rPr lang="ja-JP" altLang="en-US" sz="2100" dirty="0" smtClean="0"/>
              <a:t>資料</a:t>
            </a:r>
          </a:p>
          <a:p>
            <a:pPr lvl="1">
              <a:lnSpc>
                <a:spcPct val="120000"/>
              </a:lnSpc>
              <a:spcBef>
                <a:spcPts val="0"/>
              </a:spcBef>
            </a:pPr>
            <a:r>
              <a:rPr lang="ja-JP" altLang="en-US" sz="2100" dirty="0" smtClean="0"/>
              <a:t>次第 </a:t>
            </a:r>
            <a:endParaRPr lang="en-US" altLang="ja-JP" sz="2100" dirty="0" smtClean="0"/>
          </a:p>
          <a:p>
            <a:pPr lvl="1">
              <a:lnSpc>
                <a:spcPct val="120000"/>
              </a:lnSpc>
              <a:spcBef>
                <a:spcPts val="0"/>
              </a:spcBef>
            </a:pPr>
            <a:r>
              <a:rPr lang="ja-JP" altLang="en-US" sz="2100" dirty="0" smtClean="0"/>
              <a:t>資料</a:t>
            </a:r>
            <a:r>
              <a:rPr lang="ja-JP" altLang="en-US" sz="2100" dirty="0"/>
              <a:t>１　平成</a:t>
            </a:r>
            <a:r>
              <a:rPr lang="en-US" altLang="ja-JP" sz="2100" dirty="0"/>
              <a:t>26</a:t>
            </a:r>
            <a:r>
              <a:rPr lang="ja-JP" altLang="en-US" sz="2100" dirty="0"/>
              <a:t>年度実地指導・監査等の実施状況等に</a:t>
            </a:r>
            <a:r>
              <a:rPr lang="ja-JP" altLang="en-US" sz="2100" dirty="0" smtClean="0"/>
              <a:t>ついて</a:t>
            </a:r>
            <a:endParaRPr lang="en-US" altLang="ja-JP" sz="2100" dirty="0" smtClean="0"/>
          </a:p>
          <a:p>
            <a:pPr lvl="1">
              <a:lnSpc>
                <a:spcPct val="120000"/>
              </a:lnSpc>
              <a:spcBef>
                <a:spcPts val="0"/>
              </a:spcBef>
            </a:pPr>
            <a:r>
              <a:rPr lang="ja-JP" altLang="en-US" sz="2100" dirty="0" smtClean="0"/>
              <a:t>資料</a:t>
            </a:r>
            <a:r>
              <a:rPr lang="ja-JP" altLang="en-US" sz="2100" dirty="0"/>
              <a:t>２　平成</a:t>
            </a:r>
            <a:r>
              <a:rPr lang="en-US" altLang="ja-JP" sz="2100" dirty="0"/>
              <a:t>27</a:t>
            </a:r>
            <a:r>
              <a:rPr lang="ja-JP" altLang="en-US" sz="2100" dirty="0"/>
              <a:t>年度介護報酬改定に</a:t>
            </a:r>
            <a:r>
              <a:rPr lang="ja-JP" altLang="en-US" sz="2100" dirty="0" smtClean="0"/>
              <a:t>ついて</a:t>
            </a:r>
            <a:endParaRPr lang="en-US" altLang="ja-JP" sz="2100" dirty="0" smtClean="0"/>
          </a:p>
          <a:p>
            <a:pPr lvl="1">
              <a:lnSpc>
                <a:spcPct val="120000"/>
              </a:lnSpc>
              <a:spcBef>
                <a:spcPts val="0"/>
              </a:spcBef>
            </a:pPr>
            <a:r>
              <a:rPr lang="ja-JP" altLang="en-US" sz="2100" dirty="0" smtClean="0"/>
              <a:t>資料</a:t>
            </a:r>
            <a:r>
              <a:rPr lang="ja-JP" altLang="en-US" sz="2100" dirty="0"/>
              <a:t>３　介護給付費算定に係る体制等状況一覧表（施設系サービス</a:t>
            </a:r>
            <a:r>
              <a:rPr lang="ja-JP" altLang="en-US" sz="2100" dirty="0" smtClean="0"/>
              <a:t>）</a:t>
            </a:r>
            <a:endParaRPr lang="en-US" altLang="ja-JP" sz="2100" dirty="0" smtClean="0"/>
          </a:p>
          <a:p>
            <a:pPr lvl="1">
              <a:lnSpc>
                <a:spcPct val="120000"/>
              </a:lnSpc>
              <a:spcBef>
                <a:spcPts val="0"/>
              </a:spcBef>
            </a:pPr>
            <a:r>
              <a:rPr lang="ja-JP" altLang="en-US" sz="2100" dirty="0" smtClean="0"/>
              <a:t>資料</a:t>
            </a:r>
            <a:r>
              <a:rPr lang="ja-JP" altLang="en-US" sz="2100" dirty="0"/>
              <a:t>４　介護職員処遇改善</a:t>
            </a:r>
            <a:r>
              <a:rPr lang="ja-JP" altLang="en-US" sz="2100" dirty="0" smtClean="0"/>
              <a:t>加算</a:t>
            </a:r>
            <a:endParaRPr lang="en-US" altLang="ja-JP" sz="2100" dirty="0" smtClean="0"/>
          </a:p>
          <a:p>
            <a:pPr lvl="1">
              <a:lnSpc>
                <a:spcPct val="120000"/>
              </a:lnSpc>
              <a:spcBef>
                <a:spcPts val="0"/>
              </a:spcBef>
            </a:pPr>
            <a:r>
              <a:rPr lang="ja-JP" altLang="en-US" sz="2100" dirty="0" smtClean="0"/>
              <a:t>資料</a:t>
            </a:r>
            <a:r>
              <a:rPr lang="ja-JP" altLang="en-US" sz="2100" dirty="0"/>
              <a:t>５　夜勤時間の取扱いの見直しについてのＱ＆Ａに</a:t>
            </a:r>
            <a:r>
              <a:rPr lang="ja-JP" altLang="en-US" sz="2100" dirty="0" smtClean="0"/>
              <a:t>ついて</a:t>
            </a:r>
            <a:endParaRPr lang="en-US" altLang="ja-JP" sz="2100" dirty="0" smtClean="0"/>
          </a:p>
          <a:p>
            <a:pPr lvl="1">
              <a:lnSpc>
                <a:spcPct val="120000"/>
              </a:lnSpc>
              <a:spcBef>
                <a:spcPts val="0"/>
              </a:spcBef>
            </a:pPr>
            <a:r>
              <a:rPr lang="ja-JP" altLang="en-US" sz="2100" dirty="0" smtClean="0"/>
              <a:t>資料</a:t>
            </a:r>
            <a:r>
              <a:rPr lang="ja-JP" altLang="en-US" sz="2100" dirty="0"/>
              <a:t>５－１　別紙</a:t>
            </a:r>
            <a:r>
              <a:rPr lang="ja-JP" altLang="en-US" sz="2100" dirty="0" smtClean="0"/>
              <a:t>１，２</a:t>
            </a:r>
            <a:endParaRPr lang="en-US" altLang="ja-JP" sz="2100" dirty="0" smtClean="0"/>
          </a:p>
          <a:p>
            <a:pPr lvl="1">
              <a:lnSpc>
                <a:spcPct val="120000"/>
              </a:lnSpc>
              <a:spcBef>
                <a:spcPts val="0"/>
              </a:spcBef>
            </a:pPr>
            <a:r>
              <a:rPr lang="ja-JP" altLang="en-US" sz="2100" dirty="0" smtClean="0"/>
              <a:t>資料</a:t>
            </a:r>
            <a:r>
              <a:rPr lang="ja-JP" altLang="en-US" sz="2100" dirty="0"/>
              <a:t>６　業務管理体制に</a:t>
            </a:r>
            <a:r>
              <a:rPr lang="ja-JP" altLang="en-US" sz="2100" dirty="0" smtClean="0"/>
              <a:t>ついて</a:t>
            </a:r>
            <a:endParaRPr lang="en-US" altLang="ja-JP" sz="2100" dirty="0" smtClean="0"/>
          </a:p>
          <a:p>
            <a:pPr lvl="1">
              <a:lnSpc>
                <a:spcPct val="120000"/>
              </a:lnSpc>
              <a:spcBef>
                <a:spcPts val="0"/>
              </a:spcBef>
            </a:pPr>
            <a:r>
              <a:rPr lang="ja-JP" altLang="en-US" sz="2100" dirty="0" smtClean="0"/>
              <a:t>資料</a:t>
            </a:r>
            <a:r>
              <a:rPr lang="ja-JP" altLang="en-US" sz="2100" dirty="0"/>
              <a:t>７　香川県指定介護老人福祉施設等優先入所</a:t>
            </a:r>
            <a:r>
              <a:rPr lang="ja-JP" altLang="en-US" sz="2100" dirty="0" smtClean="0"/>
              <a:t>指針</a:t>
            </a:r>
            <a:endParaRPr lang="en-US" altLang="ja-JP" sz="2100" dirty="0" smtClean="0"/>
          </a:p>
          <a:p>
            <a:pPr lvl="1">
              <a:lnSpc>
                <a:spcPct val="120000"/>
              </a:lnSpc>
              <a:spcBef>
                <a:spcPts val="0"/>
              </a:spcBef>
            </a:pPr>
            <a:r>
              <a:rPr lang="ja-JP" altLang="en-US" sz="2100" dirty="0" smtClean="0"/>
              <a:t>資料</a:t>
            </a:r>
            <a:r>
              <a:rPr lang="ja-JP" altLang="en-US" sz="2100" dirty="0"/>
              <a:t>７－１　新旧</a:t>
            </a:r>
            <a:r>
              <a:rPr lang="ja-JP" altLang="en-US" sz="2100" dirty="0" smtClean="0"/>
              <a:t>対照表</a:t>
            </a:r>
            <a:endParaRPr lang="en-US" altLang="ja-JP" sz="2100" dirty="0" smtClean="0"/>
          </a:p>
          <a:p>
            <a:pPr lvl="1">
              <a:lnSpc>
                <a:spcPct val="120000"/>
              </a:lnSpc>
              <a:spcBef>
                <a:spcPts val="0"/>
              </a:spcBef>
            </a:pPr>
            <a:r>
              <a:rPr lang="ja-JP" altLang="en-US" sz="2100" dirty="0" smtClean="0"/>
              <a:t>資料</a:t>
            </a:r>
            <a:r>
              <a:rPr lang="ja-JP" altLang="en-US" sz="2100" dirty="0"/>
              <a:t>７－２　要介護１、２の優先入所申込者の取扱い　</a:t>
            </a:r>
            <a:endParaRPr lang="en-US" altLang="ja-JP" sz="2100" dirty="0"/>
          </a:p>
          <a:p>
            <a:pPr marL="288000" lvl="1" indent="0">
              <a:lnSpc>
                <a:spcPct val="120000"/>
              </a:lnSpc>
              <a:spcBef>
                <a:spcPts val="0"/>
              </a:spcBef>
              <a:buNone/>
            </a:pPr>
            <a:r>
              <a:rPr lang="ja-JP" altLang="en-US" sz="2100" dirty="0" smtClean="0"/>
              <a:t>（</a:t>
            </a:r>
            <a:r>
              <a:rPr lang="ja-JP" altLang="en-US" sz="2100" dirty="0"/>
              <a:t>注意</a:t>
            </a:r>
            <a:r>
              <a:rPr lang="ja-JP" altLang="en-US" sz="2100" dirty="0" smtClean="0"/>
              <a:t>）当日</a:t>
            </a:r>
            <a:r>
              <a:rPr lang="ja-JP" altLang="en-US" sz="2100" dirty="0"/>
              <a:t>は資料を配布しませんので、ダウンロードして持参してください</a:t>
            </a:r>
            <a:r>
              <a:rPr lang="ja-JP" altLang="en-US" sz="2100" dirty="0" smtClean="0"/>
              <a:t>。</a:t>
            </a:r>
            <a:endParaRPr lang="en-US" altLang="ja-JP" sz="2100" dirty="0" smtClean="0"/>
          </a:p>
          <a:p>
            <a:pPr marL="288000" lvl="1" indent="0">
              <a:lnSpc>
                <a:spcPct val="70000"/>
              </a:lnSpc>
              <a:spcBef>
                <a:spcPts val="0"/>
              </a:spcBef>
              <a:buNone/>
            </a:pPr>
            <a:endParaRPr lang="en-US" altLang="ja-JP" sz="2100" dirty="0" smtClean="0"/>
          </a:p>
          <a:p>
            <a:pPr marL="288000" lvl="1" indent="0">
              <a:lnSpc>
                <a:spcPct val="120000"/>
              </a:lnSpc>
              <a:spcBef>
                <a:spcPts val="0"/>
              </a:spcBef>
              <a:buNone/>
            </a:pPr>
            <a:r>
              <a:rPr lang="ja-JP" altLang="en-US" sz="2100" dirty="0" smtClean="0"/>
              <a:t>（</a:t>
            </a:r>
            <a:r>
              <a:rPr lang="ja-JP" altLang="en-US" sz="2100" dirty="0"/>
              <a:t>参考）</a:t>
            </a:r>
            <a:br>
              <a:rPr lang="ja-JP" altLang="en-US" sz="2100" dirty="0"/>
            </a:br>
            <a:r>
              <a:rPr lang="ja-JP" altLang="en-US" sz="2100" dirty="0"/>
              <a:t>・平成</a:t>
            </a:r>
            <a:r>
              <a:rPr lang="en-US" altLang="ja-JP" sz="2100" dirty="0"/>
              <a:t>27</a:t>
            </a:r>
            <a:r>
              <a:rPr lang="ja-JP" altLang="en-US" sz="2100" dirty="0"/>
              <a:t>年度介護報酬改定に係る基準等の一覧表（改正に係る部分に限る</a:t>
            </a:r>
            <a:r>
              <a:rPr lang="ja-JP" altLang="en-US" sz="2100" dirty="0" smtClean="0"/>
              <a:t>）</a:t>
            </a:r>
            <a:r>
              <a:rPr lang="ja-JP" altLang="en-US" sz="2100" dirty="0"/>
              <a:t>　</a:t>
            </a:r>
            <a:r>
              <a:rPr lang="en-US" altLang="ja-JP" sz="2100" dirty="0"/>
              <a:t>[</a:t>
            </a:r>
            <a:r>
              <a:rPr lang="en-US" altLang="ja-JP" sz="2100" dirty="0">
                <a:hlinkClick r:id="rId2"/>
              </a:rPr>
              <a:t>PDF</a:t>
            </a:r>
            <a:r>
              <a:rPr lang="ja-JP" altLang="en-US" sz="2100" dirty="0">
                <a:hlinkClick r:id="rId2"/>
              </a:rPr>
              <a:t>形式 </a:t>
            </a:r>
            <a:r>
              <a:rPr lang="en-US" altLang="ja-JP" sz="2100" dirty="0">
                <a:hlinkClick r:id="rId2"/>
              </a:rPr>
              <a:t>56KB</a:t>
            </a:r>
            <a:r>
              <a:rPr lang="en-US" altLang="ja-JP" sz="2100" dirty="0" smtClean="0"/>
              <a:t>]</a:t>
            </a:r>
            <a:endParaRPr lang="en-US" altLang="ja-JP" sz="2100" dirty="0"/>
          </a:p>
          <a:p>
            <a:pPr marL="288000" lvl="1" indent="0">
              <a:lnSpc>
                <a:spcPct val="120000"/>
              </a:lnSpc>
              <a:spcBef>
                <a:spcPts val="0"/>
              </a:spcBef>
              <a:buNone/>
            </a:pPr>
            <a:r>
              <a:rPr lang="en-US" altLang="ja-JP" sz="2100" dirty="0" smtClean="0"/>
              <a:t>【</a:t>
            </a:r>
            <a:r>
              <a:rPr lang="ja-JP" altLang="en-US" sz="2100" dirty="0"/>
              <a:t>介護保険最新情報</a:t>
            </a:r>
            <a:r>
              <a:rPr lang="en-US" altLang="ja-JP" sz="2100" dirty="0"/>
              <a:t>Vol.414】</a:t>
            </a:r>
            <a:br>
              <a:rPr lang="en-US" altLang="ja-JP" sz="2100" dirty="0"/>
            </a:br>
            <a:r>
              <a:rPr lang="en-US" altLang="ja-JP" sz="1800" dirty="0">
                <a:hlinkClick r:id="rId3"/>
              </a:rPr>
              <a:t>http://</a:t>
            </a:r>
            <a:r>
              <a:rPr lang="en-US" altLang="ja-JP" sz="1800" dirty="0" smtClean="0">
                <a:hlinkClick r:id="rId3"/>
              </a:rPr>
              <a:t>www.wam.go.jp/content/wamnet/pcpub/top/gyoseiShiryou/kaigohoken/kaigoZenpan/kaigoZenpan010</a:t>
            </a:r>
            <a:r>
              <a:rPr lang="en-US" altLang="ja-JP" sz="1800" dirty="0">
                <a:hlinkClick r:id="rId3"/>
              </a:rPr>
              <a:t>/</a:t>
            </a:r>
            <a:r>
              <a:rPr lang="ja-JP" altLang="en-US" sz="2100" dirty="0"/>
              <a:t/>
            </a:r>
            <a:br>
              <a:rPr lang="ja-JP" altLang="en-US" sz="2100" dirty="0"/>
            </a:br>
            <a:r>
              <a:rPr lang="en-US" altLang="ja-JP" sz="2100" dirty="0"/>
              <a:t>【</a:t>
            </a:r>
            <a:r>
              <a:rPr lang="ja-JP" altLang="en-US" sz="2100" dirty="0"/>
              <a:t>全国介護保険・高齢者保健福祉担当課長会議　別冊資料（介護報酬改定）</a:t>
            </a:r>
            <a:r>
              <a:rPr lang="en-US" altLang="ja-JP" sz="2100" dirty="0"/>
              <a:t>】</a:t>
            </a:r>
            <a:br>
              <a:rPr lang="en-US" altLang="ja-JP" sz="2100" dirty="0"/>
            </a:br>
            <a:r>
              <a:rPr lang="en-US" altLang="ja-JP" sz="2100" dirty="0">
                <a:hlinkClick r:id="rId4"/>
              </a:rPr>
              <a:t>http://</a:t>
            </a:r>
            <a:r>
              <a:rPr lang="en-US" altLang="ja-JP" sz="2100" dirty="0" smtClean="0">
                <a:hlinkClick r:id="rId4"/>
              </a:rPr>
              <a:t>www.mhlw.go.jp/stf/shingi2/0000076613.html</a:t>
            </a:r>
            <a:endParaRPr lang="en-US" altLang="ja-JP" sz="2100" dirty="0" smtClean="0"/>
          </a:p>
          <a:p>
            <a:pPr marL="0" indent="0">
              <a:lnSpc>
                <a:spcPct val="120000"/>
              </a:lnSpc>
              <a:spcBef>
                <a:spcPts val="0"/>
              </a:spcBef>
              <a:buNone/>
            </a:pPr>
            <a:r>
              <a:rPr lang="ja-JP" altLang="en-US" sz="2100" dirty="0"/>
              <a:t>　</a:t>
            </a:r>
            <a:r>
              <a:rPr lang="en-US" altLang="ja-JP" sz="2100" dirty="0" smtClean="0"/>
              <a:t>※</a:t>
            </a:r>
            <a:r>
              <a:rPr lang="ja-JP" altLang="en-US" sz="2100" dirty="0"/>
              <a:t>介護報酬改定の改正案などについては、資料として厚生労働省のホームページなどに掲載されています</a:t>
            </a:r>
            <a:r>
              <a:rPr lang="ja-JP" altLang="en-US" sz="2100" dirty="0" smtClean="0"/>
              <a:t>。</a:t>
            </a:r>
            <a:endParaRPr lang="en-US" altLang="ja-JP" sz="2100" dirty="0" smtClean="0"/>
          </a:p>
          <a:p>
            <a:pPr marL="0" indent="0">
              <a:lnSpc>
                <a:spcPct val="120000"/>
              </a:lnSpc>
              <a:spcBef>
                <a:spcPts val="0"/>
              </a:spcBef>
              <a:buNone/>
            </a:pPr>
            <a:r>
              <a:rPr lang="ja-JP" altLang="en-US" sz="2100" dirty="0"/>
              <a:t>　</a:t>
            </a:r>
            <a:r>
              <a:rPr lang="ja-JP" altLang="en-US" sz="2100" dirty="0" smtClean="0"/>
              <a:t>　 今回</a:t>
            </a:r>
            <a:r>
              <a:rPr lang="ja-JP" altLang="en-US" sz="2100" dirty="0"/>
              <a:t>、施設種別ごと</a:t>
            </a:r>
            <a:r>
              <a:rPr lang="ja-JP" altLang="en-US" sz="2100" dirty="0" smtClean="0"/>
              <a:t>に資料</a:t>
            </a:r>
            <a:r>
              <a:rPr lang="ja-JP" altLang="en-US" sz="2100" dirty="0"/>
              <a:t>の該当ページを整理しました。集団指導については、基本的に資料１～７－２</a:t>
            </a:r>
            <a:r>
              <a:rPr lang="ja-JP" altLang="en-US" sz="2100" dirty="0" smtClean="0"/>
              <a:t>で</a:t>
            </a:r>
            <a:endParaRPr lang="en-US" altLang="ja-JP" sz="2100" dirty="0" smtClean="0"/>
          </a:p>
          <a:p>
            <a:pPr marL="0" indent="0">
              <a:lnSpc>
                <a:spcPct val="120000"/>
              </a:lnSpc>
              <a:spcBef>
                <a:spcPts val="0"/>
              </a:spcBef>
              <a:buNone/>
            </a:pPr>
            <a:r>
              <a:rPr lang="ja-JP" altLang="en-US" sz="2100" dirty="0"/>
              <a:t>　</a:t>
            </a:r>
            <a:r>
              <a:rPr lang="ja-JP" altLang="en-US" sz="2100" dirty="0" smtClean="0"/>
              <a:t>　 説明</a:t>
            </a:r>
            <a:r>
              <a:rPr lang="ja-JP" altLang="en-US" sz="2100" dirty="0"/>
              <a:t>する予定ですが、必要に応じてご持参ください。 </a:t>
            </a:r>
          </a:p>
        </p:txBody>
      </p:sp>
    </p:spTree>
    <p:extLst>
      <p:ext uri="{BB962C8B-B14F-4D97-AF65-F5344CB8AC3E}">
        <p14:creationId xmlns:p14="http://schemas.microsoft.com/office/powerpoint/2010/main" val="13296655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accent2">
            <a:lumMod val="20000"/>
            <a:lumOff val="80000"/>
          </a:schemeClr>
        </a:solidFill>
        <a:ln w="9525">
          <a:solidFill>
            <a:schemeClr val="accent2">
              <a:lumMod val="40000"/>
              <a:lumOff val="60000"/>
            </a:schemeClr>
          </a:solidFill>
          <a:miter lim="800000"/>
          <a:headEnd/>
          <a:tailEnd/>
        </a:ln>
      </a:spPr>
      <a:bodyPr anchor="b" anchorCtr="1">
        <a:spAutoFit/>
      </a:bodyPr>
      <a:lstStyle>
        <a:defPPr algn="ctr">
          <a:defRPr sz="1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0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accent2">
            <a:lumMod val="20000"/>
            <a:lumOff val="80000"/>
          </a:schemeClr>
        </a:solidFill>
        <a:ln w="9525">
          <a:solidFill>
            <a:schemeClr val="accent2">
              <a:lumMod val="40000"/>
              <a:lumOff val="60000"/>
            </a:schemeClr>
          </a:solidFill>
          <a:miter lim="800000"/>
          <a:headEnd/>
          <a:tailEnd/>
        </a:ln>
      </a:spPr>
      <a:bodyPr anchor="b" anchorCtr="1">
        <a:spAutoFit/>
      </a:bodyPr>
      <a:lstStyle>
        <a:defPPr algn="ctr">
          <a:defRPr sz="1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accent2">
            <a:lumMod val="20000"/>
            <a:lumOff val="80000"/>
          </a:schemeClr>
        </a:solidFill>
        <a:ln w="9525">
          <a:solidFill>
            <a:schemeClr val="accent2">
              <a:lumMod val="40000"/>
              <a:lumOff val="60000"/>
            </a:schemeClr>
          </a:solidFill>
          <a:miter lim="800000"/>
          <a:headEnd/>
          <a:tailEnd/>
        </a:ln>
      </a:spPr>
      <a:bodyPr anchor="b" anchorCtr="1">
        <a:spAutoFit/>
      </a:bodyPr>
      <a:lstStyle>
        <a:defPPr algn="ctr">
          <a:defRPr sz="1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accent2">
            <a:lumMod val="20000"/>
            <a:lumOff val="80000"/>
          </a:schemeClr>
        </a:solidFill>
        <a:ln w="9525">
          <a:solidFill>
            <a:schemeClr val="accent2">
              <a:lumMod val="40000"/>
              <a:lumOff val="60000"/>
            </a:schemeClr>
          </a:solidFill>
          <a:miter lim="800000"/>
          <a:headEnd/>
          <a:tailEnd/>
        </a:ln>
      </a:spPr>
      <a:bodyPr anchor="b" anchorCtr="1">
        <a:spAutoFit/>
      </a:bodyPr>
      <a:lstStyle>
        <a:defPPr algn="ctr">
          <a:defRPr sz="1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5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accent2">
            <a:lumMod val="20000"/>
            <a:lumOff val="80000"/>
          </a:schemeClr>
        </a:solidFill>
        <a:ln w="9525">
          <a:solidFill>
            <a:schemeClr val="accent2">
              <a:lumMod val="40000"/>
              <a:lumOff val="60000"/>
            </a:schemeClr>
          </a:solidFill>
          <a:miter lim="800000"/>
          <a:headEnd/>
          <a:tailEnd/>
        </a:ln>
      </a:spPr>
      <a:bodyPr anchor="b" anchorCtr="1">
        <a:spAutoFit/>
      </a:bodyPr>
      <a:lstStyle>
        <a:defPPr algn="ctr">
          <a:defRPr sz="1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0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accent2">
            <a:lumMod val="20000"/>
            <a:lumOff val="80000"/>
          </a:schemeClr>
        </a:solidFill>
        <a:ln w="9525">
          <a:solidFill>
            <a:schemeClr val="accent2">
              <a:lumMod val="40000"/>
              <a:lumOff val="60000"/>
            </a:schemeClr>
          </a:solidFill>
          <a:miter lim="800000"/>
          <a:headEnd/>
          <a:tailEnd/>
        </a:ln>
      </a:spPr>
      <a:bodyPr anchor="b" anchorCtr="1">
        <a:spAutoFit/>
      </a:bodyPr>
      <a:lstStyle>
        <a:defPPr algn="ctr">
          <a:defRPr sz="1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2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accent2">
            <a:lumMod val="20000"/>
            <a:lumOff val="80000"/>
          </a:schemeClr>
        </a:solidFill>
        <a:ln w="9525">
          <a:solidFill>
            <a:schemeClr val="accent2">
              <a:lumMod val="40000"/>
              <a:lumOff val="60000"/>
            </a:schemeClr>
          </a:solidFill>
          <a:miter lim="800000"/>
          <a:headEnd/>
          <a:tailEnd/>
        </a:ln>
      </a:spPr>
      <a:bodyPr anchor="b" anchorCtr="1">
        <a:spAutoFit/>
      </a:bodyPr>
      <a:lstStyle>
        <a:defPPr algn="ctr">
          <a:defRPr sz="1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23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accent2">
            <a:lumMod val="20000"/>
            <a:lumOff val="80000"/>
          </a:schemeClr>
        </a:solidFill>
        <a:ln w="9525">
          <a:solidFill>
            <a:schemeClr val="accent2">
              <a:lumMod val="40000"/>
              <a:lumOff val="60000"/>
            </a:schemeClr>
          </a:solidFill>
          <a:miter lim="800000"/>
          <a:headEnd/>
          <a:tailEnd/>
        </a:ln>
      </a:spPr>
      <a:bodyPr anchor="b" anchorCtr="1">
        <a:spAutoFit/>
      </a:bodyPr>
      <a:lstStyle>
        <a:defPPr algn="ctr">
          <a:defRPr sz="1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24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bwMode="auto">
        <a:solidFill>
          <a:schemeClr val="accent2">
            <a:lumMod val="20000"/>
            <a:lumOff val="80000"/>
          </a:schemeClr>
        </a:solidFill>
        <a:ln w="9525">
          <a:solidFill>
            <a:schemeClr val="accent2">
              <a:lumMod val="40000"/>
              <a:lumOff val="60000"/>
            </a:schemeClr>
          </a:solidFill>
          <a:miter lim="800000"/>
          <a:headEnd/>
          <a:tailEnd/>
        </a:ln>
      </a:spPr>
      <a:bodyPr anchor="b" anchorCtr="1">
        <a:spAutoFit/>
      </a:bodyPr>
      <a:lstStyle>
        <a:defPPr algn="ctr">
          <a:defRPr sz="1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6034</TotalTime>
  <Words>19625</Words>
  <Application>Microsoft Office PowerPoint</Application>
  <PresentationFormat>A4 210 x 297 mm</PresentationFormat>
  <Paragraphs>4618</Paragraphs>
  <Slides>95</Slides>
  <Notes>74</Notes>
  <HiddenSlides>0</HiddenSlides>
  <MMClips>0</MMClips>
  <ScaleCrop>false</ScaleCrop>
  <HeadingPairs>
    <vt:vector size="6" baseType="variant">
      <vt:variant>
        <vt:lpstr>使用されているフォント</vt:lpstr>
      </vt:variant>
      <vt:variant>
        <vt:i4>20</vt:i4>
      </vt:variant>
      <vt:variant>
        <vt:lpstr>テーマ</vt:lpstr>
      </vt:variant>
      <vt:variant>
        <vt:i4>19</vt:i4>
      </vt:variant>
      <vt:variant>
        <vt:lpstr>スライド タイトル</vt:lpstr>
      </vt:variant>
      <vt:variant>
        <vt:i4>95</vt:i4>
      </vt:variant>
    </vt:vector>
  </HeadingPairs>
  <TitlesOfParts>
    <vt:vector size="134" baseType="lpstr">
      <vt:lpstr>ＤＦ特太ゴシック体</vt:lpstr>
      <vt:lpstr>ＤＨＰ特太ゴシック体</vt:lpstr>
      <vt:lpstr>HGPｺﾞｼｯｸM</vt:lpstr>
      <vt:lpstr>HGSｺﾞｼｯｸM</vt:lpstr>
      <vt:lpstr>HG丸ｺﾞｼｯｸM-PRO</vt:lpstr>
      <vt:lpstr>ＭＳ Ｐゴシック</vt:lpstr>
      <vt:lpstr>ＭＳ ゴシック</vt:lpstr>
      <vt:lpstr>ＭＳ 明朝</vt:lpstr>
      <vt:lpstr>ヒラギノ角ゴ ProN W3</vt:lpstr>
      <vt:lpstr>ヒラギノ角ゴ ProN W6</vt:lpstr>
      <vt:lpstr>ヒラギノ丸ゴ ProN W4</vt:lpstr>
      <vt:lpstr>ヒラギノ明朝 ProN W3</vt:lpstr>
      <vt:lpstr>メイリオ</vt:lpstr>
      <vt:lpstr>Arial</vt:lpstr>
      <vt:lpstr>Calibri</vt:lpstr>
      <vt:lpstr>Calibri Light</vt:lpstr>
      <vt:lpstr>Century</vt:lpstr>
      <vt:lpstr>Helvetica</vt:lpstr>
      <vt:lpstr>Times New Roman</vt:lpstr>
      <vt:lpstr>Wingdings</vt:lpstr>
      <vt:lpstr>Office テーマ</vt:lpstr>
      <vt:lpstr>2_Office ​​テーマ</vt:lpstr>
      <vt:lpstr>6_Office ​​テーマ</vt:lpstr>
      <vt:lpstr>Office ​​テーマ</vt:lpstr>
      <vt:lpstr>7_Office ​​テーマ</vt:lpstr>
      <vt:lpstr>blank</vt:lpstr>
      <vt:lpstr>3_Office ​​テーマ</vt:lpstr>
      <vt:lpstr>7_Office テーマ</vt:lpstr>
      <vt:lpstr>1_Office ​​テーマ</vt:lpstr>
      <vt:lpstr>10_Office テーマ</vt:lpstr>
      <vt:lpstr>13_Office テーマ</vt:lpstr>
      <vt:lpstr>14_Office テーマ</vt:lpstr>
      <vt:lpstr>15_Office テーマ</vt:lpstr>
      <vt:lpstr>12_Office テーマ</vt:lpstr>
      <vt:lpstr>20_Office テーマ</vt:lpstr>
      <vt:lpstr>5_Office ​​テーマ</vt:lpstr>
      <vt:lpstr>22_Office テーマ</vt:lpstr>
      <vt:lpstr>23_Office テーマ</vt:lpstr>
      <vt:lpstr>24_Office テーマ</vt:lpstr>
      <vt:lpstr>平成27年度介護報酬改定について （施設系サービス）</vt:lpstr>
      <vt:lpstr> １.短期入所生活介護 ２.短期入所療養介護 ３.特定施設入居者生活介護 ４.介護老人福祉施設 ５.介護老人保健施設 ６.介護療養型医療施設  　</vt:lpstr>
      <vt:lpstr>Ⅰ．平成27年度介護報酬改定の骨子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（４）口腔・栄養管理に係る取組の充実</vt:lpstr>
      <vt:lpstr>２．介護人材確保対策の推進</vt:lpstr>
      <vt:lpstr>PowerPoint プレゼンテーション</vt:lpstr>
      <vt:lpstr>PowerPoint プレゼンテーション</vt:lpstr>
      <vt:lpstr>PowerPoint プレゼンテーション</vt:lpstr>
      <vt:lpstr>３．サービス評価の適正化と効率的なサービス提供体制の構築</vt:lpstr>
      <vt:lpstr>Ⅱ．各論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Ⅲ．横断的事項</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ayaka</dc:creator>
  <cp:lastModifiedBy>C14-1947</cp:lastModifiedBy>
  <cp:revision>519</cp:revision>
  <cp:lastPrinted>2015-03-13T06:00:40Z</cp:lastPrinted>
  <dcterms:created xsi:type="dcterms:W3CDTF">2015-01-04T14:47:02Z</dcterms:created>
  <dcterms:modified xsi:type="dcterms:W3CDTF">2015-03-16T01:38:30Z</dcterms:modified>
</cp:coreProperties>
</file>