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256" r:id="rId2"/>
    <p:sldId id="284" r:id="rId3"/>
    <p:sldId id="285" r:id="rId4"/>
    <p:sldId id="286" r:id="rId5"/>
    <p:sldId id="377" r:id="rId6"/>
    <p:sldId id="378" r:id="rId7"/>
    <p:sldId id="408" r:id="rId8"/>
    <p:sldId id="379" r:id="rId9"/>
    <p:sldId id="380" r:id="rId10"/>
    <p:sldId id="381" r:id="rId11"/>
    <p:sldId id="382" r:id="rId12"/>
    <p:sldId id="383" r:id="rId13"/>
    <p:sldId id="384" r:id="rId14"/>
    <p:sldId id="385" r:id="rId15"/>
    <p:sldId id="386" r:id="rId16"/>
    <p:sldId id="387" r:id="rId17"/>
    <p:sldId id="388" r:id="rId18"/>
    <p:sldId id="389" r:id="rId19"/>
    <p:sldId id="390" r:id="rId20"/>
    <p:sldId id="392" r:id="rId21"/>
    <p:sldId id="393" r:id="rId22"/>
    <p:sldId id="394" r:id="rId23"/>
    <p:sldId id="395" r:id="rId24"/>
    <p:sldId id="396" r:id="rId25"/>
    <p:sldId id="397" r:id="rId26"/>
    <p:sldId id="399" r:id="rId27"/>
    <p:sldId id="400" r:id="rId28"/>
    <p:sldId id="401" r:id="rId29"/>
    <p:sldId id="402" r:id="rId30"/>
    <p:sldId id="403" r:id="rId31"/>
    <p:sldId id="404" r:id="rId32"/>
    <p:sldId id="405" r:id="rId33"/>
    <p:sldId id="406" r:id="rId34"/>
    <p:sldId id="407" r:id="rId35"/>
  </p:sldIdLst>
  <p:sldSz cx="9144000" cy="6858000" type="screen4x3"/>
  <p:notesSz cx="6735763" cy="987266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ゴシック" panose="020B0609070205080204" pitchFamily="49"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ゴシック" panose="020B0609070205080204" pitchFamily="49"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ゴシック" panose="020B0609070205080204" pitchFamily="49"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ゴシック" panose="020B0609070205080204" pitchFamily="49"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ゴシック" panose="020B0609070205080204"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00FF"/>
    <a:srgbClr val="FF99FF"/>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72" autoAdjust="0"/>
    <p:restoredTop sz="87600" autoAdjust="0"/>
  </p:normalViewPr>
  <p:slideViewPr>
    <p:cSldViewPr>
      <p:cViewPr varScale="1">
        <p:scale>
          <a:sx n="95" d="100"/>
          <a:sy n="95" d="100"/>
        </p:scale>
        <p:origin x="2112" y="78"/>
      </p:cViewPr>
      <p:guideLst>
        <p:guide orient="horz" pos="2160"/>
        <p:guide pos="2880"/>
      </p:guideLst>
    </p:cSldViewPr>
  </p:slideViewPr>
  <p:outlineViewPr>
    <p:cViewPr>
      <p:scale>
        <a:sx n="33" d="100"/>
        <a:sy n="33" d="100"/>
      </p:scale>
      <p:origin x="0" y="-828"/>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75CE89E8-2D52-4D90-A285-18A26E380222}"/>
              </a:ext>
            </a:extLst>
          </p:cNvPr>
          <p:cNvSpPr>
            <a:spLocks noGrp="1" noChangeArrowheads="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118787" name="Rectangle 3">
            <a:extLst>
              <a:ext uri="{FF2B5EF4-FFF2-40B4-BE49-F238E27FC236}">
                <a16:creationId xmlns:a16="http://schemas.microsoft.com/office/drawing/2014/main" id="{7A9D15EA-DFFA-4438-AE8E-99532504E6A2}"/>
              </a:ext>
            </a:extLst>
          </p:cNvPr>
          <p:cNvSpPr>
            <a:spLocks noGrp="1" noChangeArrowheads="1"/>
          </p:cNvSpPr>
          <p:nvPr>
            <p:ph type="dt" sz="quarter" idx="1"/>
          </p:nvPr>
        </p:nvSpPr>
        <p:spPr bwMode="auto">
          <a:xfrm>
            <a:off x="3816350" y="0"/>
            <a:ext cx="291782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lvl1pPr algn="r" eaLnBrk="1" hangingPunct="1">
              <a:defRPr sz="1200">
                <a:ea typeface="ＭＳ Ｐゴシック" panose="020B0600070205080204" pitchFamily="50" charset="-128"/>
              </a:defRPr>
            </a:lvl1pPr>
          </a:lstStyle>
          <a:p>
            <a:pPr>
              <a:defRPr/>
            </a:pPr>
            <a:endParaRPr lang="en-US" altLang="ja-JP"/>
          </a:p>
        </p:txBody>
      </p:sp>
      <p:sp>
        <p:nvSpPr>
          <p:cNvPr id="118788" name="Rectangle 4">
            <a:extLst>
              <a:ext uri="{FF2B5EF4-FFF2-40B4-BE49-F238E27FC236}">
                <a16:creationId xmlns:a16="http://schemas.microsoft.com/office/drawing/2014/main" id="{1D503FDF-2E3D-436E-81F0-AD274842932D}"/>
              </a:ext>
            </a:extLst>
          </p:cNvPr>
          <p:cNvSpPr>
            <a:spLocks noGrp="1" noChangeArrowheads="1"/>
          </p:cNvSpPr>
          <p:nvPr>
            <p:ph type="ftr" sz="quarter" idx="2"/>
          </p:nvPr>
        </p:nvSpPr>
        <p:spPr bwMode="auto">
          <a:xfrm>
            <a:off x="0" y="937736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b"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118789" name="Rectangle 5">
            <a:extLst>
              <a:ext uri="{FF2B5EF4-FFF2-40B4-BE49-F238E27FC236}">
                <a16:creationId xmlns:a16="http://schemas.microsoft.com/office/drawing/2014/main" id="{73B04913-66C4-40FC-8230-90A11308168C}"/>
              </a:ext>
            </a:extLst>
          </p:cNvPr>
          <p:cNvSpPr>
            <a:spLocks noGrp="1" noChangeArrowheads="1"/>
          </p:cNvSpPr>
          <p:nvPr>
            <p:ph type="sldNum" sz="quarter" idx="3"/>
          </p:nvPr>
        </p:nvSpPr>
        <p:spPr bwMode="auto">
          <a:xfrm>
            <a:off x="3816350" y="937736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b"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2079B37D-1B62-40E8-9E23-CF1E77577027}"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1E22D53-C88F-46B6-A6EC-84FDB70B80FF}"/>
              </a:ext>
            </a:extLst>
          </p:cNvPr>
          <p:cNvSpPr>
            <a:spLocks noGrp="1" noChangeArrowheads="1"/>
          </p:cNvSpPr>
          <p:nvPr>
            <p:ph type="hdr" sz="quarter"/>
          </p:nvPr>
        </p:nvSpPr>
        <p:spPr bwMode="auto">
          <a:xfrm>
            <a:off x="0" y="0"/>
            <a:ext cx="2919413"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30723" name="Rectangle 3">
            <a:extLst>
              <a:ext uri="{FF2B5EF4-FFF2-40B4-BE49-F238E27FC236}">
                <a16:creationId xmlns:a16="http://schemas.microsoft.com/office/drawing/2014/main" id="{A2631084-52B6-483E-AE5E-9C00CD4EB80C}"/>
              </a:ext>
            </a:extLst>
          </p:cNvPr>
          <p:cNvSpPr>
            <a:spLocks noGrp="1" noChangeArrowheads="1"/>
          </p:cNvSpPr>
          <p:nvPr>
            <p:ph type="dt" idx="1"/>
          </p:nvPr>
        </p:nvSpPr>
        <p:spPr bwMode="auto">
          <a:xfrm>
            <a:off x="3816350" y="0"/>
            <a:ext cx="2917825"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lvl1pPr algn="r" eaLnBrk="1" hangingPunct="1">
              <a:defRPr sz="1200">
                <a:ea typeface="ＭＳ Ｐゴシック" panose="020B0600070205080204" pitchFamily="50" charset="-128"/>
              </a:defRPr>
            </a:lvl1pPr>
          </a:lstStyle>
          <a:p>
            <a:pPr>
              <a:defRPr/>
            </a:pPr>
            <a:endParaRPr lang="en-US" altLang="ja-JP"/>
          </a:p>
        </p:txBody>
      </p:sp>
      <p:sp>
        <p:nvSpPr>
          <p:cNvPr id="2052" name="Rectangle 4">
            <a:extLst>
              <a:ext uri="{FF2B5EF4-FFF2-40B4-BE49-F238E27FC236}">
                <a16:creationId xmlns:a16="http://schemas.microsoft.com/office/drawing/2014/main" id="{F40ADE91-E0BE-4DB0-A12E-5A6FD5F87773}"/>
              </a:ext>
            </a:extLst>
          </p:cNvPr>
          <p:cNvSpPr>
            <a:spLocks noGrp="1" noRot="1" noChangeAspect="1" noChangeArrowheads="1" noTextEdit="1"/>
          </p:cNvSpPr>
          <p:nvPr>
            <p:ph type="sldImg" idx="2"/>
          </p:nvPr>
        </p:nvSpPr>
        <p:spPr bwMode="auto">
          <a:xfrm>
            <a:off x="901700" y="741363"/>
            <a:ext cx="4933950" cy="370046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5" name="Rectangle 5">
            <a:extLst>
              <a:ext uri="{FF2B5EF4-FFF2-40B4-BE49-F238E27FC236}">
                <a16:creationId xmlns:a16="http://schemas.microsoft.com/office/drawing/2014/main" id="{1ABE910E-DEF5-4317-8EE1-74A0BCDC3FE6}"/>
              </a:ext>
            </a:extLst>
          </p:cNvPr>
          <p:cNvSpPr>
            <a:spLocks noGrp="1" noChangeArrowheads="1"/>
          </p:cNvSpPr>
          <p:nvPr>
            <p:ph type="body" sz="quarter" idx="3"/>
          </p:nvPr>
        </p:nvSpPr>
        <p:spPr bwMode="auto">
          <a:xfrm>
            <a:off x="673100" y="4689475"/>
            <a:ext cx="5389563" cy="444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26" name="Rectangle 6">
            <a:extLst>
              <a:ext uri="{FF2B5EF4-FFF2-40B4-BE49-F238E27FC236}">
                <a16:creationId xmlns:a16="http://schemas.microsoft.com/office/drawing/2014/main" id="{DD5EB823-63AC-411A-AA37-AEA37659C19D}"/>
              </a:ext>
            </a:extLst>
          </p:cNvPr>
          <p:cNvSpPr>
            <a:spLocks noGrp="1" noChangeArrowheads="1"/>
          </p:cNvSpPr>
          <p:nvPr>
            <p:ph type="ftr" sz="quarter" idx="4"/>
          </p:nvPr>
        </p:nvSpPr>
        <p:spPr bwMode="auto">
          <a:xfrm>
            <a:off x="0" y="9377363"/>
            <a:ext cx="2919413"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b" anchorCtr="0" compatLnSpc="1">
            <a:prstTxWarp prst="textNoShape">
              <a:avLst/>
            </a:prstTxWarp>
          </a:bodyPr>
          <a:lstStyle>
            <a:lvl1pPr eaLnBrk="1" hangingPunct="1">
              <a:defRPr sz="1200">
                <a:ea typeface="ＭＳ Ｐゴシック" panose="020B0600070205080204" pitchFamily="50" charset="-128"/>
              </a:defRPr>
            </a:lvl1pPr>
          </a:lstStyle>
          <a:p>
            <a:pPr>
              <a:defRPr/>
            </a:pPr>
            <a:endParaRPr lang="en-US" altLang="ja-JP"/>
          </a:p>
        </p:txBody>
      </p:sp>
      <p:sp>
        <p:nvSpPr>
          <p:cNvPr id="30727" name="Rectangle 7">
            <a:extLst>
              <a:ext uri="{FF2B5EF4-FFF2-40B4-BE49-F238E27FC236}">
                <a16:creationId xmlns:a16="http://schemas.microsoft.com/office/drawing/2014/main" id="{3AB81818-4B0C-4C58-8D44-2B290F45CBBF}"/>
              </a:ext>
            </a:extLst>
          </p:cNvPr>
          <p:cNvSpPr>
            <a:spLocks noGrp="1" noChangeArrowheads="1"/>
          </p:cNvSpPr>
          <p:nvPr>
            <p:ph type="sldNum" sz="quarter" idx="5"/>
          </p:nvPr>
        </p:nvSpPr>
        <p:spPr bwMode="auto">
          <a:xfrm>
            <a:off x="3816350" y="9377363"/>
            <a:ext cx="2917825" cy="493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677" tIns="45339" rIns="90677" bIns="45339" numCol="1" anchor="b" anchorCtr="0" compatLnSpc="1">
            <a:prstTxWarp prst="textNoShape">
              <a:avLst/>
            </a:prstTxWarp>
          </a:bodyPr>
          <a:lstStyle>
            <a:lvl1pPr algn="r" eaLnBrk="1" hangingPunct="1">
              <a:defRPr sz="1200">
                <a:ea typeface="ＭＳ Ｐゴシック" panose="020B0600070205080204" pitchFamily="50" charset="-128"/>
              </a:defRPr>
            </a:lvl1pPr>
          </a:lstStyle>
          <a:p>
            <a:pPr>
              <a:defRPr/>
            </a:pPr>
            <a:fld id="{654F224B-DBD6-49E1-8117-37E928B16E6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a:extLst>
              <a:ext uri="{FF2B5EF4-FFF2-40B4-BE49-F238E27FC236}">
                <a16:creationId xmlns:a16="http://schemas.microsoft.com/office/drawing/2014/main" id="{6AFA0BEF-3F1E-4AF4-92D8-8C83D8580201}"/>
              </a:ext>
            </a:extLst>
          </p:cNvPr>
          <p:cNvSpPr>
            <a:spLocks noGrp="1" noRot="1" noChangeAspect="1" noTextEdit="1"/>
          </p:cNvSpPr>
          <p:nvPr>
            <p:ph type="sldImg"/>
          </p:nvPr>
        </p:nvSpPr>
        <p:spPr>
          <a:ln/>
        </p:spPr>
      </p:sp>
      <p:sp>
        <p:nvSpPr>
          <p:cNvPr id="37891" name="ノート プレースホルダー 2">
            <a:extLst>
              <a:ext uri="{FF2B5EF4-FFF2-40B4-BE49-F238E27FC236}">
                <a16:creationId xmlns:a16="http://schemas.microsoft.com/office/drawing/2014/main" id="{12AFA06D-25C5-42AA-865D-240EDAFE64FA}"/>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37892" name="スライド番号プレースホルダー 3">
            <a:extLst>
              <a:ext uri="{FF2B5EF4-FFF2-40B4-BE49-F238E27FC236}">
                <a16:creationId xmlns:a16="http://schemas.microsoft.com/office/drawing/2014/main" id="{B14DCE84-B420-43BE-B27D-F3A9F62BA14E}"/>
              </a:ext>
            </a:extLst>
          </p:cNvPr>
          <p:cNvSpPr>
            <a:spLocks noGrp="1"/>
          </p:cNvSpPr>
          <p:nvPr>
            <p:ph type="sldNum" sz="quarter" idx="5"/>
          </p:nvPr>
        </p:nvSpPr>
        <p:spPr>
          <a:noFill/>
        </p:spPr>
        <p:txBody>
          <a:bodyPr/>
          <a:lstStyle>
            <a:lvl1pPr>
              <a:defRPr kumimoji="1">
                <a:solidFill>
                  <a:schemeClr val="tx1"/>
                </a:solidFill>
                <a:latin typeface="Arial" panose="020B0604020202020204" pitchFamily="34" charset="0"/>
                <a:ea typeface="ＭＳ ゴシック" panose="020B0609070205080204" pitchFamily="49" charset="-128"/>
              </a:defRPr>
            </a:lvl1pPr>
            <a:lvl2pPr marL="742950" indent="-285750">
              <a:defRPr kumimoji="1">
                <a:solidFill>
                  <a:schemeClr val="tx1"/>
                </a:solidFill>
                <a:latin typeface="Arial" panose="020B0604020202020204" pitchFamily="34" charset="0"/>
                <a:ea typeface="ＭＳ ゴシック" panose="020B0609070205080204" pitchFamily="49" charset="-128"/>
              </a:defRPr>
            </a:lvl2pPr>
            <a:lvl3pPr marL="1143000" indent="-228600">
              <a:defRPr kumimoji="1">
                <a:solidFill>
                  <a:schemeClr val="tx1"/>
                </a:solidFill>
                <a:latin typeface="Arial" panose="020B0604020202020204" pitchFamily="34" charset="0"/>
                <a:ea typeface="ＭＳ ゴシック" panose="020B0609070205080204" pitchFamily="49" charset="-128"/>
              </a:defRPr>
            </a:lvl3pPr>
            <a:lvl4pPr marL="1600200" indent="-228600">
              <a:defRPr kumimoji="1">
                <a:solidFill>
                  <a:schemeClr val="tx1"/>
                </a:solidFill>
                <a:latin typeface="Arial" panose="020B0604020202020204" pitchFamily="34" charset="0"/>
                <a:ea typeface="ＭＳ ゴシック" panose="020B0609070205080204" pitchFamily="49" charset="-128"/>
              </a:defRPr>
            </a:lvl4pPr>
            <a:lvl5pPr marL="2057400" indent="-228600">
              <a:defRPr kumimoji="1">
                <a:solidFill>
                  <a:schemeClr val="tx1"/>
                </a:solidFill>
                <a:latin typeface="Arial" panose="020B0604020202020204" pitchFamily="34" charset="0"/>
                <a:ea typeface="ＭＳ ゴシック" panose="020B0609070205080204" pitchFamily="49"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9pPr>
          </a:lstStyle>
          <a:p>
            <a:fld id="{B364A3AC-D72C-47C3-96FC-9C89A9183263}" type="slidenum">
              <a:rPr lang="en-US" altLang="ja-JP" smtClean="0">
                <a:ea typeface="ＭＳ Ｐゴシック" panose="020B0600070205080204" pitchFamily="50" charset="-128"/>
              </a:rPr>
              <a:pPr/>
              <a:t>33</a:t>
            </a:fld>
            <a:endParaRPr lang="en-US" altLang="ja-JP">
              <a:ea typeface="ＭＳ Ｐゴシック" panose="020B0600070205080204" pitchFamily="50"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 イメージ プレースホルダー 1">
            <a:extLst>
              <a:ext uri="{FF2B5EF4-FFF2-40B4-BE49-F238E27FC236}">
                <a16:creationId xmlns:a16="http://schemas.microsoft.com/office/drawing/2014/main" id="{AA2287D3-7C7E-4CDA-9E33-4E582AC2736E}"/>
              </a:ext>
            </a:extLst>
          </p:cNvPr>
          <p:cNvSpPr>
            <a:spLocks noGrp="1" noRot="1" noChangeAspect="1" noTextEdit="1"/>
          </p:cNvSpPr>
          <p:nvPr>
            <p:ph type="sldImg"/>
          </p:nvPr>
        </p:nvSpPr>
        <p:spPr>
          <a:ln/>
        </p:spPr>
      </p:sp>
      <p:sp>
        <p:nvSpPr>
          <p:cNvPr id="39939" name="ノート プレースホルダー 2">
            <a:extLst>
              <a:ext uri="{FF2B5EF4-FFF2-40B4-BE49-F238E27FC236}">
                <a16:creationId xmlns:a16="http://schemas.microsoft.com/office/drawing/2014/main" id="{BD9A3BA7-9D58-4B22-9F87-CB94B6E30EC2}"/>
              </a:ext>
            </a:extLst>
          </p:cNvPr>
          <p:cNvSpPr>
            <a:spLocks noGrp="1"/>
          </p:cNvSpPr>
          <p:nvPr>
            <p:ph type="body" idx="1"/>
          </p:nvPr>
        </p:nvSpPr>
        <p:spPr>
          <a:noFill/>
        </p:spPr>
        <p:txBody>
          <a:bodyPr/>
          <a:lstStyle/>
          <a:p>
            <a:endParaRPr lang="ja-JP" altLang="en-US">
              <a:latin typeface="Arial" panose="020B0604020202020204" pitchFamily="34" charset="0"/>
            </a:endParaRPr>
          </a:p>
        </p:txBody>
      </p:sp>
      <p:sp>
        <p:nvSpPr>
          <p:cNvPr id="39940" name="スライド番号プレースホルダー 3">
            <a:extLst>
              <a:ext uri="{FF2B5EF4-FFF2-40B4-BE49-F238E27FC236}">
                <a16:creationId xmlns:a16="http://schemas.microsoft.com/office/drawing/2014/main" id="{8A9B7EA8-AE20-4A7D-A3C6-868D6A1240EF}"/>
              </a:ext>
            </a:extLst>
          </p:cNvPr>
          <p:cNvSpPr>
            <a:spLocks noGrp="1"/>
          </p:cNvSpPr>
          <p:nvPr>
            <p:ph type="sldNum" sz="quarter" idx="5"/>
          </p:nvPr>
        </p:nvSpPr>
        <p:spPr>
          <a:noFill/>
        </p:spPr>
        <p:txBody>
          <a:bodyPr/>
          <a:lstStyle>
            <a:lvl1pPr>
              <a:defRPr kumimoji="1">
                <a:solidFill>
                  <a:schemeClr val="tx1"/>
                </a:solidFill>
                <a:latin typeface="Arial" panose="020B0604020202020204" pitchFamily="34" charset="0"/>
                <a:ea typeface="ＭＳ ゴシック" panose="020B0609070205080204" pitchFamily="49" charset="-128"/>
              </a:defRPr>
            </a:lvl1pPr>
            <a:lvl2pPr marL="742950" indent="-285750">
              <a:defRPr kumimoji="1">
                <a:solidFill>
                  <a:schemeClr val="tx1"/>
                </a:solidFill>
                <a:latin typeface="Arial" panose="020B0604020202020204" pitchFamily="34" charset="0"/>
                <a:ea typeface="ＭＳ ゴシック" panose="020B0609070205080204" pitchFamily="49" charset="-128"/>
              </a:defRPr>
            </a:lvl2pPr>
            <a:lvl3pPr marL="1143000" indent="-228600">
              <a:defRPr kumimoji="1">
                <a:solidFill>
                  <a:schemeClr val="tx1"/>
                </a:solidFill>
                <a:latin typeface="Arial" panose="020B0604020202020204" pitchFamily="34" charset="0"/>
                <a:ea typeface="ＭＳ ゴシック" panose="020B0609070205080204" pitchFamily="49" charset="-128"/>
              </a:defRPr>
            </a:lvl3pPr>
            <a:lvl4pPr marL="1600200" indent="-228600">
              <a:defRPr kumimoji="1">
                <a:solidFill>
                  <a:schemeClr val="tx1"/>
                </a:solidFill>
                <a:latin typeface="Arial" panose="020B0604020202020204" pitchFamily="34" charset="0"/>
                <a:ea typeface="ＭＳ ゴシック" panose="020B0609070205080204" pitchFamily="49" charset="-128"/>
              </a:defRPr>
            </a:lvl4pPr>
            <a:lvl5pPr marL="2057400" indent="-228600">
              <a:defRPr kumimoji="1">
                <a:solidFill>
                  <a:schemeClr val="tx1"/>
                </a:solidFill>
                <a:latin typeface="Arial" panose="020B0604020202020204" pitchFamily="34" charset="0"/>
                <a:ea typeface="ＭＳ ゴシック" panose="020B0609070205080204" pitchFamily="49" charset="-128"/>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ＭＳ ゴシック" panose="020B0609070205080204" pitchFamily="49" charset="-128"/>
              </a:defRPr>
            </a:lvl9pPr>
          </a:lstStyle>
          <a:p>
            <a:fld id="{F700370B-C628-46ED-849F-67FDDA7B3F50}" type="slidenum">
              <a:rPr lang="en-US" altLang="ja-JP" smtClean="0">
                <a:ea typeface="ＭＳ Ｐゴシック" panose="020B0600070205080204" pitchFamily="50" charset="-128"/>
              </a:rPr>
              <a:pPr/>
              <a:t>34</a:t>
            </a:fld>
            <a:endParaRPr lang="en-US" altLang="ja-JP">
              <a:ea typeface="ＭＳ Ｐゴシック" panose="020B0600070205080204" pitchFamily="50"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a:extLst>
              <a:ext uri="{FF2B5EF4-FFF2-40B4-BE49-F238E27FC236}">
                <a16:creationId xmlns:a16="http://schemas.microsoft.com/office/drawing/2014/main" id="{D05EB1FA-F009-4C8A-BFD4-A4685EF6CDD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5AA6C322-8DB1-46AB-AD89-FEFB6162C2F0}"/>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C0FD3D3-32CA-4D3C-B361-472DE82EDA3E}"/>
              </a:ext>
            </a:extLst>
          </p:cNvPr>
          <p:cNvSpPr>
            <a:spLocks noGrp="1" noChangeArrowheads="1"/>
          </p:cNvSpPr>
          <p:nvPr>
            <p:ph type="sldNum" sz="quarter" idx="12"/>
          </p:nvPr>
        </p:nvSpPr>
        <p:spPr>
          <a:ln/>
        </p:spPr>
        <p:txBody>
          <a:bodyPr/>
          <a:lstStyle>
            <a:lvl1pPr>
              <a:defRPr/>
            </a:lvl1pPr>
          </a:lstStyle>
          <a:p>
            <a:pPr>
              <a:defRPr/>
            </a:pPr>
            <a:fld id="{3B4FDFB3-FB16-4923-91FB-110F45EAB397}" type="slidenum">
              <a:rPr lang="en-US" altLang="ja-JP"/>
              <a:pPr>
                <a:defRPr/>
              </a:pPr>
              <a:t>‹#›</a:t>
            </a:fld>
            <a:endParaRPr lang="en-US" altLang="ja-JP"/>
          </a:p>
        </p:txBody>
      </p:sp>
    </p:spTree>
    <p:extLst>
      <p:ext uri="{BB962C8B-B14F-4D97-AF65-F5344CB8AC3E}">
        <p14:creationId xmlns:p14="http://schemas.microsoft.com/office/powerpoint/2010/main" val="1669649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98A78BF7-8381-4145-917B-9019EA2AEB4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6D10FE99-A100-4BB8-AF26-90891C9F0168}"/>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3DA96A62-2E8B-4A92-AA6B-C971BFC45EDE}"/>
              </a:ext>
            </a:extLst>
          </p:cNvPr>
          <p:cNvSpPr>
            <a:spLocks noGrp="1" noChangeArrowheads="1"/>
          </p:cNvSpPr>
          <p:nvPr>
            <p:ph type="sldNum" sz="quarter" idx="12"/>
          </p:nvPr>
        </p:nvSpPr>
        <p:spPr>
          <a:ln/>
        </p:spPr>
        <p:txBody>
          <a:bodyPr/>
          <a:lstStyle>
            <a:lvl1pPr>
              <a:defRPr/>
            </a:lvl1pPr>
          </a:lstStyle>
          <a:p>
            <a:pPr>
              <a:defRPr/>
            </a:pPr>
            <a:fld id="{BF54BFD8-112B-4F46-89FF-754BDEC2E1D5}" type="slidenum">
              <a:rPr lang="en-US" altLang="ja-JP"/>
              <a:pPr>
                <a:defRPr/>
              </a:pPr>
              <a:t>‹#›</a:t>
            </a:fld>
            <a:endParaRPr lang="en-US" altLang="ja-JP"/>
          </a:p>
        </p:txBody>
      </p:sp>
    </p:spTree>
    <p:extLst>
      <p:ext uri="{BB962C8B-B14F-4D97-AF65-F5344CB8AC3E}">
        <p14:creationId xmlns:p14="http://schemas.microsoft.com/office/powerpoint/2010/main" val="1725477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4CA088EB-6352-416B-B35D-5F9315C6DC0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FED3659B-8953-4C7A-AD50-AF5425C644F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2536D13B-36D4-4F36-BCB2-998E28E43DBA}"/>
              </a:ext>
            </a:extLst>
          </p:cNvPr>
          <p:cNvSpPr>
            <a:spLocks noGrp="1" noChangeArrowheads="1"/>
          </p:cNvSpPr>
          <p:nvPr>
            <p:ph type="sldNum" sz="quarter" idx="12"/>
          </p:nvPr>
        </p:nvSpPr>
        <p:spPr>
          <a:ln/>
        </p:spPr>
        <p:txBody>
          <a:bodyPr/>
          <a:lstStyle>
            <a:lvl1pPr>
              <a:defRPr/>
            </a:lvl1pPr>
          </a:lstStyle>
          <a:p>
            <a:pPr>
              <a:defRPr/>
            </a:pPr>
            <a:fld id="{12FF7F05-4637-477A-9C11-0F9E2C1FF930}" type="slidenum">
              <a:rPr lang="en-US" altLang="ja-JP"/>
              <a:pPr>
                <a:defRPr/>
              </a:pPr>
              <a:t>‹#›</a:t>
            </a:fld>
            <a:endParaRPr lang="en-US" altLang="ja-JP"/>
          </a:p>
        </p:txBody>
      </p:sp>
    </p:spTree>
    <p:extLst>
      <p:ext uri="{BB962C8B-B14F-4D97-AF65-F5344CB8AC3E}">
        <p14:creationId xmlns:p14="http://schemas.microsoft.com/office/powerpoint/2010/main" val="2775173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600200"/>
            <a:ext cx="8229600" cy="4525963"/>
          </a:xfrm>
        </p:spPr>
        <p:txBody>
          <a:bodyPr/>
          <a:lstStyle/>
          <a:p>
            <a:pPr lvl="0"/>
            <a:endParaRPr lang="ja-JP" altLang="en-US" noProof="0"/>
          </a:p>
        </p:txBody>
      </p:sp>
      <p:sp>
        <p:nvSpPr>
          <p:cNvPr id="4" name="Rectangle 4">
            <a:extLst>
              <a:ext uri="{FF2B5EF4-FFF2-40B4-BE49-F238E27FC236}">
                <a16:creationId xmlns:a16="http://schemas.microsoft.com/office/drawing/2014/main" id="{5ACFF673-94E5-4938-BA0B-8A6F0148E911}"/>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01D854DF-975D-4EA3-8A0F-52E1BEE8E5B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C979C2C9-7434-4810-AFCD-198FAAA61632}"/>
              </a:ext>
            </a:extLst>
          </p:cNvPr>
          <p:cNvSpPr>
            <a:spLocks noGrp="1" noChangeArrowheads="1"/>
          </p:cNvSpPr>
          <p:nvPr>
            <p:ph type="sldNum" sz="quarter" idx="12"/>
          </p:nvPr>
        </p:nvSpPr>
        <p:spPr>
          <a:ln/>
        </p:spPr>
        <p:txBody>
          <a:bodyPr/>
          <a:lstStyle>
            <a:lvl1pPr>
              <a:defRPr/>
            </a:lvl1pPr>
          </a:lstStyle>
          <a:p>
            <a:pPr>
              <a:defRPr/>
            </a:pPr>
            <a:fld id="{C7F3A65D-A65A-42CA-AC51-8914D7DA5DDF}" type="slidenum">
              <a:rPr lang="en-US" altLang="ja-JP"/>
              <a:pPr>
                <a:defRPr/>
              </a:pPr>
              <a:t>‹#›</a:t>
            </a:fld>
            <a:endParaRPr lang="en-US" altLang="ja-JP"/>
          </a:p>
        </p:txBody>
      </p:sp>
    </p:spTree>
    <p:extLst>
      <p:ext uri="{BB962C8B-B14F-4D97-AF65-F5344CB8AC3E}">
        <p14:creationId xmlns:p14="http://schemas.microsoft.com/office/powerpoint/2010/main" val="5481502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274638"/>
            <a:ext cx="8229600" cy="58515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a:extLst>
              <a:ext uri="{FF2B5EF4-FFF2-40B4-BE49-F238E27FC236}">
                <a16:creationId xmlns:a16="http://schemas.microsoft.com/office/drawing/2014/main" id="{F0B7C146-3CEC-4B05-BA7C-384E50E0256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92939B3F-B091-4C00-A067-3E2AF8A2ABDD}"/>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006FDD4E-8000-4690-95CE-2847C2DF0CCF}"/>
              </a:ext>
            </a:extLst>
          </p:cNvPr>
          <p:cNvSpPr>
            <a:spLocks noGrp="1" noChangeArrowheads="1"/>
          </p:cNvSpPr>
          <p:nvPr>
            <p:ph type="sldNum" sz="quarter" idx="12"/>
          </p:nvPr>
        </p:nvSpPr>
        <p:spPr>
          <a:ln/>
        </p:spPr>
        <p:txBody>
          <a:bodyPr/>
          <a:lstStyle>
            <a:lvl1pPr>
              <a:defRPr/>
            </a:lvl1pPr>
          </a:lstStyle>
          <a:p>
            <a:pPr>
              <a:defRPr/>
            </a:pPr>
            <a:fld id="{FF0EEA8C-D233-4E53-B5A9-3D63980A35CD}" type="slidenum">
              <a:rPr lang="en-US" altLang="ja-JP"/>
              <a:pPr>
                <a:defRPr/>
              </a:pPr>
              <a:t>‹#›</a:t>
            </a:fld>
            <a:endParaRPr lang="en-US" altLang="ja-JP"/>
          </a:p>
        </p:txBody>
      </p:sp>
    </p:spTree>
    <p:extLst>
      <p:ext uri="{BB962C8B-B14F-4D97-AF65-F5344CB8AC3E}">
        <p14:creationId xmlns:p14="http://schemas.microsoft.com/office/powerpoint/2010/main" val="38419143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600200"/>
            <a:ext cx="4038600" cy="218598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3938588"/>
            <a:ext cx="4038600" cy="21875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a:extLst>
              <a:ext uri="{FF2B5EF4-FFF2-40B4-BE49-F238E27FC236}">
                <a16:creationId xmlns:a16="http://schemas.microsoft.com/office/drawing/2014/main" id="{F59FBD34-7B03-41AF-924B-A152C1310D7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5">
            <a:extLst>
              <a:ext uri="{FF2B5EF4-FFF2-40B4-BE49-F238E27FC236}">
                <a16:creationId xmlns:a16="http://schemas.microsoft.com/office/drawing/2014/main" id="{0AD899E6-031D-4D6A-81D8-94B23C95827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6">
            <a:extLst>
              <a:ext uri="{FF2B5EF4-FFF2-40B4-BE49-F238E27FC236}">
                <a16:creationId xmlns:a16="http://schemas.microsoft.com/office/drawing/2014/main" id="{81EC0505-E580-4A68-841B-C125674466E9}"/>
              </a:ext>
            </a:extLst>
          </p:cNvPr>
          <p:cNvSpPr>
            <a:spLocks noGrp="1" noChangeArrowheads="1"/>
          </p:cNvSpPr>
          <p:nvPr>
            <p:ph type="sldNum" sz="quarter" idx="12"/>
          </p:nvPr>
        </p:nvSpPr>
        <p:spPr>
          <a:ln/>
        </p:spPr>
        <p:txBody>
          <a:bodyPr/>
          <a:lstStyle>
            <a:lvl1pPr>
              <a:defRPr/>
            </a:lvl1pPr>
          </a:lstStyle>
          <a:p>
            <a:pPr>
              <a:defRPr/>
            </a:pPr>
            <a:fld id="{B5815EFC-FA95-46BD-AF3E-62FE589FF12F}" type="slidenum">
              <a:rPr lang="en-US" altLang="ja-JP"/>
              <a:pPr>
                <a:defRPr/>
              </a:pPr>
              <a:t>‹#›</a:t>
            </a:fld>
            <a:endParaRPr lang="en-US" altLang="ja-JP"/>
          </a:p>
        </p:txBody>
      </p:sp>
    </p:spTree>
    <p:extLst>
      <p:ext uri="{BB962C8B-B14F-4D97-AF65-F5344CB8AC3E}">
        <p14:creationId xmlns:p14="http://schemas.microsoft.com/office/powerpoint/2010/main" val="2894632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a:extLst>
              <a:ext uri="{FF2B5EF4-FFF2-40B4-BE49-F238E27FC236}">
                <a16:creationId xmlns:a16="http://schemas.microsoft.com/office/drawing/2014/main" id="{CA32BD38-FF38-4EE2-AE2A-2222A9B90CD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BB74D397-0F46-4069-93A4-5F7C0E6401FC}"/>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852544EE-9929-4C40-8177-FC5967A8FCDE}"/>
              </a:ext>
            </a:extLst>
          </p:cNvPr>
          <p:cNvSpPr>
            <a:spLocks noGrp="1" noChangeArrowheads="1"/>
          </p:cNvSpPr>
          <p:nvPr>
            <p:ph type="sldNum" sz="quarter" idx="12"/>
          </p:nvPr>
        </p:nvSpPr>
        <p:spPr>
          <a:ln/>
        </p:spPr>
        <p:txBody>
          <a:bodyPr/>
          <a:lstStyle>
            <a:lvl1pPr>
              <a:defRPr/>
            </a:lvl1pPr>
          </a:lstStyle>
          <a:p>
            <a:pPr>
              <a:defRPr/>
            </a:pPr>
            <a:fld id="{BAB2AC0D-E3F0-4979-902D-E8E218F8D25E}" type="slidenum">
              <a:rPr lang="en-US" altLang="ja-JP"/>
              <a:pPr>
                <a:defRPr/>
              </a:pPr>
              <a:t>‹#›</a:t>
            </a:fld>
            <a:endParaRPr lang="en-US" altLang="ja-JP"/>
          </a:p>
        </p:txBody>
      </p:sp>
    </p:spTree>
    <p:extLst>
      <p:ext uri="{BB962C8B-B14F-4D97-AF65-F5344CB8AC3E}">
        <p14:creationId xmlns:p14="http://schemas.microsoft.com/office/powerpoint/2010/main" val="901105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a:extLst>
              <a:ext uri="{FF2B5EF4-FFF2-40B4-BE49-F238E27FC236}">
                <a16:creationId xmlns:a16="http://schemas.microsoft.com/office/drawing/2014/main" id="{000B1FD1-83A1-4C9F-99C7-F7AEBC15F99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a:extLst>
              <a:ext uri="{FF2B5EF4-FFF2-40B4-BE49-F238E27FC236}">
                <a16:creationId xmlns:a16="http://schemas.microsoft.com/office/drawing/2014/main" id="{E6B4226F-22EB-4324-9223-4A923D1702B1}"/>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a:extLst>
              <a:ext uri="{FF2B5EF4-FFF2-40B4-BE49-F238E27FC236}">
                <a16:creationId xmlns:a16="http://schemas.microsoft.com/office/drawing/2014/main" id="{E5F6D941-CE18-46EE-944E-7519A94854B1}"/>
              </a:ext>
            </a:extLst>
          </p:cNvPr>
          <p:cNvSpPr>
            <a:spLocks noGrp="1" noChangeArrowheads="1"/>
          </p:cNvSpPr>
          <p:nvPr>
            <p:ph type="sldNum" sz="quarter" idx="12"/>
          </p:nvPr>
        </p:nvSpPr>
        <p:spPr>
          <a:ln/>
        </p:spPr>
        <p:txBody>
          <a:bodyPr/>
          <a:lstStyle>
            <a:lvl1pPr>
              <a:defRPr/>
            </a:lvl1pPr>
          </a:lstStyle>
          <a:p>
            <a:pPr>
              <a:defRPr/>
            </a:pPr>
            <a:fld id="{6ED22D70-6610-4394-AEB0-73182D7D8A84}" type="slidenum">
              <a:rPr lang="en-US" altLang="ja-JP"/>
              <a:pPr>
                <a:defRPr/>
              </a:pPr>
              <a:t>‹#›</a:t>
            </a:fld>
            <a:endParaRPr lang="en-US" altLang="ja-JP"/>
          </a:p>
        </p:txBody>
      </p:sp>
    </p:spTree>
    <p:extLst>
      <p:ext uri="{BB962C8B-B14F-4D97-AF65-F5344CB8AC3E}">
        <p14:creationId xmlns:p14="http://schemas.microsoft.com/office/powerpoint/2010/main" val="1309756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a:extLst>
              <a:ext uri="{FF2B5EF4-FFF2-40B4-BE49-F238E27FC236}">
                <a16:creationId xmlns:a16="http://schemas.microsoft.com/office/drawing/2014/main" id="{93EF4038-DBF4-4A0D-91DC-1D6F0B31193B}"/>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01C10E20-4963-47FB-A706-732D4E087655}"/>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0EC783C3-CD50-446F-80FA-9A5BBE25A706}"/>
              </a:ext>
            </a:extLst>
          </p:cNvPr>
          <p:cNvSpPr>
            <a:spLocks noGrp="1" noChangeArrowheads="1"/>
          </p:cNvSpPr>
          <p:nvPr>
            <p:ph type="sldNum" sz="quarter" idx="12"/>
          </p:nvPr>
        </p:nvSpPr>
        <p:spPr>
          <a:ln/>
        </p:spPr>
        <p:txBody>
          <a:bodyPr/>
          <a:lstStyle>
            <a:lvl1pPr>
              <a:defRPr/>
            </a:lvl1pPr>
          </a:lstStyle>
          <a:p>
            <a:pPr>
              <a:defRPr/>
            </a:pPr>
            <a:fld id="{5FEBF159-76F1-4C13-B8C7-5BAA44BEBC09}" type="slidenum">
              <a:rPr lang="en-US" altLang="ja-JP"/>
              <a:pPr>
                <a:defRPr/>
              </a:pPr>
              <a:t>‹#›</a:t>
            </a:fld>
            <a:endParaRPr lang="en-US" altLang="ja-JP"/>
          </a:p>
        </p:txBody>
      </p:sp>
    </p:spTree>
    <p:extLst>
      <p:ext uri="{BB962C8B-B14F-4D97-AF65-F5344CB8AC3E}">
        <p14:creationId xmlns:p14="http://schemas.microsoft.com/office/powerpoint/2010/main" val="25098038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a:extLst>
              <a:ext uri="{FF2B5EF4-FFF2-40B4-BE49-F238E27FC236}">
                <a16:creationId xmlns:a16="http://schemas.microsoft.com/office/drawing/2014/main" id="{AC7A4F2F-1DBC-4741-9374-023D7030D9D0}"/>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a:extLst>
              <a:ext uri="{FF2B5EF4-FFF2-40B4-BE49-F238E27FC236}">
                <a16:creationId xmlns:a16="http://schemas.microsoft.com/office/drawing/2014/main" id="{E57B3F1A-029C-4780-8034-D9D18DDC080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a:extLst>
              <a:ext uri="{FF2B5EF4-FFF2-40B4-BE49-F238E27FC236}">
                <a16:creationId xmlns:a16="http://schemas.microsoft.com/office/drawing/2014/main" id="{A50CD5AB-5A47-4AC0-A5E6-866806035814}"/>
              </a:ext>
            </a:extLst>
          </p:cNvPr>
          <p:cNvSpPr>
            <a:spLocks noGrp="1" noChangeArrowheads="1"/>
          </p:cNvSpPr>
          <p:nvPr>
            <p:ph type="sldNum" sz="quarter" idx="12"/>
          </p:nvPr>
        </p:nvSpPr>
        <p:spPr>
          <a:ln/>
        </p:spPr>
        <p:txBody>
          <a:bodyPr/>
          <a:lstStyle>
            <a:lvl1pPr>
              <a:defRPr/>
            </a:lvl1pPr>
          </a:lstStyle>
          <a:p>
            <a:pPr>
              <a:defRPr/>
            </a:pPr>
            <a:fld id="{CB4356C0-461A-4ADF-BCBE-BD16E1D6302F}" type="slidenum">
              <a:rPr lang="en-US" altLang="ja-JP"/>
              <a:pPr>
                <a:defRPr/>
              </a:pPr>
              <a:t>‹#›</a:t>
            </a:fld>
            <a:endParaRPr lang="en-US" altLang="ja-JP"/>
          </a:p>
        </p:txBody>
      </p:sp>
    </p:spTree>
    <p:extLst>
      <p:ext uri="{BB962C8B-B14F-4D97-AF65-F5344CB8AC3E}">
        <p14:creationId xmlns:p14="http://schemas.microsoft.com/office/powerpoint/2010/main" val="296555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a:extLst>
              <a:ext uri="{FF2B5EF4-FFF2-40B4-BE49-F238E27FC236}">
                <a16:creationId xmlns:a16="http://schemas.microsoft.com/office/drawing/2014/main" id="{208924F9-670F-4FED-A4C2-B3697A1950CC}"/>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a:extLst>
              <a:ext uri="{FF2B5EF4-FFF2-40B4-BE49-F238E27FC236}">
                <a16:creationId xmlns:a16="http://schemas.microsoft.com/office/drawing/2014/main" id="{A5158447-7C4E-4146-A070-B50D49231983}"/>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a:extLst>
              <a:ext uri="{FF2B5EF4-FFF2-40B4-BE49-F238E27FC236}">
                <a16:creationId xmlns:a16="http://schemas.microsoft.com/office/drawing/2014/main" id="{35E04168-AA91-4FE4-AE8B-BC9186DAE592}"/>
              </a:ext>
            </a:extLst>
          </p:cNvPr>
          <p:cNvSpPr>
            <a:spLocks noGrp="1" noChangeArrowheads="1"/>
          </p:cNvSpPr>
          <p:nvPr>
            <p:ph type="sldNum" sz="quarter" idx="12"/>
          </p:nvPr>
        </p:nvSpPr>
        <p:spPr>
          <a:ln/>
        </p:spPr>
        <p:txBody>
          <a:bodyPr/>
          <a:lstStyle>
            <a:lvl1pPr>
              <a:defRPr/>
            </a:lvl1pPr>
          </a:lstStyle>
          <a:p>
            <a:pPr>
              <a:defRPr/>
            </a:pPr>
            <a:fld id="{23A0E611-C7BD-4A87-8766-19A33B685047}" type="slidenum">
              <a:rPr lang="en-US" altLang="ja-JP"/>
              <a:pPr>
                <a:defRPr/>
              </a:pPr>
              <a:t>‹#›</a:t>
            </a:fld>
            <a:endParaRPr lang="en-US" altLang="ja-JP"/>
          </a:p>
        </p:txBody>
      </p:sp>
    </p:spTree>
    <p:extLst>
      <p:ext uri="{BB962C8B-B14F-4D97-AF65-F5344CB8AC3E}">
        <p14:creationId xmlns:p14="http://schemas.microsoft.com/office/powerpoint/2010/main" val="2224910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7104497-7EE2-44F2-A105-09301C58F309}"/>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a:extLst>
              <a:ext uri="{FF2B5EF4-FFF2-40B4-BE49-F238E27FC236}">
                <a16:creationId xmlns:a16="http://schemas.microsoft.com/office/drawing/2014/main" id="{EB6D0A43-6098-4435-9138-5C2BA64A1B4E}"/>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a:extLst>
              <a:ext uri="{FF2B5EF4-FFF2-40B4-BE49-F238E27FC236}">
                <a16:creationId xmlns:a16="http://schemas.microsoft.com/office/drawing/2014/main" id="{83A9CB1D-9568-4E55-8224-530AC03A8DCB}"/>
              </a:ext>
            </a:extLst>
          </p:cNvPr>
          <p:cNvSpPr>
            <a:spLocks noGrp="1" noChangeArrowheads="1"/>
          </p:cNvSpPr>
          <p:nvPr>
            <p:ph type="sldNum" sz="quarter" idx="12"/>
          </p:nvPr>
        </p:nvSpPr>
        <p:spPr>
          <a:ln/>
        </p:spPr>
        <p:txBody>
          <a:bodyPr/>
          <a:lstStyle>
            <a:lvl1pPr>
              <a:defRPr/>
            </a:lvl1pPr>
          </a:lstStyle>
          <a:p>
            <a:pPr>
              <a:defRPr/>
            </a:pPr>
            <a:fld id="{55E68A81-17EB-472A-BDAB-EABEF0FA135E}" type="slidenum">
              <a:rPr lang="en-US" altLang="ja-JP"/>
              <a:pPr>
                <a:defRPr/>
              </a:pPr>
              <a:t>‹#›</a:t>
            </a:fld>
            <a:endParaRPr lang="en-US" altLang="ja-JP"/>
          </a:p>
        </p:txBody>
      </p:sp>
    </p:spTree>
    <p:extLst>
      <p:ext uri="{BB962C8B-B14F-4D97-AF65-F5344CB8AC3E}">
        <p14:creationId xmlns:p14="http://schemas.microsoft.com/office/powerpoint/2010/main" val="2672764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6179A426-C38D-49FF-8DA0-648247A377DE}"/>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33F2A4D4-9E71-468D-B173-D907F1B7A677}"/>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90FB8E45-1FB9-40D2-8A56-DA6F600B03EF}"/>
              </a:ext>
            </a:extLst>
          </p:cNvPr>
          <p:cNvSpPr>
            <a:spLocks noGrp="1" noChangeArrowheads="1"/>
          </p:cNvSpPr>
          <p:nvPr>
            <p:ph type="sldNum" sz="quarter" idx="12"/>
          </p:nvPr>
        </p:nvSpPr>
        <p:spPr>
          <a:ln/>
        </p:spPr>
        <p:txBody>
          <a:bodyPr/>
          <a:lstStyle>
            <a:lvl1pPr>
              <a:defRPr/>
            </a:lvl1pPr>
          </a:lstStyle>
          <a:p>
            <a:pPr>
              <a:defRPr/>
            </a:pPr>
            <a:fld id="{CC1EE24C-3C4A-43C6-807B-7BD07855476D}" type="slidenum">
              <a:rPr lang="en-US" altLang="ja-JP"/>
              <a:pPr>
                <a:defRPr/>
              </a:pPr>
              <a:t>‹#›</a:t>
            </a:fld>
            <a:endParaRPr lang="en-US" altLang="ja-JP"/>
          </a:p>
        </p:txBody>
      </p:sp>
    </p:spTree>
    <p:extLst>
      <p:ext uri="{BB962C8B-B14F-4D97-AF65-F5344CB8AC3E}">
        <p14:creationId xmlns:p14="http://schemas.microsoft.com/office/powerpoint/2010/main" val="966338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a:extLst>
              <a:ext uri="{FF2B5EF4-FFF2-40B4-BE49-F238E27FC236}">
                <a16:creationId xmlns:a16="http://schemas.microsoft.com/office/drawing/2014/main" id="{8EE72373-2D64-40F0-868C-250005D7F4BD}"/>
              </a:ext>
            </a:extLst>
          </p:cNvPr>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a:extLst>
              <a:ext uri="{FF2B5EF4-FFF2-40B4-BE49-F238E27FC236}">
                <a16:creationId xmlns:a16="http://schemas.microsoft.com/office/drawing/2014/main" id="{1C75320E-0289-439B-AF8D-64B9707EAEDF}"/>
              </a:ext>
            </a:extLst>
          </p:cNvPr>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a:extLst>
              <a:ext uri="{FF2B5EF4-FFF2-40B4-BE49-F238E27FC236}">
                <a16:creationId xmlns:a16="http://schemas.microsoft.com/office/drawing/2014/main" id="{B7403240-8A9C-4374-A9CC-5B07464F396B}"/>
              </a:ext>
            </a:extLst>
          </p:cNvPr>
          <p:cNvSpPr>
            <a:spLocks noGrp="1" noChangeArrowheads="1"/>
          </p:cNvSpPr>
          <p:nvPr>
            <p:ph type="sldNum" sz="quarter" idx="12"/>
          </p:nvPr>
        </p:nvSpPr>
        <p:spPr>
          <a:ln/>
        </p:spPr>
        <p:txBody>
          <a:bodyPr/>
          <a:lstStyle>
            <a:lvl1pPr>
              <a:defRPr/>
            </a:lvl1pPr>
          </a:lstStyle>
          <a:p>
            <a:pPr>
              <a:defRPr/>
            </a:pPr>
            <a:fld id="{E531E047-C0CA-4A09-B139-5F26A1B6D161}" type="slidenum">
              <a:rPr lang="en-US" altLang="ja-JP"/>
              <a:pPr>
                <a:defRPr/>
              </a:pPr>
              <a:t>‹#›</a:t>
            </a:fld>
            <a:endParaRPr lang="en-US" altLang="ja-JP"/>
          </a:p>
        </p:txBody>
      </p:sp>
    </p:spTree>
    <p:extLst>
      <p:ext uri="{BB962C8B-B14F-4D97-AF65-F5344CB8AC3E}">
        <p14:creationId xmlns:p14="http://schemas.microsoft.com/office/powerpoint/2010/main" val="4255878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6B28AA7-CEF1-46C1-AB8B-AA8F7FCC866A}"/>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a:extLst>
              <a:ext uri="{FF2B5EF4-FFF2-40B4-BE49-F238E27FC236}">
                <a16:creationId xmlns:a16="http://schemas.microsoft.com/office/drawing/2014/main" id="{DB48FDFF-B20A-48CC-B878-1A61C6D9C500}"/>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a:extLst>
              <a:ext uri="{FF2B5EF4-FFF2-40B4-BE49-F238E27FC236}">
                <a16:creationId xmlns:a16="http://schemas.microsoft.com/office/drawing/2014/main" id="{0F2F8B8B-E5C5-480F-B5DF-D6F6C5616BB3}"/>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atin typeface="Arial" charset="0"/>
                <a:ea typeface="+mn-ea"/>
              </a:defRPr>
            </a:lvl1pPr>
          </a:lstStyle>
          <a:p>
            <a:pPr>
              <a:defRPr/>
            </a:pPr>
            <a:endParaRPr lang="en-US" altLang="ja-JP"/>
          </a:p>
        </p:txBody>
      </p:sp>
      <p:sp>
        <p:nvSpPr>
          <p:cNvPr id="1029" name="Rectangle 5">
            <a:extLst>
              <a:ext uri="{FF2B5EF4-FFF2-40B4-BE49-F238E27FC236}">
                <a16:creationId xmlns:a16="http://schemas.microsoft.com/office/drawing/2014/main" id="{93475FA0-6C29-412C-AACD-CCB685585D3D}"/>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ea typeface="+mn-ea"/>
              </a:defRPr>
            </a:lvl1pPr>
          </a:lstStyle>
          <a:p>
            <a:pPr>
              <a:defRPr/>
            </a:pPr>
            <a:endParaRPr lang="en-US" altLang="ja-JP"/>
          </a:p>
        </p:txBody>
      </p:sp>
      <p:sp>
        <p:nvSpPr>
          <p:cNvPr id="1030" name="Rectangle 6">
            <a:extLst>
              <a:ext uri="{FF2B5EF4-FFF2-40B4-BE49-F238E27FC236}">
                <a16:creationId xmlns:a16="http://schemas.microsoft.com/office/drawing/2014/main" id="{6589B978-4BD8-44ED-90F7-F54812E3E400}"/>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ea typeface="ＭＳ Ｐゴシック" panose="020B0600070205080204" pitchFamily="50" charset="-128"/>
              </a:defRPr>
            </a:lvl1pPr>
          </a:lstStyle>
          <a:p>
            <a:pPr>
              <a:defRPr/>
            </a:pPr>
            <a:fld id="{C51EC7C2-943D-48A9-BFF1-27C80057B38E}"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4.xml"/><Relationship Id="rId1" Type="http://schemas.openxmlformats.org/officeDocument/2006/relationships/vmlDrawing" Target="../drawings/vmlDrawing2.vml"/><Relationship Id="rId5" Type="http://schemas.openxmlformats.org/officeDocument/2006/relationships/image" Target="../media/image7.png"/><Relationship Id="rId4" Type="http://schemas.openxmlformats.org/officeDocument/2006/relationships/image" Target="../media/image6.png"/></Relationships>
</file>

<file path=ppt/slides/_rels/slide3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番号プレースホルダ 5">
            <a:extLst>
              <a:ext uri="{FF2B5EF4-FFF2-40B4-BE49-F238E27FC236}">
                <a16:creationId xmlns:a16="http://schemas.microsoft.com/office/drawing/2014/main" id="{CAA88F39-A709-45F0-9E17-EF349A3B29D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09204D19-223C-4A7B-886C-623C2BBE4044}" type="slidenum">
              <a:rPr lang="en-US" altLang="ja-JP" sz="1400" smtClean="0"/>
              <a:pPr>
                <a:spcBef>
                  <a:spcPct val="0"/>
                </a:spcBef>
                <a:buFontTx/>
                <a:buNone/>
              </a:pPr>
              <a:t>1</a:t>
            </a:fld>
            <a:endParaRPr lang="en-US" altLang="ja-JP" sz="1400"/>
          </a:p>
        </p:txBody>
      </p:sp>
      <p:sp>
        <p:nvSpPr>
          <p:cNvPr id="4099" name="Rectangle 5">
            <a:extLst>
              <a:ext uri="{FF2B5EF4-FFF2-40B4-BE49-F238E27FC236}">
                <a16:creationId xmlns:a16="http://schemas.microsoft.com/office/drawing/2014/main" id="{54E2C49C-1D23-43CC-A591-842D72DAD1DD}"/>
              </a:ext>
            </a:extLst>
          </p:cNvPr>
          <p:cNvSpPr>
            <a:spLocks noGrp="1" noChangeArrowheads="1"/>
          </p:cNvSpPr>
          <p:nvPr>
            <p:ph type="subTitle" idx="1"/>
          </p:nvPr>
        </p:nvSpPr>
        <p:spPr>
          <a:xfrm>
            <a:off x="1371600" y="3886200"/>
            <a:ext cx="6400800" cy="1487488"/>
          </a:xfrm>
        </p:spPr>
        <p:txBody>
          <a:bodyPr/>
          <a:lstStyle/>
          <a:p>
            <a:pPr eaLnBrk="1" hangingPunct="1"/>
            <a:r>
              <a:rPr lang="ja-JP" altLang="en-US" sz="2400">
                <a:latin typeface="ＭＳ Ｐゴシック" panose="020B0600070205080204" pitchFamily="50" charset="-128"/>
              </a:rPr>
              <a:t>香川県健康福祉部長寿社会対策課</a:t>
            </a:r>
          </a:p>
          <a:p>
            <a:pPr eaLnBrk="1" hangingPunct="1"/>
            <a:r>
              <a:rPr lang="ja-JP" altLang="en-US" sz="2400">
                <a:latin typeface="ＭＳ Ｐゴシック" panose="020B0600070205080204" pitchFamily="50" charset="-128"/>
              </a:rPr>
              <a:t>施設サービスグループ</a:t>
            </a:r>
          </a:p>
          <a:p>
            <a:pPr eaLnBrk="1" hangingPunct="1"/>
            <a:r>
              <a:rPr lang="ja-JP" altLang="en-US" sz="2400">
                <a:latin typeface="ＭＳ Ｐゴシック" panose="020B0600070205080204" pitchFamily="50" charset="-128"/>
              </a:rPr>
              <a:t>平成</a:t>
            </a:r>
            <a:r>
              <a:rPr lang="en-US" altLang="ja-JP" sz="2400">
                <a:latin typeface="ＭＳ Ｐゴシック" panose="020B0600070205080204" pitchFamily="50" charset="-128"/>
              </a:rPr>
              <a:t>28</a:t>
            </a:r>
            <a:r>
              <a:rPr lang="ja-JP" altLang="en-US" sz="2400">
                <a:latin typeface="ＭＳ Ｐゴシック" panose="020B0600070205080204" pitchFamily="50" charset="-128"/>
              </a:rPr>
              <a:t>年３月</a:t>
            </a:r>
            <a:r>
              <a:rPr lang="en-US" altLang="ja-JP" sz="2400">
                <a:latin typeface="ＭＳ Ｐゴシック" panose="020B0600070205080204" pitchFamily="50" charset="-128"/>
              </a:rPr>
              <a:t>11</a:t>
            </a:r>
            <a:r>
              <a:rPr lang="ja-JP" altLang="en-US" sz="2400">
                <a:latin typeface="ＭＳ Ｐゴシック" panose="020B0600070205080204" pitchFamily="50" charset="-128"/>
              </a:rPr>
              <a:t>日</a:t>
            </a:r>
          </a:p>
        </p:txBody>
      </p:sp>
      <p:sp>
        <p:nvSpPr>
          <p:cNvPr id="4100" name="Text Box 7">
            <a:extLst>
              <a:ext uri="{FF2B5EF4-FFF2-40B4-BE49-F238E27FC236}">
                <a16:creationId xmlns:a16="http://schemas.microsoft.com/office/drawing/2014/main" id="{6EDA3C50-350B-40EA-A10D-6FC7D8BE0481}"/>
              </a:ext>
            </a:extLst>
          </p:cNvPr>
          <p:cNvSpPr txBox="1">
            <a:spLocks noChangeArrowheads="1"/>
          </p:cNvSpPr>
          <p:nvPr/>
        </p:nvSpPr>
        <p:spPr bwMode="auto">
          <a:xfrm>
            <a:off x="7524750" y="260350"/>
            <a:ext cx="863600" cy="3460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50000"/>
              </a:spcBef>
              <a:buFontTx/>
              <a:buNone/>
            </a:pPr>
            <a:r>
              <a:rPr lang="ja-JP" altLang="en-US" sz="1600">
                <a:latin typeface="ＭＳ ゴシック" panose="020B0609070205080204" pitchFamily="49" charset="-128"/>
                <a:ea typeface="ＭＳ ゴシック" panose="020B0609070205080204" pitchFamily="49" charset="-128"/>
              </a:rPr>
              <a:t>資料１</a:t>
            </a:r>
          </a:p>
        </p:txBody>
      </p:sp>
      <p:sp>
        <p:nvSpPr>
          <p:cNvPr id="4101" name="Rectangle 8">
            <a:extLst>
              <a:ext uri="{FF2B5EF4-FFF2-40B4-BE49-F238E27FC236}">
                <a16:creationId xmlns:a16="http://schemas.microsoft.com/office/drawing/2014/main" id="{5E085838-C527-40E3-AFCC-EDA155914513}"/>
              </a:ext>
            </a:extLst>
          </p:cNvPr>
          <p:cNvSpPr>
            <a:spLocks noGrp="1" noChangeArrowheads="1"/>
          </p:cNvSpPr>
          <p:nvPr>
            <p:ph type="ctrTitle"/>
          </p:nvPr>
        </p:nvSpPr>
        <p:spPr>
          <a:xfrm>
            <a:off x="539750" y="1557338"/>
            <a:ext cx="8064500" cy="1727200"/>
          </a:xfrm>
          <a:solidFill>
            <a:srgbClr val="00CCFF"/>
          </a:solidFill>
        </p:spPr>
        <p:txBody>
          <a:bodyPr/>
          <a:lstStyle/>
          <a:p>
            <a:pPr eaLnBrk="1" hangingPunct="1"/>
            <a:r>
              <a:rPr lang="ja-JP" altLang="en-US" sz="3600">
                <a:latin typeface="ＭＳ Ｐゴシック" panose="020B0600070205080204" pitchFamily="50" charset="-128"/>
              </a:rPr>
              <a:t>平成２７年度実地指導・監査の</a:t>
            </a:r>
            <a:br>
              <a:rPr lang="ja-JP" altLang="en-US" sz="3600">
                <a:latin typeface="ＭＳ Ｐゴシック" panose="020B0600070205080204" pitchFamily="50" charset="-128"/>
              </a:rPr>
            </a:br>
            <a:r>
              <a:rPr lang="ja-JP" altLang="en-US" sz="3600">
                <a:latin typeface="ＭＳ Ｐゴシック" panose="020B0600070205080204" pitchFamily="50" charset="-128"/>
              </a:rPr>
              <a:t>実施状況等について</a:t>
            </a:r>
            <a:br>
              <a:rPr lang="ja-JP" altLang="en-US" sz="3600">
                <a:latin typeface="ＭＳ Ｐゴシック" panose="020B0600070205080204" pitchFamily="50" charset="-128"/>
              </a:rPr>
            </a:br>
            <a:r>
              <a:rPr lang="ja-JP" altLang="en-US" sz="2800">
                <a:latin typeface="ＭＳ Ｐゴシック" panose="020B0600070205080204" pitchFamily="50" charset="-128"/>
              </a:rPr>
              <a:t>（介護保険施設及び居住系サービス）</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a:extLst>
              <a:ext uri="{FF2B5EF4-FFF2-40B4-BE49-F238E27FC236}">
                <a16:creationId xmlns:a16="http://schemas.microsoft.com/office/drawing/2014/main" id="{38945252-39B2-4CA6-AB04-B227F13DEE0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CAEC475-5E6C-4DD8-AF1C-EB7A0EC2BFC8}" type="slidenum">
              <a:rPr lang="en-US" altLang="ja-JP" sz="1400" smtClean="0"/>
              <a:pPr>
                <a:spcBef>
                  <a:spcPct val="0"/>
                </a:spcBef>
                <a:buFontTx/>
                <a:buNone/>
              </a:pPr>
              <a:t>10</a:t>
            </a:fld>
            <a:endParaRPr lang="en-US" altLang="ja-JP" sz="1400"/>
          </a:p>
        </p:txBody>
      </p:sp>
      <p:sp>
        <p:nvSpPr>
          <p:cNvPr id="13315" name="Rectangle 4">
            <a:extLst>
              <a:ext uri="{FF2B5EF4-FFF2-40B4-BE49-F238E27FC236}">
                <a16:creationId xmlns:a16="http://schemas.microsoft.com/office/drawing/2014/main" id="{D647A5D9-2E50-432B-8ECA-CA56AB1A691C}"/>
              </a:ext>
            </a:extLst>
          </p:cNvPr>
          <p:cNvSpPr>
            <a:spLocks noChangeArrowheads="1"/>
          </p:cNvSpPr>
          <p:nvPr/>
        </p:nvSpPr>
        <p:spPr bwMode="auto">
          <a:xfrm>
            <a:off x="250825" y="0"/>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13316" name="Rectangle 6">
            <a:extLst>
              <a:ext uri="{FF2B5EF4-FFF2-40B4-BE49-F238E27FC236}">
                <a16:creationId xmlns:a16="http://schemas.microsoft.com/office/drawing/2014/main" id="{DF3BC921-7825-4292-8F3A-331E79FDCFA7}"/>
              </a:ext>
            </a:extLst>
          </p:cNvPr>
          <p:cNvSpPr>
            <a:spLocks noGrp="1" noChangeArrowheads="1"/>
          </p:cNvSpPr>
          <p:nvPr>
            <p:ph type="title"/>
          </p:nvPr>
        </p:nvSpPr>
        <p:spPr>
          <a:xfrm>
            <a:off x="468313" y="549275"/>
            <a:ext cx="8229600" cy="396875"/>
          </a:xfrm>
          <a:solidFill>
            <a:srgbClr val="CC99FF"/>
          </a:solidFill>
        </p:spPr>
        <p:txBody>
          <a:bodyPr>
            <a:spAutoFit/>
          </a:bodyPr>
          <a:lstStyle/>
          <a:p>
            <a:pPr eaLnBrk="1" hangingPunct="1"/>
            <a:r>
              <a:rPr lang="ja-JP" altLang="en-US" sz="2000" b="1">
                <a:ea typeface="ＭＳ ゴシック" panose="020B0609070205080204" pitchFamily="49" charset="-128"/>
              </a:rPr>
              <a:t>報酬に関するもの（２）</a:t>
            </a:r>
          </a:p>
        </p:txBody>
      </p:sp>
      <p:sp>
        <p:nvSpPr>
          <p:cNvPr id="14341" name="Text Box 8">
            <a:extLst>
              <a:ext uri="{FF2B5EF4-FFF2-40B4-BE49-F238E27FC236}">
                <a16:creationId xmlns:a16="http://schemas.microsoft.com/office/drawing/2014/main" id="{8BD1C9DC-0D7F-4E70-9758-FCCF0F2DE3D7}"/>
              </a:ext>
            </a:extLst>
          </p:cNvPr>
          <p:cNvSpPr txBox="1">
            <a:spLocks noChangeArrowheads="1"/>
          </p:cNvSpPr>
          <p:nvPr/>
        </p:nvSpPr>
        <p:spPr bwMode="auto">
          <a:xfrm>
            <a:off x="539750" y="908050"/>
            <a:ext cx="8064500" cy="551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ea typeface="ＭＳ ゴシック" panose="020B0609070205080204" pitchFamily="49" charset="-128"/>
              </a:rPr>
              <a:t>【</a:t>
            </a:r>
            <a:r>
              <a:rPr lang="ja-JP" altLang="en-US" sz="1600" b="1" dirty="0">
                <a:solidFill>
                  <a:srgbClr val="FF0000"/>
                </a:solidFill>
                <a:ea typeface="ＭＳ ゴシック" panose="020B0609070205080204" pitchFamily="49" charset="-128"/>
              </a:rPr>
              <a:t>指導事項</a:t>
            </a:r>
            <a:r>
              <a:rPr lang="en-US" altLang="ja-JP" sz="1600" b="1" dirty="0">
                <a:solidFill>
                  <a:srgbClr val="FF0000"/>
                </a:solidFill>
                <a:ea typeface="ＭＳ ゴシック" panose="020B0609070205080204" pitchFamily="49" charset="-128"/>
              </a:rPr>
              <a:t>】</a:t>
            </a:r>
          </a:p>
          <a:p>
            <a:pPr eaLnBrk="1" hangingPunct="1">
              <a:spcBef>
                <a:spcPct val="0"/>
              </a:spcBef>
              <a:buFontTx/>
              <a:buNone/>
              <a:defRPr/>
            </a:pPr>
            <a:r>
              <a:rPr lang="ja-JP" altLang="en-US" sz="1600" b="1" dirty="0">
                <a:ea typeface="ＭＳ ゴシック" panose="020B0609070205080204" pitchFamily="49" charset="-128"/>
              </a:rPr>
              <a:t>③</a:t>
            </a:r>
            <a:r>
              <a:rPr lang="en-US" altLang="ja-JP" sz="1600" b="1" dirty="0">
                <a:ea typeface="ＭＳ ゴシック" panose="020B0609070205080204" pitchFamily="49" charset="-128"/>
              </a:rPr>
              <a:t>【</a:t>
            </a:r>
            <a:r>
              <a:rPr lang="ja-JP" altLang="en-US" sz="1600" b="1" dirty="0">
                <a:ea typeface="ＭＳ ゴシック" panose="020B0609070205080204" pitchFamily="49" charset="-128"/>
              </a:rPr>
              <a:t>介護老人福祉施設、短期入所生活介護</a:t>
            </a:r>
            <a:r>
              <a:rPr lang="en-US" altLang="ja-JP" sz="1600" b="1" dirty="0">
                <a:ea typeface="ＭＳ ゴシック" panose="020B0609070205080204" pitchFamily="49" charset="-128"/>
              </a:rPr>
              <a:t>】</a:t>
            </a:r>
          </a:p>
          <a:p>
            <a:pPr eaLnBrk="1" hangingPunct="1">
              <a:spcBef>
                <a:spcPct val="0"/>
              </a:spcBef>
              <a:buFontTx/>
              <a:buNone/>
              <a:defRPr/>
            </a:pPr>
            <a:r>
              <a:rPr lang="ja-JP" altLang="en-US" sz="1600" b="1" dirty="0">
                <a:solidFill>
                  <a:schemeClr val="accent2"/>
                </a:solidFill>
                <a:latin typeface="ＭＳ ゴシック" panose="020B0609070205080204" pitchFamily="49" charset="-128"/>
                <a:ea typeface="ＭＳ ゴシック" panose="020B0609070205080204" pitchFamily="49" charset="-128"/>
              </a:rPr>
              <a:t>　●長期利用者に対する減算　（短期入所生活介護）</a:t>
            </a:r>
          </a:p>
          <a:p>
            <a:pPr marL="363538" indent="-188913" eaLnBrk="1"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a:t>
            </a:r>
            <a:r>
              <a:rPr lang="ja-JP" altLang="ja-JP" sz="1400" dirty="0">
                <a:latin typeface="ＭＳ 明朝" panose="02020609040205080304" pitchFamily="17" charset="-128"/>
                <a:ea typeface="ＭＳ 明朝" panose="02020609040205080304" pitchFamily="17" charset="-128"/>
              </a:rPr>
              <a:t>居宅に戻ることなく、自費利用を挟み同一事業所を連続</a:t>
            </a:r>
            <a:r>
              <a:rPr lang="en-US" altLang="ja-JP" sz="1400" dirty="0">
                <a:latin typeface="ＭＳ 明朝" panose="02020609040205080304" pitchFamily="17" charset="-128"/>
                <a:ea typeface="ＭＳ 明朝" panose="02020609040205080304" pitchFamily="17" charset="-128"/>
              </a:rPr>
              <a:t>30</a:t>
            </a:r>
            <a:r>
              <a:rPr lang="ja-JP" altLang="ja-JP" sz="1400" dirty="0">
                <a:latin typeface="ＭＳ 明朝" panose="02020609040205080304" pitchFamily="17" charset="-128"/>
                <a:ea typeface="ＭＳ 明朝" panose="02020609040205080304" pitchFamily="17" charset="-128"/>
              </a:rPr>
              <a:t>日を超えて利用している者に対して短期入所生活介護を提供する場合には、連続</a:t>
            </a:r>
            <a:r>
              <a:rPr lang="en-US" altLang="ja-JP" sz="1400" dirty="0">
                <a:latin typeface="ＭＳ 明朝" panose="02020609040205080304" pitchFamily="17" charset="-128"/>
                <a:ea typeface="ＭＳ 明朝" panose="02020609040205080304" pitchFamily="17" charset="-128"/>
              </a:rPr>
              <a:t>30</a:t>
            </a:r>
            <a:r>
              <a:rPr lang="ja-JP" altLang="ja-JP" sz="1400" dirty="0">
                <a:latin typeface="ＭＳ 明朝" panose="02020609040205080304" pitchFamily="17" charset="-128"/>
                <a:ea typeface="ＭＳ 明朝" panose="02020609040205080304" pitchFamily="17" charset="-128"/>
              </a:rPr>
              <a:t>日を超えた日から減算を行うこと。</a:t>
            </a:r>
            <a:endParaRPr lang="ja-JP" altLang="en-US" sz="1400" dirty="0">
              <a:latin typeface="ＭＳ 明朝" panose="02020609040205080304" pitchFamily="17" charset="-128"/>
              <a:ea typeface="ＭＳ 明朝" panose="02020609040205080304" pitchFamily="17" charset="-128"/>
            </a:endParaRPr>
          </a:p>
          <a:p>
            <a:pPr marL="538163" indent="-174625" eaLnBrk="1" hangingPunct="1">
              <a:buFontTx/>
              <a:buNone/>
              <a:defRPr/>
            </a:pPr>
            <a:r>
              <a:rPr lang="en-US" altLang="ja-JP" sz="1400" dirty="0">
                <a:latin typeface="ＭＳ 明朝" panose="02020609040205080304" pitchFamily="17" charset="-128"/>
                <a:ea typeface="ＭＳ 明朝" panose="02020609040205080304" pitchFamily="17" charset="-128"/>
              </a:rPr>
              <a:t>※</a:t>
            </a:r>
            <a:r>
              <a:rPr lang="ja-JP" altLang="en-US" sz="1400" dirty="0">
                <a:solidFill>
                  <a:srgbClr val="FF0000"/>
                </a:solidFill>
                <a:latin typeface="ＭＳ 明朝" panose="02020609040205080304" pitchFamily="17" charset="-128"/>
                <a:ea typeface="ＭＳ 明朝" panose="02020609040205080304" pitchFamily="17" charset="-128"/>
              </a:rPr>
              <a:t>短期入所生活介護の基本サービス費については</a:t>
            </a:r>
            <a:r>
              <a:rPr lang="ja-JP" altLang="en-US" sz="1400" dirty="0">
                <a:latin typeface="ＭＳ 明朝" panose="02020609040205080304" pitchFamily="17" charset="-128"/>
                <a:ea typeface="ＭＳ 明朝" panose="02020609040205080304" pitchFamily="17" charset="-128"/>
              </a:rPr>
              <a:t>、特別養護老人ホームへ入所した当初に施設での生活に慣れるための様々な支援を評価する</a:t>
            </a:r>
            <a:r>
              <a:rPr lang="ja-JP" altLang="en-US" sz="1400" dirty="0">
                <a:solidFill>
                  <a:srgbClr val="FF0000"/>
                </a:solidFill>
                <a:latin typeface="ＭＳ 明朝" panose="02020609040205080304" pitchFamily="17" charset="-128"/>
                <a:ea typeface="ＭＳ 明朝" panose="02020609040205080304" pitchFamily="17" charset="-128"/>
              </a:rPr>
              <a:t>初期加算相当分</a:t>
            </a:r>
            <a:r>
              <a:rPr lang="en-US" altLang="ja-JP" sz="1400" dirty="0">
                <a:solidFill>
                  <a:srgbClr val="FF0000"/>
                </a:solidFill>
                <a:latin typeface="ＭＳ 明朝" panose="02020609040205080304" pitchFamily="17" charset="-128"/>
                <a:ea typeface="ＭＳ 明朝" panose="02020609040205080304" pitchFamily="17" charset="-128"/>
              </a:rPr>
              <a:t>(30</a:t>
            </a:r>
            <a:r>
              <a:rPr lang="ja-JP" altLang="en-US" sz="1400" dirty="0">
                <a:solidFill>
                  <a:srgbClr val="FF0000"/>
                </a:solidFill>
                <a:latin typeface="ＭＳ 明朝" panose="02020609040205080304" pitchFamily="17" charset="-128"/>
                <a:ea typeface="ＭＳ 明朝" panose="02020609040205080304" pitchFamily="17" charset="-128"/>
              </a:rPr>
              <a:t>単位</a:t>
            </a:r>
            <a:r>
              <a:rPr lang="en-US" altLang="ja-JP" sz="1400" dirty="0">
                <a:solidFill>
                  <a:srgbClr val="FF0000"/>
                </a:solidFill>
                <a:latin typeface="ＭＳ 明朝" panose="02020609040205080304" pitchFamily="17" charset="-128"/>
                <a:ea typeface="ＭＳ 明朝" panose="02020609040205080304" pitchFamily="17" charset="-128"/>
              </a:rPr>
              <a:t>/</a:t>
            </a:r>
            <a:r>
              <a:rPr lang="ja-JP" altLang="en-US" sz="1400" dirty="0">
                <a:solidFill>
                  <a:srgbClr val="FF0000"/>
                </a:solidFill>
                <a:latin typeface="ＭＳ 明朝" panose="02020609040205080304" pitchFamily="17" charset="-128"/>
                <a:ea typeface="ＭＳ 明朝" panose="02020609040205080304" pitchFamily="17" charset="-128"/>
              </a:rPr>
              <a:t>日</a:t>
            </a:r>
            <a:r>
              <a:rPr lang="en-US" altLang="ja-JP" sz="1400" dirty="0">
                <a:solidFill>
                  <a:srgbClr val="FF0000"/>
                </a:solidFill>
                <a:latin typeface="ＭＳ 明朝" panose="02020609040205080304" pitchFamily="17" charset="-128"/>
                <a:ea typeface="ＭＳ 明朝" panose="02020609040205080304" pitchFamily="17" charset="-128"/>
              </a:rPr>
              <a:t>)</a:t>
            </a:r>
            <a:r>
              <a:rPr lang="ja-JP" altLang="en-US" sz="1400" dirty="0">
                <a:solidFill>
                  <a:srgbClr val="FF0000"/>
                </a:solidFill>
                <a:latin typeface="ＭＳ 明朝" panose="02020609040205080304" pitchFamily="17" charset="-128"/>
                <a:ea typeface="ＭＳ 明朝" panose="02020609040205080304" pitchFamily="17" charset="-128"/>
              </a:rPr>
              <a:t>を評価している</a:t>
            </a:r>
            <a:r>
              <a:rPr lang="ja-JP" altLang="en-US" sz="1400" dirty="0">
                <a:latin typeface="ＭＳ 明朝" panose="02020609040205080304" pitchFamily="17" charset="-128"/>
                <a:ea typeface="ＭＳ 明朝" panose="02020609040205080304" pitchFamily="17" charset="-128"/>
              </a:rPr>
              <a:t>ことから、こうした利用者に対して</a:t>
            </a:r>
            <a:r>
              <a:rPr lang="ja-JP" altLang="ja-JP" sz="1400" dirty="0">
                <a:latin typeface="ＭＳ 明朝" panose="02020609040205080304" pitchFamily="17" charset="-128"/>
                <a:ea typeface="ＭＳ 明朝" panose="02020609040205080304" pitchFamily="17" charset="-128"/>
              </a:rPr>
              <a:t>短期入所生活介護を提供する場合には</a:t>
            </a:r>
            <a:r>
              <a:rPr lang="ja-JP" altLang="en-US" sz="1400" dirty="0">
                <a:latin typeface="ＭＳ 明朝" panose="02020609040205080304" pitchFamily="17" charset="-128"/>
                <a:ea typeface="ＭＳ 明朝" panose="02020609040205080304" pitchFamily="17" charset="-128"/>
              </a:rPr>
              <a:t>、連続</a:t>
            </a:r>
            <a:r>
              <a:rPr lang="en-US" altLang="ja-JP" sz="1400" dirty="0">
                <a:latin typeface="ＭＳ 明朝" panose="02020609040205080304" pitchFamily="17" charset="-128"/>
                <a:ea typeface="ＭＳ 明朝" panose="02020609040205080304" pitchFamily="17" charset="-128"/>
              </a:rPr>
              <a:t>30</a:t>
            </a:r>
            <a:r>
              <a:rPr lang="ja-JP" altLang="en-US" sz="1400" dirty="0">
                <a:latin typeface="ＭＳ 明朝" panose="02020609040205080304" pitchFamily="17" charset="-128"/>
                <a:ea typeface="ＭＳ 明朝" panose="02020609040205080304" pitchFamily="17" charset="-128"/>
              </a:rPr>
              <a:t>日を超えた日から減算</a:t>
            </a:r>
            <a:r>
              <a:rPr lang="en-US" altLang="ja-JP" sz="1400" dirty="0">
                <a:latin typeface="ＭＳ 明朝" panose="02020609040205080304" pitchFamily="17" charset="-128"/>
                <a:ea typeface="ＭＳ 明朝" panose="02020609040205080304" pitchFamily="17" charset="-128"/>
              </a:rPr>
              <a:t>(30</a:t>
            </a:r>
            <a:r>
              <a:rPr lang="ja-JP" altLang="en-US" sz="1400" dirty="0">
                <a:latin typeface="ＭＳ 明朝" panose="02020609040205080304" pitchFamily="17" charset="-128"/>
                <a:ea typeface="ＭＳ 明朝" panose="02020609040205080304" pitchFamily="17" charset="-128"/>
              </a:rPr>
              <a:t>単位</a:t>
            </a: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日</a:t>
            </a: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を行う。</a:t>
            </a:r>
            <a:endParaRPr lang="en-US" altLang="ja-JP" sz="1400" b="1" dirty="0">
              <a:latin typeface="ＭＳ 明朝" panose="02020609040205080304" pitchFamily="17" charset="-128"/>
              <a:ea typeface="ＭＳ 明朝" panose="02020609040205080304" pitchFamily="17" charset="-128"/>
            </a:endParaRPr>
          </a:p>
          <a:p>
            <a:pPr eaLnBrk="1" hangingPunct="1">
              <a:spcBef>
                <a:spcPct val="0"/>
              </a:spcBef>
              <a:buFontTx/>
              <a:buNone/>
              <a:defRPr/>
            </a:pPr>
            <a:endParaRPr lang="ja-JP" altLang="en-US" sz="1600" b="1" dirty="0">
              <a:solidFill>
                <a:schemeClr val="accent2"/>
              </a:solidFill>
              <a:latin typeface="ＭＳ ゴシック" panose="020B0609070205080204" pitchFamily="49" charset="-128"/>
              <a:ea typeface="ＭＳ ゴシック" panose="020B0609070205080204" pitchFamily="49" charset="-128"/>
            </a:endParaRPr>
          </a:p>
          <a:p>
            <a:pPr eaLnBrk="1" hangingPunct="1">
              <a:spcBef>
                <a:spcPct val="0"/>
              </a:spcBef>
              <a:buFontTx/>
              <a:buNone/>
              <a:defRPr/>
            </a:pPr>
            <a:r>
              <a:rPr lang="ja-JP" altLang="en-US" sz="1600" b="1" dirty="0">
                <a:solidFill>
                  <a:schemeClr val="accent2"/>
                </a:solidFill>
                <a:latin typeface="ＭＳ ゴシック" panose="020B0609070205080204" pitchFamily="49" charset="-128"/>
                <a:ea typeface="ＭＳ ゴシック" panose="020B0609070205080204" pitchFamily="49" charset="-128"/>
              </a:rPr>
              <a:t>　●夜勤職員配置加算　（介護老人福祉施設）</a:t>
            </a:r>
            <a:endParaRPr lang="en-US" altLang="ja-JP" sz="1600" b="1" dirty="0">
              <a:latin typeface="ＭＳ ゴシック" panose="020B0609070205080204" pitchFamily="49" charset="-128"/>
              <a:ea typeface="ＭＳ ゴシック" panose="020B0609070205080204" pitchFamily="49" charset="-128"/>
            </a:endParaRPr>
          </a:p>
          <a:p>
            <a:pPr marL="363538" indent="-188913" eaLnBrk="1" hangingPunct="1">
              <a:buFontTx/>
              <a:buNone/>
              <a:defRPr/>
            </a:pPr>
            <a:r>
              <a:rPr lang="ja-JP" altLang="en-US" sz="1400" dirty="0">
                <a:latin typeface="ＭＳ ゴシック" panose="020B0609070205080204" pitchFamily="49" charset="-128"/>
                <a:ea typeface="ＭＳ ゴシック" panose="020B0609070205080204" pitchFamily="49" charset="-128"/>
              </a:rPr>
              <a:t>・</a:t>
            </a:r>
            <a:r>
              <a:rPr lang="ja-JP" altLang="ja-JP" sz="1400" dirty="0">
                <a:latin typeface="ＭＳ 明朝" panose="02020609040205080304" pitchFamily="17" charset="-128"/>
                <a:ea typeface="ＭＳ 明朝" panose="02020609040205080304" pitchFamily="17" charset="-128"/>
              </a:rPr>
              <a:t>夜勤職員配置加算を算定するにあたっては、夜勤を行う介護職員又は看護職員の数が最低基準を１以上上回っていることが要件となるため、必要な人員を満たすこと。</a:t>
            </a:r>
            <a:endParaRPr lang="ja-JP" altLang="en-US" sz="1400" dirty="0">
              <a:latin typeface="ＭＳ 明朝" panose="02020609040205080304" pitchFamily="17" charset="-128"/>
              <a:ea typeface="ＭＳ 明朝" panose="02020609040205080304" pitchFamily="17" charset="-128"/>
            </a:endParaRPr>
          </a:p>
          <a:p>
            <a:pPr marL="538163" indent="-174625" eaLnBrk="1" hangingPunct="1">
              <a:buFontTx/>
              <a:buNone/>
              <a:defRPr/>
            </a:pP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夜勤を行う職員の数は１日平均夜勤職員数とし、暦月ごとに夜勤時間帯（午後</a:t>
            </a:r>
            <a:r>
              <a:rPr lang="en-US" altLang="ja-JP" sz="1400" dirty="0">
                <a:latin typeface="ＭＳ 明朝" panose="02020609040205080304" pitchFamily="17" charset="-128"/>
                <a:ea typeface="ＭＳ 明朝" panose="02020609040205080304" pitchFamily="17" charset="-128"/>
              </a:rPr>
              <a:t>10</a:t>
            </a:r>
            <a:r>
              <a:rPr lang="ja-JP" altLang="en-US" sz="1400" dirty="0">
                <a:latin typeface="ＭＳ 明朝" panose="02020609040205080304" pitchFamily="17" charset="-128"/>
                <a:ea typeface="ＭＳ 明朝" panose="02020609040205080304" pitchFamily="17" charset="-128"/>
              </a:rPr>
              <a:t>時から午前５時までを含めた</a:t>
            </a:r>
            <a:r>
              <a:rPr lang="ja-JP" altLang="en-US" sz="1400" dirty="0">
                <a:solidFill>
                  <a:srgbClr val="FF0000"/>
                </a:solidFill>
                <a:latin typeface="ＭＳ 明朝" panose="02020609040205080304" pitchFamily="17" charset="-128"/>
                <a:ea typeface="ＭＳ 明朝" panose="02020609040205080304" pitchFamily="17" charset="-128"/>
              </a:rPr>
              <a:t>連続する</a:t>
            </a:r>
            <a:r>
              <a:rPr lang="en-US" altLang="ja-JP" sz="1400" dirty="0">
                <a:solidFill>
                  <a:srgbClr val="FF0000"/>
                </a:solidFill>
                <a:latin typeface="ＭＳ 明朝" panose="02020609040205080304" pitchFamily="17" charset="-128"/>
                <a:ea typeface="ＭＳ 明朝" panose="02020609040205080304" pitchFamily="17" charset="-128"/>
              </a:rPr>
              <a:t>16</a:t>
            </a:r>
            <a:r>
              <a:rPr lang="ja-JP" altLang="en-US" sz="1400" dirty="0">
                <a:solidFill>
                  <a:srgbClr val="FF0000"/>
                </a:solidFill>
                <a:latin typeface="ＭＳ 明朝" panose="02020609040205080304" pitchFamily="17" charset="-128"/>
                <a:ea typeface="ＭＳ 明朝" panose="02020609040205080304" pitchFamily="17" charset="-128"/>
              </a:rPr>
              <a:t>時間</a:t>
            </a:r>
            <a:r>
              <a:rPr lang="ja-JP" altLang="en-US" sz="1400" dirty="0">
                <a:latin typeface="ＭＳ 明朝" panose="02020609040205080304" pitchFamily="17" charset="-128"/>
                <a:ea typeface="ＭＳ 明朝" panose="02020609040205080304" pitchFamily="17" charset="-128"/>
              </a:rPr>
              <a:t>をいう。）における延夜勤時間数を、当該月の日数に</a:t>
            </a:r>
            <a:r>
              <a:rPr lang="en-US" altLang="ja-JP" sz="1400" dirty="0">
                <a:latin typeface="ＭＳ 明朝" panose="02020609040205080304" pitchFamily="17" charset="-128"/>
                <a:ea typeface="ＭＳ 明朝" panose="02020609040205080304" pitchFamily="17" charset="-128"/>
              </a:rPr>
              <a:t>16</a:t>
            </a:r>
            <a:r>
              <a:rPr lang="ja-JP" altLang="en-US" sz="1400" dirty="0">
                <a:latin typeface="ＭＳ 明朝" panose="02020609040205080304" pitchFamily="17" charset="-128"/>
                <a:ea typeface="ＭＳ 明朝" panose="02020609040205080304" pitchFamily="17" charset="-128"/>
              </a:rPr>
              <a:t>を乗じて得た数で除することによって算定する。</a:t>
            </a:r>
            <a:endParaRPr lang="en-US" altLang="ja-JP" sz="1400" b="1" dirty="0">
              <a:latin typeface="ＭＳ 明朝" panose="02020609040205080304" pitchFamily="17" charset="-128"/>
              <a:ea typeface="ＭＳ 明朝" panose="02020609040205080304" pitchFamily="17" charset="-128"/>
            </a:endParaRPr>
          </a:p>
          <a:p>
            <a:pPr marL="536575" indent="-173038" eaLnBrk="1" hangingPunct="1">
              <a:spcBef>
                <a:spcPct val="0"/>
              </a:spcBef>
              <a:buFontTx/>
              <a:buNone/>
              <a:defRPr/>
            </a:pPr>
            <a:endParaRPr lang="ja-JP" altLang="en-US" sz="1400" dirty="0">
              <a:ea typeface="ＭＳ ゴシック" panose="020B0609070205080204" pitchFamily="49" charset="-128"/>
            </a:endParaRPr>
          </a:p>
          <a:p>
            <a:pPr eaLnBrk="1" hangingPunct="1">
              <a:spcBef>
                <a:spcPct val="0"/>
              </a:spcBef>
              <a:buFontTx/>
              <a:buNone/>
              <a:defRPr/>
            </a:pPr>
            <a:r>
              <a:rPr lang="ja-JP" altLang="en-US" sz="1600" b="1" dirty="0">
                <a:solidFill>
                  <a:schemeClr val="accent2"/>
                </a:solidFill>
                <a:ea typeface="ＭＳ ゴシック" panose="020B0609070205080204" pitchFamily="49" charset="-128"/>
              </a:rPr>
              <a:t>　●看護体制加算（</a:t>
            </a:r>
            <a:r>
              <a:rPr lang="en-US" altLang="ja-JP" sz="1600" b="1" dirty="0">
                <a:solidFill>
                  <a:schemeClr val="accent2"/>
                </a:solidFill>
                <a:ea typeface="ＭＳ ゴシック" panose="020B0609070205080204" pitchFamily="49" charset="-128"/>
              </a:rPr>
              <a:t>Ⅱ</a:t>
            </a:r>
            <a:r>
              <a:rPr lang="ja-JP" altLang="en-US" sz="1600" b="1" dirty="0">
                <a:solidFill>
                  <a:schemeClr val="accent2"/>
                </a:solidFill>
                <a:ea typeface="ＭＳ ゴシック" panose="020B0609070205080204" pitchFamily="49" charset="-128"/>
              </a:rPr>
              <a:t>）　</a:t>
            </a:r>
            <a:r>
              <a:rPr lang="ja-JP" altLang="en-US" sz="1600" b="1" dirty="0">
                <a:solidFill>
                  <a:schemeClr val="accent2"/>
                </a:solidFill>
                <a:latin typeface="ＭＳ ゴシック" panose="020B0609070205080204" pitchFamily="49" charset="-128"/>
                <a:ea typeface="ＭＳ ゴシック" panose="020B0609070205080204" pitchFamily="49" charset="-128"/>
              </a:rPr>
              <a:t>（介護老人福祉施設）</a:t>
            </a:r>
            <a:endParaRPr lang="ja-JP" altLang="en-US" sz="1600" b="1" dirty="0">
              <a:solidFill>
                <a:schemeClr val="accent2"/>
              </a:solidFill>
              <a:ea typeface="ＭＳ ゴシック" panose="020B0609070205080204" pitchFamily="49" charset="-128"/>
            </a:endParaRPr>
          </a:p>
          <a:p>
            <a:pPr marL="363538" indent="-188913">
              <a:buFontTx/>
              <a:buNone/>
              <a:defRPr/>
            </a:pPr>
            <a:r>
              <a:rPr lang="ja-JP" altLang="en-US" sz="1400" dirty="0">
                <a:latin typeface="ＭＳ ゴシック" panose="020B0609070205080204" pitchFamily="49" charset="-128"/>
                <a:ea typeface="ＭＳ ゴシック" panose="020B0609070205080204" pitchFamily="49" charset="-128"/>
              </a:rPr>
              <a:t>・</a:t>
            </a:r>
            <a:r>
              <a:rPr lang="ja-JP" altLang="ja-JP" sz="1400" dirty="0">
                <a:latin typeface="ＭＳ 明朝" panose="02020609040205080304" pitchFamily="17" charset="-128"/>
                <a:ea typeface="ＭＳ 明朝" panose="02020609040205080304" pitchFamily="17" charset="-128"/>
              </a:rPr>
              <a:t>看護体制加算（Ⅱ）を算定するに当たり、看護職員の数が常勤換算方法で必要な数を満たしていなかったので、必要な人員を満たすこと。</a:t>
            </a:r>
          </a:p>
          <a:p>
            <a:pPr marL="538163" indent="-174625">
              <a:buFontTx/>
              <a:buNone/>
              <a:defRPr/>
            </a:pPr>
            <a:r>
              <a:rPr lang="ja-JP" altLang="ja-JP" sz="1400" dirty="0">
                <a:latin typeface="ＭＳ 明朝" panose="02020609040205080304" pitchFamily="17" charset="-128"/>
                <a:ea typeface="ＭＳ 明朝" panose="02020609040205080304" pitchFamily="17" charset="-128"/>
              </a:rPr>
              <a:t>※看護体制加算（Ⅱ）を算定している</a:t>
            </a:r>
            <a:r>
              <a:rPr lang="ja-JP" altLang="ja-JP" sz="1400" dirty="0">
                <a:solidFill>
                  <a:srgbClr val="FF0000"/>
                </a:solidFill>
                <a:latin typeface="ＭＳ 明朝" panose="02020609040205080304" pitchFamily="17" charset="-128"/>
                <a:ea typeface="ＭＳ 明朝" panose="02020609040205080304" pitchFamily="17" charset="-128"/>
              </a:rPr>
              <a:t>看護職員が機能訓練指導員を兼務する場合は、勤務時間の按分</a:t>
            </a:r>
            <a:r>
              <a:rPr lang="ja-JP" altLang="ja-JP" sz="1400" dirty="0">
                <a:latin typeface="ＭＳ 明朝" panose="02020609040205080304" pitchFamily="17" charset="-128"/>
                <a:ea typeface="ＭＳ 明朝" panose="02020609040205080304" pitchFamily="17" charset="-128"/>
              </a:rPr>
              <a:t>をすること（なお、当該職員によって看護体制加算（Ⅰ）を算定することは望ましくないとされているので留意すること）。</a:t>
            </a:r>
            <a:endParaRPr lang="ja-JP" altLang="en-US" sz="1400" dirty="0">
              <a:latin typeface="ＭＳ 明朝" panose="02020609040205080304" pitchFamily="17" charset="-128"/>
              <a:ea typeface="ＭＳ 明朝" panose="02020609040205080304" pitchFamily="17" charset="-128"/>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ー 1">
            <a:extLst>
              <a:ext uri="{FF2B5EF4-FFF2-40B4-BE49-F238E27FC236}">
                <a16:creationId xmlns:a16="http://schemas.microsoft.com/office/drawing/2014/main" id="{59D620D9-BA9D-434F-ABCE-58339192E2F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7EF937F-16AD-4CD7-861F-7086ED991D8D}" type="slidenum">
              <a:rPr lang="en-US" altLang="ja-JP" sz="1400" smtClean="0"/>
              <a:pPr>
                <a:spcBef>
                  <a:spcPct val="0"/>
                </a:spcBef>
                <a:buFontTx/>
                <a:buNone/>
              </a:pPr>
              <a:t>11</a:t>
            </a:fld>
            <a:endParaRPr lang="en-US" altLang="ja-JP" sz="1400"/>
          </a:p>
        </p:txBody>
      </p:sp>
      <p:sp>
        <p:nvSpPr>
          <p:cNvPr id="3" name="Rectangle 2">
            <a:extLst>
              <a:ext uri="{FF2B5EF4-FFF2-40B4-BE49-F238E27FC236}">
                <a16:creationId xmlns:a16="http://schemas.microsoft.com/office/drawing/2014/main" id="{39FCAD59-FAD8-4D25-BB0F-3ABE356F6555}"/>
              </a:ext>
            </a:extLst>
          </p:cNvPr>
          <p:cNvSpPr txBox="1">
            <a:spLocks noChangeArrowheads="1"/>
          </p:cNvSpPr>
          <p:nvPr/>
        </p:nvSpPr>
        <p:spPr>
          <a:xfrm>
            <a:off x="468313" y="549275"/>
            <a:ext cx="8229600" cy="396875"/>
          </a:xfrm>
          <a:prstGeom prst="rect">
            <a:avLst/>
          </a:prstGeom>
          <a:solidFill>
            <a:srgbClr val="CC99FF"/>
          </a:solidFill>
        </p:spPr>
        <p:txBody>
          <a:bodyPr>
            <a:sp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2000" b="1" kern="0">
                <a:ea typeface="ＭＳ ゴシック" panose="020B0609070205080204" pitchFamily="49" charset="-128"/>
              </a:rPr>
              <a:t>報酬に関するもの（３）</a:t>
            </a:r>
          </a:p>
        </p:txBody>
      </p:sp>
      <p:sp>
        <p:nvSpPr>
          <p:cNvPr id="4" name="Rectangle 3">
            <a:extLst>
              <a:ext uri="{FF2B5EF4-FFF2-40B4-BE49-F238E27FC236}">
                <a16:creationId xmlns:a16="http://schemas.microsoft.com/office/drawing/2014/main" id="{D72AD442-9414-466D-8300-21BE39E30FD5}"/>
              </a:ext>
            </a:extLst>
          </p:cNvPr>
          <p:cNvSpPr>
            <a:spLocks noChangeArrowheads="1"/>
          </p:cNvSpPr>
          <p:nvPr/>
        </p:nvSpPr>
        <p:spPr bwMode="auto">
          <a:xfrm>
            <a:off x="407988" y="981075"/>
            <a:ext cx="8351837" cy="4938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　</a:t>
            </a:r>
          </a:p>
          <a:p>
            <a:pPr marL="538163" indent="-538163">
              <a:buFontTx/>
              <a:buNone/>
              <a:defRPr/>
            </a:pPr>
            <a:r>
              <a:rPr lang="ja-JP" altLang="en-US" sz="1600" b="1" dirty="0">
                <a:solidFill>
                  <a:schemeClr val="accent2"/>
                </a:solidFill>
                <a:ea typeface="ＭＳ ゴシック" panose="020B0609070205080204" pitchFamily="49" charset="-128"/>
              </a:rPr>
              <a:t>　</a:t>
            </a:r>
            <a:r>
              <a:rPr lang="ja-JP" altLang="en-US" sz="1500" b="1" dirty="0">
                <a:solidFill>
                  <a:schemeClr val="accent2"/>
                </a:solidFill>
                <a:ea typeface="ＭＳ ゴシック" panose="020B0609070205080204" pitchFamily="49" charset="-128"/>
              </a:rPr>
              <a:t>●個別機能訓練加算、機能訓練指導員の加算</a:t>
            </a:r>
            <a:r>
              <a:rPr lang="ja-JP" altLang="en-US" sz="1500" b="1" dirty="0">
                <a:solidFill>
                  <a:schemeClr val="accent2"/>
                </a:solidFill>
                <a:latin typeface="ＭＳ ゴシック" panose="020B0609070205080204" pitchFamily="49" charset="-128"/>
                <a:ea typeface="ＭＳ ゴシック" panose="020B0609070205080204" pitchFamily="49" charset="-128"/>
              </a:rPr>
              <a:t>（介護老人福祉施設、短期入所生活介護）</a:t>
            </a:r>
            <a:endParaRPr lang="ja-JP" altLang="en-US" sz="1500" b="1" dirty="0">
              <a:solidFill>
                <a:schemeClr val="accent2"/>
              </a:solidFill>
              <a:ea typeface="ＭＳ ゴシック" panose="020B0609070205080204" pitchFamily="49" charset="-128"/>
            </a:endParaRPr>
          </a:p>
          <a:p>
            <a:pPr marL="363538" indent="-188913">
              <a:buFontTx/>
              <a:buNone/>
              <a:defRPr/>
            </a:pPr>
            <a:r>
              <a:rPr lang="ja-JP" altLang="en-US" sz="1400" dirty="0">
                <a:latin typeface="ＭＳ ゴシック" panose="020B0609070205080204" pitchFamily="49" charset="-128"/>
                <a:ea typeface="ＭＳ ゴシック" panose="020B0609070205080204" pitchFamily="49" charset="-128"/>
              </a:rPr>
              <a:t>・</a:t>
            </a:r>
            <a:r>
              <a:rPr lang="ja-JP" altLang="ja-JP" sz="1400" dirty="0">
                <a:latin typeface="ＭＳ 明朝" panose="02020609040205080304" pitchFamily="17" charset="-128"/>
                <a:ea typeface="ＭＳ 明朝" panose="02020609040205080304" pitchFamily="17" charset="-128"/>
              </a:rPr>
              <a:t>個別機能訓練加算</a:t>
            </a:r>
            <a:r>
              <a:rPr lang="ja-JP" altLang="en-US" sz="1400" dirty="0">
                <a:latin typeface="ＭＳ 明朝" panose="02020609040205080304" pitchFamily="17" charset="-128"/>
                <a:ea typeface="ＭＳ 明朝" panose="02020609040205080304" pitchFamily="17" charset="-128"/>
              </a:rPr>
              <a:t>（介護老人福祉施設）</a:t>
            </a:r>
            <a:r>
              <a:rPr lang="ja-JP" altLang="ja-JP" sz="1400" dirty="0">
                <a:latin typeface="ＭＳ 明朝" panose="02020609040205080304" pitchFamily="17" charset="-128"/>
                <a:ea typeface="ＭＳ 明朝" panose="02020609040205080304" pitchFamily="17" charset="-128"/>
              </a:rPr>
              <a:t>、機能訓練指導員の加算</a:t>
            </a:r>
            <a:r>
              <a:rPr lang="ja-JP" altLang="en-US" sz="1400" dirty="0">
                <a:latin typeface="ＭＳ 明朝" panose="02020609040205080304" pitchFamily="17" charset="-128"/>
                <a:ea typeface="ＭＳ 明朝" panose="02020609040205080304" pitchFamily="17" charset="-128"/>
              </a:rPr>
              <a:t>（短期入所生活介護）</a:t>
            </a:r>
            <a:r>
              <a:rPr lang="ja-JP" altLang="ja-JP" sz="1400" dirty="0">
                <a:latin typeface="ＭＳ 明朝" panose="02020609040205080304" pitchFamily="17" charset="-128"/>
                <a:ea typeface="ＭＳ 明朝" panose="02020609040205080304" pitchFamily="17" charset="-128"/>
              </a:rPr>
              <a:t>を算定するにあたっては、</a:t>
            </a:r>
            <a:r>
              <a:rPr lang="ja-JP" altLang="ja-JP" sz="1400" dirty="0">
                <a:solidFill>
                  <a:srgbClr val="FF0000"/>
                </a:solidFill>
                <a:latin typeface="ＭＳ 明朝" panose="02020609040205080304" pitchFamily="17" charset="-128"/>
                <a:ea typeface="ＭＳ 明朝" panose="02020609040205080304" pitchFamily="17" charset="-128"/>
              </a:rPr>
              <a:t>専ら機能訓練指導員の職務に従事する常勤の理学療法士等を</a:t>
            </a:r>
            <a:r>
              <a:rPr lang="en-US" altLang="ja-JP" sz="1400" dirty="0">
                <a:solidFill>
                  <a:srgbClr val="FF0000"/>
                </a:solidFill>
                <a:latin typeface="ＭＳ 明朝" panose="02020609040205080304" pitchFamily="17" charset="-128"/>
                <a:ea typeface="ＭＳ 明朝" panose="02020609040205080304" pitchFamily="17" charset="-128"/>
              </a:rPr>
              <a:t>1</a:t>
            </a:r>
            <a:r>
              <a:rPr lang="ja-JP" altLang="ja-JP" sz="1400" dirty="0">
                <a:solidFill>
                  <a:srgbClr val="FF0000"/>
                </a:solidFill>
                <a:latin typeface="ＭＳ 明朝" panose="02020609040205080304" pitchFamily="17" charset="-128"/>
                <a:ea typeface="ＭＳ 明朝" panose="02020609040205080304" pitchFamily="17" charset="-128"/>
              </a:rPr>
              <a:t>名以上配置</a:t>
            </a:r>
            <a:r>
              <a:rPr lang="ja-JP" altLang="ja-JP" sz="1400" dirty="0">
                <a:latin typeface="ＭＳ 明朝" panose="02020609040205080304" pitchFamily="17" charset="-128"/>
                <a:ea typeface="ＭＳ 明朝" panose="02020609040205080304" pitchFamily="17" charset="-128"/>
              </a:rPr>
              <a:t>することが要件となるため、必要な人員を満たすこと。</a:t>
            </a:r>
            <a:endParaRPr lang="ja-JP" altLang="en-US" sz="1400" dirty="0">
              <a:latin typeface="ＭＳ 明朝" panose="02020609040205080304" pitchFamily="17" charset="-128"/>
              <a:ea typeface="ＭＳ 明朝" panose="02020609040205080304" pitchFamily="17" charset="-128"/>
            </a:endParaRPr>
          </a:p>
          <a:p>
            <a:pPr marL="363538" indent="-188913">
              <a:buFontTx/>
              <a:buNone/>
              <a:defRPr/>
            </a:pPr>
            <a:endParaRPr lang="ja-JP" altLang="en-US" sz="1400" dirty="0">
              <a:latin typeface="ＭＳ ゴシック" panose="020B0609070205080204" pitchFamily="49" charset="-128"/>
              <a:ea typeface="ＭＳ ゴシック" panose="020B0609070205080204" pitchFamily="49" charset="-128"/>
            </a:endParaRPr>
          </a:p>
          <a:p>
            <a:pPr marL="363538" indent="-188913">
              <a:buFontTx/>
              <a:buNone/>
              <a:defRPr/>
            </a:pPr>
            <a:r>
              <a:rPr lang="ja-JP" altLang="en-US" sz="1400" dirty="0">
                <a:latin typeface="ＭＳ ゴシック" panose="020B0609070205080204" pitchFamily="49" charset="-128"/>
                <a:ea typeface="ＭＳ ゴシック" panose="020B0609070205080204" pitchFamily="49" charset="-128"/>
              </a:rPr>
              <a:t>・</a:t>
            </a:r>
            <a:r>
              <a:rPr lang="ja-JP" altLang="ja-JP" sz="1400" dirty="0">
                <a:latin typeface="ＭＳ 明朝" panose="02020609040205080304" pitchFamily="17" charset="-128"/>
                <a:ea typeface="ＭＳ 明朝" panose="02020609040205080304" pitchFamily="17" charset="-128"/>
              </a:rPr>
              <a:t>個別機能訓練加算</a:t>
            </a:r>
            <a:r>
              <a:rPr lang="ja-JP" altLang="en-US" sz="1400" dirty="0">
                <a:latin typeface="ＭＳ 明朝" panose="02020609040205080304" pitchFamily="17" charset="-128"/>
                <a:ea typeface="ＭＳ 明朝" panose="02020609040205080304" pitchFamily="17" charset="-128"/>
              </a:rPr>
              <a:t>（介護老人福祉施設）について、</a:t>
            </a:r>
            <a:r>
              <a:rPr lang="ja-JP" altLang="ja-JP" sz="1400" dirty="0">
                <a:latin typeface="ＭＳ 明朝" panose="02020609040205080304" pitchFamily="17" charset="-128"/>
                <a:ea typeface="ＭＳ 明朝" panose="02020609040205080304" pitchFamily="17" charset="-128"/>
              </a:rPr>
              <a:t>個別機能訓練に関する記録（実施時間、訓練内容、担当者等）は、利用者毎に保管すること。</a:t>
            </a:r>
            <a:endParaRPr lang="ja-JP" altLang="en-US" sz="1400" dirty="0">
              <a:latin typeface="ＭＳ 明朝" panose="02020609040205080304" pitchFamily="17" charset="-128"/>
              <a:ea typeface="ＭＳ 明朝" panose="02020609040205080304" pitchFamily="17" charset="-128"/>
            </a:endParaRPr>
          </a:p>
          <a:p>
            <a:pPr marL="363538" indent="-188913">
              <a:buFontTx/>
              <a:buNone/>
              <a:defRPr/>
            </a:pPr>
            <a:endParaRPr lang="ja-JP" altLang="en-US" sz="1400" dirty="0">
              <a:latin typeface="ＭＳ 明朝" panose="02020609040205080304" pitchFamily="17" charset="-128"/>
              <a:ea typeface="ＭＳ 明朝" panose="02020609040205080304" pitchFamily="17" charset="-128"/>
            </a:endParaRPr>
          </a:p>
          <a:p>
            <a:pPr marL="363538" indent="-188913">
              <a:buFontTx/>
              <a:buNone/>
              <a:defRPr/>
            </a:pPr>
            <a:r>
              <a:rPr lang="ja-JP" altLang="en-US" sz="1400" dirty="0">
                <a:latin typeface="ＭＳ ゴシック" panose="020B0609070205080204" pitchFamily="49" charset="-128"/>
                <a:ea typeface="ＭＳ ゴシック" panose="020B0609070205080204" pitchFamily="49" charset="-128"/>
              </a:rPr>
              <a:t>・</a:t>
            </a:r>
            <a:r>
              <a:rPr lang="ja-JP" altLang="ja-JP" sz="1400" dirty="0">
                <a:latin typeface="ＭＳ 明朝" panose="02020609040205080304" pitchFamily="17" charset="-128"/>
                <a:ea typeface="ＭＳ 明朝" panose="02020609040205080304" pitchFamily="17" charset="-128"/>
              </a:rPr>
              <a:t>個別機能訓練加算</a:t>
            </a:r>
            <a:r>
              <a:rPr lang="ja-JP" altLang="en-US" sz="1400" dirty="0">
                <a:latin typeface="ＭＳ 明朝" panose="02020609040205080304" pitchFamily="17" charset="-128"/>
                <a:ea typeface="ＭＳ 明朝" panose="02020609040205080304" pitchFamily="17" charset="-128"/>
              </a:rPr>
              <a:t>（短期入所生活介護）</a:t>
            </a:r>
            <a:r>
              <a:rPr lang="ja-JP" altLang="ja-JP" sz="1400" dirty="0">
                <a:latin typeface="ＭＳ 明朝" panose="02020609040205080304" pitchFamily="17" charset="-128"/>
                <a:ea typeface="ＭＳ 明朝" panose="02020609040205080304" pitchFamily="17" charset="-128"/>
              </a:rPr>
              <a:t>に係る機能訓練は、専ら機能訓練指導員の職務に従事する理学療法士等を</a:t>
            </a:r>
            <a:r>
              <a:rPr lang="en-US" altLang="ja-JP" sz="1400" dirty="0">
                <a:latin typeface="ＭＳ 明朝" panose="02020609040205080304" pitchFamily="17" charset="-128"/>
                <a:ea typeface="ＭＳ 明朝" panose="02020609040205080304" pitchFamily="17" charset="-128"/>
              </a:rPr>
              <a:t>1</a:t>
            </a:r>
            <a:r>
              <a:rPr lang="ja-JP" altLang="ja-JP" sz="1400" dirty="0">
                <a:latin typeface="ＭＳ 明朝" panose="02020609040205080304" pitchFamily="17" charset="-128"/>
                <a:ea typeface="ＭＳ 明朝" panose="02020609040205080304" pitchFamily="17" charset="-128"/>
              </a:rPr>
              <a:t>名以上配置し、理学療法士等から</a:t>
            </a:r>
            <a:r>
              <a:rPr lang="ja-JP" altLang="ja-JP" sz="1400" dirty="0">
                <a:solidFill>
                  <a:srgbClr val="FF0000"/>
                </a:solidFill>
                <a:latin typeface="ＭＳ 明朝" panose="02020609040205080304" pitchFamily="17" charset="-128"/>
                <a:ea typeface="ＭＳ 明朝" panose="02020609040205080304" pitchFamily="17" charset="-128"/>
              </a:rPr>
              <a:t>直接訓練の提供を受けた利用者のみが当該加算の算定対象</a:t>
            </a:r>
            <a:r>
              <a:rPr lang="ja-JP" altLang="ja-JP" sz="1400" dirty="0">
                <a:latin typeface="ＭＳ 明朝" panose="02020609040205080304" pitchFamily="17" charset="-128"/>
                <a:ea typeface="ＭＳ 明朝" panose="02020609040205080304" pitchFamily="17" charset="-128"/>
              </a:rPr>
              <a:t>となること</a:t>
            </a:r>
            <a:r>
              <a:rPr lang="ja-JP" altLang="en-US" sz="1400" dirty="0">
                <a:latin typeface="ＭＳ 明朝" panose="02020609040205080304" pitchFamily="17" charset="-128"/>
                <a:ea typeface="ＭＳ 明朝" panose="02020609040205080304" pitchFamily="17" charset="-128"/>
              </a:rPr>
              <a:t>。</a:t>
            </a:r>
          </a:p>
          <a:p>
            <a:pPr marL="363538" indent="-188913">
              <a:buFontTx/>
              <a:buNone/>
              <a:defRPr/>
            </a:pPr>
            <a:endParaRPr lang="ja-JP" altLang="en-US" sz="1400" dirty="0">
              <a:latin typeface="ＭＳ ゴシック" panose="020B0609070205080204" pitchFamily="49" charset="-128"/>
              <a:ea typeface="ＭＳ ゴシック" panose="020B0609070205080204" pitchFamily="49" charset="-128"/>
            </a:endParaRPr>
          </a:p>
          <a:p>
            <a:pPr marL="363538" indent="-188913">
              <a:buFontTx/>
              <a:buNone/>
              <a:defRPr/>
            </a:pPr>
            <a:r>
              <a:rPr lang="ja-JP" altLang="en-US" sz="1400" dirty="0">
                <a:latin typeface="ＭＳ ゴシック" panose="020B0609070205080204" pitchFamily="49" charset="-128"/>
                <a:ea typeface="ＭＳ ゴシック" panose="020B0609070205080204" pitchFamily="49" charset="-128"/>
              </a:rPr>
              <a:t>・</a:t>
            </a:r>
            <a:r>
              <a:rPr lang="ja-JP" altLang="ja-JP" sz="1400" dirty="0">
                <a:latin typeface="ＭＳ 明朝" panose="02020609040205080304" pitchFamily="17" charset="-128"/>
                <a:ea typeface="ＭＳ 明朝" panose="02020609040205080304" pitchFamily="17" charset="-128"/>
              </a:rPr>
              <a:t>個別機能訓練加算</a:t>
            </a:r>
            <a:r>
              <a:rPr lang="ja-JP" altLang="en-US" sz="1400" dirty="0">
                <a:latin typeface="ＭＳ 明朝" panose="02020609040205080304" pitchFamily="17" charset="-128"/>
                <a:ea typeface="ＭＳ 明朝" panose="02020609040205080304" pitchFamily="17" charset="-128"/>
              </a:rPr>
              <a:t>（短期入所生活介護）</a:t>
            </a:r>
            <a:r>
              <a:rPr lang="ja-JP" altLang="ja-JP" sz="1400" dirty="0">
                <a:latin typeface="ＭＳ 明朝" panose="02020609040205080304" pitchFamily="17" charset="-128"/>
                <a:ea typeface="ＭＳ 明朝" panose="02020609040205080304" pitchFamily="17" charset="-128"/>
              </a:rPr>
              <a:t>に</a:t>
            </a:r>
            <a:r>
              <a:rPr lang="ja-JP" altLang="en-US" sz="1400" dirty="0">
                <a:latin typeface="ＭＳ 明朝" panose="02020609040205080304" pitchFamily="17" charset="-128"/>
                <a:ea typeface="ＭＳ 明朝" panose="02020609040205080304" pitchFamily="17" charset="-128"/>
              </a:rPr>
              <a:t>ついて、</a:t>
            </a:r>
            <a:r>
              <a:rPr lang="ja-JP" altLang="ja-JP" sz="1400" dirty="0">
                <a:latin typeface="ＭＳ 明朝" panose="02020609040205080304" pitchFamily="17" charset="-128"/>
                <a:ea typeface="ＭＳ 明朝" panose="02020609040205080304" pitchFamily="17" charset="-128"/>
              </a:rPr>
              <a:t>個別機能訓練計画を作成する前に、利用者の居宅を訪問しているが、利用者はショートステイを利用中であり、利用者の</a:t>
            </a:r>
            <a:r>
              <a:rPr lang="ja-JP" altLang="ja-JP" sz="1400" dirty="0">
                <a:solidFill>
                  <a:srgbClr val="FF0000"/>
                </a:solidFill>
                <a:latin typeface="ＭＳ 明朝" panose="02020609040205080304" pitchFamily="17" charset="-128"/>
                <a:ea typeface="ＭＳ 明朝" panose="02020609040205080304" pitchFamily="17" charset="-128"/>
              </a:rPr>
              <a:t>居宅での生活状況</a:t>
            </a:r>
            <a:r>
              <a:rPr lang="ja-JP" altLang="ja-JP" sz="1400" dirty="0">
                <a:latin typeface="ＭＳ 明朝" panose="02020609040205080304" pitchFamily="17" charset="-128"/>
                <a:ea typeface="ＭＳ 明朝" panose="02020609040205080304" pitchFamily="17" charset="-128"/>
              </a:rPr>
              <a:t>を確認していない</a:t>
            </a:r>
            <a:r>
              <a:rPr lang="ja-JP" altLang="en-US" sz="1400" dirty="0">
                <a:latin typeface="ＭＳ 明朝" panose="02020609040205080304" pitchFamily="17" charset="-128"/>
                <a:ea typeface="ＭＳ 明朝" panose="02020609040205080304" pitchFamily="17" charset="-128"/>
              </a:rPr>
              <a:t>事例が見受けられた</a:t>
            </a:r>
            <a:r>
              <a:rPr lang="ja-JP" altLang="ja-JP" sz="1400" dirty="0">
                <a:latin typeface="ＭＳ 明朝" panose="02020609040205080304" pitchFamily="17" charset="-128"/>
                <a:ea typeface="ＭＳ 明朝" panose="02020609040205080304" pitchFamily="17" charset="-128"/>
              </a:rPr>
              <a:t>。機能訓練指導員等が居宅を訪問した上で利用者の居宅での生活状況を確認し、多職種協働で個別機能訓練計画を作成した上で実施すること</a:t>
            </a:r>
            <a:r>
              <a:rPr lang="ja-JP" altLang="en-US" sz="1400" dirty="0">
                <a:latin typeface="ＭＳ 明朝" panose="02020609040205080304" pitchFamily="17" charset="-128"/>
                <a:ea typeface="ＭＳ 明朝" panose="02020609040205080304" pitchFamily="17" charset="-128"/>
              </a:rPr>
              <a:t>。</a:t>
            </a:r>
          </a:p>
          <a:p>
            <a:pPr marL="538163" indent="-174625">
              <a:buFontTx/>
              <a:buNone/>
              <a:defRPr/>
            </a:pPr>
            <a:r>
              <a:rPr lang="en-US" altLang="ja-JP" sz="1400" dirty="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個別機能訓練加算</a:t>
            </a:r>
            <a:r>
              <a:rPr lang="ja-JP" altLang="en-US" sz="1400" dirty="0">
                <a:latin typeface="ＭＳ 明朝" panose="02020609040205080304" pitchFamily="17" charset="-128"/>
                <a:ea typeface="ＭＳ 明朝" panose="02020609040205080304" pitchFamily="17" charset="-128"/>
              </a:rPr>
              <a:t>（短期入所生活介護）に係る機能訓練は、身体機能そのものの回復を主たる目的とする訓練ではなく、残存する身体機能を活用して生活機能の維持・向上を図り、</a:t>
            </a:r>
            <a:r>
              <a:rPr lang="ja-JP" altLang="en-US" sz="1400" dirty="0">
                <a:solidFill>
                  <a:srgbClr val="FF0000"/>
                </a:solidFill>
                <a:latin typeface="ＭＳ 明朝" panose="02020609040205080304" pitchFamily="17" charset="-128"/>
                <a:ea typeface="ＭＳ 明朝" panose="02020609040205080304" pitchFamily="17" charset="-128"/>
              </a:rPr>
              <a:t>利用者が居宅において可能な限り自立して暮らし続けるための訓練</a:t>
            </a:r>
            <a:r>
              <a:rPr lang="ja-JP" altLang="en-US" sz="1400" dirty="0">
                <a:latin typeface="ＭＳ 明朝" panose="02020609040205080304" pitchFamily="17" charset="-128"/>
                <a:ea typeface="ＭＳ 明朝" panose="02020609040205080304" pitchFamily="17" charset="-128"/>
              </a:rPr>
              <a:t>を実施すること。</a:t>
            </a:r>
          </a:p>
        </p:txBody>
      </p:sp>
      <p:sp>
        <p:nvSpPr>
          <p:cNvPr id="14341" name="Rectangle 4">
            <a:extLst>
              <a:ext uri="{FF2B5EF4-FFF2-40B4-BE49-F238E27FC236}">
                <a16:creationId xmlns:a16="http://schemas.microsoft.com/office/drawing/2014/main" id="{9D1B6823-20A7-46A8-BC29-E189A0BE7A3C}"/>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スライド番号プレースホルダー 1">
            <a:extLst>
              <a:ext uri="{FF2B5EF4-FFF2-40B4-BE49-F238E27FC236}">
                <a16:creationId xmlns:a16="http://schemas.microsoft.com/office/drawing/2014/main" id="{1310EA48-38C7-46D2-8289-937B1701DE7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5F99465-6BA2-4397-8D84-F9AD1A6735C1}" type="slidenum">
              <a:rPr lang="en-US" altLang="ja-JP" sz="1400" smtClean="0"/>
              <a:pPr>
                <a:spcBef>
                  <a:spcPct val="0"/>
                </a:spcBef>
                <a:buFontTx/>
                <a:buNone/>
              </a:pPr>
              <a:t>12</a:t>
            </a:fld>
            <a:endParaRPr lang="en-US" altLang="ja-JP" sz="1400"/>
          </a:p>
        </p:txBody>
      </p:sp>
      <p:pic>
        <p:nvPicPr>
          <p:cNvPr id="15363" name="図 2">
            <a:extLst>
              <a:ext uri="{FF2B5EF4-FFF2-40B4-BE49-F238E27FC236}">
                <a16:creationId xmlns:a16="http://schemas.microsoft.com/office/drawing/2014/main" id="{330A1572-95A3-4DC8-9830-4DCBA6CBC2A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9750" y="1601788"/>
            <a:ext cx="3816350" cy="514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4" name="図 3">
            <a:extLst>
              <a:ext uri="{FF2B5EF4-FFF2-40B4-BE49-F238E27FC236}">
                <a16:creationId xmlns:a16="http://schemas.microsoft.com/office/drawing/2014/main" id="{33F8DDF7-6E31-4524-897D-88A2ECC6856E}"/>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003800" y="1700213"/>
            <a:ext cx="3416300" cy="5041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A15D9B6A-CA87-4998-8B57-8DCEC3C49DC2}"/>
              </a:ext>
            </a:extLst>
          </p:cNvPr>
          <p:cNvSpPr txBox="1">
            <a:spLocks noChangeArrowheads="1"/>
          </p:cNvSpPr>
          <p:nvPr/>
        </p:nvSpPr>
        <p:spPr>
          <a:xfrm>
            <a:off x="468313" y="549275"/>
            <a:ext cx="8229600" cy="396875"/>
          </a:xfrm>
          <a:prstGeom prst="rect">
            <a:avLst/>
          </a:prstGeom>
          <a:solidFill>
            <a:srgbClr val="CC99FF"/>
          </a:solidFill>
        </p:spPr>
        <p:txBody>
          <a:bodyPr>
            <a:sp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2000" b="1" kern="0" dirty="0">
                <a:ea typeface="ＭＳ ゴシック" panose="020B0609070205080204" pitchFamily="49" charset="-128"/>
              </a:rPr>
              <a:t>報酬に関するもの（４）</a:t>
            </a:r>
          </a:p>
        </p:txBody>
      </p:sp>
      <p:sp>
        <p:nvSpPr>
          <p:cNvPr id="15366" name="Rectangle 4">
            <a:extLst>
              <a:ext uri="{FF2B5EF4-FFF2-40B4-BE49-F238E27FC236}">
                <a16:creationId xmlns:a16="http://schemas.microsoft.com/office/drawing/2014/main" id="{6F70B1A8-77ED-4ABA-8392-512F0ABF59CF}"/>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15367" name="Rectangle 3">
            <a:extLst>
              <a:ext uri="{FF2B5EF4-FFF2-40B4-BE49-F238E27FC236}">
                <a16:creationId xmlns:a16="http://schemas.microsoft.com/office/drawing/2014/main" id="{20D0EA77-1F51-459C-B9F8-A56B3F3C115A}"/>
              </a:ext>
            </a:extLst>
          </p:cNvPr>
          <p:cNvSpPr>
            <a:spLocks noChangeArrowheads="1"/>
          </p:cNvSpPr>
          <p:nvPr/>
        </p:nvSpPr>
        <p:spPr bwMode="auto">
          <a:xfrm>
            <a:off x="395288" y="908050"/>
            <a:ext cx="8497887" cy="129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3538" indent="-188913">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buFontTx/>
              <a:buNone/>
            </a:pPr>
            <a:r>
              <a:rPr lang="ja-JP" altLang="en-US" sz="1400">
                <a:latin typeface="ＭＳ ゴシック" panose="020B0609070205080204" pitchFamily="49" charset="-128"/>
                <a:ea typeface="ＭＳ ゴシック" panose="020B0609070205080204" pitchFamily="49" charset="-128"/>
              </a:rPr>
              <a:t>＜参考様式＞</a:t>
            </a:r>
          </a:p>
          <a:p>
            <a:pPr>
              <a:buFontTx/>
              <a:buNone/>
            </a:pPr>
            <a:r>
              <a:rPr lang="ja-JP" altLang="en-US" sz="1400">
                <a:latin typeface="ＭＳ 明朝" panose="02020609040205080304" pitchFamily="17" charset="-128"/>
                <a:ea typeface="ＭＳ 明朝" panose="02020609040205080304" pitchFamily="17" charset="-128"/>
              </a:rPr>
              <a:t>「通所介護及び短期入所生活介護における個別機能訓練加算に関する事務処理手順及び様式例の提示について」（平成</a:t>
            </a:r>
            <a:r>
              <a:rPr lang="en-US" altLang="ja-JP" sz="1400">
                <a:latin typeface="ＭＳ 明朝" panose="02020609040205080304" pitchFamily="17" charset="-128"/>
                <a:ea typeface="ＭＳ 明朝" panose="02020609040205080304" pitchFamily="17" charset="-128"/>
              </a:rPr>
              <a:t>27</a:t>
            </a:r>
            <a:r>
              <a:rPr lang="ja-JP" altLang="en-US" sz="1400">
                <a:latin typeface="ＭＳ 明朝" panose="02020609040205080304" pitchFamily="17" charset="-128"/>
                <a:ea typeface="ＭＳ 明朝" panose="02020609040205080304" pitchFamily="17" charset="-128"/>
              </a:rPr>
              <a:t>年</a:t>
            </a:r>
            <a:r>
              <a:rPr lang="en-US" altLang="ja-JP" sz="1400">
                <a:latin typeface="ＭＳ 明朝" panose="02020609040205080304" pitchFamily="17" charset="-128"/>
                <a:ea typeface="ＭＳ 明朝" panose="02020609040205080304" pitchFamily="17" charset="-128"/>
              </a:rPr>
              <a:t>3</a:t>
            </a:r>
            <a:r>
              <a:rPr lang="ja-JP" altLang="en-US" sz="1400">
                <a:latin typeface="ＭＳ 明朝" panose="02020609040205080304" pitchFamily="17" charset="-128"/>
                <a:ea typeface="ＭＳ 明朝" panose="02020609040205080304" pitchFamily="17" charset="-128"/>
              </a:rPr>
              <a:t>月</a:t>
            </a:r>
            <a:r>
              <a:rPr lang="en-US" altLang="ja-JP" sz="1400">
                <a:latin typeface="ＭＳ 明朝" panose="02020609040205080304" pitchFamily="17" charset="-128"/>
                <a:ea typeface="ＭＳ 明朝" panose="02020609040205080304" pitchFamily="17" charset="-128"/>
              </a:rPr>
              <a:t>27</a:t>
            </a:r>
            <a:r>
              <a:rPr lang="ja-JP" altLang="en-US" sz="1400">
                <a:latin typeface="ＭＳ 明朝" panose="02020609040205080304" pitchFamily="17" charset="-128"/>
                <a:ea typeface="ＭＳ 明朝" panose="02020609040205080304" pitchFamily="17" charset="-128"/>
              </a:rPr>
              <a:t>日老振発</a:t>
            </a:r>
            <a:r>
              <a:rPr lang="en-US" altLang="ja-JP" sz="1400">
                <a:latin typeface="ＭＳ 明朝" panose="02020609040205080304" pitchFamily="17" charset="-128"/>
                <a:ea typeface="ＭＳ 明朝" panose="02020609040205080304" pitchFamily="17" charset="-128"/>
              </a:rPr>
              <a:t>0327</a:t>
            </a:r>
            <a:r>
              <a:rPr lang="ja-JP" altLang="en-US" sz="1400">
                <a:latin typeface="ＭＳ 明朝" panose="02020609040205080304" pitchFamily="17" charset="-128"/>
                <a:ea typeface="ＭＳ 明朝" panose="02020609040205080304" pitchFamily="17" charset="-128"/>
              </a:rPr>
              <a:t>第</a:t>
            </a:r>
            <a:r>
              <a:rPr lang="en-US" altLang="ja-JP" sz="1400">
                <a:latin typeface="ＭＳ 明朝" panose="02020609040205080304" pitchFamily="17" charset="-128"/>
                <a:ea typeface="ＭＳ 明朝" panose="02020609040205080304" pitchFamily="17" charset="-128"/>
              </a:rPr>
              <a:t>2</a:t>
            </a:r>
            <a:r>
              <a:rPr lang="ja-JP" altLang="en-US" sz="1400">
                <a:latin typeface="ＭＳ 明朝" panose="02020609040205080304" pitchFamily="17" charset="-128"/>
                <a:ea typeface="ＭＳ 明朝" panose="02020609040205080304" pitchFamily="17" charset="-128"/>
              </a:rPr>
              <a:t>号）より　</a:t>
            </a:r>
            <a:r>
              <a:rPr lang="en-US" altLang="ja-JP" sz="1400">
                <a:latin typeface="ＭＳ 明朝" panose="02020609040205080304" pitchFamily="17" charset="-128"/>
                <a:ea typeface="ＭＳ 明朝" panose="02020609040205080304" pitchFamily="17" charset="-128"/>
              </a:rPr>
              <a:t>H27</a:t>
            </a:r>
            <a:r>
              <a:rPr lang="ja-JP" altLang="en-US" sz="1400">
                <a:latin typeface="ＭＳ 明朝" panose="02020609040205080304" pitchFamily="17" charset="-128"/>
                <a:ea typeface="ＭＳ 明朝" panose="02020609040205080304" pitchFamily="17" charset="-128"/>
              </a:rPr>
              <a:t>年青本</a:t>
            </a:r>
            <a:r>
              <a:rPr lang="en-US" altLang="ja-JP" sz="1400">
                <a:latin typeface="ＭＳ 明朝" panose="02020609040205080304" pitchFamily="17" charset="-128"/>
                <a:ea typeface="ＭＳ 明朝" panose="02020609040205080304" pitchFamily="17" charset="-128"/>
              </a:rPr>
              <a:t>p1183</a:t>
            </a:r>
            <a:r>
              <a:rPr lang="ja-JP" altLang="en-US" sz="1400">
                <a:latin typeface="ＭＳ 明朝" panose="02020609040205080304" pitchFamily="17" charset="-128"/>
                <a:ea typeface="ＭＳ 明朝" panose="02020609040205080304" pitchFamily="17" charset="-128"/>
              </a:rPr>
              <a:t>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1">
            <a:extLst>
              <a:ext uri="{FF2B5EF4-FFF2-40B4-BE49-F238E27FC236}">
                <a16:creationId xmlns:a16="http://schemas.microsoft.com/office/drawing/2014/main" id="{0DB9CEA8-FA25-4A14-8F48-F2D046474AC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484AB99-55E6-4439-85E4-244282E9AE1F}" type="slidenum">
              <a:rPr lang="en-US" altLang="ja-JP" sz="1400" smtClean="0"/>
              <a:pPr>
                <a:spcBef>
                  <a:spcPct val="0"/>
                </a:spcBef>
                <a:buFontTx/>
                <a:buNone/>
              </a:pPr>
              <a:t>13</a:t>
            </a:fld>
            <a:endParaRPr lang="en-US" altLang="ja-JP" sz="1400"/>
          </a:p>
        </p:txBody>
      </p:sp>
      <p:pic>
        <p:nvPicPr>
          <p:cNvPr id="16387" name="図 2">
            <a:extLst>
              <a:ext uri="{FF2B5EF4-FFF2-40B4-BE49-F238E27FC236}">
                <a16:creationId xmlns:a16="http://schemas.microsoft.com/office/drawing/2014/main" id="{CB80F050-551C-4375-B74D-61C7FD24B67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15925" y="1019175"/>
            <a:ext cx="3651250" cy="538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
            <a:extLst>
              <a:ext uri="{FF2B5EF4-FFF2-40B4-BE49-F238E27FC236}">
                <a16:creationId xmlns:a16="http://schemas.microsoft.com/office/drawing/2014/main" id="{84FF65A7-A4AA-4709-9076-18180EC9DF2E}"/>
              </a:ext>
            </a:extLst>
          </p:cNvPr>
          <p:cNvSpPr txBox="1">
            <a:spLocks noChangeArrowheads="1"/>
          </p:cNvSpPr>
          <p:nvPr/>
        </p:nvSpPr>
        <p:spPr>
          <a:xfrm>
            <a:off x="468313" y="549275"/>
            <a:ext cx="8229600" cy="396875"/>
          </a:xfrm>
          <a:prstGeom prst="rect">
            <a:avLst/>
          </a:prstGeom>
          <a:solidFill>
            <a:srgbClr val="CC99FF"/>
          </a:solidFill>
        </p:spPr>
        <p:txBody>
          <a:bodyPr>
            <a:sp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2000" b="1" kern="0" dirty="0">
                <a:ea typeface="ＭＳ ゴシック" panose="020B0609070205080204" pitchFamily="49" charset="-128"/>
              </a:rPr>
              <a:t>報酬に関するもの（５）</a:t>
            </a:r>
          </a:p>
        </p:txBody>
      </p:sp>
      <p:sp>
        <p:nvSpPr>
          <p:cNvPr id="16389" name="Rectangle 4">
            <a:extLst>
              <a:ext uri="{FF2B5EF4-FFF2-40B4-BE49-F238E27FC236}">
                <a16:creationId xmlns:a16="http://schemas.microsoft.com/office/drawing/2014/main" id="{740C59EF-4DD9-49B0-BCFF-44EA20D274DF}"/>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 5">
            <a:extLst>
              <a:ext uri="{FF2B5EF4-FFF2-40B4-BE49-F238E27FC236}">
                <a16:creationId xmlns:a16="http://schemas.microsoft.com/office/drawing/2014/main" id="{EF3C5452-8A62-4D65-9955-A13A24C2E54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1C31AD25-8BC3-4A6C-9425-1D1009549D0C}" type="slidenum">
              <a:rPr lang="en-US" altLang="ja-JP" sz="1400" smtClean="0"/>
              <a:pPr>
                <a:spcBef>
                  <a:spcPct val="0"/>
                </a:spcBef>
                <a:buFontTx/>
                <a:buNone/>
              </a:pPr>
              <a:t>14</a:t>
            </a:fld>
            <a:endParaRPr lang="en-US" altLang="ja-JP" sz="1400"/>
          </a:p>
        </p:txBody>
      </p:sp>
      <p:sp>
        <p:nvSpPr>
          <p:cNvPr id="17411" name="Rectangle 2">
            <a:extLst>
              <a:ext uri="{FF2B5EF4-FFF2-40B4-BE49-F238E27FC236}">
                <a16:creationId xmlns:a16="http://schemas.microsoft.com/office/drawing/2014/main" id="{B9782236-C376-4DAE-990E-42B7C651D949}"/>
              </a:ext>
            </a:extLst>
          </p:cNvPr>
          <p:cNvSpPr>
            <a:spLocks noGrp="1" noChangeArrowheads="1"/>
          </p:cNvSpPr>
          <p:nvPr>
            <p:ph type="title"/>
          </p:nvPr>
        </p:nvSpPr>
        <p:spPr>
          <a:xfrm>
            <a:off x="468313" y="549275"/>
            <a:ext cx="8229600" cy="396875"/>
          </a:xfrm>
          <a:solidFill>
            <a:srgbClr val="CC99FF"/>
          </a:solidFill>
        </p:spPr>
        <p:txBody>
          <a:bodyPr>
            <a:spAutoFit/>
          </a:bodyPr>
          <a:lstStyle/>
          <a:p>
            <a:pPr eaLnBrk="1" hangingPunct="1"/>
            <a:r>
              <a:rPr lang="ja-JP" altLang="en-US" sz="2000" b="1">
                <a:ea typeface="ＭＳ ゴシック" panose="020B0609070205080204" pitchFamily="49" charset="-128"/>
              </a:rPr>
              <a:t>報酬に関するもの（６）</a:t>
            </a:r>
          </a:p>
        </p:txBody>
      </p:sp>
      <p:sp>
        <p:nvSpPr>
          <p:cNvPr id="11268" name="Rectangle 3">
            <a:extLst>
              <a:ext uri="{FF2B5EF4-FFF2-40B4-BE49-F238E27FC236}">
                <a16:creationId xmlns:a16="http://schemas.microsoft.com/office/drawing/2014/main" id="{CE7F5A3D-0A1D-4E2A-9B00-ABB652BB4AED}"/>
              </a:ext>
            </a:extLst>
          </p:cNvPr>
          <p:cNvSpPr>
            <a:spLocks noChangeArrowheads="1"/>
          </p:cNvSpPr>
          <p:nvPr/>
        </p:nvSpPr>
        <p:spPr bwMode="auto">
          <a:xfrm>
            <a:off x="4440238" y="981075"/>
            <a:ext cx="4257675" cy="3743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　</a:t>
            </a:r>
          </a:p>
          <a:p>
            <a:pPr marL="538163" indent="-538163">
              <a:buFontTx/>
              <a:buNone/>
              <a:defRPr/>
            </a:pPr>
            <a:r>
              <a:rPr lang="ja-JP" altLang="en-US" sz="1600" b="1" dirty="0">
                <a:solidFill>
                  <a:schemeClr val="accent2"/>
                </a:solidFill>
                <a:ea typeface="ＭＳ ゴシック" panose="020B0609070205080204" pitchFamily="49" charset="-128"/>
              </a:rPr>
              <a:t>　●経口維持加算（</a:t>
            </a:r>
            <a:r>
              <a:rPr lang="en-US" altLang="ja-JP" sz="1600" b="1" dirty="0">
                <a:solidFill>
                  <a:schemeClr val="accent2"/>
                </a:solidFill>
                <a:ea typeface="ＭＳ ゴシック" panose="020B0609070205080204" pitchFamily="49" charset="-128"/>
              </a:rPr>
              <a:t>Ⅰ</a:t>
            </a:r>
            <a:r>
              <a:rPr lang="ja-JP" altLang="en-US" sz="1600" b="1" dirty="0">
                <a:solidFill>
                  <a:schemeClr val="accent2"/>
                </a:solidFill>
                <a:ea typeface="ＭＳ ゴシック" panose="020B0609070205080204" pitchFamily="49" charset="-128"/>
              </a:rPr>
              <a:t>）（介護</a:t>
            </a:r>
            <a:r>
              <a:rPr lang="ja-JP" altLang="en-US" sz="1600" b="1" dirty="0">
                <a:solidFill>
                  <a:schemeClr val="accent2"/>
                </a:solidFill>
                <a:latin typeface="ＭＳ ゴシック" panose="020B0609070205080204" pitchFamily="49" charset="-128"/>
                <a:ea typeface="ＭＳ ゴシック" panose="020B0609070205080204" pitchFamily="49" charset="-128"/>
              </a:rPr>
              <a:t>老人福祉施設）</a:t>
            </a:r>
          </a:p>
          <a:p>
            <a:pPr marL="363538" indent="-188913">
              <a:buFontTx/>
              <a:buNone/>
              <a:defRPr/>
            </a:pPr>
            <a:r>
              <a:rPr lang="ja-JP" altLang="ja-JP" sz="1400" dirty="0">
                <a:latin typeface="ＭＳ 明朝" panose="02020609040205080304" pitchFamily="17" charset="-128"/>
                <a:ea typeface="ＭＳ 明朝" panose="02020609040205080304" pitchFamily="17" charset="-128"/>
              </a:rPr>
              <a:t>・月１回以上の食事の観察及び会議等は、関係職種が一堂に会して実施すること</a:t>
            </a:r>
            <a:r>
              <a:rPr lang="ja-JP" altLang="en-US" sz="1400" dirty="0">
                <a:latin typeface="ＭＳ 明朝" panose="02020609040205080304" pitchFamily="17" charset="-128"/>
                <a:ea typeface="ＭＳ 明朝" panose="02020609040205080304" pitchFamily="17" charset="-128"/>
              </a:rPr>
              <a:t>。</a:t>
            </a:r>
            <a:endParaRPr lang="ja-JP" altLang="ja-JP" sz="1400" dirty="0">
              <a:latin typeface="ＭＳ 明朝" panose="02020609040205080304" pitchFamily="17" charset="-128"/>
              <a:ea typeface="ＭＳ 明朝" panose="02020609040205080304" pitchFamily="17" charset="-128"/>
            </a:endParaRPr>
          </a:p>
          <a:p>
            <a:pPr marL="363538" indent="-188913">
              <a:buFontTx/>
              <a:buNone/>
              <a:defRPr/>
            </a:pPr>
            <a:r>
              <a:rPr lang="ja-JP" altLang="ja-JP" sz="1400" dirty="0">
                <a:latin typeface="ＭＳ 明朝" panose="02020609040205080304" pitchFamily="17" charset="-128"/>
                <a:ea typeface="ＭＳ 明朝" panose="02020609040205080304" pitchFamily="17" charset="-128"/>
              </a:rPr>
              <a:t>・食事の観察及び会議等は多職種協働により実施すること</a:t>
            </a:r>
            <a:r>
              <a:rPr lang="ja-JP" altLang="en-US" sz="1400" dirty="0">
                <a:latin typeface="ＭＳ 明朝" panose="02020609040205080304" pitchFamily="17" charset="-128"/>
                <a:ea typeface="ＭＳ 明朝" panose="02020609040205080304" pitchFamily="17" charset="-128"/>
              </a:rPr>
              <a:t>。</a:t>
            </a:r>
            <a:endParaRPr lang="en-US" altLang="ja-JP" sz="1400" dirty="0">
              <a:latin typeface="ＭＳ 明朝" panose="02020609040205080304" pitchFamily="17" charset="-128"/>
              <a:ea typeface="ＭＳ 明朝" panose="02020609040205080304" pitchFamily="17" charset="-128"/>
            </a:endParaRPr>
          </a:p>
          <a:p>
            <a:pPr marL="363538" indent="-188913">
              <a:buFontTx/>
              <a:buNone/>
              <a:defRPr/>
            </a:pPr>
            <a:endParaRPr lang="en-US" altLang="ja-JP" sz="1400" dirty="0">
              <a:latin typeface="ＭＳ 明朝" panose="02020609040205080304" pitchFamily="17" charset="-128"/>
              <a:ea typeface="ＭＳ 明朝" panose="02020609040205080304" pitchFamily="17" charset="-128"/>
            </a:endParaRPr>
          </a:p>
          <a:p>
            <a:pPr marL="363538" indent="-188913">
              <a:buFontTx/>
              <a:buNone/>
              <a:defRPr/>
            </a:pPr>
            <a:r>
              <a:rPr lang="ja-JP" altLang="en-US" sz="1400" dirty="0">
                <a:latin typeface="ＭＳ 明朝" panose="02020609040205080304" pitchFamily="17" charset="-128"/>
                <a:ea typeface="ＭＳ 明朝" panose="02020609040205080304" pitchFamily="17" charset="-128"/>
              </a:rPr>
              <a:t>＜参考様式＞</a:t>
            </a:r>
          </a:p>
          <a:p>
            <a:pPr marL="363538" indent="-188913">
              <a:buFontTx/>
              <a:buNone/>
              <a:defRPr/>
            </a:pPr>
            <a:r>
              <a:rPr lang="ja-JP" altLang="en-US" sz="1400" dirty="0">
                <a:latin typeface="ＭＳ 明朝" panose="02020609040205080304" pitchFamily="17" charset="-128"/>
                <a:ea typeface="ＭＳ 明朝" panose="02020609040205080304" pitchFamily="17" charset="-128"/>
              </a:rPr>
              <a:t>「栄養マネジメント加算及び経口移行加算等に関する事務処理手順及び様式例の提示について」（平成</a:t>
            </a:r>
            <a:r>
              <a:rPr lang="en-US" altLang="ja-JP" sz="1400" dirty="0">
                <a:latin typeface="ＭＳ 明朝" panose="02020609040205080304" pitchFamily="17" charset="-128"/>
                <a:ea typeface="ＭＳ 明朝" panose="02020609040205080304" pitchFamily="17" charset="-128"/>
              </a:rPr>
              <a:t>17</a:t>
            </a:r>
            <a:r>
              <a:rPr lang="ja-JP" altLang="en-US" sz="1400" dirty="0">
                <a:latin typeface="ＭＳ 明朝" panose="02020609040205080304" pitchFamily="17" charset="-128"/>
                <a:ea typeface="ＭＳ 明朝" panose="02020609040205080304" pitchFamily="17" charset="-128"/>
              </a:rPr>
              <a:t>年</a:t>
            </a:r>
            <a:r>
              <a:rPr lang="en-US" altLang="ja-JP" sz="1400" dirty="0">
                <a:latin typeface="ＭＳ 明朝" panose="02020609040205080304" pitchFamily="17" charset="-128"/>
                <a:ea typeface="ＭＳ 明朝" panose="02020609040205080304" pitchFamily="17" charset="-128"/>
              </a:rPr>
              <a:t>9</a:t>
            </a:r>
            <a:r>
              <a:rPr lang="ja-JP" altLang="en-US" sz="1400" dirty="0">
                <a:latin typeface="ＭＳ 明朝" panose="02020609040205080304" pitchFamily="17" charset="-128"/>
                <a:ea typeface="ＭＳ 明朝" panose="02020609040205080304" pitchFamily="17" charset="-128"/>
              </a:rPr>
              <a:t>月</a:t>
            </a:r>
            <a:r>
              <a:rPr lang="en-US" altLang="ja-JP" sz="1400" dirty="0">
                <a:latin typeface="ＭＳ 明朝" panose="02020609040205080304" pitchFamily="17" charset="-128"/>
                <a:ea typeface="ＭＳ 明朝" panose="02020609040205080304" pitchFamily="17" charset="-128"/>
              </a:rPr>
              <a:t>7</a:t>
            </a:r>
            <a:r>
              <a:rPr lang="ja-JP" altLang="en-US" sz="1400" dirty="0">
                <a:latin typeface="ＭＳ 明朝" panose="02020609040205080304" pitchFamily="17" charset="-128"/>
                <a:ea typeface="ＭＳ 明朝" panose="02020609040205080304" pitchFamily="17" charset="-128"/>
              </a:rPr>
              <a:t>日</a:t>
            </a:r>
            <a:r>
              <a:rPr lang="ja-JP" altLang="en-US" sz="1400" dirty="0" err="1">
                <a:latin typeface="ＭＳ 明朝" panose="02020609040205080304" pitchFamily="17" charset="-128"/>
                <a:ea typeface="ＭＳ 明朝" panose="02020609040205080304" pitchFamily="17" charset="-128"/>
              </a:rPr>
              <a:t>老老</a:t>
            </a:r>
            <a:r>
              <a:rPr lang="ja-JP" altLang="en-US" sz="1400" dirty="0">
                <a:latin typeface="ＭＳ 明朝" panose="02020609040205080304" pitchFamily="17" charset="-128"/>
                <a:ea typeface="ＭＳ 明朝" panose="02020609040205080304" pitchFamily="17" charset="-128"/>
              </a:rPr>
              <a:t>発第</a:t>
            </a:r>
            <a:r>
              <a:rPr lang="en-US" altLang="ja-JP" sz="1400" dirty="0">
                <a:latin typeface="ＭＳ 明朝" panose="02020609040205080304" pitchFamily="17" charset="-128"/>
                <a:ea typeface="ＭＳ 明朝" panose="02020609040205080304" pitchFamily="17" charset="-128"/>
              </a:rPr>
              <a:t>0907002</a:t>
            </a:r>
            <a:r>
              <a:rPr lang="ja-JP" altLang="en-US" sz="1400" dirty="0">
                <a:latin typeface="ＭＳ 明朝" panose="02020609040205080304" pitchFamily="17" charset="-128"/>
                <a:ea typeface="ＭＳ 明朝" panose="02020609040205080304" pitchFamily="17" charset="-128"/>
              </a:rPr>
              <a:t>号）より　</a:t>
            </a:r>
            <a:r>
              <a:rPr lang="en-US" altLang="ja-JP" sz="1400" dirty="0">
                <a:latin typeface="ＭＳ 明朝" panose="02020609040205080304" pitchFamily="17" charset="-128"/>
                <a:ea typeface="ＭＳ 明朝" panose="02020609040205080304" pitchFamily="17" charset="-128"/>
              </a:rPr>
              <a:t>H27</a:t>
            </a:r>
            <a:r>
              <a:rPr lang="ja-JP" altLang="en-US" sz="1400" dirty="0">
                <a:latin typeface="ＭＳ 明朝" panose="02020609040205080304" pitchFamily="17" charset="-128"/>
                <a:ea typeface="ＭＳ 明朝" panose="02020609040205080304" pitchFamily="17" charset="-128"/>
              </a:rPr>
              <a:t>年版緑本</a:t>
            </a:r>
            <a:r>
              <a:rPr lang="en-US" altLang="ja-JP" sz="1400" dirty="0">
                <a:latin typeface="ＭＳ 明朝" panose="02020609040205080304" pitchFamily="17" charset="-128"/>
                <a:ea typeface="ＭＳ 明朝" panose="02020609040205080304" pitchFamily="17" charset="-128"/>
              </a:rPr>
              <a:t>p778</a:t>
            </a:r>
            <a:endParaRPr lang="ja-JP" altLang="ja-JP" sz="1400" dirty="0">
              <a:latin typeface="ＭＳ 明朝" panose="02020609040205080304" pitchFamily="17" charset="-128"/>
              <a:ea typeface="ＭＳ 明朝" panose="02020609040205080304" pitchFamily="17" charset="-128"/>
            </a:endParaRPr>
          </a:p>
          <a:p>
            <a:pPr marL="363538" indent="-188913">
              <a:buFontTx/>
              <a:buNone/>
              <a:defRPr/>
            </a:pPr>
            <a:endParaRPr lang="ja-JP" altLang="en-US" sz="1400" b="1" dirty="0">
              <a:solidFill>
                <a:schemeClr val="accent2"/>
              </a:solidFill>
              <a:ea typeface="ＭＳ ゴシック" panose="020B0609070205080204" pitchFamily="49" charset="-128"/>
            </a:endParaRPr>
          </a:p>
        </p:txBody>
      </p:sp>
      <p:sp>
        <p:nvSpPr>
          <p:cNvPr id="17413" name="Rectangle 4">
            <a:extLst>
              <a:ext uri="{FF2B5EF4-FFF2-40B4-BE49-F238E27FC236}">
                <a16:creationId xmlns:a16="http://schemas.microsoft.com/office/drawing/2014/main" id="{783E1318-7946-4600-9B0D-DB65F6A877F4}"/>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pic>
        <p:nvPicPr>
          <p:cNvPr id="17414" name="図 1">
            <a:extLst>
              <a:ext uri="{FF2B5EF4-FFF2-40B4-BE49-F238E27FC236}">
                <a16:creationId xmlns:a16="http://schemas.microsoft.com/office/drawing/2014/main" id="{2E29DAEC-2A54-4495-9FDE-9BBEDDEBDF3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68313" y="993775"/>
            <a:ext cx="3990975" cy="581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1">
            <a:extLst>
              <a:ext uri="{FF2B5EF4-FFF2-40B4-BE49-F238E27FC236}">
                <a16:creationId xmlns:a16="http://schemas.microsoft.com/office/drawing/2014/main" id="{4A55562B-11D8-4E4C-BE80-8E48D7DF1A2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00CB562-4720-4C33-B3CD-C8D2B6FEAE04}" type="slidenum">
              <a:rPr lang="en-US" altLang="ja-JP" sz="1400" smtClean="0"/>
              <a:pPr>
                <a:spcBef>
                  <a:spcPct val="0"/>
                </a:spcBef>
                <a:buFontTx/>
                <a:buNone/>
              </a:pPr>
              <a:t>15</a:t>
            </a:fld>
            <a:endParaRPr lang="en-US" altLang="ja-JP" sz="1400"/>
          </a:p>
        </p:txBody>
      </p:sp>
      <p:sp>
        <p:nvSpPr>
          <p:cNvPr id="3" name="Rectangle 2">
            <a:extLst>
              <a:ext uri="{FF2B5EF4-FFF2-40B4-BE49-F238E27FC236}">
                <a16:creationId xmlns:a16="http://schemas.microsoft.com/office/drawing/2014/main" id="{ECEB89EA-7475-4BAC-9B37-291D4B5111BD}"/>
              </a:ext>
            </a:extLst>
          </p:cNvPr>
          <p:cNvSpPr txBox="1">
            <a:spLocks noChangeArrowheads="1"/>
          </p:cNvSpPr>
          <p:nvPr/>
        </p:nvSpPr>
        <p:spPr>
          <a:xfrm>
            <a:off x="468313" y="549275"/>
            <a:ext cx="8229600" cy="396875"/>
          </a:xfrm>
          <a:prstGeom prst="rect">
            <a:avLst/>
          </a:prstGeom>
          <a:solidFill>
            <a:srgbClr val="CC99FF"/>
          </a:solidFill>
        </p:spPr>
        <p:txBody>
          <a:bodyPr>
            <a:sp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2000" b="1" kern="0" dirty="0">
                <a:ea typeface="ＭＳ ゴシック" panose="020B0609070205080204" pitchFamily="49" charset="-128"/>
              </a:rPr>
              <a:t>報酬に関するもの（７）</a:t>
            </a:r>
          </a:p>
        </p:txBody>
      </p:sp>
      <p:sp>
        <p:nvSpPr>
          <p:cNvPr id="4" name="Rectangle 3">
            <a:extLst>
              <a:ext uri="{FF2B5EF4-FFF2-40B4-BE49-F238E27FC236}">
                <a16:creationId xmlns:a16="http://schemas.microsoft.com/office/drawing/2014/main" id="{88BF2E71-A85B-48A1-BD01-E96689F31DDD}"/>
              </a:ext>
            </a:extLst>
          </p:cNvPr>
          <p:cNvSpPr>
            <a:spLocks noChangeArrowheads="1"/>
          </p:cNvSpPr>
          <p:nvPr/>
        </p:nvSpPr>
        <p:spPr bwMode="auto">
          <a:xfrm>
            <a:off x="407988" y="981075"/>
            <a:ext cx="8351837" cy="58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　</a:t>
            </a:r>
          </a:p>
          <a:p>
            <a:pPr marL="538163" indent="-363538">
              <a:buFontTx/>
              <a:buNone/>
              <a:defRPr/>
            </a:pPr>
            <a:r>
              <a:rPr lang="ja-JP" altLang="en-US" sz="1600" b="1" dirty="0">
                <a:solidFill>
                  <a:schemeClr val="accent2"/>
                </a:solidFill>
                <a:ea typeface="ＭＳ ゴシック" panose="020B0609070205080204" pitchFamily="49" charset="-128"/>
              </a:rPr>
              <a:t>●精神科医師配置加算　</a:t>
            </a:r>
            <a:r>
              <a:rPr lang="ja-JP" altLang="en-US" sz="1600" b="1" dirty="0">
                <a:solidFill>
                  <a:schemeClr val="accent2"/>
                </a:solidFill>
                <a:latin typeface="ＭＳ ゴシック" panose="020B0609070205080204" pitchFamily="49" charset="-128"/>
                <a:ea typeface="ＭＳ ゴシック" panose="020B0609070205080204" pitchFamily="49" charset="-128"/>
              </a:rPr>
              <a:t>（介護老人福祉施設）</a:t>
            </a:r>
            <a:endParaRPr lang="ja-JP" altLang="en-US" sz="1600" b="1" dirty="0">
              <a:solidFill>
                <a:schemeClr val="accent2"/>
              </a:solidFill>
              <a:ea typeface="ＭＳ ゴシック" panose="020B0609070205080204" pitchFamily="49" charset="-128"/>
            </a:endParaRPr>
          </a:p>
          <a:p>
            <a:pPr marL="363538" indent="-188913">
              <a:buFontTx/>
              <a:buNone/>
              <a:defRPr/>
            </a:pPr>
            <a:r>
              <a:rPr lang="ja-JP" altLang="en-US" sz="1400" dirty="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精神科を担当する医師による定期的な療養指導を月に２回以上行うこと。</a:t>
            </a:r>
            <a:endParaRPr lang="ja-JP" altLang="en-US" sz="1400" dirty="0">
              <a:latin typeface="ＭＳ 明朝" panose="02020609040205080304" pitchFamily="17" charset="-128"/>
              <a:ea typeface="ＭＳ 明朝" panose="02020609040205080304" pitchFamily="17" charset="-128"/>
            </a:endParaRPr>
          </a:p>
          <a:p>
            <a:pPr marL="363538" indent="-188913">
              <a:buFontTx/>
              <a:buNone/>
              <a:defRPr/>
            </a:pPr>
            <a:endParaRPr lang="ja-JP" altLang="en-US" sz="1600" b="1" dirty="0">
              <a:solidFill>
                <a:schemeClr val="accent2"/>
              </a:solidFill>
              <a:ea typeface="ＭＳ ゴシック" panose="020B0609070205080204" pitchFamily="49" charset="-128"/>
            </a:endParaRPr>
          </a:p>
          <a:p>
            <a:pPr marL="363538" indent="-188913">
              <a:buFontTx/>
              <a:buNone/>
              <a:defRPr/>
            </a:pPr>
            <a:r>
              <a:rPr lang="ja-JP" altLang="en-US" sz="1600" b="1" dirty="0">
                <a:solidFill>
                  <a:schemeClr val="accent2"/>
                </a:solidFill>
                <a:ea typeface="ＭＳ ゴシック" panose="020B0609070205080204" pitchFamily="49" charset="-128"/>
              </a:rPr>
              <a:t>●療養食加算　</a:t>
            </a:r>
            <a:r>
              <a:rPr lang="ja-JP" altLang="en-US" sz="1600" b="1" dirty="0">
                <a:solidFill>
                  <a:schemeClr val="accent2"/>
                </a:solidFill>
                <a:latin typeface="ＭＳ ゴシック" panose="020B0609070205080204" pitchFamily="49" charset="-128"/>
                <a:ea typeface="ＭＳ ゴシック" panose="020B0609070205080204" pitchFamily="49" charset="-128"/>
              </a:rPr>
              <a:t>（介護老人福祉施設、短期入所生活介護）</a:t>
            </a:r>
            <a:endParaRPr lang="ja-JP" altLang="en-US" sz="1600" b="1" dirty="0">
              <a:solidFill>
                <a:schemeClr val="accent2"/>
              </a:solidFill>
              <a:ea typeface="ＭＳ ゴシック" panose="020B0609070205080204" pitchFamily="49" charset="-128"/>
            </a:endParaRPr>
          </a:p>
          <a:p>
            <a:pPr marL="363538" indent="-188913">
              <a:buFontTx/>
              <a:buNone/>
              <a:defRPr/>
            </a:pPr>
            <a:r>
              <a:rPr lang="ja-JP" altLang="ja-JP" sz="1400" dirty="0">
                <a:latin typeface="ＭＳ 明朝" panose="02020609040205080304" pitchFamily="17" charset="-128"/>
                <a:ea typeface="ＭＳ 明朝" panose="02020609040205080304" pitchFamily="17" charset="-128"/>
              </a:rPr>
              <a:t>・減塩食療法を行う場合の減塩食について、総量</a:t>
            </a:r>
            <a:r>
              <a:rPr lang="en-US" altLang="ja-JP" sz="1400" dirty="0">
                <a:latin typeface="ＭＳ 明朝" panose="02020609040205080304" pitchFamily="17" charset="-128"/>
                <a:ea typeface="ＭＳ 明朝" panose="02020609040205080304" pitchFamily="17" charset="-128"/>
              </a:rPr>
              <a:t>6.0g</a:t>
            </a:r>
            <a:r>
              <a:rPr lang="ja-JP" altLang="ja-JP" sz="1400" dirty="0">
                <a:latin typeface="ＭＳ 明朝" panose="02020609040205080304" pitchFamily="17" charset="-128"/>
                <a:ea typeface="ＭＳ 明朝" panose="02020609040205080304" pitchFamily="17" charset="-128"/>
              </a:rPr>
              <a:t>未満の減塩食とすること</a:t>
            </a:r>
            <a:r>
              <a:rPr lang="ja-JP" altLang="en-US" sz="1400" dirty="0">
                <a:latin typeface="ＭＳ 明朝" panose="02020609040205080304" pitchFamily="17" charset="-128"/>
                <a:ea typeface="ＭＳ 明朝" panose="02020609040205080304" pitchFamily="17" charset="-128"/>
              </a:rPr>
              <a:t>。</a:t>
            </a:r>
            <a:endParaRPr lang="ja-JP" altLang="ja-JP" sz="1400" dirty="0">
              <a:latin typeface="ＭＳ 明朝" panose="02020609040205080304" pitchFamily="17" charset="-128"/>
              <a:ea typeface="ＭＳ 明朝" panose="02020609040205080304" pitchFamily="17" charset="-128"/>
            </a:endParaRPr>
          </a:p>
          <a:p>
            <a:pPr marL="363538" indent="-188913">
              <a:buFontTx/>
              <a:buNone/>
              <a:defRPr/>
            </a:pPr>
            <a:r>
              <a:rPr lang="ja-JP" altLang="ja-JP" sz="1400" dirty="0">
                <a:latin typeface="ＭＳ 明朝" panose="02020609040205080304" pitchFamily="17" charset="-128"/>
                <a:ea typeface="ＭＳ 明朝" panose="02020609040205080304" pitchFamily="17" charset="-128"/>
              </a:rPr>
              <a:t>・ショートステイを数回利用する場合には、食事</a:t>
            </a:r>
            <a:r>
              <a:rPr lang="ja-JP" altLang="en-US" sz="1400" dirty="0">
                <a:latin typeface="ＭＳ 明朝" panose="02020609040205080304" pitchFamily="17" charset="-128"/>
                <a:ea typeface="ＭＳ 明朝" panose="02020609040205080304" pitchFamily="17" charset="-128"/>
              </a:rPr>
              <a:t>せん</a:t>
            </a:r>
            <a:r>
              <a:rPr lang="ja-JP" altLang="en-US" sz="1400" dirty="0" err="1">
                <a:latin typeface="ＭＳ 明朝" panose="02020609040205080304" pitchFamily="17" charset="-128"/>
                <a:ea typeface="ＭＳ 明朝" panose="02020609040205080304" pitchFamily="17" charset="-128"/>
              </a:rPr>
              <a:t>を</a:t>
            </a:r>
            <a:r>
              <a:rPr lang="ja-JP" altLang="ja-JP" sz="1400" dirty="0">
                <a:latin typeface="ＭＳ 明朝" panose="02020609040205080304" pitchFamily="17" charset="-128"/>
                <a:ea typeface="ＭＳ 明朝" panose="02020609040205080304" pitchFamily="17" charset="-128"/>
              </a:rPr>
              <a:t>その都度発行</a:t>
            </a:r>
            <a:r>
              <a:rPr lang="ja-JP" altLang="en-US" sz="1400" dirty="0">
                <a:latin typeface="ＭＳ 明朝" panose="02020609040205080304" pitchFamily="17" charset="-128"/>
                <a:ea typeface="ＭＳ 明朝" panose="02020609040205080304" pitchFamily="17" charset="-128"/>
              </a:rPr>
              <a:t>す</a:t>
            </a:r>
            <a:r>
              <a:rPr lang="ja-JP" altLang="ja-JP" sz="1400" dirty="0">
                <a:latin typeface="ＭＳ 明朝" panose="02020609040205080304" pitchFamily="17" charset="-128"/>
                <a:ea typeface="ＭＳ 明朝" panose="02020609040205080304" pitchFamily="17" charset="-128"/>
              </a:rPr>
              <a:t>ること</a:t>
            </a:r>
            <a:r>
              <a:rPr lang="ja-JP" altLang="en-US" sz="1400" dirty="0">
                <a:latin typeface="ＭＳ 明朝" panose="02020609040205080304" pitchFamily="17" charset="-128"/>
                <a:ea typeface="ＭＳ 明朝" panose="02020609040205080304" pitchFamily="17" charset="-128"/>
              </a:rPr>
              <a:t>。</a:t>
            </a:r>
            <a:endParaRPr lang="ja-JP" altLang="ja-JP" sz="1400" dirty="0">
              <a:latin typeface="ＭＳ 明朝" panose="02020609040205080304" pitchFamily="17" charset="-128"/>
              <a:ea typeface="ＭＳ 明朝" panose="02020609040205080304" pitchFamily="17" charset="-128"/>
            </a:endParaRPr>
          </a:p>
          <a:p>
            <a:pPr marL="363538" indent="-188913">
              <a:buFontTx/>
              <a:buNone/>
              <a:defRPr/>
            </a:pPr>
            <a:endParaRPr lang="ja-JP" altLang="en-US" sz="1400" b="1" dirty="0">
              <a:solidFill>
                <a:schemeClr val="accent2"/>
              </a:solidFill>
              <a:ea typeface="ＭＳ ゴシック" panose="020B0609070205080204" pitchFamily="49" charset="-128"/>
            </a:endParaRPr>
          </a:p>
          <a:p>
            <a:pPr marL="363538" indent="-188913">
              <a:buFontTx/>
              <a:buNone/>
              <a:defRPr/>
            </a:pPr>
            <a:r>
              <a:rPr lang="ja-JP" altLang="en-US" sz="1600" b="1" dirty="0">
                <a:solidFill>
                  <a:schemeClr val="accent2"/>
                </a:solidFill>
                <a:ea typeface="ＭＳ ゴシック" panose="020B0609070205080204" pitchFamily="49" charset="-128"/>
              </a:rPr>
              <a:t>●看取り介護加算　</a:t>
            </a:r>
            <a:r>
              <a:rPr lang="ja-JP" altLang="en-US" sz="1600" b="1" dirty="0">
                <a:solidFill>
                  <a:schemeClr val="accent2"/>
                </a:solidFill>
                <a:latin typeface="ＭＳ ゴシック" panose="020B0609070205080204" pitchFamily="49" charset="-128"/>
                <a:ea typeface="ＭＳ ゴシック" panose="020B0609070205080204" pitchFamily="49" charset="-128"/>
              </a:rPr>
              <a:t>（介護老人福祉施設）</a:t>
            </a:r>
            <a:endParaRPr lang="ja-JP" altLang="en-US" sz="1600" b="1" dirty="0">
              <a:solidFill>
                <a:schemeClr val="accent2"/>
              </a:solidFill>
              <a:ea typeface="ＭＳ ゴシック" panose="020B0609070205080204" pitchFamily="49" charset="-128"/>
            </a:endParaRPr>
          </a:p>
          <a:p>
            <a:pPr marL="363538" indent="-188913">
              <a:buFontTx/>
              <a:buNone/>
              <a:defRPr/>
            </a:pPr>
            <a:r>
              <a:rPr lang="ja-JP" altLang="ja-JP" sz="1400" dirty="0">
                <a:latin typeface="ＭＳ 明朝" panose="02020609040205080304" pitchFamily="17" charset="-128"/>
                <a:ea typeface="ＭＳ 明朝" panose="02020609040205080304" pitchFamily="17" charset="-128"/>
              </a:rPr>
              <a:t>・入所の際に、入所者又はその家族に指針の説明を行い、同意を得ること</a:t>
            </a:r>
            <a:r>
              <a:rPr lang="ja-JP" altLang="en-US" sz="1400" dirty="0">
                <a:latin typeface="ＭＳ 明朝" panose="02020609040205080304" pitchFamily="17" charset="-128"/>
                <a:ea typeface="ＭＳ 明朝" panose="02020609040205080304" pitchFamily="17" charset="-128"/>
              </a:rPr>
              <a:t>。</a:t>
            </a:r>
            <a:endParaRPr lang="ja-JP" altLang="ja-JP" sz="1400" dirty="0">
              <a:latin typeface="ＭＳ 明朝" panose="02020609040205080304" pitchFamily="17" charset="-128"/>
              <a:ea typeface="ＭＳ 明朝" panose="02020609040205080304" pitchFamily="17" charset="-128"/>
            </a:endParaRPr>
          </a:p>
          <a:p>
            <a:pPr marL="363538" indent="-188913">
              <a:buFontTx/>
              <a:buNone/>
              <a:defRPr/>
            </a:pPr>
            <a:r>
              <a:rPr lang="ja-JP" altLang="ja-JP" sz="1400" dirty="0">
                <a:latin typeface="ＭＳ 明朝" panose="02020609040205080304" pitchFamily="17" charset="-128"/>
                <a:ea typeface="ＭＳ 明朝" panose="02020609040205080304" pitchFamily="17" charset="-128"/>
              </a:rPr>
              <a:t>・看取りに関する職員研修を実施すること</a:t>
            </a:r>
            <a:r>
              <a:rPr lang="ja-JP" altLang="en-US" sz="1400" dirty="0">
                <a:latin typeface="ＭＳ 明朝" panose="02020609040205080304" pitchFamily="17" charset="-128"/>
                <a:ea typeface="ＭＳ 明朝" panose="02020609040205080304" pitchFamily="17" charset="-128"/>
              </a:rPr>
              <a:t>。</a:t>
            </a:r>
            <a:endParaRPr lang="ja-JP" altLang="ja-JP" sz="1400" dirty="0">
              <a:latin typeface="ＭＳ 明朝" panose="02020609040205080304" pitchFamily="17" charset="-128"/>
              <a:ea typeface="ＭＳ 明朝" panose="02020609040205080304" pitchFamily="17" charset="-128"/>
            </a:endParaRPr>
          </a:p>
          <a:p>
            <a:pPr marL="363538" indent="-188913">
              <a:buFontTx/>
              <a:buNone/>
              <a:defRPr/>
            </a:pPr>
            <a:r>
              <a:rPr lang="ja-JP" altLang="ja-JP" sz="1400" dirty="0">
                <a:latin typeface="ＭＳ 明朝" panose="02020609040205080304" pitchFamily="17" charset="-128"/>
                <a:ea typeface="ＭＳ 明朝" panose="02020609040205080304" pitchFamily="17" charset="-128"/>
              </a:rPr>
              <a:t>・看取りの実績等を踏まえ、看取りに関する指針の見直しを行うこと</a:t>
            </a:r>
            <a:r>
              <a:rPr lang="ja-JP" altLang="en-US" sz="1400" dirty="0">
                <a:latin typeface="ＭＳ 明朝" panose="02020609040205080304" pitchFamily="17" charset="-128"/>
                <a:ea typeface="ＭＳ 明朝" panose="02020609040205080304" pitchFamily="17" charset="-128"/>
              </a:rPr>
              <a:t>。</a:t>
            </a:r>
            <a:endParaRPr lang="ja-JP" altLang="ja-JP" sz="1400" dirty="0">
              <a:latin typeface="ＭＳ 明朝" panose="02020609040205080304" pitchFamily="17" charset="-128"/>
              <a:ea typeface="ＭＳ 明朝" panose="02020609040205080304" pitchFamily="17" charset="-128"/>
            </a:endParaRPr>
          </a:p>
          <a:p>
            <a:pPr marL="363538" indent="-188913">
              <a:buFontTx/>
              <a:buNone/>
              <a:defRPr/>
            </a:pPr>
            <a:r>
              <a:rPr lang="ja-JP" altLang="ja-JP" sz="1400" dirty="0">
                <a:latin typeface="ＭＳ 明朝" panose="02020609040205080304" pitchFamily="17" charset="-128"/>
                <a:ea typeface="ＭＳ 明朝" panose="02020609040205080304" pitchFamily="17" charset="-128"/>
              </a:rPr>
              <a:t>・入所者等に対する随時の説明に係る同意について、その説明日時、内容、同意を得た旨を記録に残すこと</a:t>
            </a:r>
            <a:r>
              <a:rPr lang="ja-JP" altLang="en-US" sz="1400" dirty="0">
                <a:latin typeface="ＭＳ 明朝" panose="02020609040205080304" pitchFamily="17" charset="-128"/>
                <a:ea typeface="ＭＳ 明朝" panose="02020609040205080304" pitchFamily="17" charset="-128"/>
              </a:rPr>
              <a:t>。</a:t>
            </a:r>
            <a:endParaRPr lang="ja-JP" altLang="ja-JP" sz="1400" dirty="0">
              <a:latin typeface="ＭＳ 明朝" panose="02020609040205080304" pitchFamily="17" charset="-128"/>
              <a:ea typeface="ＭＳ 明朝" panose="02020609040205080304" pitchFamily="17" charset="-128"/>
            </a:endParaRPr>
          </a:p>
        </p:txBody>
      </p:sp>
      <p:sp>
        <p:nvSpPr>
          <p:cNvPr id="18437" name="Rectangle 4">
            <a:extLst>
              <a:ext uri="{FF2B5EF4-FFF2-40B4-BE49-F238E27FC236}">
                <a16:creationId xmlns:a16="http://schemas.microsoft.com/office/drawing/2014/main" id="{09BD0884-3F3A-4018-B348-22A83309ACD8}"/>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番号プレースホルダー 1">
            <a:extLst>
              <a:ext uri="{FF2B5EF4-FFF2-40B4-BE49-F238E27FC236}">
                <a16:creationId xmlns:a16="http://schemas.microsoft.com/office/drawing/2014/main" id="{76D81A82-23BC-41DF-8B12-5A92AB9BB98C}"/>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2B85D34-1EBB-4BA0-A263-AE3858571BAD}" type="slidenum">
              <a:rPr lang="en-US" altLang="ja-JP" sz="1400" smtClean="0"/>
              <a:pPr>
                <a:spcBef>
                  <a:spcPct val="0"/>
                </a:spcBef>
                <a:buFontTx/>
                <a:buNone/>
              </a:pPr>
              <a:t>16</a:t>
            </a:fld>
            <a:endParaRPr lang="en-US" altLang="ja-JP" sz="1400"/>
          </a:p>
        </p:txBody>
      </p:sp>
      <p:sp>
        <p:nvSpPr>
          <p:cNvPr id="3" name="Rectangle 2">
            <a:extLst>
              <a:ext uri="{FF2B5EF4-FFF2-40B4-BE49-F238E27FC236}">
                <a16:creationId xmlns:a16="http://schemas.microsoft.com/office/drawing/2014/main" id="{5BAE02E4-6FC1-4EC7-9329-5C761243914A}"/>
              </a:ext>
            </a:extLst>
          </p:cNvPr>
          <p:cNvSpPr txBox="1">
            <a:spLocks noChangeArrowheads="1"/>
          </p:cNvSpPr>
          <p:nvPr/>
        </p:nvSpPr>
        <p:spPr>
          <a:xfrm>
            <a:off x="468313" y="549275"/>
            <a:ext cx="8229600" cy="396875"/>
          </a:xfrm>
          <a:prstGeom prst="rect">
            <a:avLst/>
          </a:prstGeom>
          <a:solidFill>
            <a:srgbClr val="CC99FF"/>
          </a:solidFill>
        </p:spPr>
        <p:txBody>
          <a:bodyPr>
            <a:sp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2000" b="1" kern="0" dirty="0">
                <a:ea typeface="ＭＳ ゴシック" panose="020B0609070205080204" pitchFamily="49" charset="-128"/>
              </a:rPr>
              <a:t>報酬に関するもの（８）</a:t>
            </a:r>
          </a:p>
        </p:txBody>
      </p:sp>
      <p:sp>
        <p:nvSpPr>
          <p:cNvPr id="4" name="Rectangle 3">
            <a:extLst>
              <a:ext uri="{FF2B5EF4-FFF2-40B4-BE49-F238E27FC236}">
                <a16:creationId xmlns:a16="http://schemas.microsoft.com/office/drawing/2014/main" id="{A6C97274-8FEE-4675-BE79-602C10A38CAB}"/>
              </a:ext>
            </a:extLst>
          </p:cNvPr>
          <p:cNvSpPr>
            <a:spLocks noChangeArrowheads="1"/>
          </p:cNvSpPr>
          <p:nvPr/>
        </p:nvSpPr>
        <p:spPr bwMode="auto">
          <a:xfrm>
            <a:off x="407988" y="981075"/>
            <a:ext cx="8351837"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　</a:t>
            </a:r>
            <a:r>
              <a:rPr lang="ja-JP" altLang="en-US" sz="1600" dirty="0">
                <a:latin typeface="ＭＳ ゴシック" panose="020B0609070205080204" pitchFamily="49" charset="-128"/>
                <a:ea typeface="ＭＳ ゴシック" panose="020B0609070205080204" pitchFamily="49" charset="-128"/>
              </a:rPr>
              <a:t>　</a:t>
            </a:r>
          </a:p>
          <a:p>
            <a:pPr marL="538163" indent="-538163">
              <a:buFontTx/>
              <a:buNone/>
              <a:defRPr/>
            </a:pPr>
            <a:r>
              <a:rPr lang="ja-JP" altLang="en-US" sz="1600" b="1" dirty="0">
                <a:ea typeface="ＭＳ ゴシック" panose="020B0609070205080204" pitchFamily="49" charset="-128"/>
              </a:rPr>
              <a:t>④</a:t>
            </a:r>
            <a:r>
              <a:rPr lang="en-US" altLang="ja-JP" sz="1600" b="1" dirty="0">
                <a:ea typeface="ＭＳ ゴシック" panose="020B0609070205080204" pitchFamily="49" charset="-128"/>
              </a:rPr>
              <a:t>【</a:t>
            </a:r>
            <a:r>
              <a:rPr lang="ja-JP" altLang="en-US" sz="1600" b="1" dirty="0">
                <a:ea typeface="ＭＳ ゴシック" panose="020B0609070205080204" pitchFamily="49" charset="-128"/>
              </a:rPr>
              <a:t>介護老人保健施設、介護療養型医療施設</a:t>
            </a:r>
            <a:r>
              <a:rPr lang="en-US" altLang="ja-JP" sz="1600" b="1" dirty="0">
                <a:ea typeface="ＭＳ ゴシック" panose="020B0609070205080204" pitchFamily="49" charset="-128"/>
              </a:rPr>
              <a:t>】</a:t>
            </a:r>
          </a:p>
          <a:p>
            <a:pPr marL="538163" indent="-538163">
              <a:buFontTx/>
              <a:buNone/>
              <a:defRPr/>
            </a:pPr>
            <a:r>
              <a:rPr lang="ja-JP" altLang="en-US" sz="1600" b="1" dirty="0">
                <a:solidFill>
                  <a:schemeClr val="accent2"/>
                </a:solidFill>
                <a:ea typeface="ＭＳ ゴシック" panose="020B0609070205080204" pitchFamily="49" charset="-128"/>
              </a:rPr>
              <a:t>　●退所前連携加算　</a:t>
            </a:r>
            <a:r>
              <a:rPr lang="ja-JP" altLang="en-US" sz="1600" b="1" dirty="0">
                <a:solidFill>
                  <a:schemeClr val="accent2"/>
                </a:solidFill>
                <a:latin typeface="ＭＳ ゴシック" panose="020B0609070205080204" pitchFamily="49" charset="-128"/>
                <a:ea typeface="ＭＳ ゴシック" panose="020B0609070205080204" pitchFamily="49" charset="-128"/>
              </a:rPr>
              <a:t>（介護老人保健施設）</a:t>
            </a:r>
            <a:endParaRPr lang="ja-JP" altLang="en-US" sz="1600" b="1" dirty="0">
              <a:solidFill>
                <a:schemeClr val="accent2"/>
              </a:solidFill>
              <a:ea typeface="ＭＳ ゴシック" panose="020B0609070205080204" pitchFamily="49" charset="-128"/>
            </a:endParaRPr>
          </a:p>
          <a:p>
            <a:pPr marL="363538" indent="-188913">
              <a:buFontTx/>
              <a:buNone/>
              <a:defRPr/>
            </a:pPr>
            <a:r>
              <a:rPr lang="ja-JP" altLang="en-US" sz="1400" dirty="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退所前連携加算の算定に当たっては、当該入所者の退所に先立って指定居宅介護支援事業者と連携して退所後の居宅サービス又は地域密着型サービスの利用に関する調整を行うこと。</a:t>
            </a:r>
            <a:endParaRPr lang="ja-JP" altLang="en-US" sz="1400" dirty="0">
              <a:latin typeface="ＭＳ 明朝" panose="02020609040205080304" pitchFamily="17" charset="-128"/>
              <a:ea typeface="ＭＳ 明朝" panose="02020609040205080304" pitchFamily="17" charset="-128"/>
            </a:endParaRPr>
          </a:p>
          <a:p>
            <a:pPr marL="363538" indent="-188913">
              <a:buFontTx/>
              <a:buNone/>
              <a:defRPr/>
            </a:pPr>
            <a:endParaRPr lang="ja-JP" altLang="en-US" sz="1400" dirty="0">
              <a:latin typeface="ＭＳ ゴシック" panose="020B0609070205080204" pitchFamily="49" charset="-128"/>
              <a:ea typeface="ＭＳ ゴシック" panose="020B0609070205080204" pitchFamily="49" charset="-128"/>
            </a:endParaRPr>
          </a:p>
          <a:p>
            <a:pPr marL="363538" indent="-188913">
              <a:buFontTx/>
              <a:buNone/>
              <a:defRPr/>
            </a:pPr>
            <a:r>
              <a:rPr lang="ja-JP" altLang="en-US" sz="1600" b="1" dirty="0">
                <a:solidFill>
                  <a:schemeClr val="accent2"/>
                </a:solidFill>
                <a:ea typeface="ＭＳ ゴシック" panose="020B0609070205080204" pitchFamily="49" charset="-128"/>
              </a:rPr>
              <a:t>●退所前訪問指導加算　</a:t>
            </a:r>
            <a:r>
              <a:rPr lang="ja-JP" altLang="en-US" sz="1600" b="1" dirty="0">
                <a:solidFill>
                  <a:schemeClr val="accent2"/>
                </a:solidFill>
                <a:latin typeface="ＭＳ ゴシック" panose="020B0609070205080204" pitchFamily="49" charset="-128"/>
                <a:ea typeface="ＭＳ ゴシック" panose="020B0609070205080204" pitchFamily="49" charset="-128"/>
              </a:rPr>
              <a:t>（介護老人保健施設）</a:t>
            </a:r>
          </a:p>
          <a:p>
            <a:pPr marL="363538" indent="-188913" hangingPunct="1">
              <a:buFontTx/>
              <a:buNone/>
              <a:defRPr/>
            </a:pPr>
            <a:r>
              <a:rPr lang="ja-JP" altLang="en-US" sz="1400" dirty="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退所前訪問指導加算の算定に当たっては、指導日及び指導内容の要点を診療録等に記載すること。</a:t>
            </a:r>
            <a:endParaRPr lang="ja-JP" altLang="en-US" sz="1400" dirty="0">
              <a:latin typeface="ＭＳ 明朝" panose="02020609040205080304" pitchFamily="17" charset="-128"/>
              <a:ea typeface="ＭＳ 明朝" panose="02020609040205080304" pitchFamily="17" charset="-128"/>
            </a:endParaRPr>
          </a:p>
          <a:p>
            <a:pPr marL="363538" indent="-188913">
              <a:buFontTx/>
              <a:buNone/>
              <a:defRPr/>
            </a:pPr>
            <a:endParaRPr lang="ja-JP" altLang="en-US" sz="1400" b="1" dirty="0">
              <a:solidFill>
                <a:schemeClr val="accent2"/>
              </a:solidFill>
              <a:latin typeface="ＭＳ ゴシック" panose="020B0609070205080204" pitchFamily="49" charset="-128"/>
              <a:ea typeface="ＭＳ ゴシック" panose="020B0609070205080204" pitchFamily="49" charset="-128"/>
            </a:endParaRPr>
          </a:p>
          <a:p>
            <a:pPr marL="363538" indent="-188913">
              <a:buFontTx/>
              <a:buNone/>
              <a:defRPr/>
            </a:pPr>
            <a:r>
              <a:rPr lang="ja-JP" altLang="en-US" sz="1600" b="1" dirty="0">
                <a:solidFill>
                  <a:schemeClr val="accent2"/>
                </a:solidFill>
                <a:ea typeface="ＭＳ ゴシック" panose="020B0609070205080204" pitchFamily="49" charset="-128"/>
              </a:rPr>
              <a:t>●退所（院）時等指導加算　</a:t>
            </a:r>
            <a:r>
              <a:rPr lang="ja-JP" altLang="en-US" sz="1600" b="1" dirty="0">
                <a:solidFill>
                  <a:schemeClr val="accent2"/>
                </a:solidFill>
                <a:latin typeface="ＭＳ ゴシック" panose="020B0609070205080204" pitchFamily="49" charset="-128"/>
                <a:ea typeface="ＭＳ ゴシック" panose="020B0609070205080204" pitchFamily="49" charset="-128"/>
              </a:rPr>
              <a:t>（介護老人保健施設、介護療養型医療施設）</a:t>
            </a:r>
            <a:endParaRPr lang="ja-JP" altLang="en-US" sz="1600" b="1" dirty="0">
              <a:solidFill>
                <a:schemeClr val="accent2"/>
              </a:solidFill>
              <a:ea typeface="ＭＳ ゴシック" panose="020B0609070205080204" pitchFamily="49" charset="-128"/>
            </a:endParaRPr>
          </a:p>
          <a:p>
            <a:pPr marL="363538" indent="-188913">
              <a:buFontTx/>
              <a:buNone/>
              <a:defRPr/>
            </a:pPr>
            <a:r>
              <a:rPr lang="ja-JP" altLang="en-US" sz="1400" dirty="0">
                <a:latin typeface="ＭＳ 明朝" panose="02020609040205080304" pitchFamily="17" charset="-128"/>
                <a:ea typeface="ＭＳ 明朝" panose="02020609040205080304" pitchFamily="17" charset="-128"/>
              </a:rPr>
              <a:t>・</a:t>
            </a:r>
            <a:r>
              <a:rPr lang="ja-JP" altLang="ja-JP" sz="1400" dirty="0">
                <a:latin typeface="ＭＳ 明朝" panose="02020609040205080304" pitchFamily="17" charset="-128"/>
                <a:ea typeface="ＭＳ 明朝" panose="02020609040205080304" pitchFamily="17" charset="-128"/>
              </a:rPr>
              <a:t>退所して病院又は診療所へ入院する場合、退所して他の介護保険施設へ入院又は入所する場合は算定できないこと</a:t>
            </a:r>
            <a:r>
              <a:rPr lang="ja-JP" altLang="en-US" sz="1400" dirty="0">
                <a:latin typeface="ＭＳ 明朝" panose="02020609040205080304" pitchFamily="17" charset="-128"/>
                <a:ea typeface="ＭＳ 明朝" panose="02020609040205080304" pitchFamily="17" charset="-128"/>
              </a:rPr>
              <a:t>。</a:t>
            </a:r>
            <a:endParaRPr lang="ja-JP" altLang="en-US" sz="1400" b="1" dirty="0">
              <a:solidFill>
                <a:schemeClr val="accent2"/>
              </a:solidFill>
              <a:latin typeface="ＭＳ 明朝" panose="02020609040205080304" pitchFamily="17" charset="-128"/>
              <a:ea typeface="ＭＳ 明朝" panose="02020609040205080304" pitchFamily="17" charset="-128"/>
            </a:endParaRPr>
          </a:p>
        </p:txBody>
      </p:sp>
      <p:sp>
        <p:nvSpPr>
          <p:cNvPr id="19461" name="Rectangle 4">
            <a:extLst>
              <a:ext uri="{FF2B5EF4-FFF2-40B4-BE49-F238E27FC236}">
                <a16:creationId xmlns:a16="http://schemas.microsoft.com/office/drawing/2014/main" id="{0ADE29B5-DF3A-4055-984A-05FD66839186}"/>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スライド番号プレースホルダ 5">
            <a:extLst>
              <a:ext uri="{FF2B5EF4-FFF2-40B4-BE49-F238E27FC236}">
                <a16:creationId xmlns:a16="http://schemas.microsoft.com/office/drawing/2014/main" id="{B33A6C45-3EF9-4B61-BA26-625FC26BB77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69D3A6E0-FBC7-434B-AE01-D4C876CFECCA}" type="slidenum">
              <a:rPr lang="en-US" altLang="ja-JP" sz="1400" smtClean="0">
                <a:solidFill>
                  <a:srgbClr val="000000"/>
                </a:solidFill>
              </a:rPr>
              <a:pPr>
                <a:spcBef>
                  <a:spcPct val="0"/>
                </a:spcBef>
                <a:buFontTx/>
                <a:buNone/>
              </a:pPr>
              <a:t>17</a:t>
            </a:fld>
            <a:endParaRPr lang="en-US" altLang="ja-JP" sz="1400">
              <a:solidFill>
                <a:srgbClr val="000000"/>
              </a:solidFill>
            </a:endParaRPr>
          </a:p>
        </p:txBody>
      </p:sp>
      <p:sp>
        <p:nvSpPr>
          <p:cNvPr id="20483" name="Rectangle 2">
            <a:extLst>
              <a:ext uri="{FF2B5EF4-FFF2-40B4-BE49-F238E27FC236}">
                <a16:creationId xmlns:a16="http://schemas.microsoft.com/office/drawing/2014/main" id="{F4247087-C8F2-44A2-83BC-43FE8040A98F}"/>
              </a:ext>
            </a:extLst>
          </p:cNvPr>
          <p:cNvSpPr>
            <a:spLocks noGrp="1" noChangeArrowheads="1"/>
          </p:cNvSpPr>
          <p:nvPr>
            <p:ph type="title"/>
          </p:nvPr>
        </p:nvSpPr>
        <p:spPr>
          <a:xfrm>
            <a:off x="444500" y="620713"/>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処遇に関するもの（１－１）</a:t>
            </a:r>
          </a:p>
        </p:txBody>
      </p:sp>
      <p:sp>
        <p:nvSpPr>
          <p:cNvPr id="7172" name="Rectangle 3">
            <a:extLst>
              <a:ext uri="{FF2B5EF4-FFF2-40B4-BE49-F238E27FC236}">
                <a16:creationId xmlns:a16="http://schemas.microsoft.com/office/drawing/2014/main" id="{A20F92BF-74E9-41D2-8FEA-E00CC803CC5F}"/>
              </a:ext>
            </a:extLst>
          </p:cNvPr>
          <p:cNvSpPr>
            <a:spLocks noChangeArrowheads="1"/>
          </p:cNvSpPr>
          <p:nvPr/>
        </p:nvSpPr>
        <p:spPr bwMode="auto">
          <a:xfrm>
            <a:off x="438150" y="969963"/>
            <a:ext cx="8235950" cy="578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ea typeface="ＭＳ ゴシック" panose="020B0609070205080204" pitchFamily="49" charset="-128"/>
              </a:rPr>
              <a:t>【</a:t>
            </a:r>
            <a:r>
              <a:rPr lang="ja-JP" altLang="en-US" sz="1600" b="1" dirty="0">
                <a:solidFill>
                  <a:srgbClr val="FF0000"/>
                </a:solidFill>
                <a:ea typeface="ＭＳ ゴシック" panose="020B0609070205080204" pitchFamily="49" charset="-128"/>
              </a:rPr>
              <a:t>指導事項</a:t>
            </a:r>
            <a:r>
              <a:rPr lang="en-US" altLang="ja-JP" sz="1600" b="1" dirty="0">
                <a:solidFill>
                  <a:srgbClr val="FF0000"/>
                </a:solidFill>
                <a:ea typeface="ＭＳ ゴシック" panose="020B0609070205080204" pitchFamily="49" charset="-128"/>
              </a:rPr>
              <a:t>】</a:t>
            </a:r>
          </a:p>
          <a:p>
            <a:pPr eaLnBrk="1" hangingPunct="1">
              <a:spcBef>
                <a:spcPct val="50000"/>
              </a:spcBef>
              <a:buFontTx/>
              <a:buNone/>
              <a:defRPr/>
            </a:pPr>
            <a:r>
              <a:rPr lang="ja-JP" altLang="en-US" sz="1600" b="1" u="sng" dirty="0">
                <a:solidFill>
                  <a:srgbClr val="000000"/>
                </a:solidFill>
                <a:ea typeface="ＭＳ ゴシック" panose="020B0609070205080204" pitchFamily="49" charset="-128"/>
              </a:rPr>
              <a:t>（１）施設サービス計画</a:t>
            </a:r>
          </a:p>
          <a:p>
            <a:pPr eaLnBrk="1" hangingPunct="1">
              <a:lnSpc>
                <a:spcPts val="1600"/>
              </a:lnSpc>
              <a:spcBef>
                <a:spcPts val="600"/>
              </a:spcBef>
              <a:buFontTx/>
              <a:buNone/>
              <a:defRPr/>
            </a:pPr>
            <a:r>
              <a:rPr lang="en-US" altLang="ja-JP" sz="1600" b="1" dirty="0">
                <a:solidFill>
                  <a:srgbClr val="333399"/>
                </a:solidFill>
                <a:ea typeface="ＭＳ ゴシック" panose="020B0609070205080204" pitchFamily="49" charset="-128"/>
              </a:rPr>
              <a:t>①</a:t>
            </a:r>
            <a:r>
              <a:rPr lang="ja-JP" altLang="en-US" sz="1600" b="1" dirty="0">
                <a:solidFill>
                  <a:srgbClr val="333399"/>
                </a:solidFill>
                <a:ea typeface="ＭＳ ゴシック" panose="020B0609070205080204" pitchFamily="49" charset="-128"/>
              </a:rPr>
              <a:t>課題抽出・把握に関するもの</a:t>
            </a:r>
            <a:endParaRPr lang="en-US" altLang="ja-JP" sz="1600" b="1" dirty="0">
              <a:solidFill>
                <a:srgbClr val="333399"/>
              </a:solidFill>
              <a:ea typeface="ＭＳ ゴシック" panose="020B0609070205080204" pitchFamily="49" charset="-128"/>
            </a:endParaRPr>
          </a:p>
          <a:p>
            <a:pPr eaLnBrk="1" hangingPunct="1">
              <a:lnSpc>
                <a:spcPts val="1600"/>
              </a:lnSpc>
              <a:spcBef>
                <a:spcPts val="600"/>
              </a:spcBef>
              <a:buFontTx/>
              <a:buNone/>
              <a:defRPr/>
            </a:pPr>
            <a:r>
              <a:rPr lang="ja-JP" altLang="en-US" sz="1400" dirty="0">
                <a:solidFill>
                  <a:srgbClr val="333399"/>
                </a:solidFill>
                <a:latin typeface="ＭＳ 明朝" panose="02020609040205080304" pitchFamily="17" charset="-128"/>
                <a:ea typeface="ＭＳ 明朝" panose="02020609040205080304" pitchFamily="17" charset="-128"/>
              </a:rPr>
              <a:t>・</a:t>
            </a:r>
            <a:r>
              <a:rPr lang="ja-JP" altLang="en-US" sz="1400" dirty="0">
                <a:solidFill>
                  <a:schemeClr val="tx1">
                    <a:lumMod val="95000"/>
                    <a:lumOff val="5000"/>
                  </a:schemeClr>
                </a:solidFill>
                <a:latin typeface="ＭＳ 明朝" panose="02020609040205080304" pitchFamily="17" charset="-128"/>
                <a:ea typeface="ＭＳ 明朝" panose="02020609040205080304" pitchFamily="17" charset="-128"/>
              </a:rPr>
              <a:t>アセスメントを実施せずに計画書を作成している</a:t>
            </a:r>
            <a:endParaRPr lang="en-US" altLang="ja-JP" sz="1400" dirty="0">
              <a:solidFill>
                <a:schemeClr val="tx1">
                  <a:lumMod val="95000"/>
                  <a:lumOff val="5000"/>
                </a:schemeClr>
              </a:solidFill>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400" dirty="0">
                <a:solidFill>
                  <a:schemeClr val="tx1">
                    <a:lumMod val="95000"/>
                    <a:lumOff val="5000"/>
                  </a:schemeClr>
                </a:solidFill>
                <a:latin typeface="ＭＳ 明朝" panose="02020609040205080304" pitchFamily="17" charset="-128"/>
                <a:ea typeface="ＭＳ 明朝" panose="02020609040205080304" pitchFamily="17" charset="-128"/>
              </a:rPr>
              <a:t>・アセスメントシートを</a:t>
            </a:r>
            <a:r>
              <a:rPr lang="ja-JP" altLang="en-US" sz="1400">
                <a:solidFill>
                  <a:schemeClr val="tx1">
                    <a:lumMod val="95000"/>
                    <a:lumOff val="5000"/>
                  </a:schemeClr>
                </a:solidFill>
                <a:latin typeface="ＭＳ 明朝" panose="02020609040205080304" pitchFamily="17" charset="-128"/>
                <a:ea typeface="ＭＳ 明朝" panose="02020609040205080304" pitchFamily="17" charset="-128"/>
              </a:rPr>
              <a:t>適切に使用して</a:t>
            </a:r>
            <a:r>
              <a:rPr lang="ja-JP" altLang="en-US" sz="1400" dirty="0">
                <a:solidFill>
                  <a:schemeClr val="tx1">
                    <a:lumMod val="95000"/>
                    <a:lumOff val="5000"/>
                  </a:schemeClr>
                </a:solidFill>
                <a:latin typeface="ＭＳ 明朝" panose="02020609040205080304" pitchFamily="17" charset="-128"/>
                <a:ea typeface="ＭＳ 明朝" panose="02020609040205080304" pitchFamily="17" charset="-128"/>
              </a:rPr>
              <a:t>いない</a:t>
            </a:r>
            <a:endParaRPr lang="en-US" altLang="ja-JP" sz="1400" dirty="0">
              <a:solidFill>
                <a:schemeClr val="tx1">
                  <a:lumMod val="95000"/>
                  <a:lumOff val="5000"/>
                </a:schemeClr>
              </a:solidFill>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400" dirty="0">
                <a:solidFill>
                  <a:schemeClr val="tx1">
                    <a:lumMod val="95000"/>
                    <a:lumOff val="5000"/>
                  </a:schemeClr>
                </a:solidFill>
                <a:latin typeface="ＭＳ 明朝" panose="02020609040205080304" pitchFamily="17" charset="-128"/>
                <a:ea typeface="ＭＳ 明朝" panose="02020609040205080304" pitchFamily="17" charset="-128"/>
              </a:rPr>
              <a:t>（包括的自立支援プログラムを使用する際に、認定調査の項目を再度チェックし直していない。　　　　　　　　</a:t>
            </a:r>
            <a:endParaRPr lang="en-US" altLang="ja-JP" sz="1400" dirty="0">
              <a:solidFill>
                <a:schemeClr val="tx1">
                  <a:lumMod val="95000"/>
                  <a:lumOff val="5000"/>
                </a:schemeClr>
              </a:solidFill>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400" dirty="0">
                <a:solidFill>
                  <a:schemeClr val="tx1">
                    <a:lumMod val="95000"/>
                    <a:lumOff val="5000"/>
                  </a:schemeClr>
                </a:solidFill>
                <a:latin typeface="ＭＳ 明朝" panose="02020609040205080304" pitchFamily="17" charset="-128"/>
                <a:ea typeface="ＭＳ 明朝" panose="02020609040205080304" pitchFamily="17" charset="-128"/>
              </a:rPr>
              <a:t>　アセスメント様式に空白が多い。まとめの様式がない場合は特に課題抽出根拠が明確でないため、</a:t>
            </a:r>
            <a:endParaRPr lang="en-US" altLang="ja-JP" sz="1400" dirty="0">
              <a:solidFill>
                <a:schemeClr val="tx1">
                  <a:lumMod val="95000"/>
                  <a:lumOff val="5000"/>
                </a:schemeClr>
              </a:solidFill>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400" dirty="0">
                <a:solidFill>
                  <a:schemeClr val="tx1">
                    <a:lumMod val="95000"/>
                    <a:lumOff val="5000"/>
                  </a:schemeClr>
                </a:solidFill>
                <a:latin typeface="ＭＳ 明朝" panose="02020609040205080304" pitchFamily="17" charset="-128"/>
                <a:ea typeface="ＭＳ 明朝" panose="02020609040205080304" pitchFamily="17" charset="-128"/>
              </a:rPr>
              <a:t>　課題把握が十分とは言えない）</a:t>
            </a:r>
            <a:endParaRPr lang="ja-JP" altLang="en-US" sz="1400" dirty="0">
              <a:solidFill>
                <a:srgbClr val="000000"/>
              </a:solidFill>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en-US" altLang="ja-JP" sz="1600" b="1" dirty="0">
                <a:solidFill>
                  <a:srgbClr val="333399"/>
                </a:solidFill>
                <a:ea typeface="ＭＳ ゴシック" panose="020B0609070205080204" pitchFamily="49" charset="-128"/>
              </a:rPr>
              <a:t>②</a:t>
            </a:r>
            <a:r>
              <a:rPr lang="ja-JP" altLang="en-US" sz="1600" b="1" dirty="0">
                <a:solidFill>
                  <a:srgbClr val="333399"/>
                </a:solidFill>
                <a:ea typeface="ＭＳ ゴシック" panose="020B0609070205080204" pitchFamily="49" charset="-128"/>
              </a:rPr>
              <a:t>計画作成に関するもの</a:t>
            </a:r>
            <a:endParaRPr lang="en-US" altLang="ja-JP" sz="1600" b="1" dirty="0">
              <a:solidFill>
                <a:srgbClr val="333399"/>
              </a:solidFill>
              <a:ea typeface="ＭＳ ゴシック" panose="020B0609070205080204" pitchFamily="49" charset="-128"/>
            </a:endParaRPr>
          </a:p>
          <a:p>
            <a:pPr eaLnBrk="1" hangingPunct="1">
              <a:lnSpc>
                <a:spcPts val="1600"/>
              </a:lnSpc>
              <a:spcBef>
                <a:spcPts val="600"/>
              </a:spcBef>
              <a:buFontTx/>
              <a:buNone/>
              <a:defRPr/>
            </a:pPr>
            <a:r>
              <a:rPr lang="ja-JP" altLang="en-US" sz="1400" dirty="0">
                <a:latin typeface="ＭＳ 明朝" panose="02020609040205080304" pitchFamily="17" charset="-128"/>
                <a:ea typeface="ＭＳ 明朝" panose="02020609040205080304" pitchFamily="17" charset="-128"/>
              </a:rPr>
              <a:t>・入所者の計画書が作成されていない</a:t>
            </a:r>
            <a:endParaRPr lang="en-US" altLang="ja-JP" sz="1400" dirty="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400" dirty="0">
                <a:latin typeface="ＭＳ 明朝" panose="02020609040205080304" pitchFamily="17" charset="-128"/>
                <a:ea typeface="ＭＳ 明朝" panose="02020609040205080304" pitchFamily="17" charset="-128"/>
              </a:rPr>
              <a:t>（入所後</a:t>
            </a:r>
            <a:r>
              <a:rPr lang="en-US" altLang="ja-JP" sz="1400" dirty="0">
                <a:latin typeface="ＭＳ 明朝" panose="02020609040205080304" pitchFamily="17" charset="-128"/>
                <a:ea typeface="ＭＳ 明朝" panose="02020609040205080304" pitchFamily="17" charset="-128"/>
              </a:rPr>
              <a:t>1</a:t>
            </a:r>
            <a:r>
              <a:rPr lang="ja-JP" altLang="en-US" sz="1400" dirty="0">
                <a:latin typeface="ＭＳ 明朝" panose="02020609040205080304" pitchFamily="17" charset="-128"/>
                <a:ea typeface="ＭＳ 明朝" panose="02020609040205080304" pitchFamily="17" charset="-128"/>
              </a:rPr>
              <a:t>か月作成なし、短期目標切れたままになっている⇒マネジメントが中断されている）</a:t>
            </a:r>
            <a:endParaRPr lang="en-US" altLang="ja-JP" sz="1400" dirty="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en-US" altLang="ja-JP" sz="1600" b="1" dirty="0">
                <a:solidFill>
                  <a:schemeClr val="accent2"/>
                </a:solidFill>
                <a:ea typeface="ＭＳ ゴシック" panose="020B0609070205080204" pitchFamily="49" charset="-128"/>
              </a:rPr>
              <a:t>③</a:t>
            </a:r>
            <a:r>
              <a:rPr lang="ja-JP" altLang="en-US" sz="1600" b="1" dirty="0">
                <a:solidFill>
                  <a:schemeClr val="accent2"/>
                </a:solidFill>
                <a:ea typeface="ＭＳ ゴシック" panose="020B0609070205080204" pitchFamily="49" charset="-128"/>
              </a:rPr>
              <a:t>サービス担当者会に関するもの</a:t>
            </a:r>
            <a:endParaRPr lang="en-US" altLang="ja-JP" sz="1600" b="1" dirty="0">
              <a:solidFill>
                <a:schemeClr val="accent2"/>
              </a:solidFill>
              <a:ea typeface="ＭＳ ゴシック" panose="020B0609070205080204" pitchFamily="49" charset="-128"/>
            </a:endParaRPr>
          </a:p>
          <a:p>
            <a:pPr eaLnBrk="1" hangingPunct="1">
              <a:lnSpc>
                <a:spcPts val="1600"/>
              </a:lnSpc>
              <a:spcBef>
                <a:spcPts val="600"/>
              </a:spcBef>
              <a:buFontTx/>
              <a:buNone/>
              <a:defRPr/>
            </a:pPr>
            <a:r>
              <a:rPr lang="ja-JP" altLang="en-US" sz="1400" dirty="0">
                <a:latin typeface="ＭＳ 明朝" panose="02020609040205080304" pitchFamily="17" charset="-128"/>
                <a:ea typeface="ＭＳ 明朝" panose="02020609040205080304" pitchFamily="17" charset="-128"/>
              </a:rPr>
              <a:t>・計画書の交付後にサービス担当者会議を開催している</a:t>
            </a:r>
            <a:endParaRPr lang="ja-JP" altLang="en-US" sz="1200" dirty="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en-US" altLang="ja-JP" sz="1600" b="1" dirty="0">
                <a:solidFill>
                  <a:schemeClr val="accent2"/>
                </a:solidFill>
                <a:ea typeface="ＭＳ ゴシック" panose="020B0609070205080204" pitchFamily="49" charset="-128"/>
              </a:rPr>
              <a:t>④</a:t>
            </a:r>
            <a:r>
              <a:rPr lang="ja-JP" altLang="en-US" sz="1600" b="1" dirty="0">
                <a:solidFill>
                  <a:schemeClr val="accent2"/>
                </a:solidFill>
                <a:ea typeface="ＭＳ ゴシック" panose="020B0609070205080204" pitchFamily="49" charset="-128"/>
              </a:rPr>
              <a:t>計画の同意・交付に関するもの</a:t>
            </a:r>
            <a:endParaRPr lang="en-US" altLang="ja-JP" sz="1600" b="1" dirty="0">
              <a:solidFill>
                <a:schemeClr val="accent2"/>
              </a:solidFill>
              <a:ea typeface="ＭＳ ゴシック" panose="020B0609070205080204" pitchFamily="49" charset="-128"/>
            </a:endParaRPr>
          </a:p>
          <a:p>
            <a:pPr eaLnBrk="1" hangingPunct="1">
              <a:lnSpc>
                <a:spcPts val="1600"/>
              </a:lnSpc>
              <a:spcBef>
                <a:spcPts val="600"/>
              </a:spcBef>
              <a:buFontTx/>
              <a:buNone/>
              <a:defRPr/>
            </a:pPr>
            <a:r>
              <a:rPr lang="ja-JP" altLang="en-US" sz="1400" dirty="0">
                <a:latin typeface="ＭＳ 明朝" panose="02020609040205080304" pitchFamily="17" charset="-128"/>
                <a:ea typeface="ＭＳ 明朝" panose="02020609040205080304" pitchFamily="17" charset="-128"/>
              </a:rPr>
              <a:t>・計画書を入所者又はその家族に対して説明しておらず、文書による同意を得ていない</a:t>
            </a:r>
            <a:endParaRPr lang="en-US" altLang="ja-JP" sz="1400" dirty="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400" dirty="0">
                <a:latin typeface="ＭＳ 明朝" panose="02020609040205080304" pitchFamily="17" charset="-128"/>
                <a:ea typeface="ＭＳ 明朝" panose="02020609040205080304" pitchFamily="17" charset="-128"/>
              </a:rPr>
              <a:t>・計画書を入所者に交付していない</a:t>
            </a:r>
            <a:endParaRPr lang="en-US" altLang="ja-JP" sz="1400" dirty="0">
              <a:solidFill>
                <a:srgbClr val="FF0000"/>
              </a:solidFill>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600" b="1" dirty="0">
                <a:solidFill>
                  <a:schemeClr val="accent2"/>
                </a:solidFill>
                <a:ea typeface="ＭＳ ゴシック" panose="020B0609070205080204" pitchFamily="49" charset="-128"/>
              </a:rPr>
              <a:t>⑤モニタリング・計画の変更に関するもの</a:t>
            </a:r>
            <a:endParaRPr lang="en-US" altLang="ja-JP" sz="1600" b="1" dirty="0">
              <a:solidFill>
                <a:schemeClr val="accent2"/>
              </a:solidFill>
              <a:ea typeface="ＭＳ ゴシック" panose="020B0609070205080204" pitchFamily="49" charset="-128"/>
            </a:endParaRPr>
          </a:p>
          <a:p>
            <a:pPr eaLnBrk="1" hangingPunct="1">
              <a:lnSpc>
                <a:spcPts val="1600"/>
              </a:lnSpc>
              <a:spcBef>
                <a:spcPts val="600"/>
              </a:spcBef>
              <a:buFontTx/>
              <a:buNone/>
              <a:defRPr/>
            </a:pPr>
            <a:r>
              <a:rPr lang="ja-JP" altLang="en-US" sz="1400" dirty="0">
                <a:latin typeface="ＭＳ 明朝" panose="02020609040205080304" pitchFamily="17" charset="-128"/>
                <a:ea typeface="ＭＳ 明朝" panose="02020609040205080304" pitchFamily="17" charset="-128"/>
              </a:rPr>
              <a:t>・計画の見直し時にモニタリングを実施していない</a:t>
            </a:r>
            <a:endParaRPr lang="en-US" altLang="ja-JP" sz="1400" dirty="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400" dirty="0">
                <a:latin typeface="ＭＳ 明朝" panose="02020609040205080304" pitchFamily="17" charset="-128"/>
                <a:ea typeface="ＭＳ 明朝" panose="02020609040205080304" pitchFamily="17" charset="-128"/>
              </a:rPr>
              <a:t>・モニタリングの内容が、支援の実施状況の記載のみとなっている</a:t>
            </a:r>
            <a:endParaRPr lang="en-US" altLang="ja-JP" sz="1400" dirty="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defRPr/>
            </a:pPr>
            <a:r>
              <a:rPr lang="ja-JP" altLang="en-US" sz="1400" dirty="0">
                <a:latin typeface="ＭＳ 明朝" panose="02020609040205080304" pitchFamily="17" charset="-128"/>
                <a:ea typeface="ＭＳ 明朝" panose="02020609040205080304" pitchFamily="17" charset="-128"/>
              </a:rPr>
              <a:t>（利用者や家族の意向・満足度、目標の達成度等も記載を行うこと）</a:t>
            </a:r>
            <a:endParaRPr lang="en-US" altLang="ja-JP" sz="1400" dirty="0">
              <a:latin typeface="ＭＳ 明朝" panose="02020609040205080304" pitchFamily="17" charset="-128"/>
              <a:ea typeface="ＭＳ 明朝" panose="02020609040205080304" pitchFamily="17" charset="-128"/>
            </a:endParaRPr>
          </a:p>
        </p:txBody>
      </p:sp>
      <p:sp>
        <p:nvSpPr>
          <p:cNvPr id="20485" name="Rectangle 4">
            <a:extLst>
              <a:ext uri="{FF2B5EF4-FFF2-40B4-BE49-F238E27FC236}">
                <a16:creationId xmlns:a16="http://schemas.microsoft.com/office/drawing/2014/main" id="{3C26BB70-4E8D-48FB-841A-583AD65B06FF}"/>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rgbClr val="000000"/>
                </a:solidFill>
                <a:ea typeface="ＭＳ ゴシック" panose="020B0609070205080204" pitchFamily="49" charset="-128"/>
              </a:rPr>
              <a:t>２．実地指導・監査の結果について</a:t>
            </a:r>
            <a:endParaRPr lang="ja-JP" altLang="en-US" sz="2800">
              <a:solidFill>
                <a:srgbClr val="000000"/>
              </a:solidFill>
              <a:ea typeface="ＭＳ ゴシック" panose="020B0609070205080204" pitchFamily="49" charset="-128"/>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スライド番号プレースホルダ 5">
            <a:extLst>
              <a:ext uri="{FF2B5EF4-FFF2-40B4-BE49-F238E27FC236}">
                <a16:creationId xmlns:a16="http://schemas.microsoft.com/office/drawing/2014/main" id="{645EE158-04F0-4137-A7BA-E56C04D2932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132C3B7-9016-4F1C-8DF3-8674576EABE6}" type="slidenum">
              <a:rPr lang="en-US" altLang="ja-JP" sz="1400" smtClean="0"/>
              <a:pPr>
                <a:spcBef>
                  <a:spcPct val="0"/>
                </a:spcBef>
                <a:buFontTx/>
                <a:buNone/>
              </a:pPr>
              <a:t>18</a:t>
            </a:fld>
            <a:endParaRPr lang="en-US" altLang="ja-JP" sz="1400"/>
          </a:p>
        </p:txBody>
      </p:sp>
      <p:sp>
        <p:nvSpPr>
          <p:cNvPr id="21507" name="Rectangle 2">
            <a:extLst>
              <a:ext uri="{FF2B5EF4-FFF2-40B4-BE49-F238E27FC236}">
                <a16:creationId xmlns:a16="http://schemas.microsoft.com/office/drawing/2014/main" id="{66415CAD-44D9-47D6-BE1C-150829DC6B58}"/>
              </a:ext>
            </a:extLst>
          </p:cNvPr>
          <p:cNvSpPr>
            <a:spLocks noGrp="1" noChangeArrowheads="1"/>
          </p:cNvSpPr>
          <p:nvPr>
            <p:ph type="title"/>
          </p:nvPr>
        </p:nvSpPr>
        <p:spPr>
          <a:xfrm>
            <a:off x="457200" y="620713"/>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処遇に関するもの（１－２）</a:t>
            </a:r>
          </a:p>
        </p:txBody>
      </p:sp>
      <p:sp>
        <p:nvSpPr>
          <p:cNvPr id="21508" name="Rectangle 3">
            <a:extLst>
              <a:ext uri="{FF2B5EF4-FFF2-40B4-BE49-F238E27FC236}">
                <a16:creationId xmlns:a16="http://schemas.microsoft.com/office/drawing/2014/main" id="{68F3291B-F1C1-449D-83F2-D2A8B64BC228}"/>
              </a:ext>
            </a:extLst>
          </p:cNvPr>
          <p:cNvSpPr>
            <a:spLocks noChangeArrowheads="1"/>
          </p:cNvSpPr>
          <p:nvPr/>
        </p:nvSpPr>
        <p:spPr bwMode="auto">
          <a:xfrm>
            <a:off x="431800" y="989013"/>
            <a:ext cx="8280400" cy="5684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en-US" altLang="ja-JP" sz="1600" b="1">
              <a:solidFill>
                <a:srgbClr val="FF0000"/>
              </a:solidFill>
              <a:ea typeface="ＭＳ ゴシック" panose="020B0609070205080204" pitchFamily="49" charset="-128"/>
            </a:endParaRPr>
          </a:p>
          <a:p>
            <a:pPr eaLnBrk="1" hangingPunct="1">
              <a:spcBef>
                <a:spcPct val="0"/>
              </a:spcBef>
              <a:buFontTx/>
              <a:buNone/>
            </a:pP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（２）短期入所生活介護計画</a:t>
            </a:r>
          </a:p>
          <a:p>
            <a:pPr eaLnBrk="1" hangingPunct="1">
              <a:lnSpc>
                <a:spcPts val="1600"/>
              </a:lnSpc>
              <a:spcBef>
                <a:spcPts val="600"/>
              </a:spcBef>
              <a:buFontTx/>
              <a:buNone/>
            </a:pPr>
            <a:r>
              <a:rPr lang="ja-JP" altLang="en-US" sz="1400">
                <a:latin typeface="ＭＳ 明朝" panose="02020609040205080304" pitchFamily="17" charset="-128"/>
                <a:ea typeface="ＭＳ 明朝" panose="02020609040205080304" pitchFamily="17" charset="-128"/>
              </a:rPr>
              <a:t>・おおむね</a:t>
            </a:r>
            <a:r>
              <a:rPr lang="en-US" altLang="ja-JP" sz="1400">
                <a:latin typeface="ＭＳ 明朝" panose="02020609040205080304" pitchFamily="17" charset="-128"/>
                <a:ea typeface="ＭＳ 明朝" panose="02020609040205080304" pitchFamily="17" charset="-128"/>
              </a:rPr>
              <a:t>4</a:t>
            </a:r>
            <a:r>
              <a:rPr lang="ja-JP" altLang="en-US" sz="1400">
                <a:latin typeface="ＭＳ 明朝" panose="02020609040205080304" pitchFamily="17" charset="-128"/>
                <a:ea typeface="ＭＳ 明朝" panose="02020609040205080304" pitchFamily="17" charset="-128"/>
              </a:rPr>
              <a:t>日以上連続して利用している利用の、計画書が作成されてなかった。</a:t>
            </a:r>
            <a:endParaRPr lang="en-US" altLang="ja-JP" sz="140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pPr>
            <a:r>
              <a:rPr lang="ja-JP" altLang="en-US" sz="1400">
                <a:latin typeface="ＭＳ 明朝" panose="02020609040205080304" pitchFamily="17" charset="-128"/>
                <a:ea typeface="ＭＳ 明朝" panose="02020609040205080304" pitchFamily="17" charset="-128"/>
              </a:rPr>
              <a:t>・計画書の作成はあるが、利用者又はその家族に対して説明し、同意を得ていなかった。</a:t>
            </a:r>
            <a:endParaRPr lang="en-US" altLang="ja-JP" sz="140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pPr>
            <a:r>
              <a:rPr lang="ja-JP" altLang="en-US" sz="1400">
                <a:latin typeface="ＭＳ 明朝" panose="02020609040205080304" pitchFamily="17" charset="-128"/>
                <a:ea typeface="ＭＳ 明朝" panose="02020609040205080304" pitchFamily="17" charset="-128"/>
              </a:rPr>
              <a:t>・計画書の作成はあるが交付を行っていなかった。</a:t>
            </a:r>
            <a:endParaRPr lang="en-US" altLang="ja-JP" sz="140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pPr>
            <a:endParaRPr lang="en-US" altLang="ja-JP" sz="1400" b="1"/>
          </a:p>
          <a:p>
            <a:pPr eaLnBrk="1" hangingPunct="1">
              <a:lnSpc>
                <a:spcPts val="1600"/>
              </a:lnSpc>
              <a:spcBef>
                <a:spcPts val="600"/>
              </a:spcBef>
              <a:buFontTx/>
              <a:buNone/>
            </a:pPr>
            <a:endParaRPr lang="en-US" altLang="ja-JP" sz="1400" b="1"/>
          </a:p>
          <a:p>
            <a:pPr eaLnBrk="1" hangingPunct="1">
              <a:lnSpc>
                <a:spcPts val="1600"/>
              </a:lnSpc>
              <a:spcBef>
                <a:spcPts val="600"/>
              </a:spcBef>
              <a:buFontTx/>
              <a:buNone/>
            </a:pPr>
            <a:endParaRPr lang="en-US" altLang="ja-JP" sz="1400" b="1"/>
          </a:p>
          <a:p>
            <a:pPr eaLnBrk="1" hangingPunct="1">
              <a:lnSpc>
                <a:spcPts val="1600"/>
              </a:lnSpc>
              <a:spcBef>
                <a:spcPts val="600"/>
              </a:spcBef>
              <a:buFontTx/>
              <a:buNone/>
            </a:pPr>
            <a:endParaRPr lang="en-US" altLang="ja-JP" sz="1400" b="1"/>
          </a:p>
          <a:p>
            <a:pPr eaLnBrk="1" hangingPunct="1">
              <a:lnSpc>
                <a:spcPts val="1600"/>
              </a:lnSpc>
              <a:spcBef>
                <a:spcPts val="600"/>
              </a:spcBef>
              <a:buFontTx/>
              <a:buNone/>
            </a:pPr>
            <a:endParaRPr lang="en-US" altLang="ja-JP" sz="1400" b="1"/>
          </a:p>
          <a:p>
            <a:pPr eaLnBrk="1" hangingPunct="1">
              <a:lnSpc>
                <a:spcPts val="1600"/>
              </a:lnSpc>
              <a:spcBef>
                <a:spcPts val="600"/>
              </a:spcBef>
              <a:buFontTx/>
              <a:buNone/>
            </a:pPr>
            <a:endParaRPr lang="en-US" altLang="ja-JP" sz="1400" b="1"/>
          </a:p>
          <a:p>
            <a:pPr eaLnBrk="1" hangingPunct="1">
              <a:lnSpc>
                <a:spcPts val="1600"/>
              </a:lnSpc>
              <a:spcBef>
                <a:spcPts val="600"/>
              </a:spcBef>
              <a:buFontTx/>
              <a:buNone/>
            </a:pPr>
            <a:r>
              <a:rPr lang="ja-JP" altLang="en-US" sz="1600" b="1" u="sng">
                <a:ea typeface="ＭＳ ゴシック" panose="020B0609070205080204" pitchFamily="49" charset="-128"/>
              </a:rPr>
              <a:t>（３）特定施設サービス計画</a:t>
            </a:r>
            <a:endParaRPr lang="en-US" altLang="ja-JP" sz="1600" b="1" u="sng">
              <a:ea typeface="ＭＳ ゴシック" panose="020B0609070205080204" pitchFamily="49" charset="-128"/>
            </a:endParaRPr>
          </a:p>
          <a:p>
            <a:pPr eaLnBrk="1" hangingPunct="1">
              <a:lnSpc>
                <a:spcPts val="1600"/>
              </a:lnSpc>
              <a:spcBef>
                <a:spcPts val="600"/>
              </a:spcBef>
              <a:buFontTx/>
              <a:buNone/>
            </a:pPr>
            <a:r>
              <a:rPr lang="ja-JP" altLang="en-US" sz="1400">
                <a:latin typeface="ＭＳ 明朝" panose="02020609040205080304" pitchFamily="17" charset="-128"/>
                <a:ea typeface="ＭＳ 明朝" panose="02020609040205080304" pitchFamily="17" charset="-128"/>
              </a:rPr>
              <a:t>・介護にあたる職員が、特定施設サービス計画に基づいたケアを行っていなかった。</a:t>
            </a:r>
            <a:endParaRPr lang="en-US" altLang="ja-JP" sz="140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pPr>
            <a:r>
              <a:rPr lang="ja-JP" altLang="en-US" sz="1400">
                <a:latin typeface="ＭＳ 明朝" panose="02020609040205080304" pitchFamily="17" charset="-128"/>
                <a:ea typeface="ＭＳ 明朝" panose="02020609040205080304" pitchFamily="17" charset="-128"/>
              </a:rPr>
              <a:t>　（介護職員が計画書を見ていなかった）</a:t>
            </a:r>
            <a:endParaRPr lang="en-US" altLang="ja-JP" sz="140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pPr>
            <a:r>
              <a:rPr lang="ja-JP" altLang="en-US" sz="1400">
                <a:latin typeface="ＭＳ 明朝" panose="02020609040205080304" pitchFamily="17" charset="-128"/>
                <a:ea typeface="ＭＳ 明朝" panose="02020609040205080304" pitchFamily="17" charset="-128"/>
              </a:rPr>
              <a:t>・日課計画表の記載に夜間に支援が必要な人への夜間の支援内容や、共通サービスの記載のみで、</a:t>
            </a:r>
            <a:endParaRPr lang="en-US" altLang="ja-JP" sz="140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pPr>
            <a:r>
              <a:rPr lang="ja-JP" altLang="en-US" sz="1400">
                <a:latin typeface="ＭＳ 明朝" panose="02020609040205080304" pitchFamily="17" charset="-128"/>
                <a:ea typeface="ＭＳ 明朝" panose="02020609040205080304" pitchFamily="17" charset="-128"/>
              </a:rPr>
              <a:t>　利用者個別に実施するサービスの記載が見られなかった。</a:t>
            </a:r>
            <a:endParaRPr lang="en-US" altLang="ja-JP" sz="1400">
              <a:latin typeface="ＭＳ 明朝" panose="02020609040205080304" pitchFamily="17" charset="-128"/>
              <a:ea typeface="ＭＳ 明朝" panose="02020609040205080304" pitchFamily="17" charset="-128"/>
            </a:endParaRPr>
          </a:p>
          <a:p>
            <a:pPr eaLnBrk="1" hangingPunct="1">
              <a:lnSpc>
                <a:spcPts val="1600"/>
              </a:lnSpc>
              <a:spcBef>
                <a:spcPts val="600"/>
              </a:spcBef>
              <a:buFontTx/>
              <a:buNone/>
            </a:pPr>
            <a:endParaRPr lang="en-US" altLang="ja-JP" sz="1400" b="1"/>
          </a:p>
          <a:p>
            <a:pPr eaLnBrk="1" hangingPunct="1">
              <a:lnSpc>
                <a:spcPts val="1600"/>
              </a:lnSpc>
              <a:spcBef>
                <a:spcPts val="600"/>
              </a:spcBef>
              <a:buFontTx/>
              <a:buNone/>
            </a:pPr>
            <a:endParaRPr lang="en-US" altLang="ja-JP" sz="1400" b="1"/>
          </a:p>
        </p:txBody>
      </p:sp>
      <p:sp>
        <p:nvSpPr>
          <p:cNvPr id="21509" name="Rectangle 4">
            <a:extLst>
              <a:ext uri="{FF2B5EF4-FFF2-40B4-BE49-F238E27FC236}">
                <a16:creationId xmlns:a16="http://schemas.microsoft.com/office/drawing/2014/main" id="{769231A2-1EC5-4797-BF3C-DB69C27775CA}"/>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2" name="角丸四角形 1">
            <a:extLst>
              <a:ext uri="{FF2B5EF4-FFF2-40B4-BE49-F238E27FC236}">
                <a16:creationId xmlns:a16="http://schemas.microsoft.com/office/drawing/2014/main" id="{2AD8F863-90B8-41E2-B442-14D1B6C6A175}"/>
              </a:ext>
            </a:extLst>
          </p:cNvPr>
          <p:cNvSpPr/>
          <p:nvPr/>
        </p:nvSpPr>
        <p:spPr>
          <a:xfrm>
            <a:off x="534988" y="3213100"/>
            <a:ext cx="7781925" cy="1223963"/>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lnSpc>
                <a:spcPts val="1600"/>
              </a:lnSpc>
              <a:spcBef>
                <a:spcPts val="600"/>
              </a:spcBef>
              <a:defRPr/>
            </a:pPr>
            <a:r>
              <a:rPr lang="ja-JP" altLang="en-US" sz="1400" b="1" dirty="0"/>
              <a:t>＊居宅サービス計画に基づきサービスを提供している指定短期入所生活介護事業者は指定居宅介護支援事業者から、短期入所生活介護計画の提供の求めがあった際には、当該短期入所生活介護計画を提供することに協力するよう努めるものとする。</a:t>
            </a:r>
            <a:endParaRPr lang="en-US" altLang="ja-JP" sz="14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 5">
            <a:extLst>
              <a:ext uri="{FF2B5EF4-FFF2-40B4-BE49-F238E27FC236}">
                <a16:creationId xmlns:a16="http://schemas.microsoft.com/office/drawing/2014/main" id="{0DF72820-C22E-4A02-9B9F-6C8D268E061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CE96BFF4-4EED-4E45-9AA1-25C06F2DEA91}" type="slidenum">
              <a:rPr lang="en-US" altLang="ja-JP" sz="1400" smtClean="0"/>
              <a:pPr>
                <a:spcBef>
                  <a:spcPct val="0"/>
                </a:spcBef>
                <a:buFontTx/>
                <a:buNone/>
              </a:pPr>
              <a:t>19</a:t>
            </a:fld>
            <a:endParaRPr lang="en-US" altLang="ja-JP" sz="1400"/>
          </a:p>
        </p:txBody>
      </p:sp>
      <p:sp>
        <p:nvSpPr>
          <p:cNvPr id="22531" name="Rectangle 2">
            <a:extLst>
              <a:ext uri="{FF2B5EF4-FFF2-40B4-BE49-F238E27FC236}">
                <a16:creationId xmlns:a16="http://schemas.microsoft.com/office/drawing/2014/main" id="{E79974D0-8698-44A1-8F35-DDF4F88EE68A}"/>
              </a:ext>
            </a:extLst>
          </p:cNvPr>
          <p:cNvSpPr>
            <a:spLocks noGrp="1" noChangeArrowheads="1"/>
          </p:cNvSpPr>
          <p:nvPr>
            <p:ph type="title"/>
          </p:nvPr>
        </p:nvSpPr>
        <p:spPr>
          <a:xfrm>
            <a:off x="490538" y="661988"/>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処遇に関するもの（１－３）</a:t>
            </a:r>
          </a:p>
        </p:txBody>
      </p:sp>
      <p:sp>
        <p:nvSpPr>
          <p:cNvPr id="22532" name="Rectangle 3">
            <a:extLst>
              <a:ext uri="{FF2B5EF4-FFF2-40B4-BE49-F238E27FC236}">
                <a16:creationId xmlns:a16="http://schemas.microsoft.com/office/drawing/2014/main" id="{DB673F9E-7F3F-4501-BEE3-23813E256430}"/>
              </a:ext>
            </a:extLst>
          </p:cNvPr>
          <p:cNvSpPr>
            <a:spLocks noChangeArrowheads="1"/>
          </p:cNvSpPr>
          <p:nvPr/>
        </p:nvSpPr>
        <p:spPr bwMode="auto">
          <a:xfrm>
            <a:off x="471488" y="1216025"/>
            <a:ext cx="8642350" cy="524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指導事項</a:t>
            </a:r>
            <a:r>
              <a:rPr lang="en-US" altLang="ja-JP" sz="14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（４）身体的拘束に関すること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・身体的拘束実施時の記録が不適切</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（身体拘束実施中の利用者の態様、時間の記録がない。緊急やむを得ない場合の身体拘束の説明の資</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料に解除予定日の記載がない。当日勤務を行っていない職員が、記録者としてサインを行っている）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・本来の目的とは異なる目的で継続して実施している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（傷を掻くことを防止する為ミトンを使用していたが、傷が治ったにもかかわらずミトンを継続して</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使用している）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・家族に説明した内容以外の身体拘束を実施している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en-US" altLang="ja-JP" sz="1400" b="1">
                <a:ea typeface="ＭＳ ゴシック" panose="020B0609070205080204" pitchFamily="49" charset="-128"/>
              </a:rPr>
              <a:t>【</a:t>
            </a:r>
            <a:r>
              <a:rPr lang="ja-JP" altLang="en-US" sz="1400" b="1">
                <a:ea typeface="ＭＳ ゴシック" panose="020B0609070205080204" pitchFamily="49" charset="-128"/>
              </a:rPr>
              <a:t>特定施設入居者生活介護</a:t>
            </a:r>
            <a:r>
              <a:rPr lang="en-US" altLang="ja-JP" sz="1400" b="1">
                <a:ea typeface="ＭＳ ゴシック" panose="020B0609070205080204" pitchFamily="49" charset="-128"/>
              </a:rPr>
              <a:t>】</a:t>
            </a: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・生命又は身体を保護するため、緊急やむ負えない場合以外に身体拘束に該当する行為を実施していた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・身体拘束の実施にあたり、記録を残していなかった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r>
              <a:rPr lang="ja-JP" altLang="en-US" sz="1600" b="1" u="sng">
                <a:ea typeface="ＭＳ ゴシック" panose="020B0609070205080204" pitchFamily="49" charset="-128"/>
              </a:rPr>
              <a:t>（５）苦情処理に関すること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・家族からの苦情について記録に残していない</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・苦情の記録はあるが、その対応について記録に残していない</a:t>
            </a:r>
            <a:endParaRPr lang="en-US" altLang="ja-JP" sz="1400">
              <a:latin typeface="ＭＳ 明朝" panose="02020609040205080304" pitchFamily="17" charset="-128"/>
              <a:ea typeface="ＭＳ 明朝" panose="02020609040205080304" pitchFamily="17" charset="-128"/>
            </a:endParaRPr>
          </a:p>
        </p:txBody>
      </p:sp>
      <p:sp>
        <p:nvSpPr>
          <p:cNvPr id="22533" name="Rectangle 4">
            <a:extLst>
              <a:ext uri="{FF2B5EF4-FFF2-40B4-BE49-F238E27FC236}">
                <a16:creationId xmlns:a16="http://schemas.microsoft.com/office/drawing/2014/main" id="{9F4BA502-FE92-4BA2-99ED-8CB2BAF69601}"/>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スライド番号プレースホルダ 5">
            <a:extLst>
              <a:ext uri="{FF2B5EF4-FFF2-40B4-BE49-F238E27FC236}">
                <a16:creationId xmlns:a16="http://schemas.microsoft.com/office/drawing/2014/main" id="{E2F921BA-3DF2-4A9B-888D-EA19B09EEDD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3101CB4-E472-4B86-9974-53E351B10240}" type="slidenum">
              <a:rPr lang="en-US" altLang="ja-JP" sz="1400" smtClean="0"/>
              <a:pPr>
                <a:spcBef>
                  <a:spcPct val="0"/>
                </a:spcBef>
                <a:buFontTx/>
                <a:buNone/>
              </a:pPr>
              <a:t>2</a:t>
            </a:fld>
            <a:endParaRPr lang="en-US" altLang="ja-JP" sz="1400"/>
          </a:p>
        </p:txBody>
      </p:sp>
      <p:sp>
        <p:nvSpPr>
          <p:cNvPr id="5123" name="Rectangle 4">
            <a:extLst>
              <a:ext uri="{FF2B5EF4-FFF2-40B4-BE49-F238E27FC236}">
                <a16:creationId xmlns:a16="http://schemas.microsoft.com/office/drawing/2014/main" id="{723BE9FC-19BB-495B-BFB0-2D5F6D8A581E}"/>
              </a:ext>
            </a:extLst>
          </p:cNvPr>
          <p:cNvSpPr>
            <a:spLocks noGrp="1" noChangeArrowheads="1"/>
          </p:cNvSpPr>
          <p:nvPr>
            <p:ph type="title"/>
          </p:nvPr>
        </p:nvSpPr>
        <p:spPr>
          <a:xfrm>
            <a:off x="457200" y="274638"/>
            <a:ext cx="8229600" cy="346075"/>
          </a:xfrm>
        </p:spPr>
        <p:txBody>
          <a:bodyPr/>
          <a:lstStyle/>
          <a:p>
            <a:pPr eaLnBrk="1" hangingPunct="1"/>
            <a:r>
              <a:rPr lang="ja-JP" altLang="en-US" sz="2400" b="1"/>
              <a:t>１．実地指導・監査等の実施状況について</a:t>
            </a:r>
          </a:p>
        </p:txBody>
      </p:sp>
      <p:graphicFrame>
        <p:nvGraphicFramePr>
          <p:cNvPr id="8260" name="Group 68">
            <a:extLst>
              <a:ext uri="{FF2B5EF4-FFF2-40B4-BE49-F238E27FC236}">
                <a16:creationId xmlns:a16="http://schemas.microsoft.com/office/drawing/2014/main" id="{02EC844E-8604-44DA-A68C-701B258772E0}"/>
              </a:ext>
            </a:extLst>
          </p:cNvPr>
          <p:cNvGraphicFramePr>
            <a:graphicFrameLocks noGrp="1"/>
          </p:cNvGraphicFramePr>
          <p:nvPr>
            <p:ph idx="1"/>
          </p:nvPr>
        </p:nvGraphicFramePr>
        <p:xfrm>
          <a:off x="395288" y="908050"/>
          <a:ext cx="8229600" cy="2786063"/>
        </p:xfrm>
        <a:graphic>
          <a:graphicData uri="http://schemas.openxmlformats.org/drawingml/2006/table">
            <a:tbl>
              <a:tblPr/>
              <a:tblGrid>
                <a:gridCol w="2846387">
                  <a:extLst>
                    <a:ext uri="{9D8B030D-6E8A-4147-A177-3AD203B41FA5}">
                      <a16:colId xmlns:a16="http://schemas.microsoft.com/office/drawing/2014/main" val="20000"/>
                    </a:ext>
                  </a:extLst>
                </a:gridCol>
                <a:gridCol w="1492250">
                  <a:extLst>
                    <a:ext uri="{9D8B030D-6E8A-4147-A177-3AD203B41FA5}">
                      <a16:colId xmlns:a16="http://schemas.microsoft.com/office/drawing/2014/main" val="20001"/>
                    </a:ext>
                  </a:extLst>
                </a:gridCol>
                <a:gridCol w="1298575">
                  <a:extLst>
                    <a:ext uri="{9D8B030D-6E8A-4147-A177-3AD203B41FA5}">
                      <a16:colId xmlns:a16="http://schemas.microsoft.com/office/drawing/2014/main" val="20002"/>
                    </a:ext>
                  </a:extLst>
                </a:gridCol>
                <a:gridCol w="1298575">
                  <a:extLst>
                    <a:ext uri="{9D8B030D-6E8A-4147-A177-3AD203B41FA5}">
                      <a16:colId xmlns:a16="http://schemas.microsoft.com/office/drawing/2014/main" val="20003"/>
                    </a:ext>
                  </a:extLst>
                </a:gridCol>
                <a:gridCol w="1293813">
                  <a:extLst>
                    <a:ext uri="{9D8B030D-6E8A-4147-A177-3AD203B41FA5}">
                      <a16:colId xmlns:a16="http://schemas.microsoft.com/office/drawing/2014/main" val="20004"/>
                    </a:ext>
                  </a:extLst>
                </a:gridCol>
              </a:tblGrid>
              <a:tr h="560793">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施設種別</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対象施設数</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(H28.1.1</a:t>
                      </a:r>
                      <a:r>
                        <a:rPr kumimoji="1" lang="ja-JP" altLang="en-US"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現在</a:t>
                      </a:r>
                      <a:r>
                        <a:rPr kumimoji="1" lang="en-US" altLang="ja-JP" sz="12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実地指導</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随時確認</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（監査等）</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計</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介護老人福祉施設</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５９</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３４</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７</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４１</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介護老人保健施設</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３３</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１９</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２０</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介護療養型医療施設</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１９</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６</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７</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短期入所生活介護</a:t>
                      </a:r>
                      <a:r>
                        <a:rPr kumimoji="1" lang="ja-JP" altLang="en-US"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（単独）</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１８</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５</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２</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７</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短期入所療養介護</a:t>
                      </a:r>
                      <a:r>
                        <a:rPr kumimoji="1" lang="ja-JP" altLang="en-US" sz="12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（単独）</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２</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０</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4762">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特定施設入居者生活介護</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１９</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１０</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１１</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96700">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a:ln>
                            <a:noFill/>
                          </a:ln>
                          <a:solidFill>
                            <a:schemeClr val="tx1"/>
                          </a:solidFill>
                          <a:effectLst/>
                          <a:latin typeface="ＭＳ ゴシック" panose="020B0609070205080204" pitchFamily="49" charset="-128"/>
                          <a:ea typeface="ＭＳ ゴシック" panose="020B0609070205080204" pitchFamily="49" charset="-128"/>
                        </a:rPr>
                        <a:t>計</a:t>
                      </a:r>
                    </a:p>
                  </a:txBody>
                  <a:tcPr marT="45701" marB="45701" horzOverflow="overflow">
                    <a:lnL w="28575"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１５０</a:t>
                      </a:r>
                    </a:p>
                  </a:txBody>
                  <a:tcPr marT="45701" marB="45701" horzOverflow="overflow">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７５</a:t>
                      </a:r>
                    </a:p>
                  </a:txBody>
                  <a:tcPr marT="45701" marB="45701"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１２</a:t>
                      </a:r>
                    </a:p>
                  </a:txBody>
                  <a:tcPr marT="45701" marB="45701"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defRPr kumimoji="1" sz="24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defRPr kumimoji="1" sz="20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ctr" defTabSz="914400" rtl="0" eaLnBrk="1" fontAlgn="ctr" latinLnBrk="0" hangingPunct="1">
                        <a:lnSpc>
                          <a:spcPct val="100000"/>
                        </a:lnSpc>
                        <a:spcBef>
                          <a:spcPct val="0"/>
                        </a:spcBef>
                        <a:spcAft>
                          <a:spcPct val="0"/>
                        </a:spcAft>
                        <a:buClrTx/>
                        <a:buSzTx/>
                        <a:buFontTx/>
                        <a:buNone/>
                        <a:tabLst/>
                      </a:pPr>
                      <a:r>
                        <a:rPr kumimoji="1" lang="ja-JP" altLang="en-US" sz="1400" b="0" i="0" u="none" strike="noStrike" cap="none" normalizeH="0" baseline="0" dirty="0">
                          <a:ln>
                            <a:noFill/>
                          </a:ln>
                          <a:solidFill>
                            <a:schemeClr val="tx1"/>
                          </a:solidFill>
                          <a:effectLst/>
                          <a:latin typeface="ＭＳ ゴシック" panose="020B0609070205080204" pitchFamily="49" charset="-128"/>
                          <a:ea typeface="ＭＳ ゴシック" panose="020B0609070205080204" pitchFamily="49" charset="-128"/>
                        </a:rPr>
                        <a:t>８７</a:t>
                      </a:r>
                    </a:p>
                  </a:txBody>
                  <a:tcPr marT="45701" marB="45701" horzOverflow="overflow">
                    <a:lnL w="190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180" name="Text Box 88">
            <a:extLst>
              <a:ext uri="{FF2B5EF4-FFF2-40B4-BE49-F238E27FC236}">
                <a16:creationId xmlns:a16="http://schemas.microsoft.com/office/drawing/2014/main" id="{DC559C3B-40E9-46BA-8520-E5BA6912A81A}"/>
              </a:ext>
            </a:extLst>
          </p:cNvPr>
          <p:cNvSpPr txBox="1">
            <a:spLocks noChangeArrowheads="1"/>
          </p:cNvSpPr>
          <p:nvPr/>
        </p:nvSpPr>
        <p:spPr bwMode="auto">
          <a:xfrm>
            <a:off x="611188" y="4076700"/>
            <a:ext cx="7416800" cy="140335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ea typeface="ＭＳ ゴシック" panose="020B0609070205080204" pitchFamily="49" charset="-128"/>
              </a:rPr>
              <a:t>（実地指導）</a:t>
            </a:r>
          </a:p>
          <a:p>
            <a:pPr eaLnBrk="1" hangingPunct="1">
              <a:spcBef>
                <a:spcPct val="25000"/>
              </a:spcBef>
              <a:buFontTx/>
              <a:buNone/>
            </a:pPr>
            <a:r>
              <a:rPr lang="ja-JP" altLang="en-US" sz="1400">
                <a:ea typeface="ＭＳ ゴシック" panose="020B0609070205080204" pitchFamily="49" charset="-128"/>
              </a:rPr>
              <a:t>　・制度管理の適正化とよりよいケアの実現に向けて実施</a:t>
            </a:r>
          </a:p>
          <a:p>
            <a:pPr eaLnBrk="1" hangingPunct="1">
              <a:spcBef>
                <a:spcPct val="25000"/>
              </a:spcBef>
              <a:buFontTx/>
              <a:buNone/>
            </a:pPr>
            <a:r>
              <a:rPr lang="ja-JP" altLang="en-US" sz="1400">
                <a:ea typeface="ＭＳ ゴシック" panose="020B0609070205080204" pitchFamily="49" charset="-128"/>
              </a:rPr>
              <a:t>　・著しい基準違反が認められ、利用者の生命の危険がある場合、又は、報酬請求に不正</a:t>
            </a:r>
          </a:p>
          <a:p>
            <a:pPr eaLnBrk="1" hangingPunct="1">
              <a:spcBef>
                <a:spcPct val="25000"/>
              </a:spcBef>
              <a:buFontTx/>
              <a:buNone/>
            </a:pPr>
            <a:r>
              <a:rPr lang="ja-JP" altLang="en-US" sz="1400">
                <a:ea typeface="ＭＳ ゴシック" panose="020B0609070205080204" pitchFamily="49" charset="-128"/>
              </a:rPr>
              <a:t>　　が認められる場合には、監査に変更</a:t>
            </a:r>
          </a:p>
          <a:p>
            <a:pPr eaLnBrk="1" hangingPunct="1">
              <a:spcBef>
                <a:spcPct val="25000"/>
              </a:spcBef>
              <a:buFontTx/>
              <a:buNone/>
            </a:pPr>
            <a:r>
              <a:rPr lang="ja-JP" altLang="en-US" sz="1400">
                <a:ea typeface="ＭＳ ゴシック" panose="020B0609070205080204" pitchFamily="49" charset="-128"/>
              </a:rPr>
              <a:t>　・基本的には、２年に１回の実施</a:t>
            </a:r>
          </a:p>
        </p:txBody>
      </p:sp>
      <p:sp>
        <p:nvSpPr>
          <p:cNvPr id="5181" name="Rectangle 89">
            <a:extLst>
              <a:ext uri="{FF2B5EF4-FFF2-40B4-BE49-F238E27FC236}">
                <a16:creationId xmlns:a16="http://schemas.microsoft.com/office/drawing/2014/main" id="{E9410454-5676-495F-8547-394D08600972}"/>
              </a:ext>
            </a:extLst>
          </p:cNvPr>
          <p:cNvSpPr>
            <a:spLocks noChangeArrowheads="1"/>
          </p:cNvSpPr>
          <p:nvPr/>
        </p:nvSpPr>
        <p:spPr bwMode="auto">
          <a:xfrm>
            <a:off x="611188" y="5589588"/>
            <a:ext cx="7416800" cy="11461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600" b="1">
                <a:ea typeface="ＭＳ ゴシック" panose="020B0609070205080204" pitchFamily="49" charset="-128"/>
              </a:rPr>
              <a:t>（随時確認）</a:t>
            </a:r>
          </a:p>
          <a:p>
            <a:pPr eaLnBrk="1" hangingPunct="1">
              <a:spcBef>
                <a:spcPct val="25000"/>
              </a:spcBef>
              <a:buFontTx/>
              <a:buNone/>
            </a:pPr>
            <a:r>
              <a:rPr lang="ja-JP" altLang="en-US" sz="1400">
                <a:ea typeface="ＭＳ ゴシック" panose="020B0609070205080204" pitchFamily="49" charset="-128"/>
              </a:rPr>
              <a:t>　・通報・苦情・相談等の情報に基づき、監査等の介護保険法上の権限を適切に行使</a:t>
            </a:r>
          </a:p>
          <a:p>
            <a:pPr eaLnBrk="1" hangingPunct="1">
              <a:spcBef>
                <a:spcPct val="25000"/>
              </a:spcBef>
              <a:buFontTx/>
              <a:buNone/>
            </a:pPr>
            <a:r>
              <a:rPr lang="ja-JP" altLang="en-US" sz="1400">
                <a:ea typeface="ＭＳ ゴシック" panose="020B0609070205080204" pitchFamily="49" charset="-128"/>
              </a:rPr>
              <a:t>　・随時に実施</a:t>
            </a:r>
            <a:endParaRPr lang="en-US" altLang="ja-JP" sz="1400">
              <a:ea typeface="ＭＳ ゴシック" panose="020B0609070205080204" pitchFamily="49" charset="-128"/>
            </a:endParaRPr>
          </a:p>
          <a:p>
            <a:pPr eaLnBrk="1" hangingPunct="1">
              <a:spcBef>
                <a:spcPct val="25000"/>
              </a:spcBef>
              <a:buFontTx/>
              <a:buNone/>
            </a:pPr>
            <a:r>
              <a:rPr lang="ja-JP" altLang="en-US" sz="1400">
                <a:ea typeface="ＭＳ ゴシック" panose="020B0609070205080204" pitchFamily="49" charset="-128"/>
              </a:rPr>
              <a:t>　・感染症の発生等に伴う現地調査を除く　</a:t>
            </a:r>
          </a:p>
        </p:txBody>
      </p:sp>
      <p:sp>
        <p:nvSpPr>
          <p:cNvPr id="5182" name="Text Box 90">
            <a:extLst>
              <a:ext uri="{FF2B5EF4-FFF2-40B4-BE49-F238E27FC236}">
                <a16:creationId xmlns:a16="http://schemas.microsoft.com/office/drawing/2014/main" id="{4CBC99F1-5D5D-4581-AF40-2E9A4E44849C}"/>
              </a:ext>
            </a:extLst>
          </p:cNvPr>
          <p:cNvSpPr txBox="1">
            <a:spLocks noChangeArrowheads="1"/>
          </p:cNvSpPr>
          <p:nvPr/>
        </p:nvSpPr>
        <p:spPr bwMode="auto">
          <a:xfrm>
            <a:off x="5580063" y="549275"/>
            <a:ext cx="2952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r" eaLnBrk="1" hangingPunct="1">
              <a:spcBef>
                <a:spcPct val="50000"/>
              </a:spcBef>
              <a:buFontTx/>
              <a:buNone/>
            </a:pPr>
            <a:r>
              <a:rPr lang="ja-JP" altLang="en-US" sz="1400">
                <a:latin typeface="ＭＳ ゴシック" panose="020B0609070205080204" pitchFamily="49" charset="-128"/>
                <a:ea typeface="ＭＳ ゴシック" panose="020B0609070205080204" pitchFamily="49" charset="-128"/>
              </a:rPr>
              <a:t>（香川県所管分：</a:t>
            </a:r>
            <a:r>
              <a:rPr lang="en-US" altLang="ja-JP" sz="1400">
                <a:latin typeface="ＭＳ ゴシック" panose="020B0609070205080204" pitchFamily="49" charset="-128"/>
                <a:ea typeface="ＭＳ ゴシック" panose="020B0609070205080204" pitchFamily="49" charset="-128"/>
              </a:rPr>
              <a:t>H28.3.1</a:t>
            </a:r>
            <a:r>
              <a:rPr lang="ja-JP" altLang="en-US" sz="1400">
                <a:latin typeface="ＭＳ ゴシック" panose="020B0609070205080204" pitchFamily="49" charset="-128"/>
                <a:ea typeface="ＭＳ ゴシック" panose="020B0609070205080204" pitchFamily="49" charset="-128"/>
              </a:rPr>
              <a:t>現在）</a:t>
            </a:r>
          </a:p>
        </p:txBody>
      </p:sp>
      <p:sp>
        <p:nvSpPr>
          <p:cNvPr id="5183" name="Text Box 120">
            <a:extLst>
              <a:ext uri="{FF2B5EF4-FFF2-40B4-BE49-F238E27FC236}">
                <a16:creationId xmlns:a16="http://schemas.microsoft.com/office/drawing/2014/main" id="{E80CC829-EB7A-4EC9-8E6A-34832B759B24}"/>
              </a:ext>
            </a:extLst>
          </p:cNvPr>
          <p:cNvSpPr txBox="1">
            <a:spLocks noChangeArrowheads="1"/>
          </p:cNvSpPr>
          <p:nvPr/>
        </p:nvSpPr>
        <p:spPr bwMode="auto">
          <a:xfrm>
            <a:off x="468313" y="3789363"/>
            <a:ext cx="7416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a:ea typeface="ＭＳ ゴシック" panose="020B0609070205080204" pitchFamily="49" charset="-128"/>
              </a:rPr>
              <a:t>(</a:t>
            </a:r>
            <a:r>
              <a:rPr lang="ja-JP" altLang="en-US" sz="1400">
                <a:ea typeface="ＭＳ ゴシック" panose="020B0609070205080204" pitchFamily="49" charset="-128"/>
              </a:rPr>
              <a:t>注</a:t>
            </a:r>
            <a:r>
              <a:rPr lang="en-US" altLang="ja-JP" sz="1400">
                <a:ea typeface="ＭＳ ゴシック" panose="020B0609070205080204" pitchFamily="49" charset="-128"/>
              </a:rPr>
              <a:t>)</a:t>
            </a:r>
            <a:r>
              <a:rPr lang="ja-JP" altLang="en-US" sz="1400">
                <a:ea typeface="ＭＳ ゴシック" panose="020B0609070205080204" pitchFamily="49" charset="-128"/>
              </a:rPr>
              <a:t>上記は、介護保険施設及び居住系サービス事業所を対象に整理している。</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スライド番号プレースホルダ 5">
            <a:extLst>
              <a:ext uri="{FF2B5EF4-FFF2-40B4-BE49-F238E27FC236}">
                <a16:creationId xmlns:a16="http://schemas.microsoft.com/office/drawing/2014/main" id="{0272276E-54B2-4E3A-B9CB-E36245E6D90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07E0D074-540E-45B0-A439-E5399DCE124C}" type="slidenum">
              <a:rPr lang="en-US" altLang="ja-JP" sz="1400" smtClean="0"/>
              <a:pPr>
                <a:spcBef>
                  <a:spcPct val="0"/>
                </a:spcBef>
                <a:buFontTx/>
                <a:buNone/>
              </a:pPr>
              <a:t>20</a:t>
            </a:fld>
            <a:endParaRPr lang="en-US" altLang="ja-JP" sz="1400"/>
          </a:p>
        </p:txBody>
      </p:sp>
      <p:sp>
        <p:nvSpPr>
          <p:cNvPr id="23555" name="Rectangle 2">
            <a:extLst>
              <a:ext uri="{FF2B5EF4-FFF2-40B4-BE49-F238E27FC236}">
                <a16:creationId xmlns:a16="http://schemas.microsoft.com/office/drawing/2014/main" id="{250FA16C-C6CE-4027-AAED-2BD076E8E8ED}"/>
              </a:ext>
            </a:extLst>
          </p:cNvPr>
          <p:cNvSpPr>
            <a:spLocks noGrp="1" noChangeArrowheads="1"/>
          </p:cNvSpPr>
          <p:nvPr>
            <p:ph type="title"/>
          </p:nvPr>
        </p:nvSpPr>
        <p:spPr>
          <a:xfrm>
            <a:off x="457200" y="638175"/>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処遇に関するもの（１－４）</a:t>
            </a:r>
          </a:p>
        </p:txBody>
      </p:sp>
      <p:sp>
        <p:nvSpPr>
          <p:cNvPr id="23556" name="Rectangle 3">
            <a:extLst>
              <a:ext uri="{FF2B5EF4-FFF2-40B4-BE49-F238E27FC236}">
                <a16:creationId xmlns:a16="http://schemas.microsoft.com/office/drawing/2014/main" id="{49F7454A-5849-48B8-8356-81483E30558A}"/>
              </a:ext>
            </a:extLst>
          </p:cNvPr>
          <p:cNvSpPr>
            <a:spLocks noChangeArrowheads="1"/>
          </p:cNvSpPr>
          <p:nvPr/>
        </p:nvSpPr>
        <p:spPr bwMode="auto">
          <a:xfrm>
            <a:off x="457200" y="984250"/>
            <a:ext cx="7859713" cy="634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指導事項</a:t>
            </a:r>
            <a:r>
              <a:rPr lang="en-US" altLang="ja-JP" sz="14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（６）サービス提供の記録に関すること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・入退所に際して、被保険者証へ入所の年月日並びに介護保険施設の種類及び名称の記載がない</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・看護職員が行った処置等についての記録を残していなかった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r>
              <a:rPr lang="ja-JP" altLang="en-US" sz="1600" b="1" u="sng">
                <a:ea typeface="ＭＳ ゴシック" panose="020B0609070205080204" pitchFamily="49" charset="-128"/>
              </a:rPr>
              <a:t>（７）食事に関すること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・給食委員会を開催していなかった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・職員の都合で、食堂前の</a:t>
            </a:r>
            <a:r>
              <a:rPr lang="en-US" altLang="ja-JP" sz="1400">
                <a:latin typeface="ＭＳ 明朝" panose="02020609040205080304" pitchFamily="17" charset="-128"/>
                <a:ea typeface="ＭＳ 明朝" panose="02020609040205080304" pitchFamily="17" charset="-128"/>
              </a:rPr>
              <a:t>4</a:t>
            </a:r>
            <a:r>
              <a:rPr lang="ja-JP" altLang="en-US" sz="1400">
                <a:latin typeface="ＭＳ 明朝" panose="02020609040205080304" pitchFamily="17" charset="-128"/>
                <a:ea typeface="ＭＳ 明朝" panose="02020609040205080304" pitchFamily="17" charset="-128"/>
              </a:rPr>
              <a:t>人床の居室に利用者を集め７～８名の食事介助を実施していたので、</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食堂で実施すること</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・食事の提供を第</a:t>
            </a:r>
            <a:r>
              <a:rPr lang="en-US" altLang="ja-JP" sz="1400">
                <a:latin typeface="ＭＳ 明朝" panose="02020609040205080304" pitchFamily="17" charset="-128"/>
                <a:ea typeface="ＭＳ 明朝" panose="02020609040205080304" pitchFamily="17" charset="-128"/>
              </a:rPr>
              <a:t>3</a:t>
            </a:r>
            <a:r>
              <a:rPr lang="ja-JP" altLang="en-US" sz="1400">
                <a:latin typeface="ＭＳ 明朝" panose="02020609040205080304" pitchFamily="17" charset="-128"/>
                <a:ea typeface="ＭＳ 明朝" panose="02020609040205080304" pitchFamily="17" charset="-128"/>
              </a:rPr>
              <a:t>者に委託しており、委託先の地産地消の取組について把握していなかった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p:txBody>
      </p:sp>
      <p:sp>
        <p:nvSpPr>
          <p:cNvPr id="23557" name="Rectangle 4">
            <a:extLst>
              <a:ext uri="{FF2B5EF4-FFF2-40B4-BE49-F238E27FC236}">
                <a16:creationId xmlns:a16="http://schemas.microsoft.com/office/drawing/2014/main" id="{0A3DB3CA-4B46-4ED0-8714-5764712E4113}"/>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6" name="角丸四角形 5">
            <a:extLst>
              <a:ext uri="{FF2B5EF4-FFF2-40B4-BE49-F238E27FC236}">
                <a16:creationId xmlns:a16="http://schemas.microsoft.com/office/drawing/2014/main" id="{CCD05B70-34EA-4241-A050-28DD788244D2}"/>
              </a:ext>
            </a:extLst>
          </p:cNvPr>
          <p:cNvSpPr/>
          <p:nvPr/>
        </p:nvSpPr>
        <p:spPr>
          <a:xfrm>
            <a:off x="501650" y="4660900"/>
            <a:ext cx="8102600" cy="1438275"/>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spcBef>
                <a:spcPct val="50000"/>
              </a:spcBef>
              <a:defRPr/>
            </a:pPr>
            <a:r>
              <a:rPr lang="ja-JP" altLang="en-US" sz="1400" b="1" dirty="0">
                <a:ea typeface="ＭＳ ゴシック" panose="020B0609070205080204" pitchFamily="49" charset="-128"/>
              </a:rPr>
              <a:t>香川県社会福祉施設等の人員、設備、運営等の基準等に関する条例（基準条例　第</a:t>
            </a:r>
            <a:r>
              <a:rPr lang="en-US" altLang="ja-JP" sz="1400" b="1" dirty="0">
                <a:ea typeface="ＭＳ ゴシック" panose="020B0609070205080204" pitchFamily="49" charset="-128"/>
              </a:rPr>
              <a:t>52</a:t>
            </a:r>
            <a:r>
              <a:rPr lang="ja-JP" altLang="en-US" sz="1400" b="1" dirty="0">
                <a:ea typeface="ＭＳ ゴシック" panose="020B0609070205080204" pitchFamily="49" charset="-128"/>
              </a:rPr>
              <a:t>号　第</a:t>
            </a:r>
            <a:r>
              <a:rPr lang="en-US" altLang="ja-JP" sz="1400" b="1" dirty="0">
                <a:ea typeface="ＭＳ ゴシック" panose="020B0609070205080204" pitchFamily="49" charset="-128"/>
              </a:rPr>
              <a:t>9</a:t>
            </a:r>
            <a:r>
              <a:rPr lang="ja-JP" altLang="en-US" sz="1400" b="1" dirty="0">
                <a:ea typeface="ＭＳ ゴシック" panose="020B0609070205080204" pitchFamily="49" charset="-128"/>
              </a:rPr>
              <a:t>条）</a:t>
            </a:r>
            <a:endParaRPr lang="en-US" altLang="ja-JP" sz="1400" b="1" dirty="0">
              <a:ea typeface="ＭＳ ゴシック" panose="020B0609070205080204" pitchFamily="49" charset="-128"/>
            </a:endParaRPr>
          </a:p>
          <a:p>
            <a:pPr eaLnBrk="1" hangingPunct="1">
              <a:spcBef>
                <a:spcPct val="50000"/>
              </a:spcBef>
              <a:defRPr/>
            </a:pPr>
            <a:r>
              <a:rPr lang="ja-JP" altLang="en-US" sz="1400" b="1" dirty="0">
                <a:ea typeface="ＭＳ ゴシック" panose="020B0609070205080204" pitchFamily="49" charset="-128"/>
              </a:rPr>
              <a:t>　社会福祉施設等の設置者等は、食事を提供する場合は、入所者等特性に配慮しつつ、県内で生産された農林水産物及びこれらを県内で加工した食品（当該食品を原材料とするものを含む。）を積極的に使用するよう努めなければならない</a:t>
            </a:r>
            <a:endParaRPr lang="en-US" altLang="ja-JP" sz="1400" b="1" dirty="0">
              <a:ea typeface="ＭＳ ゴシック" panose="020B0609070205080204" pitchFamily="49" charset="-128"/>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スライド番号プレースホルダ 5">
            <a:extLst>
              <a:ext uri="{FF2B5EF4-FFF2-40B4-BE49-F238E27FC236}">
                <a16:creationId xmlns:a16="http://schemas.microsoft.com/office/drawing/2014/main" id="{B4F7F888-0C7B-42F1-968E-80CB5B573201}"/>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04B5957-21EC-45D4-B74E-4243D3388343}" type="slidenum">
              <a:rPr lang="en-US" altLang="ja-JP" sz="1400" smtClean="0"/>
              <a:pPr>
                <a:spcBef>
                  <a:spcPct val="0"/>
                </a:spcBef>
                <a:buFontTx/>
                <a:buNone/>
              </a:pPr>
              <a:t>21</a:t>
            </a:fld>
            <a:endParaRPr lang="en-US" altLang="ja-JP" sz="1400"/>
          </a:p>
        </p:txBody>
      </p:sp>
      <p:sp>
        <p:nvSpPr>
          <p:cNvPr id="24579" name="Rectangle 2">
            <a:extLst>
              <a:ext uri="{FF2B5EF4-FFF2-40B4-BE49-F238E27FC236}">
                <a16:creationId xmlns:a16="http://schemas.microsoft.com/office/drawing/2014/main" id="{5D543AE0-0CB8-40BB-9D9A-6DDD2EA5AC78}"/>
              </a:ext>
            </a:extLst>
          </p:cNvPr>
          <p:cNvSpPr>
            <a:spLocks noGrp="1" noChangeArrowheads="1"/>
          </p:cNvSpPr>
          <p:nvPr>
            <p:ph type="title"/>
          </p:nvPr>
        </p:nvSpPr>
        <p:spPr>
          <a:xfrm>
            <a:off x="457200" y="638175"/>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処遇に関するもの（１－５）</a:t>
            </a:r>
          </a:p>
        </p:txBody>
      </p:sp>
      <p:sp>
        <p:nvSpPr>
          <p:cNvPr id="24580" name="Rectangle 3">
            <a:extLst>
              <a:ext uri="{FF2B5EF4-FFF2-40B4-BE49-F238E27FC236}">
                <a16:creationId xmlns:a16="http://schemas.microsoft.com/office/drawing/2014/main" id="{D619DA58-B53A-4780-8664-1482FA88763C}"/>
              </a:ext>
            </a:extLst>
          </p:cNvPr>
          <p:cNvSpPr>
            <a:spLocks noChangeArrowheads="1"/>
          </p:cNvSpPr>
          <p:nvPr/>
        </p:nvSpPr>
        <p:spPr bwMode="auto">
          <a:xfrm>
            <a:off x="555625" y="1223963"/>
            <a:ext cx="777557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指導事項</a:t>
            </a:r>
            <a:r>
              <a:rPr lang="en-US" altLang="ja-JP" sz="14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（８）衛生管理に関すること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・感染対策委員会を開催しているが、記録が残っていない</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・感染マニュアルの内容が、施設に即した内容になっていない</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（国や県の作成したマニュアルをそのまま閉じているだけとなっている）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・簡易専用水道の定期検査を</a:t>
            </a:r>
            <a:r>
              <a:rPr lang="en-US" altLang="ja-JP" sz="1400">
                <a:latin typeface="ＭＳ 明朝" panose="02020609040205080304" pitchFamily="17" charset="-128"/>
                <a:ea typeface="ＭＳ 明朝" panose="02020609040205080304" pitchFamily="17" charset="-128"/>
              </a:rPr>
              <a:t>1</a:t>
            </a:r>
            <a:r>
              <a:rPr lang="ja-JP" altLang="en-US" sz="1400">
                <a:latin typeface="ＭＳ 明朝" panose="02020609040205080304" pitchFamily="17" charset="-128"/>
                <a:ea typeface="ＭＳ 明朝" panose="02020609040205080304" pitchFamily="17" charset="-128"/>
              </a:rPr>
              <a:t>年に</a:t>
            </a:r>
            <a:r>
              <a:rPr lang="en-US" altLang="ja-JP" sz="1400">
                <a:latin typeface="ＭＳ 明朝" panose="02020609040205080304" pitchFamily="17" charset="-128"/>
                <a:ea typeface="ＭＳ 明朝" panose="02020609040205080304" pitchFamily="17" charset="-128"/>
              </a:rPr>
              <a:t>1</a:t>
            </a:r>
            <a:r>
              <a:rPr lang="ja-JP" altLang="en-US" sz="1400">
                <a:latin typeface="ＭＳ 明朝" panose="02020609040205080304" pitchFamily="17" charset="-128"/>
                <a:ea typeface="ＭＳ 明朝" panose="02020609040205080304" pitchFamily="17" charset="-128"/>
              </a:rPr>
              <a:t>回実施すること</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・浴槽水の適切な管理が出来ていなかった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（循環式浴槽で、レジオネラの検査を年</a:t>
            </a:r>
            <a:r>
              <a:rPr lang="en-US" altLang="ja-JP" sz="1400">
                <a:latin typeface="ＭＳ 明朝" panose="02020609040205080304" pitchFamily="17" charset="-128"/>
                <a:ea typeface="ＭＳ 明朝" panose="02020609040205080304" pitchFamily="17" charset="-128"/>
              </a:rPr>
              <a:t>2</a:t>
            </a:r>
            <a:r>
              <a:rPr lang="ja-JP" altLang="en-US" sz="1400">
                <a:latin typeface="ＭＳ 明朝" panose="02020609040205080304" pitchFamily="17" charset="-128"/>
                <a:ea typeface="ＭＳ 明朝" panose="02020609040205080304" pitchFamily="17" charset="-128"/>
              </a:rPr>
              <a:t>回実施していなかった。循環式ではないが、貯湯槽</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が設置されているにも関わらず、年</a:t>
            </a:r>
            <a:r>
              <a:rPr lang="en-US" altLang="ja-JP" sz="1400">
                <a:latin typeface="ＭＳ 明朝" panose="02020609040205080304" pitchFamily="17" charset="-128"/>
                <a:ea typeface="ＭＳ 明朝" panose="02020609040205080304" pitchFamily="17" charset="-128"/>
              </a:rPr>
              <a:t>1</a:t>
            </a:r>
            <a:r>
              <a:rPr lang="ja-JP" altLang="en-US" sz="1400">
                <a:latin typeface="ＭＳ 明朝" panose="02020609040205080304" pitchFamily="17" charset="-128"/>
                <a:ea typeface="ＭＳ 明朝" panose="02020609040205080304" pitchFamily="17" charset="-128"/>
              </a:rPr>
              <a:t>回のレジオネラ検査を実施していなかった）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・浴槽水からレジオネラ菌の検出があった場合に県への報告がなかった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u="sng">
              <a:ea typeface="ＭＳ ゴシック" panose="020B0609070205080204" pitchFamily="49" charset="-128"/>
            </a:endParaRPr>
          </a:p>
          <a:p>
            <a:pPr eaLnBrk="1" hangingPunct="1">
              <a:spcBef>
                <a:spcPct val="50000"/>
              </a:spcBef>
              <a:buFontTx/>
              <a:buNone/>
            </a:pPr>
            <a:endParaRPr lang="en-US" altLang="ja-JP" sz="1400" b="1" u="sng">
              <a:ea typeface="ＭＳ ゴシック" panose="020B0609070205080204" pitchFamily="49" charset="-128"/>
            </a:endParaRPr>
          </a:p>
          <a:p>
            <a:pPr eaLnBrk="1" hangingPunct="1">
              <a:spcBef>
                <a:spcPct val="50000"/>
              </a:spcBef>
              <a:buFontTx/>
              <a:buNone/>
            </a:pPr>
            <a:endParaRPr lang="en-US" altLang="ja-JP" sz="1400" b="1" u="sng">
              <a:ea typeface="ＭＳ ゴシック" panose="020B0609070205080204" pitchFamily="49" charset="-128"/>
            </a:endParaRPr>
          </a:p>
          <a:p>
            <a:pPr eaLnBrk="1" hangingPunct="1">
              <a:spcBef>
                <a:spcPct val="50000"/>
              </a:spcBef>
              <a:buFontTx/>
              <a:buNone/>
            </a:pPr>
            <a:endParaRPr lang="en-US" altLang="ja-JP" sz="1400" b="1" u="sng">
              <a:ea typeface="ＭＳ ゴシック" panose="020B0609070205080204" pitchFamily="49" charset="-128"/>
            </a:endParaRPr>
          </a:p>
        </p:txBody>
      </p:sp>
      <p:sp>
        <p:nvSpPr>
          <p:cNvPr id="24581" name="Rectangle 4">
            <a:extLst>
              <a:ext uri="{FF2B5EF4-FFF2-40B4-BE49-F238E27FC236}">
                <a16:creationId xmlns:a16="http://schemas.microsoft.com/office/drawing/2014/main" id="{51D60ECD-1F92-4EEF-8033-7F26E00A30BF}"/>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2" name="角丸四角形 1">
            <a:extLst>
              <a:ext uri="{FF2B5EF4-FFF2-40B4-BE49-F238E27FC236}">
                <a16:creationId xmlns:a16="http://schemas.microsoft.com/office/drawing/2014/main" id="{435FB340-7623-4E67-A2A4-909105B9A5FF}"/>
              </a:ext>
            </a:extLst>
          </p:cNvPr>
          <p:cNvSpPr/>
          <p:nvPr/>
        </p:nvSpPr>
        <p:spPr>
          <a:xfrm>
            <a:off x="700088" y="4627563"/>
            <a:ext cx="7488237" cy="1203325"/>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1400" dirty="0">
                <a:latin typeface="ＭＳ ゴシック" panose="020B0609070205080204" pitchFamily="49" charset="-128"/>
                <a:ea typeface="ＭＳ ゴシック" panose="020B0609070205080204" pitchFamily="49" charset="-128"/>
              </a:rPr>
              <a:t>県の</a:t>
            </a:r>
            <a:r>
              <a:rPr lang="ja-JP" altLang="en-US" sz="1400" b="1" dirty="0">
                <a:solidFill>
                  <a:srgbClr val="FF0000"/>
                </a:solidFill>
                <a:latin typeface="ＭＳ ゴシック" panose="020B0609070205080204" pitchFamily="49" charset="-128"/>
                <a:ea typeface="ＭＳ ゴシック" panose="020B0609070205080204" pitchFamily="49" charset="-128"/>
              </a:rPr>
              <a:t>「特定入浴施設におけるレジオネラ症の発生の防止に関する指導指針」</a:t>
            </a:r>
            <a:r>
              <a:rPr lang="ja-JP" altLang="en-US" sz="1400" dirty="0">
                <a:latin typeface="ＭＳ ゴシック" panose="020B0609070205080204" pitchFamily="49" charset="-128"/>
                <a:ea typeface="ＭＳ ゴシック" panose="020B0609070205080204" pitchFamily="49" charset="-128"/>
              </a:rPr>
              <a:t>に沿って、</a:t>
            </a:r>
            <a:endParaRPr lang="en-US" altLang="ja-JP" sz="1400" dirty="0">
              <a:latin typeface="ＭＳ ゴシック" panose="020B0609070205080204" pitchFamily="49" charset="-128"/>
              <a:ea typeface="ＭＳ ゴシック" panose="020B0609070205080204" pitchFamily="49" charset="-128"/>
            </a:endParaRPr>
          </a:p>
          <a:p>
            <a:pPr>
              <a:defRPr/>
            </a:pPr>
            <a:r>
              <a:rPr lang="ja-JP" altLang="en-US" sz="1400" dirty="0">
                <a:latin typeface="ＭＳ ゴシック" panose="020B0609070205080204" pitchFamily="49" charset="-128"/>
                <a:ea typeface="ＭＳ ゴシック" panose="020B0609070205080204" pitchFamily="49" charset="-128"/>
              </a:rPr>
              <a:t>循環式浴槽の定期水質検査でレジオネラ菌陽性結果が出ている場合には、県への報告を行ってください。</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スライド番号プレースホルダ 5">
            <a:extLst>
              <a:ext uri="{FF2B5EF4-FFF2-40B4-BE49-F238E27FC236}">
                <a16:creationId xmlns:a16="http://schemas.microsoft.com/office/drawing/2014/main" id="{203EA7D1-4D82-432D-A3E3-4E6015A90D1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B61AC59-2C89-4655-AF09-B4EB237AB218}" type="slidenum">
              <a:rPr lang="en-US" altLang="ja-JP" sz="1400" smtClean="0"/>
              <a:pPr>
                <a:spcBef>
                  <a:spcPct val="0"/>
                </a:spcBef>
                <a:buFontTx/>
                <a:buNone/>
              </a:pPr>
              <a:t>22</a:t>
            </a:fld>
            <a:endParaRPr lang="en-US" altLang="ja-JP" sz="1400"/>
          </a:p>
        </p:txBody>
      </p:sp>
      <p:sp>
        <p:nvSpPr>
          <p:cNvPr id="25603" name="Rectangle 2">
            <a:extLst>
              <a:ext uri="{FF2B5EF4-FFF2-40B4-BE49-F238E27FC236}">
                <a16:creationId xmlns:a16="http://schemas.microsoft.com/office/drawing/2014/main" id="{1BA95281-EB5F-40B8-875D-03A31CE666A0}"/>
              </a:ext>
            </a:extLst>
          </p:cNvPr>
          <p:cNvSpPr>
            <a:spLocks noGrp="1" noChangeArrowheads="1"/>
          </p:cNvSpPr>
          <p:nvPr>
            <p:ph type="title"/>
          </p:nvPr>
        </p:nvSpPr>
        <p:spPr>
          <a:xfrm>
            <a:off x="457200" y="638175"/>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処遇に関するもの（１－６）</a:t>
            </a:r>
          </a:p>
        </p:txBody>
      </p:sp>
      <p:sp>
        <p:nvSpPr>
          <p:cNvPr id="25604" name="Rectangle 3">
            <a:extLst>
              <a:ext uri="{FF2B5EF4-FFF2-40B4-BE49-F238E27FC236}">
                <a16:creationId xmlns:a16="http://schemas.microsoft.com/office/drawing/2014/main" id="{3FB29888-02C4-4EF6-AAAA-283CA9B9102A}"/>
              </a:ext>
            </a:extLst>
          </p:cNvPr>
          <p:cNvSpPr>
            <a:spLocks noChangeArrowheads="1"/>
          </p:cNvSpPr>
          <p:nvPr/>
        </p:nvSpPr>
        <p:spPr bwMode="auto">
          <a:xfrm>
            <a:off x="457200" y="1166813"/>
            <a:ext cx="7775575" cy="3586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指導事項</a:t>
            </a:r>
            <a:r>
              <a:rPr lang="en-US" altLang="ja-JP" sz="1400" b="1">
                <a:solidFill>
                  <a:srgbClr val="FF0000"/>
                </a:solidFill>
                <a:ea typeface="ＭＳ ゴシック" panose="020B0609070205080204" pitchFamily="49" charset="-128"/>
              </a:rPr>
              <a:t>】</a:t>
            </a:r>
            <a:endParaRPr lang="en-US" altLang="ja-JP" sz="1400" b="1" u="sng">
              <a:ea typeface="ＭＳ ゴシック" panose="020B0609070205080204" pitchFamily="49" charset="-128"/>
            </a:endParaRPr>
          </a:p>
          <a:p>
            <a:pPr eaLnBrk="1" hangingPunct="1">
              <a:spcBef>
                <a:spcPct val="50000"/>
              </a:spcBef>
              <a:buFontTx/>
              <a:buNone/>
            </a:pPr>
            <a:r>
              <a:rPr lang="ja-JP" altLang="en-US" sz="1600" b="1" u="sng">
                <a:ea typeface="ＭＳ ゴシック" panose="020B0609070205080204" pitchFamily="49" charset="-128"/>
              </a:rPr>
              <a:t>（９）感染症に関すること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a:t>
            </a:r>
            <a:r>
              <a:rPr lang="ja-JP" altLang="en-US" sz="1400">
                <a:latin typeface="ＭＳ 明朝" panose="02020609040205080304" pitchFamily="17" charset="-128"/>
                <a:ea typeface="ＭＳ 明朝" panose="02020609040205080304" pitchFamily="17" charset="-128"/>
              </a:rPr>
              <a:t>インフルエンザの集団感染について、県・保健所への報告が行われていなかった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・平成２６年度はインフルエンザによる集団感染の報告数が多かった。平成２７年度はインフ</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ルエンザ・感染性胃腸炎の報告数は同程度。</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・高齢者事業所におけるレジオネラ菌の検出報告があった。浴槽水の管理、清潔保持について</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もご留意頂きたい</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・施設外の感染管理等の専門家による助言を貰う、県薬務感染症対策課が情報提供している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県内の感染流行状況を確認している施設も見られている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p:txBody>
      </p:sp>
      <p:sp>
        <p:nvSpPr>
          <p:cNvPr id="25605" name="Rectangle 4">
            <a:extLst>
              <a:ext uri="{FF2B5EF4-FFF2-40B4-BE49-F238E27FC236}">
                <a16:creationId xmlns:a16="http://schemas.microsoft.com/office/drawing/2014/main" id="{58161725-54B2-4D4D-B18F-546F7EF55F3A}"/>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2" name="角丸四角形 1">
            <a:extLst>
              <a:ext uri="{FF2B5EF4-FFF2-40B4-BE49-F238E27FC236}">
                <a16:creationId xmlns:a16="http://schemas.microsoft.com/office/drawing/2014/main" id="{EF1D8374-6EFC-4E1F-A347-642756DB966C}"/>
              </a:ext>
            </a:extLst>
          </p:cNvPr>
          <p:cNvSpPr/>
          <p:nvPr/>
        </p:nvSpPr>
        <p:spPr>
          <a:xfrm>
            <a:off x="442913" y="4738688"/>
            <a:ext cx="2303462" cy="1520825"/>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b="1" dirty="0"/>
              <a:t>感染対策の三原則</a:t>
            </a:r>
            <a:endParaRPr lang="en-US" altLang="ja-JP" b="1" dirty="0"/>
          </a:p>
          <a:p>
            <a:pPr>
              <a:defRPr/>
            </a:pPr>
            <a:r>
              <a:rPr lang="ja-JP" altLang="en-US" b="1" dirty="0"/>
              <a:t>〇持ち込まない</a:t>
            </a:r>
            <a:endParaRPr lang="en-US" altLang="ja-JP" b="1" dirty="0"/>
          </a:p>
          <a:p>
            <a:pPr>
              <a:defRPr/>
            </a:pPr>
            <a:r>
              <a:rPr lang="ja-JP" altLang="en-US" b="1" dirty="0"/>
              <a:t>〇広げない</a:t>
            </a:r>
            <a:endParaRPr lang="en-US" altLang="ja-JP" b="1" dirty="0"/>
          </a:p>
          <a:p>
            <a:pPr>
              <a:defRPr/>
            </a:pPr>
            <a:r>
              <a:rPr lang="ja-JP" altLang="en-US" b="1" dirty="0"/>
              <a:t>〇持ち出さない</a:t>
            </a:r>
          </a:p>
        </p:txBody>
      </p:sp>
      <p:sp>
        <p:nvSpPr>
          <p:cNvPr id="3" name="角丸四角形 2">
            <a:extLst>
              <a:ext uri="{FF2B5EF4-FFF2-40B4-BE49-F238E27FC236}">
                <a16:creationId xmlns:a16="http://schemas.microsoft.com/office/drawing/2014/main" id="{658B90DC-2384-4FE7-9CCE-A77F0708F093}"/>
              </a:ext>
            </a:extLst>
          </p:cNvPr>
          <p:cNvSpPr/>
          <p:nvPr/>
        </p:nvSpPr>
        <p:spPr>
          <a:xfrm>
            <a:off x="2916238" y="4772025"/>
            <a:ext cx="3816350" cy="1519238"/>
          </a:xfrm>
          <a:prstGeom prst="roundRect">
            <a:avLst/>
          </a:prstGeom>
          <a:ln>
            <a:solidFill>
              <a:srgbClr val="FF0000"/>
            </a:solidFill>
          </a:ln>
        </p:spPr>
        <p:style>
          <a:lnRef idx="2">
            <a:schemeClr val="dk1"/>
          </a:lnRef>
          <a:fillRef idx="1">
            <a:schemeClr val="lt1"/>
          </a:fillRef>
          <a:effectRef idx="0">
            <a:schemeClr val="dk1"/>
          </a:effectRef>
          <a:fontRef idx="minor">
            <a:schemeClr val="dk1"/>
          </a:fontRef>
        </p:style>
        <p:txBody>
          <a:bodyPr anchor="ctr"/>
          <a:lstStyle/>
          <a:p>
            <a:pPr>
              <a:defRPr/>
            </a:pPr>
            <a:endParaRPr lang="en-US" altLang="ja-JP" b="1" dirty="0"/>
          </a:p>
          <a:p>
            <a:pPr>
              <a:defRPr/>
            </a:pPr>
            <a:r>
              <a:rPr lang="ja-JP" altLang="en-US" b="1" dirty="0"/>
              <a:t>標準予防策の徹底</a:t>
            </a:r>
            <a:endParaRPr lang="en-US" altLang="ja-JP" b="1" dirty="0"/>
          </a:p>
          <a:p>
            <a:pPr>
              <a:defRPr/>
            </a:pPr>
            <a:r>
              <a:rPr lang="ja-JP" altLang="en-US" b="1" dirty="0"/>
              <a:t>あらゆる人の血液　汗を除くすべての体液・分泌物・排泄物・創傷のある皮膚　粘膜には感染性があると考えて取り扱うこと</a:t>
            </a:r>
            <a:endParaRPr lang="en-US" altLang="ja-JP" b="1" dirty="0"/>
          </a:p>
          <a:p>
            <a:pPr>
              <a:defRPr/>
            </a:pPr>
            <a:endParaRPr lang="ja-JP" altLang="en-US" b="1" dirty="0"/>
          </a:p>
        </p:txBody>
      </p:sp>
      <p:sp>
        <p:nvSpPr>
          <p:cNvPr id="4" name="角丸四角形 3">
            <a:extLst>
              <a:ext uri="{FF2B5EF4-FFF2-40B4-BE49-F238E27FC236}">
                <a16:creationId xmlns:a16="http://schemas.microsoft.com/office/drawing/2014/main" id="{E76326D1-12DD-46DC-B2B6-96A640A04666}"/>
              </a:ext>
            </a:extLst>
          </p:cNvPr>
          <p:cNvSpPr/>
          <p:nvPr/>
        </p:nvSpPr>
        <p:spPr>
          <a:xfrm>
            <a:off x="7380288" y="4772025"/>
            <a:ext cx="1512887" cy="1473200"/>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ja-JP" altLang="en-US" b="1" dirty="0"/>
              <a:t>リスクマネージメント</a:t>
            </a:r>
          </a:p>
        </p:txBody>
      </p:sp>
      <p:sp>
        <p:nvSpPr>
          <p:cNvPr id="5" name="加算記号 4">
            <a:extLst>
              <a:ext uri="{FF2B5EF4-FFF2-40B4-BE49-F238E27FC236}">
                <a16:creationId xmlns:a16="http://schemas.microsoft.com/office/drawing/2014/main" id="{B2E68FF8-04D5-4D57-B2E6-C2040FF9A318}"/>
              </a:ext>
            </a:extLst>
          </p:cNvPr>
          <p:cNvSpPr/>
          <p:nvPr/>
        </p:nvSpPr>
        <p:spPr>
          <a:xfrm>
            <a:off x="6846888" y="5246688"/>
            <a:ext cx="503237" cy="504825"/>
          </a:xfrm>
          <a:prstGeom prst="mathPlus">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番号プレースホルダ 5">
            <a:extLst>
              <a:ext uri="{FF2B5EF4-FFF2-40B4-BE49-F238E27FC236}">
                <a16:creationId xmlns:a16="http://schemas.microsoft.com/office/drawing/2014/main" id="{9C8AD3DA-BD38-4283-867F-BFFCF076BD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0F4BAD0C-FB39-4891-A51F-398B2035A455}" type="slidenum">
              <a:rPr lang="en-US" altLang="ja-JP" sz="1400" smtClean="0"/>
              <a:pPr>
                <a:spcBef>
                  <a:spcPct val="0"/>
                </a:spcBef>
                <a:buFontTx/>
                <a:buNone/>
              </a:pPr>
              <a:t>23</a:t>
            </a:fld>
            <a:endParaRPr lang="en-US" altLang="ja-JP" sz="1400"/>
          </a:p>
        </p:txBody>
      </p:sp>
      <p:sp>
        <p:nvSpPr>
          <p:cNvPr id="26627" name="Rectangle 2">
            <a:extLst>
              <a:ext uri="{FF2B5EF4-FFF2-40B4-BE49-F238E27FC236}">
                <a16:creationId xmlns:a16="http://schemas.microsoft.com/office/drawing/2014/main" id="{46C26EF8-C021-46E3-9E8E-CF6F6BE58ACC}"/>
              </a:ext>
            </a:extLst>
          </p:cNvPr>
          <p:cNvSpPr>
            <a:spLocks noGrp="1" noChangeArrowheads="1"/>
          </p:cNvSpPr>
          <p:nvPr>
            <p:ph type="title"/>
          </p:nvPr>
        </p:nvSpPr>
        <p:spPr>
          <a:xfrm>
            <a:off x="376238" y="728663"/>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処遇に関するもの（１－７）</a:t>
            </a:r>
          </a:p>
        </p:txBody>
      </p:sp>
      <p:sp>
        <p:nvSpPr>
          <p:cNvPr id="26628" name="Rectangle 3">
            <a:extLst>
              <a:ext uri="{FF2B5EF4-FFF2-40B4-BE49-F238E27FC236}">
                <a16:creationId xmlns:a16="http://schemas.microsoft.com/office/drawing/2014/main" id="{8B2E5291-F83E-4331-A040-8473E36F05D0}"/>
              </a:ext>
            </a:extLst>
          </p:cNvPr>
          <p:cNvSpPr>
            <a:spLocks noChangeArrowheads="1"/>
          </p:cNvSpPr>
          <p:nvPr/>
        </p:nvSpPr>
        <p:spPr bwMode="auto">
          <a:xfrm>
            <a:off x="388938" y="1254125"/>
            <a:ext cx="8366125" cy="4832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指導事項</a:t>
            </a:r>
            <a:r>
              <a:rPr lang="en-US" altLang="ja-JP" sz="1400" b="1">
                <a:solidFill>
                  <a:srgbClr val="FF0000"/>
                </a:solidFill>
                <a:ea typeface="ＭＳ ゴシック" panose="020B0609070205080204" pitchFamily="49" charset="-128"/>
              </a:rPr>
              <a:t>】</a:t>
            </a:r>
            <a:endParaRPr lang="en-US" altLang="ja-JP" sz="1400" b="1" u="sng">
              <a:ea typeface="ＭＳ ゴシック" panose="020B0609070205080204" pitchFamily="49" charset="-128"/>
            </a:endParaRPr>
          </a:p>
          <a:p>
            <a:pPr eaLnBrk="1" hangingPunct="1">
              <a:spcBef>
                <a:spcPct val="50000"/>
              </a:spcBef>
              <a:buFontTx/>
              <a:buNone/>
            </a:pPr>
            <a:r>
              <a:rPr lang="ja-JP" altLang="en-US" sz="1600" b="1" u="sng">
                <a:ea typeface="ＭＳ ゴシック" panose="020B0609070205080204" pitchFamily="49" charset="-128"/>
              </a:rPr>
              <a:t>（１０）喀痰吸引・経管栄養に関すること</a:t>
            </a:r>
            <a:endParaRPr lang="en-US" altLang="ja-JP" sz="1600" b="1" u="sng">
              <a:ea typeface="ＭＳ ゴシック" panose="020B0609070205080204" pitchFamily="49" charset="-128"/>
            </a:endParaRPr>
          </a:p>
          <a:p>
            <a:pPr eaLnBrk="1" hangingPunct="1">
              <a:spcBef>
                <a:spcPct val="50000"/>
              </a:spcBef>
              <a:buFontTx/>
              <a:buNone/>
            </a:pPr>
            <a:r>
              <a:rPr lang="en-US" altLang="ja-JP" sz="1400" b="1">
                <a:ea typeface="ＭＳ ゴシック" panose="020B0609070205080204" pitchFamily="49" charset="-128"/>
              </a:rPr>
              <a:t>【</a:t>
            </a:r>
            <a:r>
              <a:rPr lang="ja-JP" altLang="en-US" sz="1400" b="1">
                <a:ea typeface="ＭＳ ゴシック" panose="020B0609070205080204" pitchFamily="49" charset="-128"/>
              </a:rPr>
              <a:t>喀痰吸引</a:t>
            </a:r>
            <a:r>
              <a:rPr lang="en-US" altLang="ja-JP" sz="1400" b="1">
                <a:ea typeface="ＭＳ ゴシック" panose="020B0609070205080204" pitchFamily="49" charset="-128"/>
              </a:rPr>
              <a:t>】</a:t>
            </a: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・喀痰吸引で用いる器具・機材について清潔保持に努めること</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・吸引チューブを再利用する場合の保管方法が不適切</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（蓋の無い容器で乾燥法による保管を行っていた。浸漬法で保管する場合に、消毒液ではなく、</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水に浸けて保管していた）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en-US" altLang="ja-JP" sz="1400" b="1">
                <a:ea typeface="ＭＳ ゴシック" panose="020B0609070205080204" pitchFamily="49" charset="-128"/>
              </a:rPr>
              <a:t>【</a:t>
            </a:r>
            <a:r>
              <a:rPr lang="ja-JP" altLang="en-US" sz="1400" b="1">
                <a:ea typeface="ＭＳ ゴシック" panose="020B0609070205080204" pitchFamily="49" charset="-128"/>
              </a:rPr>
              <a:t>経管栄養</a:t>
            </a:r>
            <a:r>
              <a:rPr lang="en-US" altLang="ja-JP" sz="1400" b="1">
                <a:ea typeface="ＭＳ ゴシック" panose="020B0609070205080204" pitchFamily="49" charset="-128"/>
              </a:rPr>
              <a:t>】</a:t>
            </a: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・経管栄養で用いる器具・機材について清潔保持に努めること</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（経管栄養使用後の物品の消毒を共同の洗面台の下で実施していた）</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・経管栄養実施時に、適切な体位を取らずに注入を実施した⇒誤嚥事故が起こる可能性がある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a:t>
            </a:r>
            <a:endParaRPr lang="en-US" altLang="ja-JP" sz="1400" b="1">
              <a:ea typeface="ＭＳ ゴシック" panose="020B0609070205080204" pitchFamily="49" charset="-128"/>
            </a:endParaRPr>
          </a:p>
        </p:txBody>
      </p:sp>
      <p:sp>
        <p:nvSpPr>
          <p:cNvPr id="26629" name="Rectangle 4">
            <a:extLst>
              <a:ext uri="{FF2B5EF4-FFF2-40B4-BE49-F238E27FC236}">
                <a16:creationId xmlns:a16="http://schemas.microsoft.com/office/drawing/2014/main" id="{BD531E09-CBD0-4C9B-95EF-927588EA0DE6}"/>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6" name="角丸四角形 5">
            <a:extLst>
              <a:ext uri="{FF2B5EF4-FFF2-40B4-BE49-F238E27FC236}">
                <a16:creationId xmlns:a16="http://schemas.microsoft.com/office/drawing/2014/main" id="{E901E23B-01B6-4489-AF88-E4DDAE091121}"/>
              </a:ext>
            </a:extLst>
          </p:cNvPr>
          <p:cNvSpPr/>
          <p:nvPr/>
        </p:nvSpPr>
        <p:spPr>
          <a:xfrm>
            <a:off x="388938" y="4797425"/>
            <a:ext cx="7999412" cy="1612900"/>
          </a:xfrm>
          <a:prstGeom prst="roundRect">
            <a:avLst/>
          </a:prstGeom>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eaLnBrk="1" hangingPunct="1">
              <a:spcBef>
                <a:spcPct val="50000"/>
              </a:spcBef>
              <a:defRPr/>
            </a:pPr>
            <a:r>
              <a:rPr lang="ja-JP" altLang="en-US" sz="1600" b="1" dirty="0">
                <a:latin typeface="+mn-ea"/>
              </a:rPr>
              <a:t>利用者の状態把握、注入の姿勢・体位の不備、経管栄養チューブ類の不備等により時に生命に直結する危険を伴うことがあります。</a:t>
            </a:r>
            <a:endParaRPr lang="en-US" altLang="ja-JP" sz="1600" b="1" dirty="0">
              <a:latin typeface="+mn-ea"/>
            </a:endParaRPr>
          </a:p>
          <a:p>
            <a:pPr>
              <a:defRPr/>
            </a:pPr>
            <a:r>
              <a:rPr lang="ja-JP" altLang="en-US" sz="1600" b="1" dirty="0">
                <a:latin typeface="+mn-ea"/>
              </a:rPr>
              <a:t>喀痰吸引・経管栄養に関する手技や清潔保持等については、「改訂　介護職員等による　喀痰吸引・経管栄養研修テキスト」一般社団法人全国訪問看護事業協会＝編集　を参考に適切な手技・衛生管理を行ってください。</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スライド番号プレースホルダ 5">
            <a:extLst>
              <a:ext uri="{FF2B5EF4-FFF2-40B4-BE49-F238E27FC236}">
                <a16:creationId xmlns:a16="http://schemas.microsoft.com/office/drawing/2014/main" id="{284109E3-821A-4586-BA48-B0DDF9821D6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6C6F5C04-66BC-4059-90DD-2B12AC6432D1}" type="slidenum">
              <a:rPr lang="en-US" altLang="ja-JP" sz="1400" smtClean="0"/>
              <a:pPr>
                <a:spcBef>
                  <a:spcPct val="0"/>
                </a:spcBef>
                <a:buFontTx/>
                <a:buNone/>
              </a:pPr>
              <a:t>24</a:t>
            </a:fld>
            <a:endParaRPr lang="en-US" altLang="ja-JP" sz="1400"/>
          </a:p>
        </p:txBody>
      </p:sp>
      <p:sp>
        <p:nvSpPr>
          <p:cNvPr id="27651" name="Rectangle 2">
            <a:extLst>
              <a:ext uri="{FF2B5EF4-FFF2-40B4-BE49-F238E27FC236}">
                <a16:creationId xmlns:a16="http://schemas.microsoft.com/office/drawing/2014/main" id="{7C6717E9-8603-405E-928A-F9E15436A2CB}"/>
              </a:ext>
            </a:extLst>
          </p:cNvPr>
          <p:cNvSpPr>
            <a:spLocks noGrp="1" noChangeArrowheads="1"/>
          </p:cNvSpPr>
          <p:nvPr>
            <p:ph type="title"/>
          </p:nvPr>
        </p:nvSpPr>
        <p:spPr>
          <a:xfrm>
            <a:off x="376238" y="728663"/>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処遇に関するもの（１－８）</a:t>
            </a:r>
          </a:p>
        </p:txBody>
      </p:sp>
      <p:sp>
        <p:nvSpPr>
          <p:cNvPr id="27652" name="Rectangle 3">
            <a:extLst>
              <a:ext uri="{FF2B5EF4-FFF2-40B4-BE49-F238E27FC236}">
                <a16:creationId xmlns:a16="http://schemas.microsoft.com/office/drawing/2014/main" id="{DFDF51EA-5EC2-452A-9D6B-706192DA4773}"/>
              </a:ext>
            </a:extLst>
          </p:cNvPr>
          <p:cNvSpPr>
            <a:spLocks noChangeArrowheads="1"/>
          </p:cNvSpPr>
          <p:nvPr/>
        </p:nvSpPr>
        <p:spPr bwMode="auto">
          <a:xfrm>
            <a:off x="504825" y="1336675"/>
            <a:ext cx="8366125" cy="1968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指導事項</a:t>
            </a:r>
            <a:r>
              <a:rPr lang="en-US" altLang="ja-JP" sz="1400" b="1">
                <a:solidFill>
                  <a:srgbClr val="FF0000"/>
                </a:solidFill>
                <a:ea typeface="ＭＳ ゴシック" panose="020B0609070205080204" pitchFamily="49" charset="-128"/>
              </a:rPr>
              <a:t>】</a:t>
            </a:r>
            <a:endParaRPr lang="en-US" altLang="ja-JP" sz="1400" b="1" u="sng">
              <a:ea typeface="ＭＳ ゴシック" panose="020B0609070205080204" pitchFamily="49" charset="-128"/>
            </a:endParaRPr>
          </a:p>
          <a:p>
            <a:pPr eaLnBrk="1" hangingPunct="1">
              <a:spcBef>
                <a:spcPct val="50000"/>
              </a:spcBef>
              <a:buFontTx/>
              <a:buNone/>
            </a:pPr>
            <a:r>
              <a:rPr lang="ja-JP" altLang="en-US" sz="1600" b="1" u="sng">
                <a:ea typeface="ＭＳ ゴシック" panose="020B0609070205080204" pitchFamily="49" charset="-128"/>
              </a:rPr>
              <a:t>（１０）喀痰吸引・経管栄養に関すること</a:t>
            </a:r>
            <a:endParaRPr lang="en-US" altLang="ja-JP" sz="1600" b="1" u="sng">
              <a:ea typeface="ＭＳ ゴシック" panose="020B0609070205080204" pitchFamily="49"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・認定特定行為業務従事者名簿に、併設の事業所への異動職員、退職した職員の名前が残っている。</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→同一所在地内の複数の登録事業所間での職員異動、離職者・退職時においても登録変更は必要</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r>
              <a:rPr lang="ja-JP" altLang="en-US" sz="1400">
                <a:latin typeface="ＭＳ 明朝" panose="02020609040205080304" pitchFamily="17" charset="-128"/>
                <a:ea typeface="ＭＳ 明朝" panose="02020609040205080304" pitchFamily="17" charset="-128"/>
              </a:rPr>
              <a:t>　　　　　　　　　　　　　　（喀痰吸引等業務の施行等に係る</a:t>
            </a:r>
            <a:r>
              <a:rPr lang="en-US" altLang="ja-JP" sz="1400">
                <a:latin typeface="ＭＳ 明朝" panose="02020609040205080304" pitchFamily="17" charset="-128"/>
                <a:ea typeface="ＭＳ 明朝" panose="02020609040205080304" pitchFamily="17" charset="-128"/>
              </a:rPr>
              <a:t>Q&amp;A</a:t>
            </a:r>
            <a:r>
              <a:rPr lang="ja-JP" altLang="en-US" sz="1400">
                <a:latin typeface="ＭＳ 明朝" panose="02020609040205080304" pitchFamily="17" charset="-128"/>
                <a:ea typeface="ＭＳ 明朝" panose="02020609040205080304" pitchFamily="17" charset="-128"/>
              </a:rPr>
              <a:t>　平成</a:t>
            </a:r>
            <a:r>
              <a:rPr lang="en-US" altLang="ja-JP" sz="1400">
                <a:latin typeface="ＭＳ 明朝" panose="02020609040205080304" pitchFamily="17" charset="-128"/>
                <a:ea typeface="ＭＳ 明朝" panose="02020609040205080304" pitchFamily="17" charset="-128"/>
              </a:rPr>
              <a:t>23</a:t>
            </a:r>
            <a:r>
              <a:rPr lang="ja-JP" altLang="en-US" sz="1400">
                <a:latin typeface="ＭＳ 明朝" panose="02020609040205080304" pitchFamily="17" charset="-128"/>
                <a:ea typeface="ＭＳ 明朝" panose="02020609040205080304" pitchFamily="17" charset="-128"/>
              </a:rPr>
              <a:t>年</a:t>
            </a:r>
            <a:r>
              <a:rPr lang="en-US" altLang="ja-JP" sz="1400">
                <a:latin typeface="ＭＳ 明朝" panose="02020609040205080304" pitchFamily="17" charset="-128"/>
                <a:ea typeface="ＭＳ 明朝" panose="02020609040205080304" pitchFamily="17" charset="-128"/>
              </a:rPr>
              <a:t>10</a:t>
            </a:r>
            <a:r>
              <a:rPr lang="ja-JP" altLang="en-US" sz="1400">
                <a:latin typeface="ＭＳ 明朝" panose="02020609040205080304" pitchFamily="17" charset="-128"/>
                <a:ea typeface="ＭＳ 明朝" panose="02020609040205080304" pitchFamily="17" charset="-128"/>
              </a:rPr>
              <a:t>月</a:t>
            </a:r>
            <a:r>
              <a:rPr lang="en-US" altLang="ja-JP" sz="1400">
                <a:latin typeface="ＭＳ 明朝" panose="02020609040205080304" pitchFamily="17" charset="-128"/>
                <a:ea typeface="ＭＳ 明朝" panose="02020609040205080304" pitchFamily="17" charset="-128"/>
              </a:rPr>
              <a:t>10</a:t>
            </a:r>
            <a:r>
              <a:rPr lang="ja-JP" altLang="en-US" sz="1400">
                <a:latin typeface="ＭＳ 明朝" panose="02020609040205080304" pitchFamily="17" charset="-128"/>
                <a:ea typeface="ＭＳ 明朝" panose="02020609040205080304" pitchFamily="17" charset="-128"/>
              </a:rPr>
              <a:t>日）</a:t>
            </a:r>
            <a:endParaRPr lang="en-US" altLang="ja-JP" sz="1400">
              <a:latin typeface="ＭＳ 明朝" panose="02020609040205080304" pitchFamily="17" charset="-128"/>
              <a:ea typeface="ＭＳ 明朝" panose="02020609040205080304" pitchFamily="17" charset="-128"/>
            </a:endParaRPr>
          </a:p>
          <a:p>
            <a:pPr eaLnBrk="1" hangingPunct="1">
              <a:spcBef>
                <a:spcPct val="50000"/>
              </a:spcBef>
              <a:buFontTx/>
              <a:buNone/>
            </a:pPr>
            <a:endParaRPr lang="en-US" altLang="ja-JP" sz="1400" b="1">
              <a:ea typeface="ＭＳ ゴシック" panose="020B0609070205080204" pitchFamily="49" charset="-128"/>
            </a:endParaRPr>
          </a:p>
        </p:txBody>
      </p:sp>
      <p:sp>
        <p:nvSpPr>
          <p:cNvPr id="27653" name="Rectangle 4">
            <a:extLst>
              <a:ext uri="{FF2B5EF4-FFF2-40B4-BE49-F238E27FC236}">
                <a16:creationId xmlns:a16="http://schemas.microsoft.com/office/drawing/2014/main" id="{EFB55E71-D085-4040-A0DD-2B2ECD643ABB}"/>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2" name="角丸四角形 1">
            <a:extLst>
              <a:ext uri="{FF2B5EF4-FFF2-40B4-BE49-F238E27FC236}">
                <a16:creationId xmlns:a16="http://schemas.microsoft.com/office/drawing/2014/main" id="{1609F16C-F5D6-4DC0-BF17-ECDF22A17CF1}"/>
              </a:ext>
            </a:extLst>
          </p:cNvPr>
          <p:cNvSpPr/>
          <p:nvPr/>
        </p:nvSpPr>
        <p:spPr>
          <a:xfrm>
            <a:off x="652463" y="3068638"/>
            <a:ext cx="7677150" cy="1201737"/>
          </a:xfrm>
          <a:prstGeom prst="roundRect">
            <a:avLst/>
          </a:prstGeom>
          <a:ln>
            <a:solidFill>
              <a:srgbClr val="FF0000"/>
            </a:solidFill>
          </a:ln>
        </p:spPr>
        <p:style>
          <a:lnRef idx="2">
            <a:schemeClr val="dk1"/>
          </a:lnRef>
          <a:fillRef idx="1">
            <a:schemeClr val="lt1"/>
          </a:fillRef>
          <a:effectRef idx="0">
            <a:schemeClr val="dk1"/>
          </a:effectRef>
          <a:fontRef idx="minor">
            <a:schemeClr val="dk1"/>
          </a:fontRef>
        </p:style>
        <p:txBody>
          <a:bodyPr anchor="ctr"/>
          <a:lstStyle/>
          <a:p>
            <a:pPr>
              <a:defRPr/>
            </a:pPr>
            <a:r>
              <a:rPr lang="ja-JP" altLang="en-US" sz="1400" b="1" dirty="0"/>
              <a:t>登録に関する手続きは</a:t>
            </a:r>
            <a:endParaRPr lang="en-US" altLang="ja-JP" sz="1400" b="1" dirty="0"/>
          </a:p>
          <a:p>
            <a:pPr>
              <a:defRPr/>
            </a:pPr>
            <a:r>
              <a:rPr lang="ja-JP" altLang="en-US" sz="1400" b="1" dirty="0"/>
              <a:t>香川県健康福祉部長寿社会対策課介護人材グループ（不特定多数の者に係る登録）</a:t>
            </a:r>
            <a:endParaRPr lang="en-US" altLang="ja-JP" sz="1400" b="1" dirty="0"/>
          </a:p>
          <a:p>
            <a:pPr>
              <a:defRPr/>
            </a:pPr>
            <a:r>
              <a:rPr lang="ja-JP" altLang="en-US" sz="1400" b="1" dirty="0"/>
              <a:t>　　　　　　　　　　　　　　　　　　　　</a:t>
            </a:r>
            <a:r>
              <a:rPr lang="en-US" altLang="ja-JP" sz="1400" b="1" dirty="0"/>
              <a:t>TEL</a:t>
            </a:r>
            <a:r>
              <a:rPr lang="ja-JP" altLang="en-US" sz="1400" b="1" dirty="0"/>
              <a:t>：０８７－８３２－３２７５　　</a:t>
            </a:r>
            <a:r>
              <a:rPr lang="en-US" altLang="ja-JP" sz="1400" b="1" dirty="0"/>
              <a:t>FAX:</a:t>
            </a:r>
            <a:r>
              <a:rPr lang="ja-JP" altLang="en-US" sz="1400" b="1" dirty="0"/>
              <a:t>０８７－８０６－０２０６</a:t>
            </a:r>
          </a:p>
        </p:txBody>
      </p:sp>
      <p:sp>
        <p:nvSpPr>
          <p:cNvPr id="4" name="対角する 2 つの角を丸めた四角形 3">
            <a:extLst>
              <a:ext uri="{FF2B5EF4-FFF2-40B4-BE49-F238E27FC236}">
                <a16:creationId xmlns:a16="http://schemas.microsoft.com/office/drawing/2014/main" id="{16D2BA3C-B197-4F0D-9B56-4AEDE71FE51A}"/>
              </a:ext>
            </a:extLst>
          </p:cNvPr>
          <p:cNvSpPr/>
          <p:nvPr/>
        </p:nvSpPr>
        <p:spPr>
          <a:xfrm>
            <a:off x="652463" y="4532313"/>
            <a:ext cx="7677150" cy="1712912"/>
          </a:xfrm>
          <a:prstGeom prst="round2DiagRect">
            <a:avLst/>
          </a:prstGeom>
          <a:ln>
            <a:solidFill>
              <a:srgbClr val="CC00CC"/>
            </a:solidFill>
          </a:ln>
        </p:spPr>
        <p:style>
          <a:lnRef idx="2">
            <a:schemeClr val="accent6"/>
          </a:lnRef>
          <a:fillRef idx="1">
            <a:schemeClr val="lt1"/>
          </a:fillRef>
          <a:effectRef idx="0">
            <a:schemeClr val="accent6"/>
          </a:effectRef>
          <a:fontRef idx="minor">
            <a:schemeClr val="dk1"/>
          </a:fontRef>
        </p:style>
        <p:txBody>
          <a:bodyPr anchor="ctr"/>
          <a:lstStyle/>
          <a:p>
            <a:pPr>
              <a:defRPr/>
            </a:pPr>
            <a:r>
              <a:rPr lang="ja-JP" altLang="en-US" sz="1400" b="1" dirty="0"/>
              <a:t>喀痰吸引と経管栄養についての医師・看護職員と介護職員の連携について</a:t>
            </a:r>
            <a:endParaRPr lang="en-US" altLang="ja-JP" sz="1400" b="1" dirty="0"/>
          </a:p>
          <a:p>
            <a:pPr>
              <a:defRPr/>
            </a:pPr>
            <a:endParaRPr lang="en-US" altLang="ja-JP" sz="1400" b="1" dirty="0"/>
          </a:p>
          <a:p>
            <a:pPr>
              <a:defRPr/>
            </a:pPr>
            <a:r>
              <a:rPr lang="ja-JP" altLang="en-US" sz="1400" b="1" dirty="0"/>
              <a:t>介護職員と医師・看護職員は、利用者の安全と健康維持・増進のために日頃から利用者の心身の状況に関する情報を共有し、報告・連絡・相談について取り決めをもつなど密に連携し合うことが重要です。登録喀痰吸引等事業者（登録特定行為事業者）においては、指導看護師が利用者の状況、介護職員の手技等を定期的に確認し、安全に実施できるよう心がけてください。</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スライド番号プレースホルダ 5">
            <a:extLst>
              <a:ext uri="{FF2B5EF4-FFF2-40B4-BE49-F238E27FC236}">
                <a16:creationId xmlns:a16="http://schemas.microsoft.com/office/drawing/2014/main" id="{C9036923-350D-4697-8D8C-6AEDBA721F0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73CC2DB-E412-4DD9-B2C9-FBDFCD3FF36B}" type="slidenum">
              <a:rPr lang="en-US" altLang="ja-JP" sz="1400" smtClean="0"/>
              <a:pPr>
                <a:spcBef>
                  <a:spcPct val="0"/>
                </a:spcBef>
                <a:buFontTx/>
                <a:buNone/>
              </a:pPr>
              <a:t>25</a:t>
            </a:fld>
            <a:endParaRPr lang="en-US" altLang="ja-JP" sz="1400"/>
          </a:p>
        </p:txBody>
      </p:sp>
      <p:sp>
        <p:nvSpPr>
          <p:cNvPr id="28675" name="Rectangle 2">
            <a:extLst>
              <a:ext uri="{FF2B5EF4-FFF2-40B4-BE49-F238E27FC236}">
                <a16:creationId xmlns:a16="http://schemas.microsoft.com/office/drawing/2014/main" id="{7064077A-1D3F-4CA2-AE04-BA76C4A55D98}"/>
              </a:ext>
            </a:extLst>
          </p:cNvPr>
          <p:cNvSpPr>
            <a:spLocks noGrp="1" noChangeArrowheads="1"/>
          </p:cNvSpPr>
          <p:nvPr>
            <p:ph type="title"/>
          </p:nvPr>
        </p:nvSpPr>
        <p:spPr>
          <a:xfrm>
            <a:off x="663575" y="620713"/>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処遇に関するもの（１－９）</a:t>
            </a:r>
          </a:p>
        </p:txBody>
      </p:sp>
      <p:sp>
        <p:nvSpPr>
          <p:cNvPr id="28676" name="Rectangle 3">
            <a:extLst>
              <a:ext uri="{FF2B5EF4-FFF2-40B4-BE49-F238E27FC236}">
                <a16:creationId xmlns:a16="http://schemas.microsoft.com/office/drawing/2014/main" id="{8CC31BB8-6317-46D8-A532-0055FCFAF619}"/>
              </a:ext>
            </a:extLst>
          </p:cNvPr>
          <p:cNvSpPr>
            <a:spLocks noChangeArrowheads="1"/>
          </p:cNvSpPr>
          <p:nvPr/>
        </p:nvSpPr>
        <p:spPr bwMode="auto">
          <a:xfrm>
            <a:off x="654050" y="1298575"/>
            <a:ext cx="7775575" cy="515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事業所で見られた好事例</a:t>
            </a:r>
            <a:r>
              <a:rPr lang="en-US" altLang="ja-JP" sz="1400" b="1">
                <a:solidFill>
                  <a:srgbClr val="FF0000"/>
                </a:solidFill>
                <a:ea typeface="ＭＳ ゴシック" panose="020B0609070205080204" pitchFamily="49" charset="-128"/>
              </a:rPr>
              <a:t>】</a:t>
            </a:r>
          </a:p>
          <a:p>
            <a:pPr eaLnBrk="1" hangingPunct="1">
              <a:spcBef>
                <a:spcPct val="50000"/>
              </a:spcBef>
              <a:buFontTx/>
              <a:buNone/>
            </a:pPr>
            <a:r>
              <a:rPr lang="ja-JP" altLang="en-US" sz="1400" b="1">
                <a:ea typeface="ＭＳ ゴシック" panose="020B0609070205080204" pitchFamily="49" charset="-128"/>
              </a:rPr>
              <a:t>・小学生が施設に来るだけでなく、入所者が小学生の授業参観に行くなど、積極的に関係づく</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　りがなされていました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・施設職員が、老人会や地域のサロン会へ出向き介護保険制度の説明を行ったり、あいさつ運</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　動やクリーン活動に参加され、積極的に地域交流を図っていました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・入所者の希望する所に外出する等、外出の工夫をされていました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・ユニットごとに花を飾ったり、家庭的な雰囲気を作るなどの工夫をされていました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・介護支援専門員以外の職員に対し、ケアプランの研修会を実施し、施設内での研鑽を図って</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　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・排泄の自立に努め、下剤の使用が半減する効果を得られる等の取組をされていました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・施設全体で身体拘束の廃止に努め、身体拘束ゼロを継続されていました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・苦情を「ご意見」とし、細かい内容にまで対応されていました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・外部研修で受講した「トランス」「ポジショニング」を施設内で講習、実践し、移乗介助に</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　伴う痣や皮下出血の減少を図ることが出来ていました</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・職員全員が、一人ずつ、介護マニュアルを持ちマニュアルに応じたケアの提供に努めていま</a:t>
            </a:r>
            <a:endParaRPr lang="en-US" altLang="ja-JP" sz="1400" b="1">
              <a:ea typeface="ＭＳ ゴシック" panose="020B0609070205080204" pitchFamily="49" charset="-128"/>
            </a:endParaRPr>
          </a:p>
          <a:p>
            <a:pPr eaLnBrk="1" hangingPunct="1">
              <a:spcBef>
                <a:spcPct val="50000"/>
              </a:spcBef>
              <a:buFontTx/>
              <a:buNone/>
            </a:pPr>
            <a:r>
              <a:rPr lang="ja-JP" altLang="en-US" sz="1400" b="1">
                <a:ea typeface="ＭＳ ゴシック" panose="020B0609070205080204" pitchFamily="49" charset="-128"/>
              </a:rPr>
              <a:t>　した</a:t>
            </a:r>
            <a:endParaRPr lang="en-US" altLang="ja-JP" sz="1400" b="1">
              <a:ea typeface="ＭＳ ゴシック" panose="020B0609070205080204" pitchFamily="49" charset="-128"/>
            </a:endParaRPr>
          </a:p>
        </p:txBody>
      </p:sp>
      <p:sp>
        <p:nvSpPr>
          <p:cNvPr id="28677" name="Rectangle 4">
            <a:extLst>
              <a:ext uri="{FF2B5EF4-FFF2-40B4-BE49-F238E27FC236}">
                <a16:creationId xmlns:a16="http://schemas.microsoft.com/office/drawing/2014/main" id="{2DD3CCD4-B830-42E4-AD8C-607152567EED}"/>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スライド番号プレースホルダ 5">
            <a:extLst>
              <a:ext uri="{FF2B5EF4-FFF2-40B4-BE49-F238E27FC236}">
                <a16:creationId xmlns:a16="http://schemas.microsoft.com/office/drawing/2014/main" id="{4A522C79-CB3A-4BFB-A6E0-B431B58EFE18}"/>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F636A8B4-8354-4254-B158-1FEBB1C22E98}" type="slidenum">
              <a:rPr lang="en-US" altLang="ja-JP" sz="1400" smtClean="0"/>
              <a:pPr>
                <a:spcBef>
                  <a:spcPct val="0"/>
                </a:spcBef>
                <a:buFontTx/>
                <a:buNone/>
              </a:pPr>
              <a:t>26</a:t>
            </a:fld>
            <a:endParaRPr lang="en-US" altLang="ja-JP" sz="1400"/>
          </a:p>
        </p:txBody>
      </p:sp>
      <p:sp>
        <p:nvSpPr>
          <p:cNvPr id="29699" name="Rectangle 2">
            <a:extLst>
              <a:ext uri="{FF2B5EF4-FFF2-40B4-BE49-F238E27FC236}">
                <a16:creationId xmlns:a16="http://schemas.microsoft.com/office/drawing/2014/main" id="{A3003E6D-757A-4522-AECE-F3833E8BAD26}"/>
              </a:ext>
            </a:extLst>
          </p:cNvPr>
          <p:cNvSpPr>
            <a:spLocks noGrp="1" noChangeArrowheads="1"/>
          </p:cNvSpPr>
          <p:nvPr>
            <p:ph type="title"/>
          </p:nvPr>
        </p:nvSpPr>
        <p:spPr>
          <a:xfrm>
            <a:off x="457200" y="647700"/>
            <a:ext cx="8229600" cy="396875"/>
          </a:xfrm>
          <a:solidFill>
            <a:srgbClr val="FFFF99"/>
          </a:solidFill>
        </p:spPr>
        <p:txBody>
          <a:bodyPr>
            <a:spAutoFit/>
          </a:bodyPr>
          <a:lstStyle/>
          <a:p>
            <a:pPr eaLnBrk="1" hangingPunct="1"/>
            <a:r>
              <a:rPr lang="ja-JP" altLang="en-US" sz="2000" b="1">
                <a:solidFill>
                  <a:schemeClr val="tx1"/>
                </a:solidFill>
                <a:ea typeface="ＭＳ ゴシック" panose="020B0609070205080204" pitchFamily="49" charset="-128"/>
              </a:rPr>
              <a:t>処遇に関するもの（２－１）</a:t>
            </a:r>
          </a:p>
        </p:txBody>
      </p:sp>
      <p:sp>
        <p:nvSpPr>
          <p:cNvPr id="29700" name="Rectangle 3">
            <a:extLst>
              <a:ext uri="{FF2B5EF4-FFF2-40B4-BE49-F238E27FC236}">
                <a16:creationId xmlns:a16="http://schemas.microsoft.com/office/drawing/2014/main" id="{5576051C-865F-43FD-A151-FFE1407417A3}"/>
              </a:ext>
            </a:extLst>
          </p:cNvPr>
          <p:cNvSpPr>
            <a:spLocks noChangeArrowheads="1"/>
          </p:cNvSpPr>
          <p:nvPr/>
        </p:nvSpPr>
        <p:spPr bwMode="auto">
          <a:xfrm>
            <a:off x="457200" y="1238250"/>
            <a:ext cx="8048625" cy="5110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400" b="1">
                <a:solidFill>
                  <a:srgbClr val="FF0000"/>
                </a:solidFill>
                <a:ea typeface="ＭＳ ゴシック" panose="020B0609070205080204" pitchFamily="49" charset="-128"/>
              </a:rPr>
              <a:t>【</a:t>
            </a:r>
            <a:r>
              <a:rPr lang="ja-JP" altLang="en-US" sz="1400" b="1">
                <a:solidFill>
                  <a:srgbClr val="FF0000"/>
                </a:solidFill>
                <a:ea typeface="ＭＳ ゴシック" panose="020B0609070205080204" pitchFamily="49" charset="-128"/>
              </a:rPr>
              <a:t>指導事項</a:t>
            </a:r>
            <a:r>
              <a:rPr lang="en-US" altLang="ja-JP" sz="1400" b="1">
                <a:solidFill>
                  <a:srgbClr val="FF0000"/>
                </a:solidFill>
                <a:ea typeface="ＭＳ ゴシック" panose="020B0609070205080204" pitchFamily="49" charset="-128"/>
              </a:rPr>
              <a:t>】</a:t>
            </a:r>
          </a:p>
          <a:p>
            <a:pPr eaLnBrk="1" hangingPunct="1">
              <a:spcBef>
                <a:spcPct val="50000"/>
              </a:spcBef>
              <a:buFontTx/>
              <a:buNone/>
            </a:pPr>
            <a:r>
              <a:rPr lang="ja-JP" altLang="en-US" sz="1600" b="1" u="sng">
                <a:ea typeface="ＭＳ ゴシック" panose="020B0609070205080204" pitchFamily="49" charset="-128"/>
              </a:rPr>
              <a:t>（１１）医行為</a:t>
            </a:r>
            <a:endParaRPr lang="en-US" altLang="ja-JP" sz="1600" b="1" u="sng">
              <a:ea typeface="ＭＳ ゴシック" panose="020B0609070205080204" pitchFamily="49" charset="-128"/>
            </a:endParaRP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r>
              <a:rPr lang="ja-JP" altLang="en-US" sz="1400">
                <a:ea typeface="ＭＳ ゴシック" panose="020B0609070205080204" pitchFamily="49" charset="-128"/>
              </a:rPr>
              <a:t>　　</a:t>
            </a: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endParaRPr lang="ja-JP" altLang="en-US" sz="1400">
              <a:ea typeface="ＭＳ ゴシック" panose="020B0609070205080204" pitchFamily="49" charset="-128"/>
            </a:endParaRPr>
          </a:p>
          <a:p>
            <a:pPr eaLnBrk="1" hangingPunct="1">
              <a:spcBef>
                <a:spcPct val="0"/>
              </a:spcBef>
              <a:buFontTx/>
              <a:buNone/>
            </a:pPr>
            <a:r>
              <a:rPr lang="ja-JP" altLang="en-US" sz="1400">
                <a:latin typeface="MS-Mincho"/>
                <a:ea typeface="ＭＳ ゴシック" panose="020B0609070205080204" pitchFamily="49" charset="-128"/>
              </a:rPr>
              <a:t>　　　　　　　　　　　</a:t>
            </a:r>
            <a:endParaRPr lang="en-US" altLang="ja-JP" sz="1400">
              <a:latin typeface="MS-Mincho"/>
              <a:ea typeface="ＭＳ ゴシック" panose="020B0609070205080204" pitchFamily="49" charset="-128"/>
            </a:endParaRPr>
          </a:p>
          <a:p>
            <a:pPr algn="ctr" eaLnBrk="1" hangingPunct="1">
              <a:spcBef>
                <a:spcPct val="0"/>
              </a:spcBef>
              <a:buFontTx/>
              <a:buNone/>
            </a:pPr>
            <a:endParaRPr lang="en-US" altLang="ja-JP" sz="1400">
              <a:latin typeface="MS-Mincho"/>
              <a:ea typeface="ＭＳ ゴシック" panose="020B0609070205080204" pitchFamily="49" charset="-128"/>
            </a:endParaRPr>
          </a:p>
          <a:p>
            <a:pPr algn="ctr" eaLnBrk="1" hangingPunct="1">
              <a:spcBef>
                <a:spcPct val="0"/>
              </a:spcBef>
              <a:buFontTx/>
              <a:buNone/>
            </a:pPr>
            <a:endParaRPr lang="en-US" altLang="ja-JP" sz="1400">
              <a:latin typeface="MS-Mincho"/>
              <a:ea typeface="ＭＳ ゴシック" panose="020B0609070205080204" pitchFamily="49" charset="-128"/>
            </a:endParaRPr>
          </a:p>
          <a:p>
            <a:pPr algn="ctr" eaLnBrk="1" hangingPunct="1">
              <a:spcBef>
                <a:spcPct val="0"/>
              </a:spcBef>
              <a:buFontTx/>
              <a:buNone/>
            </a:pPr>
            <a:endParaRPr lang="en-US" altLang="ja-JP" sz="1400">
              <a:latin typeface="MS-Mincho"/>
              <a:ea typeface="ＭＳ ゴシック" panose="020B0609070205080204" pitchFamily="49" charset="-128"/>
            </a:endParaRPr>
          </a:p>
          <a:p>
            <a:pPr algn="ctr" eaLnBrk="1" hangingPunct="1">
              <a:spcBef>
                <a:spcPct val="0"/>
              </a:spcBef>
              <a:buFontTx/>
              <a:buNone/>
            </a:pPr>
            <a:endParaRPr lang="en-US" altLang="ja-JP" sz="1400">
              <a:latin typeface="MS-Mincho"/>
              <a:ea typeface="ＭＳ ゴシック" panose="020B0609070205080204" pitchFamily="49" charset="-128"/>
            </a:endParaRPr>
          </a:p>
          <a:p>
            <a:pPr algn="ctr" eaLnBrk="1" hangingPunct="1">
              <a:spcBef>
                <a:spcPct val="0"/>
              </a:spcBef>
              <a:buFontTx/>
              <a:buNone/>
            </a:pPr>
            <a:endParaRPr lang="en-US" altLang="ja-JP" sz="1400">
              <a:latin typeface="MS-Mincho"/>
              <a:ea typeface="ＭＳ ゴシック" panose="020B0609070205080204" pitchFamily="49" charset="-128"/>
            </a:endParaRPr>
          </a:p>
          <a:p>
            <a:pPr algn="ctr" eaLnBrk="1" hangingPunct="1">
              <a:spcBef>
                <a:spcPct val="0"/>
              </a:spcBef>
              <a:buFontTx/>
              <a:buNone/>
            </a:pPr>
            <a:endParaRPr lang="en-US" altLang="ja-JP" sz="1400">
              <a:latin typeface="MS-Mincho"/>
              <a:ea typeface="ＭＳ ゴシック" panose="020B0609070205080204" pitchFamily="49" charset="-128"/>
            </a:endParaRPr>
          </a:p>
          <a:p>
            <a:pPr algn="ctr" eaLnBrk="1" hangingPunct="1">
              <a:spcBef>
                <a:spcPct val="0"/>
              </a:spcBef>
              <a:buFontTx/>
              <a:buNone/>
            </a:pPr>
            <a:r>
              <a:rPr lang="ja-JP" altLang="en-US" sz="2400" b="1" u="sng">
                <a:solidFill>
                  <a:schemeClr val="accent2"/>
                </a:solidFill>
                <a:latin typeface="MS-Mincho"/>
                <a:ea typeface="ＭＳ ゴシック" panose="020B0609070205080204" pitchFamily="49" charset="-128"/>
              </a:rPr>
              <a:t>医師や看護師等と連携</a:t>
            </a:r>
            <a:r>
              <a:rPr lang="ja-JP" altLang="en-US" sz="2400" b="1">
                <a:solidFill>
                  <a:schemeClr val="accent2"/>
                </a:solidFill>
                <a:latin typeface="MS-Mincho"/>
                <a:ea typeface="ＭＳ ゴシック" panose="020B0609070205080204" pitchFamily="49" charset="-128"/>
              </a:rPr>
              <a:t>し、安全に実施すること</a:t>
            </a:r>
            <a:endParaRPr lang="en-US" altLang="ja-JP" sz="2400" b="1">
              <a:solidFill>
                <a:schemeClr val="accent2"/>
              </a:solidFill>
              <a:latin typeface="MS-Mincho"/>
              <a:ea typeface="ＭＳ ゴシック" panose="020B0609070205080204" pitchFamily="49" charset="-128"/>
            </a:endParaRPr>
          </a:p>
          <a:p>
            <a:pPr algn="ctr" eaLnBrk="1" hangingPunct="1">
              <a:spcBef>
                <a:spcPct val="0"/>
              </a:spcBef>
              <a:buFontTx/>
              <a:buNone/>
            </a:pPr>
            <a:r>
              <a:rPr lang="ja-JP" altLang="en-US" sz="2400" b="1">
                <a:solidFill>
                  <a:schemeClr val="accent2"/>
                </a:solidFill>
                <a:latin typeface="MS-Mincho"/>
                <a:ea typeface="ＭＳ ゴシック" panose="020B0609070205080204" pitchFamily="49" charset="-128"/>
              </a:rPr>
              <a:t>実施者に対して一定の</a:t>
            </a:r>
            <a:r>
              <a:rPr lang="ja-JP" altLang="en-US" sz="2400" b="1" u="sng">
                <a:solidFill>
                  <a:schemeClr val="accent2"/>
                </a:solidFill>
                <a:latin typeface="MS-Mincho"/>
                <a:ea typeface="ＭＳ ゴシック" panose="020B0609070205080204" pitchFamily="49" charset="-128"/>
              </a:rPr>
              <a:t>研修や訓練</a:t>
            </a:r>
            <a:r>
              <a:rPr lang="ja-JP" altLang="en-US" sz="2400" b="1">
                <a:solidFill>
                  <a:schemeClr val="accent2"/>
                </a:solidFill>
                <a:latin typeface="MS-Mincho"/>
                <a:ea typeface="ＭＳ ゴシック" panose="020B0609070205080204" pitchFamily="49" charset="-128"/>
              </a:rPr>
              <a:t>を行うことが望ましい</a:t>
            </a:r>
            <a:endParaRPr lang="ja-JP" altLang="en-US" sz="2400" b="1">
              <a:solidFill>
                <a:schemeClr val="accent2"/>
              </a:solidFill>
              <a:ea typeface="ＭＳ ゴシック" panose="020B0609070205080204" pitchFamily="49" charset="-128"/>
            </a:endParaRPr>
          </a:p>
          <a:p>
            <a:pPr eaLnBrk="1" hangingPunct="1">
              <a:spcBef>
                <a:spcPct val="0"/>
              </a:spcBef>
              <a:buFontTx/>
              <a:buNone/>
            </a:pPr>
            <a:endParaRPr lang="en-US" altLang="ja-JP" sz="1400">
              <a:ea typeface="ＭＳ ゴシック" panose="020B0609070205080204" pitchFamily="49" charset="-128"/>
            </a:endParaRPr>
          </a:p>
          <a:p>
            <a:pPr eaLnBrk="1" hangingPunct="1">
              <a:spcBef>
                <a:spcPct val="0"/>
              </a:spcBef>
              <a:buFontTx/>
              <a:buNone/>
            </a:pPr>
            <a:endParaRPr lang="en-US" altLang="ja-JP" sz="1400">
              <a:ea typeface="ＭＳ ゴシック" panose="020B0609070205080204" pitchFamily="49" charset="-128"/>
            </a:endParaRPr>
          </a:p>
          <a:p>
            <a:pPr eaLnBrk="1" hangingPunct="1">
              <a:spcBef>
                <a:spcPct val="0"/>
              </a:spcBef>
              <a:buFontTx/>
              <a:buNone/>
            </a:pPr>
            <a:endParaRPr lang="en-US" altLang="ja-JP" sz="1400">
              <a:ea typeface="ＭＳ ゴシック" panose="020B0609070205080204" pitchFamily="49" charset="-128"/>
            </a:endParaRPr>
          </a:p>
          <a:p>
            <a:pPr eaLnBrk="1" hangingPunct="1">
              <a:spcBef>
                <a:spcPct val="0"/>
              </a:spcBef>
              <a:buFontTx/>
              <a:buNone/>
            </a:pPr>
            <a:r>
              <a:rPr lang="en-US" altLang="ja-JP" sz="1400">
                <a:ea typeface="ＭＳ ゴシック" panose="020B0609070205080204" pitchFamily="49" charset="-128"/>
              </a:rPr>
              <a:t>※</a:t>
            </a:r>
            <a:r>
              <a:rPr lang="ja-JP" altLang="en-US" sz="1400">
                <a:ea typeface="ＭＳ ゴシック" panose="020B0609070205080204" pitchFamily="49" charset="-128"/>
              </a:rPr>
              <a:t>医師等の指示は記録に残しておくこと</a:t>
            </a:r>
            <a:endParaRPr lang="ja-JP" altLang="en-US" sz="1400" b="1">
              <a:ea typeface="ＭＳ ゴシック" panose="020B0609070205080204" pitchFamily="49" charset="-128"/>
            </a:endParaRPr>
          </a:p>
        </p:txBody>
      </p:sp>
      <p:sp>
        <p:nvSpPr>
          <p:cNvPr id="29701" name="Rectangle 4">
            <a:extLst>
              <a:ext uri="{FF2B5EF4-FFF2-40B4-BE49-F238E27FC236}">
                <a16:creationId xmlns:a16="http://schemas.microsoft.com/office/drawing/2014/main" id="{B22A53F7-34D5-4E9E-9051-2375972EB6F7}"/>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29702" name="Text Box 5">
            <a:extLst>
              <a:ext uri="{FF2B5EF4-FFF2-40B4-BE49-F238E27FC236}">
                <a16:creationId xmlns:a16="http://schemas.microsoft.com/office/drawing/2014/main" id="{F8B8C794-8DA5-4539-9DC0-F03986F492B4}"/>
              </a:ext>
            </a:extLst>
          </p:cNvPr>
          <p:cNvSpPr txBox="1">
            <a:spLocks noChangeArrowheads="1"/>
          </p:cNvSpPr>
          <p:nvPr/>
        </p:nvSpPr>
        <p:spPr bwMode="auto">
          <a:xfrm>
            <a:off x="547688" y="2120900"/>
            <a:ext cx="8048625" cy="4124325"/>
          </a:xfrm>
          <a:prstGeom prst="rect">
            <a:avLst/>
          </a:prstGeom>
          <a:noFill/>
          <a:ln w="3810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ja-JP" altLang="en-US" sz="1600">
                <a:ea typeface="ＭＳ ゴシック" panose="020B0609070205080204" pitchFamily="49" charset="-128"/>
              </a:rPr>
              <a:t>「医師法第</a:t>
            </a:r>
            <a:r>
              <a:rPr lang="en-US" altLang="ja-JP" sz="1600">
                <a:latin typeface="ＭＳ ゴシック" panose="020B0609070205080204" pitchFamily="49" charset="-128"/>
                <a:ea typeface="ＭＳ ゴシック" panose="020B0609070205080204" pitchFamily="49" charset="-128"/>
              </a:rPr>
              <a:t>17</a:t>
            </a:r>
            <a:r>
              <a:rPr lang="ja-JP" altLang="en-US" sz="1600">
                <a:latin typeface="ＭＳ ゴシック" panose="020B0609070205080204" pitchFamily="49" charset="-128"/>
                <a:ea typeface="ＭＳ ゴシック" panose="020B0609070205080204" pitchFamily="49" charset="-128"/>
              </a:rPr>
              <a:t>条、歯科医師法第</a:t>
            </a:r>
            <a:r>
              <a:rPr lang="en-US" altLang="ja-JP" sz="1600">
                <a:latin typeface="ＭＳ ゴシック" panose="020B0609070205080204" pitchFamily="49" charset="-128"/>
                <a:ea typeface="ＭＳ ゴシック" panose="020B0609070205080204" pitchFamily="49" charset="-128"/>
              </a:rPr>
              <a:t>17</a:t>
            </a:r>
            <a:r>
              <a:rPr lang="ja-JP" altLang="en-US" sz="1600">
                <a:ea typeface="ＭＳ ゴシック" panose="020B0609070205080204" pitchFamily="49" charset="-128"/>
              </a:rPr>
              <a:t>条及び保健師助産師看護師法第</a:t>
            </a:r>
            <a:r>
              <a:rPr lang="en-US" altLang="ja-JP" sz="1600">
                <a:latin typeface="ＭＳ ゴシック" panose="020B0609070205080204" pitchFamily="49" charset="-128"/>
                <a:ea typeface="ＭＳ ゴシック" panose="020B0609070205080204" pitchFamily="49" charset="-128"/>
              </a:rPr>
              <a:t>31</a:t>
            </a:r>
            <a:r>
              <a:rPr lang="ja-JP" altLang="en-US" sz="1600">
                <a:ea typeface="ＭＳ ゴシック" panose="020B0609070205080204" pitchFamily="49" charset="-128"/>
              </a:rPr>
              <a:t>条の解釈について」を参照し、事故が起こらないよう十分な配慮をすること。</a:t>
            </a:r>
          </a:p>
          <a:p>
            <a:pPr eaLnBrk="1" hangingPunct="1">
              <a:spcBef>
                <a:spcPct val="50000"/>
              </a:spcBef>
              <a:buFontTx/>
              <a:buNone/>
            </a:pPr>
            <a:r>
              <a:rPr lang="en-US" altLang="ja-JP" sz="1600">
                <a:ea typeface="ＭＳ ゴシック" panose="020B0609070205080204" pitchFamily="49" charset="-128"/>
              </a:rPr>
              <a:t>※</a:t>
            </a:r>
            <a:r>
              <a:rPr lang="ja-JP" altLang="en-US" sz="1600">
                <a:ea typeface="ＭＳ ゴシック" panose="020B0609070205080204" pitchFamily="49" charset="-128"/>
              </a:rPr>
              <a:t>解釈通知には、</a:t>
            </a:r>
            <a:endParaRPr lang="en-US" altLang="ja-JP" sz="1600">
              <a:ea typeface="ＭＳ ゴシック" panose="020B0609070205080204" pitchFamily="49" charset="-128"/>
            </a:endParaRPr>
          </a:p>
          <a:p>
            <a:pPr eaLnBrk="1" hangingPunct="1">
              <a:spcBef>
                <a:spcPct val="50000"/>
              </a:spcBef>
              <a:buFontTx/>
              <a:buNone/>
            </a:pPr>
            <a:r>
              <a:rPr lang="ja-JP" altLang="en-US" sz="1600">
                <a:ea typeface="ＭＳ ゴシック" panose="020B0609070205080204" pitchFamily="49" charset="-128"/>
              </a:rPr>
              <a:t>注４　今回の整理はあくまでも医師法、歯科医師法、保健師助産師看護師法等の解釈に関するものであり、事故がおきた場合の刑法、民法等の法律の規定による刑事上・民事上の責任は別途判断されるべきものである。</a:t>
            </a:r>
          </a:p>
          <a:p>
            <a:pPr eaLnBrk="1" hangingPunct="1">
              <a:spcBef>
                <a:spcPct val="50000"/>
              </a:spcBef>
              <a:buFontTx/>
              <a:buNone/>
            </a:pPr>
            <a:r>
              <a:rPr lang="ja-JP" altLang="en-US" sz="1600">
                <a:ea typeface="ＭＳ ゴシック" panose="020B0609070205080204" pitchFamily="49" charset="-128"/>
              </a:rPr>
              <a:t>　　　　　　　　　　　　</a:t>
            </a:r>
            <a:endParaRPr lang="en-US" altLang="ja-JP" sz="1600">
              <a:ea typeface="ＭＳ ゴシック" panose="020B0609070205080204" pitchFamily="49" charset="-128"/>
            </a:endParaRPr>
          </a:p>
          <a:p>
            <a:pPr eaLnBrk="1" hangingPunct="1">
              <a:spcBef>
                <a:spcPct val="50000"/>
              </a:spcBef>
              <a:buFontTx/>
              <a:buNone/>
            </a:pPr>
            <a:endParaRPr lang="en-US" altLang="ja-JP" sz="1400">
              <a:ea typeface="ＭＳ ゴシック" panose="020B0609070205080204" pitchFamily="49" charset="-128"/>
            </a:endParaRPr>
          </a:p>
          <a:p>
            <a:pPr eaLnBrk="1" hangingPunct="1">
              <a:spcBef>
                <a:spcPct val="50000"/>
              </a:spcBef>
              <a:buFontTx/>
              <a:buNone/>
            </a:pPr>
            <a:endParaRPr lang="en-US" altLang="ja-JP" sz="1400">
              <a:ea typeface="ＭＳ ゴシック" panose="020B0609070205080204" pitchFamily="49" charset="-128"/>
            </a:endParaRPr>
          </a:p>
          <a:p>
            <a:pPr eaLnBrk="1" hangingPunct="1">
              <a:spcBef>
                <a:spcPct val="50000"/>
              </a:spcBef>
              <a:buFontTx/>
              <a:buNone/>
            </a:pPr>
            <a:r>
              <a:rPr lang="ja-JP" altLang="en-US" sz="1400">
                <a:ea typeface="ＭＳ ゴシック" panose="020B0609070205080204" pitchFamily="49" charset="-128"/>
              </a:rPr>
              <a:t>　　　　　　　　　　　　　　　　　</a:t>
            </a:r>
            <a:endParaRPr lang="en-US" altLang="ja-JP" sz="1400">
              <a:ea typeface="ＭＳ ゴシック" panose="020B0609070205080204" pitchFamily="49" charset="-128"/>
            </a:endParaRPr>
          </a:p>
          <a:p>
            <a:pPr eaLnBrk="1" hangingPunct="1">
              <a:spcBef>
                <a:spcPct val="50000"/>
              </a:spcBef>
              <a:buFontTx/>
              <a:buNone/>
            </a:pPr>
            <a:endParaRPr lang="en-US" altLang="ja-JP" sz="1400">
              <a:ea typeface="ＭＳ ゴシック" panose="020B0609070205080204" pitchFamily="49" charset="-128"/>
            </a:endParaRPr>
          </a:p>
          <a:p>
            <a:pPr eaLnBrk="1" hangingPunct="1">
              <a:spcBef>
                <a:spcPct val="50000"/>
              </a:spcBef>
              <a:buFontTx/>
              <a:buNone/>
            </a:pPr>
            <a:endParaRPr lang="en-US" altLang="ja-JP" sz="1400">
              <a:ea typeface="ＭＳ ゴシック" panose="020B0609070205080204" pitchFamily="49" charset="-128"/>
            </a:endParaRPr>
          </a:p>
          <a:p>
            <a:pPr eaLnBrk="1" hangingPunct="1">
              <a:spcBef>
                <a:spcPct val="50000"/>
              </a:spcBef>
              <a:buFontTx/>
              <a:buNone/>
            </a:pPr>
            <a:endParaRPr lang="en-US" altLang="ja-JP" sz="1400">
              <a:ea typeface="ＭＳ ゴシック" panose="020B0609070205080204" pitchFamily="49" charset="-128"/>
            </a:endParaRPr>
          </a:p>
        </p:txBody>
      </p:sp>
      <p:sp>
        <p:nvSpPr>
          <p:cNvPr id="9" name="下矢印 8">
            <a:extLst>
              <a:ext uri="{FF2B5EF4-FFF2-40B4-BE49-F238E27FC236}">
                <a16:creationId xmlns:a16="http://schemas.microsoft.com/office/drawing/2014/main" id="{F4C740BC-DFD5-4C56-AD2B-FF19853948C1}"/>
              </a:ext>
            </a:extLst>
          </p:cNvPr>
          <p:cNvSpPr/>
          <p:nvPr/>
        </p:nvSpPr>
        <p:spPr>
          <a:xfrm>
            <a:off x="3897313" y="3968750"/>
            <a:ext cx="674687" cy="428625"/>
          </a:xfrm>
          <a:prstGeom prst="downArrow">
            <a:avLst>
              <a:gd name="adj1" fmla="val 50000"/>
              <a:gd name="adj2" fmla="val 4617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37F0AC98-E506-4B75-93FE-993FB8530643}"/>
              </a:ext>
            </a:extLst>
          </p:cNvPr>
          <p:cNvSpPr/>
          <p:nvPr/>
        </p:nvSpPr>
        <p:spPr>
          <a:xfrm>
            <a:off x="434975" y="4024313"/>
            <a:ext cx="8239125" cy="224155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p>
        </p:txBody>
      </p:sp>
      <p:sp>
        <p:nvSpPr>
          <p:cNvPr id="30723" name="タイトル 1">
            <a:extLst>
              <a:ext uri="{FF2B5EF4-FFF2-40B4-BE49-F238E27FC236}">
                <a16:creationId xmlns:a16="http://schemas.microsoft.com/office/drawing/2014/main" id="{AD0274F4-D489-4122-89CD-0C144C1A1BBC}"/>
              </a:ext>
            </a:extLst>
          </p:cNvPr>
          <p:cNvSpPr>
            <a:spLocks noGrp="1"/>
          </p:cNvSpPr>
          <p:nvPr>
            <p:ph type="title"/>
          </p:nvPr>
        </p:nvSpPr>
        <p:spPr>
          <a:xfrm>
            <a:off x="444500" y="280988"/>
            <a:ext cx="8229600" cy="431800"/>
          </a:xfrm>
        </p:spPr>
        <p:txBody>
          <a:bodyPr/>
          <a:lstStyle/>
          <a:p>
            <a:r>
              <a:rPr lang="ja-JP" altLang="en-US" sz="3200"/>
              <a:t>誤薬防止について</a:t>
            </a:r>
          </a:p>
        </p:txBody>
      </p:sp>
      <p:sp>
        <p:nvSpPr>
          <p:cNvPr id="30724" name="コンテンツ プレースホルダー 5">
            <a:extLst>
              <a:ext uri="{FF2B5EF4-FFF2-40B4-BE49-F238E27FC236}">
                <a16:creationId xmlns:a16="http://schemas.microsoft.com/office/drawing/2014/main" id="{29FB4B6C-E96C-4259-AB31-471F17CE3B63}"/>
              </a:ext>
            </a:extLst>
          </p:cNvPr>
          <p:cNvSpPr>
            <a:spLocks noGrp="1"/>
          </p:cNvSpPr>
          <p:nvPr>
            <p:ph idx="1"/>
          </p:nvPr>
        </p:nvSpPr>
        <p:spPr>
          <a:xfrm>
            <a:off x="461963" y="731838"/>
            <a:ext cx="8229600" cy="5761037"/>
          </a:xfrm>
        </p:spPr>
        <p:txBody>
          <a:bodyPr/>
          <a:lstStyle/>
          <a:p>
            <a:pPr marL="0" indent="0">
              <a:buFontTx/>
              <a:buNone/>
            </a:pPr>
            <a:r>
              <a:rPr lang="ja-JP" altLang="en-US" sz="2400" b="1" u="sng">
                <a:solidFill>
                  <a:srgbClr val="990033"/>
                </a:solidFill>
              </a:rPr>
              <a:t>○誤薬がおこる要因</a:t>
            </a:r>
            <a:endParaRPr lang="en-US" altLang="ja-JP" sz="2400" b="1" u="sng">
              <a:solidFill>
                <a:srgbClr val="990033"/>
              </a:solidFill>
            </a:endParaRPr>
          </a:p>
          <a:p>
            <a:pPr marL="0" indent="0">
              <a:buFontTx/>
              <a:buNone/>
            </a:pPr>
            <a:r>
              <a:rPr lang="ja-JP" altLang="en-US" sz="2400"/>
              <a:t>・薬に対する意識が低い</a:t>
            </a:r>
            <a:endParaRPr lang="en-US" altLang="ja-JP" sz="2400"/>
          </a:p>
          <a:p>
            <a:pPr marL="0" indent="0">
              <a:buFontTx/>
              <a:buNone/>
            </a:pPr>
            <a:r>
              <a:rPr lang="ja-JP" altLang="en-US" sz="2400"/>
              <a:t>・食事時間はいくつかのケアが重なりあわただしい状況がある</a:t>
            </a:r>
            <a:endParaRPr lang="en-US" altLang="ja-JP" sz="2400"/>
          </a:p>
          <a:p>
            <a:pPr marL="0" indent="0">
              <a:buFontTx/>
              <a:buNone/>
            </a:pPr>
            <a:r>
              <a:rPr lang="ja-JP" altLang="en-US" sz="2400"/>
              <a:t>・確認不足</a:t>
            </a:r>
            <a:endParaRPr lang="en-US" altLang="ja-JP" sz="2400"/>
          </a:p>
          <a:p>
            <a:pPr marL="0" indent="0">
              <a:buFontTx/>
              <a:buNone/>
            </a:pPr>
            <a:r>
              <a:rPr lang="ja-JP" altLang="en-US" sz="2400"/>
              <a:t>・薬に関するシステムがチーム内で統一されていない　等</a:t>
            </a:r>
            <a:endParaRPr lang="en-US" altLang="ja-JP" sz="2400"/>
          </a:p>
          <a:p>
            <a:pPr marL="0" indent="0">
              <a:buFontTx/>
              <a:buNone/>
            </a:pPr>
            <a:endParaRPr lang="en-US" altLang="ja-JP" sz="2400"/>
          </a:p>
          <a:p>
            <a:pPr marL="0" indent="0">
              <a:buFontTx/>
              <a:buNone/>
            </a:pPr>
            <a:endParaRPr lang="en-US" altLang="ja-JP" sz="2400"/>
          </a:p>
          <a:p>
            <a:pPr marL="0" indent="0">
              <a:buFontTx/>
              <a:buNone/>
            </a:pPr>
            <a:endParaRPr lang="en-US" altLang="ja-JP" sz="2400"/>
          </a:p>
          <a:p>
            <a:pPr marL="0" indent="0">
              <a:buFontTx/>
              <a:buNone/>
            </a:pPr>
            <a:r>
              <a:rPr lang="ja-JP" altLang="en-US" sz="2400"/>
              <a:t>最低</a:t>
            </a:r>
            <a:r>
              <a:rPr lang="en-US" altLang="ja-JP" sz="2400">
                <a:solidFill>
                  <a:srgbClr val="FF0000"/>
                </a:solidFill>
              </a:rPr>
              <a:t>3</a:t>
            </a:r>
            <a:r>
              <a:rPr lang="ja-JP" altLang="en-US" sz="2400">
                <a:solidFill>
                  <a:srgbClr val="FF0000"/>
                </a:solidFill>
              </a:rPr>
              <a:t>回</a:t>
            </a:r>
            <a:r>
              <a:rPr lang="ja-JP" altLang="en-US" sz="2400"/>
              <a:t>その薬が本人のものであるか確認することを徹底する</a:t>
            </a:r>
            <a:endParaRPr lang="en-US" altLang="ja-JP" sz="2400"/>
          </a:p>
          <a:p>
            <a:pPr marL="0" indent="0">
              <a:buFontTx/>
              <a:buNone/>
            </a:pPr>
            <a:r>
              <a:rPr lang="ja-JP" altLang="en-US" sz="2400" b="1">
                <a:solidFill>
                  <a:srgbClr val="1801BF"/>
                </a:solidFill>
              </a:rPr>
              <a:t>①配薬ボックスから薬を取り出すとき</a:t>
            </a:r>
            <a:endParaRPr lang="en-US" altLang="ja-JP" sz="2400" b="1">
              <a:solidFill>
                <a:srgbClr val="1801BF"/>
              </a:solidFill>
            </a:endParaRPr>
          </a:p>
          <a:p>
            <a:pPr marL="0" indent="0">
              <a:buFontTx/>
              <a:buNone/>
            </a:pPr>
            <a:r>
              <a:rPr lang="ja-JP" altLang="en-US" sz="2400" b="1">
                <a:solidFill>
                  <a:srgbClr val="1801BF"/>
                </a:solidFill>
              </a:rPr>
              <a:t>②利用者のそばにいったとき</a:t>
            </a:r>
            <a:endParaRPr lang="en-US" altLang="ja-JP" sz="2400" b="1">
              <a:solidFill>
                <a:srgbClr val="1801BF"/>
              </a:solidFill>
            </a:endParaRPr>
          </a:p>
          <a:p>
            <a:pPr marL="0" indent="0">
              <a:buFontTx/>
              <a:buNone/>
            </a:pPr>
            <a:r>
              <a:rPr lang="ja-JP" altLang="en-US" sz="2400" b="1">
                <a:solidFill>
                  <a:srgbClr val="1801BF"/>
                </a:solidFill>
              </a:rPr>
              <a:t>③薬袋をあけて口に入れる前</a:t>
            </a:r>
            <a:endParaRPr lang="en-US" altLang="ja-JP" sz="2400" b="1">
              <a:solidFill>
                <a:srgbClr val="1801BF"/>
              </a:solidFill>
            </a:endParaRPr>
          </a:p>
        </p:txBody>
      </p:sp>
      <p:sp>
        <p:nvSpPr>
          <p:cNvPr id="30725" name="スライド番号プレースホルダー 3">
            <a:extLst>
              <a:ext uri="{FF2B5EF4-FFF2-40B4-BE49-F238E27FC236}">
                <a16:creationId xmlns:a16="http://schemas.microsoft.com/office/drawing/2014/main" id="{0B2805FE-C124-4D67-B4EE-F5672136D1F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9F6E619-527D-46C5-B960-08C32509C78E}" type="slidenum">
              <a:rPr lang="en-US" altLang="ja-JP" sz="1400" smtClean="0"/>
              <a:pPr>
                <a:spcBef>
                  <a:spcPct val="0"/>
                </a:spcBef>
                <a:buFontTx/>
                <a:buNone/>
              </a:pPr>
              <a:t>27</a:t>
            </a:fld>
            <a:endParaRPr lang="en-US" altLang="ja-JP" sz="1400"/>
          </a:p>
        </p:txBody>
      </p:sp>
      <p:sp>
        <p:nvSpPr>
          <p:cNvPr id="2" name="下矢印 1">
            <a:extLst>
              <a:ext uri="{FF2B5EF4-FFF2-40B4-BE49-F238E27FC236}">
                <a16:creationId xmlns:a16="http://schemas.microsoft.com/office/drawing/2014/main" id="{8B5ED70B-C307-4FD1-9809-015BCD45C416}"/>
              </a:ext>
            </a:extLst>
          </p:cNvPr>
          <p:cNvSpPr/>
          <p:nvPr/>
        </p:nvSpPr>
        <p:spPr>
          <a:xfrm>
            <a:off x="3563938" y="3221038"/>
            <a:ext cx="1439862" cy="57626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コンテンツ プレースホルダー 2">
            <a:extLst>
              <a:ext uri="{FF2B5EF4-FFF2-40B4-BE49-F238E27FC236}">
                <a16:creationId xmlns:a16="http://schemas.microsoft.com/office/drawing/2014/main" id="{9F315FC1-F971-4148-9DBC-5E6BD9C1A57E}"/>
              </a:ext>
            </a:extLst>
          </p:cNvPr>
          <p:cNvSpPr>
            <a:spLocks noGrp="1"/>
          </p:cNvSpPr>
          <p:nvPr>
            <p:ph idx="1"/>
          </p:nvPr>
        </p:nvSpPr>
        <p:spPr>
          <a:xfrm>
            <a:off x="457200" y="404813"/>
            <a:ext cx="8229600" cy="6119812"/>
          </a:xfrm>
        </p:spPr>
        <p:txBody>
          <a:bodyPr/>
          <a:lstStyle/>
          <a:p>
            <a:pPr marL="0" indent="0">
              <a:buFontTx/>
              <a:buNone/>
            </a:pPr>
            <a:r>
              <a:rPr lang="ja-JP" altLang="en-US" sz="2400" b="1" u="sng">
                <a:solidFill>
                  <a:srgbClr val="990033"/>
                </a:solidFill>
              </a:rPr>
              <a:t>○ほかにも、以下の点に留意</a:t>
            </a:r>
            <a:endParaRPr lang="en-US" altLang="ja-JP" sz="2400" b="1" u="sng">
              <a:solidFill>
                <a:srgbClr val="990033"/>
              </a:solidFill>
            </a:endParaRPr>
          </a:p>
          <a:p>
            <a:pPr marL="0" indent="0">
              <a:buFontTx/>
              <a:buNone/>
            </a:pPr>
            <a:r>
              <a:rPr lang="ja-JP" altLang="en-US" sz="2400"/>
              <a:t>・薬の基礎知識について</a:t>
            </a:r>
            <a:r>
              <a:rPr lang="ja-JP" altLang="en-US" sz="2400" u="sng">
                <a:solidFill>
                  <a:srgbClr val="1801BF"/>
                </a:solidFill>
              </a:rPr>
              <a:t>学習の機会を持つ。</a:t>
            </a:r>
            <a:endParaRPr lang="en-US" altLang="ja-JP" sz="2400" u="sng">
              <a:solidFill>
                <a:srgbClr val="1801BF"/>
              </a:solidFill>
            </a:endParaRPr>
          </a:p>
          <a:p>
            <a:pPr marL="0" indent="0">
              <a:buFontTx/>
              <a:buNone/>
            </a:pPr>
            <a:r>
              <a:rPr lang="ja-JP" altLang="en-US" sz="2400"/>
              <a:t>・利用者が使用している薬の内容がわかるように</a:t>
            </a:r>
            <a:r>
              <a:rPr lang="ja-JP" altLang="en-US" sz="2400" u="sng">
                <a:solidFill>
                  <a:srgbClr val="1801BF"/>
                </a:solidFill>
              </a:rPr>
              <a:t>個人ファイル　</a:t>
            </a:r>
            <a:endParaRPr lang="en-US" altLang="ja-JP" sz="2400" u="sng">
              <a:solidFill>
                <a:srgbClr val="1801BF"/>
              </a:solidFill>
            </a:endParaRPr>
          </a:p>
          <a:p>
            <a:pPr marL="0" indent="0">
              <a:buFontTx/>
              <a:buNone/>
            </a:pPr>
            <a:r>
              <a:rPr lang="ja-JP" altLang="en-US" sz="2400">
                <a:solidFill>
                  <a:srgbClr val="1801BF"/>
                </a:solidFill>
              </a:rPr>
              <a:t>　</a:t>
            </a:r>
            <a:r>
              <a:rPr lang="ja-JP" altLang="en-US" sz="2400" u="sng">
                <a:solidFill>
                  <a:srgbClr val="1801BF"/>
                </a:solidFill>
              </a:rPr>
              <a:t>に薬の処方箋を添付</a:t>
            </a:r>
            <a:r>
              <a:rPr lang="ja-JP" altLang="en-US" sz="2400"/>
              <a:t>し確認できるようにする。</a:t>
            </a:r>
            <a:endParaRPr lang="en-US" altLang="ja-JP" sz="2400"/>
          </a:p>
          <a:p>
            <a:pPr marL="0" indent="0">
              <a:buFontTx/>
              <a:buNone/>
            </a:pPr>
            <a:r>
              <a:rPr lang="ja-JP" altLang="en-US" sz="2400"/>
              <a:t>・薬は</a:t>
            </a:r>
            <a:r>
              <a:rPr lang="en-US" altLang="ja-JP" sz="2400"/>
              <a:t>1</a:t>
            </a:r>
            <a:r>
              <a:rPr lang="ja-JP" altLang="en-US" sz="2400"/>
              <a:t>回分ずつ分包し、氏名と飲む時間（朝食後など）を明記　</a:t>
            </a:r>
            <a:endParaRPr lang="en-US" altLang="ja-JP" sz="2400"/>
          </a:p>
          <a:p>
            <a:pPr marL="0" indent="0">
              <a:buFontTx/>
              <a:buNone/>
            </a:pPr>
            <a:r>
              <a:rPr lang="ja-JP" altLang="en-US" sz="2400"/>
              <a:t>　する。</a:t>
            </a:r>
            <a:endParaRPr lang="en-US" altLang="ja-JP" sz="2400"/>
          </a:p>
          <a:p>
            <a:pPr marL="0" indent="0">
              <a:buFontTx/>
              <a:buNone/>
            </a:pPr>
            <a:r>
              <a:rPr lang="ja-JP" altLang="en-US" sz="2400"/>
              <a:t>・薬ケースを利用者個人ごとに用意する。</a:t>
            </a:r>
            <a:endParaRPr lang="en-US" altLang="ja-JP" sz="2400"/>
          </a:p>
          <a:p>
            <a:pPr marL="0" indent="0">
              <a:buFontTx/>
              <a:buNone/>
            </a:pPr>
            <a:r>
              <a:rPr lang="ja-JP" altLang="en-US" sz="2400"/>
              <a:t>・食前薬・食後薬それぞれの薬ケースを用意し、薬の取違いや　</a:t>
            </a:r>
            <a:endParaRPr lang="en-US" altLang="ja-JP" sz="2400"/>
          </a:p>
          <a:p>
            <a:pPr marL="0" indent="0">
              <a:buFontTx/>
              <a:buNone/>
            </a:pPr>
            <a:r>
              <a:rPr lang="ja-JP" altLang="en-US" sz="2400"/>
              <a:t>　飲み忘れを防止できるようにする。</a:t>
            </a:r>
            <a:endParaRPr lang="en-US" altLang="ja-JP" sz="2400"/>
          </a:p>
          <a:p>
            <a:pPr marL="0" indent="0">
              <a:buFontTx/>
              <a:buNone/>
            </a:pPr>
            <a:r>
              <a:rPr lang="ja-JP" altLang="en-US" sz="2400"/>
              <a:t>・薬の見た目が似ていて紛らわしいときには区別できるような印　</a:t>
            </a:r>
            <a:endParaRPr lang="en-US" altLang="ja-JP" sz="2400"/>
          </a:p>
          <a:p>
            <a:pPr marL="0" indent="0">
              <a:buFontTx/>
              <a:buNone/>
            </a:pPr>
            <a:r>
              <a:rPr lang="ja-JP" altLang="en-US" sz="2400"/>
              <a:t>　をつけるなど工夫する。</a:t>
            </a:r>
            <a:endParaRPr lang="en-US" altLang="ja-JP" sz="2400"/>
          </a:p>
          <a:p>
            <a:pPr marL="0" indent="0">
              <a:buFontTx/>
              <a:buNone/>
            </a:pPr>
            <a:r>
              <a:rPr lang="ja-JP" altLang="en-US" sz="2400"/>
              <a:t>・入居者が隣の人の薬を間違って服薬してしまうことのないよう　</a:t>
            </a:r>
            <a:endParaRPr lang="en-US" altLang="ja-JP" sz="2400"/>
          </a:p>
          <a:p>
            <a:pPr marL="0" indent="0">
              <a:buFontTx/>
              <a:buNone/>
            </a:pPr>
            <a:r>
              <a:rPr lang="ja-JP" altLang="en-US" sz="2400"/>
              <a:t>　配膳と一緒に配るのでなく、</a:t>
            </a:r>
            <a:r>
              <a:rPr lang="ja-JP" altLang="en-US" sz="2400" u="sng">
                <a:solidFill>
                  <a:srgbClr val="1801BF"/>
                </a:solidFill>
              </a:rPr>
              <a:t>内服する直前に配薬</a:t>
            </a:r>
            <a:r>
              <a:rPr lang="ja-JP" altLang="en-US" sz="2400"/>
              <a:t>することや、</a:t>
            </a:r>
            <a:endParaRPr lang="en-US" altLang="ja-JP" sz="2400"/>
          </a:p>
          <a:p>
            <a:pPr marL="0" indent="0">
              <a:buFontTx/>
              <a:buNone/>
            </a:pPr>
            <a:r>
              <a:rPr lang="ja-JP" altLang="en-US" sz="2400"/>
              <a:t>　</a:t>
            </a:r>
            <a:r>
              <a:rPr lang="ja-JP" altLang="en-US" sz="2400" u="sng">
                <a:solidFill>
                  <a:srgbClr val="1801BF"/>
                </a:solidFill>
              </a:rPr>
              <a:t>口に入れるまで確認</a:t>
            </a:r>
            <a:r>
              <a:rPr lang="ja-JP" altLang="en-US" sz="2400"/>
              <a:t>することを徹底する。</a:t>
            </a:r>
            <a:endParaRPr lang="en-US" altLang="ja-JP" sz="2400"/>
          </a:p>
        </p:txBody>
      </p:sp>
      <p:sp>
        <p:nvSpPr>
          <p:cNvPr id="31747" name="スライド番号プレースホルダー 3">
            <a:extLst>
              <a:ext uri="{FF2B5EF4-FFF2-40B4-BE49-F238E27FC236}">
                <a16:creationId xmlns:a16="http://schemas.microsoft.com/office/drawing/2014/main" id="{EC574EC0-4535-4C98-A9FC-0723F4A0D932}"/>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0ED6D8F0-97AD-47EF-BD56-D1AC617259BB}" type="slidenum">
              <a:rPr lang="en-US" altLang="ja-JP" sz="1400" smtClean="0"/>
              <a:pPr>
                <a:spcBef>
                  <a:spcPct val="0"/>
                </a:spcBef>
                <a:buFontTx/>
                <a:buNone/>
              </a:pPr>
              <a:t>28</a:t>
            </a:fld>
            <a:endParaRPr lang="en-US" altLang="ja-JP" sz="140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2B93BC41-7147-4F5E-B0E1-4E35076345F3}"/>
              </a:ext>
            </a:extLst>
          </p:cNvPr>
          <p:cNvSpPr/>
          <p:nvPr/>
        </p:nvSpPr>
        <p:spPr>
          <a:xfrm>
            <a:off x="611188" y="692150"/>
            <a:ext cx="4176712" cy="433388"/>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p>
        </p:txBody>
      </p:sp>
      <p:sp>
        <p:nvSpPr>
          <p:cNvPr id="6" name="正方形/長方形 5">
            <a:extLst>
              <a:ext uri="{FF2B5EF4-FFF2-40B4-BE49-F238E27FC236}">
                <a16:creationId xmlns:a16="http://schemas.microsoft.com/office/drawing/2014/main" id="{2AB816B3-45F4-4631-B307-3BF6FD5AE92B}"/>
              </a:ext>
            </a:extLst>
          </p:cNvPr>
          <p:cNvSpPr/>
          <p:nvPr/>
        </p:nvSpPr>
        <p:spPr>
          <a:xfrm>
            <a:off x="684213" y="2997200"/>
            <a:ext cx="4392612" cy="431800"/>
          </a:xfrm>
          <a:prstGeom prst="rect">
            <a:avLst/>
          </a:prstGeom>
        </p:spPr>
        <p:style>
          <a:lnRef idx="2">
            <a:schemeClr val="accent6"/>
          </a:lnRef>
          <a:fillRef idx="1">
            <a:schemeClr val="lt1"/>
          </a:fillRef>
          <a:effectRef idx="0">
            <a:schemeClr val="accent6"/>
          </a:effectRef>
          <a:fontRef idx="minor">
            <a:schemeClr val="dk1"/>
          </a:fontRef>
        </p:style>
        <p:txBody>
          <a:bodyPr anchor="ctr"/>
          <a:lstStyle/>
          <a:p>
            <a:pPr algn="ctr">
              <a:defRPr/>
            </a:pPr>
            <a:endParaRPr lang="ja-JP" altLang="en-US"/>
          </a:p>
        </p:txBody>
      </p:sp>
      <p:sp>
        <p:nvSpPr>
          <p:cNvPr id="32772" name="コンテンツ プレースホルダー 2">
            <a:extLst>
              <a:ext uri="{FF2B5EF4-FFF2-40B4-BE49-F238E27FC236}">
                <a16:creationId xmlns:a16="http://schemas.microsoft.com/office/drawing/2014/main" id="{F6A5367A-629E-4240-BAE8-B484E5445A99}"/>
              </a:ext>
            </a:extLst>
          </p:cNvPr>
          <p:cNvSpPr>
            <a:spLocks noGrp="1"/>
          </p:cNvSpPr>
          <p:nvPr>
            <p:ph idx="1"/>
          </p:nvPr>
        </p:nvSpPr>
        <p:spPr>
          <a:xfrm>
            <a:off x="457200" y="260350"/>
            <a:ext cx="8229600" cy="6337300"/>
          </a:xfrm>
        </p:spPr>
        <p:txBody>
          <a:bodyPr/>
          <a:lstStyle/>
          <a:p>
            <a:pPr marL="0" indent="0">
              <a:buFontTx/>
              <a:buNone/>
            </a:pPr>
            <a:r>
              <a:rPr lang="ja-JP" altLang="en-US" sz="2400" b="1" u="sng">
                <a:solidFill>
                  <a:srgbClr val="990033"/>
                </a:solidFill>
              </a:rPr>
              <a:t>○誤薬対策の考え方</a:t>
            </a:r>
            <a:endParaRPr lang="en-US" altLang="ja-JP" sz="2400" b="1" u="sng">
              <a:solidFill>
                <a:srgbClr val="990033"/>
              </a:solidFill>
            </a:endParaRPr>
          </a:p>
          <a:p>
            <a:pPr marL="0" indent="0">
              <a:buFontTx/>
              <a:buNone/>
            </a:pPr>
            <a:r>
              <a:rPr lang="ja-JP" altLang="en-US" sz="2400">
                <a:solidFill>
                  <a:srgbClr val="000000"/>
                </a:solidFill>
              </a:rPr>
              <a:t>　配薬トレーに薬を用意する段階</a:t>
            </a:r>
            <a:endParaRPr lang="en-US" altLang="ja-JP" sz="2400">
              <a:solidFill>
                <a:srgbClr val="000000"/>
              </a:solidFill>
            </a:endParaRPr>
          </a:p>
          <a:p>
            <a:pPr marL="0" indent="0">
              <a:buFontTx/>
              <a:buNone/>
            </a:pPr>
            <a:r>
              <a:rPr lang="ja-JP" altLang="en-US" sz="2000">
                <a:solidFill>
                  <a:srgbClr val="000000"/>
                </a:solidFill>
              </a:rPr>
              <a:t>・基本的に看護職員が行う。作業を中断するとエラーの原因になりやすいた　</a:t>
            </a:r>
            <a:endParaRPr lang="en-US" altLang="ja-JP" sz="2000">
              <a:solidFill>
                <a:srgbClr val="000000"/>
              </a:solidFill>
            </a:endParaRPr>
          </a:p>
          <a:p>
            <a:pPr marL="0" indent="0">
              <a:buFontTx/>
              <a:buNone/>
            </a:pPr>
            <a:r>
              <a:rPr lang="ja-JP" altLang="en-US" sz="2000">
                <a:solidFill>
                  <a:srgbClr val="000000"/>
                </a:solidFill>
              </a:rPr>
              <a:t>　め、配薬業務が終わるまで集中して一気に行う。配薬トレーの個別ケース　</a:t>
            </a:r>
            <a:endParaRPr lang="en-US" altLang="ja-JP" sz="2000">
              <a:solidFill>
                <a:srgbClr val="000000"/>
              </a:solidFill>
            </a:endParaRPr>
          </a:p>
          <a:p>
            <a:pPr marL="0" indent="0">
              <a:buFontTx/>
              <a:buNone/>
            </a:pPr>
            <a:r>
              <a:rPr lang="ja-JP" altLang="en-US" sz="2000">
                <a:solidFill>
                  <a:srgbClr val="000000"/>
                </a:solidFill>
              </a:rPr>
              <a:t>　には、利用者</a:t>
            </a:r>
            <a:r>
              <a:rPr lang="en-US" altLang="ja-JP" sz="2000">
                <a:solidFill>
                  <a:srgbClr val="000000"/>
                </a:solidFill>
              </a:rPr>
              <a:t>1</a:t>
            </a:r>
            <a:r>
              <a:rPr lang="ja-JP" altLang="en-US" sz="2000">
                <a:solidFill>
                  <a:srgbClr val="000000"/>
                </a:solidFill>
              </a:rPr>
              <a:t>人</a:t>
            </a:r>
            <a:r>
              <a:rPr lang="en-US" altLang="ja-JP" sz="2000">
                <a:solidFill>
                  <a:srgbClr val="000000"/>
                </a:solidFill>
              </a:rPr>
              <a:t>1</a:t>
            </a:r>
            <a:r>
              <a:rPr lang="ja-JP" altLang="en-US" sz="2000">
                <a:solidFill>
                  <a:srgbClr val="000000"/>
                </a:solidFill>
              </a:rPr>
              <a:t>人のフルネームを貼り、トレーの色は朝・昼・夕で色分け　</a:t>
            </a:r>
            <a:endParaRPr lang="en-US" altLang="ja-JP" sz="2000">
              <a:solidFill>
                <a:srgbClr val="000000"/>
              </a:solidFill>
            </a:endParaRPr>
          </a:p>
          <a:p>
            <a:pPr marL="0" indent="0">
              <a:buFontTx/>
              <a:buNone/>
            </a:pPr>
            <a:r>
              <a:rPr lang="ja-JP" altLang="en-US" sz="2000">
                <a:solidFill>
                  <a:srgbClr val="000000"/>
                </a:solidFill>
              </a:rPr>
              <a:t>　する。薬は薬局で一包化してもらい、利用者のフルネーム、服薬時間を記　</a:t>
            </a:r>
            <a:endParaRPr lang="en-US" altLang="ja-JP" sz="2000">
              <a:solidFill>
                <a:srgbClr val="000000"/>
              </a:solidFill>
            </a:endParaRPr>
          </a:p>
          <a:p>
            <a:pPr marL="0" indent="0">
              <a:buFontTx/>
              <a:buNone/>
            </a:pPr>
            <a:r>
              <a:rPr lang="ja-JP" altLang="en-US" sz="2000">
                <a:solidFill>
                  <a:srgbClr val="000000"/>
                </a:solidFill>
              </a:rPr>
              <a:t>　載してもらう。</a:t>
            </a:r>
            <a:endParaRPr lang="en-US" altLang="ja-JP" sz="2000">
              <a:solidFill>
                <a:srgbClr val="000000"/>
              </a:solidFill>
            </a:endParaRPr>
          </a:p>
          <a:p>
            <a:pPr marL="0" indent="0">
              <a:buFontTx/>
              <a:buNone/>
            </a:pPr>
            <a:r>
              <a:rPr lang="ja-JP" altLang="en-US" sz="2400">
                <a:solidFill>
                  <a:srgbClr val="000000"/>
                </a:solidFill>
              </a:rPr>
              <a:t>　利用者一人ひとりに薬を配る段階</a:t>
            </a:r>
            <a:endParaRPr lang="en-US" altLang="ja-JP" sz="2400">
              <a:solidFill>
                <a:srgbClr val="000000"/>
              </a:solidFill>
            </a:endParaRPr>
          </a:p>
          <a:p>
            <a:pPr marL="0" indent="0">
              <a:buFontTx/>
              <a:buNone/>
            </a:pPr>
            <a:r>
              <a:rPr lang="ja-JP" altLang="en-US" sz="2000">
                <a:solidFill>
                  <a:srgbClr val="000000"/>
                </a:solidFill>
              </a:rPr>
              <a:t>・本人確認のため薬に印字された名前をフルネームで声に出して呼ぶ。この</a:t>
            </a:r>
            <a:endParaRPr lang="en-US" altLang="ja-JP" sz="2000">
              <a:solidFill>
                <a:srgbClr val="000000"/>
              </a:solidFill>
            </a:endParaRPr>
          </a:p>
          <a:p>
            <a:pPr marL="0" indent="0">
              <a:buFontTx/>
              <a:buNone/>
            </a:pPr>
            <a:r>
              <a:rPr lang="ja-JP" altLang="en-US" sz="2000">
                <a:solidFill>
                  <a:srgbClr val="000000"/>
                </a:solidFill>
              </a:rPr>
              <a:t>　段階での誤薬は、新しい職員が入ったときに、顔と名前が一致しないこと</a:t>
            </a:r>
            <a:endParaRPr lang="en-US" altLang="ja-JP" sz="2000">
              <a:solidFill>
                <a:srgbClr val="000000"/>
              </a:solidFill>
            </a:endParaRPr>
          </a:p>
          <a:p>
            <a:pPr marL="0" indent="0">
              <a:buFontTx/>
              <a:buNone/>
            </a:pPr>
            <a:r>
              <a:rPr lang="ja-JP" altLang="en-US" sz="2000">
                <a:solidFill>
                  <a:srgbClr val="000000"/>
                </a:solidFill>
              </a:rPr>
              <a:t>　などによって起こりやすくなる（他の利用者の靴をはいている場合もあるた</a:t>
            </a:r>
            <a:endParaRPr lang="en-US" altLang="ja-JP" sz="2000">
              <a:solidFill>
                <a:srgbClr val="000000"/>
              </a:solidFill>
            </a:endParaRPr>
          </a:p>
          <a:p>
            <a:pPr marL="0" indent="0">
              <a:buFontTx/>
              <a:buNone/>
            </a:pPr>
            <a:r>
              <a:rPr lang="ja-JP" altLang="en-US" sz="2000">
                <a:solidFill>
                  <a:srgbClr val="000000"/>
                </a:solidFill>
              </a:rPr>
              <a:t>　め、靴の名前などでは確実な確認はできない）。必ず、他のスタッフに聞こ</a:t>
            </a:r>
            <a:endParaRPr lang="en-US" altLang="ja-JP" sz="2000">
              <a:solidFill>
                <a:srgbClr val="000000"/>
              </a:solidFill>
            </a:endParaRPr>
          </a:p>
          <a:p>
            <a:pPr marL="0" indent="0">
              <a:buFontTx/>
              <a:buNone/>
            </a:pPr>
            <a:r>
              <a:rPr lang="ja-JP" altLang="en-US" sz="2000">
                <a:solidFill>
                  <a:srgbClr val="000000"/>
                </a:solidFill>
              </a:rPr>
              <a:t>　える声で呼称する。</a:t>
            </a:r>
            <a:endParaRPr lang="en-US" altLang="ja-JP" sz="2000">
              <a:solidFill>
                <a:srgbClr val="000000"/>
              </a:solidFill>
            </a:endParaRPr>
          </a:p>
          <a:p>
            <a:pPr marL="0" indent="0">
              <a:buFontTx/>
              <a:buNone/>
            </a:pPr>
            <a:r>
              <a:rPr lang="ja-JP" altLang="en-US"/>
              <a:t>　</a:t>
            </a:r>
          </a:p>
        </p:txBody>
      </p:sp>
      <p:sp>
        <p:nvSpPr>
          <p:cNvPr id="32773" name="スライド番号プレースホルダー 3">
            <a:extLst>
              <a:ext uri="{FF2B5EF4-FFF2-40B4-BE49-F238E27FC236}">
                <a16:creationId xmlns:a16="http://schemas.microsoft.com/office/drawing/2014/main" id="{EB9AF57E-415A-4A00-8284-BF6B7861507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7F5522EE-CCA0-4CA5-9DEA-BEA3146E2652}" type="slidenum">
              <a:rPr lang="en-US" altLang="ja-JP" sz="1400" smtClean="0"/>
              <a:pPr>
                <a:spcBef>
                  <a:spcPct val="0"/>
                </a:spcBef>
                <a:buFontTx/>
                <a:buNone/>
              </a:pPr>
              <a:t>29</a:t>
            </a:fld>
            <a:endParaRPr lang="en-US" altLang="ja-JP" sz="1400"/>
          </a:p>
        </p:txBody>
      </p:sp>
      <p:sp>
        <p:nvSpPr>
          <p:cNvPr id="7" name="角丸四角形 6">
            <a:extLst>
              <a:ext uri="{FF2B5EF4-FFF2-40B4-BE49-F238E27FC236}">
                <a16:creationId xmlns:a16="http://schemas.microsoft.com/office/drawing/2014/main" id="{3EE8E664-FED0-4226-8651-2FFBE39F3725}"/>
              </a:ext>
            </a:extLst>
          </p:cNvPr>
          <p:cNvSpPr/>
          <p:nvPr/>
        </p:nvSpPr>
        <p:spPr>
          <a:xfrm>
            <a:off x="611188" y="5300663"/>
            <a:ext cx="7777162" cy="14208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ltLang="ja-JP" sz="1400" dirty="0">
              <a:solidFill>
                <a:schemeClr val="tx1"/>
              </a:solidFill>
            </a:endParaRPr>
          </a:p>
          <a:p>
            <a:pPr algn="ctr">
              <a:defRPr/>
            </a:pPr>
            <a:endParaRPr lang="en-US" altLang="ja-JP" sz="1400" dirty="0">
              <a:solidFill>
                <a:schemeClr val="tx1"/>
              </a:solidFill>
            </a:endParaRPr>
          </a:p>
          <a:p>
            <a:pPr>
              <a:defRPr/>
            </a:pPr>
            <a:r>
              <a:rPr lang="ja-JP" altLang="en-US" b="1" dirty="0">
                <a:solidFill>
                  <a:srgbClr val="FF0000"/>
                </a:solidFill>
              </a:rPr>
              <a:t>特別養護老人ホームにおける介護事故予防ガイドライン（抄）</a:t>
            </a:r>
            <a:r>
              <a:rPr lang="ja-JP" altLang="en-US" dirty="0">
                <a:solidFill>
                  <a:schemeClr val="tx1"/>
                </a:solidFill>
              </a:rPr>
              <a:t>を参考にしてください。</a:t>
            </a:r>
            <a:endParaRPr lang="en-US" altLang="ja-JP" dirty="0">
              <a:solidFill>
                <a:schemeClr val="tx1"/>
              </a:solidFill>
            </a:endParaRPr>
          </a:p>
          <a:p>
            <a:pPr>
              <a:defRPr/>
            </a:pPr>
            <a:r>
              <a:rPr lang="ja-JP" altLang="en-US" sz="1600" b="1" dirty="0">
                <a:solidFill>
                  <a:schemeClr val="tx1"/>
                </a:solidFill>
              </a:rPr>
              <a:t>（「かがわ介護保険情報ネット」</a:t>
            </a:r>
            <a:r>
              <a:rPr lang="en-US" altLang="ja-JP" sz="1600" b="1" dirty="0">
                <a:solidFill>
                  <a:schemeClr val="tx1"/>
                </a:solidFill>
              </a:rPr>
              <a:t>―</a:t>
            </a:r>
            <a:r>
              <a:rPr lang="ja-JP" altLang="en-US" sz="1600" b="1" dirty="0">
                <a:solidFill>
                  <a:schemeClr val="tx1"/>
                </a:solidFill>
              </a:rPr>
              <a:t>「事業者支援情報」</a:t>
            </a:r>
            <a:r>
              <a:rPr lang="en-US" altLang="ja-JP" sz="1600" b="1" dirty="0">
                <a:solidFill>
                  <a:schemeClr val="tx1"/>
                </a:solidFill>
              </a:rPr>
              <a:t>―</a:t>
            </a:r>
            <a:r>
              <a:rPr lang="ja-JP" altLang="en-US" sz="1600" b="1" dirty="0">
                <a:solidFill>
                  <a:schemeClr val="tx1"/>
                </a:solidFill>
              </a:rPr>
              <a:t>「リスクマネジメント」</a:t>
            </a:r>
            <a:r>
              <a:rPr lang="en-US" altLang="ja-JP" sz="1600" b="1" dirty="0">
                <a:solidFill>
                  <a:schemeClr val="tx1"/>
                </a:solidFill>
              </a:rPr>
              <a:t>―</a:t>
            </a:r>
            <a:r>
              <a:rPr lang="ja-JP" altLang="en-US" sz="1600" b="1" dirty="0">
                <a:solidFill>
                  <a:schemeClr val="tx1"/>
                </a:solidFill>
              </a:rPr>
              <a:t>「医行為」</a:t>
            </a:r>
            <a:endParaRPr lang="en-US" altLang="ja-JP" sz="1600" b="1" dirty="0">
              <a:solidFill>
                <a:schemeClr val="tx1"/>
              </a:solidFill>
            </a:endParaRPr>
          </a:p>
          <a:p>
            <a:pPr>
              <a:defRPr/>
            </a:pPr>
            <a:r>
              <a:rPr lang="ja-JP" altLang="en-US" sz="1600" b="1" dirty="0">
                <a:solidFill>
                  <a:schemeClr val="tx1"/>
                </a:solidFill>
              </a:rPr>
              <a:t>　に掲載）</a:t>
            </a:r>
          </a:p>
          <a:p>
            <a:pPr algn="ctr">
              <a:defRPr/>
            </a:pPr>
            <a:endParaRPr lang="en-US" altLang="ja-JP" dirty="0">
              <a:solidFill>
                <a:schemeClr val="tx1"/>
              </a:solidFill>
            </a:endParaRPr>
          </a:p>
          <a:p>
            <a:pPr algn="ctr">
              <a:defRPr/>
            </a:pPr>
            <a:endParaRPr lang="en-US" altLang="ja-JP"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 5">
            <a:extLst>
              <a:ext uri="{FF2B5EF4-FFF2-40B4-BE49-F238E27FC236}">
                <a16:creationId xmlns:a16="http://schemas.microsoft.com/office/drawing/2014/main" id="{22A55FB8-53BA-400F-A6FF-1849132C545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ECBD79C9-FE5D-4276-BF90-1052702861A9}" type="slidenum">
              <a:rPr lang="en-US" altLang="ja-JP" sz="1400" smtClean="0"/>
              <a:pPr>
                <a:spcBef>
                  <a:spcPct val="0"/>
                </a:spcBef>
                <a:buFontTx/>
                <a:buNone/>
              </a:pPr>
              <a:t>3</a:t>
            </a:fld>
            <a:endParaRPr lang="en-US" altLang="ja-JP" sz="1400"/>
          </a:p>
        </p:txBody>
      </p:sp>
      <p:sp>
        <p:nvSpPr>
          <p:cNvPr id="6147" name="Rectangle 4">
            <a:extLst>
              <a:ext uri="{FF2B5EF4-FFF2-40B4-BE49-F238E27FC236}">
                <a16:creationId xmlns:a16="http://schemas.microsoft.com/office/drawing/2014/main" id="{A095D993-957B-4F78-9DB1-9A891A621E43}"/>
              </a:ext>
            </a:extLst>
          </p:cNvPr>
          <p:cNvSpPr>
            <a:spLocks noGrp="1" noChangeArrowheads="1"/>
          </p:cNvSpPr>
          <p:nvPr>
            <p:ph type="title"/>
          </p:nvPr>
        </p:nvSpPr>
        <p:spPr>
          <a:xfrm>
            <a:off x="457200" y="274638"/>
            <a:ext cx="8229600" cy="417512"/>
          </a:xfrm>
        </p:spPr>
        <p:txBody>
          <a:bodyPr/>
          <a:lstStyle/>
          <a:p>
            <a:pPr algn="l" eaLnBrk="1" hangingPunct="1"/>
            <a:r>
              <a:rPr lang="ja-JP" altLang="en-US" sz="2400" b="1"/>
              <a:t>（参考）通報・苦情・相談等について</a:t>
            </a:r>
          </a:p>
        </p:txBody>
      </p:sp>
      <p:sp>
        <p:nvSpPr>
          <p:cNvPr id="6148" name="Text Box 5">
            <a:extLst>
              <a:ext uri="{FF2B5EF4-FFF2-40B4-BE49-F238E27FC236}">
                <a16:creationId xmlns:a16="http://schemas.microsoft.com/office/drawing/2014/main" id="{6D9DA9DC-032B-4262-BF80-0B054E28EB66}"/>
              </a:ext>
            </a:extLst>
          </p:cNvPr>
          <p:cNvSpPr txBox="1">
            <a:spLocks noChangeArrowheads="1"/>
          </p:cNvSpPr>
          <p:nvPr/>
        </p:nvSpPr>
        <p:spPr bwMode="auto">
          <a:xfrm>
            <a:off x="4067175" y="908050"/>
            <a:ext cx="4535488"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0">
                <a:latin typeface="ＭＳ ゴシック" panose="020B0609070205080204" pitchFamily="49" charset="-128"/>
                <a:ea typeface="ＭＳ ゴシック" panose="020B0609070205080204" pitchFamily="49" charset="-128"/>
              </a:rPr>
              <a:t>〔</a:t>
            </a:r>
            <a:r>
              <a:rPr lang="ja-JP" altLang="en-US" sz="1600">
                <a:latin typeface="ＭＳ ゴシック" panose="020B0609070205080204" pitchFamily="49" charset="-128"/>
                <a:ea typeface="ＭＳ ゴシック" panose="020B0609070205080204" pitchFamily="49" charset="-128"/>
              </a:rPr>
              <a:t>平成</a:t>
            </a:r>
            <a:r>
              <a:rPr lang="en-US" altLang="ja-JP" sz="1600">
                <a:latin typeface="ＭＳ ゴシック" panose="020B0609070205080204" pitchFamily="49" charset="-128"/>
                <a:ea typeface="ＭＳ ゴシック" panose="020B0609070205080204" pitchFamily="49" charset="-128"/>
              </a:rPr>
              <a:t>27</a:t>
            </a:r>
            <a:r>
              <a:rPr lang="ja-JP" altLang="en-US" sz="1600">
                <a:latin typeface="ＭＳ ゴシック" panose="020B0609070205080204" pitchFamily="49" charset="-128"/>
                <a:ea typeface="ＭＳ ゴシック" panose="020B0609070205080204" pitchFamily="49" charset="-128"/>
              </a:rPr>
              <a:t>年度　県受付分（</a:t>
            </a:r>
            <a:r>
              <a:rPr lang="en-US" altLang="ja-JP" sz="1600">
                <a:latin typeface="ＭＳ ゴシック" panose="020B0609070205080204" pitchFamily="49" charset="-128"/>
                <a:ea typeface="ＭＳ ゴシック" panose="020B0609070205080204" pitchFamily="49" charset="-128"/>
              </a:rPr>
              <a:t>H28.3.1</a:t>
            </a:r>
            <a:r>
              <a:rPr lang="ja-JP" altLang="en-US" sz="1600">
                <a:latin typeface="ＭＳ ゴシック" panose="020B0609070205080204" pitchFamily="49" charset="-128"/>
                <a:ea typeface="ＭＳ ゴシック" panose="020B0609070205080204" pitchFamily="49" charset="-128"/>
              </a:rPr>
              <a:t>現在）</a:t>
            </a:r>
            <a:r>
              <a:rPr lang="en-US" altLang="ja-JP" sz="1600">
                <a:latin typeface="ＭＳ ゴシック" panose="020B0609070205080204" pitchFamily="49" charset="-128"/>
                <a:ea typeface="ＭＳ ゴシック" panose="020B0609070205080204" pitchFamily="49" charset="-128"/>
              </a:rPr>
              <a:t>〕</a:t>
            </a:r>
          </a:p>
        </p:txBody>
      </p:sp>
      <p:sp>
        <p:nvSpPr>
          <p:cNvPr id="6149" name="Text Box 6">
            <a:extLst>
              <a:ext uri="{FF2B5EF4-FFF2-40B4-BE49-F238E27FC236}">
                <a16:creationId xmlns:a16="http://schemas.microsoft.com/office/drawing/2014/main" id="{334D4D03-C7F9-4C50-A784-BB87F1730F18}"/>
              </a:ext>
            </a:extLst>
          </p:cNvPr>
          <p:cNvSpPr txBox="1">
            <a:spLocks noChangeArrowheads="1"/>
          </p:cNvSpPr>
          <p:nvPr/>
        </p:nvSpPr>
        <p:spPr bwMode="auto">
          <a:xfrm>
            <a:off x="900113" y="1412875"/>
            <a:ext cx="7343775" cy="33655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0">
                <a:ea typeface="ＭＳ ゴシック" panose="020B0609070205080204" pitchFamily="49" charset="-128"/>
              </a:rPr>
              <a:t>○</a:t>
            </a:r>
            <a:r>
              <a:rPr lang="ja-JP" altLang="en-US" sz="1600">
                <a:ea typeface="ＭＳ ゴシック" panose="020B0609070205080204" pitchFamily="49" charset="-128"/>
              </a:rPr>
              <a:t>件　数　　</a:t>
            </a:r>
            <a:r>
              <a:rPr lang="ja-JP" altLang="en-US" sz="1600" b="1" u="sng">
                <a:ea typeface="ＭＳ ゴシック" panose="020B0609070205080204" pitchFamily="49" charset="-128"/>
              </a:rPr>
              <a:t>５９件</a:t>
            </a:r>
            <a:r>
              <a:rPr lang="ja-JP" altLang="en-US" sz="1600">
                <a:ea typeface="ＭＳ ゴシック" panose="020B0609070205080204" pitchFamily="49" charset="-128"/>
              </a:rPr>
              <a:t>　（</a:t>
            </a:r>
            <a:r>
              <a:rPr lang="ja-JP" altLang="en-US" sz="1600">
                <a:latin typeface="ＭＳ ゴシック" panose="020B0609070205080204" pitchFamily="49" charset="-128"/>
                <a:ea typeface="ＭＳ ゴシック" panose="020B0609070205080204" pitchFamily="49" charset="-128"/>
              </a:rPr>
              <a:t>平成</a:t>
            </a:r>
            <a:r>
              <a:rPr lang="en-US" altLang="ja-JP" sz="1600">
                <a:latin typeface="ＭＳ ゴシック" panose="020B0609070205080204" pitchFamily="49" charset="-128"/>
                <a:ea typeface="ＭＳ ゴシック" panose="020B0609070205080204" pitchFamily="49" charset="-128"/>
              </a:rPr>
              <a:t>26</a:t>
            </a:r>
            <a:r>
              <a:rPr lang="ja-JP" altLang="en-US" sz="1600">
                <a:latin typeface="ＭＳ ゴシック" panose="020B0609070205080204" pitchFamily="49" charset="-128"/>
                <a:ea typeface="ＭＳ ゴシック" panose="020B0609070205080204" pitchFamily="49" charset="-128"/>
              </a:rPr>
              <a:t>年度実績５２件、平成</a:t>
            </a:r>
            <a:r>
              <a:rPr lang="en-US" altLang="ja-JP" sz="1600">
                <a:latin typeface="ＭＳ ゴシック" panose="020B0609070205080204" pitchFamily="49" charset="-128"/>
                <a:ea typeface="ＭＳ ゴシック" panose="020B0609070205080204" pitchFamily="49" charset="-128"/>
              </a:rPr>
              <a:t>25</a:t>
            </a:r>
            <a:r>
              <a:rPr lang="ja-JP" altLang="en-US" sz="1600">
                <a:latin typeface="ＭＳ ゴシック" panose="020B0609070205080204" pitchFamily="49" charset="-128"/>
                <a:ea typeface="ＭＳ ゴシック" panose="020B0609070205080204" pitchFamily="49" charset="-128"/>
              </a:rPr>
              <a:t>年度実績５４件</a:t>
            </a:r>
            <a:r>
              <a:rPr lang="ja-JP" altLang="en-US" sz="1600">
                <a:ea typeface="ＭＳ ゴシック" panose="020B0609070205080204" pitchFamily="49" charset="-128"/>
              </a:rPr>
              <a:t>）</a:t>
            </a:r>
          </a:p>
        </p:txBody>
      </p:sp>
      <p:sp>
        <p:nvSpPr>
          <p:cNvPr id="6150" name="Rectangle 7">
            <a:extLst>
              <a:ext uri="{FF2B5EF4-FFF2-40B4-BE49-F238E27FC236}">
                <a16:creationId xmlns:a16="http://schemas.microsoft.com/office/drawing/2014/main" id="{D8B3988B-AAAC-44A3-A075-3CB3FF23D14F}"/>
              </a:ext>
            </a:extLst>
          </p:cNvPr>
          <p:cNvSpPr>
            <a:spLocks noChangeArrowheads="1"/>
          </p:cNvSpPr>
          <p:nvPr/>
        </p:nvSpPr>
        <p:spPr bwMode="auto">
          <a:xfrm>
            <a:off x="1331913" y="2060575"/>
            <a:ext cx="6408737" cy="94932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25000"/>
              </a:spcBef>
              <a:buFontTx/>
              <a:buNone/>
            </a:pPr>
            <a:r>
              <a:rPr lang="ja-JP" altLang="en-US" sz="1600">
                <a:ea typeface="ＭＳ ゴシック" panose="020B0609070205080204" pitchFamily="49" charset="-128"/>
              </a:rPr>
              <a:t>・内容の内訳　　　　入所者の処遇に関するもの　　　　５３件</a:t>
            </a:r>
          </a:p>
          <a:p>
            <a:pPr eaLnBrk="1" hangingPunct="1">
              <a:spcBef>
                <a:spcPct val="25000"/>
              </a:spcBef>
              <a:buFontTx/>
              <a:buNone/>
            </a:pPr>
            <a:r>
              <a:rPr lang="ja-JP" altLang="en-US" sz="1600">
                <a:ea typeface="ＭＳ ゴシック" panose="020B0609070205080204" pitchFamily="49" charset="-128"/>
              </a:rPr>
              <a:t>　　　　　　　　　　職員の処遇に関するもの　　　　　　３件</a:t>
            </a:r>
          </a:p>
          <a:p>
            <a:pPr eaLnBrk="1" hangingPunct="1">
              <a:spcBef>
                <a:spcPct val="25000"/>
              </a:spcBef>
              <a:buFontTx/>
              <a:buNone/>
            </a:pPr>
            <a:r>
              <a:rPr lang="ja-JP" altLang="en-US" sz="1600">
                <a:ea typeface="ＭＳ ゴシック" panose="020B0609070205080204" pitchFamily="49" charset="-128"/>
              </a:rPr>
              <a:t>　　　　　　　　　　その他（施設運営など）　　　　　　３件</a:t>
            </a:r>
          </a:p>
        </p:txBody>
      </p:sp>
      <p:sp>
        <p:nvSpPr>
          <p:cNvPr id="6151" name="Rectangle 8">
            <a:extLst>
              <a:ext uri="{FF2B5EF4-FFF2-40B4-BE49-F238E27FC236}">
                <a16:creationId xmlns:a16="http://schemas.microsoft.com/office/drawing/2014/main" id="{8E6ADA4B-9B11-402C-BAEC-CB52572C1539}"/>
              </a:ext>
            </a:extLst>
          </p:cNvPr>
          <p:cNvSpPr>
            <a:spLocks noChangeArrowheads="1"/>
          </p:cNvSpPr>
          <p:nvPr/>
        </p:nvSpPr>
        <p:spPr bwMode="auto">
          <a:xfrm>
            <a:off x="1331913" y="3284538"/>
            <a:ext cx="6337300" cy="1878012"/>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25000"/>
              </a:spcBef>
              <a:buFontTx/>
              <a:buNone/>
            </a:pPr>
            <a:r>
              <a:rPr lang="ja-JP" altLang="en-US" sz="1600">
                <a:ea typeface="ＭＳ ゴシック" panose="020B0609070205080204" pitchFamily="49" charset="-128"/>
              </a:rPr>
              <a:t>・施設の内訳　　　　介護老人福祉施設　　　　　　　　１６件</a:t>
            </a:r>
          </a:p>
          <a:p>
            <a:pPr eaLnBrk="1" hangingPunct="1">
              <a:spcBef>
                <a:spcPct val="25000"/>
              </a:spcBef>
              <a:buFontTx/>
              <a:buNone/>
            </a:pPr>
            <a:r>
              <a:rPr lang="ja-JP" altLang="en-US" sz="1600">
                <a:ea typeface="ＭＳ ゴシック" panose="020B0609070205080204" pitchFamily="49" charset="-128"/>
              </a:rPr>
              <a:t>　　　　　　　　　　介護老人保健施設　　　　　　　　１３件</a:t>
            </a:r>
          </a:p>
          <a:p>
            <a:pPr eaLnBrk="1" hangingPunct="1">
              <a:spcBef>
                <a:spcPct val="25000"/>
              </a:spcBef>
              <a:buFontTx/>
              <a:buNone/>
            </a:pPr>
            <a:r>
              <a:rPr lang="ja-JP" altLang="en-US" sz="1600">
                <a:ea typeface="ＭＳ ゴシック" panose="020B0609070205080204" pitchFamily="49" charset="-128"/>
              </a:rPr>
              <a:t>　　　　　　　　　　有料老人ホーム　　　　　　　　　１０件</a:t>
            </a:r>
            <a:endParaRPr lang="en-US" altLang="ja-JP" sz="1600">
              <a:ea typeface="ＭＳ ゴシック" panose="020B0609070205080204" pitchFamily="49" charset="-128"/>
            </a:endParaRPr>
          </a:p>
          <a:p>
            <a:pPr eaLnBrk="1" hangingPunct="1">
              <a:spcBef>
                <a:spcPct val="25000"/>
              </a:spcBef>
              <a:buFontTx/>
              <a:buNone/>
            </a:pPr>
            <a:r>
              <a:rPr lang="ja-JP" altLang="en-US" sz="1600">
                <a:ea typeface="ＭＳ ゴシック" panose="020B0609070205080204" pitchFamily="49" charset="-128"/>
              </a:rPr>
              <a:t>　　　　　　　　　　介護療養型医療施設　　　　　　　　３件</a:t>
            </a:r>
          </a:p>
          <a:p>
            <a:pPr eaLnBrk="1" hangingPunct="1">
              <a:spcBef>
                <a:spcPct val="25000"/>
              </a:spcBef>
              <a:buFontTx/>
              <a:buNone/>
            </a:pPr>
            <a:r>
              <a:rPr lang="ja-JP" altLang="en-US" sz="1600">
                <a:ea typeface="ＭＳ ゴシック" panose="020B0609070205080204" pitchFamily="49" charset="-128"/>
              </a:rPr>
              <a:t>　　　　　　　　　　短期入所生活介護　　　　　　　　　４件</a:t>
            </a:r>
            <a:endParaRPr lang="en-US" altLang="ja-JP" sz="1600">
              <a:ea typeface="ＭＳ ゴシック" panose="020B0609070205080204" pitchFamily="49" charset="-128"/>
            </a:endParaRPr>
          </a:p>
          <a:p>
            <a:pPr eaLnBrk="1" hangingPunct="1">
              <a:spcBef>
                <a:spcPct val="25000"/>
              </a:spcBef>
              <a:buFontTx/>
              <a:buNone/>
            </a:pPr>
            <a:r>
              <a:rPr lang="ja-JP" altLang="en-US" sz="1600">
                <a:ea typeface="ＭＳ ゴシック" panose="020B0609070205080204" pitchFamily="49" charset="-128"/>
              </a:rPr>
              <a:t>　　　　　　　　　　その他（養護、サ高住など）　　　１３件</a:t>
            </a:r>
          </a:p>
        </p:txBody>
      </p:sp>
      <p:sp>
        <p:nvSpPr>
          <p:cNvPr id="6152" name="Text Box 9">
            <a:extLst>
              <a:ext uri="{FF2B5EF4-FFF2-40B4-BE49-F238E27FC236}">
                <a16:creationId xmlns:a16="http://schemas.microsoft.com/office/drawing/2014/main" id="{CA591B3A-FB0B-4A4E-B668-FF3AE5943BA5}"/>
              </a:ext>
            </a:extLst>
          </p:cNvPr>
          <p:cNvSpPr txBox="1">
            <a:spLocks noChangeArrowheads="1"/>
          </p:cNvSpPr>
          <p:nvPr/>
        </p:nvSpPr>
        <p:spPr bwMode="auto">
          <a:xfrm>
            <a:off x="827088" y="5489575"/>
            <a:ext cx="7416800"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50000"/>
              </a:spcBef>
              <a:buFontTx/>
              <a:buNone/>
            </a:pPr>
            <a:r>
              <a:rPr lang="en-US" altLang="ja-JP" sz="1600">
                <a:latin typeface="ＭＳ ゴシック" panose="020B0609070205080204" pitchFamily="49" charset="-128"/>
                <a:ea typeface="ＭＳ ゴシック" panose="020B0609070205080204" pitchFamily="49" charset="-128"/>
              </a:rPr>
              <a:t>(</a:t>
            </a:r>
            <a:r>
              <a:rPr lang="ja-JP" altLang="en-US" sz="1600">
                <a:latin typeface="ＭＳ ゴシック" panose="020B0609070205080204" pitchFamily="49" charset="-128"/>
                <a:ea typeface="ＭＳ ゴシック" panose="020B0609070205080204" pitchFamily="49" charset="-128"/>
              </a:rPr>
              <a:t>注</a:t>
            </a:r>
            <a:r>
              <a:rPr lang="en-US" altLang="ja-JP" sz="1600">
                <a:latin typeface="ＭＳ ゴシック" panose="020B0609070205080204" pitchFamily="49" charset="-128"/>
                <a:ea typeface="ＭＳ ゴシック" panose="020B0609070205080204" pitchFamily="49" charset="-128"/>
              </a:rPr>
              <a:t>)</a:t>
            </a:r>
            <a:r>
              <a:rPr lang="ja-JP" altLang="en-US" sz="1600">
                <a:latin typeface="ＭＳ ゴシック" panose="020B0609070205080204" pitchFamily="49" charset="-128"/>
                <a:ea typeface="ＭＳ ゴシック" panose="020B0609070205080204" pitchFamily="49" charset="-128"/>
              </a:rPr>
              <a:t>上記は、県が所管する介護保険施設及び居住系サービス事業所並びに養護老人ホーム、軽費老人ホーム及び有料老人ホームなどを整理している。</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番号プレースホルダ 5">
            <a:extLst>
              <a:ext uri="{FF2B5EF4-FFF2-40B4-BE49-F238E27FC236}">
                <a16:creationId xmlns:a16="http://schemas.microsoft.com/office/drawing/2014/main" id="{C60BB3C8-7143-4637-BEE5-027956C833A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C203631E-F96F-4FF6-A55C-D3B22B041D32}" type="slidenum">
              <a:rPr lang="en-US" altLang="ja-JP" sz="1400" smtClean="0"/>
              <a:pPr>
                <a:spcBef>
                  <a:spcPct val="0"/>
                </a:spcBef>
                <a:buFontTx/>
                <a:buNone/>
              </a:pPr>
              <a:t>30</a:t>
            </a:fld>
            <a:endParaRPr lang="en-US" altLang="ja-JP" sz="1400"/>
          </a:p>
        </p:txBody>
      </p:sp>
      <p:sp>
        <p:nvSpPr>
          <p:cNvPr id="33795" name="Rectangle 2">
            <a:extLst>
              <a:ext uri="{FF2B5EF4-FFF2-40B4-BE49-F238E27FC236}">
                <a16:creationId xmlns:a16="http://schemas.microsoft.com/office/drawing/2014/main" id="{E8368C62-9932-4050-B8F7-F63B1BA9B3A2}"/>
              </a:ext>
            </a:extLst>
          </p:cNvPr>
          <p:cNvSpPr>
            <a:spLocks noGrp="1" noChangeArrowheads="1"/>
          </p:cNvSpPr>
          <p:nvPr>
            <p:ph type="title"/>
          </p:nvPr>
        </p:nvSpPr>
        <p:spPr>
          <a:xfrm>
            <a:off x="395288" y="188913"/>
            <a:ext cx="8229600" cy="431800"/>
          </a:xfrm>
        </p:spPr>
        <p:txBody>
          <a:bodyPr/>
          <a:lstStyle/>
          <a:p>
            <a:pPr eaLnBrk="1" hangingPunct="1"/>
            <a:r>
              <a:rPr lang="ja-JP" altLang="en-US" sz="2400" b="1">
                <a:ea typeface="ＭＳ ゴシック" panose="020B0609070205080204" pitchFamily="49" charset="-128"/>
              </a:rPr>
              <a:t>２．実地指導・監査の結果について</a:t>
            </a:r>
          </a:p>
        </p:txBody>
      </p:sp>
      <p:sp>
        <p:nvSpPr>
          <p:cNvPr id="33796" name="Rectangle 3">
            <a:extLst>
              <a:ext uri="{FF2B5EF4-FFF2-40B4-BE49-F238E27FC236}">
                <a16:creationId xmlns:a16="http://schemas.microsoft.com/office/drawing/2014/main" id="{B4EB2AFF-40C4-45E5-95DC-354B07818495}"/>
              </a:ext>
            </a:extLst>
          </p:cNvPr>
          <p:cNvSpPr>
            <a:spLocks noChangeArrowheads="1"/>
          </p:cNvSpPr>
          <p:nvPr/>
        </p:nvSpPr>
        <p:spPr bwMode="auto">
          <a:xfrm>
            <a:off x="457200" y="620713"/>
            <a:ext cx="8229600" cy="396875"/>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b="1">
                <a:solidFill>
                  <a:schemeClr val="tx2"/>
                </a:solidFill>
              </a:rPr>
              <a:t>処遇に関するもの（２－２）</a:t>
            </a:r>
          </a:p>
        </p:txBody>
      </p:sp>
      <p:sp>
        <p:nvSpPr>
          <p:cNvPr id="8197" name="Rectangle 4">
            <a:extLst>
              <a:ext uri="{FF2B5EF4-FFF2-40B4-BE49-F238E27FC236}">
                <a16:creationId xmlns:a16="http://schemas.microsoft.com/office/drawing/2014/main" id="{2AA5572C-79C2-421E-81D4-0586D0434BD6}"/>
              </a:ext>
            </a:extLst>
          </p:cNvPr>
          <p:cNvSpPr>
            <a:spLocks noGrp="1" noChangeArrowheads="1"/>
          </p:cNvSpPr>
          <p:nvPr>
            <p:ph type="body" idx="1"/>
          </p:nvPr>
        </p:nvSpPr>
        <p:spPr>
          <a:xfrm>
            <a:off x="457200" y="1125538"/>
            <a:ext cx="8229600" cy="5595937"/>
          </a:xfrm>
        </p:spPr>
        <p:txBody>
          <a:bodyPr/>
          <a:lstStyle/>
          <a:p>
            <a:pPr eaLnBrk="1" hangingPunct="1">
              <a:lnSpc>
                <a:spcPct val="80000"/>
              </a:lnSpc>
              <a:spcBef>
                <a:spcPct val="0"/>
              </a:spcBef>
              <a:buFontTx/>
              <a:buNone/>
              <a:defRPr/>
            </a:pPr>
            <a:r>
              <a:rPr lang="en-US" altLang="ja-JP" sz="1800" b="1" dirty="0">
                <a:solidFill>
                  <a:srgbClr val="FF0000"/>
                </a:solidFill>
                <a:ea typeface="ＭＳ ゴシック" panose="020B0609070205080204" pitchFamily="49" charset="-128"/>
              </a:rPr>
              <a:t>【</a:t>
            </a:r>
            <a:r>
              <a:rPr lang="ja-JP" altLang="en-US" sz="1800" b="1" dirty="0">
                <a:solidFill>
                  <a:srgbClr val="FF0000"/>
                </a:solidFill>
                <a:ea typeface="ＭＳ ゴシック" panose="020B0609070205080204" pitchFamily="49" charset="-128"/>
              </a:rPr>
              <a:t>指導事項</a:t>
            </a:r>
            <a:r>
              <a:rPr lang="en-US" altLang="ja-JP" sz="1800" b="1" dirty="0">
                <a:solidFill>
                  <a:srgbClr val="FF0000"/>
                </a:solidFill>
                <a:ea typeface="ＭＳ ゴシック" panose="020B0609070205080204" pitchFamily="49" charset="-128"/>
              </a:rPr>
              <a:t>】</a:t>
            </a:r>
          </a:p>
          <a:p>
            <a:pPr eaLnBrk="1" hangingPunct="1">
              <a:lnSpc>
                <a:spcPct val="80000"/>
              </a:lnSpc>
              <a:spcBef>
                <a:spcPct val="50000"/>
              </a:spcBef>
              <a:spcAft>
                <a:spcPct val="50000"/>
              </a:spcAft>
              <a:buFontTx/>
              <a:buNone/>
              <a:defRPr/>
            </a:pPr>
            <a:r>
              <a:rPr lang="ja-JP" altLang="en-US" sz="1800" b="1" u="sng" dirty="0">
                <a:ea typeface="ＭＳ ゴシック" panose="020B0609070205080204" pitchFamily="49" charset="-128"/>
              </a:rPr>
              <a:t>（１２）事故防止に関すること</a:t>
            </a:r>
            <a:endParaRPr lang="en-US" altLang="ja-JP" sz="1800" b="1" dirty="0">
              <a:latin typeface="+mn-ea"/>
            </a:endParaRPr>
          </a:p>
          <a:p>
            <a:pPr eaLnBrk="1" hangingPunct="1">
              <a:spcBef>
                <a:spcPct val="0"/>
              </a:spcBef>
              <a:buFontTx/>
              <a:buNone/>
              <a:defRPr/>
            </a:pPr>
            <a:r>
              <a:rPr lang="ja-JP" altLang="en-US" sz="1800" b="1" dirty="0">
                <a:solidFill>
                  <a:srgbClr val="000066"/>
                </a:solidFill>
                <a:latin typeface="+mn-ea"/>
              </a:rPr>
              <a:t>①事故発生時の対応</a:t>
            </a:r>
            <a:endParaRPr lang="en-US" altLang="ja-JP" sz="1800" b="1" dirty="0">
              <a:solidFill>
                <a:srgbClr val="000066"/>
              </a:solidFill>
              <a:latin typeface="+mn-ea"/>
            </a:endParaRP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a:t>
            </a:r>
            <a:r>
              <a:rPr lang="ja-JP" altLang="en-US" sz="1400" spc="100" dirty="0">
                <a:latin typeface="ＭＳ 明朝" panose="02020609040205080304" pitchFamily="17" charset="-128"/>
                <a:ea typeface="ＭＳ 明朝" panose="02020609040205080304" pitchFamily="17" charset="-128"/>
              </a:rPr>
              <a:t>家族へ連絡していない。家族へ連絡したことを記録していない</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spc="100" dirty="0">
                <a:latin typeface="ＭＳ 明朝" panose="02020609040205080304" pitchFamily="17" charset="-128"/>
                <a:ea typeface="ＭＳ 明朝" panose="02020609040205080304" pitchFamily="17" charset="-128"/>
              </a:rPr>
              <a:t>・市町に報告していない</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endParaRPr lang="en-US" altLang="ja-JP" sz="1800" dirty="0">
              <a:latin typeface="+mn-ea"/>
            </a:endParaRPr>
          </a:p>
          <a:p>
            <a:pPr eaLnBrk="1" hangingPunct="1">
              <a:spcBef>
                <a:spcPct val="0"/>
              </a:spcBef>
              <a:buFontTx/>
              <a:buNone/>
              <a:defRPr/>
            </a:pPr>
            <a:r>
              <a:rPr lang="ja-JP" altLang="en-US" sz="1800" b="1" dirty="0">
                <a:solidFill>
                  <a:srgbClr val="000066"/>
                </a:solidFill>
                <a:latin typeface="+mn-ea"/>
              </a:rPr>
              <a:t>②事故発生の防止のための指針</a:t>
            </a:r>
            <a:endParaRPr lang="en-US" altLang="ja-JP" sz="1800" b="1" dirty="0">
              <a:solidFill>
                <a:srgbClr val="000066"/>
              </a:solidFill>
              <a:latin typeface="+mn-ea"/>
            </a:endParaRP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a:t>
            </a:r>
            <a:r>
              <a:rPr lang="ja-JP" altLang="en-US" sz="1400" spc="100" dirty="0">
                <a:latin typeface="ＭＳ 明朝" panose="02020609040205080304" pitchFamily="17" charset="-128"/>
                <a:ea typeface="ＭＳ 明朝" panose="02020609040205080304" pitchFamily="17" charset="-128"/>
              </a:rPr>
              <a:t>委員会や職員研修について定められていない</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endParaRPr lang="en-US" altLang="ja-JP" sz="1800" spc="100" dirty="0">
              <a:latin typeface="+mn-ea"/>
            </a:endParaRPr>
          </a:p>
          <a:p>
            <a:pPr eaLnBrk="1" hangingPunct="1">
              <a:spcBef>
                <a:spcPct val="0"/>
              </a:spcBef>
              <a:buFontTx/>
              <a:buNone/>
              <a:defRPr/>
            </a:pPr>
            <a:r>
              <a:rPr lang="ja-JP" altLang="en-US" sz="1800" b="1" spc="100" dirty="0">
                <a:solidFill>
                  <a:srgbClr val="000066"/>
                </a:solidFill>
                <a:latin typeface="+mn-ea"/>
              </a:rPr>
              <a:t>③事実の報告及びその分析を通じた改善策の職員に対する周知徹底</a:t>
            </a:r>
            <a:endParaRPr lang="en-US" altLang="ja-JP" sz="1800" b="1" spc="100" dirty="0">
              <a:solidFill>
                <a:srgbClr val="000066"/>
              </a:solidFill>
              <a:latin typeface="+mn-ea"/>
            </a:endParaRPr>
          </a:p>
          <a:p>
            <a:pPr eaLnBrk="1" hangingPunct="1">
              <a:spcBef>
                <a:spcPct val="0"/>
              </a:spcBef>
              <a:buFontTx/>
              <a:buNone/>
              <a:defRPr/>
            </a:pPr>
            <a:r>
              <a:rPr lang="ja-JP" altLang="en-US" sz="1400" spc="100" dirty="0">
                <a:latin typeface="ＭＳ 明朝" panose="02020609040205080304" pitchFamily="17" charset="-128"/>
                <a:ea typeface="ＭＳ 明朝" panose="02020609040205080304" pitchFamily="17" charset="-128"/>
              </a:rPr>
              <a:t>・ヒヤリ・ハット事例を記録していない</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spc="100" dirty="0">
                <a:latin typeface="ＭＳ 明朝" panose="02020609040205080304" pitchFamily="17" charset="-128"/>
                <a:ea typeface="ＭＳ 明朝" panose="02020609040205080304" pitchFamily="17" charset="-128"/>
              </a:rPr>
              <a:t>・事故やヒヤリハット事例を分析していない</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spc="100" dirty="0">
                <a:latin typeface="ＭＳ 明朝" panose="02020609040205080304" pitchFamily="17" charset="-128"/>
                <a:ea typeface="ＭＳ 明朝" panose="02020609040205080304" pitchFamily="17" charset="-128"/>
              </a:rPr>
              <a:t>・再発防止策の検討が不十分（再発防止策が具体的でない）</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spc="100" dirty="0">
                <a:latin typeface="ＭＳ 明朝" panose="02020609040205080304" pitchFamily="17" charset="-128"/>
                <a:ea typeface="ＭＳ 明朝" panose="02020609040205080304" pitchFamily="17" charset="-128"/>
              </a:rPr>
              <a:t>・事故の検討結果や再発防止策が周知徹底されていない</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endParaRPr lang="en-US" altLang="ja-JP" sz="1800" spc="100" dirty="0">
              <a:latin typeface="+mn-ea"/>
            </a:endParaRPr>
          </a:p>
          <a:p>
            <a:pPr eaLnBrk="1" hangingPunct="1">
              <a:spcBef>
                <a:spcPct val="0"/>
              </a:spcBef>
              <a:buFontTx/>
              <a:buNone/>
              <a:defRPr/>
            </a:pPr>
            <a:r>
              <a:rPr lang="ja-JP" altLang="en-US" sz="1800" b="1" spc="100" dirty="0">
                <a:solidFill>
                  <a:srgbClr val="000066"/>
                </a:solidFill>
                <a:latin typeface="+mn-ea"/>
              </a:rPr>
              <a:t>④事故発生の防止のための委員会</a:t>
            </a:r>
            <a:endParaRPr lang="en-US" altLang="ja-JP" sz="1800" b="1" spc="100" dirty="0">
              <a:solidFill>
                <a:srgbClr val="000066"/>
              </a:solidFill>
              <a:latin typeface="+mn-ea"/>
            </a:endParaRPr>
          </a:p>
          <a:p>
            <a:pPr eaLnBrk="1" hangingPunct="1">
              <a:spcBef>
                <a:spcPct val="0"/>
              </a:spcBef>
              <a:buFontTx/>
              <a:buNone/>
              <a:defRPr/>
            </a:pPr>
            <a:r>
              <a:rPr lang="ja-JP" altLang="en-US" sz="1400" spc="100" dirty="0">
                <a:latin typeface="ＭＳ 明朝" panose="02020609040205080304" pitchFamily="17" charset="-128"/>
                <a:ea typeface="ＭＳ 明朝" panose="02020609040205080304" pitchFamily="17" charset="-128"/>
              </a:rPr>
              <a:t>・委員会を独立して運営していないため、委員会での事故防止に関する検討が不十分</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endParaRPr lang="en-US" altLang="ja-JP" sz="1800" b="1" spc="100" dirty="0">
              <a:latin typeface="+mn-ea"/>
            </a:endParaRPr>
          </a:p>
          <a:p>
            <a:pPr eaLnBrk="1" hangingPunct="1">
              <a:spcBef>
                <a:spcPct val="0"/>
              </a:spcBef>
              <a:buFontTx/>
              <a:buNone/>
              <a:defRPr/>
            </a:pPr>
            <a:r>
              <a:rPr lang="ja-JP" altLang="en-US" sz="1800" b="1" spc="100" dirty="0">
                <a:solidFill>
                  <a:srgbClr val="000066"/>
                </a:solidFill>
                <a:latin typeface="+mn-ea"/>
              </a:rPr>
              <a:t>⑤事故発生の防止のための職員に対する研修</a:t>
            </a:r>
            <a:endParaRPr lang="en-US" altLang="ja-JP" sz="1800" b="1" spc="100" dirty="0">
              <a:solidFill>
                <a:srgbClr val="000066"/>
              </a:solidFill>
              <a:latin typeface="+mn-ea"/>
            </a:endParaRPr>
          </a:p>
          <a:p>
            <a:pPr eaLnBrk="1" hangingPunct="1">
              <a:spcBef>
                <a:spcPct val="0"/>
              </a:spcBef>
              <a:buFontTx/>
              <a:buNone/>
              <a:defRPr/>
            </a:pPr>
            <a:r>
              <a:rPr lang="ja-JP" altLang="en-US" sz="1400" spc="100" dirty="0">
                <a:latin typeface="ＭＳ 明朝" panose="02020609040205080304" pitchFamily="17" charset="-128"/>
                <a:ea typeface="ＭＳ 明朝" panose="02020609040205080304" pitchFamily="17" charset="-128"/>
              </a:rPr>
              <a:t>・職員研修を年２回以上実施していない</a:t>
            </a:r>
            <a:endParaRPr lang="en-US" altLang="ja-JP" sz="1400" spc="100" dirty="0">
              <a:latin typeface="ＭＳ 明朝" panose="02020609040205080304" pitchFamily="17" charset="-128"/>
              <a:ea typeface="ＭＳ 明朝" panose="02020609040205080304" pitchFamily="17" charset="-128"/>
            </a:endParaRPr>
          </a:p>
          <a:p>
            <a:pPr eaLnBrk="1" hangingPunct="1">
              <a:spcBef>
                <a:spcPct val="0"/>
              </a:spcBef>
              <a:buFontTx/>
              <a:buNone/>
              <a:defRPr/>
            </a:pPr>
            <a:endParaRPr lang="en-US" altLang="ja-JP" sz="1800" b="1" spc="100" dirty="0">
              <a:latin typeface="+mn-ea"/>
            </a:endParaRPr>
          </a:p>
          <a:p>
            <a:pPr eaLnBrk="1" hangingPunct="1">
              <a:lnSpc>
                <a:spcPct val="80000"/>
              </a:lnSpc>
              <a:spcBef>
                <a:spcPct val="0"/>
              </a:spcBef>
              <a:buFontTx/>
              <a:buNone/>
              <a:defRPr/>
            </a:pPr>
            <a:endParaRPr lang="ja-JP" altLang="en-US" sz="1600" dirty="0">
              <a:solidFill>
                <a:srgbClr val="000000"/>
              </a:solidFill>
              <a:ea typeface="ＭＳ ゴシック" panose="020B0609070205080204" pitchFamily="49" charset="-128"/>
            </a:endParaRPr>
          </a:p>
          <a:p>
            <a:pPr eaLnBrk="1" hangingPunct="1">
              <a:lnSpc>
                <a:spcPct val="80000"/>
              </a:lnSpc>
              <a:spcBef>
                <a:spcPct val="0"/>
              </a:spcBef>
              <a:buFontTx/>
              <a:buNone/>
              <a:defRPr/>
            </a:pPr>
            <a:endParaRPr lang="ja-JP" altLang="en-US" sz="2000" b="1" u="sng" dirty="0">
              <a:ea typeface="ＭＳ ゴシック" panose="020B0609070205080204" pitchFamily="49" charset="-128"/>
            </a:endParaRPr>
          </a:p>
          <a:p>
            <a:pPr eaLnBrk="1" hangingPunct="1">
              <a:lnSpc>
                <a:spcPct val="80000"/>
              </a:lnSpc>
              <a:spcBef>
                <a:spcPct val="0"/>
              </a:spcBef>
              <a:buFontTx/>
              <a:buNone/>
              <a:defRPr/>
            </a:pPr>
            <a:r>
              <a:rPr lang="ja-JP" altLang="en-US" sz="2000" dirty="0">
                <a:ea typeface="ＭＳ ゴシック" panose="020B0609070205080204" pitchFamily="49" charset="-128"/>
              </a:rPr>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番号プレースホルダ 7">
            <a:extLst>
              <a:ext uri="{FF2B5EF4-FFF2-40B4-BE49-F238E27FC236}">
                <a16:creationId xmlns:a16="http://schemas.microsoft.com/office/drawing/2014/main" id="{C0E55A05-0213-40BA-AAE2-33D9073BF9AA}"/>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F8A6E0AF-74B1-4931-BC18-9315C1E5599A}" type="slidenum">
              <a:rPr lang="en-US" altLang="ja-JP" sz="1400" smtClean="0"/>
              <a:pPr>
                <a:spcBef>
                  <a:spcPct val="0"/>
                </a:spcBef>
                <a:buFontTx/>
                <a:buNone/>
              </a:pPr>
              <a:t>31</a:t>
            </a:fld>
            <a:endParaRPr lang="en-US" altLang="ja-JP" sz="1400"/>
          </a:p>
        </p:txBody>
      </p:sp>
      <p:sp>
        <p:nvSpPr>
          <p:cNvPr id="34819" name="Rectangle 5">
            <a:extLst>
              <a:ext uri="{FF2B5EF4-FFF2-40B4-BE49-F238E27FC236}">
                <a16:creationId xmlns:a16="http://schemas.microsoft.com/office/drawing/2014/main" id="{B01C13F2-5F78-4F62-8E14-C035DE36F87D}"/>
              </a:ext>
            </a:extLst>
          </p:cNvPr>
          <p:cNvSpPr>
            <a:spLocks noGrp="1" noChangeArrowheads="1"/>
          </p:cNvSpPr>
          <p:nvPr>
            <p:ph type="title"/>
          </p:nvPr>
        </p:nvSpPr>
        <p:spPr>
          <a:xfrm>
            <a:off x="468313" y="0"/>
            <a:ext cx="8229600" cy="711200"/>
          </a:xfrm>
        </p:spPr>
        <p:txBody>
          <a:bodyPr/>
          <a:lstStyle/>
          <a:p>
            <a:pPr eaLnBrk="1" hangingPunct="1"/>
            <a:r>
              <a:rPr lang="ja-JP" altLang="en-US" sz="3200"/>
              <a:t>平成２６年度事故発生状況</a:t>
            </a:r>
          </a:p>
        </p:txBody>
      </p:sp>
      <p:sp>
        <p:nvSpPr>
          <p:cNvPr id="34820" name="Rectangle 6">
            <a:extLst>
              <a:ext uri="{FF2B5EF4-FFF2-40B4-BE49-F238E27FC236}">
                <a16:creationId xmlns:a16="http://schemas.microsoft.com/office/drawing/2014/main" id="{FA971E73-E945-4DB0-BE81-F532743828DB}"/>
              </a:ext>
            </a:extLst>
          </p:cNvPr>
          <p:cNvSpPr>
            <a:spLocks noChangeArrowheads="1"/>
          </p:cNvSpPr>
          <p:nvPr/>
        </p:nvSpPr>
        <p:spPr bwMode="auto">
          <a:xfrm>
            <a:off x="250825" y="692150"/>
            <a:ext cx="8435975" cy="1322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Tx/>
              <a:buNone/>
            </a:pPr>
            <a:r>
              <a:rPr lang="ja-JP" altLang="en-US" sz="2000"/>
              <a:t>　　</a:t>
            </a:r>
            <a:r>
              <a:rPr lang="ja-JP" altLang="en-US" sz="2000" b="1"/>
              <a:t>平成</a:t>
            </a:r>
            <a:r>
              <a:rPr lang="en-US" altLang="ja-JP" sz="2000" b="1"/>
              <a:t>26</a:t>
            </a:r>
            <a:r>
              <a:rPr lang="ja-JP" altLang="en-US" sz="2000" b="1"/>
              <a:t>年４月１日から平成</a:t>
            </a:r>
            <a:r>
              <a:rPr lang="en-US" altLang="ja-JP" sz="2000" b="1"/>
              <a:t>27</a:t>
            </a:r>
            <a:r>
              <a:rPr lang="ja-JP" altLang="en-US" sz="2000" b="1"/>
              <a:t>年３月</a:t>
            </a:r>
            <a:r>
              <a:rPr lang="en-US" altLang="ja-JP" sz="2000" b="1"/>
              <a:t>31</a:t>
            </a:r>
            <a:r>
              <a:rPr lang="ja-JP" altLang="en-US" sz="2000" b="1"/>
              <a:t>日までの１年間に、市町が報告を受けた事例は</a:t>
            </a:r>
            <a:r>
              <a:rPr lang="en-US" altLang="ja-JP" sz="2000" b="1">
                <a:solidFill>
                  <a:srgbClr val="FF0000"/>
                </a:solidFill>
              </a:rPr>
              <a:t>1620</a:t>
            </a:r>
            <a:r>
              <a:rPr lang="ja-JP" altLang="en-US" sz="2000" b="1">
                <a:solidFill>
                  <a:srgbClr val="FF0000"/>
                </a:solidFill>
              </a:rPr>
              <a:t>件</a:t>
            </a:r>
            <a:r>
              <a:rPr lang="ja-JP" altLang="en-US" sz="2000" b="1"/>
              <a:t>。そのうち、介護保険施設及び居住系サービスにおける事例は</a:t>
            </a:r>
            <a:r>
              <a:rPr lang="en-US" altLang="ja-JP" sz="2000" b="1">
                <a:solidFill>
                  <a:srgbClr val="FF0000"/>
                </a:solidFill>
              </a:rPr>
              <a:t>1033</a:t>
            </a:r>
            <a:r>
              <a:rPr lang="ja-JP" altLang="en-US" sz="2000" b="1">
                <a:solidFill>
                  <a:srgbClr val="FF0000"/>
                </a:solidFill>
              </a:rPr>
              <a:t>件</a:t>
            </a:r>
            <a:r>
              <a:rPr lang="ja-JP" altLang="en-US" sz="2000" b="1"/>
              <a:t>。</a:t>
            </a:r>
            <a:endParaRPr lang="en-US" altLang="ja-JP" sz="2000" b="1"/>
          </a:p>
          <a:p>
            <a:pPr eaLnBrk="1" hangingPunct="1">
              <a:buFontTx/>
              <a:buNone/>
            </a:pPr>
            <a:r>
              <a:rPr lang="ja-JP" altLang="en-US" sz="2000" b="1"/>
              <a:t>　　　　　　　　</a:t>
            </a:r>
            <a:r>
              <a:rPr lang="ja-JP" altLang="en-US" sz="1400"/>
              <a:t>（</a:t>
            </a:r>
            <a:r>
              <a:rPr lang="en-US" altLang="ja-JP" sz="1400"/>
              <a:t>※</a:t>
            </a:r>
            <a:r>
              <a:rPr lang="ja-JP" altLang="en-US" sz="1400"/>
              <a:t>居住系サービス＝短期入所生活介護、短期入所療養介護、特定施設入居者生活介護）</a:t>
            </a:r>
            <a:endParaRPr lang="en-US" altLang="ja-JP" sz="1400"/>
          </a:p>
        </p:txBody>
      </p:sp>
      <p:sp>
        <p:nvSpPr>
          <p:cNvPr id="34821" name="Rectangle 212">
            <a:extLst>
              <a:ext uri="{FF2B5EF4-FFF2-40B4-BE49-F238E27FC236}">
                <a16:creationId xmlns:a16="http://schemas.microsoft.com/office/drawing/2014/main" id="{25FFD43E-9D2A-4CB0-9529-ECA64BA8593A}"/>
              </a:ext>
            </a:extLst>
          </p:cNvPr>
          <p:cNvSpPr>
            <a:spLocks noChangeArrowheads="1"/>
          </p:cNvSpPr>
          <p:nvPr/>
        </p:nvSpPr>
        <p:spPr bwMode="auto">
          <a:xfrm>
            <a:off x="1912938" y="2295525"/>
            <a:ext cx="47180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b="1">
                <a:solidFill>
                  <a:srgbClr val="FF0000"/>
                </a:solidFill>
                <a:ea typeface="ＭＳ ゴシック" panose="020B0609070205080204" pitchFamily="49" charset="-128"/>
              </a:rPr>
              <a:t>1033</a:t>
            </a:r>
            <a:r>
              <a:rPr lang="ja-JP" altLang="en-US" sz="1800" b="1">
                <a:solidFill>
                  <a:srgbClr val="FF0000"/>
                </a:solidFill>
                <a:ea typeface="ＭＳ ゴシック" panose="020B0609070205080204" pitchFamily="49" charset="-128"/>
              </a:rPr>
              <a:t>件</a:t>
            </a:r>
            <a:r>
              <a:rPr lang="ja-JP" altLang="en-US" sz="1800" b="1">
                <a:ea typeface="ＭＳ ゴシック" panose="020B0609070205080204" pitchFamily="49" charset="-128"/>
              </a:rPr>
              <a:t>のうち、転倒事故が</a:t>
            </a:r>
            <a:r>
              <a:rPr lang="ja-JP" altLang="en-US" sz="1800" b="1">
                <a:solidFill>
                  <a:srgbClr val="FF0000"/>
                </a:solidFill>
                <a:ea typeface="ＭＳ ゴシック" panose="020B0609070205080204" pitchFamily="49" charset="-128"/>
              </a:rPr>
              <a:t>　</a:t>
            </a:r>
            <a:r>
              <a:rPr lang="en-US" altLang="ja-JP" sz="1800" b="1">
                <a:solidFill>
                  <a:srgbClr val="FF0000"/>
                </a:solidFill>
                <a:ea typeface="ＭＳ ゴシック" panose="020B0609070205080204" pitchFamily="49" charset="-128"/>
              </a:rPr>
              <a:t>586</a:t>
            </a:r>
            <a:r>
              <a:rPr lang="ja-JP" altLang="en-US" sz="1800" b="1">
                <a:solidFill>
                  <a:srgbClr val="FF0000"/>
                </a:solidFill>
                <a:ea typeface="ＭＳ ゴシック" panose="020B0609070205080204" pitchFamily="49" charset="-128"/>
              </a:rPr>
              <a:t>件</a:t>
            </a:r>
          </a:p>
        </p:txBody>
      </p:sp>
      <p:sp>
        <p:nvSpPr>
          <p:cNvPr id="34822" name="Rectangle 421">
            <a:extLst>
              <a:ext uri="{FF2B5EF4-FFF2-40B4-BE49-F238E27FC236}">
                <a16:creationId xmlns:a16="http://schemas.microsoft.com/office/drawing/2014/main" id="{76B58872-2300-4B5C-A509-9EC907872366}"/>
              </a:ext>
            </a:extLst>
          </p:cNvPr>
          <p:cNvSpPr>
            <a:spLocks noChangeArrowheads="1"/>
          </p:cNvSpPr>
          <p:nvPr/>
        </p:nvSpPr>
        <p:spPr bwMode="auto">
          <a:xfrm>
            <a:off x="1692275" y="2276475"/>
            <a:ext cx="4751388" cy="4318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ea typeface="ＭＳ ゴシック" panose="020B0609070205080204" pitchFamily="49" charset="-128"/>
            </a:endParaRPr>
          </a:p>
        </p:txBody>
      </p:sp>
      <p:graphicFrame>
        <p:nvGraphicFramePr>
          <p:cNvPr id="34823" name="コンテンツ プレースホルダー 9">
            <a:extLst>
              <a:ext uri="{FF2B5EF4-FFF2-40B4-BE49-F238E27FC236}">
                <a16:creationId xmlns:a16="http://schemas.microsoft.com/office/drawing/2014/main" id="{F7D48CC8-F407-41A7-AED0-A9A213987B43}"/>
              </a:ext>
            </a:extLst>
          </p:cNvPr>
          <p:cNvGraphicFramePr>
            <a:graphicFrameLocks noGrp="1"/>
          </p:cNvGraphicFramePr>
          <p:nvPr>
            <p:ph sz="quarter" idx="3"/>
          </p:nvPr>
        </p:nvGraphicFramePr>
        <p:xfrm>
          <a:off x="3575050" y="3241675"/>
          <a:ext cx="5256213" cy="3282950"/>
        </p:xfrm>
        <a:graphic>
          <a:graphicData uri="http://schemas.openxmlformats.org/presentationml/2006/ole">
            <mc:AlternateContent xmlns:mc="http://schemas.openxmlformats.org/markup-compatibility/2006">
              <mc:Choice xmlns:v="urn:schemas-microsoft-com:vml" Requires="v">
                <p:oleObj spid="_x0000_s34869" name="グラフ" r:id="rId3" imgW="4438273" imgH="3853006" progId="Excel.Chart.8">
                  <p:embed/>
                </p:oleObj>
              </mc:Choice>
              <mc:Fallback>
                <p:oleObj name="グラフ" r:id="rId3" imgW="4438273" imgH="3853006" progId="Excel.Chart.8">
                  <p:embed/>
                  <p:pic>
                    <p:nvPicPr>
                      <p:cNvPr id="0" name="コンテンツ プレースホルダー 9"/>
                      <p:cNvPicPr>
                        <a:picLocks noGrp="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575050" y="3241675"/>
                        <a:ext cx="5256213" cy="328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表 5">
            <a:extLst>
              <a:ext uri="{FF2B5EF4-FFF2-40B4-BE49-F238E27FC236}">
                <a16:creationId xmlns:a16="http://schemas.microsoft.com/office/drawing/2014/main" id="{1ABD94A8-85D9-4065-97CA-BAE479BE1276}"/>
              </a:ext>
            </a:extLst>
          </p:cNvPr>
          <p:cNvGraphicFramePr>
            <a:graphicFrameLocks noGrp="1"/>
          </p:cNvGraphicFramePr>
          <p:nvPr/>
        </p:nvGraphicFramePr>
        <p:xfrm>
          <a:off x="611188" y="3059113"/>
          <a:ext cx="2808287" cy="3146425"/>
        </p:xfrm>
        <a:graphic>
          <a:graphicData uri="http://schemas.openxmlformats.org/drawingml/2006/table">
            <a:tbl>
              <a:tblPr/>
              <a:tblGrid>
                <a:gridCol w="936096">
                  <a:extLst>
                    <a:ext uri="{9D8B030D-6E8A-4147-A177-3AD203B41FA5}">
                      <a16:colId xmlns:a16="http://schemas.microsoft.com/office/drawing/2014/main" val="20000"/>
                    </a:ext>
                  </a:extLst>
                </a:gridCol>
                <a:gridCol w="936096">
                  <a:extLst>
                    <a:ext uri="{9D8B030D-6E8A-4147-A177-3AD203B41FA5}">
                      <a16:colId xmlns:a16="http://schemas.microsoft.com/office/drawing/2014/main" val="20001"/>
                    </a:ext>
                  </a:extLst>
                </a:gridCol>
                <a:gridCol w="936096">
                  <a:extLst>
                    <a:ext uri="{9D8B030D-6E8A-4147-A177-3AD203B41FA5}">
                      <a16:colId xmlns:a16="http://schemas.microsoft.com/office/drawing/2014/main" val="20002"/>
                    </a:ext>
                  </a:extLst>
                </a:gridCol>
              </a:tblGrid>
              <a:tr h="310415">
                <a:tc gridSpan="2">
                  <a:txBody>
                    <a:bodyPr/>
                    <a:lstStyle/>
                    <a:p>
                      <a:pPr algn="l" rtl="0" fontAlgn="ctr"/>
                      <a:r>
                        <a:rPr lang="zh-CN" altLang="en-US" sz="1200" b="1" i="0" u="none" strike="noStrike" dirty="0">
                          <a:solidFill>
                            <a:srgbClr val="000000"/>
                          </a:solidFill>
                          <a:effectLst/>
                          <a:latin typeface="ＭＳ Ｐゴシック" panose="020B0600070205080204" pitchFamily="50" charset="-128"/>
                          <a:ea typeface="ＭＳ Ｐゴシック" panose="020B0600070205080204" pitchFamily="50" charset="-128"/>
                        </a:rPr>
                        <a:t>１　事故内容</a:t>
                      </a:r>
                    </a:p>
                  </a:txBody>
                  <a:tcPr marL="9525" marR="9525" marT="9524" marB="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　</a:t>
                      </a:r>
                    </a:p>
                  </a:txBody>
                  <a:tcPr marL="9525" marR="9525" marT="9524"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85828">
                <a:tc>
                  <a:txBody>
                    <a:bodyPr/>
                    <a:lstStyle/>
                    <a:p>
                      <a:pPr algn="ctr"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内容</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事故件数</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割合（％）</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10415">
                <a:tc>
                  <a:txBody>
                    <a:bodyPr/>
                    <a:lstStyle/>
                    <a:p>
                      <a:pPr algn="l"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転倒</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586</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panose="020B0600070205080204" pitchFamily="50" charset="-128"/>
                          <a:ea typeface="ＭＳ Ｐゴシック" panose="020B0600070205080204" pitchFamily="50" charset="-128"/>
                        </a:rPr>
                        <a:t>56.7 </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10415">
                <a:tc>
                  <a:txBody>
                    <a:bodyPr/>
                    <a:lstStyle/>
                    <a:p>
                      <a:pPr algn="l"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転落</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131</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effectLst/>
                          <a:latin typeface="ＭＳ Ｐゴシック" panose="020B0600070205080204" pitchFamily="50" charset="-128"/>
                          <a:ea typeface="ＭＳ Ｐゴシック" panose="020B0600070205080204" pitchFamily="50" charset="-128"/>
                        </a:rPr>
                        <a:t>12.7 </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7275">
                <a:tc>
                  <a:txBody>
                    <a:bodyPr/>
                    <a:lstStyle/>
                    <a:p>
                      <a:pPr algn="l" rtl="0" fontAlgn="ctr"/>
                      <a:r>
                        <a:rPr lang="ja-JP" altLang="en-US" sz="1100" b="0" i="0" u="none" strike="noStrike" dirty="0">
                          <a:solidFill>
                            <a:srgbClr val="000000"/>
                          </a:solidFill>
                          <a:effectLst/>
                          <a:latin typeface="ＭＳ Ｐゴシック" panose="020B0600070205080204" pitchFamily="50" charset="-128"/>
                          <a:ea typeface="ＭＳ Ｐゴシック" panose="020B0600070205080204" pitchFamily="50" charset="-128"/>
                        </a:rPr>
                        <a:t>介護中の負荷</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86</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dirty="0">
                          <a:effectLst/>
                          <a:latin typeface="ＭＳ Ｐゴシック" panose="020B0600070205080204" pitchFamily="50" charset="-128"/>
                          <a:ea typeface="ＭＳ Ｐゴシック" panose="020B0600070205080204" pitchFamily="50" charset="-128"/>
                        </a:rPr>
                        <a:t>8.3 </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10415">
                <a:tc>
                  <a:txBody>
                    <a:bodyPr/>
                    <a:lstStyle/>
                    <a:p>
                      <a:pPr algn="l"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誤嚥</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33</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panose="020B0600070205080204" pitchFamily="50" charset="-128"/>
                          <a:ea typeface="ＭＳ Ｐゴシック" panose="020B0600070205080204" pitchFamily="50" charset="-128"/>
                        </a:rPr>
                        <a:t>3.2 </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10415">
                <a:tc>
                  <a:txBody>
                    <a:bodyPr/>
                    <a:lstStyle/>
                    <a:p>
                      <a:pPr algn="l"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誤薬</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22</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panose="020B0600070205080204" pitchFamily="50" charset="-128"/>
                          <a:ea typeface="ＭＳ Ｐゴシック" panose="020B0600070205080204" pitchFamily="50" charset="-128"/>
                        </a:rPr>
                        <a:t>2.1 </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310415">
                <a:tc>
                  <a:txBody>
                    <a:bodyPr/>
                    <a:lstStyle/>
                    <a:p>
                      <a:pPr algn="l"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その他</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86</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panose="020B0600070205080204" pitchFamily="50" charset="-128"/>
                          <a:ea typeface="ＭＳ Ｐゴシック" panose="020B0600070205080204" pitchFamily="50" charset="-128"/>
                        </a:rPr>
                        <a:t>8.3 </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10415">
                <a:tc>
                  <a:txBody>
                    <a:bodyPr/>
                    <a:lstStyle/>
                    <a:p>
                      <a:pPr algn="l"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不明</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89</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200" b="0" i="0" u="none" strike="noStrike">
                          <a:effectLst/>
                          <a:latin typeface="ＭＳ Ｐゴシック" panose="020B0600070205080204" pitchFamily="50" charset="-128"/>
                          <a:ea typeface="ＭＳ Ｐゴシック" panose="020B0600070205080204" pitchFamily="50" charset="-128"/>
                        </a:rPr>
                        <a:t>8.6 </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10415">
                <a:tc>
                  <a:txBody>
                    <a:bodyPr/>
                    <a:lstStyle/>
                    <a:p>
                      <a:pPr algn="ctr" rtl="0" fontAlgn="ctr"/>
                      <a:r>
                        <a:rPr lang="ja-JP" altLang="en-US" sz="1100" b="0" i="0" u="none" strike="noStrike">
                          <a:solidFill>
                            <a:srgbClr val="000000"/>
                          </a:solidFill>
                          <a:effectLst/>
                          <a:latin typeface="ＭＳ Ｐゴシック" panose="020B0600070205080204" pitchFamily="50" charset="-128"/>
                          <a:ea typeface="ＭＳ Ｐゴシック" panose="020B0600070205080204" pitchFamily="50" charset="-128"/>
                        </a:rPr>
                        <a:t>総数</a:t>
                      </a:r>
                    </a:p>
                  </a:txBody>
                  <a:tcPr marL="9525" marR="9525" marT="952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a:solidFill>
                            <a:srgbClr val="000000"/>
                          </a:solidFill>
                          <a:effectLst/>
                          <a:latin typeface="ＭＳ Ｐゴシック" panose="020B0600070205080204" pitchFamily="50" charset="-128"/>
                          <a:ea typeface="ＭＳ Ｐゴシック" panose="020B0600070205080204" pitchFamily="50" charset="-128"/>
                        </a:rPr>
                        <a:t>1033</a:t>
                      </a:r>
                    </a:p>
                  </a:txBody>
                  <a:tcPr marL="9525" marR="9525" marT="9524" marB="0" anchor="ctr">
                    <a:lnL w="6350" cap="flat" cmpd="sng" algn="ctr">
                      <a:solidFill>
                        <a:srgbClr val="000000"/>
                      </a:solidFill>
                      <a:prstDash val="solid"/>
                      <a:round/>
                      <a:headEnd type="none" w="med" len="med"/>
                      <a:tailEnd type="none" w="med" len="med"/>
                    </a:lnL>
                    <a:lnR w="6350" cap="flat" cmpd="sng" algn="ctr">
                      <a:solidFill>
                        <a:srgbClr val="000000"/>
                      </a:solidFill>
                      <a:prstDash val="dot"/>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0" fontAlgn="ct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100%</a:t>
                      </a:r>
                    </a:p>
                  </a:txBody>
                  <a:tcPr marL="9525" marR="9525" marT="9524" marB="0" anchor="ctr">
                    <a:lnL w="6350" cap="flat" cmpd="sng" algn="ctr">
                      <a:solidFill>
                        <a:srgbClr val="000000"/>
                      </a:solidFill>
                      <a:prstDash val="dot"/>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bl>
          </a:graphicData>
        </a:graphic>
      </p:graphicFrame>
      <p:pic>
        <p:nvPicPr>
          <p:cNvPr id="34868" name="図 8">
            <a:extLst>
              <a:ext uri="{FF2B5EF4-FFF2-40B4-BE49-F238E27FC236}">
                <a16:creationId xmlns:a16="http://schemas.microsoft.com/office/drawing/2014/main" id="{CB9860B3-6D9F-4F3A-875D-F0967185B1FD}"/>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63938" y="3273425"/>
            <a:ext cx="5122862"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タイトル 3">
            <a:extLst>
              <a:ext uri="{FF2B5EF4-FFF2-40B4-BE49-F238E27FC236}">
                <a16:creationId xmlns:a16="http://schemas.microsoft.com/office/drawing/2014/main" id="{26BE9FB6-49B1-463B-AFB8-E8069176286C}"/>
              </a:ext>
            </a:extLst>
          </p:cNvPr>
          <p:cNvSpPr>
            <a:spLocks noGrp="1"/>
          </p:cNvSpPr>
          <p:nvPr>
            <p:ph type="title"/>
          </p:nvPr>
        </p:nvSpPr>
        <p:spPr>
          <a:xfrm>
            <a:off x="431800" y="188913"/>
            <a:ext cx="8229600" cy="260350"/>
          </a:xfrm>
        </p:spPr>
        <p:txBody>
          <a:bodyPr/>
          <a:lstStyle/>
          <a:p>
            <a:r>
              <a:rPr lang="ja-JP" altLang="en-US" sz="2400" b="1"/>
              <a:t>事故内容別事故種別</a:t>
            </a:r>
          </a:p>
        </p:txBody>
      </p:sp>
      <p:sp>
        <p:nvSpPr>
          <p:cNvPr id="35843" name="スライド番号プレースホルダー 1">
            <a:extLst>
              <a:ext uri="{FF2B5EF4-FFF2-40B4-BE49-F238E27FC236}">
                <a16:creationId xmlns:a16="http://schemas.microsoft.com/office/drawing/2014/main" id="{53A3CC5E-D691-4170-9363-C8DA76A81A6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382D73A-CB59-43E5-B694-DDD2F76DA8AE}" type="slidenum">
              <a:rPr lang="en-US" altLang="ja-JP" sz="1400" smtClean="0"/>
              <a:pPr>
                <a:spcBef>
                  <a:spcPct val="0"/>
                </a:spcBef>
                <a:buFontTx/>
                <a:buNone/>
              </a:pPr>
              <a:t>32</a:t>
            </a:fld>
            <a:endParaRPr lang="en-US" altLang="ja-JP" sz="1400"/>
          </a:p>
        </p:txBody>
      </p:sp>
      <p:pic>
        <p:nvPicPr>
          <p:cNvPr id="35844" name="表プレースホルダー 2">
            <a:extLst>
              <a:ext uri="{FF2B5EF4-FFF2-40B4-BE49-F238E27FC236}">
                <a16:creationId xmlns:a16="http://schemas.microsoft.com/office/drawing/2014/main" id="{489F8EBC-0FF5-427F-8F08-FE3F55BCBB04}"/>
              </a:ext>
            </a:extLst>
          </p:cNvPr>
          <p:cNvPicPr>
            <a:picLocks noGrp="1" noChangeAspect="1"/>
          </p:cNvPicPr>
          <p:nvPr>
            <p:ph type="tbl" idx="1"/>
          </p:nvPr>
        </p:nvPicPr>
        <p:blipFill>
          <a:blip r:embed="rId2">
            <a:extLst>
              <a:ext uri="{28A0092B-C50C-407E-A947-70E740481C1C}">
                <a14:useLocalDpi xmlns:a14="http://schemas.microsoft.com/office/drawing/2010/main" val="0"/>
              </a:ext>
            </a:extLst>
          </a:blip>
          <a:srcRect/>
          <a:stretch>
            <a:fillRect/>
          </a:stretch>
        </p:blipFill>
        <p:spPr>
          <a:xfrm>
            <a:off x="431800" y="692150"/>
            <a:ext cx="8255000" cy="5553075"/>
          </a:xfrm>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番号プレースホルダー 3">
            <a:extLst>
              <a:ext uri="{FF2B5EF4-FFF2-40B4-BE49-F238E27FC236}">
                <a16:creationId xmlns:a16="http://schemas.microsoft.com/office/drawing/2014/main" id="{AA20D8C3-AFB0-4E34-81AB-33E4C423A667}"/>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A0190685-85AB-4575-8641-31DA076DA6DD}" type="slidenum">
              <a:rPr lang="en-US" altLang="ja-JP" sz="1400" smtClean="0"/>
              <a:pPr>
                <a:spcBef>
                  <a:spcPct val="0"/>
                </a:spcBef>
                <a:buFontTx/>
                <a:buNone/>
              </a:pPr>
              <a:t>33</a:t>
            </a:fld>
            <a:endParaRPr lang="en-US" altLang="ja-JP" sz="1400"/>
          </a:p>
        </p:txBody>
      </p:sp>
      <p:sp>
        <p:nvSpPr>
          <p:cNvPr id="36867" name="コンテンツ プレースホルダー 6">
            <a:extLst>
              <a:ext uri="{FF2B5EF4-FFF2-40B4-BE49-F238E27FC236}">
                <a16:creationId xmlns:a16="http://schemas.microsoft.com/office/drawing/2014/main" id="{B4DBA89A-94B4-41A6-8DC4-DF709EB083CA}"/>
              </a:ext>
            </a:extLst>
          </p:cNvPr>
          <p:cNvSpPr>
            <a:spLocks noGrp="1"/>
          </p:cNvSpPr>
          <p:nvPr>
            <p:ph idx="4294967295"/>
          </p:nvPr>
        </p:nvSpPr>
        <p:spPr>
          <a:xfrm>
            <a:off x="323850" y="1265238"/>
            <a:ext cx="8712200" cy="5467350"/>
          </a:xfrm>
        </p:spPr>
        <p:txBody>
          <a:bodyPr/>
          <a:lstStyle/>
          <a:p>
            <a:pPr marL="0" indent="0">
              <a:buFontTx/>
              <a:buNone/>
            </a:pPr>
            <a:endParaRPr lang="en-US" altLang="ja-JP" sz="2000" b="1"/>
          </a:p>
          <a:p>
            <a:pPr marL="0" indent="0">
              <a:buFontTx/>
              <a:buNone/>
            </a:pPr>
            <a:r>
              <a:rPr lang="ja-JP" altLang="en-US" sz="1800" b="1"/>
              <a:t>（利用者の状況）</a:t>
            </a:r>
            <a:endParaRPr lang="en-US" altLang="ja-JP" sz="1800" b="1"/>
          </a:p>
          <a:p>
            <a:pPr marL="0" indent="0">
              <a:buFontTx/>
              <a:buNone/>
            </a:pPr>
            <a:r>
              <a:rPr lang="ja-JP" altLang="en-US" sz="1800"/>
              <a:t>・認知症高齢者の日常生活自立度</a:t>
            </a:r>
            <a:r>
              <a:rPr lang="en-US" altLang="ja-JP" sz="1800"/>
              <a:t>Ⅱ</a:t>
            </a:r>
            <a:r>
              <a:rPr lang="ja-JP" altLang="en-US" sz="1800"/>
              <a:t>ｂ</a:t>
            </a:r>
            <a:endParaRPr lang="en-US" altLang="ja-JP" sz="1800"/>
          </a:p>
          <a:p>
            <a:pPr marL="0" indent="0">
              <a:buFontTx/>
              <a:buNone/>
            </a:pPr>
            <a:r>
              <a:rPr lang="ja-JP" altLang="en-US" sz="1800"/>
              <a:t>・下肢筋力低下あり、車いす使用</a:t>
            </a:r>
            <a:endParaRPr lang="en-US" altLang="ja-JP" sz="1800"/>
          </a:p>
          <a:p>
            <a:pPr marL="0" indent="0">
              <a:buFontTx/>
              <a:buNone/>
            </a:pPr>
            <a:r>
              <a:rPr lang="ja-JP" altLang="en-US" sz="1800"/>
              <a:t>・ベッドサイドにポータブルトイレ設置していたが、居室トイレへ独歩で行くことがあった</a:t>
            </a:r>
            <a:endParaRPr lang="en-US" altLang="ja-JP" sz="1800"/>
          </a:p>
          <a:p>
            <a:pPr marL="0" indent="0">
              <a:buFontTx/>
              <a:buNone/>
            </a:pPr>
            <a:endParaRPr lang="en-US" altLang="ja-JP" sz="1800" b="1"/>
          </a:p>
          <a:p>
            <a:pPr marL="0" indent="0">
              <a:buFontTx/>
              <a:buNone/>
            </a:pPr>
            <a:r>
              <a:rPr lang="ja-JP" altLang="en-US" sz="1800" b="1"/>
              <a:t>（事故の状況）</a:t>
            </a:r>
            <a:endParaRPr lang="en-US" altLang="ja-JP" sz="1800" b="1"/>
          </a:p>
          <a:p>
            <a:pPr marL="0" indent="0">
              <a:buFontTx/>
              <a:buNone/>
            </a:pPr>
            <a:r>
              <a:rPr lang="ja-JP" altLang="en-US" sz="1800"/>
              <a:t>・夜間、見回りと排泄確認していたが、排泄の訴えはなかった</a:t>
            </a:r>
            <a:endParaRPr lang="en-US" altLang="ja-JP" sz="1800"/>
          </a:p>
          <a:p>
            <a:pPr marL="0" indent="0">
              <a:buFontTx/>
              <a:buNone/>
            </a:pPr>
            <a:r>
              <a:rPr lang="ja-JP" altLang="en-US" sz="1800"/>
              <a:t>・見回り後、転倒音と本人の声が聞こえ訪室すると、居室入口にて転倒しているのを発見</a:t>
            </a:r>
            <a:endParaRPr lang="en-US" altLang="ja-JP" sz="1800"/>
          </a:p>
          <a:p>
            <a:pPr marL="0" indent="0">
              <a:buFontTx/>
              <a:buNone/>
            </a:pPr>
            <a:endParaRPr lang="en-US" altLang="ja-JP" sz="1800" b="1"/>
          </a:p>
          <a:p>
            <a:pPr marL="0" indent="0">
              <a:buFontTx/>
              <a:buNone/>
            </a:pPr>
            <a:r>
              <a:rPr lang="ja-JP" altLang="en-US" sz="1800" b="1"/>
              <a:t>（再発防止策）</a:t>
            </a:r>
            <a:endParaRPr lang="en-US" altLang="ja-JP" sz="1800" b="1"/>
          </a:p>
          <a:p>
            <a:pPr marL="0" indent="0">
              <a:buFontTx/>
              <a:buNone/>
            </a:pPr>
            <a:r>
              <a:rPr lang="ja-JP" altLang="en-US" sz="1800"/>
              <a:t>・</a:t>
            </a:r>
            <a:r>
              <a:rPr lang="ja-JP" altLang="en-US" sz="1800" u="sng">
                <a:solidFill>
                  <a:srgbClr val="FF0000"/>
                </a:solidFill>
              </a:rPr>
              <a:t>排泄パターンを把握</a:t>
            </a:r>
            <a:r>
              <a:rPr lang="ja-JP" altLang="en-US" sz="1800"/>
              <a:t>し、排泄の声掛けを行う。</a:t>
            </a:r>
            <a:endParaRPr lang="en-US" altLang="ja-JP" sz="1800"/>
          </a:p>
          <a:p>
            <a:pPr marL="0" indent="0">
              <a:buFontTx/>
              <a:buNone/>
            </a:pPr>
            <a:r>
              <a:rPr lang="ja-JP" altLang="en-US" sz="1800"/>
              <a:t>・</a:t>
            </a:r>
            <a:r>
              <a:rPr lang="ja-JP" altLang="en-US" sz="1800" u="sng">
                <a:solidFill>
                  <a:srgbClr val="FF0000"/>
                </a:solidFill>
              </a:rPr>
              <a:t>居室の環境整備</a:t>
            </a:r>
            <a:r>
              <a:rPr lang="ja-JP" altLang="en-US" sz="1800"/>
              <a:t>（本人の動線を再確認し、</a:t>
            </a:r>
            <a:endParaRPr lang="en-US" altLang="ja-JP" sz="1800"/>
          </a:p>
          <a:p>
            <a:pPr marL="0" indent="0">
              <a:buFontTx/>
              <a:buNone/>
            </a:pPr>
            <a:r>
              <a:rPr lang="ja-JP" altLang="en-US" sz="1800"/>
              <a:t>　ポータブルトイレ等の配置を検討）</a:t>
            </a:r>
            <a:endParaRPr lang="en-US" altLang="ja-JP" sz="1800"/>
          </a:p>
          <a:p>
            <a:pPr marL="0" indent="0">
              <a:buFontTx/>
              <a:buNone/>
            </a:pPr>
            <a:r>
              <a:rPr lang="ja-JP" altLang="en-US" sz="1800"/>
              <a:t>・</a:t>
            </a:r>
            <a:r>
              <a:rPr lang="ja-JP" altLang="en-US" sz="1800" u="sng">
                <a:solidFill>
                  <a:srgbClr val="FF0000"/>
                </a:solidFill>
              </a:rPr>
              <a:t>履物の検討</a:t>
            </a:r>
            <a:endParaRPr lang="en-US" altLang="ja-JP" sz="1800" u="sng">
              <a:solidFill>
                <a:srgbClr val="FF0000"/>
              </a:solidFill>
            </a:endParaRPr>
          </a:p>
        </p:txBody>
      </p:sp>
      <p:sp>
        <p:nvSpPr>
          <p:cNvPr id="3" name="雲形吹き出し 2">
            <a:extLst>
              <a:ext uri="{FF2B5EF4-FFF2-40B4-BE49-F238E27FC236}">
                <a16:creationId xmlns:a16="http://schemas.microsoft.com/office/drawing/2014/main" id="{F80854CB-9C7D-41E6-A04F-55187E0605EA}"/>
              </a:ext>
            </a:extLst>
          </p:cNvPr>
          <p:cNvSpPr/>
          <p:nvPr/>
        </p:nvSpPr>
        <p:spPr>
          <a:xfrm>
            <a:off x="592138" y="36513"/>
            <a:ext cx="8229600" cy="1258887"/>
          </a:xfrm>
          <a:prstGeom prst="cloudCallout">
            <a:avLst>
              <a:gd name="adj1" fmla="val -35201"/>
              <a:gd name="adj2" fmla="val 57087"/>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869" name="タイトル 4">
            <a:extLst>
              <a:ext uri="{FF2B5EF4-FFF2-40B4-BE49-F238E27FC236}">
                <a16:creationId xmlns:a16="http://schemas.microsoft.com/office/drawing/2014/main" id="{77AA1A41-6813-4D61-80DA-9E5716D9C8C5}"/>
              </a:ext>
            </a:extLst>
          </p:cNvPr>
          <p:cNvSpPr>
            <a:spLocks noGrp="1"/>
          </p:cNvSpPr>
          <p:nvPr>
            <p:ph type="title"/>
          </p:nvPr>
        </p:nvSpPr>
        <p:spPr>
          <a:xfrm>
            <a:off x="457200" y="200025"/>
            <a:ext cx="8362950" cy="1065213"/>
          </a:xfrm>
        </p:spPr>
        <p:txBody>
          <a:bodyPr/>
          <a:lstStyle/>
          <a:p>
            <a:r>
              <a:rPr lang="ja-JP" altLang="en-US" sz="2400"/>
              <a:t>事故発生を防止するために、再発防止策を</a:t>
            </a:r>
            <a:br>
              <a:rPr lang="en-US" altLang="ja-JP" sz="2400"/>
            </a:br>
            <a:r>
              <a:rPr lang="ja-JP" altLang="en-US" sz="2400">
                <a:solidFill>
                  <a:srgbClr val="FF0000"/>
                </a:solidFill>
              </a:rPr>
              <a:t>具体的に</a:t>
            </a:r>
            <a:r>
              <a:rPr lang="ja-JP" altLang="en-US" sz="2400"/>
              <a:t>検討することが重要</a:t>
            </a:r>
          </a:p>
        </p:txBody>
      </p:sp>
      <p:sp>
        <p:nvSpPr>
          <p:cNvPr id="6" name="正方形/長方形 5">
            <a:extLst>
              <a:ext uri="{FF2B5EF4-FFF2-40B4-BE49-F238E27FC236}">
                <a16:creationId xmlns:a16="http://schemas.microsoft.com/office/drawing/2014/main" id="{94637240-1784-4187-B916-5CA5FB101979}"/>
              </a:ext>
            </a:extLst>
          </p:cNvPr>
          <p:cNvSpPr/>
          <p:nvPr/>
        </p:nvSpPr>
        <p:spPr>
          <a:xfrm>
            <a:off x="457200" y="1295400"/>
            <a:ext cx="1206500" cy="36036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2400" dirty="0">
                <a:solidFill>
                  <a:srgbClr val="1801BF"/>
                </a:solidFill>
              </a:rPr>
              <a:t>転倒</a:t>
            </a:r>
          </a:p>
        </p:txBody>
      </p:sp>
      <p:sp>
        <p:nvSpPr>
          <p:cNvPr id="9" name="角丸四角形吹き出し 8">
            <a:extLst>
              <a:ext uri="{FF2B5EF4-FFF2-40B4-BE49-F238E27FC236}">
                <a16:creationId xmlns:a16="http://schemas.microsoft.com/office/drawing/2014/main" id="{9E321169-0EF1-4871-9A51-37A3CE08EC96}"/>
              </a:ext>
            </a:extLst>
          </p:cNvPr>
          <p:cNvSpPr/>
          <p:nvPr/>
        </p:nvSpPr>
        <p:spPr>
          <a:xfrm>
            <a:off x="5580063" y="5133975"/>
            <a:ext cx="2736850" cy="1247775"/>
          </a:xfrm>
          <a:prstGeom prst="wedgeRoundRectCallout">
            <a:avLst>
              <a:gd name="adj1" fmla="val -70662"/>
              <a:gd name="adj2" fmla="val 24780"/>
              <a:gd name="adj3" fmla="val 16667"/>
            </a:avLst>
          </a:prstGeom>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defRPr/>
            </a:pPr>
            <a:r>
              <a:rPr lang="ja-JP" altLang="en-US" dirty="0">
                <a:solidFill>
                  <a:schemeClr val="tx1"/>
                </a:solidFill>
              </a:rPr>
              <a:t>「頻回の見回り」にとどまらず、</a:t>
            </a:r>
            <a:r>
              <a:rPr lang="ja-JP" altLang="en-US" b="1" dirty="0">
                <a:solidFill>
                  <a:schemeClr val="accent2"/>
                </a:solidFill>
              </a:rPr>
              <a:t>具体的な対応</a:t>
            </a:r>
            <a:r>
              <a:rPr lang="ja-JP" altLang="en-US" dirty="0">
                <a:solidFill>
                  <a:schemeClr val="tx1"/>
                </a:solidFill>
              </a:rPr>
              <a:t>を検討している</a:t>
            </a:r>
          </a:p>
        </p:txBody>
      </p:sp>
      <p:sp>
        <p:nvSpPr>
          <p:cNvPr id="10" name="正方形/長方形 9">
            <a:extLst>
              <a:ext uri="{FF2B5EF4-FFF2-40B4-BE49-F238E27FC236}">
                <a16:creationId xmlns:a16="http://schemas.microsoft.com/office/drawing/2014/main" id="{D2DA5CD0-4950-449C-8EEF-3604D146CA00}"/>
              </a:ext>
            </a:extLst>
          </p:cNvPr>
          <p:cNvSpPr/>
          <p:nvPr/>
        </p:nvSpPr>
        <p:spPr>
          <a:xfrm>
            <a:off x="5076825" y="4941888"/>
            <a:ext cx="1008063" cy="3587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dirty="0"/>
              <a:t>良い点</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コンテンツ プレースホルダー 4">
            <a:extLst>
              <a:ext uri="{FF2B5EF4-FFF2-40B4-BE49-F238E27FC236}">
                <a16:creationId xmlns:a16="http://schemas.microsoft.com/office/drawing/2014/main" id="{75956BA6-6593-46E9-BE0B-5F3F48E00AFD}"/>
              </a:ext>
            </a:extLst>
          </p:cNvPr>
          <p:cNvSpPr>
            <a:spLocks noGrp="1"/>
          </p:cNvSpPr>
          <p:nvPr>
            <p:ph idx="1"/>
          </p:nvPr>
        </p:nvSpPr>
        <p:spPr>
          <a:xfrm>
            <a:off x="282575" y="115888"/>
            <a:ext cx="8404225" cy="6532562"/>
          </a:xfrm>
        </p:spPr>
        <p:txBody>
          <a:bodyPr/>
          <a:lstStyle/>
          <a:p>
            <a:pPr marL="0" indent="0">
              <a:buFontTx/>
              <a:buNone/>
            </a:pPr>
            <a:endParaRPr lang="en-US" altLang="ja-JP" sz="2800"/>
          </a:p>
          <a:p>
            <a:pPr marL="0" indent="0">
              <a:buFontTx/>
              <a:buNone/>
            </a:pPr>
            <a:r>
              <a:rPr lang="ja-JP" altLang="en-US" sz="1800" b="1"/>
              <a:t>（利用者の状況）</a:t>
            </a:r>
            <a:endParaRPr lang="en-US" altLang="ja-JP" sz="1800" b="1"/>
          </a:p>
          <a:p>
            <a:pPr marL="0" indent="0">
              <a:buFontTx/>
              <a:buNone/>
            </a:pPr>
            <a:r>
              <a:rPr lang="ja-JP" altLang="en-US" sz="1800"/>
              <a:t>・食事：職員介助。時々ムセが見られていた</a:t>
            </a:r>
            <a:endParaRPr lang="en-US" altLang="ja-JP" sz="1800"/>
          </a:p>
          <a:p>
            <a:pPr marL="0" indent="0">
              <a:buFontTx/>
              <a:buNone/>
            </a:pPr>
            <a:endParaRPr lang="en-US" altLang="ja-JP" sz="1800" b="1"/>
          </a:p>
          <a:p>
            <a:pPr marL="0" indent="0">
              <a:buFontTx/>
              <a:buNone/>
            </a:pPr>
            <a:r>
              <a:rPr lang="ja-JP" altLang="en-US" sz="1800" b="1"/>
              <a:t>（事故の状況）</a:t>
            </a:r>
            <a:endParaRPr lang="en-US" altLang="ja-JP" sz="1800" b="1"/>
          </a:p>
          <a:p>
            <a:pPr marL="0" indent="0">
              <a:buFontTx/>
              <a:buNone/>
            </a:pPr>
            <a:r>
              <a:rPr lang="ja-JP" altLang="en-US" sz="1800"/>
              <a:t>・食事介助中、途中で他利用者の介助のためその場を一時的に離れた</a:t>
            </a:r>
            <a:endParaRPr lang="en-US" altLang="ja-JP" sz="1800"/>
          </a:p>
          <a:p>
            <a:pPr marL="0" indent="0">
              <a:buFontTx/>
              <a:buNone/>
            </a:pPr>
            <a:r>
              <a:rPr lang="ja-JP" altLang="en-US" sz="1800"/>
              <a:t>・すぐ隣で別の職員が別の利用者の食事介助を行っており、ゴロ音があることに</a:t>
            </a:r>
            <a:endParaRPr lang="en-US" altLang="ja-JP" sz="1800"/>
          </a:p>
          <a:p>
            <a:pPr marL="0" indent="0">
              <a:buFontTx/>
              <a:buNone/>
            </a:pPr>
            <a:r>
              <a:rPr lang="ja-JP" altLang="en-US" sz="1800"/>
              <a:t>　気づいた</a:t>
            </a:r>
            <a:endParaRPr lang="en-US" altLang="ja-JP" sz="1800"/>
          </a:p>
          <a:p>
            <a:pPr marL="0" indent="0">
              <a:buFontTx/>
              <a:buNone/>
            </a:pPr>
            <a:endParaRPr lang="en-US" altLang="ja-JP" sz="1800"/>
          </a:p>
          <a:p>
            <a:pPr marL="0" indent="0">
              <a:buFontTx/>
              <a:buNone/>
            </a:pPr>
            <a:r>
              <a:rPr lang="ja-JP" altLang="en-US" sz="1800" b="1"/>
              <a:t>（再発防止策）</a:t>
            </a:r>
            <a:endParaRPr lang="en-US" altLang="ja-JP" sz="1800" b="1"/>
          </a:p>
          <a:p>
            <a:pPr marL="0" indent="0">
              <a:buFontTx/>
              <a:buNone/>
            </a:pPr>
            <a:r>
              <a:rPr lang="ja-JP" altLang="en-US" sz="1800"/>
              <a:t>・食事前の嚥下マッサージを実施</a:t>
            </a:r>
            <a:endParaRPr lang="en-US" altLang="ja-JP" sz="1800" b="1"/>
          </a:p>
          <a:p>
            <a:pPr marL="0" indent="0">
              <a:buFontTx/>
              <a:buNone/>
            </a:pPr>
            <a:r>
              <a:rPr lang="ja-JP" altLang="en-US" sz="1800"/>
              <a:t>・</a:t>
            </a:r>
            <a:r>
              <a:rPr lang="ja-JP" altLang="en-US" sz="1800" u="sng">
                <a:solidFill>
                  <a:srgbClr val="FF0000"/>
                </a:solidFill>
              </a:rPr>
              <a:t>食事中の配置職員を決める</a:t>
            </a:r>
            <a:endParaRPr lang="en-US" altLang="ja-JP" sz="1800"/>
          </a:p>
          <a:p>
            <a:pPr marL="0" indent="0">
              <a:buFontTx/>
              <a:buNone/>
            </a:pPr>
            <a:r>
              <a:rPr lang="ja-JP" altLang="en-US" sz="1800"/>
              <a:t>・食事介助</a:t>
            </a:r>
            <a:r>
              <a:rPr lang="ja-JP" altLang="en-US" sz="1800" u="sng">
                <a:solidFill>
                  <a:srgbClr val="FF0000"/>
                </a:solidFill>
              </a:rPr>
              <a:t>マニュアルの見直し、周知</a:t>
            </a:r>
            <a:endParaRPr lang="en-US" altLang="ja-JP" sz="1800"/>
          </a:p>
          <a:p>
            <a:pPr marL="0" indent="0">
              <a:buFontTx/>
              <a:buNone/>
            </a:pPr>
            <a:r>
              <a:rPr lang="ja-JP" altLang="en-US" sz="1800"/>
              <a:t>・食事介助、口腔ケアの</a:t>
            </a:r>
            <a:r>
              <a:rPr lang="ja-JP" altLang="en-US" sz="1800" u="sng">
                <a:solidFill>
                  <a:srgbClr val="FF0000"/>
                </a:solidFill>
              </a:rPr>
              <a:t>研修を実施</a:t>
            </a:r>
            <a:endParaRPr lang="en-US" altLang="ja-JP" sz="1800"/>
          </a:p>
          <a:p>
            <a:pPr marL="0" indent="0">
              <a:buFontTx/>
              <a:buNone/>
            </a:pPr>
            <a:endParaRPr lang="en-US" altLang="ja-JP" sz="1800"/>
          </a:p>
        </p:txBody>
      </p:sp>
      <p:sp>
        <p:nvSpPr>
          <p:cNvPr id="38915" name="スライド番号プレースホルダー 2">
            <a:extLst>
              <a:ext uri="{FF2B5EF4-FFF2-40B4-BE49-F238E27FC236}">
                <a16:creationId xmlns:a16="http://schemas.microsoft.com/office/drawing/2014/main" id="{6F7E1EE5-04BB-4EB4-B924-8B15F42F7ED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C198A95A-8D4A-4630-AAE2-9FBFDF1FAFE7}" type="slidenum">
              <a:rPr lang="en-US" altLang="ja-JP" sz="1400" smtClean="0"/>
              <a:pPr>
                <a:spcBef>
                  <a:spcPct val="0"/>
                </a:spcBef>
                <a:buFontTx/>
                <a:buNone/>
              </a:pPr>
              <a:t>34</a:t>
            </a:fld>
            <a:endParaRPr lang="en-US" altLang="ja-JP" sz="1400"/>
          </a:p>
        </p:txBody>
      </p:sp>
      <p:sp>
        <p:nvSpPr>
          <p:cNvPr id="6" name="角丸四角形 5">
            <a:extLst>
              <a:ext uri="{FF2B5EF4-FFF2-40B4-BE49-F238E27FC236}">
                <a16:creationId xmlns:a16="http://schemas.microsoft.com/office/drawing/2014/main" id="{796878BF-EA5E-482D-91F3-F69B5EB868D3}"/>
              </a:ext>
            </a:extLst>
          </p:cNvPr>
          <p:cNvSpPr/>
          <p:nvPr/>
        </p:nvSpPr>
        <p:spPr>
          <a:xfrm>
            <a:off x="282575" y="5256213"/>
            <a:ext cx="8034338" cy="12684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1600" b="1" dirty="0">
                <a:solidFill>
                  <a:srgbClr val="FF0000"/>
                </a:solidFill>
              </a:rPr>
              <a:t>高齢者介護施設等における事故発生の防止及び発生時の対応～事例別対応集～　</a:t>
            </a:r>
            <a:endParaRPr lang="en-US" altLang="ja-JP" sz="1600" b="1" dirty="0">
              <a:solidFill>
                <a:srgbClr val="FF0000"/>
              </a:solidFill>
            </a:endParaRPr>
          </a:p>
          <a:p>
            <a:pPr>
              <a:defRPr/>
            </a:pPr>
            <a:r>
              <a:rPr lang="ja-JP" altLang="en-US" sz="1600" b="1" dirty="0">
                <a:solidFill>
                  <a:schemeClr val="tx1"/>
                </a:solidFill>
              </a:rPr>
              <a:t>を参考にしてください。</a:t>
            </a:r>
            <a:endParaRPr lang="en-US" altLang="ja-JP" sz="1600" b="1" dirty="0">
              <a:solidFill>
                <a:srgbClr val="FF0000"/>
              </a:solidFill>
            </a:endParaRPr>
          </a:p>
          <a:p>
            <a:pPr>
              <a:defRPr/>
            </a:pPr>
            <a:endParaRPr lang="en-US" altLang="ja-JP" sz="1600" b="1" dirty="0">
              <a:solidFill>
                <a:schemeClr val="tx1"/>
              </a:solidFill>
            </a:endParaRPr>
          </a:p>
          <a:p>
            <a:pPr>
              <a:defRPr/>
            </a:pPr>
            <a:r>
              <a:rPr lang="ja-JP" altLang="en-US" sz="1600" b="1" dirty="0">
                <a:solidFill>
                  <a:schemeClr val="tx1"/>
                </a:solidFill>
              </a:rPr>
              <a:t>（「かがわ介護保険情報ネット」</a:t>
            </a:r>
            <a:r>
              <a:rPr lang="en-US" altLang="ja-JP" sz="1600" b="1" dirty="0">
                <a:solidFill>
                  <a:schemeClr val="tx1"/>
                </a:solidFill>
              </a:rPr>
              <a:t>―</a:t>
            </a:r>
            <a:r>
              <a:rPr lang="ja-JP" altLang="en-US" sz="1600" b="1" dirty="0">
                <a:solidFill>
                  <a:schemeClr val="tx1"/>
                </a:solidFill>
              </a:rPr>
              <a:t>「事業者支援情報」</a:t>
            </a:r>
            <a:r>
              <a:rPr lang="en-US" altLang="ja-JP" sz="1600" b="1" dirty="0">
                <a:solidFill>
                  <a:schemeClr val="tx1"/>
                </a:solidFill>
              </a:rPr>
              <a:t>―</a:t>
            </a:r>
            <a:r>
              <a:rPr lang="ja-JP" altLang="en-US" sz="1600" b="1" dirty="0">
                <a:solidFill>
                  <a:schemeClr val="tx1"/>
                </a:solidFill>
              </a:rPr>
              <a:t>「リスクマネジメント」</a:t>
            </a:r>
            <a:r>
              <a:rPr lang="en-US" altLang="ja-JP" sz="1600" b="1" dirty="0">
                <a:solidFill>
                  <a:schemeClr val="tx1"/>
                </a:solidFill>
              </a:rPr>
              <a:t>―</a:t>
            </a:r>
            <a:r>
              <a:rPr lang="ja-JP" altLang="en-US" sz="1600" b="1" dirty="0">
                <a:solidFill>
                  <a:schemeClr val="tx1"/>
                </a:solidFill>
              </a:rPr>
              <a:t>「事故防止」　　</a:t>
            </a:r>
            <a:endParaRPr lang="en-US" altLang="ja-JP" sz="1600" b="1" dirty="0">
              <a:solidFill>
                <a:schemeClr val="tx1"/>
              </a:solidFill>
            </a:endParaRPr>
          </a:p>
          <a:p>
            <a:pPr>
              <a:defRPr/>
            </a:pPr>
            <a:r>
              <a:rPr lang="ja-JP" altLang="en-US" sz="1600" b="1" dirty="0">
                <a:solidFill>
                  <a:schemeClr val="tx1"/>
                </a:solidFill>
              </a:rPr>
              <a:t>　に掲載）</a:t>
            </a:r>
          </a:p>
        </p:txBody>
      </p:sp>
      <p:sp>
        <p:nvSpPr>
          <p:cNvPr id="8" name="正方形/長方形 7">
            <a:extLst>
              <a:ext uri="{FF2B5EF4-FFF2-40B4-BE49-F238E27FC236}">
                <a16:creationId xmlns:a16="http://schemas.microsoft.com/office/drawing/2014/main" id="{86B32126-2D45-472D-A2CE-7F1F7D99A524}"/>
              </a:ext>
            </a:extLst>
          </p:cNvPr>
          <p:cNvSpPr/>
          <p:nvPr/>
        </p:nvSpPr>
        <p:spPr>
          <a:xfrm>
            <a:off x="468313" y="188913"/>
            <a:ext cx="1079500" cy="35877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ja-JP" altLang="en-US" sz="2000" b="1" dirty="0">
                <a:solidFill>
                  <a:srgbClr val="1801BF"/>
                </a:solidFill>
              </a:rPr>
              <a:t>誤嚥</a:t>
            </a:r>
          </a:p>
        </p:txBody>
      </p:sp>
      <p:sp>
        <p:nvSpPr>
          <p:cNvPr id="9" name="角丸四角形吹き出し 8">
            <a:extLst>
              <a:ext uri="{FF2B5EF4-FFF2-40B4-BE49-F238E27FC236}">
                <a16:creationId xmlns:a16="http://schemas.microsoft.com/office/drawing/2014/main" id="{B37B6F1E-2052-4044-806E-494F020A48C4}"/>
              </a:ext>
            </a:extLst>
          </p:cNvPr>
          <p:cNvSpPr/>
          <p:nvPr/>
        </p:nvSpPr>
        <p:spPr>
          <a:xfrm>
            <a:off x="4484688" y="3832225"/>
            <a:ext cx="3616325" cy="1162050"/>
          </a:xfrm>
          <a:prstGeom prst="wedgeRoundRectCallout">
            <a:avLst>
              <a:gd name="adj1" fmla="val -59871"/>
              <a:gd name="adj2" fmla="val 21272"/>
              <a:gd name="adj3" fmla="val 16667"/>
            </a:avLst>
          </a:prstGeom>
          <a:ln>
            <a:solidFill>
              <a:schemeClr val="tx1"/>
            </a:solidFill>
          </a:ln>
        </p:spPr>
        <p:style>
          <a:lnRef idx="2">
            <a:schemeClr val="accent5">
              <a:shade val="50000"/>
            </a:schemeClr>
          </a:lnRef>
          <a:fillRef idx="1">
            <a:schemeClr val="accent5"/>
          </a:fillRef>
          <a:effectRef idx="0">
            <a:schemeClr val="accent5"/>
          </a:effectRef>
          <a:fontRef idx="minor">
            <a:schemeClr val="lt1"/>
          </a:fontRef>
        </p:style>
        <p:txBody>
          <a:bodyPr anchor="ctr"/>
          <a:lstStyle/>
          <a:p>
            <a:pPr>
              <a:defRPr/>
            </a:pPr>
            <a:r>
              <a:rPr lang="ja-JP" altLang="en-US" dirty="0">
                <a:solidFill>
                  <a:schemeClr val="tx1"/>
                </a:solidFill>
              </a:rPr>
              <a:t>利用者個人への対応のみならず、</a:t>
            </a:r>
            <a:endParaRPr lang="en-US" altLang="ja-JP" dirty="0">
              <a:solidFill>
                <a:schemeClr val="tx1"/>
              </a:solidFill>
            </a:endParaRPr>
          </a:p>
          <a:p>
            <a:pPr>
              <a:defRPr/>
            </a:pPr>
            <a:r>
              <a:rPr lang="ja-JP" altLang="en-US" b="1" dirty="0">
                <a:solidFill>
                  <a:srgbClr val="1801BF"/>
                </a:solidFill>
              </a:rPr>
              <a:t>施設全体での取り組み</a:t>
            </a:r>
            <a:r>
              <a:rPr lang="ja-JP" altLang="en-US" dirty="0">
                <a:solidFill>
                  <a:schemeClr val="tx1"/>
                </a:solidFill>
              </a:rPr>
              <a:t>も検討して</a:t>
            </a:r>
            <a:endParaRPr lang="en-US" altLang="ja-JP" dirty="0">
              <a:solidFill>
                <a:schemeClr val="tx1"/>
              </a:solidFill>
            </a:endParaRPr>
          </a:p>
          <a:p>
            <a:pPr>
              <a:defRPr/>
            </a:pPr>
            <a:r>
              <a:rPr lang="ja-JP" altLang="en-US" dirty="0">
                <a:solidFill>
                  <a:schemeClr val="tx1"/>
                </a:solidFill>
              </a:rPr>
              <a:t>いる。</a:t>
            </a:r>
          </a:p>
        </p:txBody>
      </p:sp>
      <p:sp>
        <p:nvSpPr>
          <p:cNvPr id="10" name="正方形/長方形 9">
            <a:extLst>
              <a:ext uri="{FF2B5EF4-FFF2-40B4-BE49-F238E27FC236}">
                <a16:creationId xmlns:a16="http://schemas.microsoft.com/office/drawing/2014/main" id="{A92A5BE4-E0FF-4C07-A7A1-F668759F88A6}"/>
              </a:ext>
            </a:extLst>
          </p:cNvPr>
          <p:cNvSpPr/>
          <p:nvPr/>
        </p:nvSpPr>
        <p:spPr>
          <a:xfrm>
            <a:off x="3722688" y="3525838"/>
            <a:ext cx="1258887" cy="420687"/>
          </a:xfrm>
          <a:prstGeom prst="rect">
            <a:avLst/>
          </a:prstGeom>
          <a:ln/>
        </p:spPr>
        <p:style>
          <a:lnRef idx="2">
            <a:schemeClr val="dk1"/>
          </a:lnRef>
          <a:fillRef idx="1">
            <a:schemeClr val="lt1"/>
          </a:fillRef>
          <a:effectRef idx="0">
            <a:schemeClr val="dk1"/>
          </a:effectRef>
          <a:fontRef idx="minor">
            <a:schemeClr val="dk1"/>
          </a:fontRef>
        </p:style>
        <p:txBody>
          <a:bodyPr anchor="ctr"/>
          <a:lstStyle/>
          <a:p>
            <a:pPr algn="ctr">
              <a:defRPr/>
            </a:pPr>
            <a:r>
              <a:rPr lang="ja-JP" altLang="en-US" dirty="0"/>
              <a:t>良い点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 5">
            <a:extLst>
              <a:ext uri="{FF2B5EF4-FFF2-40B4-BE49-F238E27FC236}">
                <a16:creationId xmlns:a16="http://schemas.microsoft.com/office/drawing/2014/main" id="{15FB6601-F534-4E3D-8709-5E5C7DA108E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BDEC97E-A6C2-4AAD-90F3-A2B8A9EE5832}" type="slidenum">
              <a:rPr lang="en-US" altLang="ja-JP" sz="1400" smtClean="0"/>
              <a:pPr>
                <a:spcBef>
                  <a:spcPct val="0"/>
                </a:spcBef>
                <a:buFontTx/>
                <a:buNone/>
              </a:pPr>
              <a:t>4</a:t>
            </a:fld>
            <a:endParaRPr lang="en-US" altLang="ja-JP" sz="1400"/>
          </a:p>
        </p:txBody>
      </p:sp>
      <p:graphicFrame>
        <p:nvGraphicFramePr>
          <p:cNvPr id="7171" name="Object 4">
            <a:extLst>
              <a:ext uri="{FF2B5EF4-FFF2-40B4-BE49-F238E27FC236}">
                <a16:creationId xmlns:a16="http://schemas.microsoft.com/office/drawing/2014/main" id="{981F7CBB-E0A9-4A47-AC8D-504ADBFD849B}"/>
              </a:ext>
            </a:extLst>
          </p:cNvPr>
          <p:cNvGraphicFramePr>
            <a:graphicFrameLocks noGrp="1" noChangeAspect="1"/>
          </p:cNvGraphicFramePr>
          <p:nvPr>
            <p:ph idx="1"/>
          </p:nvPr>
        </p:nvGraphicFramePr>
        <p:xfrm>
          <a:off x="0" y="404813"/>
          <a:ext cx="9144000" cy="6742112"/>
        </p:xfrm>
        <a:graphic>
          <a:graphicData uri="http://schemas.openxmlformats.org/presentationml/2006/ole">
            <mc:AlternateContent xmlns:mc="http://schemas.openxmlformats.org/markup-compatibility/2006">
              <mc:Choice xmlns:v="urn:schemas-microsoft-com:vml" Requires="v">
                <p:oleObj spid="_x0000_s7172" name="ワークシート" r:id="rId3" imgW="15354300" imgH="12992100" progId="Excel.Sheet.8">
                  <p:embed/>
                </p:oleObj>
              </mc:Choice>
              <mc:Fallback>
                <p:oleObj name="ワークシート" r:id="rId3" imgW="15354300" imgH="12992100" progId="Excel.Sheet.8">
                  <p:embed/>
                  <p:pic>
                    <p:nvPicPr>
                      <p:cNvPr id="0" name="Object 4"/>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404813"/>
                        <a:ext cx="9144000" cy="6742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スライド番号プレースホルダ 5">
            <a:extLst>
              <a:ext uri="{FF2B5EF4-FFF2-40B4-BE49-F238E27FC236}">
                <a16:creationId xmlns:a16="http://schemas.microsoft.com/office/drawing/2014/main" id="{E59D827C-8978-49A5-A188-C4FCE1045C4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D86D731-5B26-4B0B-8973-CF1B4ABEE3D0}" type="slidenum">
              <a:rPr lang="en-US" altLang="ja-JP" sz="1400" smtClean="0"/>
              <a:pPr>
                <a:spcBef>
                  <a:spcPct val="0"/>
                </a:spcBef>
                <a:buFontTx/>
                <a:buNone/>
              </a:pPr>
              <a:t>5</a:t>
            </a:fld>
            <a:endParaRPr lang="en-US" altLang="ja-JP" sz="1400"/>
          </a:p>
        </p:txBody>
      </p:sp>
      <p:sp>
        <p:nvSpPr>
          <p:cNvPr id="8195" name="Rectangle 2">
            <a:extLst>
              <a:ext uri="{FF2B5EF4-FFF2-40B4-BE49-F238E27FC236}">
                <a16:creationId xmlns:a16="http://schemas.microsoft.com/office/drawing/2014/main" id="{54CB66AE-186F-4105-BA8C-40A107C924BA}"/>
              </a:ext>
            </a:extLst>
          </p:cNvPr>
          <p:cNvSpPr>
            <a:spLocks noGrp="1" noChangeArrowheads="1"/>
          </p:cNvSpPr>
          <p:nvPr>
            <p:ph type="title"/>
          </p:nvPr>
        </p:nvSpPr>
        <p:spPr>
          <a:xfrm>
            <a:off x="468313" y="549275"/>
            <a:ext cx="8229600" cy="396875"/>
          </a:xfrm>
          <a:solidFill>
            <a:schemeClr val="accent1"/>
          </a:solidFill>
        </p:spPr>
        <p:txBody>
          <a:bodyPr>
            <a:spAutoFit/>
          </a:bodyPr>
          <a:lstStyle/>
          <a:p>
            <a:pPr eaLnBrk="1" hangingPunct="1"/>
            <a:r>
              <a:rPr lang="ja-JP" altLang="en-US" sz="2000" b="1">
                <a:ea typeface="ＭＳ ゴシック" panose="020B0609070205080204" pitchFamily="49" charset="-128"/>
              </a:rPr>
              <a:t>人員に関するもの</a:t>
            </a:r>
          </a:p>
        </p:txBody>
      </p:sp>
      <p:sp>
        <p:nvSpPr>
          <p:cNvPr id="8196" name="Rectangle 3">
            <a:extLst>
              <a:ext uri="{FF2B5EF4-FFF2-40B4-BE49-F238E27FC236}">
                <a16:creationId xmlns:a16="http://schemas.microsoft.com/office/drawing/2014/main" id="{A45B9A6D-50FC-4B79-9035-BDA4A9E03D0F}"/>
              </a:ext>
            </a:extLst>
          </p:cNvPr>
          <p:cNvSpPr>
            <a:spLocks noChangeArrowheads="1"/>
          </p:cNvSpPr>
          <p:nvPr/>
        </p:nvSpPr>
        <p:spPr bwMode="auto">
          <a:xfrm>
            <a:off x="471488" y="981075"/>
            <a:ext cx="8132762" cy="574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p>
          <a:p>
            <a:pPr eaLnBrk="1" hangingPunct="1">
              <a:spcBef>
                <a:spcPct val="0"/>
              </a:spcBef>
              <a:buFontTx/>
              <a:buNone/>
              <a:defRPr/>
            </a:pPr>
            <a:r>
              <a:rPr lang="ja-JP" altLang="en-US" sz="1600" b="1" u="sng" dirty="0">
                <a:solidFill>
                  <a:srgbClr val="0070C0"/>
                </a:solidFill>
                <a:ea typeface="ＭＳ ゴシック" panose="020B0609070205080204" pitchFamily="49" charset="-128"/>
              </a:rPr>
              <a:t>（１）勤務表に関するもの</a:t>
            </a:r>
          </a:p>
          <a:p>
            <a:pPr eaLnBrk="1" hangingPunct="1">
              <a:spcBef>
                <a:spcPct val="0"/>
              </a:spcBef>
              <a:buFontTx/>
              <a:buNone/>
              <a:defRPr/>
            </a:pPr>
            <a:r>
              <a:rPr lang="en-US" altLang="ja-JP" sz="1400" b="1" dirty="0">
                <a:solidFill>
                  <a:srgbClr val="000000"/>
                </a:solidFill>
                <a:ea typeface="ＭＳ ゴシック" panose="020B0609070205080204" pitchFamily="49" charset="-128"/>
              </a:rPr>
              <a:t>【</a:t>
            </a:r>
            <a:r>
              <a:rPr lang="ja-JP" altLang="en-US" sz="1400" b="1" dirty="0">
                <a:solidFill>
                  <a:srgbClr val="000000"/>
                </a:solidFill>
                <a:ea typeface="ＭＳ ゴシック" panose="020B0609070205080204" pitchFamily="49" charset="-128"/>
              </a:rPr>
              <a:t>共通</a:t>
            </a:r>
            <a:r>
              <a:rPr lang="en-US" altLang="ja-JP" sz="1400" b="1" dirty="0">
                <a:solidFill>
                  <a:srgbClr val="000000"/>
                </a:solidFill>
                <a:ea typeface="ＭＳ ゴシック" panose="020B0609070205080204" pitchFamily="49" charset="-128"/>
              </a:rPr>
              <a:t>】</a:t>
            </a:r>
          </a:p>
          <a:p>
            <a:pPr eaLnBrk="1" hangingPunct="1">
              <a:spcBef>
                <a:spcPct val="0"/>
              </a:spcBef>
              <a:buFontTx/>
              <a:buNone/>
              <a:defRPr/>
            </a:pPr>
            <a:r>
              <a:rPr lang="ja-JP" altLang="en-US" sz="1400" b="1" dirty="0">
                <a:solidFill>
                  <a:srgbClr val="000000"/>
                </a:solidFill>
                <a:ea typeface="ＭＳ ゴシック" panose="020B0609070205080204" pitchFamily="49" charset="-128"/>
              </a:rPr>
              <a:t>　</a:t>
            </a:r>
            <a:r>
              <a:rPr lang="ja-JP" altLang="en-US" sz="1400" dirty="0">
                <a:solidFill>
                  <a:srgbClr val="000000"/>
                </a:solidFill>
                <a:latin typeface="ＭＳ 明朝" panose="02020609040205080304" pitchFamily="17" charset="-128"/>
                <a:ea typeface="ＭＳ 明朝" panose="02020609040205080304" pitchFamily="17" charset="-128"/>
              </a:rPr>
              <a:t>・雇用形態にかかわらず、施設において定められている常勤の従業者が勤務すべき時間数に達　</a:t>
            </a:r>
          </a:p>
          <a:p>
            <a:pPr eaLnBrk="1"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していなければ、介護保険法上の「常勤」とは認められない</a:t>
            </a:r>
          </a:p>
          <a:p>
            <a:pPr eaLnBrk="1"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・非常勤職員の休暇や出張の時間は、常勤換算するときの勤務延時間数に含めない</a:t>
            </a:r>
          </a:p>
          <a:p>
            <a:pPr eaLnBrk="1" hangingPunct="1">
              <a:spcBef>
                <a:spcPct val="0"/>
              </a:spcBef>
              <a:buFontTx/>
              <a:buNone/>
              <a:defRPr/>
            </a:pPr>
            <a:endParaRPr lang="en-US" altLang="ja-JP" sz="1400" dirty="0">
              <a:solidFill>
                <a:srgbClr val="000000"/>
              </a:solidFill>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a:t>
            </a:r>
            <a:r>
              <a:rPr lang="en-US" altLang="ja-JP" sz="1400" dirty="0">
                <a:solidFill>
                  <a:srgbClr val="000000"/>
                </a:solidFill>
                <a:latin typeface="ＭＳ 明朝" panose="02020609040205080304" pitchFamily="17" charset="-128"/>
                <a:ea typeface="ＭＳ 明朝" panose="02020609040205080304" pitchFamily="17" charset="-128"/>
              </a:rPr>
              <a:t>※</a:t>
            </a:r>
            <a:r>
              <a:rPr lang="ja-JP" altLang="en-US" sz="1400" dirty="0">
                <a:solidFill>
                  <a:srgbClr val="000000"/>
                </a:solidFill>
                <a:latin typeface="ＭＳ 明朝" panose="02020609040205080304" pitchFamily="17" charset="-128"/>
                <a:ea typeface="ＭＳ 明朝" panose="02020609040205080304" pitchFamily="17" charset="-128"/>
              </a:rPr>
              <a:t>よくある間違い</a:t>
            </a:r>
          </a:p>
          <a:p>
            <a:pPr eaLnBrk="1"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・勤務延時間数を計算するときの実労働時間に休憩時間は含まれないが、夜勤職員配置加算の延　</a:t>
            </a:r>
            <a:endParaRPr lang="en-US" altLang="ja-JP" sz="1400" dirty="0">
              <a:solidFill>
                <a:srgbClr val="000000"/>
              </a:solidFill>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夜勤時間数を計算するときの夜勤時間数には休憩時間は含まれる</a:t>
            </a:r>
          </a:p>
          <a:p>
            <a:pPr eaLnBrk="1"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a:t>
            </a:r>
            <a:r>
              <a:rPr lang="en-US" altLang="ja-JP" sz="1400" dirty="0">
                <a:solidFill>
                  <a:srgbClr val="000000"/>
                </a:solidFill>
                <a:latin typeface="ＭＳ 明朝" panose="02020609040205080304" pitchFamily="17" charset="-128"/>
                <a:ea typeface="ＭＳ 明朝" panose="02020609040205080304" pitchFamily="17" charset="-128"/>
              </a:rPr>
              <a:t>17</a:t>
            </a:r>
            <a:r>
              <a:rPr lang="ja-JP" altLang="en-US" sz="1400" dirty="0">
                <a:solidFill>
                  <a:srgbClr val="000000"/>
                </a:solidFill>
                <a:latin typeface="ＭＳ 明朝" panose="02020609040205080304" pitchFamily="17" charset="-128"/>
                <a:ea typeface="ＭＳ 明朝" panose="02020609040205080304" pitchFamily="17" charset="-128"/>
              </a:rPr>
              <a:t>時から９時までの夜勤（</a:t>
            </a:r>
            <a:r>
              <a:rPr lang="en-US" altLang="ja-JP" sz="1400" dirty="0">
                <a:solidFill>
                  <a:srgbClr val="000000"/>
                </a:solidFill>
                <a:latin typeface="ＭＳ 明朝" panose="02020609040205080304" pitchFamily="17" charset="-128"/>
                <a:ea typeface="ＭＳ 明朝" panose="02020609040205080304" pitchFamily="17" charset="-128"/>
              </a:rPr>
              <a:t>16</a:t>
            </a:r>
            <a:r>
              <a:rPr lang="ja-JP" altLang="en-US" sz="1400" dirty="0">
                <a:solidFill>
                  <a:srgbClr val="000000"/>
                </a:solidFill>
                <a:latin typeface="ＭＳ 明朝" panose="02020609040205080304" pitchFamily="17" charset="-128"/>
                <a:ea typeface="ＭＳ 明朝" panose="02020609040205080304" pitchFamily="17" charset="-128"/>
              </a:rPr>
              <a:t>時間拘束）で休憩時間が２時間の場合、</a:t>
            </a:r>
            <a:r>
              <a:rPr lang="ja-JP" altLang="en-US" sz="1400" u="sng" dirty="0">
                <a:solidFill>
                  <a:srgbClr val="000000"/>
                </a:solidFill>
                <a:latin typeface="ＭＳ 明朝" panose="02020609040205080304" pitchFamily="17" charset="-128"/>
                <a:ea typeface="ＭＳ 明朝" panose="02020609040205080304" pitchFamily="17" charset="-128"/>
              </a:rPr>
              <a:t>勤務延時間数</a:t>
            </a:r>
            <a:r>
              <a:rPr lang="ja-JP" altLang="en-US" sz="1400" dirty="0">
                <a:solidFill>
                  <a:srgbClr val="000000"/>
                </a:solidFill>
                <a:latin typeface="ＭＳ 明朝" panose="02020609040205080304" pitchFamily="17" charset="-128"/>
                <a:ea typeface="ＭＳ 明朝" panose="02020609040205080304" pitchFamily="17" charset="-128"/>
              </a:rPr>
              <a:t>を計算する</a:t>
            </a:r>
          </a:p>
          <a:p>
            <a:pPr eaLnBrk="1"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ときの実労働時間は</a:t>
            </a:r>
            <a:r>
              <a:rPr lang="en-US" altLang="ja-JP" sz="1400" dirty="0">
                <a:solidFill>
                  <a:srgbClr val="000000"/>
                </a:solidFill>
                <a:latin typeface="ＭＳ 明朝" panose="02020609040205080304" pitchFamily="17" charset="-128"/>
                <a:ea typeface="ＭＳ 明朝" panose="02020609040205080304" pitchFamily="17" charset="-128"/>
              </a:rPr>
              <a:t>14</a:t>
            </a:r>
            <a:r>
              <a:rPr lang="ja-JP" altLang="en-US" sz="1400" dirty="0">
                <a:solidFill>
                  <a:srgbClr val="000000"/>
                </a:solidFill>
                <a:latin typeface="ＭＳ 明朝" panose="02020609040205080304" pitchFamily="17" charset="-128"/>
                <a:ea typeface="ＭＳ 明朝" panose="02020609040205080304" pitchFamily="17" charset="-128"/>
              </a:rPr>
              <a:t>時間で、</a:t>
            </a:r>
            <a:r>
              <a:rPr lang="ja-JP" altLang="en-US" sz="1400" u="sng" dirty="0">
                <a:solidFill>
                  <a:srgbClr val="000000"/>
                </a:solidFill>
                <a:latin typeface="ＭＳ 明朝" panose="02020609040205080304" pitchFamily="17" charset="-128"/>
                <a:ea typeface="ＭＳ 明朝" panose="02020609040205080304" pitchFamily="17" charset="-128"/>
              </a:rPr>
              <a:t>延夜勤時間数</a:t>
            </a:r>
            <a:r>
              <a:rPr lang="ja-JP" altLang="en-US" sz="1400" dirty="0">
                <a:solidFill>
                  <a:srgbClr val="000000"/>
                </a:solidFill>
                <a:latin typeface="ＭＳ 明朝" panose="02020609040205080304" pitchFamily="17" charset="-128"/>
                <a:ea typeface="ＭＳ 明朝" panose="02020609040205080304" pitchFamily="17" charset="-128"/>
              </a:rPr>
              <a:t>を計算するときの夜勤時間数は</a:t>
            </a:r>
            <a:r>
              <a:rPr lang="en-US" altLang="ja-JP" sz="1400" dirty="0">
                <a:solidFill>
                  <a:srgbClr val="000000"/>
                </a:solidFill>
                <a:latin typeface="ＭＳ 明朝" panose="02020609040205080304" pitchFamily="17" charset="-128"/>
                <a:ea typeface="ＭＳ 明朝" panose="02020609040205080304" pitchFamily="17" charset="-128"/>
              </a:rPr>
              <a:t>16</a:t>
            </a:r>
            <a:r>
              <a:rPr lang="ja-JP" altLang="en-US" sz="1400" dirty="0">
                <a:solidFill>
                  <a:srgbClr val="000000"/>
                </a:solidFill>
                <a:latin typeface="ＭＳ 明朝" panose="02020609040205080304" pitchFamily="17" charset="-128"/>
                <a:ea typeface="ＭＳ 明朝" panose="02020609040205080304" pitchFamily="17" charset="-128"/>
              </a:rPr>
              <a:t>時間になる</a:t>
            </a:r>
          </a:p>
          <a:p>
            <a:pPr eaLnBrk="1" hangingPunct="1">
              <a:spcBef>
                <a:spcPct val="0"/>
              </a:spcBef>
              <a:buFontTx/>
              <a:buNone/>
              <a:defRPr/>
            </a:pPr>
            <a:endParaRPr lang="en-US" altLang="ja-JP" sz="1600" b="1" u="sng" dirty="0">
              <a:solidFill>
                <a:srgbClr val="000000"/>
              </a:solidFill>
              <a:ea typeface="ＭＳ ゴシック" panose="020B0609070205080204" pitchFamily="49" charset="-128"/>
            </a:endParaRPr>
          </a:p>
          <a:p>
            <a:pPr eaLnBrk="1" hangingPunct="1">
              <a:spcBef>
                <a:spcPct val="0"/>
              </a:spcBef>
              <a:buFontTx/>
              <a:buNone/>
              <a:defRPr/>
            </a:pPr>
            <a:r>
              <a:rPr lang="ja-JP" altLang="en-US" sz="1600" b="1" u="sng" dirty="0">
                <a:solidFill>
                  <a:srgbClr val="0070C0"/>
                </a:solidFill>
                <a:ea typeface="ＭＳ ゴシック" panose="020B0609070205080204" pitchFamily="49" charset="-128"/>
              </a:rPr>
              <a:t>（２）人員基準を満たさないもの</a:t>
            </a:r>
            <a:endParaRPr lang="ja-JP" altLang="en-US" sz="1400" dirty="0">
              <a:solidFill>
                <a:srgbClr val="0070C0"/>
              </a:solidFill>
              <a:latin typeface="ＭＳ 明朝" panose="02020609040205080304" pitchFamily="17" charset="-128"/>
              <a:ea typeface="ＭＳ 明朝" panose="02020609040205080304" pitchFamily="17" charset="-128"/>
            </a:endParaRPr>
          </a:p>
          <a:p>
            <a:pPr eaLnBrk="1" fontAlgn="ctr" hangingPunct="1">
              <a:spcBef>
                <a:spcPct val="0"/>
              </a:spcBef>
              <a:buFontTx/>
              <a:buNone/>
              <a:defRPr/>
            </a:pPr>
            <a:r>
              <a:rPr lang="en-US" altLang="ja-JP" sz="1400" b="1" dirty="0">
                <a:latin typeface="ＭＳ ゴシック" panose="020B0609070205080204" pitchFamily="49" charset="-128"/>
                <a:ea typeface="ＭＳ ゴシック" panose="020B0609070205080204" pitchFamily="49" charset="-128"/>
              </a:rPr>
              <a:t>【</a:t>
            </a:r>
            <a:r>
              <a:rPr lang="ja-JP" altLang="en-US" sz="1400" b="1" dirty="0">
                <a:latin typeface="ＭＳ ゴシック" panose="020B0609070205080204" pitchFamily="49" charset="-128"/>
                <a:ea typeface="ＭＳ ゴシック" panose="020B0609070205080204" pitchFamily="49" charset="-128"/>
              </a:rPr>
              <a:t>特別養護老人ホーム</a:t>
            </a:r>
            <a:r>
              <a:rPr lang="en-US" altLang="ja-JP" sz="1400" b="1" dirty="0">
                <a:latin typeface="ＭＳ ゴシック" panose="020B0609070205080204" pitchFamily="49" charset="-128"/>
                <a:ea typeface="ＭＳ ゴシック" panose="020B0609070205080204" pitchFamily="49" charset="-128"/>
              </a:rPr>
              <a:t>】</a:t>
            </a:r>
          </a:p>
          <a:p>
            <a:pPr eaLnBrk="1" fontAlgn="ctr"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　</a:t>
            </a:r>
            <a:r>
              <a:rPr lang="ja-JP" altLang="en-US" sz="1400" dirty="0">
                <a:latin typeface="ＭＳ 明朝" panose="02020609040205080304" pitchFamily="17" charset="-128"/>
                <a:ea typeface="ＭＳ 明朝" panose="02020609040205080304" pitchFamily="17" charset="-128"/>
              </a:rPr>
              <a:t>・特別養護老人ホームにおいて勤務すべき時間帯については、</a:t>
            </a:r>
            <a:r>
              <a:rPr lang="ja-JP" altLang="en-US" sz="1400" dirty="0">
                <a:solidFill>
                  <a:srgbClr val="000000"/>
                </a:solidFill>
                <a:latin typeface="ＭＳ 明朝" panose="02020609040205080304" pitchFamily="17" charset="-128"/>
                <a:ea typeface="ＭＳ 明朝" panose="02020609040205080304" pitchFamily="17" charset="-128"/>
              </a:rPr>
              <a:t>生活相談員、介護職員及び看護職</a:t>
            </a:r>
            <a:endParaRPr lang="en-US" altLang="ja-JP" sz="1400" dirty="0">
              <a:solidFill>
                <a:srgbClr val="000000"/>
              </a:solidFill>
              <a:latin typeface="ＭＳ 明朝" panose="02020609040205080304" pitchFamily="17" charset="-128"/>
              <a:ea typeface="ＭＳ 明朝" panose="02020609040205080304" pitchFamily="17" charset="-128"/>
            </a:endParaRPr>
          </a:p>
          <a:p>
            <a:pPr eaLnBrk="1" fontAlgn="ctr"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員は兼務しないこと（機能訓練指導員、介護支援専門員及び併設する短期入所の同職との兼務</a:t>
            </a:r>
            <a:endParaRPr lang="en-US" altLang="ja-JP" sz="1400" dirty="0">
              <a:solidFill>
                <a:srgbClr val="000000"/>
              </a:solidFill>
              <a:latin typeface="ＭＳ 明朝" panose="02020609040205080304" pitchFamily="17" charset="-128"/>
              <a:ea typeface="ＭＳ 明朝" panose="02020609040205080304" pitchFamily="17" charset="-128"/>
            </a:endParaRPr>
          </a:p>
          <a:p>
            <a:pPr eaLnBrk="1" fontAlgn="ctr"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は可能） 　　</a:t>
            </a:r>
          </a:p>
          <a:p>
            <a:pPr eaLnBrk="1" fontAlgn="ctr"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・特別養護老人ホームにおいて勤務すべき時間帯以外については、勤務表で明確に区分した上で</a:t>
            </a:r>
            <a:endParaRPr lang="en-US" altLang="ja-JP" sz="1400" dirty="0">
              <a:solidFill>
                <a:srgbClr val="000000"/>
              </a:solidFill>
              <a:latin typeface="ＭＳ 明朝" panose="02020609040205080304" pitchFamily="17" charset="-128"/>
              <a:ea typeface="ＭＳ 明朝" panose="02020609040205080304" pitchFamily="17" charset="-128"/>
            </a:endParaRPr>
          </a:p>
          <a:p>
            <a:pPr eaLnBrk="1" fontAlgn="ctr" hangingPunct="1">
              <a:spcBef>
                <a:spcPct val="0"/>
              </a:spcBef>
              <a:buFontTx/>
              <a:buNone/>
              <a:defRPr/>
            </a:pPr>
            <a:r>
              <a:rPr lang="ja-JP" altLang="en-US" sz="1400" dirty="0">
                <a:solidFill>
                  <a:srgbClr val="000000"/>
                </a:solidFill>
                <a:latin typeface="ＭＳ 明朝" panose="02020609040205080304" pitchFamily="17" charset="-128"/>
                <a:ea typeface="ＭＳ 明朝" panose="02020609040205080304" pitchFamily="17" charset="-128"/>
              </a:rPr>
              <a:t>　　他の事業所や施設の職務に従事することは可能　</a:t>
            </a:r>
            <a:endParaRPr lang="en-US" altLang="ja-JP" sz="1400" dirty="0">
              <a:latin typeface="ＭＳ 明朝" panose="02020609040205080304" pitchFamily="17" charset="-128"/>
              <a:ea typeface="ＭＳ 明朝" panose="02020609040205080304" pitchFamily="17" charset="-128"/>
            </a:endParaRPr>
          </a:p>
          <a:p>
            <a:pPr marL="174625" eaLnBrk="1" fontAlgn="ctr" hangingPunct="1">
              <a:spcBef>
                <a:spcPct val="0"/>
              </a:spcBef>
              <a:buFontTx/>
              <a:buNone/>
              <a:defRPr/>
            </a:pPr>
            <a:endParaRPr lang="en-US" altLang="ja-JP" sz="1400" dirty="0">
              <a:latin typeface="ＭＳ ゴシック" panose="020B0609070205080204" pitchFamily="49" charset="-128"/>
              <a:ea typeface="ＭＳ ゴシック" panose="020B0609070205080204" pitchFamily="49" charset="-128"/>
            </a:endParaRPr>
          </a:p>
          <a:p>
            <a:pPr eaLnBrk="1" fontAlgn="ctr" hangingPunct="1">
              <a:spcBef>
                <a:spcPct val="0"/>
              </a:spcBef>
              <a:buFontTx/>
              <a:buNone/>
              <a:defRPr/>
            </a:pPr>
            <a:r>
              <a:rPr lang="en-US" altLang="ja-JP" sz="1400" b="1" dirty="0">
                <a:latin typeface="ＭＳ ゴシック" panose="020B0609070205080204" pitchFamily="49" charset="-128"/>
                <a:ea typeface="ＭＳ ゴシック" panose="020B0609070205080204" pitchFamily="49" charset="-128"/>
              </a:rPr>
              <a:t>【</a:t>
            </a:r>
            <a:r>
              <a:rPr lang="ja-JP" altLang="en-US" sz="1400" b="1" dirty="0">
                <a:latin typeface="ＭＳ ゴシック" panose="020B0609070205080204" pitchFamily="49" charset="-128"/>
                <a:ea typeface="ＭＳ ゴシック" panose="020B0609070205080204" pitchFamily="49" charset="-128"/>
              </a:rPr>
              <a:t>特定施設入居者生活介護</a:t>
            </a:r>
            <a:r>
              <a:rPr lang="en-US" altLang="ja-JP" sz="1400" b="1" dirty="0">
                <a:latin typeface="ＭＳ ゴシック" panose="020B0609070205080204" pitchFamily="49" charset="-128"/>
                <a:ea typeface="ＭＳ ゴシック" panose="020B0609070205080204" pitchFamily="49" charset="-128"/>
              </a:rPr>
              <a:t>】</a:t>
            </a:r>
          </a:p>
          <a:p>
            <a:pPr marL="174625" eaLnBrk="1" fontAlgn="ctr"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・計画作成担当者が他の職務に従事する場合、常勤換算するときの勤務時間は按分すること</a:t>
            </a:r>
            <a:endParaRPr lang="en-US" altLang="ja-JP" sz="1400" dirty="0">
              <a:latin typeface="ＭＳ 明朝" panose="02020609040205080304" pitchFamily="17" charset="-128"/>
              <a:ea typeface="ＭＳ 明朝" panose="02020609040205080304" pitchFamily="17" charset="-128"/>
            </a:endParaRPr>
          </a:p>
          <a:p>
            <a:pPr marL="174625" eaLnBrk="1" fontAlgn="ctr" hangingPunct="1">
              <a:spcBef>
                <a:spcPct val="0"/>
              </a:spcBef>
              <a:buFontTx/>
              <a:buNone/>
              <a:defRPr/>
            </a:pP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介護保険施設の介護支援専門員とは取扱いが異なる</a:t>
            </a:r>
          </a:p>
          <a:p>
            <a:pPr marL="174625" eaLnBrk="1" fontAlgn="ctr" hangingPunct="1">
              <a:spcBef>
                <a:spcPct val="0"/>
              </a:spcBef>
              <a:buFontTx/>
              <a:buNone/>
              <a:defRPr/>
            </a:pPr>
            <a:endParaRPr lang="ja-JP" altLang="en-US" sz="1400" dirty="0">
              <a:latin typeface="ＭＳ ゴシック" panose="020B0609070205080204" pitchFamily="49" charset="-128"/>
              <a:ea typeface="ＭＳ ゴシック" panose="020B0609070205080204" pitchFamily="49" charset="-128"/>
            </a:endParaRPr>
          </a:p>
          <a:p>
            <a:pPr marL="363538" indent="-363538" eaLnBrk="1" fontAlgn="ctr" hangingPunct="1">
              <a:spcBef>
                <a:spcPct val="0"/>
              </a:spcBef>
              <a:buFontTx/>
              <a:buNone/>
              <a:defRPr/>
            </a:pPr>
            <a:endParaRPr lang="ja-JP" altLang="en-US" sz="1400" dirty="0">
              <a:solidFill>
                <a:srgbClr val="FF0000"/>
              </a:solidFill>
              <a:latin typeface="ＭＳ ゴシック" panose="020B0609070205080204" pitchFamily="49" charset="-128"/>
              <a:ea typeface="ＭＳ ゴシック" panose="020B0609070205080204" pitchFamily="49" charset="-128"/>
            </a:endParaRPr>
          </a:p>
          <a:p>
            <a:pPr marL="536575" indent="-173038" eaLnBrk="1" fontAlgn="ctr" hangingPunct="1">
              <a:spcBef>
                <a:spcPct val="0"/>
              </a:spcBef>
              <a:buFontTx/>
              <a:buNone/>
              <a:defRPr/>
            </a:pPr>
            <a:endParaRPr lang="ja-JP" altLang="en-US" sz="1400" dirty="0">
              <a:latin typeface="ＭＳ ゴシック" panose="020B0609070205080204" pitchFamily="49" charset="-128"/>
              <a:ea typeface="ＭＳ ゴシック" panose="020B0609070205080204" pitchFamily="49" charset="-128"/>
            </a:endParaRPr>
          </a:p>
          <a:p>
            <a:pPr eaLnBrk="1" fontAlgn="ctr"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eaLnBrk="1" fontAlgn="ctr" hangingPunct="1">
              <a:spcBef>
                <a:spcPct val="0"/>
              </a:spcBef>
              <a:buFontTx/>
              <a:buNone/>
              <a:defRPr/>
            </a:pPr>
            <a:endParaRPr lang="ja-JP" altLang="en-US" sz="1400" dirty="0">
              <a:ea typeface="ＭＳ ゴシック" panose="020B0609070205080204" pitchFamily="49" charset="-128"/>
            </a:endParaRPr>
          </a:p>
          <a:p>
            <a:pPr eaLnBrk="1" fontAlgn="ctr" hangingPunct="1">
              <a:spcBef>
                <a:spcPct val="0"/>
              </a:spcBef>
              <a:buFontTx/>
              <a:buNone/>
              <a:defRPr/>
            </a:pPr>
            <a:endParaRPr lang="ja-JP" altLang="en-US" sz="1400" u="sng" dirty="0">
              <a:ea typeface="ＭＳ ゴシック" panose="020B0609070205080204" pitchFamily="49" charset="-128"/>
            </a:endParaRPr>
          </a:p>
        </p:txBody>
      </p:sp>
      <p:sp>
        <p:nvSpPr>
          <p:cNvPr id="8197" name="Rectangle 4">
            <a:extLst>
              <a:ext uri="{FF2B5EF4-FFF2-40B4-BE49-F238E27FC236}">
                <a16:creationId xmlns:a16="http://schemas.microsoft.com/office/drawing/2014/main" id="{B159AEDF-5E93-459F-8881-6ED44FD30771}"/>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2" name="大かっこ 1">
            <a:extLst>
              <a:ext uri="{FF2B5EF4-FFF2-40B4-BE49-F238E27FC236}">
                <a16:creationId xmlns:a16="http://schemas.microsoft.com/office/drawing/2014/main" id="{D07695A3-C47C-4AB2-BDEA-6EB2E4B8D952}"/>
              </a:ext>
            </a:extLst>
          </p:cNvPr>
          <p:cNvSpPr/>
          <p:nvPr/>
        </p:nvSpPr>
        <p:spPr>
          <a:xfrm>
            <a:off x="827088" y="3213100"/>
            <a:ext cx="7632700" cy="360363"/>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 5">
            <a:extLst>
              <a:ext uri="{FF2B5EF4-FFF2-40B4-BE49-F238E27FC236}">
                <a16:creationId xmlns:a16="http://schemas.microsoft.com/office/drawing/2014/main" id="{6A3C6FBF-4C7D-4769-9DFE-6C7E758A9766}"/>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9810365A-CF95-41A4-8DAE-2DD0DC0ABC68}" type="slidenum">
              <a:rPr lang="en-US" altLang="ja-JP" sz="1400" smtClean="0"/>
              <a:pPr>
                <a:spcBef>
                  <a:spcPct val="0"/>
                </a:spcBef>
                <a:buFontTx/>
                <a:buNone/>
              </a:pPr>
              <a:t>6</a:t>
            </a:fld>
            <a:endParaRPr lang="en-US" altLang="ja-JP" sz="1400"/>
          </a:p>
        </p:txBody>
      </p:sp>
      <p:sp>
        <p:nvSpPr>
          <p:cNvPr id="9219" name="Rectangle 2">
            <a:extLst>
              <a:ext uri="{FF2B5EF4-FFF2-40B4-BE49-F238E27FC236}">
                <a16:creationId xmlns:a16="http://schemas.microsoft.com/office/drawing/2014/main" id="{44624B48-7B9B-4C6D-9DC1-64880A8A1349}"/>
              </a:ext>
            </a:extLst>
          </p:cNvPr>
          <p:cNvSpPr>
            <a:spLocks noGrp="1" noChangeArrowheads="1"/>
          </p:cNvSpPr>
          <p:nvPr>
            <p:ph type="title"/>
          </p:nvPr>
        </p:nvSpPr>
        <p:spPr>
          <a:xfrm>
            <a:off x="457200" y="530225"/>
            <a:ext cx="8362950" cy="396875"/>
          </a:xfrm>
          <a:solidFill>
            <a:srgbClr val="CCFFCC"/>
          </a:solidFill>
        </p:spPr>
        <p:txBody>
          <a:bodyPr>
            <a:spAutoFit/>
          </a:bodyPr>
          <a:lstStyle/>
          <a:p>
            <a:pPr eaLnBrk="1" hangingPunct="1"/>
            <a:r>
              <a:rPr lang="ja-JP" altLang="en-US" sz="2000" b="1">
                <a:solidFill>
                  <a:schemeClr val="tx1"/>
                </a:solidFill>
                <a:ea typeface="ＭＳ ゴシック" panose="020B0609070205080204" pitchFamily="49" charset="-128"/>
              </a:rPr>
              <a:t>運営に関するもの（１）</a:t>
            </a:r>
          </a:p>
        </p:txBody>
      </p:sp>
      <p:sp>
        <p:nvSpPr>
          <p:cNvPr id="9220" name="Rectangle 4">
            <a:extLst>
              <a:ext uri="{FF2B5EF4-FFF2-40B4-BE49-F238E27FC236}">
                <a16:creationId xmlns:a16="http://schemas.microsoft.com/office/drawing/2014/main" id="{AE42FA80-ACEF-4EE7-9722-AF3417F9B5DD}"/>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9221" name="Rectangle 6">
            <a:extLst>
              <a:ext uri="{FF2B5EF4-FFF2-40B4-BE49-F238E27FC236}">
                <a16:creationId xmlns:a16="http://schemas.microsoft.com/office/drawing/2014/main" id="{C446A063-7B3F-4E1F-AFC7-8A814D6325C6}"/>
              </a:ext>
            </a:extLst>
          </p:cNvPr>
          <p:cNvSpPr>
            <a:spLocks noChangeArrowheads="1"/>
          </p:cNvSpPr>
          <p:nvPr/>
        </p:nvSpPr>
        <p:spPr bwMode="auto">
          <a:xfrm>
            <a:off x="395288" y="981075"/>
            <a:ext cx="8424862" cy="4740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eaLnBrk="1" hangingPunct="1">
              <a:spcBef>
                <a:spcPct val="0"/>
              </a:spcBef>
              <a:buFontTx/>
              <a:buNone/>
            </a:pPr>
            <a:r>
              <a:rPr lang="ja-JP" altLang="en-US" sz="1600" b="1" u="sng">
                <a:solidFill>
                  <a:srgbClr val="0070C0"/>
                </a:solidFill>
                <a:ea typeface="ＭＳ ゴシック" panose="020B0609070205080204" pitchFamily="49" charset="-128"/>
              </a:rPr>
              <a:t>（１）利用料等の受領に関するもの</a:t>
            </a:r>
          </a:p>
          <a:p>
            <a:pPr eaLnBrk="1" hangingPunct="1">
              <a:spcBef>
                <a:spcPct val="0"/>
              </a:spcBef>
              <a:buFontTx/>
              <a:buNone/>
            </a:pPr>
            <a:r>
              <a:rPr lang="en-US" altLang="ja-JP" sz="1400" b="1">
                <a:ea typeface="ＭＳ ゴシック" panose="020B0609070205080204" pitchFamily="49" charset="-128"/>
              </a:rPr>
              <a:t>【</a:t>
            </a:r>
            <a:r>
              <a:rPr lang="ja-JP" altLang="en-US" sz="1400" b="1">
                <a:ea typeface="ＭＳ ゴシック" panose="020B0609070205080204" pitchFamily="49" charset="-128"/>
              </a:rPr>
              <a:t>共通</a:t>
            </a:r>
            <a:r>
              <a:rPr lang="en-US" altLang="ja-JP" sz="1400" b="1">
                <a:ea typeface="ＭＳ ゴシック" panose="020B0609070205080204" pitchFamily="49" charset="-128"/>
              </a:rPr>
              <a:t>】</a:t>
            </a:r>
          </a:p>
          <a:p>
            <a:pPr eaLnBrk="1" hangingPunct="1">
              <a:spcBef>
                <a:spcPct val="0"/>
              </a:spcBef>
              <a:buFontTx/>
              <a:buNone/>
            </a:pPr>
            <a:r>
              <a:rPr lang="ja-JP" altLang="en-US" sz="1400">
                <a:ea typeface="ＭＳ ゴシック" panose="020B0609070205080204" pitchFamily="49" charset="-128"/>
              </a:rPr>
              <a:t>　</a:t>
            </a:r>
            <a:r>
              <a:rPr lang="ja-JP" altLang="en-US" sz="1400">
                <a:latin typeface="ＭＳ 明朝" panose="02020609040205080304" pitchFamily="17" charset="-128"/>
                <a:ea typeface="ＭＳ 明朝" panose="02020609040205080304" pitchFamily="17" charset="-128"/>
              </a:rPr>
              <a:t>・利用料の支払いを受ける際は、各費用を区分した</a:t>
            </a:r>
            <a:r>
              <a:rPr lang="ja-JP" altLang="en-US" sz="1400">
                <a:solidFill>
                  <a:srgbClr val="000000"/>
                </a:solidFill>
                <a:latin typeface="ＭＳ 明朝" panose="02020609040205080304" pitchFamily="17" charset="-128"/>
                <a:ea typeface="ＭＳ 明朝" panose="02020609040205080304" pitchFamily="17" charset="-128"/>
              </a:rPr>
              <a:t>領収証を交付すること</a:t>
            </a:r>
            <a:endParaRPr lang="ja-JP" altLang="en-US" sz="1400">
              <a:latin typeface="ＭＳ 明朝" panose="02020609040205080304" pitchFamily="17" charset="-128"/>
              <a:ea typeface="ＭＳ 明朝" panose="02020609040205080304" pitchFamily="17" charset="-128"/>
            </a:endParaRPr>
          </a:p>
          <a:p>
            <a:pPr eaLnBrk="1" hangingPunct="1">
              <a:spcBef>
                <a:spcPct val="0"/>
              </a:spcBef>
              <a:buFontTx/>
              <a:buNone/>
            </a:pPr>
            <a:endParaRPr lang="ja-JP" altLang="en-US" sz="140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（介護保険法施行規則第</a:t>
            </a:r>
            <a:r>
              <a:rPr lang="en-US" altLang="ja-JP" sz="1400">
                <a:latin typeface="ＭＳ 明朝" panose="02020609040205080304" pitchFamily="17" charset="-128"/>
                <a:ea typeface="ＭＳ 明朝" panose="02020609040205080304" pitchFamily="17" charset="-128"/>
              </a:rPr>
              <a:t>82</a:t>
            </a:r>
            <a:r>
              <a:rPr lang="ja-JP" altLang="en-US" sz="1400">
                <a:latin typeface="ＭＳ 明朝" panose="02020609040205080304" pitchFamily="17" charset="-128"/>
                <a:ea typeface="ＭＳ 明朝" panose="02020609040205080304" pitchFamily="17" charset="-128"/>
              </a:rPr>
              <a:t>条（居宅サービスは第</a:t>
            </a:r>
            <a:r>
              <a:rPr lang="en-US" altLang="ja-JP" sz="1400">
                <a:latin typeface="ＭＳ 明朝" panose="02020609040205080304" pitchFamily="17" charset="-128"/>
                <a:ea typeface="ＭＳ 明朝" panose="02020609040205080304" pitchFamily="17" charset="-128"/>
              </a:rPr>
              <a:t>65</a:t>
            </a:r>
            <a:r>
              <a:rPr lang="ja-JP" altLang="en-US" sz="1400">
                <a:latin typeface="ＭＳ 明朝" panose="02020609040205080304" pitchFamily="17" charset="-128"/>
                <a:ea typeface="ＭＳ 明朝" panose="02020609040205080304" pitchFamily="17" charset="-128"/>
              </a:rPr>
              <a:t>条）要旨）</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・介護保険施設（指定居宅サービス事業者）は、領収証に、指定施設サービス等（指定居宅サービ</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ス）について（居宅）要介護被保険者から支払いを受けた費用のうち、介護保険法第</a:t>
            </a:r>
            <a:r>
              <a:rPr lang="en-US" altLang="ja-JP" sz="1400">
                <a:latin typeface="ＭＳ 明朝" panose="02020609040205080304" pitchFamily="17" charset="-128"/>
                <a:ea typeface="ＭＳ 明朝" panose="02020609040205080304" pitchFamily="17" charset="-128"/>
              </a:rPr>
              <a:t>48</a:t>
            </a:r>
            <a:r>
              <a:rPr lang="ja-JP" altLang="en-US" sz="1400">
                <a:latin typeface="ＭＳ 明朝" panose="02020609040205080304" pitchFamily="17" charset="-128"/>
                <a:ea typeface="ＭＳ 明朝" panose="02020609040205080304" pitchFamily="17" charset="-128"/>
              </a:rPr>
              <a:t>条第２項</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（第</a:t>
            </a:r>
            <a:r>
              <a:rPr lang="en-US" altLang="ja-JP" sz="1400">
                <a:latin typeface="ＭＳ 明朝" panose="02020609040205080304" pitchFamily="17" charset="-128"/>
                <a:ea typeface="ＭＳ 明朝" panose="02020609040205080304" pitchFamily="17" charset="-128"/>
              </a:rPr>
              <a:t>41</a:t>
            </a:r>
            <a:r>
              <a:rPr lang="ja-JP" altLang="en-US" sz="1400">
                <a:latin typeface="ＭＳ 明朝" panose="02020609040205080304" pitchFamily="17" charset="-128"/>
                <a:ea typeface="ＭＳ 明朝" panose="02020609040205080304" pitchFamily="17" charset="-128"/>
              </a:rPr>
              <a:t>条第４項第１号又は第２号）に規定する厚生労働大臣が定める基準により算定した費用の額、　</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食事の提供に要した費用の額及び居住（滞在）に要した費用の額に係るもの並びにその他の費用の</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額を区分して記載し、当該その他の費用の額についてはそれぞれ個別の費用ごとに区分して記載し</a:t>
            </a: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なければならない。</a:t>
            </a:r>
            <a:endParaRPr lang="en-US" altLang="ja-JP" sz="1400">
              <a:latin typeface="ＭＳ 明朝" panose="02020609040205080304" pitchFamily="17" charset="-128"/>
              <a:ea typeface="ＭＳ 明朝" panose="02020609040205080304" pitchFamily="17" charset="-128"/>
            </a:endParaRPr>
          </a:p>
          <a:p>
            <a:pPr eaLnBrk="1" hangingPunct="1">
              <a:spcBef>
                <a:spcPct val="0"/>
              </a:spcBef>
              <a:buFontTx/>
              <a:buNone/>
            </a:pPr>
            <a:endParaRPr lang="ja-JP" altLang="en-US" sz="1400">
              <a:latin typeface="ＭＳ 明朝" panose="02020609040205080304" pitchFamily="17" charset="-128"/>
              <a:ea typeface="ＭＳ 明朝" panose="02020609040205080304" pitchFamily="17" charset="-128"/>
            </a:endParaRPr>
          </a:p>
          <a:p>
            <a:pPr eaLnBrk="1" hangingPunct="1">
              <a:spcBef>
                <a:spcPct val="0"/>
              </a:spcBef>
              <a:buFontTx/>
              <a:buNone/>
            </a:pPr>
            <a:endParaRPr lang="en-US" altLang="ja-JP" sz="1600" b="1" u="sng">
              <a:solidFill>
                <a:srgbClr val="0070C0"/>
              </a:solidFill>
              <a:ea typeface="ＭＳ ゴシック" panose="020B0609070205080204" pitchFamily="49" charset="-128"/>
            </a:endParaRPr>
          </a:p>
          <a:p>
            <a:pPr eaLnBrk="1" hangingPunct="1">
              <a:spcBef>
                <a:spcPct val="0"/>
              </a:spcBef>
              <a:buFontTx/>
              <a:buNone/>
            </a:pPr>
            <a:r>
              <a:rPr lang="ja-JP" altLang="en-US" sz="1600" b="1" u="sng">
                <a:solidFill>
                  <a:srgbClr val="0070C0"/>
                </a:solidFill>
                <a:ea typeface="ＭＳ ゴシック" panose="020B0609070205080204" pitchFamily="49" charset="-128"/>
              </a:rPr>
              <a:t>（２）入退所に関するもの</a:t>
            </a:r>
          </a:p>
          <a:p>
            <a:pPr eaLnBrk="1" hangingPunct="1">
              <a:spcBef>
                <a:spcPct val="0"/>
              </a:spcBef>
              <a:buFontTx/>
              <a:buNone/>
            </a:pPr>
            <a:r>
              <a:rPr lang="en-US" altLang="ja-JP" sz="1400" b="1">
                <a:solidFill>
                  <a:srgbClr val="000000"/>
                </a:solidFill>
                <a:latin typeface="ＭＳ ゴシック" panose="020B0609070205080204" pitchFamily="49" charset="-128"/>
                <a:ea typeface="ＭＳ ゴシック" panose="020B0609070205080204" pitchFamily="49" charset="-128"/>
              </a:rPr>
              <a:t>【</a:t>
            </a:r>
            <a:r>
              <a:rPr lang="ja-JP" altLang="en-US" sz="1400" b="1">
                <a:solidFill>
                  <a:srgbClr val="000000"/>
                </a:solidFill>
                <a:latin typeface="ＭＳ ゴシック" panose="020B0609070205080204" pitchFamily="49" charset="-128"/>
                <a:ea typeface="ＭＳ ゴシック" panose="020B0609070205080204" pitchFamily="49" charset="-128"/>
              </a:rPr>
              <a:t>特別養護老人ホーム</a:t>
            </a:r>
            <a:r>
              <a:rPr lang="en-US" altLang="ja-JP" sz="1400" b="1">
                <a:solidFill>
                  <a:srgbClr val="000000"/>
                </a:solidFill>
                <a:latin typeface="ＭＳ ゴシック" panose="020B0609070205080204" pitchFamily="49" charset="-128"/>
                <a:ea typeface="ＭＳ ゴシック" panose="020B0609070205080204" pitchFamily="49" charset="-128"/>
              </a:rPr>
              <a:t>】</a:t>
            </a:r>
          </a:p>
          <a:p>
            <a:pPr eaLnBrk="1" hangingPunct="1">
              <a:spcBef>
                <a:spcPct val="0"/>
              </a:spcBef>
              <a:buFontTx/>
              <a:buNone/>
            </a:pPr>
            <a:r>
              <a:rPr lang="ja-JP" altLang="en-US" sz="1400">
                <a:solidFill>
                  <a:srgbClr val="000000"/>
                </a:solidFill>
                <a:ea typeface="ＭＳ ゴシック" panose="020B0609070205080204" pitchFamily="49" charset="-128"/>
              </a:rPr>
              <a:t>　</a:t>
            </a:r>
            <a:r>
              <a:rPr lang="ja-JP" altLang="en-US" sz="1400">
                <a:solidFill>
                  <a:srgbClr val="000000"/>
                </a:solidFill>
                <a:latin typeface="ＭＳ 明朝" panose="02020609040205080304" pitchFamily="17" charset="-128"/>
                <a:ea typeface="ＭＳ 明朝" panose="02020609040205080304" pitchFamily="17" charset="-128"/>
              </a:rPr>
              <a:t>・指定介護福祉施設サービスを受ける必要性の高い者の優先的な入所を決定する際の手続きや入所の</a:t>
            </a:r>
            <a:endParaRPr lang="en-US" altLang="ja-JP" sz="1400">
              <a:solidFill>
                <a:srgbClr val="000000"/>
              </a:solidFill>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a:solidFill>
                  <a:srgbClr val="000000"/>
                </a:solidFill>
                <a:latin typeface="ＭＳ 明朝" panose="02020609040205080304" pitchFamily="17" charset="-128"/>
                <a:ea typeface="ＭＳ 明朝" panose="02020609040205080304" pitchFamily="17" charset="-128"/>
              </a:rPr>
              <a:t>　　必要性の高さを判断する基準等を「香川県指定介護老人福祉施設等優先入所指針」において定めて</a:t>
            </a:r>
            <a:endParaRPr lang="en-US" altLang="ja-JP" sz="1400">
              <a:solidFill>
                <a:srgbClr val="000000"/>
              </a:solidFill>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a:solidFill>
                  <a:srgbClr val="000000"/>
                </a:solidFill>
                <a:latin typeface="ＭＳ 明朝" panose="02020609040205080304" pitchFamily="17" charset="-128"/>
                <a:ea typeface="ＭＳ 明朝" panose="02020609040205080304" pitchFamily="17" charset="-128"/>
              </a:rPr>
              <a:t>　　いるが、平成２７年３月に指針が改正されているので、改正後の指針を用いること</a:t>
            </a:r>
          </a:p>
          <a:p>
            <a:pPr eaLnBrk="1" hangingPunct="1">
              <a:spcBef>
                <a:spcPct val="0"/>
              </a:spcBef>
              <a:buFontTx/>
              <a:buNone/>
            </a:pPr>
            <a:endParaRPr lang="en-US" altLang="ja-JP" sz="1400">
              <a:ea typeface="ＭＳ ゴシック" panose="020B0609070205080204" pitchFamily="49" charset="-128"/>
            </a:endParaRPr>
          </a:p>
          <a:p>
            <a:pPr eaLnBrk="1" hangingPunct="1">
              <a:spcBef>
                <a:spcPct val="0"/>
              </a:spcBef>
              <a:buFontTx/>
              <a:buNone/>
            </a:pPr>
            <a:endParaRPr lang="ja-JP" altLang="en-US" sz="1400">
              <a:ea typeface="ＭＳ ゴシック" panose="020B0609070205080204" pitchFamily="49"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スライド番号プレースホルダー 1">
            <a:extLst>
              <a:ext uri="{FF2B5EF4-FFF2-40B4-BE49-F238E27FC236}">
                <a16:creationId xmlns:a16="http://schemas.microsoft.com/office/drawing/2014/main" id="{8572F74F-1599-450A-BD4A-5BDB479F9494}"/>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B610CDB7-8197-4B1F-8033-8C700B2EDA9C}" type="slidenum">
              <a:rPr lang="en-US" altLang="ja-JP" sz="1400" smtClean="0"/>
              <a:pPr>
                <a:spcBef>
                  <a:spcPct val="0"/>
                </a:spcBef>
                <a:buFontTx/>
                <a:buNone/>
              </a:pPr>
              <a:t>7</a:t>
            </a:fld>
            <a:endParaRPr lang="en-US" altLang="ja-JP" sz="1400"/>
          </a:p>
        </p:txBody>
      </p:sp>
      <p:sp>
        <p:nvSpPr>
          <p:cNvPr id="3" name="Rectangle 2">
            <a:extLst>
              <a:ext uri="{FF2B5EF4-FFF2-40B4-BE49-F238E27FC236}">
                <a16:creationId xmlns:a16="http://schemas.microsoft.com/office/drawing/2014/main" id="{F3210091-B9C7-44D9-B740-A6DE493D71E6}"/>
              </a:ext>
            </a:extLst>
          </p:cNvPr>
          <p:cNvSpPr txBox="1">
            <a:spLocks noChangeArrowheads="1"/>
          </p:cNvSpPr>
          <p:nvPr/>
        </p:nvSpPr>
        <p:spPr>
          <a:xfrm>
            <a:off x="457200" y="530225"/>
            <a:ext cx="8362950" cy="396875"/>
          </a:xfrm>
          <a:prstGeom prst="rect">
            <a:avLst/>
          </a:prstGeom>
          <a:solidFill>
            <a:srgbClr val="CCFFCC"/>
          </a:solidFill>
        </p:spPr>
        <p:txBody>
          <a:bodyPr>
            <a:sp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eaLnBrk="1" hangingPunct="1">
              <a:defRPr/>
            </a:pPr>
            <a:r>
              <a:rPr lang="ja-JP" altLang="en-US" sz="2000" b="1" kern="0" dirty="0">
                <a:solidFill>
                  <a:schemeClr val="tx1"/>
                </a:solidFill>
                <a:ea typeface="ＭＳ ゴシック" panose="020B0609070205080204" pitchFamily="49" charset="-128"/>
              </a:rPr>
              <a:t>運営に関するもの（２）</a:t>
            </a:r>
          </a:p>
        </p:txBody>
      </p:sp>
      <p:sp>
        <p:nvSpPr>
          <p:cNvPr id="10244" name="Rectangle 4">
            <a:extLst>
              <a:ext uri="{FF2B5EF4-FFF2-40B4-BE49-F238E27FC236}">
                <a16:creationId xmlns:a16="http://schemas.microsoft.com/office/drawing/2014/main" id="{4B4EB167-A7AA-4DAE-9ED4-E1540A22D450}"/>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6149" name="Rectangle 6">
            <a:extLst>
              <a:ext uri="{FF2B5EF4-FFF2-40B4-BE49-F238E27FC236}">
                <a16:creationId xmlns:a16="http://schemas.microsoft.com/office/drawing/2014/main" id="{DE52499E-C3A7-467D-B54B-A3E397FC698E}"/>
              </a:ext>
            </a:extLst>
          </p:cNvPr>
          <p:cNvSpPr>
            <a:spLocks noChangeArrowheads="1"/>
          </p:cNvSpPr>
          <p:nvPr/>
        </p:nvSpPr>
        <p:spPr bwMode="auto">
          <a:xfrm>
            <a:off x="395288" y="981075"/>
            <a:ext cx="8424862" cy="563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ea typeface="ＭＳ ゴシック" panose="020B0609070205080204" pitchFamily="49" charset="-128"/>
              </a:rPr>
              <a:t>【</a:t>
            </a:r>
            <a:r>
              <a:rPr lang="ja-JP" altLang="en-US" sz="1600" b="1" dirty="0">
                <a:solidFill>
                  <a:srgbClr val="FF0000"/>
                </a:solidFill>
                <a:ea typeface="ＭＳ ゴシック" panose="020B0609070205080204" pitchFamily="49" charset="-128"/>
              </a:rPr>
              <a:t>指導事項</a:t>
            </a:r>
            <a:r>
              <a:rPr lang="en-US" altLang="ja-JP" sz="1600" b="1" dirty="0">
                <a:solidFill>
                  <a:srgbClr val="FF0000"/>
                </a:solidFill>
                <a:ea typeface="ＭＳ ゴシック" panose="020B0609070205080204" pitchFamily="49" charset="-128"/>
              </a:rPr>
              <a:t>】</a:t>
            </a:r>
          </a:p>
          <a:p>
            <a:pPr eaLnBrk="1" hangingPunct="1">
              <a:spcBef>
                <a:spcPct val="0"/>
              </a:spcBef>
              <a:buFontTx/>
              <a:buNone/>
              <a:defRPr/>
            </a:pPr>
            <a:r>
              <a:rPr lang="ja-JP" altLang="en-US" sz="1600" b="1" u="sng" dirty="0">
                <a:solidFill>
                  <a:srgbClr val="0070C0"/>
                </a:solidFill>
                <a:ea typeface="ＭＳ ゴシック" panose="020B0609070205080204" pitchFamily="49" charset="-128"/>
              </a:rPr>
              <a:t>（３）非常災害対策に関するもの</a:t>
            </a:r>
          </a:p>
          <a:p>
            <a:pPr eaLnBrk="1" hangingPunct="1">
              <a:spcBef>
                <a:spcPct val="0"/>
              </a:spcBef>
              <a:buFontTx/>
              <a:buNone/>
              <a:defRPr/>
            </a:pPr>
            <a:r>
              <a:rPr lang="en-US" altLang="ja-JP" sz="1400" b="1" dirty="0">
                <a:ea typeface="ＭＳ ゴシック" panose="020B0609070205080204" pitchFamily="49" charset="-128"/>
              </a:rPr>
              <a:t>【</a:t>
            </a:r>
            <a:r>
              <a:rPr lang="ja-JP" altLang="en-US" sz="1400" b="1" dirty="0">
                <a:ea typeface="ＭＳ ゴシック" panose="020B0609070205080204" pitchFamily="49" charset="-128"/>
              </a:rPr>
              <a:t>共通</a:t>
            </a:r>
            <a:r>
              <a:rPr lang="en-US" altLang="ja-JP" sz="1400" b="1" dirty="0">
                <a:ea typeface="ＭＳ ゴシック" panose="020B0609070205080204" pitchFamily="49" charset="-128"/>
              </a:rPr>
              <a:t>】</a:t>
            </a:r>
          </a:p>
          <a:p>
            <a:pPr eaLnBrk="1" hangingPunct="1">
              <a:spcBef>
                <a:spcPct val="0"/>
              </a:spcBef>
              <a:buFontTx/>
              <a:buNone/>
              <a:defRPr/>
            </a:pPr>
            <a:r>
              <a:rPr lang="ja-JP" altLang="en-US" sz="1400" dirty="0">
                <a:ea typeface="ＭＳ ゴシック" panose="020B0609070205080204" pitchFamily="49" charset="-128"/>
              </a:rPr>
              <a:t>　</a:t>
            </a:r>
            <a:r>
              <a:rPr lang="ja-JP" altLang="en-US" sz="1400" dirty="0">
                <a:latin typeface="ＭＳ 明朝" panose="02020609040205080304" pitchFamily="17" charset="-128"/>
                <a:ea typeface="ＭＳ 明朝" panose="02020609040205080304" pitchFamily="17" charset="-128"/>
              </a:rPr>
              <a:t>①職員、利用者の行動計画、避難場所、避難方法など、災害種別ごとに具体的な行動マニュアルを作</a:t>
            </a: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成又は見直すこと。</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（高齢者施設における防災マニュアル作成の手引き（平成</a:t>
            </a:r>
            <a:r>
              <a:rPr lang="en-US" altLang="ja-JP" sz="1400" dirty="0">
                <a:latin typeface="ＭＳ 明朝" panose="02020609040205080304" pitchFamily="17" charset="-128"/>
                <a:ea typeface="ＭＳ 明朝" panose="02020609040205080304" pitchFamily="17" charset="-128"/>
              </a:rPr>
              <a:t>24</a:t>
            </a:r>
            <a:r>
              <a:rPr lang="ja-JP" altLang="en-US" sz="1400" dirty="0">
                <a:latin typeface="ＭＳ 明朝" panose="02020609040205080304" pitchFamily="17" charset="-128"/>
                <a:ea typeface="ＭＳ 明朝" panose="02020609040205080304" pitchFamily="17" charset="-128"/>
              </a:rPr>
              <a:t>年３月香川県健康福祉部））</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・事業所が自然災害の予想される区域内にあるかどうか等、事業所に起こりうる災害の想定。</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・防災設備等の確認、備品等の転倒防止、危険物の管理や保管等、平常時の備えについての検討。</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・連絡体制や役割分担の明確化、現状の人員体制への見直し。</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・避難場所、避難方法の検討</a:t>
            </a:r>
          </a:p>
          <a:p>
            <a:pPr marL="2619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・職員、利用者等への十分な周知</a:t>
            </a:r>
          </a:p>
          <a:p>
            <a:pPr marL="174625" eaLnBrk="1" hangingPunct="1">
              <a:spcBef>
                <a:spcPct val="0"/>
              </a:spcBef>
              <a:buFontTx/>
              <a:buNone/>
              <a:tabLst>
                <a:tab pos="174625" algn="l"/>
              </a:tabLst>
              <a:defRPr/>
            </a:pPr>
            <a:endParaRPr lang="en-US" altLang="ja-JP" sz="1400" dirty="0">
              <a:latin typeface="ＭＳ 明朝" panose="02020609040205080304" pitchFamily="17" charset="-128"/>
              <a:ea typeface="ＭＳ 明朝" panose="02020609040205080304" pitchFamily="17" charset="-128"/>
            </a:endParaRPr>
          </a:p>
          <a:p>
            <a:pPr marL="174625" eaLnBrk="1" hangingPunct="1">
              <a:spcBef>
                <a:spcPct val="0"/>
              </a:spcBef>
              <a:buFontTx/>
              <a:buNone/>
              <a:tabLst>
                <a:tab pos="174625" algn="l"/>
              </a:tabLst>
              <a:defRPr/>
            </a:pPr>
            <a:r>
              <a:rPr lang="ja-JP" altLang="en-US" sz="1400" dirty="0">
                <a:latin typeface="ＭＳ 明朝" panose="02020609040205080304" pitchFamily="17" charset="-128"/>
                <a:ea typeface="ＭＳ 明朝" panose="02020609040205080304" pitchFamily="17" charset="-128"/>
              </a:rPr>
              <a:t>②定期的に避難等の訓練を実施すること（年２回以上）</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defRPr/>
            </a:pPr>
            <a:endParaRPr lang="en-US" altLang="ja-JP" sz="1600" b="1" dirty="0">
              <a:solidFill>
                <a:srgbClr val="FF0000"/>
              </a:solidFill>
              <a:ea typeface="ＭＳ ゴシック" panose="020B0609070205080204" pitchFamily="49" charset="-128"/>
            </a:endParaRPr>
          </a:p>
          <a:p>
            <a:pPr eaLnBrk="1" hangingPunct="1">
              <a:spcBef>
                <a:spcPct val="0"/>
              </a:spcBef>
              <a:buFontTx/>
              <a:buNone/>
              <a:defRPr/>
            </a:pPr>
            <a:r>
              <a:rPr lang="en-US" altLang="ja-JP" sz="1600" b="1" dirty="0">
                <a:solidFill>
                  <a:srgbClr val="FF0000"/>
                </a:solidFill>
                <a:ea typeface="ＭＳ ゴシック" panose="020B0609070205080204" pitchFamily="49" charset="-128"/>
              </a:rPr>
              <a:t>【</a:t>
            </a:r>
            <a:r>
              <a:rPr lang="ja-JP" altLang="en-US" sz="1600" b="1" dirty="0">
                <a:solidFill>
                  <a:srgbClr val="FF0000"/>
                </a:solidFill>
                <a:ea typeface="ＭＳ ゴシック" panose="020B0609070205080204" pitchFamily="49" charset="-128"/>
              </a:rPr>
              <a:t>指導事項</a:t>
            </a:r>
            <a:r>
              <a:rPr lang="en-US" altLang="ja-JP" sz="1600" b="1" dirty="0">
                <a:solidFill>
                  <a:srgbClr val="FF0000"/>
                </a:solidFill>
                <a:ea typeface="ＭＳ ゴシック" panose="020B0609070205080204" pitchFamily="49" charset="-128"/>
              </a:rPr>
              <a:t>】</a:t>
            </a:r>
          </a:p>
          <a:p>
            <a:pPr eaLnBrk="1" hangingPunct="1">
              <a:spcBef>
                <a:spcPct val="0"/>
              </a:spcBef>
              <a:buFontTx/>
              <a:buNone/>
              <a:defRPr/>
            </a:pPr>
            <a:r>
              <a:rPr lang="ja-JP" altLang="en-US" sz="1600" b="1" u="sng" dirty="0">
                <a:solidFill>
                  <a:srgbClr val="0070C0"/>
                </a:solidFill>
                <a:ea typeface="ＭＳ ゴシック" panose="020B0609070205080204" pitchFamily="49" charset="-128"/>
              </a:rPr>
              <a:t>（４）短期入所的な施設サービスの利用について</a:t>
            </a:r>
          </a:p>
          <a:p>
            <a:pPr eaLnBrk="1" hangingPunct="1">
              <a:spcBef>
                <a:spcPct val="0"/>
              </a:spcBef>
              <a:buFontTx/>
              <a:buNone/>
              <a:defRPr/>
            </a:pP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共通：介護老人保健施設</a:t>
            </a:r>
            <a:r>
              <a:rPr lang="en-US" altLang="ja-JP" sz="1400" dirty="0">
                <a:latin typeface="ＭＳ 明朝" panose="02020609040205080304" pitchFamily="17" charset="-128"/>
                <a:ea typeface="ＭＳ 明朝" panose="02020609040205080304" pitchFamily="17" charset="-128"/>
              </a:rPr>
              <a:t>】</a:t>
            </a:r>
            <a:r>
              <a:rPr lang="ja-JP" altLang="en-US" sz="1400" dirty="0">
                <a:latin typeface="ＭＳ 明朝" panose="02020609040205080304" pitchFamily="17" charset="-128"/>
                <a:ea typeface="ＭＳ 明朝" panose="02020609040205080304" pitchFamily="17" charset="-128"/>
              </a:rPr>
              <a:t>　</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あらかじめ退所日を決めて短期入所していたが、支給限度基準額を超える利用について施設入所に　</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切り替えている事例が見られた。</a:t>
            </a:r>
            <a:endParaRPr lang="en-US" altLang="ja-JP" sz="1400"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a:t>
            </a:r>
            <a:r>
              <a:rPr lang="ja-JP" altLang="en-US" sz="1400" u="sng" dirty="0">
                <a:latin typeface="ＭＳ 明朝" panose="02020609040205080304" pitchFamily="17" charset="-128"/>
                <a:ea typeface="ＭＳ 明朝" panose="02020609040205080304" pitchFamily="17" charset="-128"/>
              </a:rPr>
              <a:t>短期入所サービスについては、あらかじめ利用期間を定めて入所するものである。よって、あらか　　</a:t>
            </a:r>
            <a:endParaRPr lang="en-US" altLang="ja-JP" sz="1400" u="sng"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a:t>
            </a:r>
            <a:r>
              <a:rPr lang="ja-JP" altLang="en-US" sz="1400" u="sng" dirty="0" err="1">
                <a:latin typeface="ＭＳ 明朝" panose="02020609040205080304" pitchFamily="17" charset="-128"/>
                <a:ea typeface="ＭＳ 明朝" panose="02020609040205080304" pitchFamily="17" charset="-128"/>
              </a:rPr>
              <a:t>じめ退</a:t>
            </a:r>
            <a:r>
              <a:rPr lang="ja-JP" altLang="en-US" sz="1400" u="sng" dirty="0">
                <a:latin typeface="ＭＳ 明朝" panose="02020609040205080304" pitchFamily="17" charset="-128"/>
                <a:ea typeface="ＭＳ 明朝" panose="02020609040205080304" pitchFamily="17" charset="-128"/>
              </a:rPr>
              <a:t>所日を決めて入所する場合、そのサービスは短期入所サービスであり、このようなサービス</a:t>
            </a:r>
            <a:endParaRPr lang="en-US" altLang="ja-JP" sz="1400" u="sng"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a:t>
            </a:r>
            <a:r>
              <a:rPr lang="ja-JP" altLang="en-US" sz="1400" u="sng" dirty="0">
                <a:latin typeface="ＭＳ 明朝" panose="02020609040205080304" pitchFamily="17" charset="-128"/>
                <a:ea typeface="ＭＳ 明朝" panose="02020609040205080304" pitchFamily="17" charset="-128"/>
              </a:rPr>
              <a:t>利用を「施設入所」とみなすことは、短期入所サービスを含む居宅サービスの支給限度基準額を設</a:t>
            </a:r>
            <a:endParaRPr lang="en-US" altLang="ja-JP" sz="1400" u="sng" dirty="0">
              <a:latin typeface="ＭＳ 明朝" panose="02020609040205080304" pitchFamily="17" charset="-128"/>
              <a:ea typeface="ＭＳ 明朝" panose="02020609040205080304" pitchFamily="17" charset="-128"/>
            </a:endParaRPr>
          </a:p>
          <a:p>
            <a:pPr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a:t>
            </a:r>
            <a:r>
              <a:rPr lang="ja-JP" altLang="en-US" sz="1400" u="sng" dirty="0">
                <a:latin typeface="ＭＳ 明朝" panose="02020609040205080304" pitchFamily="17" charset="-128"/>
                <a:ea typeface="ＭＳ 明朝" panose="02020609040205080304" pitchFamily="17" charset="-128"/>
              </a:rPr>
              <a:t>けた趣旨を没却するため、認められない。（</a:t>
            </a:r>
            <a:r>
              <a:rPr lang="en-US" altLang="ja-JP" sz="1400" u="sng" dirty="0">
                <a:latin typeface="ＭＳ 明朝" panose="02020609040205080304" pitchFamily="17" charset="-128"/>
                <a:ea typeface="ＭＳ 明朝" panose="02020609040205080304" pitchFamily="17" charset="-128"/>
              </a:rPr>
              <a:t>H27</a:t>
            </a:r>
            <a:r>
              <a:rPr lang="ja-JP" altLang="en-US" sz="1400" u="sng" dirty="0">
                <a:latin typeface="ＭＳ 明朝" panose="02020609040205080304" pitchFamily="17" charset="-128"/>
                <a:ea typeface="ＭＳ 明朝" panose="02020609040205080304" pitchFamily="17" charset="-128"/>
              </a:rPr>
              <a:t>青本</a:t>
            </a:r>
            <a:r>
              <a:rPr lang="en-US" altLang="ja-JP" sz="1400" u="sng" dirty="0">
                <a:latin typeface="ＭＳ 明朝" panose="02020609040205080304" pitchFamily="17" charset="-128"/>
                <a:ea typeface="ＭＳ 明朝" panose="02020609040205080304" pitchFamily="17" charset="-128"/>
              </a:rPr>
              <a:t>P668</a:t>
            </a:r>
            <a:r>
              <a:rPr lang="ja-JP" altLang="en-US" sz="1400" u="sng" dirty="0">
                <a:latin typeface="ＭＳ 明朝" panose="02020609040205080304" pitchFamily="17" charset="-128"/>
                <a:ea typeface="ＭＳ 明朝" panose="02020609040205080304" pitchFamily="17" charset="-128"/>
              </a:rPr>
              <a:t>）</a:t>
            </a:r>
          </a:p>
          <a:p>
            <a:pPr marL="174625" eaLnBrk="1" hangingPunct="1">
              <a:spcBef>
                <a:spcPct val="0"/>
              </a:spcBef>
              <a:buFontTx/>
              <a:buNone/>
              <a:tabLst>
                <a:tab pos="174625" algn="l"/>
              </a:tabLst>
              <a:defRPr/>
            </a:pPr>
            <a:endParaRPr lang="en-US" altLang="ja-JP" sz="1400" dirty="0">
              <a:ea typeface="ＭＳ ゴシック" panose="020B0609070205080204" pitchFamily="49"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 5">
            <a:extLst>
              <a:ext uri="{FF2B5EF4-FFF2-40B4-BE49-F238E27FC236}">
                <a16:creationId xmlns:a16="http://schemas.microsoft.com/office/drawing/2014/main" id="{8AD10407-4C29-4F6A-9A10-0E66B88932B9}"/>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8E7FA710-4B92-46AD-9872-4C9D3BD5C136}" type="slidenum">
              <a:rPr lang="en-US" altLang="ja-JP" sz="1400" smtClean="0"/>
              <a:pPr>
                <a:spcBef>
                  <a:spcPct val="0"/>
                </a:spcBef>
                <a:buFontTx/>
                <a:buNone/>
              </a:pPr>
              <a:t>8</a:t>
            </a:fld>
            <a:endParaRPr lang="en-US" altLang="ja-JP" sz="1400"/>
          </a:p>
        </p:txBody>
      </p:sp>
      <p:sp>
        <p:nvSpPr>
          <p:cNvPr id="11267" name="Rectangle 233">
            <a:extLst>
              <a:ext uri="{FF2B5EF4-FFF2-40B4-BE49-F238E27FC236}">
                <a16:creationId xmlns:a16="http://schemas.microsoft.com/office/drawing/2014/main" id="{547B1AC9-0F65-41D8-9745-9E5D339B5244}"/>
              </a:ext>
            </a:extLst>
          </p:cNvPr>
          <p:cNvSpPr>
            <a:spLocks noChangeArrowheads="1"/>
          </p:cNvSpPr>
          <p:nvPr/>
        </p:nvSpPr>
        <p:spPr bwMode="auto">
          <a:xfrm>
            <a:off x="0" y="60118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ja-JP" sz="1800"/>
          </a:p>
        </p:txBody>
      </p:sp>
      <p:sp>
        <p:nvSpPr>
          <p:cNvPr id="11268" name="Rectangle 308">
            <a:extLst>
              <a:ext uri="{FF2B5EF4-FFF2-40B4-BE49-F238E27FC236}">
                <a16:creationId xmlns:a16="http://schemas.microsoft.com/office/drawing/2014/main" id="{CCFE3FE9-A19B-4051-9470-781E2E72C563}"/>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sp>
        <p:nvSpPr>
          <p:cNvPr id="11269" name="Rectangle 310">
            <a:extLst>
              <a:ext uri="{FF2B5EF4-FFF2-40B4-BE49-F238E27FC236}">
                <a16:creationId xmlns:a16="http://schemas.microsoft.com/office/drawing/2014/main" id="{0DAE00D3-2312-414D-B30F-426537E98F23}"/>
              </a:ext>
            </a:extLst>
          </p:cNvPr>
          <p:cNvSpPr>
            <a:spLocks noChangeArrowheads="1"/>
          </p:cNvSpPr>
          <p:nvPr/>
        </p:nvSpPr>
        <p:spPr bwMode="auto">
          <a:xfrm>
            <a:off x="468313" y="549275"/>
            <a:ext cx="8362950" cy="396875"/>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000" b="1">
                <a:solidFill>
                  <a:schemeClr val="tx2"/>
                </a:solidFill>
              </a:rPr>
              <a:t>運営に関するもの（３）</a:t>
            </a:r>
          </a:p>
        </p:txBody>
      </p:sp>
      <p:sp>
        <p:nvSpPr>
          <p:cNvPr id="11270" name="Rectangle 312">
            <a:extLst>
              <a:ext uri="{FF2B5EF4-FFF2-40B4-BE49-F238E27FC236}">
                <a16:creationId xmlns:a16="http://schemas.microsoft.com/office/drawing/2014/main" id="{6BBCA8B7-8C88-4068-B9B6-82FB41225A79}"/>
              </a:ext>
            </a:extLst>
          </p:cNvPr>
          <p:cNvSpPr>
            <a:spLocks noChangeArrowheads="1"/>
          </p:cNvSpPr>
          <p:nvPr/>
        </p:nvSpPr>
        <p:spPr bwMode="auto">
          <a:xfrm>
            <a:off x="395288" y="908050"/>
            <a:ext cx="8424862" cy="5754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600" b="1">
                <a:solidFill>
                  <a:srgbClr val="FF0000"/>
                </a:solidFill>
                <a:ea typeface="ＭＳ ゴシック" panose="020B0609070205080204" pitchFamily="49" charset="-128"/>
              </a:rPr>
              <a:t>【</a:t>
            </a:r>
            <a:r>
              <a:rPr lang="ja-JP" altLang="en-US" sz="1600" b="1">
                <a:solidFill>
                  <a:srgbClr val="FF0000"/>
                </a:solidFill>
                <a:ea typeface="ＭＳ ゴシック" panose="020B0609070205080204" pitchFamily="49" charset="-128"/>
              </a:rPr>
              <a:t>指導事項</a:t>
            </a:r>
            <a:r>
              <a:rPr lang="en-US" altLang="ja-JP" sz="1600" b="1">
                <a:solidFill>
                  <a:srgbClr val="FF0000"/>
                </a:solidFill>
                <a:ea typeface="ＭＳ ゴシック" panose="020B0609070205080204" pitchFamily="49" charset="-128"/>
              </a:rPr>
              <a:t>】</a:t>
            </a:r>
          </a:p>
          <a:p>
            <a:pPr fontAlgn="ctr">
              <a:spcBef>
                <a:spcPct val="0"/>
              </a:spcBef>
              <a:buFontTx/>
              <a:buNone/>
            </a:pPr>
            <a:r>
              <a:rPr lang="ja-JP" altLang="en-US" sz="1600" b="1" u="sng">
                <a:solidFill>
                  <a:srgbClr val="0070C0"/>
                </a:solidFill>
                <a:ea typeface="ＭＳ ゴシック" panose="020B0609070205080204" pitchFamily="49" charset="-128"/>
              </a:rPr>
              <a:t>（５）</a:t>
            </a:r>
            <a:r>
              <a:rPr lang="ja-JP" altLang="en-US" sz="1600" b="1" u="sng">
                <a:solidFill>
                  <a:srgbClr val="0070C0"/>
                </a:solidFill>
              </a:rPr>
              <a:t>県条例により本県独自に設けられた基準に関するもの</a:t>
            </a:r>
            <a:endParaRPr lang="ja-JP" altLang="en-US" sz="1600" b="1" u="sng">
              <a:solidFill>
                <a:srgbClr val="0070C0"/>
              </a:solidFill>
              <a:ea typeface="ＭＳ ゴシック" panose="020B0609070205080204" pitchFamily="49" charset="-128"/>
            </a:endParaRPr>
          </a:p>
          <a:p>
            <a:pPr fontAlgn="ctr">
              <a:spcBef>
                <a:spcPct val="0"/>
              </a:spcBef>
              <a:buFontTx/>
              <a:buNone/>
            </a:pPr>
            <a:r>
              <a:rPr lang="en-US" altLang="ja-JP" sz="1400" b="1">
                <a:latin typeface="ＭＳ ゴシック" panose="020B0609070205080204" pitchFamily="49" charset="-128"/>
                <a:ea typeface="ＭＳ ゴシック" panose="020B0609070205080204" pitchFamily="49" charset="-128"/>
              </a:rPr>
              <a:t>【</a:t>
            </a:r>
            <a:r>
              <a:rPr lang="ja-JP" altLang="en-US" sz="1400" b="1">
                <a:latin typeface="ＭＳ ゴシック" panose="020B0609070205080204" pitchFamily="49" charset="-128"/>
                <a:ea typeface="ＭＳ ゴシック" panose="020B0609070205080204" pitchFamily="49" charset="-128"/>
              </a:rPr>
              <a:t>香川県社会福祉施設等の人員、設備、運営等の基準等に関する条例</a:t>
            </a:r>
            <a:r>
              <a:rPr lang="en-US" altLang="ja-JP" sz="1400" b="1">
                <a:latin typeface="ＭＳ ゴシック" panose="020B0609070205080204" pitchFamily="49" charset="-128"/>
                <a:ea typeface="ＭＳ ゴシック" panose="020B0609070205080204" pitchFamily="49" charset="-128"/>
              </a:rPr>
              <a:t>】</a:t>
            </a:r>
            <a:endParaRPr lang="ja-JP" altLang="en-US" sz="1400" b="1">
              <a:latin typeface="ＭＳ ゴシック" panose="020B0609070205080204" pitchFamily="49" charset="-128"/>
              <a:ea typeface="ＭＳ ゴシック" panose="020B0609070205080204" pitchFamily="49" charset="-128"/>
            </a:endParaRP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①非常災害対策に関する具体的な計画の概要の掲示</a:t>
            </a:r>
            <a:r>
              <a:rPr lang="en-US" altLang="ja-JP" sz="1400">
                <a:latin typeface="ＭＳ 明朝" panose="02020609040205080304" pitchFamily="17" charset="-128"/>
                <a:ea typeface="ＭＳ 明朝" panose="02020609040205080304" pitchFamily="17" charset="-128"/>
              </a:rPr>
              <a:t>【</a:t>
            </a:r>
            <a:r>
              <a:rPr lang="ja-JP" altLang="en-US" sz="1400">
                <a:latin typeface="ＭＳ 明朝" panose="02020609040205080304" pitchFamily="17" charset="-128"/>
                <a:ea typeface="ＭＳ 明朝" panose="02020609040205080304" pitchFamily="17" charset="-128"/>
              </a:rPr>
              <a:t>第４条</a:t>
            </a:r>
            <a:r>
              <a:rPr lang="en-US" altLang="ja-JP" sz="1400">
                <a:latin typeface="ＭＳ 明朝" panose="02020609040205080304" pitchFamily="17" charset="-128"/>
                <a:ea typeface="ＭＳ 明朝" panose="02020609040205080304" pitchFamily="17" charset="-128"/>
              </a:rPr>
              <a:t>】</a:t>
            </a:r>
            <a:endParaRPr lang="ja-JP" altLang="en-US" sz="1400">
              <a:latin typeface="ＭＳ 明朝" panose="02020609040205080304" pitchFamily="17" charset="-128"/>
              <a:ea typeface="ＭＳ 明朝" panose="02020609040205080304" pitchFamily="17" charset="-128"/>
            </a:endParaRP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・非常災害対策に関する具体的な計画の概要を掲示すること　　　</a:t>
            </a:r>
            <a:endParaRPr lang="en-US" altLang="ja-JP" sz="140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⇒概要とは、立地環境などから想定される非常災害の内容、避難場所、避難経路、避難方法などの</a:t>
            </a:r>
            <a:endParaRPr lang="en-US" altLang="ja-JP" sz="140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計画の骨子が記載されたもの。掲示場所に制約がある場合などは計画等を受付に備えて自由に閲</a:t>
            </a:r>
            <a:endParaRPr lang="en-US" altLang="ja-JP" sz="1400">
              <a:latin typeface="ＭＳ 明朝" panose="02020609040205080304" pitchFamily="17" charset="-128"/>
              <a:ea typeface="ＭＳ 明朝" panose="02020609040205080304" pitchFamily="17" charset="-128"/>
            </a:endParaRPr>
          </a:p>
          <a:p>
            <a:pPr eaLnBrk="1" hangingPunct="1">
              <a:spcBef>
                <a:spcPct val="0"/>
              </a:spcBef>
              <a:buFontTx/>
              <a:buNone/>
            </a:pPr>
            <a:r>
              <a:rPr lang="ja-JP" altLang="en-US" sz="1400">
                <a:latin typeface="ＭＳ 明朝" panose="02020609040205080304" pitchFamily="17" charset="-128"/>
                <a:ea typeface="ＭＳ 明朝" panose="02020609040205080304" pitchFamily="17" charset="-128"/>
              </a:rPr>
              <a:t>　　　覧できるようにしてもよい。</a:t>
            </a:r>
          </a:p>
          <a:p>
            <a:pPr fontAlgn="ctr">
              <a:spcBef>
                <a:spcPct val="0"/>
              </a:spcBef>
              <a:buFontTx/>
              <a:buNone/>
            </a:pPr>
            <a:endParaRPr lang="ja-JP" altLang="en-US" sz="1400">
              <a:latin typeface="ＭＳ 明朝" panose="02020609040205080304" pitchFamily="17" charset="-128"/>
              <a:ea typeface="ＭＳ 明朝" panose="02020609040205080304" pitchFamily="17" charset="-128"/>
            </a:endParaRP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②研修の実施及び研修の機会の確保</a:t>
            </a:r>
            <a:r>
              <a:rPr lang="en-US" altLang="ja-JP" sz="1400">
                <a:latin typeface="ＭＳ 明朝" panose="02020609040205080304" pitchFamily="17" charset="-128"/>
                <a:ea typeface="ＭＳ 明朝" panose="02020609040205080304" pitchFamily="17" charset="-128"/>
              </a:rPr>
              <a:t>【</a:t>
            </a:r>
            <a:r>
              <a:rPr lang="ja-JP" altLang="en-US" sz="1400">
                <a:latin typeface="ＭＳ 明朝" panose="02020609040205080304" pitchFamily="17" charset="-128"/>
                <a:ea typeface="ＭＳ 明朝" panose="02020609040205080304" pitchFamily="17" charset="-128"/>
              </a:rPr>
              <a:t>第６条</a:t>
            </a:r>
            <a:r>
              <a:rPr lang="en-US" altLang="ja-JP" sz="1400">
                <a:latin typeface="ＭＳ 明朝" panose="02020609040205080304" pitchFamily="17" charset="-128"/>
                <a:ea typeface="ＭＳ 明朝" panose="02020609040205080304" pitchFamily="17" charset="-128"/>
              </a:rPr>
              <a:t>】</a:t>
            </a:r>
            <a:endParaRPr lang="ja-JP" altLang="en-US" sz="1400">
              <a:latin typeface="ＭＳ 明朝" panose="02020609040205080304" pitchFamily="17" charset="-128"/>
              <a:ea typeface="ＭＳ 明朝" panose="02020609040205080304" pitchFamily="17" charset="-128"/>
            </a:endParaRP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・従業者の資質の向上のために</a:t>
            </a:r>
            <a:r>
              <a:rPr lang="ja-JP" altLang="en-US" sz="1400">
                <a:solidFill>
                  <a:srgbClr val="FF0000"/>
                </a:solidFill>
                <a:latin typeface="ＭＳ 明朝" panose="02020609040205080304" pitchFamily="17" charset="-128"/>
                <a:ea typeface="ＭＳ 明朝" panose="02020609040205080304" pitchFamily="17" charset="-128"/>
              </a:rPr>
              <a:t>毎年具体的な研修計画を作成し</a:t>
            </a:r>
            <a:r>
              <a:rPr lang="ja-JP" altLang="en-US" sz="1400">
                <a:latin typeface="ＭＳ 明朝" panose="02020609040205080304" pitchFamily="17" charset="-128"/>
                <a:ea typeface="ＭＳ 明朝" panose="02020609040205080304" pitchFamily="17" charset="-128"/>
              </a:rPr>
              <a:t>、当該研修計画に基づき全ての職員</a:t>
            </a: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又は従業者に対して研修を実施し、</a:t>
            </a:r>
            <a:r>
              <a:rPr lang="ja-JP" altLang="en-US" sz="1400">
                <a:solidFill>
                  <a:srgbClr val="FF0000"/>
                </a:solidFill>
                <a:latin typeface="ＭＳ 明朝" panose="02020609040205080304" pitchFamily="17" charset="-128"/>
                <a:ea typeface="ＭＳ 明朝" panose="02020609040205080304" pitchFamily="17" charset="-128"/>
              </a:rPr>
              <a:t>当該研修の結果を記録すること</a:t>
            </a: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⇒介護保険法等の運営基準に示されているとおり、感染症及び食中毒の予防及びまん延の防止のた</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r>
              <a:rPr lang="en-US" altLang="ja-JP" sz="1400">
                <a:latin typeface="ＭＳ 明朝" panose="02020609040205080304" pitchFamily="17" charset="-128"/>
                <a:ea typeface="ＭＳ 明朝" panose="02020609040205080304" pitchFamily="17" charset="-128"/>
              </a:rPr>
              <a:t>      </a:t>
            </a:r>
            <a:r>
              <a:rPr lang="ja-JP" altLang="en-US" sz="1400">
                <a:latin typeface="ＭＳ 明朝" panose="02020609040205080304" pitchFamily="17" charset="-128"/>
                <a:ea typeface="ＭＳ 明朝" panose="02020609040205080304" pitchFamily="17" charset="-128"/>
              </a:rPr>
              <a:t>めの研修や事故発生の防止のための研修は実施しなければならない。また、その他にも適切なサ</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r>
              <a:rPr lang="en-US" altLang="ja-JP" sz="1400">
                <a:latin typeface="ＭＳ 明朝" panose="02020609040205080304" pitchFamily="17" charset="-128"/>
                <a:ea typeface="ＭＳ 明朝" panose="02020609040205080304" pitchFamily="17" charset="-128"/>
              </a:rPr>
              <a:t>      </a:t>
            </a:r>
            <a:r>
              <a:rPr lang="ja-JP" altLang="en-US" sz="1400">
                <a:latin typeface="ＭＳ 明朝" panose="02020609040205080304" pitchFamily="17" charset="-128"/>
                <a:ea typeface="ＭＳ 明朝" panose="02020609040205080304" pitchFamily="17" charset="-128"/>
              </a:rPr>
              <a:t>ービスが提供できるよう、従業者の資質向上のために施設の実情に合った研修を実施する。例え</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r>
              <a:rPr lang="en-US" altLang="ja-JP" sz="1400">
                <a:latin typeface="ＭＳ 明朝" panose="02020609040205080304" pitchFamily="17" charset="-128"/>
                <a:ea typeface="ＭＳ 明朝" panose="02020609040205080304" pitchFamily="17" charset="-128"/>
              </a:rPr>
              <a:t>      </a:t>
            </a:r>
            <a:r>
              <a:rPr lang="ja-JP" altLang="en-US" sz="1400">
                <a:latin typeface="ＭＳ 明朝" panose="02020609040205080304" pitchFamily="17" charset="-128"/>
                <a:ea typeface="ＭＳ 明朝" panose="02020609040205080304" pitchFamily="17" charset="-128"/>
              </a:rPr>
              <a:t>ば、高齢者を理解するため、加齢による身体機能や精神面の変化・認知症等を理解するための研</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r>
              <a:rPr lang="en-US" altLang="ja-JP" sz="1400">
                <a:latin typeface="ＭＳ 明朝" panose="02020609040205080304" pitchFamily="17" charset="-128"/>
                <a:ea typeface="ＭＳ 明朝" panose="02020609040205080304" pitchFamily="17" charset="-128"/>
              </a:rPr>
              <a:t>      </a:t>
            </a:r>
            <a:r>
              <a:rPr lang="ja-JP" altLang="en-US" sz="1400">
                <a:latin typeface="ＭＳ 明朝" panose="02020609040205080304" pitchFamily="17" charset="-128"/>
                <a:ea typeface="ＭＳ 明朝" panose="02020609040205080304" pitchFamily="17" charset="-128"/>
              </a:rPr>
              <a:t>修高齢者に提供する適切な介護技術、高齢者の権利擁護、高齢者虐待や身体拘束廃止等の研修で</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r>
              <a:rPr lang="en-US" altLang="ja-JP" sz="1400">
                <a:latin typeface="ＭＳ 明朝" panose="02020609040205080304" pitchFamily="17" charset="-128"/>
                <a:ea typeface="ＭＳ 明朝" panose="02020609040205080304" pitchFamily="17" charset="-128"/>
              </a:rPr>
              <a:t>      </a:t>
            </a:r>
            <a:r>
              <a:rPr lang="ja-JP" altLang="en-US" sz="1400">
                <a:latin typeface="ＭＳ 明朝" panose="02020609040205080304" pitchFamily="17" charset="-128"/>
                <a:ea typeface="ＭＳ 明朝" panose="02020609040205080304" pitchFamily="17" charset="-128"/>
              </a:rPr>
              <a:t>ある。</a:t>
            </a: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③業務の質の評価等</a:t>
            </a:r>
            <a:r>
              <a:rPr lang="en-US" altLang="ja-JP" sz="1400">
                <a:latin typeface="ＭＳ 明朝" panose="02020609040205080304" pitchFamily="17" charset="-128"/>
                <a:ea typeface="ＭＳ 明朝" panose="02020609040205080304" pitchFamily="17" charset="-128"/>
              </a:rPr>
              <a:t>【</a:t>
            </a:r>
            <a:r>
              <a:rPr lang="ja-JP" altLang="en-US" sz="1400">
                <a:latin typeface="ＭＳ 明朝" panose="02020609040205080304" pitchFamily="17" charset="-128"/>
                <a:ea typeface="ＭＳ 明朝" panose="02020609040205080304" pitchFamily="17" charset="-128"/>
              </a:rPr>
              <a:t>第８条</a:t>
            </a:r>
            <a:r>
              <a:rPr lang="en-US" altLang="ja-JP" sz="1400">
                <a:latin typeface="ＭＳ 明朝" panose="02020609040205080304" pitchFamily="17" charset="-128"/>
                <a:ea typeface="ＭＳ 明朝" panose="02020609040205080304" pitchFamily="17" charset="-128"/>
              </a:rPr>
              <a:t>】</a:t>
            </a:r>
            <a:endParaRPr lang="ja-JP" altLang="en-US" sz="1400">
              <a:latin typeface="ＭＳ 明朝" panose="02020609040205080304" pitchFamily="17" charset="-128"/>
              <a:ea typeface="ＭＳ 明朝" panose="02020609040205080304" pitchFamily="17" charset="-128"/>
            </a:endParaRP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・業務の一層の改善を図るため、定期的に外部の者による評価を受けるよう努めること</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r>
              <a:rPr lang="ja-JP" altLang="en-US" sz="1400">
                <a:latin typeface="ＭＳ 明朝" panose="02020609040205080304" pitchFamily="17" charset="-128"/>
                <a:ea typeface="ＭＳ 明朝" panose="02020609040205080304" pitchFamily="17" charset="-128"/>
              </a:rPr>
              <a:t>　　⇒例えば、各市町が実施している介護相談員制度の活用や第三者委員に評価を依頼するなどの方法</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r>
              <a:rPr lang="en-US" altLang="ja-JP" sz="1400">
                <a:latin typeface="ＭＳ 明朝" panose="02020609040205080304" pitchFamily="17" charset="-128"/>
                <a:ea typeface="ＭＳ 明朝" panose="02020609040205080304" pitchFamily="17" charset="-128"/>
              </a:rPr>
              <a:t>      </a:t>
            </a:r>
            <a:r>
              <a:rPr lang="ja-JP" altLang="en-US" sz="1400">
                <a:latin typeface="ＭＳ 明朝" panose="02020609040205080304" pitchFamily="17" charset="-128"/>
                <a:ea typeface="ＭＳ 明朝" panose="02020609040205080304" pitchFamily="17" charset="-128"/>
              </a:rPr>
              <a:t>で提供するサービスの質の向上を図るための評価を定期的に実施することなどが考えられる。</a:t>
            </a:r>
            <a:endParaRPr lang="en-US" altLang="ja-JP" sz="1400">
              <a:latin typeface="ＭＳ 明朝" panose="02020609040205080304" pitchFamily="17" charset="-128"/>
              <a:ea typeface="ＭＳ 明朝" panose="02020609040205080304" pitchFamily="17" charset="-128"/>
            </a:endParaRPr>
          </a:p>
          <a:p>
            <a:pPr fontAlgn="ctr">
              <a:spcBef>
                <a:spcPct val="0"/>
              </a:spcBef>
              <a:buFontTx/>
              <a:buNone/>
            </a:pPr>
            <a:endParaRPr lang="en-US" altLang="ja-JP" sz="1400">
              <a:latin typeface="ＭＳ ゴシック" panose="020B0609070205080204" pitchFamily="49" charset="-128"/>
              <a:ea typeface="ＭＳ ゴシック" panose="020B0609070205080204" pitchFamily="49" charset="-128"/>
            </a:endParaRPr>
          </a:p>
          <a:p>
            <a:pPr fontAlgn="ctr">
              <a:spcBef>
                <a:spcPct val="0"/>
              </a:spcBef>
              <a:buFontTx/>
              <a:buNone/>
            </a:pPr>
            <a:endParaRPr lang="ja-JP" altLang="en-US" sz="1400">
              <a:latin typeface="ＭＳ ゴシック" panose="020B0609070205080204" pitchFamily="49" charset="-128"/>
              <a:ea typeface="ＭＳ ゴシック" panose="020B0609070205080204" pitchFamily="49"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スライド番号プレースホルダ 5">
            <a:extLst>
              <a:ext uri="{FF2B5EF4-FFF2-40B4-BE49-F238E27FC236}">
                <a16:creationId xmlns:a16="http://schemas.microsoft.com/office/drawing/2014/main" id="{643BFC90-EF80-4A2B-91F3-764BCAF5771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fld id="{5BAED434-F9FC-4513-A26F-1EC8732355D4}" type="slidenum">
              <a:rPr lang="en-US" altLang="ja-JP" sz="1400" smtClean="0"/>
              <a:pPr>
                <a:spcBef>
                  <a:spcPct val="0"/>
                </a:spcBef>
                <a:buFontTx/>
                <a:buNone/>
              </a:pPr>
              <a:t>9</a:t>
            </a:fld>
            <a:endParaRPr lang="en-US" altLang="ja-JP" sz="1400"/>
          </a:p>
        </p:txBody>
      </p:sp>
      <p:sp>
        <p:nvSpPr>
          <p:cNvPr id="12291" name="Rectangle 2">
            <a:extLst>
              <a:ext uri="{FF2B5EF4-FFF2-40B4-BE49-F238E27FC236}">
                <a16:creationId xmlns:a16="http://schemas.microsoft.com/office/drawing/2014/main" id="{0039C131-B166-41D9-876F-6CA5D25669EC}"/>
              </a:ext>
            </a:extLst>
          </p:cNvPr>
          <p:cNvSpPr>
            <a:spLocks noGrp="1" noChangeArrowheads="1"/>
          </p:cNvSpPr>
          <p:nvPr>
            <p:ph type="title"/>
          </p:nvPr>
        </p:nvSpPr>
        <p:spPr>
          <a:xfrm>
            <a:off x="539750" y="549275"/>
            <a:ext cx="8229600" cy="396875"/>
          </a:xfrm>
          <a:solidFill>
            <a:srgbClr val="CC99FF"/>
          </a:solidFill>
        </p:spPr>
        <p:txBody>
          <a:bodyPr>
            <a:spAutoFit/>
          </a:bodyPr>
          <a:lstStyle/>
          <a:p>
            <a:pPr eaLnBrk="1" hangingPunct="1"/>
            <a:r>
              <a:rPr lang="ja-JP" altLang="en-US" sz="2000" b="1">
                <a:ea typeface="ＭＳ ゴシック" panose="020B0609070205080204" pitchFamily="49" charset="-128"/>
              </a:rPr>
              <a:t>報酬に関するもの（１）</a:t>
            </a:r>
          </a:p>
        </p:txBody>
      </p:sp>
      <p:sp>
        <p:nvSpPr>
          <p:cNvPr id="12292" name="Rectangle 3">
            <a:extLst>
              <a:ext uri="{FF2B5EF4-FFF2-40B4-BE49-F238E27FC236}">
                <a16:creationId xmlns:a16="http://schemas.microsoft.com/office/drawing/2014/main" id="{237EB075-13C5-4DA7-8C3A-7D1FDFEF2FE8}"/>
              </a:ext>
            </a:extLst>
          </p:cNvPr>
          <p:cNvSpPr>
            <a:spLocks noChangeArrowheads="1"/>
          </p:cNvSpPr>
          <p:nvPr/>
        </p:nvSpPr>
        <p:spPr bwMode="auto">
          <a:xfrm>
            <a:off x="539750" y="908050"/>
            <a:ext cx="8132763" cy="561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defRPr/>
            </a:pPr>
            <a:r>
              <a:rPr lang="en-US" altLang="ja-JP" sz="1600" b="1" dirty="0">
                <a:solidFill>
                  <a:srgbClr val="FF0000"/>
                </a:solidFill>
                <a:ea typeface="ＭＳ ゴシック" panose="020B0609070205080204" pitchFamily="49" charset="-128"/>
              </a:rPr>
              <a:t>【</a:t>
            </a:r>
            <a:r>
              <a:rPr lang="ja-JP" altLang="en-US" sz="1600" b="1" dirty="0">
                <a:solidFill>
                  <a:srgbClr val="FF0000"/>
                </a:solidFill>
                <a:latin typeface="ＭＳ ゴシック" panose="020B0609070205080204" pitchFamily="49" charset="-128"/>
                <a:ea typeface="ＭＳ ゴシック" panose="020B0609070205080204" pitchFamily="49" charset="-128"/>
              </a:rPr>
              <a:t>指導事項</a:t>
            </a:r>
            <a:r>
              <a:rPr lang="en-US" altLang="ja-JP" sz="1600" b="1" dirty="0">
                <a:solidFill>
                  <a:srgbClr val="FF0000"/>
                </a:solidFill>
                <a:latin typeface="ＭＳ ゴシック" panose="020B0609070205080204" pitchFamily="49" charset="-128"/>
                <a:ea typeface="ＭＳ ゴシック" panose="020B0609070205080204" pitchFamily="49" charset="-128"/>
              </a:rPr>
              <a:t>】</a:t>
            </a:r>
          </a:p>
          <a:p>
            <a:pPr eaLnBrk="1" hangingPunct="1">
              <a:spcBef>
                <a:spcPct val="0"/>
              </a:spcBef>
              <a:buFontTx/>
              <a:buNone/>
              <a:defRPr/>
            </a:pPr>
            <a:r>
              <a:rPr lang="ja-JP" altLang="en-US" sz="1600" b="1" u="sng" dirty="0">
                <a:latin typeface="ＭＳ ゴシック" panose="020B0609070205080204" pitchFamily="49" charset="-128"/>
                <a:ea typeface="ＭＳ ゴシック" panose="020B0609070205080204" pitchFamily="49" charset="-128"/>
              </a:rPr>
              <a:t>（１）加算に関するもの</a:t>
            </a:r>
          </a:p>
          <a:p>
            <a:pPr eaLnBrk="1" hangingPunct="1">
              <a:spcBef>
                <a:spcPct val="0"/>
              </a:spcBef>
              <a:buFontTx/>
              <a:buNone/>
              <a:defRPr/>
            </a:pPr>
            <a:r>
              <a:rPr lang="ja-JP" altLang="en-US" sz="1600" b="1" dirty="0">
                <a:latin typeface="ＭＳ ゴシック" panose="020B0609070205080204" pitchFamily="49" charset="-128"/>
                <a:ea typeface="ＭＳ ゴシック" panose="020B0609070205080204" pitchFamily="49" charset="-128"/>
              </a:rPr>
              <a:t>　①</a:t>
            </a:r>
            <a:r>
              <a:rPr lang="en-US"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施設サービス、短期入所生活介護、短期入所療養介護共通</a:t>
            </a:r>
            <a:r>
              <a:rPr lang="en-US" altLang="ja-JP" sz="1600" b="1" dirty="0">
                <a:latin typeface="ＭＳ ゴシック" panose="020B0609070205080204" pitchFamily="49" charset="-128"/>
                <a:ea typeface="ＭＳ ゴシック" panose="020B0609070205080204" pitchFamily="49" charset="-128"/>
              </a:rPr>
              <a:t>】</a:t>
            </a:r>
          </a:p>
          <a:p>
            <a:pPr eaLnBrk="1" hangingPunct="1">
              <a:spcBef>
                <a:spcPct val="0"/>
              </a:spcBef>
              <a:buFontTx/>
              <a:buNone/>
              <a:defRPr/>
            </a:pPr>
            <a:r>
              <a:rPr lang="ja-JP" altLang="en-US" sz="1600" b="1" dirty="0">
                <a:solidFill>
                  <a:schemeClr val="accent2"/>
                </a:solidFill>
                <a:ea typeface="ＭＳ ゴシック" panose="020B0609070205080204" pitchFamily="49" charset="-128"/>
              </a:rPr>
              <a:t>　</a:t>
            </a:r>
            <a:r>
              <a:rPr lang="ja-JP" altLang="en-US" sz="1600" b="1" dirty="0">
                <a:solidFill>
                  <a:schemeClr val="accent2"/>
                </a:solidFill>
                <a:latin typeface="ＭＳ ゴシック" panose="020B0609070205080204" pitchFamily="49" charset="-128"/>
                <a:ea typeface="ＭＳ ゴシック" panose="020B0609070205080204" pitchFamily="49" charset="-128"/>
              </a:rPr>
              <a:t>　●サービス提供体制強化加算（</a:t>
            </a:r>
            <a:r>
              <a:rPr lang="en-US" altLang="ja-JP" sz="1600" b="1" dirty="0">
                <a:solidFill>
                  <a:schemeClr val="accent2"/>
                </a:solidFill>
                <a:latin typeface="ＭＳ ゴシック" panose="020B0609070205080204" pitchFamily="49" charset="-128"/>
                <a:ea typeface="ＭＳ ゴシック" panose="020B0609070205080204" pitchFamily="49" charset="-128"/>
              </a:rPr>
              <a:t>Ⅱ</a:t>
            </a:r>
            <a:r>
              <a:rPr lang="ja-JP" altLang="en-US" sz="1600" b="1" dirty="0">
                <a:solidFill>
                  <a:schemeClr val="accent2"/>
                </a:solidFill>
                <a:latin typeface="ＭＳ ゴシック" panose="020B0609070205080204" pitchFamily="49" charset="-128"/>
                <a:ea typeface="ＭＳ ゴシック" panose="020B0609070205080204" pitchFamily="49" charset="-128"/>
              </a:rPr>
              <a:t>）</a:t>
            </a:r>
            <a:endParaRPr lang="ja-JP" altLang="en-US" sz="1600" b="1" dirty="0">
              <a:solidFill>
                <a:schemeClr val="accent6">
                  <a:lumMod val="75000"/>
                </a:schemeClr>
              </a:solidFill>
              <a:latin typeface="ＭＳ ゴシック" panose="020B0609070205080204" pitchFamily="49" charset="-128"/>
              <a:ea typeface="ＭＳ ゴシック" panose="020B0609070205080204" pitchFamily="49" charset="-128"/>
            </a:endParaRPr>
          </a:p>
          <a:p>
            <a:pPr marL="536575" indent="-173038"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・職員の割合の算出に当たっては、常勤換算方法により算出した前年度（３月を除く。）の平均を用いること。なお、</a:t>
            </a:r>
            <a:r>
              <a:rPr lang="ja-JP" altLang="en-US" sz="1400" dirty="0">
                <a:solidFill>
                  <a:srgbClr val="FF0000"/>
                </a:solidFill>
                <a:latin typeface="ＭＳ 明朝" panose="02020609040205080304" pitchFamily="17" charset="-128"/>
                <a:ea typeface="ＭＳ 明朝" panose="02020609040205080304" pitchFamily="17" charset="-128"/>
              </a:rPr>
              <a:t>常勤とは</a:t>
            </a:r>
            <a:r>
              <a:rPr lang="ja-JP" altLang="en-US" sz="1400" dirty="0">
                <a:latin typeface="ＭＳ 明朝" panose="02020609040205080304" pitchFamily="17" charset="-128"/>
                <a:ea typeface="ＭＳ 明朝" panose="02020609040205080304" pitchFamily="17" charset="-128"/>
              </a:rPr>
              <a:t>各施設において定められている</a:t>
            </a:r>
            <a:r>
              <a:rPr lang="ja-JP" altLang="en-US" sz="1400" dirty="0">
                <a:solidFill>
                  <a:srgbClr val="FF0000"/>
                </a:solidFill>
                <a:latin typeface="ＭＳ 明朝" panose="02020609040205080304" pitchFamily="17" charset="-128"/>
                <a:ea typeface="ＭＳ 明朝" panose="02020609040205080304" pitchFamily="17" charset="-128"/>
              </a:rPr>
              <a:t>常勤の従業者が勤務すべき勤務時間数に達していること</a:t>
            </a:r>
            <a:r>
              <a:rPr lang="ja-JP" altLang="en-US" sz="1400" dirty="0">
                <a:latin typeface="ＭＳ 明朝" panose="02020609040205080304" pitchFamily="17" charset="-128"/>
                <a:ea typeface="ＭＳ 明朝" panose="02020609040205080304" pitchFamily="17" charset="-128"/>
              </a:rPr>
              <a:t>を言い、勤務時間数に</a:t>
            </a:r>
            <a:r>
              <a:rPr lang="ja-JP" altLang="en-US" sz="1400" dirty="0">
                <a:solidFill>
                  <a:srgbClr val="FF0000"/>
                </a:solidFill>
                <a:latin typeface="ＭＳ 明朝" panose="02020609040205080304" pitchFamily="17" charset="-128"/>
                <a:ea typeface="ＭＳ 明朝" panose="02020609040205080304" pitchFamily="17" charset="-128"/>
              </a:rPr>
              <a:t>算入することができる時間数は</a:t>
            </a:r>
            <a:r>
              <a:rPr lang="ja-JP" altLang="en-US" sz="1400" dirty="0">
                <a:latin typeface="ＭＳ 明朝" panose="02020609040205080304" pitchFamily="17" charset="-128"/>
                <a:ea typeface="ＭＳ 明朝" panose="02020609040205080304" pitchFamily="17" charset="-128"/>
              </a:rPr>
              <a:t>、各施設において</a:t>
            </a:r>
            <a:r>
              <a:rPr lang="ja-JP" altLang="en-US" sz="1400" dirty="0">
                <a:solidFill>
                  <a:srgbClr val="FF0000"/>
                </a:solidFill>
                <a:latin typeface="ＭＳ 明朝" panose="02020609040205080304" pitchFamily="17" charset="-128"/>
                <a:ea typeface="ＭＳ 明朝" panose="02020609040205080304" pitchFamily="17" charset="-128"/>
              </a:rPr>
              <a:t>常勤の従業者が勤務すべき勤務時間数が上限</a:t>
            </a:r>
            <a:r>
              <a:rPr lang="ja-JP" altLang="en-US" sz="1400" dirty="0">
                <a:latin typeface="ＭＳ 明朝" panose="02020609040205080304" pitchFamily="17" charset="-128"/>
                <a:ea typeface="ＭＳ 明朝" panose="02020609040205080304" pitchFamily="17" charset="-128"/>
              </a:rPr>
              <a:t>である。</a:t>
            </a:r>
            <a:endParaRPr lang="en-US" altLang="ja-JP" sz="1400" dirty="0">
              <a:latin typeface="ＭＳ 明朝" panose="02020609040205080304" pitchFamily="17" charset="-128"/>
              <a:ea typeface="ＭＳ 明朝" panose="02020609040205080304" pitchFamily="17" charset="-128"/>
            </a:endParaRPr>
          </a:p>
          <a:p>
            <a:pPr marL="711200" indent="-174625" eaLnBrk="1"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marL="711200" indent="-17462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→雇用形態ではなく、常勤の従業者が勤務すべき勤務時間数に達しているかどうかにより、常勤であるかどうかを判断する。</a:t>
            </a:r>
          </a:p>
          <a:p>
            <a:pPr marL="536575" indent="-173038" eaLnBrk="1" hangingPunct="1">
              <a:spcBef>
                <a:spcPct val="0"/>
              </a:spcBef>
              <a:buFontTx/>
              <a:buNone/>
              <a:defRPr/>
            </a:pPr>
            <a:endParaRPr lang="ja-JP" altLang="en-US" sz="1400" dirty="0">
              <a:ea typeface="ＭＳ ゴシック" panose="020B0609070205080204" pitchFamily="49" charset="-128"/>
            </a:endParaRPr>
          </a:p>
          <a:p>
            <a:pPr marL="536575" indent="-536575" eaLnBrk="1" hangingPunct="1">
              <a:spcBef>
                <a:spcPct val="0"/>
              </a:spcBef>
              <a:buFontTx/>
              <a:buNone/>
              <a:defRPr/>
            </a:pPr>
            <a:r>
              <a:rPr lang="ja-JP" altLang="en-US" sz="1600" dirty="0">
                <a:ea typeface="ＭＳ ゴシック" panose="020B0609070205080204" pitchFamily="49" charset="-128"/>
              </a:rPr>
              <a:t>　</a:t>
            </a:r>
            <a:r>
              <a:rPr lang="ja-JP" altLang="en-US" sz="1600" b="1" dirty="0">
                <a:latin typeface="ＭＳ ゴシック" panose="020B0609070205080204" pitchFamily="49" charset="-128"/>
                <a:ea typeface="ＭＳ ゴシック" panose="020B0609070205080204" pitchFamily="49" charset="-128"/>
              </a:rPr>
              <a:t>②</a:t>
            </a:r>
            <a:r>
              <a:rPr lang="en-US" altLang="ja-JP" sz="1600" b="1" dirty="0">
                <a:latin typeface="ＭＳ ゴシック" panose="020B0609070205080204" pitchFamily="49" charset="-128"/>
                <a:ea typeface="ＭＳ ゴシック" panose="020B0609070205080204" pitchFamily="49" charset="-128"/>
              </a:rPr>
              <a:t>【</a:t>
            </a:r>
            <a:r>
              <a:rPr lang="ja-JP" altLang="en-US" sz="1600" b="1" dirty="0">
                <a:latin typeface="ＭＳ ゴシック" panose="020B0609070205080204" pitchFamily="49" charset="-128"/>
                <a:ea typeface="ＭＳ ゴシック" panose="020B0609070205080204" pitchFamily="49" charset="-128"/>
              </a:rPr>
              <a:t>施設サービス共通</a:t>
            </a:r>
            <a:r>
              <a:rPr lang="en-US" altLang="ja-JP" sz="1600" b="1" dirty="0">
                <a:latin typeface="ＭＳ ゴシック" panose="020B0609070205080204" pitchFamily="49" charset="-128"/>
                <a:ea typeface="ＭＳ ゴシック" panose="020B0609070205080204" pitchFamily="49" charset="-128"/>
              </a:rPr>
              <a:t>】</a:t>
            </a:r>
            <a:endParaRPr lang="ja-JP" altLang="en-US" sz="1600" b="1" dirty="0">
              <a:latin typeface="ＭＳ ゴシック" panose="020B0609070205080204" pitchFamily="49" charset="-128"/>
              <a:ea typeface="ＭＳ ゴシック" panose="020B0609070205080204" pitchFamily="49" charset="-128"/>
            </a:endParaRPr>
          </a:p>
          <a:p>
            <a:pPr marL="536575" indent="-536575" eaLnBrk="1" hangingPunct="1">
              <a:spcBef>
                <a:spcPct val="0"/>
              </a:spcBef>
              <a:buFontTx/>
              <a:buNone/>
              <a:defRPr/>
            </a:pPr>
            <a:r>
              <a:rPr lang="ja-JP" altLang="en-US" sz="1600" b="1" dirty="0">
                <a:solidFill>
                  <a:schemeClr val="accent2"/>
                </a:solidFill>
                <a:ea typeface="ＭＳ ゴシック" panose="020B0609070205080204" pitchFamily="49" charset="-128"/>
              </a:rPr>
              <a:t>　</a:t>
            </a:r>
            <a:r>
              <a:rPr lang="ja-JP" altLang="en-US" sz="1600" b="1" dirty="0">
                <a:solidFill>
                  <a:schemeClr val="accent2"/>
                </a:solidFill>
                <a:latin typeface="ＭＳ ゴシック" panose="020B0609070205080204" pitchFamily="49" charset="-128"/>
                <a:ea typeface="ＭＳ ゴシック" panose="020B0609070205080204" pitchFamily="49" charset="-128"/>
              </a:rPr>
              <a:t>　●初期加算</a:t>
            </a:r>
          </a:p>
          <a:p>
            <a:pPr marL="536575" indent="-536575" eaLnBrk="1" hangingPunct="1">
              <a:spcBef>
                <a:spcPct val="0"/>
              </a:spcBef>
              <a:buFontTx/>
              <a:buNone/>
              <a:defRPr/>
            </a:pPr>
            <a:r>
              <a:rPr lang="ja-JP" altLang="en-US" sz="1400" dirty="0">
                <a:latin typeface="ＭＳ ゴシック" panose="020B0609070205080204" pitchFamily="49" charset="-128"/>
                <a:ea typeface="ＭＳ ゴシック" panose="020B0609070205080204" pitchFamily="49" charset="-128"/>
              </a:rPr>
              <a:t>　　</a:t>
            </a:r>
            <a:r>
              <a:rPr lang="ja-JP" altLang="en-US" sz="1400" dirty="0">
                <a:latin typeface="ＭＳ 明朝" panose="02020609040205080304" pitchFamily="17" charset="-128"/>
                <a:ea typeface="ＭＳ 明朝" panose="02020609040205080304" pitchFamily="17" charset="-128"/>
              </a:rPr>
              <a:t>・短期入所生活（療養）介護を利用した者が</a:t>
            </a:r>
            <a:r>
              <a:rPr lang="ja-JP" altLang="ja-JP" sz="1400" dirty="0">
                <a:latin typeface="ＭＳ 明朝" panose="02020609040205080304" pitchFamily="17" charset="-128"/>
                <a:ea typeface="ＭＳ 明朝" panose="02020609040205080304" pitchFamily="17" charset="-128"/>
              </a:rPr>
              <a:t>日を空けることなく引き続き施設に入所した場合に、入所直前の短期入所生活（療養）介護の利用日数を</a:t>
            </a:r>
            <a:r>
              <a:rPr lang="en-US" altLang="ja-JP" sz="1400" dirty="0">
                <a:latin typeface="ＭＳ 明朝" panose="02020609040205080304" pitchFamily="17" charset="-128"/>
                <a:ea typeface="ＭＳ 明朝" panose="02020609040205080304" pitchFamily="17" charset="-128"/>
              </a:rPr>
              <a:t>30</a:t>
            </a:r>
            <a:r>
              <a:rPr lang="ja-JP" altLang="ja-JP" sz="1400" dirty="0">
                <a:latin typeface="ＭＳ 明朝" panose="02020609040205080304" pitchFamily="17" charset="-128"/>
                <a:ea typeface="ＭＳ 明朝" panose="02020609040205080304" pitchFamily="17" charset="-128"/>
              </a:rPr>
              <a:t>日から控除して算定を行うこと。</a:t>
            </a:r>
            <a:endParaRPr lang="ja-JP" altLang="en-US" sz="1400" dirty="0">
              <a:latin typeface="ＭＳ 明朝" panose="02020609040205080304" pitchFamily="17" charset="-128"/>
              <a:ea typeface="ＭＳ 明朝" panose="02020609040205080304" pitchFamily="17" charset="-128"/>
            </a:endParaRPr>
          </a:p>
          <a:p>
            <a:pPr marL="536575" indent="-536575" eaLnBrk="1"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marL="536575" indent="-53657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（例）</a:t>
            </a:r>
          </a:p>
          <a:p>
            <a:pPr marL="536575" indent="-536575" eaLnBrk="1"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marL="536575" indent="-536575" eaLnBrk="1"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marL="536575" indent="-536575" eaLnBrk="1" hangingPunct="1">
              <a:spcBef>
                <a:spcPct val="0"/>
              </a:spcBef>
              <a:buFontTx/>
              <a:buNone/>
              <a:defRPr/>
            </a:pPr>
            <a:endParaRPr lang="ja-JP" altLang="en-US" sz="1400" dirty="0">
              <a:latin typeface="ＭＳ 明朝" panose="02020609040205080304" pitchFamily="17" charset="-128"/>
              <a:ea typeface="ＭＳ 明朝" panose="02020609040205080304" pitchFamily="17" charset="-128"/>
            </a:endParaRPr>
          </a:p>
          <a:p>
            <a:pPr marL="536575" indent="-536575" eaLnBrk="1" hangingPunct="1">
              <a:spcBef>
                <a:spcPct val="0"/>
              </a:spcBef>
              <a:buFontTx/>
              <a:buNone/>
              <a:defRPr/>
            </a:pPr>
            <a:r>
              <a:rPr lang="ja-JP" altLang="en-US" sz="1400" dirty="0">
                <a:latin typeface="ＭＳ 明朝" panose="02020609040205080304" pitchFamily="17" charset="-128"/>
                <a:ea typeface="ＭＳ 明朝" panose="02020609040205080304" pitchFamily="17" charset="-128"/>
              </a:rPr>
              <a:t>　　　　　この場合、初期加算は</a:t>
            </a:r>
            <a:r>
              <a:rPr lang="en-US" altLang="ja-JP" sz="1400" dirty="0">
                <a:latin typeface="ＭＳ 明朝" panose="02020609040205080304" pitchFamily="17" charset="-128"/>
                <a:ea typeface="ＭＳ 明朝" panose="02020609040205080304" pitchFamily="17" charset="-128"/>
              </a:rPr>
              <a:t> 30</a:t>
            </a:r>
            <a:r>
              <a:rPr lang="ja-JP" altLang="en-US" sz="1400" dirty="0">
                <a:latin typeface="ＭＳ 明朝" panose="02020609040205080304" pitchFamily="17" charset="-128"/>
                <a:ea typeface="ＭＳ 明朝" panose="02020609040205080304" pitchFamily="17" charset="-128"/>
              </a:rPr>
              <a:t>日－</a:t>
            </a:r>
            <a:r>
              <a:rPr lang="en-US" altLang="ja-JP" sz="1400" dirty="0">
                <a:latin typeface="ＭＳ 明朝" panose="02020609040205080304" pitchFamily="17" charset="-128"/>
                <a:ea typeface="ＭＳ 明朝" panose="02020609040205080304" pitchFamily="17" charset="-128"/>
              </a:rPr>
              <a:t>15</a:t>
            </a:r>
            <a:r>
              <a:rPr lang="ja-JP" altLang="en-US" sz="1400" dirty="0">
                <a:latin typeface="ＭＳ 明朝" panose="02020609040205080304" pitchFamily="17" charset="-128"/>
                <a:ea typeface="ＭＳ 明朝" panose="02020609040205080304" pitchFamily="17" charset="-128"/>
              </a:rPr>
              <a:t>日</a:t>
            </a:r>
            <a:r>
              <a:rPr lang="en-US" altLang="ja-JP" sz="1400" dirty="0">
                <a:latin typeface="ＭＳ 明朝" panose="02020609040205080304" pitchFamily="17" charset="-128"/>
                <a:ea typeface="ＭＳ 明朝" panose="02020609040205080304" pitchFamily="17" charset="-128"/>
              </a:rPr>
              <a:t>(3/1</a:t>
            </a:r>
            <a:r>
              <a:rPr lang="ja-JP" altLang="en-US" sz="1400" dirty="0">
                <a:latin typeface="ＭＳ 明朝" panose="02020609040205080304" pitchFamily="17" charset="-128"/>
                <a:ea typeface="ＭＳ 明朝" panose="02020609040205080304" pitchFamily="17" charset="-128"/>
              </a:rPr>
              <a:t>～</a:t>
            </a:r>
            <a:r>
              <a:rPr lang="en-US" altLang="ja-JP" sz="1400" dirty="0">
                <a:latin typeface="ＭＳ 明朝" panose="02020609040205080304" pitchFamily="17" charset="-128"/>
                <a:ea typeface="ＭＳ 明朝" panose="02020609040205080304" pitchFamily="17" charset="-128"/>
              </a:rPr>
              <a:t>3/15)</a:t>
            </a:r>
            <a:r>
              <a:rPr lang="ja-JP" altLang="en-US" sz="1400" dirty="0">
                <a:latin typeface="ＭＳ 明朝" panose="02020609040205080304" pitchFamily="17" charset="-128"/>
                <a:ea typeface="ＭＳ 明朝" panose="02020609040205080304" pitchFamily="17" charset="-128"/>
              </a:rPr>
              <a:t>＝</a:t>
            </a:r>
            <a:r>
              <a:rPr lang="en-US" altLang="ja-JP" sz="1400" u="sng" dirty="0">
                <a:latin typeface="ＭＳ 明朝" panose="02020609040205080304" pitchFamily="17" charset="-128"/>
                <a:ea typeface="ＭＳ 明朝" panose="02020609040205080304" pitchFamily="17" charset="-128"/>
              </a:rPr>
              <a:t>15</a:t>
            </a:r>
            <a:r>
              <a:rPr lang="ja-JP" altLang="en-US" sz="1400" u="sng" dirty="0">
                <a:latin typeface="ＭＳ 明朝" panose="02020609040205080304" pitchFamily="17" charset="-128"/>
                <a:ea typeface="ＭＳ 明朝" panose="02020609040205080304" pitchFamily="17" charset="-128"/>
              </a:rPr>
              <a:t>日 のみ算定できる。</a:t>
            </a:r>
          </a:p>
        </p:txBody>
      </p:sp>
      <p:sp>
        <p:nvSpPr>
          <p:cNvPr id="12293" name="Rectangle 4">
            <a:extLst>
              <a:ext uri="{FF2B5EF4-FFF2-40B4-BE49-F238E27FC236}">
                <a16:creationId xmlns:a16="http://schemas.microsoft.com/office/drawing/2014/main" id="{1512E6E5-2F8B-44D3-94F7-EC029F5981AF}"/>
              </a:ext>
            </a:extLst>
          </p:cNvPr>
          <p:cNvSpPr>
            <a:spLocks noChangeArrowheads="1"/>
          </p:cNvSpPr>
          <p:nvPr/>
        </p:nvSpPr>
        <p:spPr bwMode="auto">
          <a:xfrm>
            <a:off x="250825" y="117475"/>
            <a:ext cx="8642350" cy="50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spcBef>
                <a:spcPct val="0"/>
              </a:spcBef>
              <a:buFontTx/>
              <a:buNone/>
            </a:pPr>
            <a:r>
              <a:rPr lang="ja-JP" altLang="en-US" sz="2400" b="1">
                <a:solidFill>
                  <a:schemeClr val="tx2"/>
                </a:solidFill>
                <a:ea typeface="ＭＳ ゴシック" panose="020B0609070205080204" pitchFamily="49" charset="-128"/>
              </a:rPr>
              <a:t>２．実地指導・監査の結果について</a:t>
            </a:r>
            <a:endParaRPr lang="ja-JP" altLang="en-US" sz="2800">
              <a:solidFill>
                <a:schemeClr val="tx2"/>
              </a:solidFill>
              <a:ea typeface="ＭＳ ゴシック" panose="020B0609070205080204" pitchFamily="49" charset="-128"/>
            </a:endParaRPr>
          </a:p>
        </p:txBody>
      </p:sp>
      <p:grpSp>
        <p:nvGrpSpPr>
          <p:cNvPr id="12294" name="グループ化 15">
            <a:extLst>
              <a:ext uri="{FF2B5EF4-FFF2-40B4-BE49-F238E27FC236}">
                <a16:creationId xmlns:a16="http://schemas.microsoft.com/office/drawing/2014/main" id="{A3325329-BB3B-494E-86A1-47EEBDB64730}"/>
              </a:ext>
            </a:extLst>
          </p:cNvPr>
          <p:cNvGrpSpPr>
            <a:grpSpLocks/>
          </p:cNvGrpSpPr>
          <p:nvPr/>
        </p:nvGrpSpPr>
        <p:grpSpPr bwMode="auto">
          <a:xfrm>
            <a:off x="1835150" y="4900613"/>
            <a:ext cx="6121400" cy="446087"/>
            <a:chOff x="1835696" y="4738591"/>
            <a:chExt cx="6120680" cy="446730"/>
          </a:xfrm>
        </p:grpSpPr>
        <p:cxnSp>
          <p:nvCxnSpPr>
            <p:cNvPr id="3" name="直線矢印コネクタ 2">
              <a:extLst>
                <a:ext uri="{FF2B5EF4-FFF2-40B4-BE49-F238E27FC236}">
                  <a16:creationId xmlns:a16="http://schemas.microsoft.com/office/drawing/2014/main" id="{9A4E9C47-CF92-4920-8549-F4E942031A62}"/>
                </a:ext>
              </a:extLst>
            </p:cNvPr>
            <p:cNvCxnSpPr/>
            <p:nvPr/>
          </p:nvCxnSpPr>
          <p:spPr>
            <a:xfrm flipV="1">
              <a:off x="1835696" y="5156705"/>
              <a:ext cx="6120680" cy="0"/>
            </a:xfrm>
            <a:prstGeom prst="straightConnector1">
              <a:avLst/>
            </a:prstGeom>
            <a:ln w="63500" cmpd="dbl">
              <a:solidFill>
                <a:srgbClr val="FF00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0" name="カギ線コネクタ 9">
              <a:extLst>
                <a:ext uri="{FF2B5EF4-FFF2-40B4-BE49-F238E27FC236}">
                  <a16:creationId xmlns:a16="http://schemas.microsoft.com/office/drawing/2014/main" id="{0AADD73A-270D-423C-964A-808BB27C7C92}"/>
                </a:ext>
              </a:extLst>
            </p:cNvPr>
            <p:cNvCxnSpPr/>
            <p:nvPr/>
          </p:nvCxnSpPr>
          <p:spPr>
            <a:xfrm flipV="1">
              <a:off x="4427779" y="4738591"/>
              <a:ext cx="2880973" cy="432422"/>
            </a:xfrm>
            <a:prstGeom prst="bentConnector3">
              <a:avLst>
                <a:gd name="adj1" fmla="val 46"/>
              </a:avLst>
            </a:prstGeom>
            <a:ln>
              <a:solidFill>
                <a:schemeClr val="tx1"/>
              </a:solidFill>
              <a:headEnd type="oval"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17" name="カギ線コネクタ 16">
              <a:extLst>
                <a:ext uri="{FF2B5EF4-FFF2-40B4-BE49-F238E27FC236}">
                  <a16:creationId xmlns:a16="http://schemas.microsoft.com/office/drawing/2014/main" id="{3751791B-28A3-4625-A50D-8B87E2C8C67E}"/>
                </a:ext>
              </a:extLst>
            </p:cNvPr>
            <p:cNvCxnSpPr/>
            <p:nvPr/>
          </p:nvCxnSpPr>
          <p:spPr>
            <a:xfrm flipV="1">
              <a:off x="2123000" y="4738591"/>
              <a:ext cx="2290493" cy="427653"/>
            </a:xfrm>
            <a:prstGeom prst="bentConnector3">
              <a:avLst>
                <a:gd name="adj1" fmla="val 87"/>
              </a:avLst>
            </a:prstGeom>
            <a:ln>
              <a:solidFill>
                <a:schemeClr val="tx1"/>
              </a:solidFill>
              <a:headEnd type="oval" w="lg" len="lg"/>
              <a:tailEnd type="triangle" w="lg" len="lg"/>
            </a:ln>
          </p:spPr>
          <p:style>
            <a:lnRef idx="1">
              <a:schemeClr val="accent1"/>
            </a:lnRef>
            <a:fillRef idx="0">
              <a:schemeClr val="accent1"/>
            </a:fillRef>
            <a:effectRef idx="0">
              <a:schemeClr val="accent1"/>
            </a:effectRef>
            <a:fontRef idx="minor">
              <a:schemeClr val="tx1"/>
            </a:fontRef>
          </p:style>
        </p:cxnSp>
        <p:sp>
          <p:nvSpPr>
            <p:cNvPr id="12298" name="テキスト ボックス 14">
              <a:extLst>
                <a:ext uri="{FF2B5EF4-FFF2-40B4-BE49-F238E27FC236}">
                  <a16:creationId xmlns:a16="http://schemas.microsoft.com/office/drawing/2014/main" id="{9C5065DB-D78D-4A74-97CE-D52ED9D89BCE}"/>
                </a:ext>
              </a:extLst>
            </p:cNvPr>
            <p:cNvSpPr txBox="1">
              <a:spLocks noChangeArrowheads="1"/>
            </p:cNvSpPr>
            <p:nvPr/>
          </p:nvSpPr>
          <p:spPr bwMode="auto">
            <a:xfrm>
              <a:off x="2092932" y="4873061"/>
              <a:ext cx="2047019"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400">
                  <a:latin typeface="ＭＳ 明朝" panose="02020609040205080304" pitchFamily="17" charset="-128"/>
                  <a:ea typeface="ＭＳ 明朝" panose="02020609040205080304" pitchFamily="17" charset="-128"/>
                </a:rPr>
                <a:t>3/1 </a:t>
              </a:r>
              <a:r>
                <a:rPr lang="ja-JP" altLang="en-US" sz="1400">
                  <a:latin typeface="ＭＳ 明朝" panose="02020609040205080304" pitchFamily="17" charset="-128"/>
                  <a:ea typeface="ＭＳ 明朝" panose="02020609040205080304" pitchFamily="17" charset="-128"/>
                </a:rPr>
                <a:t>併設短期利用開始</a:t>
              </a:r>
            </a:p>
          </p:txBody>
        </p:sp>
        <p:sp>
          <p:nvSpPr>
            <p:cNvPr id="12299" name="テキスト ボックス 20">
              <a:extLst>
                <a:ext uri="{FF2B5EF4-FFF2-40B4-BE49-F238E27FC236}">
                  <a16:creationId xmlns:a16="http://schemas.microsoft.com/office/drawing/2014/main" id="{990714CB-0BD3-4859-8F06-F5215910687D}"/>
                </a:ext>
              </a:extLst>
            </p:cNvPr>
            <p:cNvSpPr txBox="1">
              <a:spLocks noChangeArrowheads="1"/>
            </p:cNvSpPr>
            <p:nvPr/>
          </p:nvSpPr>
          <p:spPr bwMode="auto">
            <a:xfrm>
              <a:off x="4396860" y="4877544"/>
              <a:ext cx="165618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FontTx/>
                <a:buNone/>
              </a:pPr>
              <a:r>
                <a:rPr lang="en-US" altLang="ja-JP" sz="1400">
                  <a:latin typeface="ＭＳ 明朝" panose="02020609040205080304" pitchFamily="17" charset="-128"/>
                  <a:ea typeface="ＭＳ 明朝" panose="02020609040205080304" pitchFamily="17" charset="-128"/>
                </a:rPr>
                <a:t>3/16 </a:t>
              </a:r>
              <a:r>
                <a:rPr lang="ja-JP" altLang="en-US" sz="1400">
                  <a:latin typeface="ＭＳ 明朝" panose="02020609040205080304" pitchFamily="17" charset="-128"/>
                  <a:ea typeface="ＭＳ 明朝" panose="02020609040205080304" pitchFamily="17" charset="-128"/>
                </a:rPr>
                <a:t>施設入所</a:t>
              </a:r>
            </a:p>
          </p:txBody>
        </p:sp>
      </p:grpSp>
    </p:spTree>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Ricepaper2</Template>
  <TotalTime>5909</TotalTime>
  <Words>2308</Words>
  <Application>Microsoft Office PowerPoint</Application>
  <PresentationFormat>画面に合わせる (4:3)</PresentationFormat>
  <Paragraphs>646</Paragraphs>
  <Slides>34</Slides>
  <Notes>2</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2</vt:i4>
      </vt:variant>
      <vt:variant>
        <vt:lpstr>スライド タイトル</vt:lpstr>
      </vt:variant>
      <vt:variant>
        <vt:i4>34</vt:i4>
      </vt:variant>
    </vt:vector>
  </HeadingPairs>
  <TitlesOfParts>
    <vt:vector size="43" baseType="lpstr">
      <vt:lpstr>Arial</vt:lpstr>
      <vt:lpstr>ＭＳ ゴシック</vt:lpstr>
      <vt:lpstr>ＭＳ Ｐゴシック</vt:lpstr>
      <vt:lpstr>ＭＳ Ｐ明朝</vt:lpstr>
      <vt:lpstr>ＭＳ 明朝</vt:lpstr>
      <vt:lpstr>MS-Mincho</vt:lpstr>
      <vt:lpstr>標準デザイン</vt:lpstr>
      <vt:lpstr>ワークシート</vt:lpstr>
      <vt:lpstr>グラフ</vt:lpstr>
      <vt:lpstr>平成２７年度実地指導・監査の 実施状況等について （介護保険施設及び居住系サービス）</vt:lpstr>
      <vt:lpstr>１．実地指導・監査等の実施状況について</vt:lpstr>
      <vt:lpstr>（参考）通報・苦情・相談等について</vt:lpstr>
      <vt:lpstr>PowerPoint プレゼンテーション</vt:lpstr>
      <vt:lpstr>人員に関するもの</vt:lpstr>
      <vt:lpstr>運営に関するもの（１）</vt:lpstr>
      <vt:lpstr>PowerPoint プレゼンテーション</vt:lpstr>
      <vt:lpstr>PowerPoint プレゼンテーション</vt:lpstr>
      <vt:lpstr>報酬に関するもの（１）</vt:lpstr>
      <vt:lpstr>報酬に関するもの（２）</vt:lpstr>
      <vt:lpstr>PowerPoint プレゼンテーション</vt:lpstr>
      <vt:lpstr>PowerPoint プレゼンテーション</vt:lpstr>
      <vt:lpstr>PowerPoint プレゼンテーション</vt:lpstr>
      <vt:lpstr>報酬に関するもの（６）</vt:lpstr>
      <vt:lpstr>PowerPoint プレゼンテーション</vt:lpstr>
      <vt:lpstr>PowerPoint プレゼンテーション</vt:lpstr>
      <vt:lpstr>処遇に関するもの（１－１）</vt:lpstr>
      <vt:lpstr>処遇に関するもの（１－２）</vt:lpstr>
      <vt:lpstr>処遇に関するもの（１－３）</vt:lpstr>
      <vt:lpstr>処遇に関するもの（１－４）</vt:lpstr>
      <vt:lpstr>処遇に関するもの（１－５）</vt:lpstr>
      <vt:lpstr>処遇に関するもの（１－６）</vt:lpstr>
      <vt:lpstr>処遇に関するもの（１－７）</vt:lpstr>
      <vt:lpstr>処遇に関するもの（１－８）</vt:lpstr>
      <vt:lpstr>処遇に関するもの（１－９）</vt:lpstr>
      <vt:lpstr>処遇に関するもの（２－１）</vt:lpstr>
      <vt:lpstr>誤薬防止について</vt:lpstr>
      <vt:lpstr>PowerPoint プレゼンテーション</vt:lpstr>
      <vt:lpstr>PowerPoint プレゼンテーション</vt:lpstr>
      <vt:lpstr>２．実地指導・監査の結果について</vt:lpstr>
      <vt:lpstr>平成２６年度事故発生状況</vt:lpstr>
      <vt:lpstr>事故内容別事故種別</vt:lpstr>
      <vt:lpstr>事故発生を防止するために、再発防止策を 具体的に検討することが重要</vt:lpstr>
      <vt:lpstr>PowerPoint プレゼンテーション</vt:lpstr>
    </vt:vector>
  </TitlesOfParts>
  <Company>香川県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介護サービス施設・事業所集団指導資料</dc:title>
  <dc:creator>C08-1467</dc:creator>
  <cp:lastModifiedBy>谷理恵子</cp:lastModifiedBy>
  <cp:revision>403</cp:revision>
  <cp:lastPrinted>2016-03-01T01:01:25Z</cp:lastPrinted>
  <dcterms:created xsi:type="dcterms:W3CDTF">2012-01-11T23:32:50Z</dcterms:created>
  <dcterms:modified xsi:type="dcterms:W3CDTF">2018-01-23T01:49:07Z</dcterms:modified>
</cp:coreProperties>
</file>