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FF00"/>
    <a:srgbClr val="FF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8" autoAdjust="0"/>
    <p:restoredTop sz="74674" autoAdjust="0"/>
  </p:normalViewPr>
  <p:slideViewPr>
    <p:cSldViewPr snapToGrid="0">
      <p:cViewPr varScale="1">
        <p:scale>
          <a:sx n="48" d="100"/>
          <a:sy n="48" d="100"/>
        </p:scale>
        <p:origin x="360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D0FCA-72F9-43A5-A348-1D02462CFD00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51388"/>
            <a:ext cx="5389563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736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B2991-2900-48FC-BBE3-F5773F4A08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46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ご視聴ありがとうございます。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このコンテンツは香川県教育委員会が作成している「せとうち先生スキルアップチャンネル」です。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今から視聴していただく動画のキーワードは、「＃の言葉を書く」となっております。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2991-2900-48FC-BBE3-F5773F4A080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39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そして、今回紹介する実践はこちら、</a:t>
            </a:r>
          </a:p>
          <a:p>
            <a:r>
              <a:rPr kumimoji="1" lang="ja-JP" altLang="en-US" dirty="0" smtClean="0"/>
              <a:t>「スライド上部のタイトルをコピペする」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となっております。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2991-2900-48FC-BBE3-F5773F4A080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78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この実践のスキルアップのポイントは</a:t>
            </a:r>
          </a:p>
          <a:p>
            <a:r>
              <a:rPr kumimoji="1" lang="ja-JP" altLang="en-US" dirty="0" smtClean="0"/>
              <a:t>「青字の文面をコピペする」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「赤字の文面をコピペする」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2991-2900-48FC-BBE3-F5773F4A080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29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2991-2900-48FC-BBE3-F5773F4A080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18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2991-2900-48FC-BBE3-F5773F4A080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95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今回は、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「青字の文面をコピペする」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「赤字の文面をコピペする」ということをお話ししました。</a:t>
            </a:r>
          </a:p>
          <a:p>
            <a:r>
              <a:rPr kumimoji="1" lang="ja-JP" altLang="en-US" dirty="0" smtClean="0"/>
              <a:t>「紹介した実践を促す言葉を入れてください」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ぜひ、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度試してみてください。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2991-2900-48FC-BBE3-F5773F4A080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152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以上でせとうち先生スキルアップチャンネルを終わります。</a:t>
            </a:r>
          </a:p>
          <a:p>
            <a:r>
              <a:rPr kumimoji="1" lang="ja-JP" altLang="en-US" dirty="0" smtClean="0"/>
              <a:t>他にもいろいろなコンテンツを用意していますので、ぜひ見てくださいね。</a:t>
            </a:r>
          </a:p>
          <a:p>
            <a:r>
              <a:rPr kumimoji="1" lang="ja-JP" altLang="en-US" dirty="0" smtClean="0"/>
              <a:t>それでは、さようなら。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2991-2900-48FC-BBE3-F5773F4A080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30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5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26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0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28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05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63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6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5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9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85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D2876-77F1-4070-A723-3C91AD93F1EB}" type="datetimeFigureOut">
              <a:rPr kumimoji="1" lang="ja-JP" altLang="en-US" smtClean="0"/>
              <a:t>2023/3/8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F1CBD-B437-47E4-8EA4-6A9B6D02C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53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b="90301"/>
          <a:stretch/>
        </p:blipFill>
        <p:spPr>
          <a:xfrm>
            <a:off x="5350" y="0"/>
            <a:ext cx="12186650" cy="97976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49" y="94001"/>
            <a:ext cx="837130" cy="689748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" y="4730173"/>
            <a:ext cx="12186650" cy="212782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>
          <a:xfrm>
            <a:off x="5350" y="0"/>
            <a:ext cx="1280525" cy="97976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>
          <a:xfrm>
            <a:off x="10911474" y="0"/>
            <a:ext cx="1280525" cy="979761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>
          <a:xfrm>
            <a:off x="1649000" y="107281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7200" b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せとうち先生</a:t>
            </a:r>
            <a:r>
              <a:rPr lang="en-US" altLang="ja-JP" sz="7200" b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lang="en-US" altLang="ja-JP" sz="7200" b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</a:t>
            </a:r>
            <a:r>
              <a:rPr lang="ja-JP" altLang="en-US" b="1" smtClean="0">
                <a:ln w="22225">
                  <a:solidFill>
                    <a:srgbClr val="FF66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</a:t>
            </a:r>
            <a:r>
              <a:rPr lang="ja-JP" altLang="en-US" b="1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ル</a:t>
            </a:r>
            <a:r>
              <a:rPr lang="ja-JP" altLang="en-US" b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</a:t>
            </a:r>
            <a:r>
              <a:rPr lang="ja-JP" altLang="en-US" b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ッ</a:t>
            </a:r>
            <a:r>
              <a:rPr lang="ja-JP" altLang="en-US" b="1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</a:t>
            </a:r>
            <a:r>
              <a:rPr lang="ja-JP" altLang="en-US" b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チャンネル</a:t>
            </a:r>
            <a:endParaRPr lang="ja-JP" alt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7" name="サブタイトル 2"/>
          <p:cNvSpPr txBox="1">
            <a:spLocks/>
          </p:cNvSpPr>
          <p:nvPr/>
        </p:nvSpPr>
        <p:spPr>
          <a:xfrm>
            <a:off x="1526675" y="3810000"/>
            <a:ext cx="9144000" cy="76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＃　教材・教具　小学校　社会科　年表</a:t>
            </a:r>
            <a:endParaRPr lang="ja-JP" altLang="en-US" sz="4000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65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7"/>
    </mc:Choice>
    <mc:Fallback xmlns="">
      <p:transition spd="slow" advTm="20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b="90301"/>
          <a:stretch/>
        </p:blipFill>
        <p:spPr>
          <a:xfrm>
            <a:off x="5350" y="0"/>
            <a:ext cx="12186650" cy="9797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b="90301"/>
          <a:stretch/>
        </p:blipFill>
        <p:spPr>
          <a:xfrm rot="10800000">
            <a:off x="0" y="5534940"/>
            <a:ext cx="12186650" cy="1323060"/>
          </a:xfrm>
          <a:prstGeom prst="rect">
            <a:avLst/>
          </a:prstGeom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729984" y="232436"/>
            <a:ext cx="10726681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紹介する実践のタイトル</a:t>
            </a:r>
            <a:endParaRPr lang="ja-JP" altLang="en-US" sz="4000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8553856" y="6322741"/>
            <a:ext cx="4435814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香川県教育委員会</a:t>
            </a:r>
            <a:endParaRPr lang="ja-JP" altLang="en-US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14400" y="1395663"/>
            <a:ext cx="10542265" cy="4052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説明することに関する</a:t>
            </a:r>
            <a:endParaRPr kumimoji="1" lang="en-US" altLang="ja-JP" sz="4800" dirty="0" smtClean="0"/>
          </a:p>
          <a:p>
            <a:pPr algn="ctr"/>
            <a:r>
              <a:rPr kumimoji="1" lang="ja-JP" altLang="en-US" sz="4800" dirty="0" smtClean="0"/>
              <a:t>写真・イラスト・図等</a:t>
            </a:r>
            <a:endParaRPr kumimoji="1" lang="ja-JP" altLang="en-US" sz="4800" dirty="0"/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0" y="5678264"/>
            <a:ext cx="9144000" cy="76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＃　教材・教具　小学校　社会科　年表</a:t>
            </a:r>
            <a:endParaRPr lang="ja-JP" altLang="en-US" sz="4000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16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3"/>
    </mc:Choice>
    <mc:Fallback xmlns="">
      <p:transition spd="slow" advTm="11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/>
          <a:srcRect b="90301"/>
          <a:stretch/>
        </p:blipFill>
        <p:spPr>
          <a:xfrm>
            <a:off x="5350" y="0"/>
            <a:ext cx="12186650" cy="9797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b="90301"/>
          <a:stretch/>
        </p:blipFill>
        <p:spPr>
          <a:xfrm rot="10800000">
            <a:off x="0" y="5878239"/>
            <a:ext cx="12186650" cy="979761"/>
          </a:xfrm>
          <a:prstGeom prst="rect">
            <a:avLst/>
          </a:prstGeom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729984" y="232436"/>
            <a:ext cx="10726681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</a:t>
            </a:r>
            <a:r>
              <a:rPr lang="ja-JP" altLang="en-US" sz="4000" b="1" dirty="0" smtClean="0">
                <a:ln w="22225">
                  <a:solidFill>
                    <a:srgbClr val="FF66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</a:t>
            </a:r>
            <a:r>
              <a:rPr lang="ja-JP" altLang="en-US" sz="40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ル</a:t>
            </a:r>
            <a:r>
              <a:rPr lang="ja-JP" altLang="en-US" sz="40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</a:t>
            </a:r>
            <a:r>
              <a:rPr lang="ja-JP" altLang="en-US" sz="40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ッ</a:t>
            </a:r>
            <a:r>
              <a:rPr lang="ja-JP" alt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　</a:t>
            </a:r>
            <a:r>
              <a:rPr lang="ja-JP" altLang="en-US" sz="32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　</a:t>
            </a:r>
            <a:r>
              <a:rPr lang="ja-JP" altLang="en-US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</a:t>
            </a:r>
            <a:endParaRPr lang="ja-JP" altLang="en-US" sz="4000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8553856" y="6322741"/>
            <a:ext cx="4435814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香川県教育委員会</a:t>
            </a:r>
            <a:endParaRPr lang="ja-JP" altLang="en-US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00669" y="1580924"/>
            <a:ext cx="7613110" cy="153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指導や活動の</a:t>
            </a:r>
            <a:endParaRPr lang="en-US" altLang="ja-JP" sz="4000" b="1" dirty="0" smtClean="0">
              <a:ln w="22225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具体の様子</a:t>
            </a:r>
            <a:endParaRPr lang="ja-JP" altLang="en-US" sz="2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00669" y="3880457"/>
            <a:ext cx="7613110" cy="153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指導や活動で変容する</a:t>
            </a:r>
            <a:endParaRPr lang="en-US" altLang="ja-JP" sz="40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子どもの様子</a:t>
            </a:r>
            <a:endParaRPr lang="ja-JP" altLang="en-US" sz="2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2516020" y="3026103"/>
            <a:ext cx="704258" cy="782364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7680960" y="1395663"/>
            <a:ext cx="3775705" cy="4052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説明することに関する</a:t>
            </a:r>
            <a:endParaRPr kumimoji="1" lang="en-US" altLang="ja-JP" sz="4800" dirty="0" smtClean="0"/>
          </a:p>
          <a:p>
            <a:pPr algn="ctr"/>
            <a:r>
              <a:rPr kumimoji="1" lang="ja-JP" altLang="en-US" sz="4800" dirty="0" smtClean="0"/>
              <a:t>写真・</a:t>
            </a:r>
            <a:r>
              <a:rPr lang="ja-JP" altLang="en-US" sz="4800" dirty="0" smtClean="0"/>
              <a:t>図・</a:t>
            </a:r>
            <a:r>
              <a:rPr kumimoji="1" lang="ja-JP" altLang="en-US" sz="4800" dirty="0" smtClean="0"/>
              <a:t>イラスト等</a:t>
            </a:r>
            <a:endParaRPr kumimoji="1" lang="ja-JP" altLang="en-US" sz="4800" dirty="0"/>
          </a:p>
        </p:txBody>
      </p:sp>
      <p:sp>
        <p:nvSpPr>
          <p:cNvPr id="11" name="ホームベース 10"/>
          <p:cNvSpPr/>
          <p:nvPr/>
        </p:nvSpPr>
        <p:spPr>
          <a:xfrm>
            <a:off x="314528" y="6088379"/>
            <a:ext cx="6833032" cy="620929"/>
          </a:xfrm>
          <a:prstGeom prst="homePlate">
            <a:avLst/>
          </a:prstGeom>
          <a:ln w="57150" cmpd="thickThin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参照：さぬきの授業基礎・基本「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板書</a:t>
            </a:r>
            <a:r>
              <a:rPr kumimoji="1" lang="ja-JP" altLang="en-US" sz="1400" dirty="0" smtClean="0"/>
              <a:t>」</a:t>
            </a:r>
            <a:endParaRPr kumimoji="1" lang="en-US" altLang="ja-JP" sz="1400" dirty="0" smtClean="0"/>
          </a:p>
          <a:p>
            <a:pPr algn="ctr"/>
            <a:r>
              <a:rPr lang="en-US" altLang="ja-JP" sz="1400" dirty="0"/>
              <a:t>https://www.pref.kagawa.lg.jp/documents/14668/kisokihon-all.pdf</a:t>
            </a:r>
            <a:endParaRPr kumimoji="1" lang="ja-JP" alt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8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6"/>
    </mc:Choice>
    <mc:Fallback xmlns="">
      <p:transition spd="slow" advTm="16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2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b="90301"/>
          <a:stretch/>
        </p:blipFill>
        <p:spPr>
          <a:xfrm>
            <a:off x="5350" y="0"/>
            <a:ext cx="12186650" cy="9797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b="90301"/>
          <a:stretch/>
        </p:blipFill>
        <p:spPr>
          <a:xfrm rot="10800000">
            <a:off x="0" y="5878239"/>
            <a:ext cx="12186650" cy="979761"/>
          </a:xfrm>
          <a:prstGeom prst="rect">
            <a:avLst/>
          </a:prstGeom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729984" y="232436"/>
            <a:ext cx="10726681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○○○○</a:t>
            </a:r>
            <a:endParaRPr lang="ja-JP" altLang="en-US" sz="4000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8553856" y="6322741"/>
            <a:ext cx="4435814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香川県教育委員会</a:t>
            </a:r>
            <a:endParaRPr lang="ja-JP" altLang="en-US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オーディ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645920" y="2618072"/>
            <a:ext cx="9550863" cy="1405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フリーで説明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1298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12"/>
    </mc:Choice>
    <mc:Fallback xmlns="">
      <p:transition spd="slow" advTm="53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/>
          <a:srcRect b="90301"/>
          <a:stretch/>
        </p:blipFill>
        <p:spPr>
          <a:xfrm>
            <a:off x="5350" y="0"/>
            <a:ext cx="12186650" cy="9797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b="90301"/>
          <a:stretch/>
        </p:blipFill>
        <p:spPr>
          <a:xfrm rot="10800000">
            <a:off x="0" y="5878239"/>
            <a:ext cx="12186650" cy="979761"/>
          </a:xfrm>
          <a:prstGeom prst="rect">
            <a:avLst/>
          </a:prstGeom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729984" y="232436"/>
            <a:ext cx="10726681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○○○○</a:t>
            </a:r>
            <a:endParaRPr lang="ja-JP" altLang="en-US" sz="4000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8553856" y="6322741"/>
            <a:ext cx="4435814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香川県教育委員会</a:t>
            </a:r>
            <a:endParaRPr lang="ja-JP" altLang="en-US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" name="オーディ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1317892" y="2564760"/>
            <a:ext cx="9550863" cy="1405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/>
              <a:t>フリーで説明</a:t>
            </a:r>
            <a:endParaRPr kumimoji="1" lang="ja-JP" alt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919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01"/>
    </mc:Choice>
    <mc:Fallback xmlns="">
      <p:transition spd="slow" advTm="1407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/>
          <a:srcRect b="90301"/>
          <a:stretch/>
        </p:blipFill>
        <p:spPr>
          <a:xfrm>
            <a:off x="5350" y="0"/>
            <a:ext cx="12186650" cy="9797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b="90301"/>
          <a:stretch/>
        </p:blipFill>
        <p:spPr>
          <a:xfrm rot="10800000">
            <a:off x="0" y="5878239"/>
            <a:ext cx="12186650" cy="979761"/>
          </a:xfrm>
          <a:prstGeom prst="rect">
            <a:avLst/>
          </a:prstGeom>
        </p:spPr>
      </p:pic>
      <p:sp>
        <p:nvSpPr>
          <p:cNvPr id="8" name="サブタイトル 2"/>
          <p:cNvSpPr txBox="1">
            <a:spLocks/>
          </p:cNvSpPr>
          <p:nvPr/>
        </p:nvSpPr>
        <p:spPr>
          <a:xfrm>
            <a:off x="729984" y="232436"/>
            <a:ext cx="10726681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</a:t>
            </a:r>
            <a:r>
              <a:rPr lang="ja-JP" altLang="en-US" sz="4000" b="1" dirty="0" smtClean="0">
                <a:ln w="22225">
                  <a:solidFill>
                    <a:srgbClr val="FF66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</a:t>
            </a:r>
            <a:r>
              <a:rPr lang="ja-JP" altLang="en-US" sz="4000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ル</a:t>
            </a:r>
            <a:r>
              <a:rPr lang="ja-JP" altLang="en-US" sz="40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</a:t>
            </a:r>
            <a:r>
              <a:rPr lang="ja-JP" altLang="en-US" sz="40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ッ</a:t>
            </a:r>
            <a:r>
              <a:rPr lang="ja-JP" altLang="en-US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　</a:t>
            </a:r>
            <a:r>
              <a:rPr lang="ja-JP" altLang="en-US" sz="3200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　</a:t>
            </a:r>
            <a:r>
              <a:rPr lang="ja-JP" altLang="en-US" sz="40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ポイント</a:t>
            </a:r>
            <a:endParaRPr lang="ja-JP" altLang="en-US" sz="4000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サブタイトル 2"/>
          <p:cNvSpPr txBox="1">
            <a:spLocks/>
          </p:cNvSpPr>
          <p:nvPr/>
        </p:nvSpPr>
        <p:spPr>
          <a:xfrm>
            <a:off x="8553856" y="6322741"/>
            <a:ext cx="4435814" cy="1070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香川県教育委員会</a:t>
            </a:r>
            <a:endParaRPr lang="ja-JP" altLang="en-US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00669" y="1580924"/>
            <a:ext cx="7613110" cy="153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40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枚目と同じ文言</a:t>
            </a:r>
            <a:endParaRPr lang="ja-JP" altLang="en-US" sz="2400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00669" y="3880457"/>
            <a:ext cx="7613110" cy="1536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lang="ja-JP" altLang="en-US" sz="40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枚目と同じ文言</a:t>
            </a:r>
            <a:endParaRPr lang="ja-JP" altLang="en-US" sz="2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2516020" y="3026103"/>
            <a:ext cx="704258" cy="782364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8200395" y="1402882"/>
            <a:ext cx="3775705" cy="40522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800" dirty="0" smtClean="0"/>
              <a:t>3</a:t>
            </a:r>
            <a:r>
              <a:rPr kumimoji="1" lang="ja-JP" altLang="en-US" sz="4800" dirty="0" smtClean="0"/>
              <a:t>枚目のスライドと同じ写真・</a:t>
            </a:r>
            <a:r>
              <a:rPr lang="ja-JP" altLang="en-US" sz="4800" dirty="0" smtClean="0"/>
              <a:t>図・</a:t>
            </a:r>
            <a:r>
              <a:rPr kumimoji="1" lang="ja-JP" altLang="en-US" sz="4800" dirty="0" smtClean="0"/>
              <a:t>イラスト等</a:t>
            </a:r>
            <a:endParaRPr kumimoji="1" lang="ja-JP" altLang="en-US" sz="4800" dirty="0"/>
          </a:p>
        </p:txBody>
      </p:sp>
      <p:sp>
        <p:nvSpPr>
          <p:cNvPr id="11" name="ホームベース 10"/>
          <p:cNvSpPr/>
          <p:nvPr/>
        </p:nvSpPr>
        <p:spPr>
          <a:xfrm>
            <a:off x="314528" y="6088379"/>
            <a:ext cx="6833032" cy="620929"/>
          </a:xfrm>
          <a:prstGeom prst="homePlate">
            <a:avLst/>
          </a:prstGeom>
          <a:ln w="57150" cmpd="thickThin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参照：さぬきの授業基礎・基本「</a:t>
            </a:r>
            <a:r>
              <a:rPr kumimoji="1" lang="ja-JP" altLang="en-US" sz="1400" dirty="0" smtClean="0">
                <a:solidFill>
                  <a:srgbClr val="FF0000"/>
                </a:solidFill>
              </a:rPr>
              <a:t>板書</a:t>
            </a:r>
            <a:r>
              <a:rPr kumimoji="1" lang="ja-JP" altLang="en-US" sz="1400" dirty="0" smtClean="0"/>
              <a:t>」</a:t>
            </a:r>
            <a:endParaRPr kumimoji="1" lang="en-US" altLang="ja-JP" sz="1400" dirty="0" smtClean="0"/>
          </a:p>
          <a:p>
            <a:pPr algn="ctr"/>
            <a:r>
              <a:rPr lang="en-US" altLang="ja-JP" sz="1400" dirty="0"/>
              <a:t>https://www.pref.kagawa.lg.jp/documents/14668/kisokihon-all.pdf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9546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41"/>
    </mc:Choice>
    <mc:Fallback xmlns="">
      <p:transition spd="slow" advTm="28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49000" y="1072815"/>
            <a:ext cx="9144000" cy="2387600"/>
          </a:xfrm>
        </p:spPr>
        <p:txBody>
          <a:bodyPr/>
          <a:lstStyle/>
          <a:p>
            <a:r>
              <a:rPr kumimoji="1" lang="ja-JP" altLang="en-US" sz="7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せとうち先生</a:t>
            </a:r>
            <a:r>
              <a:rPr kumimoji="1" lang="en-US" altLang="ja-JP" sz="7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72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ス</a:t>
            </a:r>
            <a:r>
              <a:rPr kumimoji="1" lang="ja-JP" altLang="en-US" b="1" dirty="0" smtClean="0">
                <a:ln w="22225">
                  <a:solidFill>
                    <a:srgbClr val="FF66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</a:t>
            </a:r>
            <a:r>
              <a:rPr kumimoji="1" lang="ja-JP" altLang="en-US" b="1" dirty="0" smtClean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ル</a:t>
            </a:r>
            <a:r>
              <a:rPr kumimoji="1" lang="ja-JP" altLang="en-US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ア</a:t>
            </a:r>
            <a:r>
              <a:rPr kumimoji="1" lang="ja-JP" altLang="en-US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ッ</a:t>
            </a:r>
            <a:r>
              <a:rPr kumimoji="1" lang="ja-JP" altLang="en-US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プ</a:t>
            </a:r>
            <a:r>
              <a:rPr kumimoji="1" lang="ja-JP" altLang="en-US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チャンネル</a:t>
            </a:r>
            <a:endParaRPr kumimoji="1" lang="ja-JP" altLang="en-US" b="1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b="90301"/>
          <a:stretch/>
        </p:blipFill>
        <p:spPr>
          <a:xfrm>
            <a:off x="5350" y="0"/>
            <a:ext cx="12186650" cy="979761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" y="4730173"/>
            <a:ext cx="12186650" cy="21278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>
          <a:xfrm>
            <a:off x="5350" y="0"/>
            <a:ext cx="1280525" cy="97976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>
          <a:xfrm>
            <a:off x="10911474" y="0"/>
            <a:ext cx="1280525" cy="979761"/>
          </a:xfrm>
          <a:prstGeom prst="rect">
            <a:avLst/>
          </a:prstGeom>
        </p:spPr>
      </p:pic>
      <p:sp>
        <p:nvSpPr>
          <p:cNvPr id="10" name="サブタイトル 2"/>
          <p:cNvSpPr txBox="1">
            <a:spLocks/>
          </p:cNvSpPr>
          <p:nvPr/>
        </p:nvSpPr>
        <p:spPr>
          <a:xfrm>
            <a:off x="1526675" y="3810000"/>
            <a:ext cx="9144000" cy="76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b="1" dirty="0" smtClean="0">
                <a:ln w="1587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＃　教材・教具　小学校　社会科　年表</a:t>
            </a:r>
            <a:endParaRPr lang="ja-JP" altLang="en-US" sz="4000" b="1" dirty="0">
              <a:ln w="15875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06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0"/>
    </mc:Choice>
    <mc:Fallback xmlns="">
      <p:transition spd="slow" advTm="14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25.3|23.9|22.8|11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4F0637E0-7C91-44F8-A2AF-D1306C2321F8}" vid="{4A3437A6-10FA-474F-A47D-BACCC7FF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528</TotalTime>
  <Words>347</Words>
  <Application>Microsoft Office PowerPoint</Application>
  <PresentationFormat>ワイド画面</PresentationFormat>
  <Paragraphs>57</Paragraphs>
  <Slides>7</Slides>
  <Notes>7</Notes>
  <HiddenSlides>0</HiddenSlides>
  <MMClips>7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UD デジタル 教科書体 NK-B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せとうち先生 スキルアップチャンネル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せとうち先生 スキルアップチャンネル</dc:title>
  <dc:creator>SG31300のC20-4172</dc:creator>
  <cp:lastModifiedBy>SG31300のC20-4172</cp:lastModifiedBy>
  <cp:revision>34</cp:revision>
  <cp:lastPrinted>2022-05-12T11:04:01Z</cp:lastPrinted>
  <dcterms:created xsi:type="dcterms:W3CDTF">2022-05-06T09:04:43Z</dcterms:created>
  <dcterms:modified xsi:type="dcterms:W3CDTF">2023-03-08T07:52:00Z</dcterms:modified>
</cp:coreProperties>
</file>