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801600" cy="9601200" type="A3"/>
  <p:notesSz cx="6807200" cy="99393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F9"/>
    <a:srgbClr val="FF0066"/>
    <a:srgbClr val="FFEBFC"/>
    <a:srgbClr val="FFFF66"/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" autoAdjust="0"/>
    <p:restoredTop sz="95141" autoAdjust="0"/>
  </p:normalViewPr>
  <p:slideViewPr>
    <p:cSldViewPr snapToGrid="0">
      <p:cViewPr varScale="1">
        <p:scale>
          <a:sx n="82" d="100"/>
          <a:sy n="82" d="100"/>
        </p:scale>
        <p:origin x="2190" y="96"/>
      </p:cViewPr>
      <p:guideLst>
        <p:guide orient="horz" pos="3024"/>
        <p:guide pos="4032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FAD753EA-31DB-4925-9956-D39EF06166D8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4685BCFF-E9A1-43D1-832A-DC3040354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8075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0C0A1B91-8077-4786-BF7B-D26A91C0EE38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3" tIns="46107" rIns="92213" bIns="461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5"/>
          </a:xfrm>
          <a:prstGeom prst="rect">
            <a:avLst/>
          </a:prstGeom>
        </p:spPr>
        <p:txBody>
          <a:bodyPr vert="horz" lIns="92213" tIns="46107" rIns="92213" bIns="461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7EBFDB9D-D991-4693-A415-C3116EC50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7275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06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7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7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9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DB68-4CF3-4EFC-BE39-68897B1D3B23}" type="datetimeFigureOut">
              <a:rPr kumimoji="1" lang="ja-JP" altLang="en-US" smtClean="0"/>
              <a:t>2023/11/30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65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432038" y="1329059"/>
            <a:ext cx="12060070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・内　 容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○○水産株式会社は水産物の加工（サバ、ブリ等）の製造・販売、輸出を実施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・課題等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米国向け水産加工品の輸出には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認証の取得が必要となっており、施設の整備が急務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2038" y="906702"/>
            <a:ext cx="1723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＜従　前＞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2038" y="4903325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057400" indent="-20574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・衛生体制の強化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57400" indent="-2057400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施設の改修及び衛生設備の導入により、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衛生管理体制を強化（対米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認証を令和６年３月取得予定）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・輸出の拡大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水産加工品の輸出が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米国に拡大</a:t>
            </a:r>
            <a:r>
              <a:rPr lang="ja-JP" altLang="en-US" sz="200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2000" b="1">
                <a:latin typeface="Meiryo UI" panose="020B0604030504040204" pitchFamily="50" charset="-128"/>
                <a:ea typeface="Meiryo UI" panose="020B0604030504040204" pitchFamily="50" charset="-128"/>
              </a:rPr>
              <a:t>令和８年度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末の輸出額目標は約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万円）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4668" y="250135"/>
            <a:ext cx="12351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○○水産株式会社における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等の取組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○○県○○市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266A758-24A0-463D-B1D4-3B7BC7711D6F}"/>
              </a:ext>
            </a:extLst>
          </p:cNvPr>
          <p:cNvSpPr txBox="1"/>
          <p:nvPr/>
        </p:nvSpPr>
        <p:spPr>
          <a:xfrm>
            <a:off x="3975598" y="6425413"/>
            <a:ext cx="6139981" cy="3077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等対応施設整備（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事業費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金：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3958" y="4513731"/>
            <a:ext cx="471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等対応施設の整備後＞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426889" y="2321370"/>
            <a:ext cx="2151259" cy="18936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56">
            <a:extLst>
              <a:ext uri="{FF2B5EF4-FFF2-40B4-BE49-F238E27FC236}">
                <a16:creationId xmlns:a16="http://schemas.microsoft.com/office/drawing/2014/main" id="{90835A9A-6577-4FD6-A744-43539FD43E6A}"/>
              </a:ext>
            </a:extLst>
          </p:cNvPr>
          <p:cNvSpPr/>
          <p:nvPr/>
        </p:nvSpPr>
        <p:spPr>
          <a:xfrm>
            <a:off x="1653816" y="2321370"/>
            <a:ext cx="2151259" cy="1778586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933496" y="2379256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793671" y="2847035"/>
            <a:ext cx="1862722" cy="10431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2D83CE5-C703-429A-BE77-D05076B57646}"/>
              </a:ext>
            </a:extLst>
          </p:cNvPr>
          <p:cNvSpPr txBox="1"/>
          <p:nvPr/>
        </p:nvSpPr>
        <p:spPr>
          <a:xfrm>
            <a:off x="3998530" y="3288263"/>
            <a:ext cx="5323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・現状の輸出額は約１億円。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・現在の加工施設では、衛生環境面等が米国向けの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等規制に適合せず輸出が困難。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9B56EFB7-8E60-4F0D-9680-82F542F9B9F1}"/>
              </a:ext>
            </a:extLst>
          </p:cNvPr>
          <p:cNvSpPr/>
          <p:nvPr/>
        </p:nvSpPr>
        <p:spPr>
          <a:xfrm>
            <a:off x="3918579" y="2580712"/>
            <a:ext cx="5469547" cy="84055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米国向け輸出</a:t>
            </a:r>
          </a:p>
        </p:txBody>
      </p:sp>
      <p:sp>
        <p:nvSpPr>
          <p:cNvPr id="3" name="乗算記号 2">
            <a:extLst>
              <a:ext uri="{FF2B5EF4-FFF2-40B4-BE49-F238E27FC236}">
                <a16:creationId xmlns:a16="http://schemas.microsoft.com/office/drawing/2014/main" id="{C7872DC5-644A-4EAB-9D6D-F515AAF7A5F3}"/>
              </a:ext>
            </a:extLst>
          </p:cNvPr>
          <p:cNvSpPr/>
          <p:nvPr/>
        </p:nvSpPr>
        <p:spPr>
          <a:xfrm>
            <a:off x="7677862" y="2433060"/>
            <a:ext cx="1273317" cy="1132429"/>
          </a:xfrm>
          <a:prstGeom prst="mathMultiply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角丸四角形 56">
            <a:extLst>
              <a:ext uri="{FF2B5EF4-FFF2-40B4-BE49-F238E27FC236}">
                <a16:creationId xmlns:a16="http://schemas.microsoft.com/office/drawing/2014/main" id="{0DD39870-ACD0-4833-BFE3-357056F5ADDB}"/>
              </a:ext>
            </a:extLst>
          </p:cNvPr>
          <p:cNvSpPr/>
          <p:nvPr/>
        </p:nvSpPr>
        <p:spPr>
          <a:xfrm>
            <a:off x="1653816" y="6533776"/>
            <a:ext cx="2151259" cy="2408141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0C25619-130B-47DC-BEC3-0ABA034642B8}"/>
              </a:ext>
            </a:extLst>
          </p:cNvPr>
          <p:cNvSpPr/>
          <p:nvPr/>
        </p:nvSpPr>
        <p:spPr>
          <a:xfrm>
            <a:off x="1933495" y="6591663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B8FFDDC-521F-4996-9B7F-2010AB21DB35}"/>
              </a:ext>
            </a:extLst>
          </p:cNvPr>
          <p:cNvSpPr/>
          <p:nvPr/>
        </p:nvSpPr>
        <p:spPr>
          <a:xfrm>
            <a:off x="1793671" y="7001386"/>
            <a:ext cx="1862722" cy="1742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米国へ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輸出を拡大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53101" y="7838195"/>
            <a:ext cx="1343242" cy="81141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C2B5085A-E100-4C07-AAD6-9F78DA864BAB}"/>
              </a:ext>
            </a:extLst>
          </p:cNvPr>
          <p:cNvCxnSpPr>
            <a:cxnSpLocks/>
            <a:stCxn id="45" idx="1"/>
            <a:endCxn id="12" idx="3"/>
          </p:cNvCxnSpPr>
          <p:nvPr/>
        </p:nvCxnSpPr>
        <p:spPr>
          <a:xfrm flipH="1">
            <a:off x="3396343" y="6579302"/>
            <a:ext cx="579255" cy="1664599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矢印: 右 54">
            <a:extLst>
              <a:ext uri="{FF2B5EF4-FFF2-40B4-BE49-F238E27FC236}">
                <a16:creationId xmlns:a16="http://schemas.microsoft.com/office/drawing/2014/main" id="{BC4A64C3-79E2-4322-A6DB-C840153D514A}"/>
              </a:ext>
            </a:extLst>
          </p:cNvPr>
          <p:cNvSpPr/>
          <p:nvPr/>
        </p:nvSpPr>
        <p:spPr>
          <a:xfrm>
            <a:off x="3918579" y="8308224"/>
            <a:ext cx="5469547" cy="7429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米国向け輸出の拡大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94AF95D-39B1-4365-BEB0-5862BB0FA2D6}"/>
              </a:ext>
            </a:extLst>
          </p:cNvPr>
          <p:cNvSpPr/>
          <p:nvPr/>
        </p:nvSpPr>
        <p:spPr>
          <a:xfrm>
            <a:off x="9452404" y="7062512"/>
            <a:ext cx="2125744" cy="1893618"/>
          </a:xfrm>
          <a:prstGeom prst="rect">
            <a:avLst/>
          </a:prstGeom>
          <a:solidFill>
            <a:srgbClr val="FFD9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（米国、ベトナム）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C25321A-8E5F-4DBA-993A-EB185CAF7E3A}"/>
              </a:ext>
            </a:extLst>
          </p:cNvPr>
          <p:cNvSpPr txBox="1"/>
          <p:nvPr/>
        </p:nvSpPr>
        <p:spPr>
          <a:xfrm>
            <a:off x="2210269" y="8993664"/>
            <a:ext cx="88861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施設改修・設備導入による輸出の増加額：</a:t>
            </a:r>
            <a:r>
              <a:rPr lang="en-US" altLang="ja-JP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D5DDB01-E086-4378-8D6B-93C82C25C2CA}"/>
              </a:ext>
            </a:extLst>
          </p:cNvPr>
          <p:cNvSpPr txBox="1"/>
          <p:nvPr/>
        </p:nvSpPr>
        <p:spPr>
          <a:xfrm>
            <a:off x="7416526" y="8087334"/>
            <a:ext cx="114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金属探知機</a:t>
            </a:r>
          </a:p>
        </p:txBody>
      </p:sp>
      <p:pic>
        <p:nvPicPr>
          <p:cNvPr id="9" name="図 8" descr="屋内, テーブル, 事務所, 机 が含まれている画像&#10;&#10;自動的に生成された説明">
            <a:extLst>
              <a:ext uri="{FF2B5EF4-FFF2-40B4-BE49-F238E27FC236}">
                <a16:creationId xmlns:a16="http://schemas.microsoft.com/office/drawing/2014/main" id="{B40E87DF-0AA4-4D8B-870A-4CCA1D9ABD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056"/>
          <a:stretch/>
        </p:blipFill>
        <p:spPr>
          <a:xfrm>
            <a:off x="7256293" y="6890659"/>
            <a:ext cx="1462441" cy="1131263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94210D7-D5B2-40B8-AA35-27653E8CD1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536" b="25291"/>
          <a:stretch/>
        </p:blipFill>
        <p:spPr>
          <a:xfrm rot="5400000">
            <a:off x="4404854" y="6736393"/>
            <a:ext cx="925074" cy="1424296"/>
          </a:xfrm>
          <a:prstGeom prst="rect">
            <a:avLst/>
          </a:prstGeom>
          <a:ln>
            <a:noFill/>
          </a:ln>
          <a:effectLst/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B288B55-5FDB-4AD5-A5CA-3344B6BDFFAF}"/>
              </a:ext>
            </a:extLst>
          </p:cNvPr>
          <p:cNvSpPr txBox="1"/>
          <p:nvPr/>
        </p:nvSpPr>
        <p:spPr>
          <a:xfrm>
            <a:off x="4145118" y="6996192"/>
            <a:ext cx="56415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排水溝</a:t>
            </a:r>
          </a:p>
        </p:txBody>
      </p:sp>
      <p:pic>
        <p:nvPicPr>
          <p:cNvPr id="43" name="図 42" descr="建物, 座る, 駐車場, 金属 が含まれている画像&#10;&#10;自動的に生成された説明">
            <a:extLst>
              <a:ext uri="{FF2B5EF4-FFF2-40B4-BE49-F238E27FC236}">
                <a16:creationId xmlns:a16="http://schemas.microsoft.com/office/drawing/2014/main" id="{DF6CC962-1A38-4C51-8B22-040A4A87A6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3334" y="6980587"/>
            <a:ext cx="1237571" cy="930491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4904A47-D7F9-4CA6-B05A-2253DF46DA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9724" y="7190207"/>
            <a:ext cx="564150" cy="518619"/>
          </a:xfrm>
          <a:prstGeom prst="rect">
            <a:avLst/>
          </a:prstGeom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609BF48-07BC-4963-A2B7-1F0E18C26186}"/>
              </a:ext>
            </a:extLst>
          </p:cNvPr>
          <p:cNvSpPr/>
          <p:nvPr/>
        </p:nvSpPr>
        <p:spPr>
          <a:xfrm>
            <a:off x="4700828" y="7972452"/>
            <a:ext cx="2005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56610"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施設の衛生管理の強化に向けた</a:t>
            </a:r>
            <a:b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排水溝、床、壁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等の改修</a:t>
            </a:r>
          </a:p>
        </p:txBody>
      </p:sp>
    </p:spTree>
    <p:extLst>
      <p:ext uri="{BB962C8B-B14F-4D97-AF65-F5344CB8AC3E}">
        <p14:creationId xmlns:p14="http://schemas.microsoft.com/office/powerpoint/2010/main" val="197556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4CC9FC6-ADA1-4DF5-8D46-A7933BBA8BB9}" vid="{F0B1E447-E586-460F-BED1-AB25B9200A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4f5c__x6210__x65e5__x6642_ xmlns="28f7c9da-7533-4d14-bf4a-02f96182bd51" xsi:nil="true"/>
    <lcf76f155ced4ddcb4097134ff3c332f xmlns="28f7c9da-7533-4d14-bf4a-02f96182bd51">
      <Terms xmlns="http://schemas.microsoft.com/office/infopath/2007/PartnerControls"/>
    </lcf76f155ced4ddcb4097134ff3c332f>
    <TaxCatchAll xmlns="85ec59af-1a16-40a0-b163-384e34c79a5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E7C2E8ED31ADA4F985C107BDB9C209E" ma:contentTypeVersion="13" ma:contentTypeDescription="新しいドキュメントを作成します。" ma:contentTypeScope="" ma:versionID="0cc6afd1a33f6ed7e11176f45d3e6ee9">
  <xsd:schema xmlns:xsd="http://www.w3.org/2001/XMLSchema" xmlns:xs="http://www.w3.org/2001/XMLSchema" xmlns:p="http://schemas.microsoft.com/office/2006/metadata/properties" xmlns:ns2="28f7c9da-7533-4d14-bf4a-02f96182bd51" xmlns:ns3="85ec59af-1a16-40a0-b163-384e34c79a5c" targetNamespace="http://schemas.microsoft.com/office/2006/metadata/properties" ma:root="true" ma:fieldsID="ef3ad98a6a4456c1af815c130b313224" ns2:_="" ns3:_="">
    <xsd:import namespace="28f7c9da-7533-4d14-bf4a-02f96182bd51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f7c9da-7533-4d14-bf4a-02f96182bd51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6d99eb3-a2cf-446b-a482-5e71735c5394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BF4777-7033-4762-B4CB-4C29EC9C1C9A}">
  <ds:schemaRefs>
    <ds:schemaRef ds:uri="http://schemas.microsoft.com/office/2006/metadata/properties"/>
    <ds:schemaRef ds:uri="http://schemas.microsoft.com/office/infopath/2007/PartnerControls"/>
    <ds:schemaRef ds:uri="28f7c9da-7533-4d14-bf4a-02f96182bd51"/>
    <ds:schemaRef ds:uri="85ec59af-1a16-40a0-b163-384e34c79a5c"/>
  </ds:schemaRefs>
</ds:datastoreItem>
</file>

<file path=customXml/itemProps2.xml><?xml version="1.0" encoding="utf-8"?>
<ds:datastoreItem xmlns:ds="http://schemas.openxmlformats.org/officeDocument/2006/customXml" ds:itemID="{19205082-B663-4A4E-88C5-EE9AD6FC7E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456B64-0E95-4F9E-8906-211926D094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f7c9da-7533-4d14-bf4a-02f96182bd51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A3 297x420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2023-11-30T01:24:09Z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0x0101008E7C2E8ED31ADA4F985C107BDB9C209E</vt:lpwstr>
  </property>
</Properties>
</file>