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7" r:id="rId3"/>
    <p:sldId id="259" r:id="rId4"/>
    <p:sldId id="260" r:id="rId5"/>
    <p:sldId id="261" r:id="rId6"/>
    <p:sldId id="262" r:id="rId7"/>
    <p:sldId id="263" r:id="rId8"/>
    <p:sldId id="266" r:id="rId9"/>
  </p:sldIdLst>
  <p:sldSz cx="9144000" cy="6858000" type="screen4x3"/>
  <p:notesSz cx="6735763" cy="9872663"/>
  <p:defaultTextStyle>
    <a:defPPr>
      <a:defRPr lang="ja-JP"/>
    </a:defPPr>
    <a:lvl1pPr algn="l"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DC6"/>
    <a:srgbClr val="F4CAD1"/>
    <a:srgbClr val="FFFFFF"/>
    <a:srgbClr val="D7003B"/>
    <a:srgbClr val="27488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7" autoAdjust="0"/>
  </p:normalViewPr>
  <p:slideViewPr>
    <p:cSldViewPr>
      <p:cViewPr varScale="1">
        <p:scale>
          <a:sx n="79" d="100"/>
          <a:sy n="79" d="100"/>
        </p:scale>
        <p:origin x="108" y="6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Sheet1!$C$21</c:f>
              <c:strCache>
                <c:ptCount val="1"/>
                <c:pt idx="0">
                  <c:v>結　　　核　　　　　　</c:v>
                </c:pt>
              </c:strCache>
            </c:strRef>
          </c:tx>
          <c:spPr>
            <a:ln w="41275" cap="rnd">
              <a:solidFill>
                <a:schemeClr val="accent3"/>
              </a:solidFill>
              <a:round/>
            </a:ln>
            <a:effectLst/>
          </c:spPr>
          <c:marker>
            <c:symbol val="none"/>
          </c:marker>
          <c:cat>
            <c:strRef>
              <c:f>Sheet1!$D$19:$AL$19</c:f>
              <c:strCache>
                <c:ptCount val="35"/>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pt idx="32">
                  <c:v>2021</c:v>
                </c:pt>
                <c:pt idx="33">
                  <c:v>2022</c:v>
                </c:pt>
                <c:pt idx="34">
                  <c:v>2023</c:v>
                </c:pt>
              </c:strCache>
            </c:strRef>
          </c:cat>
          <c:val>
            <c:numRef>
              <c:f>Sheet1!$D$21:$AL$21</c:f>
              <c:numCache>
                <c:formatCode>General</c:formatCode>
                <c:ptCount val="35"/>
                <c:pt idx="0">
                  <c:v>182.6</c:v>
                </c:pt>
                <c:pt idx="1">
                  <c:v>124.2</c:v>
                </c:pt>
                <c:pt idx="2">
                  <c:v>49.5</c:v>
                </c:pt>
                <c:pt idx="3">
                  <c:v>34</c:v>
                </c:pt>
                <c:pt idx="4">
                  <c:v>21.4</c:v>
                </c:pt>
                <c:pt idx="5">
                  <c:v>21.6</c:v>
                </c:pt>
                <c:pt idx="6">
                  <c:v>11.2</c:v>
                </c:pt>
                <c:pt idx="7">
                  <c:v>6.4</c:v>
                </c:pt>
                <c:pt idx="8">
                  <c:v>3</c:v>
                </c:pt>
                <c:pt idx="9">
                  <c:v>3.7</c:v>
                </c:pt>
                <c:pt idx="10">
                  <c:v>1.9</c:v>
                </c:pt>
                <c:pt idx="11">
                  <c:v>2.5</c:v>
                </c:pt>
                <c:pt idx="12">
                  <c:v>1.2</c:v>
                </c:pt>
                <c:pt idx="13">
                  <c:v>1.1000000000000001</c:v>
                </c:pt>
                <c:pt idx="14">
                  <c:v>1.9</c:v>
                </c:pt>
                <c:pt idx="15">
                  <c:v>1.2</c:v>
                </c:pt>
                <c:pt idx="16">
                  <c:v>1.9</c:v>
                </c:pt>
                <c:pt idx="17">
                  <c:v>1.6</c:v>
                </c:pt>
                <c:pt idx="18">
                  <c:v>0.6</c:v>
                </c:pt>
                <c:pt idx="19">
                  <c:v>1</c:v>
                </c:pt>
                <c:pt idx="20">
                  <c:v>1.2</c:v>
                </c:pt>
                <c:pt idx="21">
                  <c:v>1</c:v>
                </c:pt>
                <c:pt idx="22">
                  <c:v>1.4</c:v>
                </c:pt>
                <c:pt idx="23">
                  <c:v>1.5</c:v>
                </c:pt>
                <c:pt idx="24">
                  <c:v>1.3</c:v>
                </c:pt>
                <c:pt idx="25">
                  <c:v>1.7</c:v>
                </c:pt>
                <c:pt idx="26">
                  <c:v>0.7</c:v>
                </c:pt>
                <c:pt idx="27">
                  <c:v>1.1000000000000001</c:v>
                </c:pt>
                <c:pt idx="28">
                  <c:v>1.8</c:v>
                </c:pt>
                <c:pt idx="29">
                  <c:v>2.2999999999999998</c:v>
                </c:pt>
                <c:pt idx="30">
                  <c:v>1.5</c:v>
                </c:pt>
                <c:pt idx="31">
                  <c:v>1.3</c:v>
                </c:pt>
                <c:pt idx="32">
                  <c:v>1.6</c:v>
                </c:pt>
                <c:pt idx="33">
                  <c:v>2.2000000000000002</c:v>
                </c:pt>
                <c:pt idx="34">
                  <c:v>1.2</c:v>
                </c:pt>
              </c:numCache>
            </c:numRef>
          </c:val>
          <c:smooth val="0"/>
          <c:extLst>
            <c:ext xmlns:c16="http://schemas.microsoft.com/office/drawing/2014/chart" uri="{C3380CC4-5D6E-409C-BE32-E72D297353CC}">
              <c16:uniqueId val="{00000000-E5D2-4BE5-872E-47E0E300FA39}"/>
            </c:ext>
          </c:extLst>
        </c:ser>
        <c:ser>
          <c:idx val="2"/>
          <c:order val="2"/>
          <c:tx>
            <c:strRef>
              <c:f>Sheet1!$C$22</c:f>
              <c:strCache>
                <c:ptCount val="1"/>
                <c:pt idx="0">
                  <c:v>悪性新生物＜腫瘍＞　　　　　　</c:v>
                </c:pt>
              </c:strCache>
            </c:strRef>
          </c:tx>
          <c:spPr>
            <a:ln w="60325" cap="rnd">
              <a:solidFill>
                <a:srgbClr val="C00000"/>
              </a:solidFill>
              <a:round/>
            </a:ln>
            <a:effectLst/>
          </c:spPr>
          <c:marker>
            <c:symbol val="none"/>
          </c:marker>
          <c:cat>
            <c:strRef>
              <c:f>Sheet1!$D$19:$AL$19</c:f>
              <c:strCache>
                <c:ptCount val="35"/>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pt idx="32">
                  <c:v>2021</c:v>
                </c:pt>
                <c:pt idx="33">
                  <c:v>2022</c:v>
                </c:pt>
                <c:pt idx="34">
                  <c:v>2023</c:v>
                </c:pt>
              </c:strCache>
            </c:strRef>
          </c:cat>
          <c:val>
            <c:numRef>
              <c:f>Sheet1!$D$22:$AL$22</c:f>
              <c:numCache>
                <c:formatCode>General</c:formatCode>
                <c:ptCount val="35"/>
                <c:pt idx="0">
                  <c:v>80.3</c:v>
                </c:pt>
                <c:pt idx="1">
                  <c:v>82.7</c:v>
                </c:pt>
                <c:pt idx="2">
                  <c:v>98.7</c:v>
                </c:pt>
                <c:pt idx="3">
                  <c:v>128.30000000000001</c:v>
                </c:pt>
                <c:pt idx="4">
                  <c:v>139.6</c:v>
                </c:pt>
                <c:pt idx="5">
                  <c:v>147.5</c:v>
                </c:pt>
                <c:pt idx="6">
                  <c:v>155.19999999999999</c:v>
                </c:pt>
                <c:pt idx="7">
                  <c:v>163.9</c:v>
                </c:pt>
                <c:pt idx="8">
                  <c:v>181.6</c:v>
                </c:pt>
                <c:pt idx="9">
                  <c:v>200.4</c:v>
                </c:pt>
                <c:pt idx="10">
                  <c:v>229.7</c:v>
                </c:pt>
                <c:pt idx="11">
                  <c:v>264.60000000000002</c:v>
                </c:pt>
                <c:pt idx="12">
                  <c:v>265</c:v>
                </c:pt>
                <c:pt idx="13">
                  <c:v>268.3</c:v>
                </c:pt>
                <c:pt idx="14">
                  <c:v>262.3</c:v>
                </c:pt>
                <c:pt idx="15">
                  <c:v>278.2</c:v>
                </c:pt>
                <c:pt idx="16">
                  <c:v>282.3</c:v>
                </c:pt>
                <c:pt idx="17">
                  <c:v>295.39999999999998</c:v>
                </c:pt>
                <c:pt idx="18">
                  <c:v>299.60000000000002</c:v>
                </c:pt>
                <c:pt idx="19">
                  <c:v>295.39999999999998</c:v>
                </c:pt>
                <c:pt idx="20">
                  <c:v>287.5</c:v>
                </c:pt>
                <c:pt idx="21">
                  <c:v>314.39999999999998</c:v>
                </c:pt>
                <c:pt idx="22">
                  <c:v>299.2</c:v>
                </c:pt>
                <c:pt idx="23">
                  <c:v>303.8</c:v>
                </c:pt>
                <c:pt idx="24">
                  <c:v>312.10000000000002</c:v>
                </c:pt>
                <c:pt idx="25">
                  <c:v>314.89999999999998</c:v>
                </c:pt>
                <c:pt idx="26">
                  <c:v>312</c:v>
                </c:pt>
                <c:pt idx="27">
                  <c:v>313.5</c:v>
                </c:pt>
                <c:pt idx="28">
                  <c:v>308.7</c:v>
                </c:pt>
                <c:pt idx="29">
                  <c:v>317.5</c:v>
                </c:pt>
                <c:pt idx="30">
                  <c:v>314.10000000000002</c:v>
                </c:pt>
                <c:pt idx="31">
                  <c:v>320.2</c:v>
                </c:pt>
                <c:pt idx="32">
                  <c:v>323.10000000000002</c:v>
                </c:pt>
                <c:pt idx="33">
                  <c:v>326.8</c:v>
                </c:pt>
                <c:pt idx="34">
                  <c:v>328.1</c:v>
                </c:pt>
              </c:numCache>
            </c:numRef>
          </c:val>
          <c:smooth val="0"/>
          <c:extLst>
            <c:ext xmlns:c16="http://schemas.microsoft.com/office/drawing/2014/chart" uri="{C3380CC4-5D6E-409C-BE32-E72D297353CC}">
              <c16:uniqueId val="{00000001-E5D2-4BE5-872E-47E0E300FA39}"/>
            </c:ext>
          </c:extLst>
        </c:ser>
        <c:ser>
          <c:idx val="3"/>
          <c:order val="3"/>
          <c:tx>
            <c:strRef>
              <c:f>Sheet1!$C$23</c:f>
              <c:strCache>
                <c:ptCount val="1"/>
                <c:pt idx="0">
                  <c:v>心疾患（高血圧性を除く）</c:v>
                </c:pt>
              </c:strCache>
            </c:strRef>
          </c:tx>
          <c:spPr>
            <a:ln w="41275" cap="rnd">
              <a:solidFill>
                <a:schemeClr val="accent6"/>
              </a:solidFill>
              <a:round/>
            </a:ln>
            <a:effectLst/>
          </c:spPr>
          <c:marker>
            <c:symbol val="none"/>
          </c:marker>
          <c:cat>
            <c:strRef>
              <c:f>Sheet1!$D$19:$AL$19</c:f>
              <c:strCache>
                <c:ptCount val="35"/>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pt idx="32">
                  <c:v>2021</c:v>
                </c:pt>
                <c:pt idx="33">
                  <c:v>2022</c:v>
                </c:pt>
                <c:pt idx="34">
                  <c:v>2023</c:v>
                </c:pt>
              </c:strCache>
            </c:strRef>
          </c:cat>
          <c:val>
            <c:numRef>
              <c:f>Sheet1!$D$23:$AL$23</c:f>
              <c:numCache>
                <c:formatCode>General</c:formatCode>
                <c:ptCount val="35"/>
                <c:pt idx="0">
                  <c:v>64.599999999999994</c:v>
                </c:pt>
                <c:pt idx="1">
                  <c:v>60.6</c:v>
                </c:pt>
                <c:pt idx="2">
                  <c:v>67</c:v>
                </c:pt>
                <c:pt idx="3">
                  <c:v>55.8</c:v>
                </c:pt>
                <c:pt idx="4">
                  <c:v>66.900000000000006</c:v>
                </c:pt>
                <c:pt idx="5">
                  <c:v>99.3</c:v>
                </c:pt>
                <c:pt idx="6">
                  <c:v>119</c:v>
                </c:pt>
                <c:pt idx="7">
                  <c:v>141.4</c:v>
                </c:pt>
                <c:pt idx="8">
                  <c:v>151.4</c:v>
                </c:pt>
                <c:pt idx="9">
                  <c:v>172.5</c:v>
                </c:pt>
                <c:pt idx="10">
                  <c:v>137.5</c:v>
                </c:pt>
                <c:pt idx="11">
                  <c:v>146.19999999999999</c:v>
                </c:pt>
                <c:pt idx="12">
                  <c:v>143.30000000000001</c:v>
                </c:pt>
                <c:pt idx="13">
                  <c:v>156.19999999999999</c:v>
                </c:pt>
                <c:pt idx="14">
                  <c:v>156.80000000000001</c:v>
                </c:pt>
                <c:pt idx="15">
                  <c:v>161.19999999999999</c:v>
                </c:pt>
                <c:pt idx="16">
                  <c:v>168.7</c:v>
                </c:pt>
                <c:pt idx="17">
                  <c:v>169.9</c:v>
                </c:pt>
                <c:pt idx="18">
                  <c:v>171.3</c:v>
                </c:pt>
                <c:pt idx="19">
                  <c:v>187.4</c:v>
                </c:pt>
                <c:pt idx="20">
                  <c:v>189.7</c:v>
                </c:pt>
                <c:pt idx="21">
                  <c:v>192.5</c:v>
                </c:pt>
                <c:pt idx="22">
                  <c:v>198.3</c:v>
                </c:pt>
                <c:pt idx="23">
                  <c:v>208.6</c:v>
                </c:pt>
                <c:pt idx="24">
                  <c:v>198.9</c:v>
                </c:pt>
                <c:pt idx="25">
                  <c:v>212.8</c:v>
                </c:pt>
                <c:pt idx="26">
                  <c:v>203.2</c:v>
                </c:pt>
                <c:pt idx="27">
                  <c:v>206.7</c:v>
                </c:pt>
                <c:pt idx="28">
                  <c:v>208.2</c:v>
                </c:pt>
                <c:pt idx="29">
                  <c:v>214.2</c:v>
                </c:pt>
                <c:pt idx="30">
                  <c:v>214.1</c:v>
                </c:pt>
                <c:pt idx="31">
                  <c:v>210.8</c:v>
                </c:pt>
                <c:pt idx="32">
                  <c:v>215.9</c:v>
                </c:pt>
                <c:pt idx="33">
                  <c:v>239.7</c:v>
                </c:pt>
                <c:pt idx="34">
                  <c:v>240.9</c:v>
                </c:pt>
              </c:numCache>
            </c:numRef>
          </c:val>
          <c:smooth val="0"/>
          <c:extLst>
            <c:ext xmlns:c16="http://schemas.microsoft.com/office/drawing/2014/chart" uri="{C3380CC4-5D6E-409C-BE32-E72D297353CC}">
              <c16:uniqueId val="{00000002-E5D2-4BE5-872E-47E0E300FA39}"/>
            </c:ext>
          </c:extLst>
        </c:ser>
        <c:ser>
          <c:idx val="4"/>
          <c:order val="4"/>
          <c:tx>
            <c:strRef>
              <c:f>Sheet1!$C$24</c:f>
              <c:strCache>
                <c:ptCount val="1"/>
                <c:pt idx="0">
                  <c:v>脳血管疾患　　　　　　</c:v>
                </c:pt>
              </c:strCache>
            </c:strRef>
          </c:tx>
          <c:spPr>
            <a:ln w="41275" cap="rnd">
              <a:solidFill>
                <a:srgbClr val="7030A0"/>
              </a:solidFill>
              <a:round/>
            </a:ln>
            <a:effectLst/>
          </c:spPr>
          <c:marker>
            <c:symbol val="none"/>
          </c:marker>
          <c:cat>
            <c:strRef>
              <c:f>Sheet1!$D$19:$AL$19</c:f>
              <c:strCache>
                <c:ptCount val="35"/>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pt idx="32">
                  <c:v>2021</c:v>
                </c:pt>
                <c:pt idx="33">
                  <c:v>2022</c:v>
                </c:pt>
                <c:pt idx="34">
                  <c:v>2023</c:v>
                </c:pt>
              </c:strCache>
            </c:strRef>
          </c:cat>
          <c:val>
            <c:numRef>
              <c:f>Sheet1!$D$24:$AL$24</c:f>
              <c:numCache>
                <c:formatCode>General</c:formatCode>
                <c:ptCount val="35"/>
                <c:pt idx="0">
                  <c:v>124</c:v>
                </c:pt>
                <c:pt idx="1">
                  <c:v>87.5</c:v>
                </c:pt>
                <c:pt idx="2">
                  <c:v>124.7</c:v>
                </c:pt>
                <c:pt idx="3">
                  <c:v>149.30000000000001</c:v>
                </c:pt>
                <c:pt idx="4">
                  <c:v>183.5</c:v>
                </c:pt>
                <c:pt idx="5">
                  <c:v>183</c:v>
                </c:pt>
                <c:pt idx="6">
                  <c:v>158.6</c:v>
                </c:pt>
                <c:pt idx="7">
                  <c:v>140.4</c:v>
                </c:pt>
                <c:pt idx="8">
                  <c:v>113.5</c:v>
                </c:pt>
                <c:pt idx="9">
                  <c:v>111.2</c:v>
                </c:pt>
                <c:pt idx="10">
                  <c:v>130.80000000000001</c:v>
                </c:pt>
                <c:pt idx="11">
                  <c:v>122.9</c:v>
                </c:pt>
                <c:pt idx="12">
                  <c:v>116.6</c:v>
                </c:pt>
                <c:pt idx="13">
                  <c:v>118.2</c:v>
                </c:pt>
                <c:pt idx="14">
                  <c:v>104.9</c:v>
                </c:pt>
                <c:pt idx="15">
                  <c:v>108.2</c:v>
                </c:pt>
                <c:pt idx="16">
                  <c:v>114.6</c:v>
                </c:pt>
                <c:pt idx="17">
                  <c:v>102.8</c:v>
                </c:pt>
                <c:pt idx="18">
                  <c:v>107.6</c:v>
                </c:pt>
                <c:pt idx="19">
                  <c:v>104.2</c:v>
                </c:pt>
                <c:pt idx="20">
                  <c:v>103.3</c:v>
                </c:pt>
                <c:pt idx="21">
                  <c:v>99.7</c:v>
                </c:pt>
                <c:pt idx="22">
                  <c:v>109.5</c:v>
                </c:pt>
                <c:pt idx="23">
                  <c:v>94.9</c:v>
                </c:pt>
                <c:pt idx="24">
                  <c:v>100.7</c:v>
                </c:pt>
                <c:pt idx="25">
                  <c:v>95</c:v>
                </c:pt>
                <c:pt idx="26">
                  <c:v>102.1</c:v>
                </c:pt>
                <c:pt idx="27">
                  <c:v>100.6</c:v>
                </c:pt>
                <c:pt idx="28">
                  <c:v>97.3</c:v>
                </c:pt>
                <c:pt idx="29">
                  <c:v>95.9</c:v>
                </c:pt>
                <c:pt idx="30">
                  <c:v>95</c:v>
                </c:pt>
                <c:pt idx="31">
                  <c:v>87.9</c:v>
                </c:pt>
                <c:pt idx="32">
                  <c:v>88.9</c:v>
                </c:pt>
                <c:pt idx="33">
                  <c:v>93.4</c:v>
                </c:pt>
                <c:pt idx="34">
                  <c:v>93.1</c:v>
                </c:pt>
              </c:numCache>
            </c:numRef>
          </c:val>
          <c:smooth val="0"/>
          <c:extLst>
            <c:ext xmlns:c16="http://schemas.microsoft.com/office/drawing/2014/chart" uri="{C3380CC4-5D6E-409C-BE32-E72D297353CC}">
              <c16:uniqueId val="{00000003-E5D2-4BE5-872E-47E0E300FA39}"/>
            </c:ext>
          </c:extLst>
        </c:ser>
        <c:ser>
          <c:idx val="5"/>
          <c:order val="5"/>
          <c:tx>
            <c:strRef>
              <c:f>Sheet1!$C$25</c:f>
              <c:strCache>
                <c:ptCount val="1"/>
                <c:pt idx="0">
                  <c:v>肺　　　炎　　　　　　</c:v>
                </c:pt>
              </c:strCache>
            </c:strRef>
          </c:tx>
          <c:spPr>
            <a:ln w="41275" cap="rnd">
              <a:solidFill>
                <a:srgbClr val="F2BDC6"/>
              </a:solidFill>
              <a:round/>
            </a:ln>
            <a:effectLst/>
          </c:spPr>
          <c:marker>
            <c:symbol val="none"/>
          </c:marker>
          <c:cat>
            <c:strRef>
              <c:f>Sheet1!$D$19:$AL$19</c:f>
              <c:strCache>
                <c:ptCount val="35"/>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pt idx="32">
                  <c:v>2021</c:v>
                </c:pt>
                <c:pt idx="33">
                  <c:v>2022</c:v>
                </c:pt>
                <c:pt idx="34">
                  <c:v>2023</c:v>
                </c:pt>
              </c:strCache>
            </c:strRef>
          </c:cat>
          <c:val>
            <c:numRef>
              <c:f>Sheet1!$D$25:$AL$25</c:f>
              <c:numCache>
                <c:formatCode>General</c:formatCode>
                <c:ptCount val="35"/>
                <c:pt idx="0">
                  <c:v>69.2</c:v>
                </c:pt>
                <c:pt idx="1">
                  <c:v>57.4</c:v>
                </c:pt>
                <c:pt idx="2">
                  <c:v>33.200000000000003</c:v>
                </c:pt>
                <c:pt idx="3">
                  <c:v>36</c:v>
                </c:pt>
                <c:pt idx="4">
                  <c:v>31.1</c:v>
                </c:pt>
                <c:pt idx="5">
                  <c:v>24.9</c:v>
                </c:pt>
                <c:pt idx="6">
                  <c:v>27.4</c:v>
                </c:pt>
                <c:pt idx="7">
                  <c:v>36.700000000000003</c:v>
                </c:pt>
                <c:pt idx="8">
                  <c:v>44.3</c:v>
                </c:pt>
                <c:pt idx="9">
                  <c:v>75.8</c:v>
                </c:pt>
                <c:pt idx="10">
                  <c:v>87.4</c:v>
                </c:pt>
                <c:pt idx="11">
                  <c:v>97.5</c:v>
                </c:pt>
                <c:pt idx="12">
                  <c:v>91.3</c:v>
                </c:pt>
                <c:pt idx="13">
                  <c:v>97</c:v>
                </c:pt>
                <c:pt idx="14">
                  <c:v>103.7</c:v>
                </c:pt>
                <c:pt idx="15">
                  <c:v>106.3</c:v>
                </c:pt>
                <c:pt idx="16">
                  <c:v>121</c:v>
                </c:pt>
                <c:pt idx="17">
                  <c:v>125.2</c:v>
                </c:pt>
                <c:pt idx="18">
                  <c:v>123.5</c:v>
                </c:pt>
                <c:pt idx="19">
                  <c:v>122.2</c:v>
                </c:pt>
                <c:pt idx="20">
                  <c:v>121.1</c:v>
                </c:pt>
                <c:pt idx="21">
                  <c:v>95.4</c:v>
                </c:pt>
                <c:pt idx="22">
                  <c:v>103.6</c:v>
                </c:pt>
                <c:pt idx="23">
                  <c:v>95.2</c:v>
                </c:pt>
                <c:pt idx="24">
                  <c:v>79</c:v>
                </c:pt>
                <c:pt idx="25">
                  <c:v>86.1</c:v>
                </c:pt>
                <c:pt idx="26">
                  <c:v>83.8</c:v>
                </c:pt>
                <c:pt idx="27">
                  <c:v>84.5</c:v>
                </c:pt>
                <c:pt idx="28">
                  <c:v>61.6</c:v>
                </c:pt>
                <c:pt idx="29">
                  <c:v>56.9</c:v>
                </c:pt>
                <c:pt idx="30">
                  <c:v>60.1</c:v>
                </c:pt>
                <c:pt idx="31">
                  <c:v>53.7</c:v>
                </c:pt>
                <c:pt idx="32">
                  <c:v>46.3</c:v>
                </c:pt>
                <c:pt idx="33">
                  <c:v>52.9</c:v>
                </c:pt>
                <c:pt idx="34">
                  <c:v>47.1</c:v>
                </c:pt>
              </c:numCache>
            </c:numRef>
          </c:val>
          <c:smooth val="0"/>
          <c:extLst>
            <c:ext xmlns:c16="http://schemas.microsoft.com/office/drawing/2014/chart" uri="{C3380CC4-5D6E-409C-BE32-E72D297353CC}">
              <c16:uniqueId val="{00000004-E5D2-4BE5-872E-47E0E300FA39}"/>
            </c:ext>
          </c:extLst>
        </c:ser>
        <c:ser>
          <c:idx val="9"/>
          <c:order val="9"/>
          <c:tx>
            <c:strRef>
              <c:f>Sheet1!$C$29</c:f>
              <c:strCache>
                <c:ptCount val="1"/>
                <c:pt idx="0">
                  <c:v>自　　　殺　　　　　　</c:v>
                </c:pt>
              </c:strCache>
            </c:strRef>
          </c:tx>
          <c:spPr>
            <a:ln w="41275" cap="rnd">
              <a:solidFill>
                <a:srgbClr val="2EA6CB"/>
              </a:solidFill>
              <a:round/>
            </a:ln>
            <a:effectLst/>
          </c:spPr>
          <c:marker>
            <c:symbol val="none"/>
          </c:marker>
          <c:cat>
            <c:strRef>
              <c:f>Sheet1!$D$19:$AL$19</c:f>
              <c:strCache>
                <c:ptCount val="35"/>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pt idx="32">
                  <c:v>2021</c:v>
                </c:pt>
                <c:pt idx="33">
                  <c:v>2022</c:v>
                </c:pt>
                <c:pt idx="34">
                  <c:v>2023</c:v>
                </c:pt>
              </c:strCache>
            </c:strRef>
          </c:cat>
          <c:val>
            <c:numRef>
              <c:f>Sheet1!$D$29:$AL$29</c:f>
              <c:numCache>
                <c:formatCode>General</c:formatCode>
                <c:ptCount val="35"/>
                <c:pt idx="0">
                  <c:v>14.6</c:v>
                </c:pt>
                <c:pt idx="1">
                  <c:v>20</c:v>
                </c:pt>
                <c:pt idx="2">
                  <c:v>29.7</c:v>
                </c:pt>
                <c:pt idx="3">
                  <c:v>20.9</c:v>
                </c:pt>
                <c:pt idx="4">
                  <c:v>19.399999999999999</c:v>
                </c:pt>
                <c:pt idx="5">
                  <c:v>13.3</c:v>
                </c:pt>
                <c:pt idx="6">
                  <c:v>19.8</c:v>
                </c:pt>
                <c:pt idx="7">
                  <c:v>20.3</c:v>
                </c:pt>
                <c:pt idx="8">
                  <c:v>19.600000000000001</c:v>
                </c:pt>
                <c:pt idx="9">
                  <c:v>16.100000000000001</c:v>
                </c:pt>
                <c:pt idx="10">
                  <c:v>15.6</c:v>
                </c:pt>
                <c:pt idx="11">
                  <c:v>22.7</c:v>
                </c:pt>
                <c:pt idx="12">
                  <c:v>18.8</c:v>
                </c:pt>
                <c:pt idx="13">
                  <c:v>20.7</c:v>
                </c:pt>
                <c:pt idx="14">
                  <c:v>22.3</c:v>
                </c:pt>
                <c:pt idx="15">
                  <c:v>19.7</c:v>
                </c:pt>
                <c:pt idx="16">
                  <c:v>20</c:v>
                </c:pt>
                <c:pt idx="17">
                  <c:v>22.1</c:v>
                </c:pt>
                <c:pt idx="18">
                  <c:v>22.9</c:v>
                </c:pt>
                <c:pt idx="19">
                  <c:v>20.2</c:v>
                </c:pt>
                <c:pt idx="20">
                  <c:v>20.7</c:v>
                </c:pt>
                <c:pt idx="21">
                  <c:v>21.7</c:v>
                </c:pt>
                <c:pt idx="22">
                  <c:v>24.3</c:v>
                </c:pt>
                <c:pt idx="23">
                  <c:v>17.5</c:v>
                </c:pt>
                <c:pt idx="24">
                  <c:v>18.8</c:v>
                </c:pt>
                <c:pt idx="25">
                  <c:v>17.399999999999999</c:v>
                </c:pt>
                <c:pt idx="26">
                  <c:v>16.2</c:v>
                </c:pt>
                <c:pt idx="27">
                  <c:v>16.2</c:v>
                </c:pt>
                <c:pt idx="28">
                  <c:v>15.6</c:v>
                </c:pt>
                <c:pt idx="29">
                  <c:v>15.7</c:v>
                </c:pt>
                <c:pt idx="30">
                  <c:v>14.9</c:v>
                </c:pt>
                <c:pt idx="31">
                  <c:v>15.9</c:v>
                </c:pt>
                <c:pt idx="32">
                  <c:v>15.2</c:v>
                </c:pt>
                <c:pt idx="33">
                  <c:v>15.1</c:v>
                </c:pt>
                <c:pt idx="34">
                  <c:v>19.100000000000001</c:v>
                </c:pt>
              </c:numCache>
            </c:numRef>
          </c:val>
          <c:smooth val="0"/>
          <c:extLst>
            <c:ext xmlns:c16="http://schemas.microsoft.com/office/drawing/2014/chart" uri="{C3380CC4-5D6E-409C-BE32-E72D297353CC}">
              <c16:uniqueId val="{00000005-E5D2-4BE5-872E-47E0E300FA39}"/>
            </c:ext>
          </c:extLst>
        </c:ser>
        <c:dLbls>
          <c:showLegendKey val="0"/>
          <c:showVal val="0"/>
          <c:showCatName val="0"/>
          <c:showSerName val="0"/>
          <c:showPercent val="0"/>
          <c:showBubbleSize val="0"/>
        </c:dLbls>
        <c:smooth val="0"/>
        <c:axId val="154759648"/>
        <c:axId val="154760824"/>
        <c:extLst>
          <c:ext xmlns:c15="http://schemas.microsoft.com/office/drawing/2012/chart" uri="{02D57815-91ED-43cb-92C2-25804820EDAC}">
            <c15:filteredLineSeries>
              <c15:ser>
                <c:idx val="0"/>
                <c:order val="0"/>
                <c:tx>
                  <c:strRef>
                    <c:extLst>
                      <c:ext uri="{02D57815-91ED-43cb-92C2-25804820EDAC}">
                        <c15:formulaRef>
                          <c15:sqref>Sheet1!$C$20</c15:sqref>
                        </c15:formulaRef>
                      </c:ext>
                    </c:extLst>
                    <c:strCache>
                      <c:ptCount val="1"/>
                      <c:pt idx="0">
                        <c:v>死亡率</c:v>
                      </c:pt>
                    </c:strCache>
                  </c:strRef>
                </c:tx>
                <c:spPr>
                  <a:ln w="28575" cap="rnd">
                    <a:solidFill>
                      <a:schemeClr val="accent1"/>
                    </a:solidFill>
                    <a:round/>
                  </a:ln>
                  <a:effectLst/>
                </c:spPr>
                <c:marker>
                  <c:symbol val="none"/>
                </c:marker>
                <c:cat>
                  <c:strRef>
                    <c:extLst>
                      <c:ext uri="{02D57815-91ED-43cb-92C2-25804820EDAC}">
                        <c15:formulaRef>
                          <c15:sqref>Sheet1!$D$19:$AL$19</c15:sqref>
                        </c15:formulaRef>
                      </c:ext>
                    </c:extLst>
                    <c:strCache>
                      <c:ptCount val="35"/>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pt idx="32">
                        <c:v>2021</c:v>
                      </c:pt>
                      <c:pt idx="33">
                        <c:v>2022</c:v>
                      </c:pt>
                      <c:pt idx="34">
                        <c:v>2023</c:v>
                      </c:pt>
                    </c:strCache>
                  </c:strRef>
                </c:cat>
                <c:val>
                  <c:numRef>
                    <c:extLst>
                      <c:ext uri="{02D57815-91ED-43cb-92C2-25804820EDAC}">
                        <c15:formulaRef>
                          <c15:sqref>Sheet1!$D$20:$AL$20</c15:sqref>
                        </c15:formulaRef>
                      </c:ext>
                    </c:extLst>
                    <c:numCache>
                      <c:formatCode>General</c:formatCode>
                      <c:ptCount val="35"/>
                      <c:pt idx="2">
                        <c:v>856.7</c:v>
                      </c:pt>
                      <c:pt idx="3">
                        <c:v>890.8</c:v>
                      </c:pt>
                      <c:pt idx="4">
                        <c:v>865.5</c:v>
                      </c:pt>
                      <c:pt idx="5">
                        <c:v>837.6</c:v>
                      </c:pt>
                      <c:pt idx="6">
                        <c:v>760.6</c:v>
                      </c:pt>
                      <c:pt idx="7">
                        <c:v>751.2</c:v>
                      </c:pt>
                      <c:pt idx="8">
                        <c:v>726.9</c:v>
                      </c:pt>
                      <c:pt idx="9">
                        <c:v>816.3</c:v>
                      </c:pt>
                      <c:pt idx="10">
                        <c:v>865.6</c:v>
                      </c:pt>
                      <c:pt idx="11">
                        <c:v>926.6</c:v>
                      </c:pt>
                      <c:pt idx="12">
                        <c:v>901.6</c:v>
                      </c:pt>
                      <c:pt idx="13">
                        <c:v>931.4</c:v>
                      </c:pt>
                      <c:pt idx="14">
                        <c:v>942.4</c:v>
                      </c:pt>
                      <c:pt idx="15">
                        <c:v>959.4</c:v>
                      </c:pt>
                      <c:pt idx="16">
                        <c:v>1020</c:v>
                      </c:pt>
                      <c:pt idx="17">
                        <c:v>1021</c:v>
                      </c:pt>
                      <c:pt idx="18">
                        <c:v>1043.8</c:v>
                      </c:pt>
                      <c:pt idx="19">
                        <c:v>1068.8</c:v>
                      </c:pt>
                      <c:pt idx="20">
                        <c:v>1072.5</c:v>
                      </c:pt>
                      <c:pt idx="21">
                        <c:v>1118.9000000000001</c:v>
                      </c:pt>
                      <c:pt idx="22">
                        <c:v>1148.8</c:v>
                      </c:pt>
                      <c:pt idx="23">
                        <c:v>1157.7</c:v>
                      </c:pt>
                      <c:pt idx="24">
                        <c:v>1175.9000000000001</c:v>
                      </c:pt>
                      <c:pt idx="25">
                        <c:v>1181</c:v>
                      </c:pt>
                      <c:pt idx="26">
                        <c:v>1196.0999999999999</c:v>
                      </c:pt>
                      <c:pt idx="27">
                        <c:v>1235.3</c:v>
                      </c:pt>
                      <c:pt idx="28">
                        <c:v>1240.3</c:v>
                      </c:pt>
                      <c:pt idx="29">
                        <c:v>1278.3</c:v>
                      </c:pt>
                      <c:pt idx="30">
                        <c:v>1285.5</c:v>
                      </c:pt>
                      <c:pt idx="31">
                        <c:v>1299.7</c:v>
                      </c:pt>
                      <c:pt idx="32">
                        <c:v>1325.7</c:v>
                      </c:pt>
                      <c:pt idx="33">
                        <c:v>1473</c:v>
                      </c:pt>
                      <c:pt idx="34">
                        <c:v>1500.3</c:v>
                      </c:pt>
                    </c:numCache>
                  </c:numRef>
                </c:val>
                <c:smooth val="0"/>
                <c:extLst>
                  <c:ext xmlns:c16="http://schemas.microsoft.com/office/drawing/2014/chart" uri="{C3380CC4-5D6E-409C-BE32-E72D297353CC}">
                    <c16:uniqueId val="{00000006-E5D2-4BE5-872E-47E0E300FA39}"/>
                  </c:ext>
                </c:extLst>
              </c15:ser>
            </c15:filteredLineSeries>
            <c15:filteredLineSeries>
              <c15:ser>
                <c:idx val="6"/>
                <c:order val="6"/>
                <c:tx>
                  <c:strRef>
                    <c:extLst>
                      <c:ext xmlns:c15="http://schemas.microsoft.com/office/drawing/2012/chart" uri="{02D57815-91ED-43cb-92C2-25804820EDAC}">
                        <c15:formulaRef>
                          <c15:sqref>Sheet1!$C$26</c15:sqref>
                        </c15:formulaRef>
                      </c:ext>
                    </c:extLst>
                    <c:strCache>
                      <c:ptCount val="1"/>
                      <c:pt idx="0">
                        <c:v>誤嚥性肺炎　　　　　</c:v>
                      </c:pt>
                    </c:strCache>
                  </c:strRef>
                </c:tx>
                <c:spPr>
                  <a:ln w="28575" cap="rnd">
                    <a:solidFill>
                      <a:schemeClr val="accent1">
                        <a:lumMod val="60000"/>
                      </a:schemeClr>
                    </a:solidFill>
                    <a:round/>
                  </a:ln>
                  <a:effectLst/>
                </c:spPr>
                <c:marker>
                  <c:symbol val="none"/>
                </c:marker>
                <c:cat>
                  <c:strRef>
                    <c:extLst>
                      <c:ext xmlns:c15="http://schemas.microsoft.com/office/drawing/2012/chart" uri="{02D57815-91ED-43cb-92C2-25804820EDAC}">
                        <c15:formulaRef>
                          <c15:sqref>Sheet1!$D$19:$AL$19</c15:sqref>
                        </c15:formulaRef>
                      </c:ext>
                    </c:extLst>
                    <c:strCache>
                      <c:ptCount val="35"/>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pt idx="32">
                        <c:v>2021</c:v>
                      </c:pt>
                      <c:pt idx="33">
                        <c:v>2022</c:v>
                      </c:pt>
                      <c:pt idx="34">
                        <c:v>2023</c:v>
                      </c:pt>
                    </c:strCache>
                  </c:strRef>
                </c:cat>
                <c:val>
                  <c:numRef>
                    <c:extLst>
                      <c:ext xmlns:c15="http://schemas.microsoft.com/office/drawing/2012/chart" uri="{02D57815-91ED-43cb-92C2-25804820EDAC}">
                        <c15:formulaRef>
                          <c15:sqref>Sheet1!$D$26:$AL$26</c15:sqref>
                        </c15:formulaRef>
                      </c:ext>
                    </c:extLst>
                    <c:numCache>
                      <c:formatCode>General</c:formatCode>
                      <c:ptCount val="35"/>
                      <c:pt idx="28">
                        <c:v>73.099999999999994</c:v>
                      </c:pt>
                      <c:pt idx="29">
                        <c:v>73.5</c:v>
                      </c:pt>
                      <c:pt idx="30">
                        <c:v>80.8</c:v>
                      </c:pt>
                      <c:pt idx="31">
                        <c:v>78.2</c:v>
                      </c:pt>
                      <c:pt idx="32">
                        <c:v>80.900000000000006</c:v>
                      </c:pt>
                      <c:pt idx="33">
                        <c:v>88.3</c:v>
                      </c:pt>
                      <c:pt idx="34">
                        <c:v>101.8</c:v>
                      </c:pt>
                    </c:numCache>
                  </c:numRef>
                </c:val>
                <c:smooth val="0"/>
                <c:extLst xmlns:c15="http://schemas.microsoft.com/office/drawing/2012/chart">
                  <c:ext xmlns:c16="http://schemas.microsoft.com/office/drawing/2014/chart" uri="{C3380CC4-5D6E-409C-BE32-E72D297353CC}">
                    <c16:uniqueId val="{00000007-E5D2-4BE5-872E-47E0E300FA39}"/>
                  </c:ext>
                </c:extLst>
              </c15:ser>
            </c15:filteredLineSeries>
            <c15:filteredLineSeries>
              <c15:ser>
                <c:idx val="7"/>
                <c:order val="7"/>
                <c:tx>
                  <c:strRef>
                    <c:extLst>
                      <c:ext xmlns:c15="http://schemas.microsoft.com/office/drawing/2012/chart" uri="{02D57815-91ED-43cb-92C2-25804820EDAC}">
                        <c15:formulaRef>
                          <c15:sqref>Sheet1!$C$27</c15:sqref>
                        </c15:formulaRef>
                      </c:ext>
                    </c:extLst>
                    <c:strCache>
                      <c:ptCount val="1"/>
                      <c:pt idx="0">
                        <c:v>老　　　衰　　　　　　</c:v>
                      </c:pt>
                    </c:strCache>
                  </c:strRef>
                </c:tx>
                <c:spPr>
                  <a:ln w="28575" cap="rnd">
                    <a:solidFill>
                      <a:schemeClr val="accent2">
                        <a:lumMod val="60000"/>
                      </a:schemeClr>
                    </a:solidFill>
                    <a:round/>
                  </a:ln>
                  <a:effectLst/>
                </c:spPr>
                <c:marker>
                  <c:symbol val="none"/>
                </c:marker>
                <c:cat>
                  <c:strRef>
                    <c:extLst>
                      <c:ext xmlns:c15="http://schemas.microsoft.com/office/drawing/2012/chart" uri="{02D57815-91ED-43cb-92C2-25804820EDAC}">
                        <c15:formulaRef>
                          <c15:sqref>Sheet1!$D$19:$AL$19</c15:sqref>
                        </c15:formulaRef>
                      </c:ext>
                    </c:extLst>
                    <c:strCache>
                      <c:ptCount val="35"/>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pt idx="32">
                        <c:v>2021</c:v>
                      </c:pt>
                      <c:pt idx="33">
                        <c:v>2022</c:v>
                      </c:pt>
                      <c:pt idx="34">
                        <c:v>2023</c:v>
                      </c:pt>
                    </c:strCache>
                  </c:strRef>
                </c:cat>
                <c:val>
                  <c:numRef>
                    <c:extLst>
                      <c:ext xmlns:c15="http://schemas.microsoft.com/office/drawing/2012/chart" uri="{02D57815-91ED-43cb-92C2-25804820EDAC}">
                        <c15:formulaRef>
                          <c15:sqref>Sheet1!$D$27:$AL$27</c15:sqref>
                        </c15:formulaRef>
                      </c:ext>
                    </c:extLst>
                    <c:numCache>
                      <c:formatCode>General</c:formatCode>
                      <c:ptCount val="35"/>
                      <c:pt idx="0">
                        <c:v>137.30000000000001</c:v>
                      </c:pt>
                      <c:pt idx="1">
                        <c:v>94.3</c:v>
                      </c:pt>
                      <c:pt idx="2">
                        <c:v>83.8</c:v>
                      </c:pt>
                      <c:pt idx="3">
                        <c:v>92.4</c:v>
                      </c:pt>
                      <c:pt idx="4">
                        <c:v>73.7</c:v>
                      </c:pt>
                      <c:pt idx="5">
                        <c:v>53.2</c:v>
                      </c:pt>
                      <c:pt idx="6">
                        <c:v>35.200000000000003</c:v>
                      </c:pt>
                      <c:pt idx="7">
                        <c:v>43.1</c:v>
                      </c:pt>
                      <c:pt idx="8">
                        <c:v>32.1</c:v>
                      </c:pt>
                      <c:pt idx="9">
                        <c:v>27.7</c:v>
                      </c:pt>
                      <c:pt idx="10">
                        <c:v>25.5</c:v>
                      </c:pt>
                      <c:pt idx="11">
                        <c:v>30.5</c:v>
                      </c:pt>
                      <c:pt idx="12">
                        <c:v>29.2</c:v>
                      </c:pt>
                      <c:pt idx="13">
                        <c:v>27.1</c:v>
                      </c:pt>
                      <c:pt idx="14">
                        <c:v>28</c:v>
                      </c:pt>
                      <c:pt idx="15">
                        <c:v>27.3</c:v>
                      </c:pt>
                      <c:pt idx="16">
                        <c:v>29.8</c:v>
                      </c:pt>
                      <c:pt idx="17">
                        <c:v>27.4</c:v>
                      </c:pt>
                      <c:pt idx="18">
                        <c:v>27.9</c:v>
                      </c:pt>
                      <c:pt idx="19">
                        <c:v>37.1</c:v>
                      </c:pt>
                      <c:pt idx="20">
                        <c:v>38.200000000000003</c:v>
                      </c:pt>
                      <c:pt idx="21">
                        <c:v>47.1</c:v>
                      </c:pt>
                      <c:pt idx="22">
                        <c:v>52</c:v>
                      </c:pt>
                      <c:pt idx="23">
                        <c:v>61.3</c:v>
                      </c:pt>
                      <c:pt idx="24">
                        <c:v>74.2</c:v>
                      </c:pt>
                      <c:pt idx="25">
                        <c:v>75.400000000000006</c:v>
                      </c:pt>
                      <c:pt idx="26">
                        <c:v>86.9</c:v>
                      </c:pt>
                      <c:pt idx="27">
                        <c:v>108.2</c:v>
                      </c:pt>
                      <c:pt idx="28">
                        <c:v>112.3</c:v>
                      </c:pt>
                      <c:pt idx="29">
                        <c:v>133.80000000000001</c:v>
                      </c:pt>
                      <c:pt idx="30">
                        <c:v>141.1</c:v>
                      </c:pt>
                      <c:pt idx="31">
                        <c:v>157.6</c:v>
                      </c:pt>
                      <c:pt idx="32">
                        <c:v>169.5</c:v>
                      </c:pt>
                      <c:pt idx="33">
                        <c:v>193.7</c:v>
                      </c:pt>
                      <c:pt idx="34">
                        <c:v>198.8</c:v>
                      </c:pt>
                    </c:numCache>
                  </c:numRef>
                </c:val>
                <c:smooth val="0"/>
                <c:extLst xmlns:c15="http://schemas.microsoft.com/office/drawing/2012/chart">
                  <c:ext xmlns:c16="http://schemas.microsoft.com/office/drawing/2014/chart" uri="{C3380CC4-5D6E-409C-BE32-E72D297353CC}">
                    <c16:uniqueId val="{00000008-E5D2-4BE5-872E-47E0E300FA39}"/>
                  </c:ext>
                </c:extLst>
              </c15:ser>
            </c15:filteredLineSeries>
            <c15:filteredLineSeries>
              <c15:ser>
                <c:idx val="8"/>
                <c:order val="8"/>
                <c:tx>
                  <c:strRef>
                    <c:extLst>
                      <c:ext xmlns:c15="http://schemas.microsoft.com/office/drawing/2012/chart" uri="{02D57815-91ED-43cb-92C2-25804820EDAC}">
                        <c15:formulaRef>
                          <c15:sqref>Sheet1!$C$28</c15:sqref>
                        </c15:formulaRef>
                      </c:ext>
                    </c:extLst>
                    <c:strCache>
                      <c:ptCount val="1"/>
                      <c:pt idx="0">
                        <c:v>不慮の事故　　　　　　</c:v>
                      </c:pt>
                    </c:strCache>
                  </c:strRef>
                </c:tx>
                <c:spPr>
                  <a:ln w="28575" cap="rnd">
                    <a:solidFill>
                      <a:schemeClr val="accent3">
                        <a:lumMod val="60000"/>
                      </a:schemeClr>
                    </a:solidFill>
                    <a:round/>
                  </a:ln>
                  <a:effectLst/>
                </c:spPr>
                <c:marker>
                  <c:symbol val="none"/>
                </c:marker>
                <c:cat>
                  <c:strRef>
                    <c:extLst>
                      <c:ext xmlns:c15="http://schemas.microsoft.com/office/drawing/2012/chart" uri="{02D57815-91ED-43cb-92C2-25804820EDAC}">
                        <c15:formulaRef>
                          <c15:sqref>Sheet1!$D$19:$AL$19</c15:sqref>
                        </c15:formulaRef>
                      </c:ext>
                    </c:extLst>
                    <c:strCache>
                      <c:ptCount val="35"/>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pt idx="32">
                        <c:v>2021</c:v>
                      </c:pt>
                      <c:pt idx="33">
                        <c:v>2022</c:v>
                      </c:pt>
                      <c:pt idx="34">
                        <c:v>2023</c:v>
                      </c:pt>
                    </c:strCache>
                  </c:strRef>
                </c:cat>
                <c:val>
                  <c:numRef>
                    <c:extLst>
                      <c:ext xmlns:c15="http://schemas.microsoft.com/office/drawing/2012/chart" uri="{02D57815-91ED-43cb-92C2-25804820EDAC}">
                        <c15:formulaRef>
                          <c15:sqref>Sheet1!$D$28:$AL$28</c15:sqref>
                        </c15:formulaRef>
                      </c:ext>
                    </c:extLst>
                    <c:numCache>
                      <c:formatCode>General</c:formatCode>
                      <c:ptCount val="35"/>
                      <c:pt idx="0">
                        <c:v>50.8</c:v>
                      </c:pt>
                      <c:pt idx="1">
                        <c:v>54.4</c:v>
                      </c:pt>
                      <c:pt idx="2">
                        <c:v>46.9</c:v>
                      </c:pt>
                      <c:pt idx="3">
                        <c:v>44.3</c:v>
                      </c:pt>
                      <c:pt idx="4">
                        <c:v>54.5</c:v>
                      </c:pt>
                      <c:pt idx="5">
                        <c:v>62.5</c:v>
                      </c:pt>
                      <c:pt idx="6">
                        <c:v>41.6</c:v>
                      </c:pt>
                      <c:pt idx="7">
                        <c:v>34.700000000000003</c:v>
                      </c:pt>
                      <c:pt idx="8">
                        <c:v>30.3</c:v>
                      </c:pt>
                      <c:pt idx="9">
                        <c:v>40.700000000000003</c:v>
                      </c:pt>
                      <c:pt idx="10">
                        <c:v>47.9</c:v>
                      </c:pt>
                      <c:pt idx="11">
                        <c:v>46.8</c:v>
                      </c:pt>
                      <c:pt idx="12">
                        <c:v>43.6</c:v>
                      </c:pt>
                      <c:pt idx="13">
                        <c:v>39.799999999999997</c:v>
                      </c:pt>
                      <c:pt idx="14">
                        <c:v>44.8</c:v>
                      </c:pt>
                      <c:pt idx="15">
                        <c:v>44</c:v>
                      </c:pt>
                      <c:pt idx="16">
                        <c:v>43</c:v>
                      </c:pt>
                      <c:pt idx="17">
                        <c:v>43.4</c:v>
                      </c:pt>
                      <c:pt idx="18">
                        <c:v>41.1</c:v>
                      </c:pt>
                      <c:pt idx="19">
                        <c:v>42.9</c:v>
                      </c:pt>
                      <c:pt idx="20">
                        <c:v>41.1</c:v>
                      </c:pt>
                      <c:pt idx="21">
                        <c:v>41.2</c:v>
                      </c:pt>
                      <c:pt idx="22">
                        <c:v>40.1</c:v>
                      </c:pt>
                      <c:pt idx="23">
                        <c:v>44.7</c:v>
                      </c:pt>
                      <c:pt idx="24">
                        <c:v>42.1</c:v>
                      </c:pt>
                      <c:pt idx="25">
                        <c:v>37</c:v>
                      </c:pt>
                      <c:pt idx="26">
                        <c:v>36.299999999999997</c:v>
                      </c:pt>
                      <c:pt idx="27">
                        <c:v>42.1</c:v>
                      </c:pt>
                      <c:pt idx="28">
                        <c:v>40.700000000000003</c:v>
                      </c:pt>
                      <c:pt idx="29">
                        <c:v>38</c:v>
                      </c:pt>
                      <c:pt idx="30">
                        <c:v>36.200000000000003</c:v>
                      </c:pt>
                      <c:pt idx="31">
                        <c:v>36.9</c:v>
                      </c:pt>
                      <c:pt idx="32">
                        <c:v>41.5</c:v>
                      </c:pt>
                      <c:pt idx="33">
                        <c:v>41.2</c:v>
                      </c:pt>
                      <c:pt idx="34">
                        <c:v>42</c:v>
                      </c:pt>
                    </c:numCache>
                  </c:numRef>
                </c:val>
                <c:smooth val="0"/>
                <c:extLst xmlns:c15="http://schemas.microsoft.com/office/drawing/2012/chart">
                  <c:ext xmlns:c16="http://schemas.microsoft.com/office/drawing/2014/chart" uri="{C3380CC4-5D6E-409C-BE32-E72D297353CC}">
                    <c16:uniqueId val="{00000009-E5D2-4BE5-872E-47E0E300FA39}"/>
                  </c:ext>
                </c:extLst>
              </c15:ser>
            </c15:filteredLineSeries>
          </c:ext>
        </c:extLst>
      </c:lineChart>
      <c:catAx>
        <c:axId val="154759648"/>
        <c:scaling>
          <c:orientation val="minMax"/>
        </c:scaling>
        <c:delete val="0"/>
        <c:axPos val="b"/>
        <c:numFmt formatCode="m/d/yyyy" sourceLinked="0"/>
        <c:majorTickMark val="none"/>
        <c:minorTickMark val="out"/>
        <c:tickLblPos val="nextTo"/>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1050" b="0" i="0" u="none" strike="noStrike" kern="1200" baseline="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n-cs"/>
              </a:defRPr>
            </a:pPr>
            <a:endParaRPr lang="ja-JP"/>
          </a:p>
        </c:txPr>
        <c:crossAx val="154760824"/>
        <c:crosses val="autoZero"/>
        <c:auto val="1"/>
        <c:lblAlgn val="ctr"/>
        <c:lblOffset val="100"/>
        <c:noMultiLvlLbl val="0"/>
      </c:catAx>
      <c:valAx>
        <c:axId val="154760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n-cs"/>
              </a:defRPr>
            </a:pPr>
            <a:endParaRPr lang="ja-JP"/>
          </a:p>
        </c:txPr>
        <c:crossAx val="1547596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34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5348"/>
          </a:xfrm>
          <a:prstGeom prst="rect">
            <a:avLst/>
          </a:prstGeom>
        </p:spPr>
        <p:txBody>
          <a:bodyPr vert="horz" lIns="91440" tIns="45720" rIns="91440" bIns="45720" rtlCol="0"/>
          <a:lstStyle>
            <a:lvl1pPr algn="r">
              <a:defRPr sz="1200"/>
            </a:lvl1pPr>
          </a:lstStyle>
          <a:p>
            <a:fld id="{27827EE7-0368-46F1-ABF3-1C806FDBCEA4}" type="datetimeFigureOut">
              <a:rPr kumimoji="1" lang="ja-JP" altLang="en-US" smtClean="0"/>
              <a:t>2025/4/24</a:t>
            </a:fld>
            <a:endParaRPr kumimoji="1" lang="ja-JP" altLang="en-US" dirty="0"/>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51219"/>
            <a:ext cx="5388610" cy="38873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7"/>
            <a:ext cx="2918831" cy="49534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7317"/>
            <a:ext cx="2918831" cy="495347"/>
          </a:xfrm>
          <a:prstGeom prst="rect">
            <a:avLst/>
          </a:prstGeom>
        </p:spPr>
        <p:txBody>
          <a:bodyPr vert="horz" lIns="91440" tIns="45720" rIns="91440" bIns="45720" rtlCol="0" anchor="b"/>
          <a:lstStyle>
            <a:lvl1pPr algn="r">
              <a:defRPr sz="1200"/>
            </a:lvl1pPr>
          </a:lstStyle>
          <a:p>
            <a:fld id="{22548BC6-6CC8-4963-8C22-37DC4A11536F}" type="slidenum">
              <a:rPr kumimoji="1" lang="ja-JP" altLang="en-US" smtClean="0"/>
              <a:t>‹#›</a:t>
            </a:fld>
            <a:endParaRPr kumimoji="1" lang="ja-JP" altLang="en-US" dirty="0"/>
          </a:p>
        </p:txBody>
      </p:sp>
    </p:spTree>
    <p:extLst>
      <p:ext uri="{BB962C8B-B14F-4D97-AF65-F5344CB8AC3E}">
        <p14:creationId xmlns:p14="http://schemas.microsoft.com/office/powerpoint/2010/main" val="1433951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・男女ともに</a:t>
            </a:r>
            <a:r>
              <a:rPr kumimoji="1" lang="en-US" altLang="ja-JP" dirty="0" smtClean="0"/>
              <a:t>2</a:t>
            </a:r>
            <a:r>
              <a:rPr kumimoji="1" lang="ja-JP" altLang="en-US" dirty="0" smtClean="0"/>
              <a:t>人に</a:t>
            </a:r>
            <a:r>
              <a:rPr kumimoji="1" lang="en-US" altLang="ja-JP" dirty="0" smtClean="0"/>
              <a:t>1</a:t>
            </a:r>
            <a:r>
              <a:rPr kumimoji="1" lang="ja-JP" altLang="en-US" dirty="0" smtClean="0"/>
              <a:t>人ががんにかかる可能性がある、身近な病気であることを認識させる。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生涯でがんにかかる確率は、男性は</a:t>
            </a:r>
            <a:r>
              <a:rPr kumimoji="1" lang="en-US" altLang="ja-JP" dirty="0" smtClean="0"/>
              <a:t>62.1</a:t>
            </a:r>
            <a:r>
              <a:rPr kumimoji="1" lang="ja-JP" altLang="en-US" dirty="0" smtClean="0"/>
              <a:t>％、女性は</a:t>
            </a:r>
            <a:r>
              <a:rPr kumimoji="1" lang="en-US" altLang="ja-JP" dirty="0" smtClean="0"/>
              <a:t>48.9</a:t>
            </a:r>
            <a:r>
              <a:rPr kumimoji="1" lang="ja-JP" altLang="en-US" dirty="0" smtClean="0"/>
              <a:t>％と約</a:t>
            </a:r>
            <a:r>
              <a:rPr kumimoji="1" lang="en-US" altLang="ja-JP" dirty="0" smtClean="0"/>
              <a:t>2</a:t>
            </a:r>
            <a:r>
              <a:rPr kumimoji="1" lang="ja-JP" altLang="en-US" dirty="0" smtClean="0"/>
              <a:t>人に</a:t>
            </a:r>
            <a:r>
              <a:rPr kumimoji="1" lang="en-US" altLang="ja-JP" dirty="0" smtClean="0"/>
              <a:t>1</a:t>
            </a:r>
            <a:r>
              <a:rPr kumimoji="1" lang="ja-JP" altLang="en-US" dirty="0" smtClean="0"/>
              <a:t>人です。</a:t>
            </a:r>
            <a:endParaRPr kumimoji="1" lang="ja-JP" altLang="en-US" dirty="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2</a:t>
            </a:fld>
            <a:endParaRPr kumimoji="1" lang="ja-JP" altLang="en-US" dirty="0"/>
          </a:p>
        </p:txBody>
      </p:sp>
    </p:spTree>
    <p:extLst>
      <p:ext uri="{BB962C8B-B14F-4D97-AF65-F5344CB8AC3E}">
        <p14:creationId xmlns:p14="http://schemas.microsoft.com/office/powerpoint/2010/main" val="294157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・生涯のうちにがんで死亡する確率は、男性は</a:t>
            </a:r>
            <a:r>
              <a:rPr kumimoji="1" lang="en-US" altLang="ja-JP" dirty="0" smtClean="0"/>
              <a:t>4</a:t>
            </a:r>
            <a:r>
              <a:rPr kumimoji="1" lang="ja-JP" altLang="en-US" dirty="0" smtClean="0"/>
              <a:t>人に</a:t>
            </a:r>
            <a:r>
              <a:rPr kumimoji="1" lang="en-US" altLang="ja-JP" dirty="0" smtClean="0"/>
              <a:t>1</a:t>
            </a:r>
            <a:r>
              <a:rPr kumimoji="1" lang="ja-JP" altLang="en-US" dirty="0" smtClean="0"/>
              <a:t>人、女性は</a:t>
            </a:r>
            <a:r>
              <a:rPr kumimoji="1" lang="en-US" altLang="ja-JP" dirty="0" smtClean="0"/>
              <a:t>6</a:t>
            </a:r>
            <a:r>
              <a:rPr kumimoji="1" lang="ja-JP" altLang="en-US" dirty="0" smtClean="0"/>
              <a:t>人に</a:t>
            </a:r>
            <a:r>
              <a:rPr kumimoji="1" lang="en-US" altLang="ja-JP" dirty="0" smtClean="0"/>
              <a:t>1</a:t>
            </a:r>
            <a:r>
              <a:rPr kumimoji="1" lang="ja-JP" altLang="en-US" dirty="0" smtClean="0"/>
              <a:t>人と男女の差があることを確認する。</a:t>
            </a:r>
            <a:endParaRPr kumimoji="1" lang="en-US" altLang="ja-JP" dirty="0" smtClean="0"/>
          </a:p>
          <a:p>
            <a:r>
              <a:rPr kumimoji="1" lang="ja-JP" altLang="en-US" dirty="0" smtClean="0"/>
              <a:t>・どうして男女の差が起こるのか考えさせる。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生涯でがんで死亡する確率は、男性が</a:t>
            </a:r>
            <a:r>
              <a:rPr kumimoji="1" lang="en-US" altLang="ja-JP" dirty="0" smtClean="0"/>
              <a:t>24.7</a:t>
            </a:r>
            <a:r>
              <a:rPr kumimoji="1" lang="ja-JP" altLang="en-US" dirty="0" smtClean="0"/>
              <a:t>％と</a:t>
            </a:r>
            <a:r>
              <a:rPr kumimoji="1" lang="en-US" altLang="ja-JP" dirty="0" smtClean="0"/>
              <a:t>4</a:t>
            </a:r>
            <a:r>
              <a:rPr kumimoji="1" lang="ja-JP" altLang="en-US" dirty="0" smtClean="0"/>
              <a:t>人に</a:t>
            </a:r>
            <a:r>
              <a:rPr kumimoji="1" lang="en-US" altLang="ja-JP" dirty="0" smtClean="0"/>
              <a:t>1</a:t>
            </a:r>
            <a:r>
              <a:rPr kumimoji="1" lang="ja-JP" altLang="en-US" dirty="0" smtClean="0"/>
              <a:t>人であり、女性は</a:t>
            </a:r>
            <a:r>
              <a:rPr kumimoji="1" lang="en-US" altLang="ja-JP" dirty="0" smtClean="0"/>
              <a:t>17.2</a:t>
            </a:r>
            <a:r>
              <a:rPr kumimoji="1" lang="ja-JP" altLang="en-US" dirty="0" smtClean="0"/>
              <a:t>％と</a:t>
            </a:r>
            <a:r>
              <a:rPr kumimoji="1" lang="en-US" altLang="ja-JP" dirty="0" smtClean="0"/>
              <a:t>6</a:t>
            </a:r>
            <a:r>
              <a:rPr kumimoji="1" lang="ja-JP" altLang="en-US" dirty="0" smtClean="0"/>
              <a:t>人に</a:t>
            </a:r>
            <a:r>
              <a:rPr kumimoji="1" lang="en-US" altLang="ja-JP" dirty="0" smtClean="0"/>
              <a:t>1</a:t>
            </a:r>
            <a:r>
              <a:rPr kumimoji="1" lang="ja-JP" altLang="en-US" dirty="0" smtClean="0"/>
              <a:t>人です。</a:t>
            </a:r>
            <a:endParaRPr kumimoji="1" lang="ja-JP" altLang="en-US" dirty="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3</a:t>
            </a:fld>
            <a:endParaRPr kumimoji="1" lang="ja-JP" altLang="en-US" dirty="0"/>
          </a:p>
        </p:txBody>
      </p:sp>
    </p:spTree>
    <p:extLst>
      <p:ext uri="{BB962C8B-B14F-4D97-AF65-F5344CB8AC3E}">
        <p14:creationId xmlns:p14="http://schemas.microsoft.com/office/powerpoint/2010/main" val="178329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・「全体」とは５つの検診の平均を示し、平均して</a:t>
            </a:r>
            <a:r>
              <a:rPr kumimoji="1" lang="en-US" altLang="ja-JP" dirty="0" smtClean="0"/>
              <a:t>2</a:t>
            </a:r>
            <a:r>
              <a:rPr kumimoji="1" lang="ja-JP" altLang="en-US" dirty="0" smtClean="0"/>
              <a:t>人に</a:t>
            </a:r>
            <a:r>
              <a:rPr kumimoji="1" lang="en-US" altLang="ja-JP" dirty="0" smtClean="0"/>
              <a:t>1</a:t>
            </a:r>
            <a:r>
              <a:rPr kumimoji="1" lang="ja-JP" altLang="en-US" dirty="0" smtClean="0"/>
              <a:t>人しか受けていないことを確認する。</a:t>
            </a:r>
            <a:endParaRPr kumimoji="1" lang="en-US" altLang="ja-JP" dirty="0" smtClean="0"/>
          </a:p>
          <a:p>
            <a:r>
              <a:rPr kumimoji="1" lang="ja-JP" altLang="en-US" dirty="0" smtClean="0"/>
              <a:t>・厚生労働省では、がん検診の受診率が</a:t>
            </a:r>
            <a:r>
              <a:rPr kumimoji="1" lang="en-US" altLang="ja-JP" dirty="0" smtClean="0"/>
              <a:t>50</a:t>
            </a:r>
            <a:r>
              <a:rPr kumimoji="1" lang="ja-JP" altLang="en-US" dirty="0" smtClean="0"/>
              <a:t>％以上になると死亡率が低下すると予測していることを伝える。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・香川県のがん検診受診率を平均すると、男性が</a:t>
            </a:r>
            <a:r>
              <a:rPr kumimoji="1" lang="en-US" altLang="ja-JP" dirty="0" smtClean="0"/>
              <a:t>54.5</a:t>
            </a:r>
            <a:r>
              <a:rPr kumimoji="1" lang="ja-JP" altLang="en-US" dirty="0" smtClean="0"/>
              <a:t>％、女性は</a:t>
            </a:r>
            <a:r>
              <a:rPr kumimoji="1" lang="en-US" altLang="ja-JP" dirty="0" smtClean="0"/>
              <a:t>49.0</a:t>
            </a:r>
            <a:r>
              <a:rPr kumimoji="1" lang="ja-JP" altLang="en-US" dirty="0" smtClean="0"/>
              <a:t>％と約</a:t>
            </a:r>
            <a:r>
              <a:rPr kumimoji="1" lang="en-US" altLang="ja-JP" dirty="0" smtClean="0"/>
              <a:t>2</a:t>
            </a:r>
            <a:r>
              <a:rPr kumimoji="1" lang="ja-JP" altLang="en-US" dirty="0" smtClean="0"/>
              <a:t>人に</a:t>
            </a:r>
            <a:r>
              <a:rPr kumimoji="1" lang="en-US" altLang="ja-JP" dirty="0" smtClean="0"/>
              <a:t>1</a:t>
            </a:r>
            <a:r>
              <a:rPr kumimoji="1" lang="ja-JP" altLang="en-US" dirty="0" smtClean="0"/>
              <a:t>人しか受診していません。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4</a:t>
            </a:fld>
            <a:endParaRPr kumimoji="1" lang="ja-JP" altLang="en-US" dirty="0"/>
          </a:p>
        </p:txBody>
      </p:sp>
    </p:spTree>
    <p:extLst>
      <p:ext uri="{BB962C8B-B14F-4D97-AF65-F5344CB8AC3E}">
        <p14:creationId xmlns:p14="http://schemas.microsoft.com/office/powerpoint/2010/main" val="230224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・総死亡におけるがんの割合</a:t>
            </a:r>
            <a:r>
              <a:rPr kumimoji="1" lang="en-US" altLang="ja-JP" dirty="0" smtClean="0"/>
              <a:t>(</a:t>
            </a:r>
            <a:r>
              <a:rPr kumimoji="1" lang="ja-JP" altLang="en-US" dirty="0" smtClean="0"/>
              <a:t>年代別</a:t>
            </a:r>
            <a:r>
              <a:rPr kumimoji="1" lang="en-US" altLang="ja-JP" dirty="0" smtClean="0"/>
              <a:t>)</a:t>
            </a:r>
            <a:r>
              <a:rPr kumimoji="1" lang="ja-JP" altLang="en-US" dirty="0" smtClean="0"/>
              <a:t>では、</a:t>
            </a:r>
            <a:r>
              <a:rPr kumimoji="1" lang="en-US" altLang="ja-JP" dirty="0" smtClean="0"/>
              <a:t>50</a:t>
            </a:r>
            <a:r>
              <a:rPr kumimoji="1" lang="ja-JP" altLang="en-US" dirty="0" smtClean="0"/>
              <a:t>歳代が</a:t>
            </a:r>
            <a:r>
              <a:rPr kumimoji="1" lang="en-US" altLang="ja-JP" dirty="0" smtClean="0"/>
              <a:t>39.5</a:t>
            </a:r>
            <a:r>
              <a:rPr kumimoji="1" lang="ja-JP" altLang="en-US" dirty="0" smtClean="0"/>
              <a:t>％と一番多く占め、</a:t>
            </a:r>
            <a:r>
              <a:rPr kumimoji="1" lang="en-US" altLang="ja-JP" dirty="0" smtClean="0"/>
              <a:t>60</a:t>
            </a:r>
            <a:r>
              <a:rPr kumimoji="1" lang="ja-JP" altLang="en-US" dirty="0" smtClean="0"/>
              <a:t>歳代が</a:t>
            </a:r>
            <a:r>
              <a:rPr kumimoji="1" lang="en-US" altLang="ja-JP" dirty="0" smtClean="0"/>
              <a:t>39.4</a:t>
            </a:r>
            <a:r>
              <a:rPr kumimoji="1" lang="ja-JP" altLang="en-US" dirty="0" smtClean="0"/>
              <a:t>％、</a:t>
            </a:r>
            <a:r>
              <a:rPr kumimoji="1" lang="en-US" altLang="ja-JP" dirty="0" smtClean="0"/>
              <a:t>70</a:t>
            </a:r>
            <a:r>
              <a:rPr kumimoji="1" lang="ja-JP" altLang="en-US" dirty="0" smtClean="0"/>
              <a:t>歳代が</a:t>
            </a:r>
            <a:r>
              <a:rPr kumimoji="1" lang="en-US" altLang="ja-JP" dirty="0" smtClean="0"/>
              <a:t>36.7</a:t>
            </a:r>
            <a:r>
              <a:rPr kumimoji="1" lang="ja-JP" altLang="en-US" dirty="0" smtClean="0"/>
              <a:t>％であり、比較的若い世代の死亡が多いことを伝える。（令和５年人口動態統計）</a:t>
            </a:r>
            <a:endParaRPr kumimoji="1" lang="en-US" altLang="ja-JP" dirty="0" smtClean="0"/>
          </a:p>
          <a:p>
            <a:r>
              <a:rPr kumimoji="1" lang="ja-JP" altLang="en-US" dirty="0" smtClean="0"/>
              <a:t>・がんの部位別死亡数では、大腸がんは横ばい傾向にあり、胃がんは減少傾向にある。</a:t>
            </a:r>
            <a:r>
              <a:rPr kumimoji="1" lang="en-US" altLang="ja-JP" dirty="0" smtClean="0"/>
              <a:t>(</a:t>
            </a:r>
            <a:r>
              <a:rPr kumimoji="1" lang="ja-JP" altLang="en-US" dirty="0" smtClean="0"/>
              <a:t>令和５年度香川県のがんの現状</a:t>
            </a:r>
            <a:r>
              <a:rPr kumimoji="1" lang="en-US" altLang="ja-JP" dirty="0" smtClean="0"/>
              <a:t>/</a:t>
            </a:r>
            <a:r>
              <a:rPr kumimoji="1" lang="ja-JP" altLang="en-US" dirty="0" smtClean="0"/>
              <a:t>がんの部位別死亡数の推移</a:t>
            </a:r>
            <a:r>
              <a:rPr kumimoji="1" lang="en-US" altLang="ja-JP" dirty="0" smtClean="0"/>
              <a:t>)</a:t>
            </a:r>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・香川県では</a:t>
            </a:r>
            <a:r>
              <a:rPr kumimoji="1" lang="en-US" altLang="ja-JP" dirty="0" smtClean="0"/>
              <a:t>1977</a:t>
            </a:r>
            <a:r>
              <a:rPr kumimoji="1" lang="ja-JP" altLang="en-US" dirty="0" smtClean="0"/>
              <a:t>年から毎年、がんが死亡原因の第</a:t>
            </a:r>
            <a:r>
              <a:rPr kumimoji="1" lang="en-US" altLang="ja-JP" dirty="0" smtClean="0"/>
              <a:t>1</a:t>
            </a:r>
            <a:r>
              <a:rPr kumimoji="1" lang="ja-JP" altLang="en-US" dirty="0" smtClean="0"/>
              <a:t>位であり、がんによる死亡者数は増加傾向にあります。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5</a:t>
            </a:fld>
            <a:endParaRPr kumimoji="1" lang="ja-JP" altLang="en-US" dirty="0"/>
          </a:p>
        </p:txBody>
      </p:sp>
    </p:spTree>
    <p:extLst>
      <p:ext uri="{BB962C8B-B14F-4D97-AF65-F5344CB8AC3E}">
        <p14:creationId xmlns:p14="http://schemas.microsoft.com/office/powerpoint/2010/main" val="244660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・遺伝子には、「がん原遺伝子」と「がん抑制遺伝子」さらに「がん遺伝子」があり、整理して理解させる。</a:t>
            </a:r>
            <a:endParaRPr kumimoji="1" lang="en-US" altLang="ja-JP" dirty="0" smtClean="0"/>
          </a:p>
          <a:p>
            <a:r>
              <a:rPr kumimoji="1" lang="ja-JP" altLang="en-US" dirty="0" smtClean="0"/>
              <a:t>・遺伝子の変化を引き起こす因子や促す因子は複数あり、複雑に絡み合っていることを理解させる。</a:t>
            </a:r>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・これは正常細胞ががん細胞になっていく仕組みを表しています。</a:t>
            </a:r>
            <a:endParaRPr kumimoji="1" lang="en-US" altLang="ja-JP" dirty="0" smtClean="0"/>
          </a:p>
          <a:p>
            <a:r>
              <a:rPr kumimoji="1" lang="ja-JP" altLang="en-US" dirty="0" smtClean="0"/>
              <a:t>・細胞の中心には核があり、核の中には遺伝子があります。遺伝子は細胞が生きていくための設計図のようなもので、必要なタンパク質を作ったり、細胞を分裂増殖させたりするもとになるものです。</a:t>
            </a:r>
            <a:endParaRPr kumimoji="1" lang="en-US" altLang="ja-JP" dirty="0" smtClean="0"/>
          </a:p>
          <a:p>
            <a:r>
              <a:rPr kumimoji="1" lang="ja-JP" altLang="en-US" dirty="0" smtClean="0"/>
              <a:t>・この遺伝子の中には、がんを発生させるがん原遺伝子も含まれていますが、正常な状態では変化しません。しかし、たばこやアスベストなどの因子に刺激されると、アクセルが踏まれた状態になり、がん遺伝子に変化することがあります。</a:t>
            </a:r>
            <a:endParaRPr kumimoji="1" lang="en-US" altLang="ja-JP" dirty="0" smtClean="0"/>
          </a:p>
          <a:p>
            <a:r>
              <a:rPr kumimoji="1" lang="ja-JP" altLang="en-US" dirty="0" smtClean="0"/>
              <a:t>・がん抑制遺伝子は、がん遺伝子の暴走を止める、ブレーキの役割をしますが、たばこやアルコールなどの因子がいくつも働くと、ブレーキがきかなくなり、がん抑制遺伝子は不活性化され、細胞はついにがん細胞になってしま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6</a:t>
            </a:fld>
            <a:endParaRPr kumimoji="1" lang="ja-JP" altLang="en-US" dirty="0"/>
          </a:p>
        </p:txBody>
      </p:sp>
    </p:spTree>
    <p:extLst>
      <p:ext uri="{BB962C8B-B14F-4D97-AF65-F5344CB8AC3E}">
        <p14:creationId xmlns:p14="http://schemas.microsoft.com/office/powerpoint/2010/main" val="161121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・がんは、早期では自覚症状がないのが特徴であり、発見のタイミングは治療成績に影響することを理解させる。</a:t>
            </a:r>
            <a:endParaRPr kumimoji="1" lang="en-US" altLang="ja-JP" dirty="0" smtClean="0"/>
          </a:p>
          <a:p>
            <a:r>
              <a:rPr kumimoji="1" lang="ja-JP" altLang="en-US" dirty="0" smtClean="0"/>
              <a:t>・このスライドは、一部のがんの成長過程を例にわかりやすく模式しているため、例外もありうることに留意する。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・ここでは、がん細胞が進行がんになっていく経過を学習しましょう。</a:t>
            </a:r>
            <a:endParaRPr kumimoji="1" lang="en-US" altLang="ja-JP" dirty="0" smtClean="0"/>
          </a:p>
          <a:p>
            <a:r>
              <a:rPr kumimoji="1" lang="ja-JP" altLang="en-US" dirty="0" smtClean="0"/>
              <a:t>・遺伝子の変化が繰り返され、正常な細胞が異常な細胞、がん細胞となります。がん細胞は分裂によって、がんの塊、潜在がんとなり、さらに分裂を繰り返し、検診で発見できる早期がんといわれる大きさになります。</a:t>
            </a:r>
            <a:endParaRPr kumimoji="1" lang="en-US" altLang="ja-JP" dirty="0" smtClean="0"/>
          </a:p>
          <a:p>
            <a:r>
              <a:rPr kumimoji="1" lang="ja-JP" altLang="en-US" dirty="0" smtClean="0"/>
              <a:t>・ここまでの成長速度は、比較的長い時間がかかりますが、早期がんから進行がんになる時間は比較的早く、数年かかる場合もあれば</a:t>
            </a:r>
            <a:r>
              <a:rPr kumimoji="1" lang="en-US" altLang="ja-JP" dirty="0" smtClean="0"/>
              <a:t>1</a:t>
            </a:r>
            <a:r>
              <a:rPr kumimoji="1" lang="ja-JP" altLang="en-US" dirty="0" smtClean="0"/>
              <a:t>～</a:t>
            </a:r>
            <a:r>
              <a:rPr kumimoji="1" lang="en-US" altLang="ja-JP" dirty="0" smtClean="0"/>
              <a:t>2</a:t>
            </a:r>
            <a:r>
              <a:rPr kumimoji="1" lang="ja-JP" altLang="en-US" dirty="0" smtClean="0"/>
              <a:t>年のものもあります。</a:t>
            </a:r>
            <a:endParaRPr kumimoji="1" lang="en-US" altLang="ja-JP" dirty="0" smtClean="0"/>
          </a:p>
          <a:p>
            <a:r>
              <a:rPr kumimoji="1" lang="ja-JP" altLang="en-US" dirty="0" smtClean="0"/>
              <a:t>・発見されずに進行したがんは身体の様々な組織や臓器に転移していきます。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7</a:t>
            </a:fld>
            <a:endParaRPr kumimoji="1" lang="ja-JP" altLang="en-US" dirty="0"/>
          </a:p>
        </p:txBody>
      </p:sp>
    </p:spTree>
    <p:extLst>
      <p:ext uri="{BB962C8B-B14F-4D97-AF65-F5344CB8AC3E}">
        <p14:creationId xmlns:p14="http://schemas.microsoft.com/office/powerpoint/2010/main" val="183353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・がん検診の対象者は、がんの罹患率の上がる年代を対象に設定している。</a:t>
            </a:r>
            <a:endParaRPr kumimoji="1" lang="en-US" altLang="ja-JP" dirty="0" smtClean="0"/>
          </a:p>
          <a:p>
            <a:r>
              <a:rPr kumimoji="1" lang="ja-JP" altLang="en-US" dirty="0" smtClean="0"/>
              <a:t>・子宮頸がん検診は</a:t>
            </a:r>
            <a:r>
              <a:rPr kumimoji="1" lang="en-US" altLang="ja-JP" dirty="0" smtClean="0"/>
              <a:t>20</a:t>
            </a:r>
            <a:r>
              <a:rPr kumimoji="1" lang="ja-JP" altLang="en-US" dirty="0" smtClean="0"/>
              <a:t>歳代後半から罹患率が上がるため</a:t>
            </a:r>
            <a:r>
              <a:rPr kumimoji="1" lang="en-US" altLang="ja-JP" dirty="0" smtClean="0"/>
              <a:t>20</a:t>
            </a:r>
            <a:r>
              <a:rPr kumimoji="1" lang="ja-JP" altLang="en-US" dirty="0" smtClean="0"/>
              <a:t>歳から対象となることを伝える。</a:t>
            </a:r>
            <a:endParaRPr kumimoji="1" lang="en-US" altLang="ja-JP" dirty="0" smtClean="0"/>
          </a:p>
          <a:p>
            <a:r>
              <a:rPr kumimoji="1" lang="ja-JP" altLang="en-US" dirty="0" smtClean="0"/>
              <a:t>・対象の年齢になれば、定期的に受診することが重要であることを伝える。</a:t>
            </a:r>
            <a:endParaRPr kumimoji="1" lang="en-US" altLang="ja-JP" dirty="0" smtClean="0"/>
          </a:p>
          <a:p>
            <a:r>
              <a:rPr kumimoji="1" lang="ja-JP" altLang="en-US" dirty="0" smtClean="0"/>
              <a:t>・がんの進行はステージ</a:t>
            </a:r>
            <a:r>
              <a:rPr kumimoji="1" lang="en-US" altLang="ja-JP" dirty="0" smtClean="0"/>
              <a:t>(Ⅰ</a:t>
            </a:r>
            <a:r>
              <a:rPr kumimoji="1" lang="ja-JP" altLang="en-US" dirty="0" smtClean="0"/>
              <a:t>～</a:t>
            </a:r>
            <a:r>
              <a:rPr kumimoji="1" lang="en-US" altLang="ja-JP" dirty="0" smtClean="0"/>
              <a:t>Ⅳ</a:t>
            </a:r>
            <a:r>
              <a:rPr kumimoji="1" lang="ja-JP" altLang="en-US" dirty="0" smtClean="0"/>
              <a:t>期</a:t>
            </a:r>
            <a:r>
              <a:rPr kumimoji="1" lang="en-US" altLang="ja-JP" dirty="0" smtClean="0"/>
              <a:t>)</a:t>
            </a:r>
            <a:r>
              <a:rPr kumimoji="1" lang="ja-JP" altLang="en-US" dirty="0" smtClean="0"/>
              <a:t>で表す。</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・市や町では５つのがん検診を提供しています。それぞれ対象となる年齢があります。</a:t>
            </a:r>
            <a:endParaRPr kumimoji="1" lang="en-US" altLang="ja-JP" dirty="0" smtClean="0"/>
          </a:p>
          <a:p>
            <a:r>
              <a:rPr kumimoji="1" lang="ja-JP" altLang="en-US" dirty="0" smtClean="0"/>
              <a:t>・がんは発見された段階によって</a:t>
            </a:r>
            <a:r>
              <a:rPr kumimoji="1" lang="en-US" altLang="ja-JP" dirty="0" smtClean="0"/>
              <a:t>5</a:t>
            </a:r>
            <a:r>
              <a:rPr kumimoji="1" lang="ja-JP" altLang="en-US" dirty="0" smtClean="0"/>
              <a:t>年相対生存率が違います。</a:t>
            </a:r>
            <a:endParaRPr kumimoji="1" lang="en-US" altLang="ja-JP" dirty="0" smtClean="0"/>
          </a:p>
          <a:p>
            <a:r>
              <a:rPr kumimoji="1" lang="ja-JP" altLang="en-US" dirty="0" smtClean="0"/>
              <a:t>・早期がんである</a:t>
            </a:r>
            <a:r>
              <a:rPr kumimoji="1" lang="en-US" altLang="ja-JP" dirty="0" smtClean="0"/>
              <a:t>Ⅰ</a:t>
            </a:r>
            <a:r>
              <a:rPr kumimoji="1" lang="ja-JP" altLang="en-US" dirty="0" smtClean="0"/>
              <a:t>期の</a:t>
            </a:r>
            <a:r>
              <a:rPr kumimoji="1" lang="en-US" altLang="ja-JP" dirty="0" smtClean="0"/>
              <a:t>5</a:t>
            </a:r>
            <a:r>
              <a:rPr kumimoji="1" lang="ja-JP" altLang="en-US" dirty="0" smtClean="0"/>
              <a:t>年相対生存率は、</a:t>
            </a:r>
            <a:r>
              <a:rPr kumimoji="1" lang="en-US" altLang="ja-JP" dirty="0" smtClean="0"/>
              <a:t>Ⅳ</a:t>
            </a:r>
            <a:r>
              <a:rPr kumimoji="1" lang="ja-JP" altLang="en-US" dirty="0" smtClean="0"/>
              <a:t>期と比較すると高いことがわかります。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8</a:t>
            </a:fld>
            <a:endParaRPr kumimoji="1" lang="ja-JP" altLang="en-US" dirty="0"/>
          </a:p>
        </p:txBody>
      </p:sp>
    </p:spTree>
    <p:extLst>
      <p:ext uri="{BB962C8B-B14F-4D97-AF65-F5344CB8AC3E}">
        <p14:creationId xmlns:p14="http://schemas.microsoft.com/office/powerpoint/2010/main" val="344747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6422011-BC96-7044-B55A-BAF030DB3F37}" type="datetimeFigureOut">
              <a:rPr lang="ja-JP" altLang="en-US"/>
              <a:pPr>
                <a:defRPr/>
              </a:pPr>
              <a:t>2025/4/24</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494E3A09-7A22-FB44-A583-78B86D196445}" type="slidenum">
              <a:rPr lang="ja-JP" altLang="en-US"/>
              <a:pPr>
                <a:defRPr/>
              </a:pPr>
              <a:t>‹#›</a:t>
            </a:fld>
            <a:endParaRPr lang="ja-JP" altLang="en-US" dirty="0"/>
          </a:p>
        </p:txBody>
      </p:sp>
    </p:spTree>
    <p:extLst>
      <p:ext uri="{BB962C8B-B14F-4D97-AF65-F5344CB8AC3E}">
        <p14:creationId xmlns:p14="http://schemas.microsoft.com/office/powerpoint/2010/main" val="403496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BE49874-530A-134F-BDB7-F09C706712F2}" type="datetimeFigureOut">
              <a:rPr lang="ja-JP" altLang="en-US"/>
              <a:pPr>
                <a:defRPr/>
              </a:pPr>
              <a:t>2025/4/24</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34E6FF8A-3CC4-DC46-AF7B-19376BA22190}" type="slidenum">
              <a:rPr lang="ja-JP" altLang="en-US"/>
              <a:pPr>
                <a:defRPr/>
              </a:pPr>
              <a:t>‹#›</a:t>
            </a:fld>
            <a:endParaRPr lang="ja-JP" altLang="en-US" dirty="0"/>
          </a:p>
        </p:txBody>
      </p:sp>
    </p:spTree>
    <p:extLst>
      <p:ext uri="{BB962C8B-B14F-4D97-AF65-F5344CB8AC3E}">
        <p14:creationId xmlns:p14="http://schemas.microsoft.com/office/powerpoint/2010/main" val="34986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EB69327-8141-8D46-86EA-84B0C83E9189}" type="datetimeFigureOut">
              <a:rPr lang="ja-JP" altLang="en-US"/>
              <a:pPr>
                <a:defRPr/>
              </a:pPr>
              <a:t>2025/4/24</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80D59AD5-2B15-4A43-A211-70BD75B06AF5}" type="slidenum">
              <a:rPr lang="ja-JP" altLang="en-US"/>
              <a:pPr>
                <a:defRPr/>
              </a:pPr>
              <a:t>‹#›</a:t>
            </a:fld>
            <a:endParaRPr lang="ja-JP" altLang="en-US" dirty="0"/>
          </a:p>
        </p:txBody>
      </p:sp>
    </p:spTree>
    <p:extLst>
      <p:ext uri="{BB962C8B-B14F-4D97-AF65-F5344CB8AC3E}">
        <p14:creationId xmlns:p14="http://schemas.microsoft.com/office/powerpoint/2010/main" val="360418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73E14D8-8D21-5E49-9FE9-821F4AB46010}" type="datetimeFigureOut">
              <a:rPr lang="ja-JP" altLang="en-US"/>
              <a:pPr>
                <a:defRPr/>
              </a:pPr>
              <a:t>2025/4/24</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3F72ACC4-1476-5A43-8DE2-C7468F417DF1}" type="slidenum">
              <a:rPr lang="ja-JP" altLang="en-US"/>
              <a:pPr>
                <a:defRPr/>
              </a:pPr>
              <a:t>‹#›</a:t>
            </a:fld>
            <a:endParaRPr lang="ja-JP" altLang="en-US" dirty="0"/>
          </a:p>
        </p:txBody>
      </p:sp>
    </p:spTree>
    <p:extLst>
      <p:ext uri="{BB962C8B-B14F-4D97-AF65-F5344CB8AC3E}">
        <p14:creationId xmlns:p14="http://schemas.microsoft.com/office/powerpoint/2010/main" val="97117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5D09204-68B7-EA49-B89A-0F276C10C5CC}" type="datetimeFigureOut">
              <a:rPr lang="ja-JP" altLang="en-US"/>
              <a:pPr>
                <a:defRPr/>
              </a:pPr>
              <a:t>2025/4/24</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0ABD1E1D-3357-AB41-8AF1-717752D17977}" type="slidenum">
              <a:rPr lang="ja-JP" altLang="en-US"/>
              <a:pPr>
                <a:defRPr/>
              </a:pPr>
              <a:t>‹#›</a:t>
            </a:fld>
            <a:endParaRPr lang="ja-JP" altLang="en-US" dirty="0"/>
          </a:p>
        </p:txBody>
      </p:sp>
    </p:spTree>
    <p:extLst>
      <p:ext uri="{BB962C8B-B14F-4D97-AF65-F5344CB8AC3E}">
        <p14:creationId xmlns:p14="http://schemas.microsoft.com/office/powerpoint/2010/main" val="370507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CF37D46B-0F89-C84C-96ED-377436529CBB}" type="datetimeFigureOut">
              <a:rPr lang="ja-JP" altLang="en-US"/>
              <a:pPr>
                <a:defRPr/>
              </a:pPr>
              <a:t>2025/4/24</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630E03EC-05DC-254C-B79E-BCE1281169A3}" type="slidenum">
              <a:rPr lang="ja-JP" altLang="en-US"/>
              <a:pPr>
                <a:defRPr/>
              </a:pPr>
              <a:t>‹#›</a:t>
            </a:fld>
            <a:endParaRPr lang="ja-JP" altLang="en-US" dirty="0"/>
          </a:p>
        </p:txBody>
      </p:sp>
    </p:spTree>
    <p:extLst>
      <p:ext uri="{BB962C8B-B14F-4D97-AF65-F5344CB8AC3E}">
        <p14:creationId xmlns:p14="http://schemas.microsoft.com/office/powerpoint/2010/main" val="308268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D15F680B-0956-4240-961B-E460C9859BD5}" type="datetimeFigureOut">
              <a:rPr lang="ja-JP" altLang="en-US"/>
              <a:pPr>
                <a:defRPr/>
              </a:pPr>
              <a:t>2025/4/24</a:t>
            </a:fld>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ー 5"/>
          <p:cNvSpPr>
            <a:spLocks noGrp="1"/>
          </p:cNvSpPr>
          <p:nvPr>
            <p:ph type="sldNum" sz="quarter" idx="12"/>
          </p:nvPr>
        </p:nvSpPr>
        <p:spPr/>
        <p:txBody>
          <a:bodyPr/>
          <a:lstStyle>
            <a:lvl1pPr>
              <a:defRPr/>
            </a:lvl1pPr>
          </a:lstStyle>
          <a:p>
            <a:pPr>
              <a:defRPr/>
            </a:pPr>
            <a:fld id="{41789991-9CBD-394F-9AED-A2CE68BCA672}" type="slidenum">
              <a:rPr lang="ja-JP" altLang="en-US"/>
              <a:pPr>
                <a:defRPr/>
              </a:pPr>
              <a:t>‹#›</a:t>
            </a:fld>
            <a:endParaRPr lang="ja-JP" altLang="en-US" dirty="0"/>
          </a:p>
        </p:txBody>
      </p:sp>
    </p:spTree>
    <p:extLst>
      <p:ext uri="{BB962C8B-B14F-4D97-AF65-F5344CB8AC3E}">
        <p14:creationId xmlns:p14="http://schemas.microsoft.com/office/powerpoint/2010/main" val="233586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6CF1282E-3057-F645-A8C0-EA4A0E1D8EB2}" type="datetimeFigureOut">
              <a:rPr lang="ja-JP" altLang="en-US"/>
              <a:pPr>
                <a:defRPr/>
              </a:pPr>
              <a:t>2025/4/24</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5"/>
          <p:cNvSpPr>
            <a:spLocks noGrp="1"/>
          </p:cNvSpPr>
          <p:nvPr>
            <p:ph type="sldNum" sz="quarter" idx="12"/>
          </p:nvPr>
        </p:nvSpPr>
        <p:spPr/>
        <p:txBody>
          <a:bodyPr/>
          <a:lstStyle>
            <a:lvl1pPr>
              <a:defRPr/>
            </a:lvl1pPr>
          </a:lstStyle>
          <a:p>
            <a:pPr>
              <a:defRPr/>
            </a:pPr>
            <a:fld id="{56E089C0-03AA-8542-9CB0-EBBDE1974FB1}" type="slidenum">
              <a:rPr lang="ja-JP" altLang="en-US"/>
              <a:pPr>
                <a:defRPr/>
              </a:pPr>
              <a:t>‹#›</a:t>
            </a:fld>
            <a:endParaRPr lang="ja-JP" altLang="en-US" dirty="0"/>
          </a:p>
        </p:txBody>
      </p:sp>
    </p:spTree>
    <p:extLst>
      <p:ext uri="{BB962C8B-B14F-4D97-AF65-F5344CB8AC3E}">
        <p14:creationId xmlns:p14="http://schemas.microsoft.com/office/powerpoint/2010/main" val="228104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6263ED6-37A8-1C46-8EFF-213F02F2951E}" type="datetimeFigureOut">
              <a:rPr lang="ja-JP" altLang="en-US"/>
              <a:pPr>
                <a:defRPr/>
              </a:pPr>
              <a:t>2025/4/24</a:t>
            </a:fld>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ー 5"/>
          <p:cNvSpPr>
            <a:spLocks noGrp="1"/>
          </p:cNvSpPr>
          <p:nvPr>
            <p:ph type="sldNum" sz="quarter" idx="12"/>
          </p:nvPr>
        </p:nvSpPr>
        <p:spPr/>
        <p:txBody>
          <a:bodyPr/>
          <a:lstStyle>
            <a:lvl1pPr>
              <a:defRPr/>
            </a:lvl1pPr>
          </a:lstStyle>
          <a:p>
            <a:pPr>
              <a:defRPr/>
            </a:pPr>
            <a:fld id="{0EBBE042-925C-3D48-8A2C-309D61EBED41}" type="slidenum">
              <a:rPr lang="ja-JP" altLang="en-US"/>
              <a:pPr>
                <a:defRPr/>
              </a:pPr>
              <a:t>‹#›</a:t>
            </a:fld>
            <a:endParaRPr lang="ja-JP" altLang="en-US" dirty="0"/>
          </a:p>
        </p:txBody>
      </p:sp>
    </p:spTree>
    <p:extLst>
      <p:ext uri="{BB962C8B-B14F-4D97-AF65-F5344CB8AC3E}">
        <p14:creationId xmlns:p14="http://schemas.microsoft.com/office/powerpoint/2010/main" val="172220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6BF18C7-FAD7-FF4E-8D84-BB51FBAFC90F}" type="datetimeFigureOut">
              <a:rPr lang="ja-JP" altLang="en-US"/>
              <a:pPr>
                <a:defRPr/>
              </a:pPr>
              <a:t>2025/4/24</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DD4055E7-3240-5D4A-848C-7EB80961E2DF}" type="slidenum">
              <a:rPr lang="ja-JP" altLang="en-US"/>
              <a:pPr>
                <a:defRPr/>
              </a:pPr>
              <a:t>‹#›</a:t>
            </a:fld>
            <a:endParaRPr lang="ja-JP" altLang="en-US" dirty="0"/>
          </a:p>
        </p:txBody>
      </p:sp>
    </p:spTree>
    <p:extLst>
      <p:ext uri="{BB962C8B-B14F-4D97-AF65-F5344CB8AC3E}">
        <p14:creationId xmlns:p14="http://schemas.microsoft.com/office/powerpoint/2010/main" val="159262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E612737-F0DE-E54B-9472-A9193880602D}" type="datetimeFigureOut">
              <a:rPr lang="ja-JP" altLang="en-US"/>
              <a:pPr>
                <a:defRPr/>
              </a:pPr>
              <a:t>2025/4/24</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5D66B041-DD75-BC4A-98BD-3E1F1487FC5F}" type="slidenum">
              <a:rPr lang="ja-JP" altLang="en-US"/>
              <a:pPr>
                <a:defRPr/>
              </a:pPr>
              <a:t>‹#›</a:t>
            </a:fld>
            <a:endParaRPr lang="ja-JP" altLang="en-US" dirty="0"/>
          </a:p>
        </p:txBody>
      </p:sp>
    </p:spTree>
    <p:extLst>
      <p:ext uri="{BB962C8B-B14F-4D97-AF65-F5344CB8AC3E}">
        <p14:creationId xmlns:p14="http://schemas.microsoft.com/office/powerpoint/2010/main" val="404675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DD3A8A16-69BF-DD43-B74B-D6BCDCE69A31}" type="datetimeFigureOut">
              <a:rPr lang="ja-JP" altLang="en-US"/>
              <a:pPr>
                <a:defRPr/>
              </a:pPr>
              <a:t>2025/4/24</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7F0DF0D-B100-6D46-9E7B-8723BE44339B}"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kern="1200">
          <a:solidFill>
            <a:schemeClr val="tx1"/>
          </a:solidFill>
          <a:latin typeface="+mj-lt"/>
          <a:ea typeface="+mj-ea"/>
          <a:cs typeface="ＭＳ Ｐゴシック" charset="0"/>
        </a:defRPr>
      </a:lvl1pPr>
      <a:lvl2pPr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ＭＳ Ｐゴシック" charset="0"/>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9" y="0"/>
            <a:ext cx="9135900" cy="6857999"/>
          </a:xfrm>
          <a:prstGeom prst="rect">
            <a:avLst/>
          </a:prstGeom>
        </p:spPr>
      </p:pic>
      <p:sp>
        <p:nvSpPr>
          <p:cNvPr id="3" name="テキスト ボックス 2"/>
          <p:cNvSpPr txBox="1"/>
          <p:nvPr/>
        </p:nvSpPr>
        <p:spPr>
          <a:xfrm rot="20256914">
            <a:off x="-3768897" y="356421"/>
            <a:ext cx="2998769" cy="646331"/>
          </a:xfrm>
          <a:prstGeom prst="rect">
            <a:avLst/>
          </a:prstGeom>
          <a:noFill/>
        </p:spPr>
        <p:txBody>
          <a:bodyPr wrap="square" rtlCol="0">
            <a:spAutoFit/>
          </a:bodyPr>
          <a:lstStyle/>
          <a:p>
            <a:pPr algn="ctr"/>
            <a:endParaRPr lang="en-US" altLang="ja-JP" dirty="0" smtClean="0"/>
          </a:p>
          <a:p>
            <a:pPr algn="ct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0" y="0"/>
            <a:ext cx="9135900" cy="6858000"/>
          </a:xfrm>
          <a:prstGeom prst="rect">
            <a:avLst/>
          </a:prstGeom>
        </p:spPr>
      </p:pic>
      <p:sp>
        <p:nvSpPr>
          <p:cNvPr id="14338" name="テキスト ボックス 2"/>
          <p:cNvSpPr txBox="1">
            <a:spLocks noChangeArrowheads="1"/>
          </p:cNvSpPr>
          <p:nvPr/>
        </p:nvSpPr>
        <p:spPr bwMode="auto">
          <a:xfrm>
            <a:off x="2341153" y="2881933"/>
            <a:ext cx="937890" cy="2528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27488E"/>
                </a:solidFill>
                <a:latin typeface="MSゴシック"/>
                <a:cs typeface="MSゴシック"/>
              </a:rPr>
              <a:t>62.1</a:t>
            </a:r>
            <a:endParaRPr lang="ja-JP" altLang="en-US" sz="2600" b="1" dirty="0" smtClean="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8.9</a:t>
            </a:r>
          </a:p>
          <a:p>
            <a:pPr algn="r">
              <a:lnSpc>
                <a:spcPts val="3800"/>
              </a:lnSpc>
            </a:pPr>
            <a:r>
              <a:rPr lang="en-US" altLang="ja-JP" sz="2600" b="1" dirty="0">
                <a:solidFill>
                  <a:srgbClr val="27488E"/>
                </a:solidFill>
                <a:latin typeface="MSゴシック"/>
                <a:cs typeface="MSゴシック"/>
              </a:rPr>
              <a:t>9</a:t>
            </a:r>
            <a:r>
              <a:rPr lang="en-US" altLang="ja-JP" sz="2600" b="1" dirty="0" smtClean="0">
                <a:solidFill>
                  <a:srgbClr val="27488E"/>
                </a:solidFill>
                <a:latin typeface="MSゴシック"/>
                <a:cs typeface="MSゴシック"/>
              </a:rPr>
              <a:t>.7</a:t>
            </a:r>
            <a:endParaRPr lang="ja-JP" altLang="en-US" sz="2600" b="1" dirty="0">
              <a:solidFill>
                <a:srgbClr val="27488E"/>
              </a:solidFill>
              <a:latin typeface="MSゴシック"/>
              <a:cs typeface="MSゴシック"/>
            </a:endParaRPr>
          </a:p>
          <a:p>
            <a:pPr algn="r">
              <a:lnSpc>
                <a:spcPts val="3800"/>
              </a:lnSpc>
            </a:pPr>
            <a:r>
              <a:rPr lang="en-US" altLang="ja-JP" sz="2600" b="1" dirty="0">
                <a:solidFill>
                  <a:srgbClr val="27488E"/>
                </a:solidFill>
                <a:latin typeface="MSゴシック"/>
                <a:cs typeface="MSゴシック"/>
              </a:rPr>
              <a:t>2</a:t>
            </a:r>
            <a:r>
              <a:rPr lang="en-US" altLang="ja-JP" sz="2600" b="1" dirty="0" smtClean="0">
                <a:solidFill>
                  <a:srgbClr val="27488E"/>
                </a:solidFill>
                <a:latin typeface="MSゴシック"/>
                <a:cs typeface="MSゴシック"/>
              </a:rPr>
              <a:t>.9</a:t>
            </a:r>
            <a:endParaRPr lang="ja-JP" altLang="en-US" sz="2600" b="1" dirty="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9.6</a:t>
            </a:r>
            <a:endParaRPr lang="ja-JP" altLang="en-US" sz="2600" b="1" dirty="0">
              <a:solidFill>
                <a:srgbClr val="27488E"/>
              </a:solidFill>
              <a:latin typeface="MSゴシック"/>
              <a:cs typeface="MSゴシック"/>
            </a:endParaRPr>
          </a:p>
        </p:txBody>
      </p:sp>
      <p:sp>
        <p:nvSpPr>
          <p:cNvPr id="5" name="テキスト ボックス 2"/>
          <p:cNvSpPr txBox="1">
            <a:spLocks noChangeArrowheads="1"/>
          </p:cNvSpPr>
          <p:nvPr/>
        </p:nvSpPr>
        <p:spPr bwMode="auto">
          <a:xfrm>
            <a:off x="3995936" y="2852936"/>
            <a:ext cx="865882" cy="3503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a:solidFill>
                  <a:srgbClr val="D7003B"/>
                </a:solidFill>
                <a:latin typeface="MSゴシック"/>
                <a:cs typeface="MSゴシック"/>
              </a:rPr>
              <a:t>48</a:t>
            </a:r>
            <a:r>
              <a:rPr lang="en-US" altLang="ja-JP" sz="2600" b="1" dirty="0" smtClean="0">
                <a:solidFill>
                  <a:srgbClr val="D7003B"/>
                </a:solidFill>
                <a:latin typeface="MSゴシック"/>
                <a:cs typeface="MSゴシック"/>
              </a:rPr>
              <a:t>.9</a:t>
            </a:r>
          </a:p>
          <a:p>
            <a:pPr algn="r">
              <a:lnSpc>
                <a:spcPts val="3800"/>
              </a:lnSpc>
            </a:pPr>
            <a:r>
              <a:rPr lang="en-US" altLang="ja-JP" sz="2600" b="1" dirty="0" smtClean="0">
                <a:solidFill>
                  <a:srgbClr val="D7003B"/>
                </a:solidFill>
                <a:latin typeface="MSゴシック"/>
                <a:cs typeface="MSゴシック"/>
              </a:rPr>
              <a:t>4.2</a:t>
            </a:r>
            <a:endParaRPr lang="ja-JP" altLang="en-US"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7.8</a:t>
            </a:r>
          </a:p>
          <a:p>
            <a:pPr algn="r">
              <a:lnSpc>
                <a:spcPts val="3800"/>
              </a:lnSpc>
            </a:pPr>
            <a:r>
              <a:rPr lang="en-US" altLang="ja-JP" sz="2600" b="1" dirty="0" smtClean="0">
                <a:solidFill>
                  <a:srgbClr val="D7003B"/>
                </a:solidFill>
                <a:latin typeface="MSゴシック"/>
                <a:cs typeface="MSゴシック"/>
              </a:rPr>
              <a:t>1.4</a:t>
            </a:r>
          </a:p>
          <a:p>
            <a:pPr algn="r">
              <a:lnSpc>
                <a:spcPts val="3800"/>
              </a:lnSpc>
            </a:pPr>
            <a:r>
              <a:rPr lang="en-US" altLang="ja-JP" sz="2600" b="1" dirty="0" smtClean="0">
                <a:solidFill>
                  <a:srgbClr val="D7003B"/>
                </a:solidFill>
                <a:latin typeface="MSゴシック"/>
                <a:cs typeface="MSゴシック"/>
              </a:rPr>
              <a:t>4.7</a:t>
            </a:r>
          </a:p>
          <a:p>
            <a:pPr algn="r">
              <a:lnSpc>
                <a:spcPts val="3800"/>
              </a:lnSpc>
            </a:pPr>
            <a:r>
              <a:rPr lang="en-US" altLang="ja-JP" sz="2600" b="1" dirty="0" smtClean="0">
                <a:solidFill>
                  <a:srgbClr val="D7003B"/>
                </a:solidFill>
                <a:latin typeface="MSゴシック"/>
                <a:cs typeface="MSゴシック"/>
              </a:rPr>
              <a:t>10.6</a:t>
            </a:r>
          </a:p>
          <a:p>
            <a:pPr algn="r">
              <a:lnSpc>
                <a:spcPts val="3800"/>
              </a:lnSpc>
            </a:pPr>
            <a:r>
              <a:rPr lang="en-US" altLang="ja-JP" sz="2600" b="1" dirty="0" smtClean="0">
                <a:solidFill>
                  <a:srgbClr val="D7003B"/>
                </a:solidFill>
                <a:latin typeface="MSゴシック"/>
                <a:cs typeface="MSゴシック"/>
              </a:rPr>
              <a:t>1.3</a:t>
            </a:r>
            <a:endParaRPr lang="ja-JP" altLang="en-US" sz="2600" b="1" dirty="0">
              <a:solidFill>
                <a:srgbClr val="D7003B"/>
              </a:solidFill>
              <a:latin typeface="MSゴシック"/>
              <a:cs typeface="MSゴシック"/>
            </a:endParaRPr>
          </a:p>
        </p:txBody>
      </p:sp>
      <p:sp>
        <p:nvSpPr>
          <p:cNvPr id="7" name="テキスト ボックス 2"/>
          <p:cNvSpPr txBox="1">
            <a:spLocks noChangeArrowheads="1"/>
          </p:cNvSpPr>
          <p:nvPr/>
        </p:nvSpPr>
        <p:spPr bwMode="auto">
          <a:xfrm>
            <a:off x="5868144" y="2852936"/>
            <a:ext cx="577850" cy="2528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27488E"/>
                </a:solidFill>
                <a:latin typeface="MSゴシック"/>
                <a:cs typeface="MSゴシック"/>
              </a:rPr>
              <a:t>2</a:t>
            </a:r>
          </a:p>
          <a:p>
            <a:pPr algn="r">
              <a:lnSpc>
                <a:spcPts val="3800"/>
              </a:lnSpc>
            </a:pPr>
            <a:r>
              <a:rPr lang="en-US" altLang="ja-JP" sz="2600" b="1" dirty="0" smtClean="0">
                <a:solidFill>
                  <a:srgbClr val="27488E"/>
                </a:solidFill>
                <a:latin typeface="MSゴシック"/>
                <a:cs typeface="MSゴシック"/>
              </a:rPr>
              <a:t>11</a:t>
            </a:r>
          </a:p>
          <a:p>
            <a:pPr algn="r">
              <a:lnSpc>
                <a:spcPts val="3800"/>
              </a:lnSpc>
            </a:pPr>
            <a:r>
              <a:rPr lang="en-US" altLang="ja-JP" sz="2600" b="1" dirty="0" smtClean="0">
                <a:solidFill>
                  <a:srgbClr val="27488E"/>
                </a:solidFill>
                <a:latin typeface="MSゴシック"/>
                <a:cs typeface="MSゴシック"/>
              </a:rPr>
              <a:t>10</a:t>
            </a:r>
          </a:p>
          <a:p>
            <a:pPr algn="r">
              <a:lnSpc>
                <a:spcPts val="3800"/>
              </a:lnSpc>
            </a:pPr>
            <a:r>
              <a:rPr lang="en-US" altLang="ja-JP" sz="2600" b="1" dirty="0" smtClean="0">
                <a:solidFill>
                  <a:srgbClr val="27488E"/>
                </a:solidFill>
                <a:latin typeface="MSゴシック"/>
                <a:cs typeface="MSゴシック"/>
              </a:rPr>
              <a:t>35</a:t>
            </a:r>
          </a:p>
          <a:p>
            <a:pPr algn="r">
              <a:lnSpc>
                <a:spcPts val="3800"/>
              </a:lnSpc>
            </a:pPr>
            <a:r>
              <a:rPr lang="en-US" altLang="ja-JP" sz="2600" b="1" dirty="0" smtClean="0">
                <a:solidFill>
                  <a:srgbClr val="27488E"/>
                </a:solidFill>
                <a:latin typeface="MSゴシック"/>
                <a:cs typeface="MSゴシック"/>
              </a:rPr>
              <a:t>10</a:t>
            </a:r>
            <a:endParaRPr lang="ja-JP" altLang="en-US" sz="2600" b="1" dirty="0">
              <a:solidFill>
                <a:srgbClr val="27488E"/>
              </a:solidFill>
              <a:latin typeface="MSゴシック"/>
              <a:cs typeface="MSゴシック"/>
            </a:endParaRPr>
          </a:p>
        </p:txBody>
      </p:sp>
      <p:sp>
        <p:nvSpPr>
          <p:cNvPr id="8" name="テキスト ボックス 2"/>
          <p:cNvSpPr txBox="1">
            <a:spLocks noChangeArrowheads="1"/>
          </p:cNvSpPr>
          <p:nvPr/>
        </p:nvSpPr>
        <p:spPr bwMode="auto">
          <a:xfrm>
            <a:off x="7380312" y="2852936"/>
            <a:ext cx="577850" cy="3503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D7003B"/>
                </a:solidFill>
                <a:latin typeface="MSゴシック"/>
                <a:cs typeface="MSゴシック"/>
              </a:rPr>
              <a:t>2</a:t>
            </a:r>
          </a:p>
          <a:p>
            <a:pPr algn="r">
              <a:lnSpc>
                <a:spcPts val="3800"/>
              </a:lnSpc>
            </a:pPr>
            <a:r>
              <a:rPr lang="en-US" altLang="ja-JP" sz="2600" b="1" dirty="0" smtClean="0">
                <a:solidFill>
                  <a:srgbClr val="D7003B"/>
                </a:solidFill>
                <a:latin typeface="MSゴシック"/>
                <a:cs typeface="MSゴシック"/>
              </a:rPr>
              <a:t>24</a:t>
            </a:r>
          </a:p>
          <a:p>
            <a:pPr algn="r">
              <a:lnSpc>
                <a:spcPts val="3800"/>
              </a:lnSpc>
            </a:pPr>
            <a:r>
              <a:rPr lang="en-US" altLang="ja-JP" sz="2600" b="1" dirty="0" smtClean="0">
                <a:solidFill>
                  <a:srgbClr val="D7003B"/>
                </a:solidFill>
                <a:latin typeface="MSゴシック"/>
                <a:cs typeface="MSゴシック"/>
              </a:rPr>
              <a:t>13</a:t>
            </a:r>
          </a:p>
          <a:p>
            <a:pPr algn="r">
              <a:lnSpc>
                <a:spcPts val="3800"/>
              </a:lnSpc>
            </a:pPr>
            <a:r>
              <a:rPr lang="en-US" altLang="ja-JP" sz="2600" b="1" dirty="0">
                <a:solidFill>
                  <a:srgbClr val="D7003B"/>
                </a:solidFill>
                <a:latin typeface="MSゴシック"/>
                <a:cs typeface="MSゴシック"/>
              </a:rPr>
              <a:t>73</a:t>
            </a:r>
            <a:endParaRPr lang="en-US" altLang="ja-JP" sz="2600" b="1" dirty="0" smtClean="0">
              <a:solidFill>
                <a:srgbClr val="D7003B"/>
              </a:solidFill>
              <a:latin typeface="MSゴシック"/>
              <a:cs typeface="MSゴシック"/>
            </a:endParaRPr>
          </a:p>
          <a:p>
            <a:pPr algn="r">
              <a:lnSpc>
                <a:spcPts val="3800"/>
              </a:lnSpc>
            </a:pPr>
            <a:r>
              <a:rPr lang="en-US" altLang="ja-JP" sz="2600" b="1" dirty="0" smtClean="0">
                <a:solidFill>
                  <a:srgbClr val="D7003B"/>
                </a:solidFill>
                <a:latin typeface="MSゴシック"/>
                <a:cs typeface="MSゴシック"/>
              </a:rPr>
              <a:t>21</a:t>
            </a:r>
          </a:p>
          <a:p>
            <a:pPr algn="r">
              <a:lnSpc>
                <a:spcPts val="3800"/>
              </a:lnSpc>
            </a:pPr>
            <a:r>
              <a:rPr lang="en-US" altLang="ja-JP" sz="2600" b="1" dirty="0">
                <a:solidFill>
                  <a:srgbClr val="D7003B"/>
                </a:solidFill>
                <a:latin typeface="MSゴシック"/>
                <a:cs typeface="MSゴシック"/>
              </a:rPr>
              <a:t>9</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80</a:t>
            </a:r>
            <a:endParaRPr lang="en-US" altLang="ja-JP" sz="2600" b="1" dirty="0" smtClean="0">
              <a:solidFill>
                <a:srgbClr val="D7003B"/>
              </a:solidFill>
              <a:latin typeface="MSゴシック"/>
              <a:cs typeface="MSゴシック"/>
            </a:endParaRPr>
          </a:p>
        </p:txBody>
      </p:sp>
      <p:sp>
        <p:nvSpPr>
          <p:cNvPr id="3" name="テキスト ボックス 2"/>
          <p:cNvSpPr txBox="1"/>
          <p:nvPr/>
        </p:nvSpPr>
        <p:spPr>
          <a:xfrm>
            <a:off x="579897" y="1412776"/>
            <a:ext cx="7898317" cy="369332"/>
          </a:xfrm>
          <a:prstGeom prst="rect">
            <a:avLst/>
          </a:prstGeom>
          <a:noFill/>
        </p:spPr>
        <p:txBody>
          <a:bodyPr wrap="none" rtlCol="0">
            <a:spAutoFit/>
          </a:bodyPr>
          <a:lstStyle/>
          <a:p>
            <a:pPr algn="ctr"/>
            <a:r>
              <a:rPr lang="ja-JP" altLang="en-US" dirty="0"/>
              <a:t>生涯でがんに罹患する確率は、</a:t>
            </a:r>
            <a:r>
              <a:rPr lang="ja-JP" altLang="en-US" dirty="0" smtClean="0"/>
              <a:t>男性</a:t>
            </a:r>
            <a:r>
              <a:rPr lang="en-US" altLang="ja-JP" dirty="0" smtClean="0"/>
              <a:t>62.1</a:t>
            </a:r>
            <a:r>
              <a:rPr lang="ja-JP" altLang="en-US" dirty="0" smtClean="0"/>
              <a:t>％</a:t>
            </a:r>
            <a:r>
              <a:rPr lang="ja-JP" altLang="en-US" dirty="0"/>
              <a:t>（</a:t>
            </a:r>
            <a:r>
              <a:rPr lang="en-US" altLang="ja-JP" dirty="0"/>
              <a:t>2</a:t>
            </a:r>
            <a:r>
              <a:rPr lang="ja-JP" altLang="en-US" dirty="0"/>
              <a:t>人に</a:t>
            </a:r>
            <a:r>
              <a:rPr lang="en-US" altLang="ja-JP" dirty="0"/>
              <a:t>1</a:t>
            </a:r>
            <a:r>
              <a:rPr lang="ja-JP" altLang="en-US" dirty="0"/>
              <a:t>人）、</a:t>
            </a:r>
            <a:r>
              <a:rPr lang="ja-JP" altLang="en-US" dirty="0" smtClean="0"/>
              <a:t>女性</a:t>
            </a:r>
            <a:r>
              <a:rPr lang="en-US" altLang="ja-JP" dirty="0" smtClean="0"/>
              <a:t>48.9</a:t>
            </a:r>
            <a:r>
              <a:rPr lang="ja-JP" altLang="en-US" dirty="0" smtClean="0"/>
              <a:t>％</a:t>
            </a:r>
            <a:r>
              <a:rPr lang="ja-JP" altLang="en-US" dirty="0"/>
              <a:t>（</a:t>
            </a:r>
            <a:r>
              <a:rPr lang="en-US" altLang="ja-JP" dirty="0"/>
              <a:t>2</a:t>
            </a:r>
            <a:r>
              <a:rPr lang="ja-JP" altLang="en-US" dirty="0"/>
              <a:t>人に</a:t>
            </a:r>
            <a:r>
              <a:rPr lang="en-US" altLang="ja-JP" dirty="0"/>
              <a:t>1</a:t>
            </a:r>
            <a:r>
              <a:rPr lang="ja-JP" altLang="en-US" dirty="0"/>
              <a:t>人</a:t>
            </a:r>
            <a:r>
              <a:rPr lang="ja-JP" altLang="en-US" dirty="0" smtClean="0"/>
              <a:t>）</a:t>
            </a:r>
            <a:endParaRPr kumimoji="1" lang="ja-JP" altLang="en-US" dirty="0"/>
          </a:p>
        </p:txBody>
      </p:sp>
      <p:sp>
        <p:nvSpPr>
          <p:cNvPr id="9" name="テキスト ボックス 8"/>
          <p:cNvSpPr txBox="1"/>
          <p:nvPr/>
        </p:nvSpPr>
        <p:spPr>
          <a:xfrm>
            <a:off x="5002044" y="6381328"/>
            <a:ext cx="3494867" cy="246221"/>
          </a:xfrm>
          <a:prstGeom prst="rect">
            <a:avLst/>
          </a:prstGeom>
          <a:noFill/>
        </p:spPr>
        <p:txBody>
          <a:bodyPr wrap="none" rtlCol="0">
            <a:spAutoFit/>
          </a:bodyPr>
          <a:lstStyle/>
          <a:p>
            <a:pPr algn="r"/>
            <a:r>
              <a:rPr lang="ja-JP" altLang="en-US" sz="1000" dirty="0"/>
              <a:t>出典：国立がん研究センター　累積罹患リスク（</a:t>
            </a:r>
            <a:r>
              <a:rPr lang="en-US" altLang="ja-JP" sz="1000" dirty="0" smtClean="0"/>
              <a:t>2020</a:t>
            </a:r>
            <a:r>
              <a:rPr lang="ja-JP" altLang="en-US" sz="1000" dirty="0" smtClean="0"/>
              <a:t>年</a:t>
            </a:r>
            <a:r>
              <a:rPr lang="ja-JP" altLang="en-US" sz="1000" dirty="0"/>
              <a:t>データ</a:t>
            </a:r>
            <a:r>
              <a:rPr lang="ja-JP" altLang="en-US" sz="1000" dirty="0" smtClean="0"/>
              <a:t>）</a:t>
            </a:r>
            <a:endParaRPr kumimoji="1" lang="ja-JP" alt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 y="0"/>
            <a:ext cx="9135900" cy="6858000"/>
          </a:xfrm>
          <a:prstGeom prst="rect">
            <a:avLst/>
          </a:prstGeom>
        </p:spPr>
      </p:pic>
      <p:sp>
        <p:nvSpPr>
          <p:cNvPr id="14338" name="テキスト ボックス 2"/>
          <p:cNvSpPr txBox="1">
            <a:spLocks noChangeArrowheads="1"/>
          </p:cNvSpPr>
          <p:nvPr/>
        </p:nvSpPr>
        <p:spPr bwMode="auto">
          <a:xfrm>
            <a:off x="2267744" y="2852936"/>
            <a:ext cx="1130250" cy="2528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27488E"/>
                </a:solidFill>
                <a:latin typeface="MSゴシック"/>
                <a:cs typeface="MSゴシック"/>
              </a:rPr>
              <a:t>24.7</a:t>
            </a:r>
            <a:endParaRPr lang="ja-JP" altLang="en-US" sz="2600" b="1" dirty="0" smtClean="0">
              <a:solidFill>
                <a:srgbClr val="27488E"/>
              </a:solidFill>
              <a:latin typeface="MSゴシック"/>
              <a:cs typeface="MSゴシック"/>
            </a:endParaRPr>
          </a:p>
          <a:p>
            <a:pPr algn="r">
              <a:lnSpc>
                <a:spcPts val="3800"/>
              </a:lnSpc>
            </a:pPr>
            <a:r>
              <a:rPr lang="en-US" altLang="ja-JP" sz="2600" b="1" dirty="0">
                <a:solidFill>
                  <a:srgbClr val="27488E"/>
                </a:solidFill>
                <a:latin typeface="MSゴシック"/>
                <a:cs typeface="MSゴシック"/>
              </a:rPr>
              <a:t>2</a:t>
            </a:r>
            <a:r>
              <a:rPr lang="en-US" altLang="ja-JP" sz="2600" b="1" dirty="0" smtClean="0">
                <a:solidFill>
                  <a:srgbClr val="27488E"/>
                </a:solidFill>
                <a:latin typeface="MSゴシック"/>
                <a:cs typeface="MSゴシック"/>
              </a:rPr>
              <a:t>.8</a:t>
            </a:r>
            <a:endParaRPr lang="ja-JP" altLang="en-US" sz="2600" b="1" dirty="0" smtClean="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3.1</a:t>
            </a:r>
            <a:endParaRPr lang="ja-JP" altLang="en-US" sz="2600" b="1" dirty="0" smtClean="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1.7</a:t>
            </a:r>
            <a:endParaRPr lang="ja-JP" altLang="en-US" sz="2600" b="1" dirty="0" smtClean="0">
              <a:solidFill>
                <a:srgbClr val="27488E"/>
              </a:solidFill>
              <a:latin typeface="MSゴシック"/>
              <a:cs typeface="MSゴシック"/>
            </a:endParaRPr>
          </a:p>
          <a:p>
            <a:pPr algn="r">
              <a:lnSpc>
                <a:spcPts val="3800"/>
              </a:lnSpc>
            </a:pPr>
            <a:r>
              <a:rPr lang="en-US" altLang="ja-JP" sz="2600" b="1" dirty="0">
                <a:solidFill>
                  <a:srgbClr val="27488E"/>
                </a:solidFill>
                <a:latin typeface="MSゴシック"/>
                <a:cs typeface="MSゴシック"/>
              </a:rPr>
              <a:t>5</a:t>
            </a:r>
            <a:r>
              <a:rPr lang="en-US" altLang="ja-JP" sz="2600" b="1" dirty="0" smtClean="0">
                <a:solidFill>
                  <a:srgbClr val="27488E"/>
                </a:solidFill>
                <a:latin typeface="MSゴシック"/>
                <a:cs typeface="MSゴシック"/>
              </a:rPr>
              <a:t>.9</a:t>
            </a:r>
            <a:endParaRPr lang="ja-JP" altLang="en-US" sz="2600" b="1" dirty="0">
              <a:solidFill>
                <a:srgbClr val="27488E"/>
              </a:solidFill>
              <a:latin typeface="MSゴシック"/>
              <a:cs typeface="MSゴシック"/>
            </a:endParaRPr>
          </a:p>
        </p:txBody>
      </p:sp>
      <p:sp>
        <p:nvSpPr>
          <p:cNvPr id="5" name="テキスト ボックス 2"/>
          <p:cNvSpPr txBox="1">
            <a:spLocks noChangeArrowheads="1"/>
          </p:cNvSpPr>
          <p:nvPr/>
        </p:nvSpPr>
        <p:spPr bwMode="auto">
          <a:xfrm>
            <a:off x="4114800" y="2852936"/>
            <a:ext cx="747018" cy="3503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D7003B"/>
                </a:solidFill>
                <a:latin typeface="MSゴシック"/>
                <a:cs typeface="MSゴシック"/>
              </a:rPr>
              <a:t>17.2</a:t>
            </a:r>
            <a:endParaRPr lang="ja-JP" altLang="en-US" sz="2600" b="1" dirty="0" smtClean="0">
              <a:solidFill>
                <a:srgbClr val="D7003B"/>
              </a:solidFill>
              <a:latin typeface="MSゴシック"/>
              <a:cs typeface="MSゴシック"/>
            </a:endParaRPr>
          </a:p>
          <a:p>
            <a:pPr algn="r">
              <a:lnSpc>
                <a:spcPts val="3800"/>
              </a:lnSpc>
            </a:pPr>
            <a:r>
              <a:rPr lang="en-US" altLang="ja-JP" sz="2600" b="1" dirty="0" smtClean="0">
                <a:solidFill>
                  <a:srgbClr val="D7003B"/>
                </a:solidFill>
                <a:latin typeface="MSゴシック"/>
                <a:cs typeface="MSゴシック"/>
              </a:rPr>
              <a:t>1.4</a:t>
            </a:r>
          </a:p>
          <a:p>
            <a:pPr algn="r">
              <a:lnSpc>
                <a:spcPts val="3800"/>
              </a:lnSpc>
            </a:pPr>
            <a:r>
              <a:rPr lang="en-US" altLang="ja-JP" sz="2600" b="1" dirty="0" smtClean="0">
                <a:solidFill>
                  <a:srgbClr val="D7003B"/>
                </a:solidFill>
                <a:latin typeface="MSゴシック"/>
                <a:cs typeface="MSゴシック"/>
              </a:rPr>
              <a:t>2.7</a:t>
            </a:r>
          </a:p>
          <a:p>
            <a:pPr algn="r">
              <a:lnSpc>
                <a:spcPts val="3800"/>
              </a:lnSpc>
            </a:pPr>
            <a:r>
              <a:rPr lang="en-US" altLang="ja-JP" sz="2600" b="1" dirty="0" smtClean="0">
                <a:solidFill>
                  <a:srgbClr val="D7003B"/>
                </a:solidFill>
                <a:latin typeface="MSゴシック"/>
                <a:cs typeface="MSゴシック"/>
              </a:rPr>
              <a:t>0.8</a:t>
            </a:r>
          </a:p>
          <a:p>
            <a:pPr algn="r">
              <a:lnSpc>
                <a:spcPts val="3800"/>
              </a:lnSpc>
            </a:pPr>
            <a:r>
              <a:rPr lang="en-US" altLang="ja-JP" sz="2600" b="1" dirty="0" smtClean="0">
                <a:solidFill>
                  <a:srgbClr val="D7003B"/>
                </a:solidFill>
                <a:latin typeface="MSゴシック"/>
                <a:cs typeface="MSゴシック"/>
              </a:rPr>
              <a:t>2.4</a:t>
            </a:r>
          </a:p>
          <a:p>
            <a:pPr algn="r">
              <a:lnSpc>
                <a:spcPts val="3800"/>
              </a:lnSpc>
            </a:pPr>
            <a:r>
              <a:rPr lang="en-US" altLang="ja-JP" sz="2600" b="1" dirty="0" smtClean="0">
                <a:solidFill>
                  <a:srgbClr val="D7003B"/>
                </a:solidFill>
                <a:latin typeface="MSゴシック"/>
                <a:cs typeface="MSゴシック"/>
              </a:rPr>
              <a:t>1.7</a:t>
            </a:r>
          </a:p>
          <a:p>
            <a:pPr algn="r">
              <a:lnSpc>
                <a:spcPts val="3800"/>
              </a:lnSpc>
            </a:pPr>
            <a:r>
              <a:rPr lang="en-US" altLang="ja-JP" sz="2600" b="1" dirty="0" smtClean="0">
                <a:solidFill>
                  <a:srgbClr val="D7003B"/>
                </a:solidFill>
                <a:latin typeface="MSゴシック"/>
                <a:cs typeface="MSゴシック"/>
              </a:rPr>
              <a:t>0.3</a:t>
            </a:r>
            <a:endParaRPr lang="ja-JP" altLang="en-US" sz="2600" b="1" dirty="0">
              <a:solidFill>
                <a:srgbClr val="D7003B"/>
              </a:solidFill>
              <a:latin typeface="MSゴシック"/>
              <a:cs typeface="MSゴシック"/>
            </a:endParaRPr>
          </a:p>
        </p:txBody>
      </p:sp>
      <p:sp>
        <p:nvSpPr>
          <p:cNvPr id="7" name="テキスト ボックス 2"/>
          <p:cNvSpPr txBox="1">
            <a:spLocks noChangeArrowheads="1"/>
          </p:cNvSpPr>
          <p:nvPr/>
        </p:nvSpPr>
        <p:spPr bwMode="auto">
          <a:xfrm>
            <a:off x="5657639" y="2852936"/>
            <a:ext cx="788355" cy="2528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27488E"/>
                </a:solidFill>
                <a:latin typeface="MSゴシック"/>
                <a:cs typeface="MSゴシック"/>
              </a:rPr>
              <a:t>4</a:t>
            </a:r>
          </a:p>
          <a:p>
            <a:pPr algn="r">
              <a:lnSpc>
                <a:spcPts val="3800"/>
              </a:lnSpc>
            </a:pPr>
            <a:r>
              <a:rPr lang="en-US" altLang="ja-JP" sz="2600" b="1" dirty="0" smtClean="0">
                <a:solidFill>
                  <a:srgbClr val="27488E"/>
                </a:solidFill>
                <a:latin typeface="MSゴシック"/>
                <a:cs typeface="MSゴシック"/>
              </a:rPr>
              <a:t>35</a:t>
            </a:r>
          </a:p>
          <a:p>
            <a:pPr algn="r">
              <a:lnSpc>
                <a:spcPts val="3800"/>
              </a:lnSpc>
            </a:pPr>
            <a:r>
              <a:rPr lang="en-US" altLang="ja-JP" sz="2600" b="1" dirty="0" smtClean="0">
                <a:solidFill>
                  <a:srgbClr val="27488E"/>
                </a:solidFill>
                <a:latin typeface="MSゴシック"/>
                <a:cs typeface="MSゴシック"/>
              </a:rPr>
              <a:t>32</a:t>
            </a:r>
          </a:p>
          <a:p>
            <a:pPr algn="r">
              <a:lnSpc>
                <a:spcPts val="3800"/>
              </a:lnSpc>
            </a:pPr>
            <a:r>
              <a:rPr lang="en-US" altLang="ja-JP" sz="2600" b="1" dirty="0" smtClean="0">
                <a:solidFill>
                  <a:srgbClr val="27488E"/>
                </a:solidFill>
                <a:latin typeface="MSゴシック"/>
                <a:cs typeface="MSゴシック"/>
              </a:rPr>
              <a:t>59</a:t>
            </a:r>
          </a:p>
          <a:p>
            <a:pPr algn="r">
              <a:lnSpc>
                <a:spcPts val="3800"/>
              </a:lnSpc>
            </a:pPr>
            <a:r>
              <a:rPr lang="en-US" altLang="ja-JP" sz="2600" b="1" dirty="0" smtClean="0">
                <a:solidFill>
                  <a:srgbClr val="27488E"/>
                </a:solidFill>
                <a:latin typeface="MSゴシック"/>
                <a:cs typeface="MSゴシック"/>
              </a:rPr>
              <a:t>17</a:t>
            </a:r>
            <a:endParaRPr lang="ja-JP" altLang="en-US" sz="2600" b="1" dirty="0">
              <a:solidFill>
                <a:srgbClr val="27488E"/>
              </a:solidFill>
              <a:latin typeface="MSゴシック"/>
              <a:cs typeface="MSゴシック"/>
            </a:endParaRPr>
          </a:p>
        </p:txBody>
      </p:sp>
      <p:sp>
        <p:nvSpPr>
          <p:cNvPr id="8" name="テキスト ボックス 2"/>
          <p:cNvSpPr txBox="1">
            <a:spLocks noChangeArrowheads="1"/>
          </p:cNvSpPr>
          <p:nvPr/>
        </p:nvSpPr>
        <p:spPr bwMode="auto">
          <a:xfrm>
            <a:off x="7162800" y="2852936"/>
            <a:ext cx="795362" cy="3503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a:solidFill>
                  <a:srgbClr val="D7003B"/>
                </a:solidFill>
                <a:latin typeface="MSゴシック"/>
                <a:cs typeface="MSゴシック"/>
              </a:rPr>
              <a:t>6</a:t>
            </a:r>
            <a:endParaRPr lang="en-US" altLang="ja-JP" sz="2600" b="1" dirty="0" smtClean="0">
              <a:solidFill>
                <a:srgbClr val="D7003B"/>
              </a:solidFill>
              <a:latin typeface="MSゴシック"/>
              <a:cs typeface="MSゴシック"/>
            </a:endParaRPr>
          </a:p>
          <a:p>
            <a:pPr algn="r">
              <a:lnSpc>
                <a:spcPts val="3800"/>
              </a:lnSpc>
            </a:pPr>
            <a:r>
              <a:rPr lang="en-US" altLang="ja-JP" sz="2600" b="1" dirty="0" smtClean="0">
                <a:solidFill>
                  <a:srgbClr val="D7003B"/>
                </a:solidFill>
                <a:latin typeface="MSゴシック"/>
                <a:cs typeface="MSゴシック"/>
              </a:rPr>
              <a:t>71</a:t>
            </a:r>
          </a:p>
          <a:p>
            <a:pPr algn="r">
              <a:lnSpc>
                <a:spcPts val="3800"/>
              </a:lnSpc>
            </a:pPr>
            <a:r>
              <a:rPr lang="en-US" altLang="ja-JP" sz="2600" b="1" dirty="0" smtClean="0">
                <a:solidFill>
                  <a:srgbClr val="D7003B"/>
                </a:solidFill>
                <a:latin typeface="MSゴシック"/>
                <a:cs typeface="MSゴシック"/>
              </a:rPr>
              <a:t>38</a:t>
            </a:r>
          </a:p>
          <a:p>
            <a:pPr algn="r">
              <a:lnSpc>
                <a:spcPts val="3800"/>
              </a:lnSpc>
            </a:pPr>
            <a:r>
              <a:rPr lang="en-US" altLang="ja-JP" sz="2600" b="1" dirty="0" smtClean="0">
                <a:solidFill>
                  <a:srgbClr val="D7003B"/>
                </a:solidFill>
                <a:latin typeface="MSゴシック"/>
                <a:cs typeface="MSゴシック"/>
              </a:rPr>
              <a:t>123</a:t>
            </a:r>
          </a:p>
          <a:p>
            <a:pPr algn="r">
              <a:lnSpc>
                <a:spcPts val="3800"/>
              </a:lnSpc>
            </a:pPr>
            <a:r>
              <a:rPr lang="en-US" altLang="ja-JP" sz="2600" b="1" dirty="0" smtClean="0">
                <a:solidFill>
                  <a:srgbClr val="D7003B"/>
                </a:solidFill>
                <a:latin typeface="MSゴシック"/>
                <a:cs typeface="MSゴシック"/>
              </a:rPr>
              <a:t>41</a:t>
            </a:r>
          </a:p>
          <a:p>
            <a:pPr algn="r">
              <a:lnSpc>
                <a:spcPts val="3800"/>
              </a:lnSpc>
            </a:pPr>
            <a:r>
              <a:rPr lang="en-US" altLang="ja-JP" sz="2600" b="1" dirty="0" smtClean="0">
                <a:solidFill>
                  <a:srgbClr val="D7003B"/>
                </a:solidFill>
                <a:latin typeface="MSゴシック"/>
                <a:cs typeface="MSゴシック"/>
              </a:rPr>
              <a:t>58</a:t>
            </a:r>
          </a:p>
          <a:p>
            <a:pPr algn="r">
              <a:lnSpc>
                <a:spcPts val="3800"/>
              </a:lnSpc>
            </a:pPr>
            <a:r>
              <a:rPr lang="en-US" altLang="ja-JP" sz="2600" b="1" dirty="0" smtClean="0">
                <a:solidFill>
                  <a:srgbClr val="D7003B"/>
                </a:solidFill>
                <a:latin typeface="MSゴシック"/>
                <a:cs typeface="MSゴシック"/>
              </a:rPr>
              <a:t>301</a:t>
            </a:r>
          </a:p>
        </p:txBody>
      </p:sp>
      <p:sp>
        <p:nvSpPr>
          <p:cNvPr id="3" name="テキスト ボックス 2"/>
          <p:cNvSpPr txBox="1"/>
          <p:nvPr/>
        </p:nvSpPr>
        <p:spPr>
          <a:xfrm>
            <a:off x="526999" y="1412776"/>
            <a:ext cx="8004115" cy="369332"/>
          </a:xfrm>
          <a:prstGeom prst="rect">
            <a:avLst/>
          </a:prstGeom>
          <a:noFill/>
        </p:spPr>
        <p:txBody>
          <a:bodyPr wrap="none" rtlCol="0">
            <a:spAutoFit/>
          </a:bodyPr>
          <a:lstStyle/>
          <a:p>
            <a:pPr algn="ctr"/>
            <a:r>
              <a:rPr lang="ja-JP" altLang="en-US" dirty="0" smtClean="0"/>
              <a:t>生涯でがんで死亡する確率は、男性</a:t>
            </a:r>
            <a:r>
              <a:rPr lang="en-US" altLang="ja-JP" dirty="0" smtClean="0"/>
              <a:t>24.7</a:t>
            </a:r>
            <a:r>
              <a:rPr lang="ja-JP" altLang="en-US" dirty="0" smtClean="0"/>
              <a:t>％（</a:t>
            </a:r>
            <a:r>
              <a:rPr lang="en-US" altLang="ja-JP" dirty="0" smtClean="0"/>
              <a:t>4</a:t>
            </a:r>
            <a:r>
              <a:rPr lang="ja-JP" altLang="en-US" dirty="0" smtClean="0"/>
              <a:t>人に</a:t>
            </a:r>
            <a:r>
              <a:rPr lang="en-US" altLang="ja-JP" dirty="0" smtClean="0"/>
              <a:t>1</a:t>
            </a:r>
            <a:r>
              <a:rPr lang="ja-JP" altLang="en-US" dirty="0" smtClean="0"/>
              <a:t>人）、女性</a:t>
            </a:r>
            <a:r>
              <a:rPr lang="en-US" altLang="ja-JP" dirty="0" smtClean="0"/>
              <a:t>17.2</a:t>
            </a:r>
            <a:r>
              <a:rPr lang="ja-JP" altLang="en-US" dirty="0" smtClean="0"/>
              <a:t>％（</a:t>
            </a:r>
            <a:r>
              <a:rPr lang="en-US" altLang="ja-JP" dirty="0" smtClean="0"/>
              <a:t>6</a:t>
            </a:r>
            <a:r>
              <a:rPr lang="ja-JP" altLang="en-US" dirty="0" smtClean="0"/>
              <a:t>人に</a:t>
            </a:r>
            <a:r>
              <a:rPr lang="en-US" altLang="ja-JP" dirty="0" smtClean="0"/>
              <a:t>1</a:t>
            </a:r>
            <a:r>
              <a:rPr lang="ja-JP" altLang="en-US" dirty="0" smtClean="0"/>
              <a:t>人）</a:t>
            </a:r>
            <a:endParaRPr kumimoji="1" lang="ja-JP" altLang="en-US" dirty="0"/>
          </a:p>
        </p:txBody>
      </p:sp>
      <p:sp>
        <p:nvSpPr>
          <p:cNvPr id="9" name="テキスト ボックス 8"/>
          <p:cNvSpPr txBox="1"/>
          <p:nvPr/>
        </p:nvSpPr>
        <p:spPr>
          <a:xfrm>
            <a:off x="4957159" y="6381328"/>
            <a:ext cx="3539752" cy="246221"/>
          </a:xfrm>
          <a:prstGeom prst="rect">
            <a:avLst/>
          </a:prstGeom>
          <a:noFill/>
        </p:spPr>
        <p:txBody>
          <a:bodyPr wrap="none" rtlCol="0">
            <a:spAutoFit/>
          </a:bodyPr>
          <a:lstStyle/>
          <a:p>
            <a:pPr algn="r"/>
            <a:r>
              <a:rPr lang="ja-JP" altLang="en-US" sz="1000" dirty="0" smtClean="0"/>
              <a:t>出典：国立がん研究センター　累積死亡リスク（</a:t>
            </a:r>
            <a:r>
              <a:rPr lang="en-US" altLang="ja-JP" sz="1000" dirty="0" smtClean="0"/>
              <a:t>2023</a:t>
            </a:r>
            <a:r>
              <a:rPr lang="ja-JP" altLang="en-US" sz="1000" dirty="0" smtClean="0"/>
              <a:t>年データ）</a:t>
            </a:r>
            <a:endParaRPr kumimoji="1" lang="ja-JP" alt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0" y="1"/>
            <a:ext cx="9135900" cy="6857999"/>
          </a:xfrm>
          <a:prstGeom prst="rect">
            <a:avLst/>
          </a:prstGeom>
        </p:spPr>
      </p:pic>
      <p:sp>
        <p:nvSpPr>
          <p:cNvPr id="14338" name="テキスト ボックス 2"/>
          <p:cNvSpPr txBox="1">
            <a:spLocks noChangeArrowheads="1"/>
          </p:cNvSpPr>
          <p:nvPr/>
        </p:nvSpPr>
        <p:spPr bwMode="auto">
          <a:xfrm>
            <a:off x="2514600" y="3200400"/>
            <a:ext cx="1216050" cy="2027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spcAft>
                <a:spcPts val="0"/>
              </a:spcAft>
            </a:pPr>
            <a:r>
              <a:rPr lang="en-US" altLang="ja-JP" sz="2600" b="1" dirty="0" smtClean="0">
                <a:solidFill>
                  <a:srgbClr val="27488E"/>
                </a:solidFill>
                <a:latin typeface="MSゴシック"/>
                <a:cs typeface="MSゴシック"/>
              </a:rPr>
              <a:t>54.5</a:t>
            </a:r>
          </a:p>
          <a:p>
            <a:pPr algn="r">
              <a:lnSpc>
                <a:spcPts val="3800"/>
              </a:lnSpc>
              <a:spcAft>
                <a:spcPts val="0"/>
              </a:spcAft>
            </a:pPr>
            <a:r>
              <a:rPr lang="en-US" altLang="ja-JP" sz="2600" b="1" dirty="0" smtClean="0">
                <a:solidFill>
                  <a:srgbClr val="27488E"/>
                </a:solidFill>
                <a:latin typeface="MSゴシック"/>
                <a:cs typeface="MSゴシック"/>
              </a:rPr>
              <a:t>55.6</a:t>
            </a:r>
          </a:p>
          <a:p>
            <a:pPr algn="r">
              <a:lnSpc>
                <a:spcPts val="3800"/>
              </a:lnSpc>
              <a:spcAft>
                <a:spcPts val="0"/>
              </a:spcAft>
            </a:pPr>
            <a:r>
              <a:rPr lang="en-US" altLang="ja-JP" sz="2600" b="1" dirty="0" smtClean="0">
                <a:solidFill>
                  <a:srgbClr val="27488E"/>
                </a:solidFill>
                <a:latin typeface="MSゴシック"/>
                <a:cs typeface="MSゴシック"/>
              </a:rPr>
              <a:t>51.1</a:t>
            </a:r>
          </a:p>
          <a:p>
            <a:pPr algn="r">
              <a:lnSpc>
                <a:spcPts val="3800"/>
              </a:lnSpc>
              <a:spcAft>
                <a:spcPts val="0"/>
              </a:spcAft>
            </a:pPr>
            <a:r>
              <a:rPr lang="en-US" altLang="ja-JP" sz="2600" b="1" dirty="0" smtClean="0">
                <a:solidFill>
                  <a:srgbClr val="27488E"/>
                </a:solidFill>
                <a:latin typeface="MSゴシック"/>
                <a:cs typeface="MSゴシック"/>
              </a:rPr>
              <a:t>56.9</a:t>
            </a:r>
          </a:p>
        </p:txBody>
      </p:sp>
      <p:sp>
        <p:nvSpPr>
          <p:cNvPr id="5" name="テキスト ボックス 2"/>
          <p:cNvSpPr txBox="1">
            <a:spLocks noChangeArrowheads="1"/>
          </p:cNvSpPr>
          <p:nvPr/>
        </p:nvSpPr>
        <p:spPr bwMode="auto">
          <a:xfrm>
            <a:off x="4114800" y="3200401"/>
            <a:ext cx="1066800" cy="3016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D7003B"/>
                </a:solidFill>
                <a:latin typeface="MSゴシック"/>
                <a:cs typeface="MSゴシック"/>
              </a:rPr>
              <a:t>49.0</a:t>
            </a:r>
          </a:p>
          <a:p>
            <a:pPr algn="r">
              <a:lnSpc>
                <a:spcPts val="3800"/>
              </a:lnSpc>
            </a:pPr>
            <a:r>
              <a:rPr lang="en-US" altLang="ja-JP" sz="2600" b="1" dirty="0" smtClean="0">
                <a:solidFill>
                  <a:srgbClr val="D7003B"/>
                </a:solidFill>
                <a:latin typeface="MSゴシック"/>
                <a:cs typeface="MSゴシック"/>
              </a:rPr>
              <a:t>48.8</a:t>
            </a:r>
          </a:p>
          <a:p>
            <a:pPr algn="r">
              <a:lnSpc>
                <a:spcPts val="3800"/>
              </a:lnSpc>
            </a:pPr>
            <a:r>
              <a:rPr lang="en-US" altLang="ja-JP" sz="2600" b="1" dirty="0" smtClean="0">
                <a:solidFill>
                  <a:srgbClr val="D7003B"/>
                </a:solidFill>
                <a:latin typeface="MSゴシック"/>
                <a:cs typeface="MSゴシック"/>
              </a:rPr>
              <a:t>44.6</a:t>
            </a:r>
          </a:p>
          <a:p>
            <a:pPr algn="r">
              <a:lnSpc>
                <a:spcPts val="3800"/>
              </a:lnSpc>
            </a:pPr>
            <a:r>
              <a:rPr lang="en-US" altLang="ja-JP" sz="2600" b="1" dirty="0" smtClean="0">
                <a:solidFill>
                  <a:srgbClr val="D7003B"/>
                </a:solidFill>
                <a:latin typeface="MSゴシック"/>
                <a:cs typeface="MSゴシック"/>
              </a:rPr>
              <a:t>50.5</a:t>
            </a:r>
          </a:p>
          <a:p>
            <a:pPr algn="r">
              <a:lnSpc>
                <a:spcPts val="3800"/>
              </a:lnSpc>
            </a:pPr>
            <a:r>
              <a:rPr lang="en-US" altLang="ja-JP" sz="2600" b="1" dirty="0" smtClean="0">
                <a:solidFill>
                  <a:srgbClr val="D7003B"/>
                </a:solidFill>
                <a:latin typeface="MSゴシック"/>
                <a:cs typeface="MSゴシック"/>
              </a:rPr>
              <a:t>52.2</a:t>
            </a:r>
          </a:p>
          <a:p>
            <a:pPr algn="r">
              <a:lnSpc>
                <a:spcPts val="3800"/>
              </a:lnSpc>
            </a:pPr>
            <a:r>
              <a:rPr lang="en-US" altLang="ja-JP" sz="2600" b="1" dirty="0" smtClean="0">
                <a:solidFill>
                  <a:srgbClr val="D7003B"/>
                </a:solidFill>
                <a:latin typeface="MSゴシック"/>
                <a:cs typeface="MSゴシック"/>
              </a:rPr>
              <a:t>48.8</a:t>
            </a:r>
            <a:endParaRPr lang="ja-JP" altLang="en-US" sz="2600" b="1" dirty="0" smtClean="0">
              <a:solidFill>
                <a:srgbClr val="D7003B"/>
              </a:solidFill>
              <a:latin typeface="MSゴシック"/>
              <a:cs typeface="MSゴシック"/>
            </a:endParaRPr>
          </a:p>
        </p:txBody>
      </p:sp>
      <p:sp>
        <p:nvSpPr>
          <p:cNvPr id="7" name="テキスト ボックス 2"/>
          <p:cNvSpPr txBox="1">
            <a:spLocks noChangeArrowheads="1"/>
          </p:cNvSpPr>
          <p:nvPr/>
        </p:nvSpPr>
        <p:spPr bwMode="auto">
          <a:xfrm>
            <a:off x="5943600" y="3200400"/>
            <a:ext cx="577850" cy="2027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27488E"/>
                </a:solidFill>
                <a:latin typeface="MSゴシック"/>
                <a:cs typeface="MSゴシック"/>
              </a:rPr>
              <a:t>2</a:t>
            </a:r>
          </a:p>
          <a:p>
            <a:pPr algn="r">
              <a:lnSpc>
                <a:spcPts val="3800"/>
              </a:lnSpc>
            </a:pPr>
            <a:r>
              <a:rPr lang="en-US" altLang="ja-JP" sz="2600" b="1" dirty="0" smtClean="0">
                <a:solidFill>
                  <a:srgbClr val="27488E"/>
                </a:solidFill>
                <a:latin typeface="MSゴシック"/>
                <a:cs typeface="MSゴシック"/>
              </a:rPr>
              <a:t>2</a:t>
            </a:r>
          </a:p>
          <a:p>
            <a:pPr algn="r">
              <a:lnSpc>
                <a:spcPts val="3800"/>
              </a:lnSpc>
            </a:pPr>
            <a:r>
              <a:rPr lang="en-US" altLang="ja-JP" sz="2600" b="1" dirty="0" smtClean="0">
                <a:solidFill>
                  <a:srgbClr val="27488E"/>
                </a:solidFill>
                <a:latin typeface="MSゴシック"/>
                <a:cs typeface="MSゴシック"/>
              </a:rPr>
              <a:t>2</a:t>
            </a:r>
          </a:p>
          <a:p>
            <a:pPr algn="r">
              <a:lnSpc>
                <a:spcPts val="3800"/>
              </a:lnSpc>
            </a:pPr>
            <a:r>
              <a:rPr lang="en-US" altLang="ja-JP" sz="2600" b="1" dirty="0" smtClean="0">
                <a:solidFill>
                  <a:srgbClr val="27488E"/>
                </a:solidFill>
                <a:latin typeface="MSゴシック"/>
                <a:cs typeface="MSゴシック"/>
              </a:rPr>
              <a:t>2</a:t>
            </a:r>
          </a:p>
        </p:txBody>
      </p:sp>
      <p:sp>
        <p:nvSpPr>
          <p:cNvPr id="8" name="テキスト ボックス 2"/>
          <p:cNvSpPr txBox="1">
            <a:spLocks noChangeArrowheads="1"/>
          </p:cNvSpPr>
          <p:nvPr/>
        </p:nvSpPr>
        <p:spPr bwMode="auto">
          <a:xfrm>
            <a:off x="7346950" y="3200400"/>
            <a:ext cx="577850" cy="3001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p:txBody>
      </p:sp>
      <p:sp>
        <p:nvSpPr>
          <p:cNvPr id="3" name="テキスト ボックス 2"/>
          <p:cNvSpPr txBox="1"/>
          <p:nvPr/>
        </p:nvSpPr>
        <p:spPr>
          <a:xfrm>
            <a:off x="755576" y="1524000"/>
            <a:ext cx="7546958" cy="646331"/>
          </a:xfrm>
          <a:prstGeom prst="rect">
            <a:avLst/>
          </a:prstGeom>
          <a:noFill/>
        </p:spPr>
        <p:txBody>
          <a:bodyPr wrap="square" rtlCol="0">
            <a:spAutoFit/>
          </a:bodyPr>
          <a:lstStyle/>
          <a:p>
            <a:pPr algn="ctr"/>
            <a:r>
              <a:rPr lang="ja-JP" altLang="en-US" dirty="0" smtClean="0"/>
              <a:t>香川県のがん検診受診率を平均すると、</a:t>
            </a:r>
          </a:p>
          <a:p>
            <a:pPr algn="ctr"/>
            <a:r>
              <a:rPr lang="ja-JP" altLang="en-US" dirty="0" smtClean="0"/>
              <a:t>男性</a:t>
            </a:r>
            <a:r>
              <a:rPr lang="en-US" altLang="ja-JP" dirty="0" smtClean="0"/>
              <a:t>54.5</a:t>
            </a:r>
            <a:r>
              <a:rPr lang="ja-JP" altLang="en-US" dirty="0" smtClean="0"/>
              <a:t>％（</a:t>
            </a:r>
            <a:r>
              <a:rPr lang="en-US" altLang="ja-JP" dirty="0" smtClean="0"/>
              <a:t>2</a:t>
            </a:r>
            <a:r>
              <a:rPr lang="ja-JP" altLang="en-US" dirty="0" smtClean="0"/>
              <a:t>人に</a:t>
            </a:r>
            <a:r>
              <a:rPr lang="en-US" altLang="ja-JP" dirty="0" smtClean="0"/>
              <a:t>1</a:t>
            </a:r>
            <a:r>
              <a:rPr lang="ja-JP" altLang="en-US" dirty="0" smtClean="0"/>
              <a:t>人）、女性</a:t>
            </a:r>
            <a:r>
              <a:rPr lang="en-US" altLang="ja-JP" dirty="0" smtClean="0"/>
              <a:t>49.0</a:t>
            </a:r>
            <a:r>
              <a:rPr lang="ja-JP" altLang="en-US" dirty="0" smtClean="0"/>
              <a:t>％（</a:t>
            </a:r>
            <a:r>
              <a:rPr lang="en-US" altLang="ja-JP" dirty="0"/>
              <a:t>2</a:t>
            </a:r>
            <a:r>
              <a:rPr lang="ja-JP" altLang="en-US" dirty="0" smtClean="0"/>
              <a:t>人に</a:t>
            </a:r>
            <a:r>
              <a:rPr lang="en-US" altLang="ja-JP" dirty="0" smtClean="0"/>
              <a:t>1</a:t>
            </a:r>
            <a:r>
              <a:rPr lang="ja-JP" altLang="en-US" dirty="0" smtClean="0"/>
              <a:t>人）</a:t>
            </a:r>
            <a:endParaRPr kumimoji="1" lang="ja-JP" altLang="en-US" dirty="0"/>
          </a:p>
        </p:txBody>
      </p:sp>
      <p:sp>
        <p:nvSpPr>
          <p:cNvPr id="9" name="テキスト ボックス 8"/>
          <p:cNvSpPr txBox="1"/>
          <p:nvPr/>
        </p:nvSpPr>
        <p:spPr>
          <a:xfrm>
            <a:off x="6492837" y="6237312"/>
            <a:ext cx="2004075" cy="246221"/>
          </a:xfrm>
          <a:prstGeom prst="rect">
            <a:avLst/>
          </a:prstGeom>
          <a:noFill/>
        </p:spPr>
        <p:txBody>
          <a:bodyPr wrap="none" rtlCol="0">
            <a:spAutoFit/>
          </a:bodyPr>
          <a:lstStyle/>
          <a:p>
            <a:pPr algn="r"/>
            <a:r>
              <a:rPr lang="ja-JP" altLang="en-US" sz="1000" dirty="0" smtClean="0"/>
              <a:t>出典：</a:t>
            </a:r>
            <a:r>
              <a:rPr lang="ja-JP" altLang="en-US" sz="1000" dirty="0" smtClean="0"/>
              <a:t>令和</a:t>
            </a:r>
            <a:r>
              <a:rPr lang="ja-JP" altLang="en-US" sz="1000" dirty="0"/>
              <a:t>４</a:t>
            </a:r>
            <a:r>
              <a:rPr lang="ja-JP" altLang="en-US" sz="1000" dirty="0" smtClean="0"/>
              <a:t>年</a:t>
            </a:r>
            <a:r>
              <a:rPr lang="ja-JP" altLang="en-US" sz="1000" dirty="0" smtClean="0"/>
              <a:t>国民生活基礎調査</a:t>
            </a:r>
            <a:endParaRPr kumimoji="1" lang="ja-JP" alt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楕円 33"/>
          <p:cNvSpPr/>
          <p:nvPr/>
        </p:nvSpPr>
        <p:spPr>
          <a:xfrm>
            <a:off x="5446392" y="3054071"/>
            <a:ext cx="2907664" cy="2779382"/>
          </a:xfrm>
          <a:prstGeom prst="ellipse">
            <a:avLst/>
          </a:prstGeom>
          <a:gradFill flip="none" rotWithShape="1">
            <a:gsLst>
              <a:gs pos="100000">
                <a:srgbClr val="FFFBEF">
                  <a:alpha val="31000"/>
                </a:srgbClr>
              </a:gs>
              <a:gs pos="75000">
                <a:srgbClr val="FFC000">
                  <a:lumMod val="40000"/>
                  <a:lumOff val="60000"/>
                  <a:alpha val="79000"/>
                </a:srgbClr>
              </a:gs>
              <a:gs pos="56000">
                <a:srgbClr val="FFE389">
                  <a:alpha val="90000"/>
                </a:srgbClr>
              </a:gs>
              <a:gs pos="89000">
                <a:srgbClr val="FFC000">
                  <a:lumMod val="20000"/>
                  <a:lumOff val="80000"/>
                  <a:alpha val="61000"/>
                </a:srgbClr>
              </a:gs>
            </a:gsLst>
            <a:path path="shape">
              <a:fillToRect l="50000" t="50000" r="50000" b="50000"/>
            </a:path>
            <a:tileRect/>
          </a:gra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mn-cs"/>
            </a:endParaRPr>
          </a:p>
        </p:txBody>
      </p:sp>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b="64700"/>
          <a:stretch/>
        </p:blipFill>
        <p:spPr>
          <a:xfrm>
            <a:off x="8101" y="2"/>
            <a:ext cx="9135899" cy="2420886"/>
          </a:xfrm>
          <a:prstGeom prst="rect">
            <a:avLst/>
          </a:prstGeom>
        </p:spPr>
      </p:pic>
      <p:sp>
        <p:nvSpPr>
          <p:cNvPr id="9" name="テキスト ボックス 8"/>
          <p:cNvSpPr txBox="1"/>
          <p:nvPr/>
        </p:nvSpPr>
        <p:spPr>
          <a:xfrm>
            <a:off x="5979876" y="6381328"/>
            <a:ext cx="2517035" cy="246221"/>
          </a:xfrm>
          <a:prstGeom prst="rect">
            <a:avLst/>
          </a:prstGeom>
          <a:noFill/>
        </p:spPr>
        <p:txBody>
          <a:bodyPr wrap="none" rtlCol="0">
            <a:spAutoFit/>
          </a:bodyPr>
          <a:lstStyle/>
          <a:p>
            <a:pPr algn="r"/>
            <a:r>
              <a:rPr lang="ja-JP" altLang="en-US" sz="1000" dirty="0" smtClean="0"/>
              <a:t>出典：厚生労働省「令和５年人口動態統計」</a:t>
            </a:r>
            <a:endParaRPr kumimoji="1" lang="ja-JP" altLang="en-US" sz="1000" dirty="0"/>
          </a:p>
        </p:txBody>
      </p:sp>
      <p:graphicFrame>
        <p:nvGraphicFramePr>
          <p:cNvPr id="20" name="グラフ 19"/>
          <p:cNvGraphicFramePr>
            <a:graphicFrameLocks/>
          </p:cNvGraphicFramePr>
          <p:nvPr>
            <p:extLst>
              <p:ext uri="{D42A27DB-BD31-4B8C-83A1-F6EECF244321}">
                <p14:modId xmlns:p14="http://schemas.microsoft.com/office/powerpoint/2010/main" val="677809057"/>
              </p:ext>
            </p:extLst>
          </p:nvPr>
        </p:nvGraphicFramePr>
        <p:xfrm>
          <a:off x="323528" y="2558982"/>
          <a:ext cx="4498686" cy="4182386"/>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p:cNvSpPr txBox="1"/>
          <p:nvPr/>
        </p:nvSpPr>
        <p:spPr>
          <a:xfrm>
            <a:off x="4474949" y="6354067"/>
            <a:ext cx="936104" cy="276999"/>
          </a:xfrm>
          <a:prstGeom prst="rect">
            <a:avLst/>
          </a:prstGeom>
          <a:noFill/>
        </p:spPr>
        <p:txBody>
          <a:bodyPr wrap="square" rtlCol="0">
            <a:spAutoFit/>
          </a:bodyPr>
          <a:lstStyle/>
          <a:p>
            <a:r>
              <a:rPr lang="en-US" altLang="ja-JP" sz="1200" dirty="0" smtClean="0">
                <a:latin typeface="HGS創英角ｺﾞｼｯｸUB" panose="020B0900000000000000" pitchFamily="50" charset="-128"/>
                <a:ea typeface="HGS創英角ｺﾞｼｯｸUB" panose="020B0900000000000000" pitchFamily="50" charset="-128"/>
              </a:rPr>
              <a:t>(</a:t>
            </a:r>
            <a:r>
              <a:rPr lang="ja-JP" altLang="en-US" sz="1200" dirty="0">
                <a:latin typeface="HGS創英角ｺﾞｼｯｸUB" panose="020B0900000000000000" pitchFamily="50" charset="-128"/>
                <a:ea typeface="HGS創英角ｺﾞｼｯｸUB" panose="020B0900000000000000" pitchFamily="50" charset="-128"/>
              </a:rPr>
              <a:t>年</a:t>
            </a:r>
            <a:r>
              <a:rPr lang="en-US" altLang="ja-JP" sz="1200" dirty="0" smtClean="0">
                <a:latin typeface="HGS創英角ｺﾞｼｯｸUB" panose="020B0900000000000000" pitchFamily="50" charset="-128"/>
                <a:ea typeface="HGS創英角ｺﾞｼｯｸUB" panose="020B0900000000000000" pitchFamily="50" charset="-128"/>
              </a:rPr>
              <a:t>)</a:t>
            </a:r>
            <a:endParaRPr kumimoji="1" lang="ja-JP" altLang="en-US" sz="1200" dirty="0">
              <a:latin typeface="HGS創英角ｺﾞｼｯｸUB" panose="020B0900000000000000" pitchFamily="50" charset="-128"/>
              <a:ea typeface="HGS創英角ｺﾞｼｯｸUB" panose="020B0900000000000000" pitchFamily="50" charset="-128"/>
            </a:endParaRPr>
          </a:p>
        </p:txBody>
      </p:sp>
      <p:pic>
        <p:nvPicPr>
          <p:cNvPr id="21" name="図 20"/>
          <p:cNvPicPr/>
          <p:nvPr/>
        </p:nvPicPr>
        <p:blipFill>
          <a:blip r:embed="rId5" cstate="email">
            <a:extLst>
              <a:ext uri="{28A0092B-C50C-407E-A947-70E740481C1C}">
                <a14:useLocalDpi xmlns:a14="http://schemas.microsoft.com/office/drawing/2010/main" val="0"/>
              </a:ext>
            </a:extLst>
          </a:blip>
          <a:stretch>
            <a:fillRect/>
          </a:stretch>
        </p:blipFill>
        <p:spPr>
          <a:xfrm>
            <a:off x="5163188" y="2671550"/>
            <a:ext cx="3467581" cy="3544423"/>
          </a:xfrm>
          <a:prstGeom prst="rect">
            <a:avLst/>
          </a:prstGeom>
          <a:noFill/>
        </p:spPr>
      </p:pic>
      <p:grpSp>
        <p:nvGrpSpPr>
          <p:cNvPr id="22" name="グループ化 21"/>
          <p:cNvGrpSpPr/>
          <p:nvPr/>
        </p:nvGrpSpPr>
        <p:grpSpPr>
          <a:xfrm>
            <a:off x="4875232" y="3667456"/>
            <a:ext cx="4075553" cy="2196357"/>
            <a:chOff x="-13138" y="-181419"/>
            <a:chExt cx="2520281" cy="1500233"/>
          </a:xfrm>
        </p:grpSpPr>
        <p:sp>
          <p:nvSpPr>
            <p:cNvPr id="23" name="テキスト ボックス 2"/>
            <p:cNvSpPr txBox="1"/>
            <p:nvPr/>
          </p:nvSpPr>
          <p:spPr>
            <a:xfrm>
              <a:off x="1861061" y="734069"/>
              <a:ext cx="646082" cy="45295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2400"/>
                </a:lnSpc>
                <a:spcAft>
                  <a:spcPts val="0"/>
                </a:spcAft>
              </a:pPr>
              <a:r>
                <a:rPr lang="ja-JP" sz="2000" baseline="-25000" dirty="0">
                  <a:solidFill>
                    <a:srgbClr val="000000"/>
                  </a:solidFill>
                  <a:effectLst/>
                  <a:latin typeface="Times New Roman" panose="02020603050405020304" pitchFamily="18" charset="0"/>
                  <a:ea typeface="UD デジタル 教科書体 NK-B" panose="02020700000000000000" pitchFamily="18" charset="-128"/>
                </a:rPr>
                <a:t>すいぞう</a:t>
              </a:r>
              <a:endParaRPr lang="ja-JP" sz="2000" dirty="0">
                <a:solidFill>
                  <a:srgbClr val="000000"/>
                </a:solidFill>
                <a:effectLst/>
                <a:latin typeface="Times New Roman" panose="02020603050405020304" pitchFamily="18" charset="0"/>
                <a:ea typeface="Times New Roman" panose="02020603050405020304" pitchFamily="18" charset="0"/>
              </a:endParaRPr>
            </a:p>
            <a:p>
              <a:pPr>
                <a:lnSpc>
                  <a:spcPts val="2400"/>
                </a:lnSpc>
                <a:spcAft>
                  <a:spcPts val="0"/>
                </a:spcAft>
              </a:pPr>
              <a:r>
                <a:rPr lang="ja-JP" sz="2000" dirty="0">
                  <a:solidFill>
                    <a:srgbClr val="000000"/>
                  </a:solidFill>
                  <a:effectLst/>
                  <a:latin typeface="Times New Roman" panose="02020603050405020304" pitchFamily="18" charset="0"/>
                  <a:ea typeface="UD デジタル 教科書体 NK-B" panose="02020700000000000000" pitchFamily="18" charset="-128"/>
                </a:rPr>
                <a:t>膵臓</a:t>
              </a:r>
              <a:endParaRPr lang="ja-JP" sz="2000" dirty="0">
                <a:solidFill>
                  <a:srgbClr val="000000"/>
                </a:solidFill>
                <a:effectLst/>
                <a:latin typeface="Times New Roman" panose="02020603050405020304" pitchFamily="18" charset="0"/>
                <a:ea typeface="Times New Roman" panose="02020603050405020304" pitchFamily="18" charset="0"/>
              </a:endParaRPr>
            </a:p>
          </p:txBody>
        </p:sp>
        <p:cxnSp>
          <p:nvCxnSpPr>
            <p:cNvPr id="24" name="直線コネクタ 23"/>
            <p:cNvCxnSpPr/>
            <p:nvPr/>
          </p:nvCxnSpPr>
          <p:spPr>
            <a:xfrm>
              <a:off x="1267428" y="578734"/>
              <a:ext cx="561471" cy="387052"/>
            </a:xfrm>
            <a:prstGeom prst="line">
              <a:avLst/>
            </a:prstGeom>
            <a:ln w="25400" cap="rnd"/>
          </p:spPr>
          <p:style>
            <a:lnRef idx="1">
              <a:schemeClr val="dk1"/>
            </a:lnRef>
            <a:fillRef idx="0">
              <a:schemeClr val="dk1"/>
            </a:fillRef>
            <a:effectRef idx="0">
              <a:schemeClr val="dk1"/>
            </a:effectRef>
            <a:fontRef idx="minor">
              <a:schemeClr val="tx1"/>
            </a:fontRef>
          </p:style>
        </p:cxnSp>
        <p:sp>
          <p:nvSpPr>
            <p:cNvPr id="25" name="テキスト ボックス 40"/>
            <p:cNvSpPr txBox="1"/>
            <p:nvPr/>
          </p:nvSpPr>
          <p:spPr>
            <a:xfrm>
              <a:off x="-6489" y="381139"/>
              <a:ext cx="607359" cy="261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ja-JP" sz="2000" dirty="0">
                  <a:solidFill>
                    <a:srgbClr val="000000"/>
                  </a:solidFill>
                  <a:effectLst/>
                  <a:latin typeface="Times New Roman" panose="02020603050405020304" pitchFamily="18" charset="0"/>
                  <a:ea typeface="UD デジタル 教科書体 NK-B" panose="02020700000000000000" pitchFamily="18" charset="-128"/>
                </a:rPr>
                <a:t>肝臓</a:t>
              </a:r>
              <a:endParaRPr lang="ja-JP" sz="2000" dirty="0">
                <a:solidFill>
                  <a:srgbClr val="000000"/>
                </a:solidFill>
                <a:effectLst/>
                <a:latin typeface="Times New Roman" panose="02020603050405020304" pitchFamily="18" charset="0"/>
                <a:ea typeface="Times New Roman" panose="02020603050405020304" pitchFamily="18" charset="0"/>
              </a:endParaRPr>
            </a:p>
          </p:txBody>
        </p:sp>
        <p:sp>
          <p:nvSpPr>
            <p:cNvPr id="26" name="テキスト ボックス 41"/>
            <p:cNvSpPr txBox="1"/>
            <p:nvPr/>
          </p:nvSpPr>
          <p:spPr>
            <a:xfrm>
              <a:off x="1815091" y="-181419"/>
              <a:ext cx="646082" cy="3530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ja-JP" sz="2000" dirty="0">
                  <a:solidFill>
                    <a:srgbClr val="000000"/>
                  </a:solidFill>
                  <a:effectLst/>
                  <a:latin typeface="Times New Roman" panose="02020603050405020304" pitchFamily="18" charset="0"/>
                  <a:ea typeface="UD デジタル 教科書体 NK-B" panose="02020700000000000000" pitchFamily="18" charset="-128"/>
                </a:rPr>
                <a:t>肺</a:t>
              </a:r>
              <a:endParaRPr lang="ja-JP" sz="2000" dirty="0">
                <a:solidFill>
                  <a:srgbClr val="000000"/>
                </a:solidFill>
                <a:effectLst/>
                <a:latin typeface="Times New Roman" panose="02020603050405020304" pitchFamily="18" charset="0"/>
                <a:ea typeface="Times New Roman" panose="02020603050405020304" pitchFamily="18" charset="0"/>
              </a:endParaRPr>
            </a:p>
          </p:txBody>
        </p:sp>
        <p:sp>
          <p:nvSpPr>
            <p:cNvPr id="27" name="テキスト ボックス 42"/>
            <p:cNvSpPr txBox="1"/>
            <p:nvPr/>
          </p:nvSpPr>
          <p:spPr>
            <a:xfrm>
              <a:off x="1868333" y="433901"/>
              <a:ext cx="480350" cy="3009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ja-JP" sz="2000" dirty="0">
                  <a:solidFill>
                    <a:srgbClr val="000000"/>
                  </a:solidFill>
                  <a:effectLst/>
                  <a:latin typeface="Times New Roman" panose="02020603050405020304" pitchFamily="18" charset="0"/>
                  <a:ea typeface="UD デジタル 教科書体 NK-B" panose="02020700000000000000" pitchFamily="18" charset="-128"/>
                </a:rPr>
                <a:t>胃</a:t>
              </a:r>
              <a:endParaRPr lang="ja-JP" sz="2000" dirty="0">
                <a:solidFill>
                  <a:srgbClr val="000000"/>
                </a:solidFill>
                <a:effectLst/>
                <a:latin typeface="Times New Roman" panose="02020603050405020304" pitchFamily="18" charset="0"/>
                <a:ea typeface="Times New Roman" panose="02020603050405020304" pitchFamily="18" charset="0"/>
              </a:endParaRPr>
            </a:p>
          </p:txBody>
        </p:sp>
        <p:sp>
          <p:nvSpPr>
            <p:cNvPr id="28" name="テキスト ボックス 43"/>
            <p:cNvSpPr txBox="1"/>
            <p:nvPr/>
          </p:nvSpPr>
          <p:spPr>
            <a:xfrm>
              <a:off x="-13138" y="965786"/>
              <a:ext cx="646082" cy="3530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ja-JP" sz="2000" dirty="0">
                  <a:solidFill>
                    <a:srgbClr val="000000"/>
                  </a:solidFill>
                  <a:effectLst/>
                  <a:latin typeface="Times New Roman" panose="02020603050405020304" pitchFamily="18" charset="0"/>
                  <a:ea typeface="UD デジタル 教科書体 NK-B" panose="02020700000000000000" pitchFamily="18" charset="-128"/>
                </a:rPr>
                <a:t>大腸</a:t>
              </a:r>
              <a:endParaRPr lang="ja-JP" sz="2000" dirty="0">
                <a:solidFill>
                  <a:srgbClr val="000000"/>
                </a:solidFill>
                <a:effectLst/>
                <a:latin typeface="Times New Roman" panose="02020603050405020304" pitchFamily="18" charset="0"/>
                <a:ea typeface="Times New Roman" panose="02020603050405020304" pitchFamily="18" charset="0"/>
              </a:endParaRPr>
            </a:p>
          </p:txBody>
        </p:sp>
        <p:cxnSp>
          <p:nvCxnSpPr>
            <p:cNvPr id="29" name="直線コネクタ 28"/>
            <p:cNvCxnSpPr/>
            <p:nvPr/>
          </p:nvCxnSpPr>
          <p:spPr>
            <a:xfrm>
              <a:off x="1371600" y="474562"/>
              <a:ext cx="468000" cy="0"/>
            </a:xfrm>
            <a:prstGeom prst="line">
              <a:avLst/>
            </a:prstGeom>
            <a:ln w="25400" cap="rnd"/>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flipV="1">
              <a:off x="1296365" y="-71458"/>
              <a:ext cx="462258" cy="204567"/>
            </a:xfrm>
            <a:prstGeom prst="line">
              <a:avLst/>
            </a:prstGeom>
            <a:ln w="25400" cap="rnd"/>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511811" y="474562"/>
              <a:ext cx="504000" cy="0"/>
            </a:xfrm>
            <a:prstGeom prst="line">
              <a:avLst/>
            </a:prstGeom>
            <a:ln w="25400" cap="rnd"/>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511811" y="1014377"/>
              <a:ext cx="468000" cy="0"/>
            </a:xfrm>
            <a:prstGeom prst="line">
              <a:avLst/>
            </a:prstGeom>
            <a:ln w="25400" cap="rnd"/>
          </p:spPr>
          <p:style>
            <a:lnRef idx="1">
              <a:schemeClr val="dk1"/>
            </a:lnRef>
            <a:fillRef idx="0">
              <a:schemeClr val="dk1"/>
            </a:fillRef>
            <a:effectRef idx="0">
              <a:schemeClr val="dk1"/>
            </a:effectRef>
            <a:fontRef idx="minor">
              <a:schemeClr val="tx1"/>
            </a:fontRef>
          </p:style>
        </p:cxnSp>
      </p:grpSp>
      <p:sp>
        <p:nvSpPr>
          <p:cNvPr id="35" name="テキスト ボックス 34"/>
          <p:cNvSpPr txBox="1"/>
          <p:nvPr/>
        </p:nvSpPr>
        <p:spPr>
          <a:xfrm>
            <a:off x="3808806" y="2492896"/>
            <a:ext cx="1077176" cy="461665"/>
          </a:xfrm>
          <a:prstGeom prst="rect">
            <a:avLst/>
          </a:prstGeom>
          <a:noFill/>
        </p:spPr>
        <p:txBody>
          <a:bodyPr wrap="square" rtlCol="0">
            <a:spAutoFit/>
          </a:bodyPr>
          <a:lstStyle/>
          <a:p>
            <a:r>
              <a:rPr kumimoji="1" lang="ja-JP" altLang="en-US" sz="2400" spc="300" dirty="0" smtClean="0">
                <a:ln w="1270">
                  <a:solidFill>
                    <a:schemeClr val="bg1"/>
                  </a:solidFill>
                </a:ln>
                <a:solidFill>
                  <a:srgbClr val="C00000"/>
                </a:solidFill>
                <a:latin typeface="HGP創英角ｺﾞｼｯｸUB" panose="020B0900000000000000" pitchFamily="50" charset="-128"/>
                <a:ea typeface="HGP創英角ｺﾞｼｯｸUB" panose="020B0900000000000000" pitchFamily="50" charset="-128"/>
              </a:rPr>
              <a:t>がん</a:t>
            </a:r>
            <a:endParaRPr kumimoji="1" lang="ja-JP" altLang="en-US" sz="2400" spc="300" dirty="0">
              <a:ln w="1270">
                <a:solidFill>
                  <a:schemeClr val="bg1"/>
                </a:solidFill>
              </a:ln>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36" name="テキスト ボックス 35"/>
          <p:cNvSpPr txBox="1"/>
          <p:nvPr/>
        </p:nvSpPr>
        <p:spPr>
          <a:xfrm>
            <a:off x="3635896" y="3635732"/>
            <a:ext cx="1059769" cy="369332"/>
          </a:xfrm>
          <a:prstGeom prst="rect">
            <a:avLst/>
          </a:prstGeom>
          <a:noFill/>
        </p:spPr>
        <p:txBody>
          <a:bodyPr wrap="square" rtlCol="0">
            <a:spAutoFit/>
          </a:bodyPr>
          <a:lstStyle/>
          <a:p>
            <a:r>
              <a:rPr kumimoji="1" lang="ja-JP" altLang="en-US" dirty="0" smtClean="0">
                <a:ln w="1270">
                  <a:solidFill>
                    <a:schemeClr val="bg1"/>
                  </a:solidFill>
                </a:ln>
                <a:solidFill>
                  <a:schemeClr val="accent6"/>
                </a:solidFill>
                <a:latin typeface="HGP創英角ｺﾞｼｯｸUB" panose="020B0900000000000000" pitchFamily="50" charset="-128"/>
                <a:ea typeface="HGP創英角ｺﾞｼｯｸUB" panose="020B0900000000000000" pitchFamily="50" charset="-128"/>
              </a:rPr>
              <a:t>心臓病</a:t>
            </a:r>
            <a:endParaRPr kumimoji="1" lang="ja-JP" altLang="en-US" dirty="0">
              <a:ln w="1270">
                <a:solidFill>
                  <a:schemeClr val="bg1"/>
                </a:solidFill>
              </a:ln>
              <a:solidFill>
                <a:schemeClr val="accent6"/>
              </a:solidFill>
              <a:latin typeface="HGP創英角ｺﾞｼｯｸUB" panose="020B0900000000000000" pitchFamily="50" charset="-128"/>
              <a:ea typeface="HGP創英角ｺﾞｼｯｸUB" panose="020B0900000000000000" pitchFamily="50" charset="-128"/>
            </a:endParaRPr>
          </a:p>
        </p:txBody>
      </p:sp>
      <p:sp>
        <p:nvSpPr>
          <p:cNvPr id="37" name="テキスト ボックス 36"/>
          <p:cNvSpPr txBox="1"/>
          <p:nvPr/>
        </p:nvSpPr>
        <p:spPr>
          <a:xfrm>
            <a:off x="683568" y="3995772"/>
            <a:ext cx="1059769" cy="369332"/>
          </a:xfrm>
          <a:prstGeom prst="rect">
            <a:avLst/>
          </a:prstGeom>
          <a:noFill/>
        </p:spPr>
        <p:txBody>
          <a:bodyPr wrap="square" rtlCol="0">
            <a:spAutoFit/>
          </a:bodyPr>
          <a:lstStyle/>
          <a:p>
            <a:r>
              <a:rPr lang="ja-JP" altLang="en-US" dirty="0" smtClean="0">
                <a:ln w="1270">
                  <a:solidFill>
                    <a:schemeClr val="bg1"/>
                  </a:solidFill>
                </a:ln>
                <a:solidFill>
                  <a:schemeClr val="accent3"/>
                </a:solidFill>
                <a:latin typeface="HGP創英角ｺﾞｼｯｸUB" panose="020B0900000000000000" pitchFamily="50" charset="-128"/>
                <a:ea typeface="HGP創英角ｺﾞｼｯｸUB" panose="020B0900000000000000" pitchFamily="50" charset="-128"/>
              </a:rPr>
              <a:t>結核</a:t>
            </a:r>
            <a:endParaRPr kumimoji="1" lang="ja-JP" altLang="en-US" dirty="0">
              <a:ln w="1270">
                <a:solidFill>
                  <a:schemeClr val="bg1"/>
                </a:solidFill>
              </a:ln>
              <a:solidFill>
                <a:schemeClr val="accent3"/>
              </a:solidFill>
              <a:latin typeface="HGP創英角ｺﾞｼｯｸUB" panose="020B0900000000000000" pitchFamily="50" charset="-128"/>
              <a:ea typeface="HGP創英角ｺﾞｼｯｸUB" panose="020B0900000000000000" pitchFamily="50" charset="-128"/>
            </a:endParaRPr>
          </a:p>
        </p:txBody>
      </p:sp>
      <p:sp>
        <p:nvSpPr>
          <p:cNvPr id="38" name="テキスト ボックス 37"/>
          <p:cNvSpPr txBox="1"/>
          <p:nvPr/>
        </p:nvSpPr>
        <p:spPr>
          <a:xfrm>
            <a:off x="3515760" y="4758243"/>
            <a:ext cx="1059769" cy="369332"/>
          </a:xfrm>
          <a:prstGeom prst="rect">
            <a:avLst/>
          </a:prstGeom>
          <a:noFill/>
        </p:spPr>
        <p:txBody>
          <a:bodyPr wrap="square" rtlCol="0">
            <a:spAutoFit/>
          </a:bodyPr>
          <a:lstStyle/>
          <a:p>
            <a:r>
              <a:rPr lang="ja-JP" altLang="en-US" dirty="0" smtClean="0">
                <a:ln w="1270">
                  <a:solidFill>
                    <a:schemeClr val="bg1"/>
                  </a:solidFill>
                </a:ln>
                <a:solidFill>
                  <a:srgbClr val="7030A0"/>
                </a:solidFill>
                <a:latin typeface="HGP創英角ｺﾞｼｯｸUB" panose="020B0900000000000000" pitchFamily="50" charset="-128"/>
                <a:ea typeface="HGP創英角ｺﾞｼｯｸUB" panose="020B0900000000000000" pitchFamily="50" charset="-128"/>
              </a:rPr>
              <a:t>脳</a:t>
            </a:r>
            <a:r>
              <a:rPr lang="ja-JP" altLang="en-US" dirty="0">
                <a:ln w="1270">
                  <a:solidFill>
                    <a:schemeClr val="bg1"/>
                  </a:solidFill>
                </a:ln>
                <a:solidFill>
                  <a:srgbClr val="7030A0"/>
                </a:solidFill>
                <a:latin typeface="HGP創英角ｺﾞｼｯｸUB" panose="020B0900000000000000" pitchFamily="50" charset="-128"/>
                <a:ea typeface="HGP創英角ｺﾞｼｯｸUB" panose="020B0900000000000000" pitchFamily="50" charset="-128"/>
              </a:rPr>
              <a:t>卒中</a:t>
            </a:r>
            <a:endParaRPr kumimoji="1" lang="ja-JP" altLang="en-US" dirty="0">
              <a:ln w="1270">
                <a:solidFill>
                  <a:schemeClr val="bg1"/>
                </a:solidFill>
              </a:ln>
              <a:solidFill>
                <a:srgbClr val="7030A0"/>
              </a:solidFill>
              <a:latin typeface="HGP創英角ｺﾞｼｯｸUB" panose="020B0900000000000000" pitchFamily="50" charset="-128"/>
              <a:ea typeface="HGP創英角ｺﾞｼｯｸUB" panose="020B0900000000000000" pitchFamily="50" charset="-128"/>
            </a:endParaRPr>
          </a:p>
        </p:txBody>
      </p:sp>
      <p:sp>
        <p:nvSpPr>
          <p:cNvPr id="39" name="テキスト ボックス 38"/>
          <p:cNvSpPr txBox="1"/>
          <p:nvPr/>
        </p:nvSpPr>
        <p:spPr>
          <a:xfrm>
            <a:off x="1835696" y="5233448"/>
            <a:ext cx="1059769" cy="369332"/>
          </a:xfrm>
          <a:prstGeom prst="rect">
            <a:avLst/>
          </a:prstGeom>
          <a:noFill/>
        </p:spPr>
        <p:txBody>
          <a:bodyPr wrap="square" rtlCol="0">
            <a:spAutoFit/>
          </a:bodyPr>
          <a:lstStyle/>
          <a:p>
            <a:r>
              <a:rPr lang="ja-JP" altLang="en-US" dirty="0" smtClean="0">
                <a:ln w="1270">
                  <a:solidFill>
                    <a:schemeClr val="bg1"/>
                  </a:solidFill>
                </a:ln>
                <a:solidFill>
                  <a:srgbClr val="E16C7F"/>
                </a:solidFill>
                <a:latin typeface="HGP創英角ｺﾞｼｯｸUB" panose="020B0900000000000000" pitchFamily="50" charset="-128"/>
                <a:ea typeface="HGP創英角ｺﾞｼｯｸUB" panose="020B0900000000000000" pitchFamily="50" charset="-128"/>
              </a:rPr>
              <a:t>肺炎</a:t>
            </a:r>
            <a:endParaRPr kumimoji="1" lang="ja-JP" altLang="en-US" dirty="0">
              <a:ln w="1270">
                <a:solidFill>
                  <a:schemeClr val="bg1"/>
                </a:solidFill>
              </a:ln>
              <a:solidFill>
                <a:srgbClr val="E16C7F"/>
              </a:solidFill>
              <a:latin typeface="HGP創英角ｺﾞｼｯｸUB" panose="020B0900000000000000" pitchFamily="50" charset="-128"/>
              <a:ea typeface="HGP創英角ｺﾞｼｯｸUB" panose="020B0900000000000000" pitchFamily="50" charset="-128"/>
            </a:endParaRPr>
          </a:p>
        </p:txBody>
      </p:sp>
      <p:sp>
        <p:nvSpPr>
          <p:cNvPr id="40" name="テキスト ボックス 39"/>
          <p:cNvSpPr txBox="1"/>
          <p:nvPr/>
        </p:nvSpPr>
        <p:spPr>
          <a:xfrm>
            <a:off x="3710034" y="5661248"/>
            <a:ext cx="1059769" cy="369332"/>
          </a:xfrm>
          <a:prstGeom prst="rect">
            <a:avLst/>
          </a:prstGeom>
          <a:noFill/>
        </p:spPr>
        <p:txBody>
          <a:bodyPr wrap="square" rtlCol="0">
            <a:spAutoFit/>
          </a:bodyPr>
          <a:lstStyle/>
          <a:p>
            <a:r>
              <a:rPr lang="ja-JP" altLang="en-US" dirty="0" smtClean="0">
                <a:ln w="1270">
                  <a:solidFill>
                    <a:schemeClr val="bg1"/>
                  </a:solidFill>
                </a:ln>
                <a:solidFill>
                  <a:schemeClr val="accent1">
                    <a:lumMod val="75000"/>
                  </a:schemeClr>
                </a:solidFill>
                <a:latin typeface="HGP創英角ｺﾞｼｯｸUB" panose="020B0900000000000000" pitchFamily="50" charset="-128"/>
                <a:ea typeface="HGP創英角ｺﾞｼｯｸUB" panose="020B0900000000000000" pitchFamily="50" charset="-128"/>
              </a:rPr>
              <a:t>自殺</a:t>
            </a:r>
            <a:endParaRPr kumimoji="1" lang="ja-JP" altLang="en-US" dirty="0">
              <a:ln w="1270">
                <a:solidFill>
                  <a:schemeClr val="bg1"/>
                </a:solidFill>
              </a:ln>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7708467" y="3212631"/>
            <a:ext cx="954187" cy="369332"/>
          </a:xfrm>
          <a:prstGeom prst="rect">
            <a:avLst/>
          </a:prstGeom>
          <a:noFill/>
        </p:spPr>
        <p:txBody>
          <a:bodyPr wrap="square" rtlCol="0">
            <a:spAutoFit/>
          </a:bodyPr>
          <a:lstStyle/>
          <a:p>
            <a:r>
              <a:rPr kumimoji="1" lang="ja-JP" altLang="en-US" dirty="0" smtClean="0"/>
              <a:t>第</a:t>
            </a:r>
            <a:r>
              <a:rPr kumimoji="1" lang="en-US" altLang="ja-JP" dirty="0" smtClean="0"/>
              <a:t>1</a:t>
            </a:r>
            <a:r>
              <a:rPr kumimoji="1" lang="ja-JP" altLang="en-US" dirty="0" smtClean="0"/>
              <a:t>位</a:t>
            </a:r>
            <a:endParaRPr kumimoji="1" lang="ja-JP" altLang="en-US" dirty="0"/>
          </a:p>
        </p:txBody>
      </p:sp>
      <p:sp>
        <p:nvSpPr>
          <p:cNvPr id="41" name="テキスト ボックス 40"/>
          <p:cNvSpPr txBox="1"/>
          <p:nvPr/>
        </p:nvSpPr>
        <p:spPr>
          <a:xfrm>
            <a:off x="7768724" y="4110541"/>
            <a:ext cx="954187" cy="369332"/>
          </a:xfrm>
          <a:prstGeom prst="rect">
            <a:avLst/>
          </a:prstGeom>
          <a:noFill/>
        </p:spPr>
        <p:txBody>
          <a:bodyPr wrap="square" rtlCol="0">
            <a:spAutoFit/>
          </a:bodyPr>
          <a:lstStyle/>
          <a:p>
            <a:r>
              <a:rPr kumimoji="1" lang="ja-JP" altLang="en-US" dirty="0" smtClean="0"/>
              <a:t>第</a:t>
            </a:r>
            <a:r>
              <a:rPr kumimoji="1" lang="en-US" altLang="ja-JP" dirty="0" smtClean="0"/>
              <a:t>4</a:t>
            </a:r>
            <a:r>
              <a:rPr kumimoji="1" lang="ja-JP" altLang="en-US" dirty="0" smtClean="0"/>
              <a:t>位</a:t>
            </a:r>
            <a:endParaRPr kumimoji="1" lang="ja-JP" altLang="en-US" dirty="0"/>
          </a:p>
        </p:txBody>
      </p:sp>
      <p:sp>
        <p:nvSpPr>
          <p:cNvPr id="42" name="テキスト ボックス 41"/>
          <p:cNvSpPr txBox="1"/>
          <p:nvPr/>
        </p:nvSpPr>
        <p:spPr>
          <a:xfrm>
            <a:off x="7768724" y="4878986"/>
            <a:ext cx="954187" cy="369332"/>
          </a:xfrm>
          <a:prstGeom prst="rect">
            <a:avLst/>
          </a:prstGeom>
          <a:noFill/>
        </p:spPr>
        <p:txBody>
          <a:bodyPr wrap="square" rtlCol="0">
            <a:spAutoFit/>
          </a:bodyPr>
          <a:lstStyle/>
          <a:p>
            <a:r>
              <a:rPr kumimoji="1" lang="ja-JP" altLang="en-US" dirty="0" smtClean="0"/>
              <a:t>第</a:t>
            </a:r>
            <a:r>
              <a:rPr lang="en-US" altLang="ja-JP" dirty="0"/>
              <a:t>3</a:t>
            </a:r>
            <a:r>
              <a:rPr kumimoji="1" lang="ja-JP" altLang="en-US" dirty="0" smtClean="0"/>
              <a:t>位</a:t>
            </a:r>
            <a:endParaRPr kumimoji="1" lang="ja-JP" altLang="en-US" dirty="0"/>
          </a:p>
        </p:txBody>
      </p:sp>
      <p:sp>
        <p:nvSpPr>
          <p:cNvPr id="43" name="テキスト ボックス 42"/>
          <p:cNvSpPr txBox="1"/>
          <p:nvPr/>
        </p:nvSpPr>
        <p:spPr>
          <a:xfrm>
            <a:off x="4769803" y="4902885"/>
            <a:ext cx="954187" cy="369332"/>
          </a:xfrm>
          <a:prstGeom prst="rect">
            <a:avLst/>
          </a:prstGeom>
          <a:noFill/>
        </p:spPr>
        <p:txBody>
          <a:bodyPr wrap="square" rtlCol="0">
            <a:spAutoFit/>
          </a:bodyPr>
          <a:lstStyle/>
          <a:p>
            <a:r>
              <a:rPr kumimoji="1" lang="ja-JP" altLang="en-US" dirty="0" smtClean="0"/>
              <a:t>第</a:t>
            </a:r>
            <a:r>
              <a:rPr lang="en-US" altLang="ja-JP" dirty="0"/>
              <a:t>2</a:t>
            </a:r>
            <a:r>
              <a:rPr kumimoji="1" lang="ja-JP" altLang="en-US" dirty="0" smtClean="0"/>
              <a:t>位</a:t>
            </a:r>
            <a:endParaRPr kumimoji="1" lang="ja-JP" altLang="en-US" dirty="0"/>
          </a:p>
        </p:txBody>
      </p:sp>
      <p:sp>
        <p:nvSpPr>
          <p:cNvPr id="44" name="テキスト ボックス 43"/>
          <p:cNvSpPr txBox="1"/>
          <p:nvPr/>
        </p:nvSpPr>
        <p:spPr>
          <a:xfrm>
            <a:off x="4759394" y="4043128"/>
            <a:ext cx="954187" cy="369332"/>
          </a:xfrm>
          <a:prstGeom prst="rect">
            <a:avLst/>
          </a:prstGeom>
          <a:noFill/>
        </p:spPr>
        <p:txBody>
          <a:bodyPr wrap="square" rtlCol="0">
            <a:spAutoFit/>
          </a:bodyPr>
          <a:lstStyle/>
          <a:p>
            <a:r>
              <a:rPr kumimoji="1" lang="ja-JP" altLang="en-US" dirty="0" smtClean="0"/>
              <a:t>第</a:t>
            </a:r>
            <a:r>
              <a:rPr lang="en-US" altLang="ja-JP" dirty="0"/>
              <a:t>5</a:t>
            </a:r>
            <a:r>
              <a:rPr kumimoji="1" lang="ja-JP" altLang="en-US" dirty="0" smtClean="0"/>
              <a:t>位</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200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 y="0"/>
            <a:ext cx="9135899" cy="685799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 y="0"/>
            <a:ext cx="9135898" cy="68579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 y="1"/>
            <a:ext cx="9135899" cy="6857999"/>
          </a:xfrm>
          <a:prstGeom prst="rect">
            <a:avLst/>
          </a:prstGeom>
        </p:spPr>
      </p:pic>
      <p:sp>
        <p:nvSpPr>
          <p:cNvPr id="14338" name="テキスト ボックス 2"/>
          <p:cNvSpPr txBox="1">
            <a:spLocks noChangeArrowheads="1"/>
          </p:cNvSpPr>
          <p:nvPr/>
        </p:nvSpPr>
        <p:spPr bwMode="auto">
          <a:xfrm>
            <a:off x="683568" y="2852936"/>
            <a:ext cx="1903829" cy="32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anchor="ct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lnSpc>
                <a:spcPts val="4900"/>
              </a:lnSpc>
              <a:spcAft>
                <a:spcPts val="1000"/>
              </a:spcAft>
            </a:pPr>
            <a:r>
              <a:rPr lang="ja-JP" altLang="en-US" sz="1900" b="1" dirty="0" smtClean="0">
                <a:solidFill>
                  <a:schemeClr val="tx1">
                    <a:lumMod val="95000"/>
                    <a:lumOff val="5000"/>
                  </a:schemeClr>
                </a:solidFill>
                <a:latin typeface="MSゴシック"/>
                <a:cs typeface="MSゴシック"/>
              </a:rPr>
              <a:t>肺がん検診</a:t>
            </a:r>
          </a:p>
          <a:p>
            <a:pPr algn="ctr">
              <a:lnSpc>
                <a:spcPts val="3800"/>
              </a:lnSpc>
              <a:spcAft>
                <a:spcPts val="1000"/>
              </a:spcAft>
            </a:pPr>
            <a:r>
              <a:rPr lang="ja-JP" altLang="en-US" sz="1900" b="1" dirty="0" smtClean="0">
                <a:solidFill>
                  <a:schemeClr val="tx1">
                    <a:lumMod val="95000"/>
                    <a:lumOff val="5000"/>
                  </a:schemeClr>
                </a:solidFill>
                <a:latin typeface="MSゴシック"/>
                <a:cs typeface="MSゴシック"/>
              </a:rPr>
              <a:t>胃がん検診</a:t>
            </a:r>
          </a:p>
          <a:p>
            <a:pPr algn="ctr">
              <a:lnSpc>
                <a:spcPts val="3800"/>
              </a:lnSpc>
              <a:spcAft>
                <a:spcPts val="1000"/>
              </a:spcAft>
            </a:pPr>
            <a:r>
              <a:rPr lang="ja-JP" altLang="en-US" sz="1900" b="1" dirty="0" smtClean="0">
                <a:solidFill>
                  <a:schemeClr val="tx1">
                    <a:lumMod val="95000"/>
                    <a:lumOff val="5000"/>
                  </a:schemeClr>
                </a:solidFill>
                <a:latin typeface="MSゴシック"/>
                <a:cs typeface="MSゴシック"/>
              </a:rPr>
              <a:t>大腸がん検診</a:t>
            </a:r>
          </a:p>
          <a:p>
            <a:pPr algn="ctr">
              <a:lnSpc>
                <a:spcPts val="3800"/>
              </a:lnSpc>
              <a:spcAft>
                <a:spcPts val="1000"/>
              </a:spcAft>
            </a:pPr>
            <a:r>
              <a:rPr lang="ja-JP" altLang="en-US" sz="1900" b="1" dirty="0" smtClean="0">
                <a:solidFill>
                  <a:schemeClr val="tx1">
                    <a:lumMod val="95000"/>
                    <a:lumOff val="5000"/>
                  </a:schemeClr>
                </a:solidFill>
                <a:latin typeface="MSゴシック"/>
                <a:cs typeface="MSゴシック"/>
              </a:rPr>
              <a:t>乳がん検診</a:t>
            </a:r>
          </a:p>
          <a:p>
            <a:pPr algn="ctr">
              <a:lnSpc>
                <a:spcPts val="3800"/>
              </a:lnSpc>
              <a:spcAft>
                <a:spcPts val="1000"/>
              </a:spcAft>
            </a:pPr>
            <a:r>
              <a:rPr lang="ja-JP" altLang="en-US" sz="1900" b="1" dirty="0" smtClean="0">
                <a:solidFill>
                  <a:schemeClr val="tx1">
                    <a:lumMod val="95000"/>
                    <a:lumOff val="5000"/>
                  </a:schemeClr>
                </a:solidFill>
                <a:latin typeface="MSゴシック"/>
                <a:cs typeface="MSゴシック"/>
              </a:rPr>
              <a:t>子宮頸がん検診</a:t>
            </a:r>
            <a:endParaRPr lang="ja-JP" altLang="en-US" sz="1900" b="1" dirty="0">
              <a:solidFill>
                <a:schemeClr val="tx1">
                  <a:lumMod val="95000"/>
                  <a:lumOff val="5000"/>
                </a:schemeClr>
              </a:solidFill>
              <a:latin typeface="MSゴシック"/>
              <a:cs typeface="MSゴシック"/>
            </a:endParaRPr>
          </a:p>
        </p:txBody>
      </p:sp>
      <p:sp>
        <p:nvSpPr>
          <p:cNvPr id="5" name="テキスト ボックス 2"/>
          <p:cNvSpPr txBox="1">
            <a:spLocks noChangeArrowheads="1"/>
          </p:cNvSpPr>
          <p:nvPr/>
        </p:nvSpPr>
        <p:spPr bwMode="auto">
          <a:xfrm>
            <a:off x="2627784" y="2852936"/>
            <a:ext cx="1828800" cy="3165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dist">
              <a:lnSpc>
                <a:spcPts val="4800"/>
              </a:lnSpc>
              <a:spcAft>
                <a:spcPts val="0"/>
              </a:spcAft>
            </a:pPr>
            <a:r>
              <a:rPr lang="en-US" altLang="ja-JP" sz="1400" b="1" spc="-150" dirty="0" smtClean="0">
                <a:solidFill>
                  <a:srgbClr val="0D0D0D"/>
                </a:solidFill>
                <a:latin typeface="MSゴシック"/>
                <a:cs typeface="MSゴシック"/>
              </a:rPr>
              <a:t>40</a:t>
            </a:r>
            <a:r>
              <a:rPr lang="ja-JP" altLang="en-US" sz="1400" b="1" spc="-150" dirty="0" smtClean="0">
                <a:solidFill>
                  <a:srgbClr val="0D0D0D"/>
                </a:solidFill>
                <a:latin typeface="MSゴシック"/>
                <a:cs typeface="MSゴシック"/>
              </a:rPr>
              <a:t>歳以上の男女</a:t>
            </a:r>
          </a:p>
          <a:p>
            <a:pPr algn="dist">
              <a:lnSpc>
                <a:spcPts val="4800"/>
              </a:lnSpc>
              <a:spcAft>
                <a:spcPts val="0"/>
              </a:spcAft>
            </a:pPr>
            <a:r>
              <a:rPr lang="ja-JP" altLang="en-US" sz="1400" b="1" spc="-150" dirty="0" smtClean="0">
                <a:solidFill>
                  <a:srgbClr val="0D0D0D"/>
                </a:solidFill>
                <a:latin typeface="MSゴシック"/>
                <a:cs typeface="MSゴシック"/>
              </a:rPr>
              <a:t>原則</a:t>
            </a:r>
            <a:r>
              <a:rPr lang="en-US" altLang="ja-JP" sz="1400" b="1" spc="-150" dirty="0" smtClean="0">
                <a:solidFill>
                  <a:srgbClr val="0D0D0D"/>
                </a:solidFill>
                <a:latin typeface="MSゴシック"/>
                <a:cs typeface="MSゴシック"/>
              </a:rPr>
              <a:t>50</a:t>
            </a:r>
            <a:r>
              <a:rPr lang="ja-JP" altLang="en-US" sz="1400" b="1" spc="-150" dirty="0" smtClean="0">
                <a:solidFill>
                  <a:srgbClr val="0D0D0D"/>
                </a:solidFill>
                <a:latin typeface="MSゴシック"/>
                <a:cs typeface="MSゴシック"/>
              </a:rPr>
              <a:t>歳以上の男女</a:t>
            </a:r>
          </a:p>
          <a:p>
            <a:pPr algn="dist">
              <a:lnSpc>
                <a:spcPts val="4800"/>
              </a:lnSpc>
              <a:spcAft>
                <a:spcPts val="0"/>
              </a:spcAft>
            </a:pPr>
            <a:r>
              <a:rPr lang="en-US" altLang="ja-JP" sz="1400" b="1" spc="-150" dirty="0" smtClean="0">
                <a:solidFill>
                  <a:srgbClr val="0D0D0D"/>
                </a:solidFill>
                <a:latin typeface="MSゴシック"/>
                <a:cs typeface="MSゴシック"/>
              </a:rPr>
              <a:t>40</a:t>
            </a:r>
            <a:r>
              <a:rPr lang="ja-JP" altLang="en-US" sz="1400" b="1" spc="-150" dirty="0" smtClean="0">
                <a:solidFill>
                  <a:srgbClr val="0D0D0D"/>
                </a:solidFill>
                <a:latin typeface="MSゴシック"/>
                <a:cs typeface="MSゴシック"/>
              </a:rPr>
              <a:t>歳以上の男女</a:t>
            </a:r>
          </a:p>
          <a:p>
            <a:pPr algn="dist">
              <a:lnSpc>
                <a:spcPts val="4800"/>
              </a:lnSpc>
              <a:spcAft>
                <a:spcPts val="0"/>
              </a:spcAft>
            </a:pPr>
            <a:r>
              <a:rPr lang="en-US" altLang="ja-JP" sz="1400" b="1" spc="-150" dirty="0" smtClean="0">
                <a:solidFill>
                  <a:srgbClr val="0D0D0D"/>
                </a:solidFill>
                <a:latin typeface="MSゴシック"/>
                <a:cs typeface="MSゴシック"/>
              </a:rPr>
              <a:t>40</a:t>
            </a:r>
            <a:r>
              <a:rPr lang="ja-JP" altLang="en-US" sz="1400" b="1" spc="-150" dirty="0" smtClean="0">
                <a:solidFill>
                  <a:srgbClr val="0D0D0D"/>
                </a:solidFill>
                <a:latin typeface="MSゴシック"/>
                <a:cs typeface="MSゴシック"/>
              </a:rPr>
              <a:t>歳以上の女性</a:t>
            </a:r>
          </a:p>
          <a:p>
            <a:pPr algn="dist">
              <a:lnSpc>
                <a:spcPts val="4800"/>
              </a:lnSpc>
              <a:spcAft>
                <a:spcPts val="0"/>
              </a:spcAft>
            </a:pPr>
            <a:r>
              <a:rPr lang="en-US" altLang="ja-JP" sz="1400" b="1" spc="-150" dirty="0" smtClean="0">
                <a:solidFill>
                  <a:srgbClr val="0D0D0D"/>
                </a:solidFill>
                <a:latin typeface="MSゴシック"/>
                <a:cs typeface="MSゴシック"/>
              </a:rPr>
              <a:t>20</a:t>
            </a:r>
            <a:r>
              <a:rPr lang="ja-JP" altLang="en-US" sz="1400" b="1" spc="-150" dirty="0" smtClean="0">
                <a:solidFill>
                  <a:srgbClr val="0D0D0D"/>
                </a:solidFill>
                <a:latin typeface="MSゴシック"/>
                <a:cs typeface="MSゴシック"/>
              </a:rPr>
              <a:t>歳以上の女性　　</a:t>
            </a:r>
            <a:endParaRPr lang="ja-JP" altLang="en-US" sz="1400" b="1" spc="-150" dirty="0">
              <a:solidFill>
                <a:srgbClr val="0D0D0D"/>
              </a:solidFill>
              <a:latin typeface="MSゴシック"/>
              <a:cs typeface="MSゴシック"/>
            </a:endParaRPr>
          </a:p>
        </p:txBody>
      </p:sp>
      <p:sp>
        <p:nvSpPr>
          <p:cNvPr id="7" name="テキスト ボックス 2"/>
          <p:cNvSpPr txBox="1">
            <a:spLocks noChangeArrowheads="1"/>
          </p:cNvSpPr>
          <p:nvPr/>
        </p:nvSpPr>
        <p:spPr bwMode="auto">
          <a:xfrm>
            <a:off x="4876800" y="2971800"/>
            <a:ext cx="990600" cy="3067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spcAft>
                <a:spcPts val="1200"/>
              </a:spcAft>
            </a:pPr>
            <a:r>
              <a:rPr lang="en-US" altLang="ja-JP" sz="2600" b="1" dirty="0" smtClean="0">
                <a:solidFill>
                  <a:srgbClr val="27488E"/>
                </a:solidFill>
                <a:latin typeface="MSゴシック"/>
                <a:cs typeface="MSゴシック"/>
              </a:rPr>
              <a:t>86.1</a:t>
            </a:r>
          </a:p>
          <a:p>
            <a:pPr algn="r">
              <a:lnSpc>
                <a:spcPts val="3800"/>
              </a:lnSpc>
              <a:spcAft>
                <a:spcPts val="1200"/>
              </a:spcAft>
            </a:pPr>
            <a:r>
              <a:rPr lang="en-US" altLang="ja-JP" sz="2600" b="1" dirty="0" smtClean="0">
                <a:solidFill>
                  <a:srgbClr val="27488E"/>
                </a:solidFill>
                <a:latin typeface="MSゴシック"/>
                <a:cs typeface="MSゴシック"/>
              </a:rPr>
              <a:t>95.2</a:t>
            </a:r>
          </a:p>
          <a:p>
            <a:pPr algn="r">
              <a:lnSpc>
                <a:spcPts val="3800"/>
              </a:lnSpc>
              <a:spcAft>
                <a:spcPts val="1200"/>
              </a:spcAft>
            </a:pPr>
            <a:r>
              <a:rPr lang="en-US" altLang="ja-JP" sz="2600" b="1" dirty="0" smtClean="0">
                <a:solidFill>
                  <a:srgbClr val="27488E"/>
                </a:solidFill>
                <a:latin typeface="MSゴシック"/>
                <a:cs typeface="MSゴシック"/>
              </a:rPr>
              <a:t>93.2</a:t>
            </a:r>
          </a:p>
          <a:p>
            <a:pPr algn="r">
              <a:lnSpc>
                <a:spcPts val="3800"/>
              </a:lnSpc>
              <a:spcAft>
                <a:spcPts val="600"/>
              </a:spcAft>
            </a:pPr>
            <a:r>
              <a:rPr lang="en-US" altLang="ja-JP" sz="2600" b="1" dirty="0">
                <a:solidFill>
                  <a:srgbClr val="27488E"/>
                </a:solidFill>
                <a:latin typeface="MSゴシック"/>
                <a:cs typeface="MSゴシック"/>
              </a:rPr>
              <a:t>97.9</a:t>
            </a:r>
            <a:endParaRPr lang="en-US" altLang="ja-JP" sz="2600" b="1" dirty="0" smtClean="0">
              <a:solidFill>
                <a:srgbClr val="27488E"/>
              </a:solidFill>
              <a:latin typeface="MSゴシック"/>
              <a:cs typeface="MSゴシック"/>
            </a:endParaRPr>
          </a:p>
          <a:p>
            <a:pPr algn="r">
              <a:lnSpc>
                <a:spcPts val="3800"/>
              </a:lnSpc>
            </a:pPr>
            <a:r>
              <a:rPr lang="en-US" altLang="ja-JP" sz="2600" b="1" dirty="0">
                <a:solidFill>
                  <a:srgbClr val="27488E"/>
                </a:solidFill>
                <a:latin typeface="MSゴシック"/>
                <a:cs typeface="MSゴシック"/>
              </a:rPr>
              <a:t>96.6</a:t>
            </a:r>
            <a:r>
              <a:rPr lang="en-US" altLang="ja-JP" sz="2600" b="1" dirty="0" smtClean="0">
                <a:solidFill>
                  <a:srgbClr val="27488E"/>
                </a:solidFill>
                <a:latin typeface="MSゴシック"/>
                <a:cs typeface="MSゴシック"/>
              </a:rPr>
              <a:t>　</a:t>
            </a:r>
            <a:endParaRPr lang="ja-JP" altLang="en-US" sz="2600" b="1" dirty="0">
              <a:solidFill>
                <a:srgbClr val="27488E"/>
              </a:solidFill>
              <a:latin typeface="MSゴシック"/>
              <a:cs typeface="MSゴシック"/>
            </a:endParaRPr>
          </a:p>
        </p:txBody>
      </p:sp>
      <p:sp>
        <p:nvSpPr>
          <p:cNvPr id="8" name="テキスト ボックス 2"/>
          <p:cNvSpPr txBox="1">
            <a:spLocks noChangeArrowheads="1"/>
          </p:cNvSpPr>
          <p:nvPr/>
        </p:nvSpPr>
        <p:spPr bwMode="auto">
          <a:xfrm>
            <a:off x="6477000" y="2966083"/>
            <a:ext cx="1404962" cy="3129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spcAft>
                <a:spcPts val="1200"/>
              </a:spcAft>
            </a:pPr>
            <a:r>
              <a:rPr lang="en-US" altLang="ja-JP" sz="2600" b="1" dirty="0">
                <a:solidFill>
                  <a:srgbClr val="D7003B"/>
                </a:solidFill>
                <a:latin typeface="MSゴシック"/>
                <a:cs typeface="MSゴシック"/>
              </a:rPr>
              <a:t>7.9</a:t>
            </a:r>
            <a:endParaRPr lang="en-US" altLang="ja-JP" sz="2600" b="1" dirty="0" smtClean="0">
              <a:solidFill>
                <a:srgbClr val="D7003B"/>
              </a:solidFill>
              <a:latin typeface="MSゴシック"/>
              <a:cs typeface="MSゴシック"/>
            </a:endParaRPr>
          </a:p>
          <a:p>
            <a:pPr algn="r">
              <a:lnSpc>
                <a:spcPts val="3800"/>
              </a:lnSpc>
              <a:spcAft>
                <a:spcPts val="1200"/>
              </a:spcAft>
            </a:pPr>
            <a:r>
              <a:rPr lang="en-US" altLang="ja-JP" sz="2600" b="1" dirty="0" smtClean="0">
                <a:solidFill>
                  <a:srgbClr val="D7003B"/>
                </a:solidFill>
                <a:latin typeface="MSゴシック"/>
                <a:cs typeface="MSゴシック"/>
              </a:rPr>
              <a:t>3.6</a:t>
            </a:r>
          </a:p>
          <a:p>
            <a:pPr algn="r">
              <a:lnSpc>
                <a:spcPts val="3800"/>
              </a:lnSpc>
              <a:spcAft>
                <a:spcPts val="1200"/>
              </a:spcAft>
            </a:pPr>
            <a:r>
              <a:rPr lang="en-US" altLang="ja-JP" sz="2600" b="1" dirty="0" smtClean="0">
                <a:solidFill>
                  <a:srgbClr val="D7003B"/>
                </a:solidFill>
                <a:latin typeface="MSゴシック"/>
                <a:cs typeface="MSゴシック"/>
              </a:rPr>
              <a:t>17.8</a:t>
            </a:r>
          </a:p>
          <a:p>
            <a:pPr algn="r">
              <a:lnSpc>
                <a:spcPts val="3800"/>
              </a:lnSpc>
              <a:spcAft>
                <a:spcPts val="1200"/>
              </a:spcAft>
            </a:pPr>
            <a:r>
              <a:rPr lang="en-US" altLang="ja-JP" sz="2600" b="1" dirty="0">
                <a:solidFill>
                  <a:srgbClr val="D7003B"/>
                </a:solidFill>
                <a:latin typeface="MSゴシック"/>
                <a:cs typeface="MSゴシック"/>
              </a:rPr>
              <a:t>31.6</a:t>
            </a:r>
            <a:endParaRPr lang="en-US" altLang="ja-JP" sz="2600" b="1" dirty="0" smtClean="0">
              <a:solidFill>
                <a:srgbClr val="D7003B"/>
              </a:solidFill>
              <a:latin typeface="MSゴシック"/>
              <a:cs typeface="MSゴシック"/>
            </a:endParaRPr>
          </a:p>
          <a:p>
            <a:pPr algn="r">
              <a:lnSpc>
                <a:spcPts val="3800"/>
              </a:lnSpc>
              <a:spcAft>
                <a:spcPts val="1200"/>
              </a:spcAft>
            </a:pPr>
            <a:r>
              <a:rPr lang="en-US" altLang="ja-JP" sz="2600" b="1" dirty="0">
                <a:solidFill>
                  <a:srgbClr val="D7003B"/>
                </a:solidFill>
                <a:latin typeface="MSゴシック"/>
                <a:cs typeface="MSゴシック"/>
              </a:rPr>
              <a:t>41.6</a:t>
            </a:r>
            <a:endParaRPr lang="en-US" altLang="ja-JP" sz="2600" b="1" dirty="0" smtClean="0">
              <a:solidFill>
                <a:srgbClr val="D7003B"/>
              </a:solidFill>
              <a:latin typeface="MSゴシック"/>
              <a:cs typeface="MSゴシック"/>
            </a:endParaRPr>
          </a:p>
        </p:txBody>
      </p:sp>
      <p:sp>
        <p:nvSpPr>
          <p:cNvPr id="9" name="テキスト ボックス 8"/>
          <p:cNvSpPr txBox="1"/>
          <p:nvPr/>
        </p:nvSpPr>
        <p:spPr>
          <a:xfrm>
            <a:off x="6237959" y="6237312"/>
            <a:ext cx="2258952" cy="246221"/>
          </a:xfrm>
          <a:prstGeom prst="rect">
            <a:avLst/>
          </a:prstGeom>
          <a:noFill/>
        </p:spPr>
        <p:txBody>
          <a:bodyPr wrap="none" rtlCol="0">
            <a:spAutoFit/>
          </a:bodyPr>
          <a:lstStyle/>
          <a:p>
            <a:pPr algn="r"/>
            <a:r>
              <a:rPr lang="en-US" altLang="ja-JP" sz="1000" dirty="0" smtClean="0"/>
              <a:t>※</a:t>
            </a:r>
            <a:r>
              <a:rPr lang="ja-JP" altLang="en-US" sz="1000" dirty="0" smtClean="0"/>
              <a:t>出典：全国がん登録</a:t>
            </a:r>
            <a:r>
              <a:rPr lang="en-US" altLang="ja-JP" sz="1000" dirty="0" smtClean="0"/>
              <a:t>2020</a:t>
            </a:r>
            <a:r>
              <a:rPr lang="ja-JP" altLang="en-US" sz="1000" dirty="0" smtClean="0"/>
              <a:t>　香川県版</a:t>
            </a:r>
            <a:endParaRPr kumimoji="1" lang="ja-JP" altLang="en-US" sz="1000" dirty="0"/>
          </a:p>
        </p:txBody>
      </p:sp>
    </p:spTree>
    <p:extLst>
      <p:ext uri="{BB962C8B-B14F-4D97-AF65-F5344CB8AC3E}">
        <p14:creationId xmlns:p14="http://schemas.microsoft.com/office/powerpoint/2010/main" val="2101104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3721</TotalTime>
  <Words>1270</Words>
  <Application>Microsoft Office PowerPoint</Application>
  <PresentationFormat>画面に合わせる (4:3)</PresentationFormat>
  <Paragraphs>172</Paragraphs>
  <Slides>8</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HGP創英角ｺﾞｼｯｸUB</vt:lpstr>
      <vt:lpstr>HGS創英角ｺﾞｼｯｸUB</vt:lpstr>
      <vt:lpstr>ＭＳ Ｐゴシック</vt:lpstr>
      <vt:lpstr>MSゴシック</vt:lpstr>
      <vt:lpstr>UD デジタル 教科書体 NK-B</vt:lpstr>
      <vt:lpstr>游ゴシック</vt:lpstr>
      <vt:lpstr>游明朝</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yoshioka</dc:creator>
  <cp:lastModifiedBy>SG32700のC20-1034</cp:lastModifiedBy>
  <cp:revision>108</cp:revision>
  <cp:lastPrinted>2021-03-09T04:19:02Z</cp:lastPrinted>
  <dcterms:created xsi:type="dcterms:W3CDTF">2016-03-24T07:00:08Z</dcterms:created>
  <dcterms:modified xsi:type="dcterms:W3CDTF">2025-04-24T05:14:49Z</dcterms:modified>
</cp:coreProperties>
</file>