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源柔ゴシック Heavy" panose="020B0600070205080204" charset="-128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HGSｺﾞｼｯｸM" panose="020B0600000000000000" pitchFamily="50" charset="-128"/>
      <p:regular r:id="rId8"/>
    </p:embeddedFont>
    <p:embeddedFont>
      <p:font typeface="源柔ゴシック Medium" panose="020B0600070205080204" charset="-128"/>
      <p:regular r:id="rId9"/>
    </p:embeddedFont>
    <p:embeddedFont>
      <p:font typeface="源柔ゴシック Bold" panose="020B0600070205080204" charset="-128"/>
      <p:regular r:id="rId10"/>
    </p:embeddedFont>
    <p:embeddedFont>
      <p:font typeface="源柔ゴシック" panose="020B0600070205080204" charset="-128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8" y="-3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6213">
            <a:off x="-1908924" y="-1744422"/>
            <a:ext cx="5759696" cy="5427861"/>
          </a:xfrm>
          <a:custGeom>
            <a:avLst/>
            <a:gdLst/>
            <a:ahLst/>
            <a:cxnLst/>
            <a:rect l="l" t="t" r="r" b="b"/>
            <a:pathLst>
              <a:path w="5759696" h="5427861">
                <a:moveTo>
                  <a:pt x="0" y="0"/>
                </a:moveTo>
                <a:lnTo>
                  <a:pt x="5759696" y="0"/>
                </a:lnTo>
                <a:lnTo>
                  <a:pt x="5759696" y="5427861"/>
                </a:lnTo>
                <a:lnTo>
                  <a:pt x="0" y="542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6852" y="1721075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31362" y="4547161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56213">
            <a:off x="4021017" y="6049248"/>
            <a:ext cx="5233222" cy="4931719"/>
          </a:xfrm>
          <a:custGeom>
            <a:avLst/>
            <a:gdLst/>
            <a:ahLst/>
            <a:cxnLst/>
            <a:rect l="l" t="t" r="r" b="b"/>
            <a:pathLst>
              <a:path w="5233222" h="4931719">
                <a:moveTo>
                  <a:pt x="0" y="0"/>
                </a:moveTo>
                <a:lnTo>
                  <a:pt x="5233222" y="0"/>
                </a:lnTo>
                <a:lnTo>
                  <a:pt x="5233222" y="4931720"/>
                </a:lnTo>
                <a:lnTo>
                  <a:pt x="0" y="4931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6831" y="3266145"/>
            <a:ext cx="960317" cy="4666117"/>
            <a:chOff x="0" y="0"/>
            <a:chExt cx="344156" cy="16722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4156" cy="1672231"/>
            </a:xfrm>
            <a:custGeom>
              <a:avLst/>
              <a:gdLst/>
              <a:ahLst/>
              <a:cxnLst/>
              <a:rect l="l" t="t" r="r" b="b"/>
              <a:pathLst>
                <a:path w="344156" h="1672231">
                  <a:moveTo>
                    <a:pt x="0" y="0"/>
                  </a:moveTo>
                  <a:lnTo>
                    <a:pt x="344156" y="0"/>
                  </a:lnTo>
                  <a:lnTo>
                    <a:pt x="344156" y="1672231"/>
                  </a:lnTo>
                  <a:lnTo>
                    <a:pt x="0" y="1672231"/>
                  </a:lnTo>
                  <a:close/>
                </a:path>
              </a:pathLst>
            </a:custGeom>
            <a:solidFill>
              <a:srgbClr val="AFDF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44156" cy="1700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78000" y="9227068"/>
            <a:ext cx="8823791" cy="2011318"/>
            <a:chOff x="0" y="0"/>
            <a:chExt cx="3162247" cy="7208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62247" cy="720811"/>
            </a:xfrm>
            <a:custGeom>
              <a:avLst/>
              <a:gdLst/>
              <a:ahLst/>
              <a:cxnLst/>
              <a:rect l="l" t="t" r="r" b="b"/>
              <a:pathLst>
                <a:path w="3162247" h="720811">
                  <a:moveTo>
                    <a:pt x="0" y="0"/>
                  </a:moveTo>
                  <a:lnTo>
                    <a:pt x="3162247" y="0"/>
                  </a:lnTo>
                  <a:lnTo>
                    <a:pt x="3162247" y="720811"/>
                  </a:lnTo>
                  <a:lnTo>
                    <a:pt x="0" y="7208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62247" cy="74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756000" y="9736321"/>
            <a:ext cx="6048000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206831" y="2772950"/>
            <a:ext cx="5146339" cy="0"/>
          </a:xfrm>
          <a:prstGeom prst="line">
            <a:avLst/>
          </a:prstGeom>
          <a:ln w="19050" cap="rnd">
            <a:solidFill>
              <a:srgbClr val="0EBD7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615129" y="1157000"/>
            <a:ext cx="4327070" cy="0"/>
          </a:xfrm>
          <a:prstGeom prst="line">
            <a:avLst/>
          </a:prstGeom>
          <a:ln w="19050" cap="rnd">
            <a:solidFill>
              <a:srgbClr val="0EBD7A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5986177" y="2913064"/>
            <a:ext cx="214538" cy="21453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24948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203200" y="-209550"/>
              <a:ext cx="406400" cy="920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2478" y="313837"/>
            <a:ext cx="6640884" cy="8675058"/>
            <a:chOff x="0" y="0"/>
            <a:chExt cx="2510035" cy="32788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10035" cy="3278886"/>
            </a:xfrm>
            <a:custGeom>
              <a:avLst/>
              <a:gdLst/>
              <a:ahLst/>
              <a:cxnLst/>
              <a:rect l="l" t="t" r="r" b="b"/>
              <a:pathLst>
                <a:path w="2510035" h="3278886">
                  <a:moveTo>
                    <a:pt x="34974" y="0"/>
                  </a:moveTo>
                  <a:lnTo>
                    <a:pt x="2475061" y="0"/>
                  </a:lnTo>
                  <a:cubicBezTo>
                    <a:pt x="2484337" y="0"/>
                    <a:pt x="2493233" y="3685"/>
                    <a:pt x="2499791" y="10244"/>
                  </a:cubicBezTo>
                  <a:cubicBezTo>
                    <a:pt x="2506350" y="16802"/>
                    <a:pt x="2510035" y="25698"/>
                    <a:pt x="2510035" y="34974"/>
                  </a:cubicBezTo>
                  <a:lnTo>
                    <a:pt x="2510035" y="3243912"/>
                  </a:lnTo>
                  <a:cubicBezTo>
                    <a:pt x="2510035" y="3263227"/>
                    <a:pt x="2494377" y="3278886"/>
                    <a:pt x="2475061" y="3278886"/>
                  </a:cubicBezTo>
                  <a:lnTo>
                    <a:pt x="34974" y="3278886"/>
                  </a:lnTo>
                  <a:cubicBezTo>
                    <a:pt x="15658" y="3278886"/>
                    <a:pt x="0" y="3263227"/>
                    <a:pt x="0" y="3243912"/>
                  </a:cubicBezTo>
                  <a:lnTo>
                    <a:pt x="0" y="34974"/>
                  </a:lnTo>
                  <a:cubicBezTo>
                    <a:pt x="0" y="15658"/>
                    <a:pt x="15658" y="0"/>
                    <a:pt x="3497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510035" cy="3307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61494" y="785525"/>
            <a:ext cx="5146339" cy="47625"/>
            <a:chOff x="0" y="0"/>
            <a:chExt cx="1844332" cy="1706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44332" cy="17068"/>
            </a:xfrm>
            <a:custGeom>
              <a:avLst/>
              <a:gdLst/>
              <a:ahLst/>
              <a:cxnLst/>
              <a:rect l="l" t="t" r="r" b="b"/>
              <a:pathLst>
                <a:path w="1844332" h="17068">
                  <a:moveTo>
                    <a:pt x="0" y="0"/>
                  </a:moveTo>
                  <a:lnTo>
                    <a:pt x="1844332" y="0"/>
                  </a:lnTo>
                  <a:lnTo>
                    <a:pt x="1844332" y="17068"/>
                  </a:lnTo>
                  <a:lnTo>
                    <a:pt x="0" y="17068"/>
                  </a:lnTo>
                  <a:close/>
                </a:path>
              </a:pathLst>
            </a:custGeom>
            <a:solidFill>
              <a:srgbClr val="AFDFD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844332" cy="4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56000" y="9799963"/>
            <a:ext cx="4671328" cy="79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香川県環境森林部環境政策課　地域環境共生グループ　担当：佐藤（さとう）</a:t>
            </a:r>
          </a:p>
          <a:p>
            <a:pPr algn="l">
              <a:lnSpc>
                <a:spcPts val="16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〒 760-8570　香川県高松市番町4丁目1番10号</a:t>
            </a:r>
          </a:p>
          <a:p>
            <a:pPr algn="l">
              <a:lnSpc>
                <a:spcPts val="16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E-mail：kankyoseisaku@pref.kagawa.lg.jp</a:t>
            </a:r>
          </a:p>
          <a:p>
            <a:pPr algn="l">
              <a:lnSpc>
                <a:spcPts val="1600"/>
              </a:lnSpc>
            </a:pPr>
            <a:endParaRPr lang="en-US" sz="1000" b="1" spc="50">
              <a:solidFill>
                <a:srgbClr val="545454"/>
              </a:solidFill>
              <a:latin typeface="源柔ゴシック Medium"/>
              <a:ea typeface="源柔ゴシック Medium"/>
              <a:cs typeface="源柔ゴシック Medium"/>
              <a:sym typeface="源柔ゴシック Medium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6000" y="9418047"/>
            <a:ext cx="4327070" cy="2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 spc="75">
                <a:solidFill>
                  <a:srgbClr val="37B1A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お申し込み・お問い合わせ先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1494" y="474100"/>
            <a:ext cx="5146339" cy="28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300" b="1" spc="65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第10回　かがわ環境活動団体交流会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43170" y="8581417"/>
            <a:ext cx="4273661" cy="21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ご提出いただいた個人情報は、本事業の目的以外に使用いたしません。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80000" y="10203046"/>
            <a:ext cx="3063267" cy="19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TEL：087-832-3213　　FAX：087-806-0227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19882" y="1771334"/>
            <a:ext cx="4880833" cy="37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09"/>
              </a:lnSpc>
            </a:pPr>
            <a:r>
              <a:rPr lang="en-US" sz="999" b="1" spc="-15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参加ご希望の方は、下記の参加申込書またはメールにて、必要事項をご記入いただき、</a:t>
            </a:r>
          </a:p>
          <a:p>
            <a:pPr algn="just">
              <a:lnSpc>
                <a:spcPts val="1509"/>
              </a:lnSpc>
              <a:spcBef>
                <a:spcPct val="0"/>
              </a:spcBef>
            </a:pPr>
            <a:r>
              <a:rPr lang="en-US" sz="999" b="1" spc="-15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下記の</a:t>
            </a:r>
            <a:r>
              <a:rPr lang="en-US" sz="999" b="1" u="sng" spc="-15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E-MAIL</a:t>
            </a:r>
            <a:r>
              <a:rPr lang="en-US" sz="999" b="1" u="sng" spc="-15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または</a:t>
            </a:r>
            <a:r>
              <a:rPr lang="en-US" sz="999" b="1" u="sng" spc="-15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FAX</a:t>
            </a:r>
            <a:r>
              <a:rPr lang="en-US" sz="999" b="1" spc="-15">
                <a:solidFill>
                  <a:srgbClr val="545454"/>
                </a:solidFill>
                <a:latin typeface="源柔ゴシック Medium"/>
                <a:ea typeface="源柔ゴシック Medium"/>
                <a:cs typeface="源柔ゴシック Medium"/>
                <a:sym typeface="源柔ゴシック Medium"/>
              </a:rPr>
              <a:t>にてご連絡ください。</a:t>
            </a:r>
          </a:p>
        </p:txBody>
      </p:sp>
      <p:sp>
        <p:nvSpPr>
          <p:cNvPr id="30" name="AutoShape 30"/>
          <p:cNvSpPr/>
          <p:nvPr/>
        </p:nvSpPr>
        <p:spPr>
          <a:xfrm flipV="1">
            <a:off x="5828120" y="3839999"/>
            <a:ext cx="0" cy="468720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6028794" y="4182512"/>
            <a:ext cx="214841" cy="214841"/>
          </a:xfrm>
          <a:custGeom>
            <a:avLst/>
            <a:gdLst/>
            <a:ahLst/>
            <a:cxnLst/>
            <a:rect l="l" t="t" r="r" b="b"/>
            <a:pathLst>
              <a:path w="214841" h="214841">
                <a:moveTo>
                  <a:pt x="0" y="0"/>
                </a:moveTo>
                <a:lnTo>
                  <a:pt x="214841" y="0"/>
                </a:lnTo>
                <a:lnTo>
                  <a:pt x="214841" y="214841"/>
                </a:lnTo>
                <a:lnTo>
                  <a:pt x="0" y="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37B1A4"/>
            </a:solidFill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6028794" y="4914306"/>
            <a:ext cx="214841" cy="214841"/>
          </a:xfrm>
          <a:custGeom>
            <a:avLst/>
            <a:gdLst/>
            <a:ahLst/>
            <a:cxnLst/>
            <a:rect l="l" t="t" r="r" b="b"/>
            <a:pathLst>
              <a:path w="214841" h="214841">
                <a:moveTo>
                  <a:pt x="0" y="0"/>
                </a:moveTo>
                <a:lnTo>
                  <a:pt x="214841" y="0"/>
                </a:lnTo>
                <a:lnTo>
                  <a:pt x="214841" y="214841"/>
                </a:lnTo>
                <a:lnTo>
                  <a:pt x="0" y="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37B1A4"/>
            </a:solidFill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6028794" y="5937821"/>
            <a:ext cx="214841" cy="214841"/>
          </a:xfrm>
          <a:custGeom>
            <a:avLst/>
            <a:gdLst/>
            <a:ahLst/>
            <a:cxnLst/>
            <a:rect l="l" t="t" r="r" b="b"/>
            <a:pathLst>
              <a:path w="214841" h="214841">
                <a:moveTo>
                  <a:pt x="0" y="0"/>
                </a:moveTo>
                <a:lnTo>
                  <a:pt x="214841" y="0"/>
                </a:lnTo>
                <a:lnTo>
                  <a:pt x="214841" y="214842"/>
                </a:lnTo>
                <a:lnTo>
                  <a:pt x="0" y="214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37B1A4"/>
            </a:solidFill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6028794" y="6996292"/>
            <a:ext cx="214841" cy="214841"/>
          </a:xfrm>
          <a:custGeom>
            <a:avLst/>
            <a:gdLst/>
            <a:ahLst/>
            <a:cxnLst/>
            <a:rect l="l" t="t" r="r" b="b"/>
            <a:pathLst>
              <a:path w="214841" h="214841">
                <a:moveTo>
                  <a:pt x="0" y="0"/>
                </a:moveTo>
                <a:lnTo>
                  <a:pt x="214841" y="0"/>
                </a:lnTo>
                <a:lnTo>
                  <a:pt x="214841" y="214841"/>
                </a:lnTo>
                <a:lnTo>
                  <a:pt x="0" y="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37B1A4"/>
            </a:solidFill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6028794" y="7571853"/>
            <a:ext cx="214841" cy="214841"/>
          </a:xfrm>
          <a:custGeom>
            <a:avLst/>
            <a:gdLst/>
            <a:ahLst/>
            <a:cxnLst/>
            <a:rect l="l" t="t" r="r" b="b"/>
            <a:pathLst>
              <a:path w="214841" h="214841">
                <a:moveTo>
                  <a:pt x="0" y="0"/>
                </a:moveTo>
                <a:lnTo>
                  <a:pt x="214841" y="0"/>
                </a:lnTo>
                <a:lnTo>
                  <a:pt x="214841" y="214841"/>
                </a:lnTo>
                <a:lnTo>
                  <a:pt x="0" y="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37B1A4"/>
            </a:solidFill>
            <a:prstDash val="solid"/>
            <a:miter/>
          </a:ln>
        </p:spPr>
      </p:sp>
      <p:sp>
        <p:nvSpPr>
          <p:cNvPr id="36" name="Freeform 36"/>
          <p:cNvSpPr/>
          <p:nvPr/>
        </p:nvSpPr>
        <p:spPr>
          <a:xfrm>
            <a:off x="6028794" y="8144875"/>
            <a:ext cx="214841" cy="214841"/>
          </a:xfrm>
          <a:custGeom>
            <a:avLst/>
            <a:gdLst/>
            <a:ahLst/>
            <a:cxnLst/>
            <a:rect l="l" t="t" r="r" b="b"/>
            <a:pathLst>
              <a:path w="214841" h="214841">
                <a:moveTo>
                  <a:pt x="0" y="0"/>
                </a:moveTo>
                <a:lnTo>
                  <a:pt x="214841" y="0"/>
                </a:lnTo>
                <a:lnTo>
                  <a:pt x="214841" y="214841"/>
                </a:lnTo>
                <a:lnTo>
                  <a:pt x="0" y="214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19050" cap="sq">
            <a:solidFill>
              <a:srgbClr val="37B1A4"/>
            </a:solidFill>
            <a:prstDash val="solid"/>
            <a:miter/>
          </a:ln>
        </p:spPr>
      </p:sp>
      <p:sp>
        <p:nvSpPr>
          <p:cNvPr id="37" name="TextBox 37"/>
          <p:cNvSpPr txBox="1"/>
          <p:nvPr/>
        </p:nvSpPr>
        <p:spPr>
          <a:xfrm>
            <a:off x="2288372" y="3902960"/>
            <a:ext cx="3455178" cy="18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"/>
              </a:lnSpc>
            </a:pPr>
            <a:r>
              <a:rPr lang="en-US" sz="900" spc="-26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※複数で参加される場合は、参加者全員のお名前をご記入ください。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88372" y="4721203"/>
            <a:ext cx="3455178" cy="18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"/>
              </a:lnSpc>
            </a:pPr>
            <a:r>
              <a:rPr lang="en-US" sz="900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※これから活動を始めようと思っている方は空欄でかまいません。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88372" y="5424868"/>
            <a:ext cx="3539748" cy="312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2"/>
              </a:lnSpc>
            </a:pPr>
            <a:r>
              <a:rPr lang="en-US" sz="900" spc="-41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※簡潔にご記入ください。これから活動を始めようと思っている方は、</a:t>
            </a:r>
          </a:p>
          <a:p>
            <a:pPr algn="l">
              <a:lnSpc>
                <a:spcPts val="1242"/>
              </a:lnSpc>
            </a:pPr>
            <a:r>
              <a:rPr lang="en-US" sz="900" spc="-41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　どんな活動がしてみたいか教えてください。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288372" y="6826111"/>
            <a:ext cx="3342735" cy="2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〒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88372" y="7457553"/>
            <a:ext cx="3138956" cy="19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TEL：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88372" y="7697621"/>
            <a:ext cx="3138956" cy="19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1000" b="1" spc="5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E-mail：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49751" y="2757483"/>
            <a:ext cx="5146339" cy="544256"/>
            <a:chOff x="0" y="0"/>
            <a:chExt cx="1844332" cy="19504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844332" cy="195049"/>
            </a:xfrm>
            <a:custGeom>
              <a:avLst/>
              <a:gdLst/>
              <a:ahLst/>
              <a:cxnLst/>
              <a:rect l="l" t="t" r="r" b="b"/>
              <a:pathLst>
                <a:path w="1844332" h="195049">
                  <a:moveTo>
                    <a:pt x="0" y="0"/>
                  </a:moveTo>
                  <a:lnTo>
                    <a:pt x="1844332" y="0"/>
                  </a:lnTo>
                  <a:lnTo>
                    <a:pt x="1844332" y="195049"/>
                  </a:lnTo>
                  <a:lnTo>
                    <a:pt x="0" y="195049"/>
                  </a:lnTo>
                  <a:close/>
                </a:path>
              </a:pathLst>
            </a:custGeom>
            <a:solidFill>
              <a:srgbClr val="AFDFD9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1844332" cy="223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985119" y="3443264"/>
            <a:ext cx="285795" cy="285795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37B1A4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203200" y="-9525"/>
              <a:ext cx="406400" cy="720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541829" y="3406514"/>
            <a:ext cx="4286291" cy="18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40"/>
              </a:lnSpc>
            </a:pPr>
            <a:r>
              <a:rPr lang="en-US" sz="900" spc="45" dirty="0" err="1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他の参加者の方々と共有してもいい項目に</a:t>
            </a:r>
            <a:r>
              <a:rPr lang="en-US" sz="900" spc="45" dirty="0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✔（</a:t>
            </a:r>
            <a:r>
              <a:rPr lang="en-US" sz="900" spc="45" dirty="0" err="1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チェック）をつけてください</a:t>
            </a:r>
            <a:r>
              <a:rPr lang="en-US" sz="900" spc="45" dirty="0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。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41829" y="3591532"/>
            <a:ext cx="3861008" cy="1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545454"/>
                </a:solidFill>
                <a:latin typeface="源柔ゴシック"/>
                <a:ea typeface="源柔ゴシック"/>
                <a:cs typeface="源柔ゴシック"/>
                <a:sym typeface="源柔ゴシック"/>
              </a:rPr>
              <a:t>※✔をつけた項目は、当日お配りする参加者名簿に情報を掲載させていただきます。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49751" y="2727592"/>
            <a:ext cx="5146339" cy="333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500" b="1" spc="303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参加申込書</a:t>
            </a:r>
          </a:p>
        </p:txBody>
      </p:sp>
      <p:grpSp>
        <p:nvGrpSpPr>
          <p:cNvPr id="52" name="Group 52"/>
          <p:cNvGrpSpPr/>
          <p:nvPr/>
        </p:nvGrpSpPr>
        <p:grpSpPr>
          <a:xfrm rot="-5400000">
            <a:off x="-602097" y="5725192"/>
            <a:ext cx="4666117" cy="962421"/>
            <a:chOff x="0" y="0"/>
            <a:chExt cx="1672231" cy="34491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672231" cy="344910"/>
            </a:xfrm>
            <a:custGeom>
              <a:avLst/>
              <a:gdLst/>
              <a:ahLst/>
              <a:cxnLst/>
              <a:rect l="l" t="t" r="r" b="b"/>
              <a:pathLst>
                <a:path w="1672231" h="344910">
                  <a:moveTo>
                    <a:pt x="0" y="0"/>
                  </a:moveTo>
                  <a:lnTo>
                    <a:pt x="1672231" y="0"/>
                  </a:lnTo>
                  <a:lnTo>
                    <a:pt x="1672231" y="344910"/>
                  </a:lnTo>
                  <a:lnTo>
                    <a:pt x="0" y="344910"/>
                  </a:lnTo>
                  <a:close/>
                </a:path>
              </a:pathLst>
            </a:custGeom>
            <a:solidFill>
              <a:srgbClr val="AFDFD9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1672231" cy="373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387909" y="4149569"/>
            <a:ext cx="684000" cy="2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氏　名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19882" y="4828792"/>
            <a:ext cx="822159" cy="398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4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所　属</a:t>
            </a:r>
          </a:p>
          <a:p>
            <a:pPr algn="ctr">
              <a:lnSpc>
                <a:spcPts val="1524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（団体名）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87909" y="5942787"/>
            <a:ext cx="684000" cy="2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主な活動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87909" y="6962445"/>
            <a:ext cx="684000" cy="2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住　所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87909" y="7536736"/>
            <a:ext cx="684000" cy="2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連絡先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87909" y="8111028"/>
            <a:ext cx="684000" cy="2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200" b="1" spc="60">
                <a:solidFill>
                  <a:srgbClr val="545454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備　考</a:t>
            </a:r>
          </a:p>
        </p:txBody>
      </p:sp>
      <p:sp>
        <p:nvSpPr>
          <p:cNvPr id="61" name="AutoShape 61"/>
          <p:cNvSpPr/>
          <p:nvPr/>
        </p:nvSpPr>
        <p:spPr>
          <a:xfrm>
            <a:off x="1249751" y="3873344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2" name="AutoShape 62"/>
          <p:cNvSpPr/>
          <p:nvPr/>
        </p:nvSpPr>
        <p:spPr>
          <a:xfrm>
            <a:off x="1249751" y="4692628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3" name="AutoShape 63"/>
          <p:cNvSpPr/>
          <p:nvPr/>
        </p:nvSpPr>
        <p:spPr>
          <a:xfrm>
            <a:off x="1249751" y="5351524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4" name="AutoShape 64"/>
          <p:cNvSpPr/>
          <p:nvPr/>
        </p:nvSpPr>
        <p:spPr>
          <a:xfrm>
            <a:off x="1249751" y="6816586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5" name="AutoShape 65"/>
          <p:cNvSpPr/>
          <p:nvPr/>
        </p:nvSpPr>
        <p:spPr>
          <a:xfrm>
            <a:off x="1249751" y="7390878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6" name="AutoShape 66"/>
          <p:cNvSpPr/>
          <p:nvPr/>
        </p:nvSpPr>
        <p:spPr>
          <a:xfrm>
            <a:off x="1249751" y="7965169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>
            <a:off x="1249751" y="8539461"/>
            <a:ext cx="5146339" cy="0"/>
          </a:xfrm>
          <a:prstGeom prst="line">
            <a:avLst/>
          </a:prstGeom>
          <a:ln w="19050" cap="rnd">
            <a:solidFill>
              <a:srgbClr val="37B1A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8" name="TextBox 68"/>
          <p:cNvSpPr txBox="1"/>
          <p:nvPr/>
        </p:nvSpPr>
        <p:spPr>
          <a:xfrm>
            <a:off x="2808202" y="3051402"/>
            <a:ext cx="4621997" cy="18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09"/>
              </a:lnSpc>
              <a:spcBef>
                <a:spcPct val="0"/>
              </a:spcBef>
            </a:pPr>
            <a:r>
              <a:rPr lang="en-US" sz="999" b="1" u="sng">
                <a:solidFill>
                  <a:srgbClr val="545454"/>
                </a:solidFill>
                <a:latin typeface="源柔ゴシック Heavy"/>
                <a:ea typeface="源柔ゴシック Heavy"/>
                <a:cs typeface="源柔ゴシック Heavy"/>
                <a:sym typeface="源柔ゴシック Heavy"/>
              </a:rPr>
              <a:t>申込締切 ： 2024年  12月  6日（金）</a:t>
            </a:r>
          </a:p>
        </p:txBody>
      </p:sp>
      <p:grpSp>
        <p:nvGrpSpPr>
          <p:cNvPr id="69" name="Group 69"/>
          <p:cNvGrpSpPr/>
          <p:nvPr/>
        </p:nvGrpSpPr>
        <p:grpSpPr>
          <a:xfrm>
            <a:off x="1405400" y="972586"/>
            <a:ext cx="4835041" cy="151130"/>
            <a:chOff x="0" y="0"/>
            <a:chExt cx="6446721" cy="201507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36087"/>
              <a:ext cx="129334" cy="129334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B1A4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76200" y="-133350"/>
                <a:ext cx="6604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>
              <a:off x="284058" y="-38100"/>
              <a:ext cx="6162663" cy="239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509"/>
                </a:lnSpc>
                <a:spcBef>
                  <a:spcPct val="0"/>
                </a:spcBef>
              </a:pPr>
              <a:r>
                <a:rPr lang="en-US" sz="999" b="1">
                  <a:solidFill>
                    <a:srgbClr val="545454"/>
                  </a:solidFill>
                  <a:latin typeface="源柔ゴシック Heavy"/>
                  <a:ea typeface="源柔ゴシック Heavy"/>
                  <a:cs typeface="源柔ゴシック Heavy"/>
                  <a:sym typeface="源柔ゴシック Heavy"/>
                </a:rPr>
                <a:t>日　時：2024年12月15日（日）　13：30～16：00　（13：00開場）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405400" y="1198470"/>
            <a:ext cx="4835041" cy="151130"/>
            <a:chOff x="0" y="0"/>
            <a:chExt cx="6446721" cy="201507"/>
          </a:xfrm>
        </p:grpSpPr>
        <p:grpSp>
          <p:nvGrpSpPr>
            <p:cNvPr id="75" name="Group 75"/>
            <p:cNvGrpSpPr/>
            <p:nvPr/>
          </p:nvGrpSpPr>
          <p:grpSpPr>
            <a:xfrm>
              <a:off x="0" y="36087"/>
              <a:ext cx="129334" cy="129334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B1A4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76200" y="-133350"/>
                <a:ext cx="6604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78" name="TextBox 78"/>
            <p:cNvSpPr txBox="1"/>
            <p:nvPr/>
          </p:nvSpPr>
          <p:spPr>
            <a:xfrm>
              <a:off x="284058" y="-38100"/>
              <a:ext cx="6162663" cy="239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509"/>
                </a:lnSpc>
                <a:spcBef>
                  <a:spcPct val="0"/>
                </a:spcBef>
              </a:pPr>
              <a:r>
                <a:rPr lang="en-US" sz="999" b="1">
                  <a:solidFill>
                    <a:srgbClr val="545454"/>
                  </a:solidFill>
                  <a:latin typeface="源柔ゴシック Heavy"/>
                  <a:ea typeface="源柔ゴシック Heavy"/>
                  <a:cs typeface="源柔ゴシック Heavy"/>
                  <a:sym typeface="源柔ゴシック Heavy"/>
                </a:rPr>
                <a:t>会　場：香川県庁本館12階　第1・2会議室　（香川県高松市番町４丁目1-10）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2404228" y="1463900"/>
            <a:ext cx="2751544" cy="235694"/>
            <a:chOff x="0" y="0"/>
            <a:chExt cx="986091" cy="84467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986091" cy="84467"/>
            </a:xfrm>
            <a:custGeom>
              <a:avLst/>
              <a:gdLst/>
              <a:ahLst/>
              <a:cxnLst/>
              <a:rect l="l" t="t" r="r" b="b"/>
              <a:pathLst>
                <a:path w="986091" h="84467">
                  <a:moveTo>
                    <a:pt x="42234" y="0"/>
                  </a:moveTo>
                  <a:lnTo>
                    <a:pt x="943857" y="0"/>
                  </a:lnTo>
                  <a:cubicBezTo>
                    <a:pt x="967182" y="0"/>
                    <a:pt x="986091" y="18909"/>
                    <a:pt x="986091" y="42234"/>
                  </a:cubicBezTo>
                  <a:lnTo>
                    <a:pt x="986091" y="42234"/>
                  </a:lnTo>
                  <a:cubicBezTo>
                    <a:pt x="986091" y="53435"/>
                    <a:pt x="981642" y="64177"/>
                    <a:pt x="973721" y="72097"/>
                  </a:cubicBezTo>
                  <a:cubicBezTo>
                    <a:pt x="965801" y="80018"/>
                    <a:pt x="955058" y="84467"/>
                    <a:pt x="943857" y="84467"/>
                  </a:cubicBezTo>
                  <a:lnTo>
                    <a:pt x="42234" y="84467"/>
                  </a:lnTo>
                  <a:cubicBezTo>
                    <a:pt x="31033" y="84467"/>
                    <a:pt x="20290" y="80018"/>
                    <a:pt x="12370" y="72097"/>
                  </a:cubicBezTo>
                  <a:cubicBezTo>
                    <a:pt x="4450" y="64177"/>
                    <a:pt x="0" y="53435"/>
                    <a:pt x="0" y="42234"/>
                  </a:cubicBezTo>
                  <a:lnTo>
                    <a:pt x="0" y="42234"/>
                  </a:lnTo>
                  <a:cubicBezTo>
                    <a:pt x="0" y="31033"/>
                    <a:pt x="4450" y="20290"/>
                    <a:pt x="12370" y="12370"/>
                  </a:cubicBezTo>
                  <a:cubicBezTo>
                    <a:pt x="20290" y="4450"/>
                    <a:pt x="31033" y="0"/>
                    <a:pt x="42234" y="0"/>
                  </a:cubicBezTo>
                  <a:close/>
                </a:path>
              </a:pathLst>
            </a:custGeom>
            <a:solidFill>
              <a:srgbClr val="37B1A4"/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19050"/>
              <a:ext cx="986091" cy="103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78"/>
                </a:lnSpc>
              </a:pPr>
              <a:endParaRPr/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3072428" y="1428341"/>
            <a:ext cx="1415144" cy="25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  <a:spcBef>
                <a:spcPct val="0"/>
              </a:spcBef>
            </a:pPr>
            <a:r>
              <a:rPr lang="en-US" sz="1399" b="1" spc="349">
                <a:solidFill>
                  <a:srgbClr val="FFFFFF"/>
                </a:solidFill>
                <a:latin typeface="源柔ゴシック Bold"/>
                <a:ea typeface="源柔ゴシック Bold"/>
                <a:cs typeface="源柔ゴシック Bold"/>
                <a:sym typeface="源柔ゴシック Bold"/>
              </a:rPr>
              <a:t>申込方法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923167" y="2196358"/>
            <a:ext cx="4880833" cy="2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1"/>
              </a:lnSpc>
              <a:spcBef>
                <a:spcPct val="0"/>
              </a:spcBef>
            </a:pPr>
            <a:r>
              <a:rPr lang="en-US" sz="1199" b="1" spc="62">
                <a:solidFill>
                  <a:srgbClr val="545454"/>
                </a:solidFill>
                <a:latin typeface="源柔ゴシック Heavy"/>
                <a:ea typeface="源柔ゴシック Heavy"/>
                <a:cs typeface="源柔ゴシック Heavy"/>
                <a:sym typeface="源柔ゴシック Heavy"/>
              </a:rPr>
              <a:t>E-mail ： kankyoseisaku@pref.kagawa.lg.jp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923167" y="2408652"/>
            <a:ext cx="2209711" cy="24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2"/>
              </a:lnSpc>
              <a:spcBef>
                <a:spcPct val="0"/>
              </a:spcBef>
            </a:pPr>
            <a:r>
              <a:rPr lang="en-US" sz="1299" b="1" spc="38">
                <a:solidFill>
                  <a:srgbClr val="545454"/>
                </a:solidFill>
                <a:latin typeface="源柔ゴシック Heavy"/>
                <a:ea typeface="源柔ゴシック Heavy"/>
                <a:cs typeface="源柔ゴシック Heavy"/>
                <a:sym typeface="源柔ゴシック Heavy"/>
              </a:rPr>
              <a:t>FAX      ： 087 - 806 - 0227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957191" y="4851796"/>
            <a:ext cx="374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5942199" y="5884522"/>
            <a:ext cx="374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5962790" y="6933816"/>
            <a:ext cx="3537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5942199" y="7508108"/>
            <a:ext cx="374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5942199" y="8082400"/>
            <a:ext cx="374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940865" y="4120507"/>
            <a:ext cx="374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1600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2290353" y="4942325"/>
            <a:ext cx="34696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2289834" y="4127500"/>
            <a:ext cx="346961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2289834" y="5753269"/>
            <a:ext cx="346961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2289834" y="8013700"/>
            <a:ext cx="346961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kumimoji="1" lang="en-US" altLang="ja-JP" sz="9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2696130" y="7442405"/>
            <a:ext cx="3060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867350" y="7700932"/>
            <a:ext cx="2880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454960" y="6832796"/>
            <a:ext cx="1584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2271336" y="7103487"/>
            <a:ext cx="3492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sz="900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163</Words>
  <Application>Microsoft Office PowerPoint</Application>
  <PresentationFormat>ユーザー設定</PresentationFormat>
  <Paragraphs>38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源柔ゴシック Heavy</vt:lpstr>
      <vt:lpstr>Calibri</vt:lpstr>
      <vt:lpstr>HGSｺﾞｼｯｸM</vt:lpstr>
      <vt:lpstr>ＭＳ Ｐゴシック</vt:lpstr>
      <vt:lpstr>源柔ゴシック Medium</vt:lpstr>
      <vt:lpstr>源柔ゴシック Bold</vt:lpstr>
      <vt:lpstr>源柔ゴシック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かがわ環境活動団体交流会チラシ</dc:title>
  <dc:creator>SG14910のC20-2037</dc:creator>
  <cp:lastModifiedBy>SG14910のC20-2029</cp:lastModifiedBy>
  <cp:revision>5</cp:revision>
  <dcterms:created xsi:type="dcterms:W3CDTF">2006-08-16T00:00:00Z</dcterms:created>
  <dcterms:modified xsi:type="dcterms:W3CDTF">2024-11-15T06:00:26Z</dcterms:modified>
  <dc:identifier>DAGPGsjZba0</dc:identifier>
</cp:coreProperties>
</file>