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72"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0" d="100"/>
          <a:sy n="70" d="100"/>
        </p:scale>
        <p:origin x="-73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FB249D0-CB4C-4E80-9D1B-514499E3F6E5}" type="datetimeFigureOut">
              <a:rPr kumimoji="1" lang="ja-JP" altLang="en-US" smtClean="0"/>
              <a:t>2018/5/11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D7CE7A2-33FE-4ED5-840E-81078FF57349}" type="slidenum">
              <a:rPr kumimoji="1" lang="ja-JP" altLang="en-US" smtClean="0"/>
              <a:t>‹#›</a:t>
            </a:fld>
            <a:endParaRPr kumimoji="1" lang="ja-JP" altLang="en-US"/>
          </a:p>
        </p:txBody>
      </p:sp>
    </p:spTree>
    <p:extLst>
      <p:ext uri="{BB962C8B-B14F-4D97-AF65-F5344CB8AC3E}">
        <p14:creationId xmlns:p14="http://schemas.microsoft.com/office/powerpoint/2010/main" val="1461866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EBEA0D4-980C-48F9-9816-312C92CA7EA4}" type="datetime1">
              <a:rPr kumimoji="1" lang="ja-JP" altLang="en-US" smtClean="0"/>
              <a:t>2018/5/11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59C003-05CB-4AE4-B08A-485E5406ACB7}" type="slidenum">
              <a:rPr kumimoji="1" lang="ja-JP" altLang="en-US" smtClean="0"/>
              <a:t>‹#›</a:t>
            </a:fld>
            <a:endParaRPr kumimoji="1" lang="ja-JP" altLang="en-US"/>
          </a:p>
        </p:txBody>
      </p:sp>
    </p:spTree>
    <p:extLst>
      <p:ext uri="{BB962C8B-B14F-4D97-AF65-F5344CB8AC3E}">
        <p14:creationId xmlns:p14="http://schemas.microsoft.com/office/powerpoint/2010/main" val="2242731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1894BAF-C5DC-4E7A-9642-D94FA7A8417A}" type="datetime1">
              <a:rPr kumimoji="1" lang="ja-JP" altLang="en-US" smtClean="0"/>
              <a:t>2018/5/11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59C003-05CB-4AE4-B08A-485E5406ACB7}" type="slidenum">
              <a:rPr kumimoji="1" lang="ja-JP" altLang="en-US" smtClean="0"/>
              <a:t>‹#›</a:t>
            </a:fld>
            <a:endParaRPr kumimoji="1" lang="ja-JP" altLang="en-US"/>
          </a:p>
        </p:txBody>
      </p:sp>
    </p:spTree>
    <p:extLst>
      <p:ext uri="{BB962C8B-B14F-4D97-AF65-F5344CB8AC3E}">
        <p14:creationId xmlns:p14="http://schemas.microsoft.com/office/powerpoint/2010/main" val="880313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AB30F2-EA03-4729-87D8-E5CF29F44330}" type="datetime1">
              <a:rPr kumimoji="1" lang="ja-JP" altLang="en-US" smtClean="0"/>
              <a:t>2018/5/11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59C003-05CB-4AE4-B08A-485E5406ACB7}" type="slidenum">
              <a:rPr kumimoji="1" lang="ja-JP" altLang="en-US" smtClean="0"/>
              <a:t>‹#›</a:t>
            </a:fld>
            <a:endParaRPr kumimoji="1" lang="ja-JP" altLang="en-US"/>
          </a:p>
        </p:txBody>
      </p:sp>
    </p:spTree>
    <p:extLst>
      <p:ext uri="{BB962C8B-B14F-4D97-AF65-F5344CB8AC3E}">
        <p14:creationId xmlns:p14="http://schemas.microsoft.com/office/powerpoint/2010/main" val="4060415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18C7E35-E29C-45FA-8526-812F2BCB30BF}" type="datetime1">
              <a:rPr kumimoji="1" lang="ja-JP" altLang="en-US" smtClean="0"/>
              <a:t>2018/5/11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59C003-05CB-4AE4-B08A-485E5406ACB7}" type="slidenum">
              <a:rPr kumimoji="1" lang="ja-JP" altLang="en-US" smtClean="0"/>
              <a:t>‹#›</a:t>
            </a:fld>
            <a:endParaRPr kumimoji="1" lang="ja-JP" altLang="en-US"/>
          </a:p>
        </p:txBody>
      </p:sp>
    </p:spTree>
    <p:extLst>
      <p:ext uri="{BB962C8B-B14F-4D97-AF65-F5344CB8AC3E}">
        <p14:creationId xmlns:p14="http://schemas.microsoft.com/office/powerpoint/2010/main" val="3260310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9AD2564-D18A-440E-8FBD-3832C11AE025}" type="datetime1">
              <a:rPr kumimoji="1" lang="ja-JP" altLang="en-US" smtClean="0"/>
              <a:t>2018/5/11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F59C003-05CB-4AE4-B08A-485E5406ACB7}" type="slidenum">
              <a:rPr kumimoji="1" lang="ja-JP" altLang="en-US" smtClean="0"/>
              <a:t>‹#›</a:t>
            </a:fld>
            <a:endParaRPr kumimoji="1" lang="ja-JP" altLang="en-US"/>
          </a:p>
        </p:txBody>
      </p:sp>
    </p:spTree>
    <p:extLst>
      <p:ext uri="{BB962C8B-B14F-4D97-AF65-F5344CB8AC3E}">
        <p14:creationId xmlns:p14="http://schemas.microsoft.com/office/powerpoint/2010/main" val="1351754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BD3E024-5850-46FE-A614-46FD325CC8DB}" type="datetime1">
              <a:rPr kumimoji="1" lang="ja-JP" altLang="en-US" smtClean="0"/>
              <a:t>2018/5/11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59C003-05CB-4AE4-B08A-485E5406ACB7}" type="slidenum">
              <a:rPr kumimoji="1" lang="ja-JP" altLang="en-US" smtClean="0"/>
              <a:t>‹#›</a:t>
            </a:fld>
            <a:endParaRPr kumimoji="1" lang="ja-JP" altLang="en-US"/>
          </a:p>
        </p:txBody>
      </p:sp>
    </p:spTree>
    <p:extLst>
      <p:ext uri="{BB962C8B-B14F-4D97-AF65-F5344CB8AC3E}">
        <p14:creationId xmlns:p14="http://schemas.microsoft.com/office/powerpoint/2010/main" val="2551306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66C5FED-1524-4BD3-9224-272BDD552F82}" type="datetime1">
              <a:rPr kumimoji="1" lang="ja-JP" altLang="en-US" smtClean="0"/>
              <a:t>2018/5/11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F59C003-05CB-4AE4-B08A-485E5406ACB7}" type="slidenum">
              <a:rPr kumimoji="1" lang="ja-JP" altLang="en-US" smtClean="0"/>
              <a:t>‹#›</a:t>
            </a:fld>
            <a:endParaRPr kumimoji="1" lang="ja-JP" altLang="en-US"/>
          </a:p>
        </p:txBody>
      </p:sp>
    </p:spTree>
    <p:extLst>
      <p:ext uri="{BB962C8B-B14F-4D97-AF65-F5344CB8AC3E}">
        <p14:creationId xmlns:p14="http://schemas.microsoft.com/office/powerpoint/2010/main" val="1501031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279AC9E-4DF9-449C-B67D-0D85F128D4AF}" type="datetime1">
              <a:rPr kumimoji="1" lang="ja-JP" altLang="en-US" smtClean="0"/>
              <a:t>2018/5/11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F59C003-05CB-4AE4-B08A-485E5406ACB7}" type="slidenum">
              <a:rPr kumimoji="1" lang="ja-JP" altLang="en-US" smtClean="0"/>
              <a:t>‹#›</a:t>
            </a:fld>
            <a:endParaRPr kumimoji="1" lang="ja-JP" altLang="en-US"/>
          </a:p>
        </p:txBody>
      </p:sp>
    </p:spTree>
    <p:extLst>
      <p:ext uri="{BB962C8B-B14F-4D97-AF65-F5344CB8AC3E}">
        <p14:creationId xmlns:p14="http://schemas.microsoft.com/office/powerpoint/2010/main" val="3458549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53623FE-A4BF-4380-AA37-9984DC468B75}" type="datetime1">
              <a:rPr kumimoji="1" lang="ja-JP" altLang="en-US" smtClean="0"/>
              <a:t>2018/5/11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F59C003-05CB-4AE4-B08A-485E5406ACB7}" type="slidenum">
              <a:rPr kumimoji="1" lang="ja-JP" altLang="en-US" smtClean="0"/>
              <a:t>‹#›</a:t>
            </a:fld>
            <a:endParaRPr kumimoji="1" lang="ja-JP" altLang="en-US"/>
          </a:p>
        </p:txBody>
      </p:sp>
    </p:spTree>
    <p:extLst>
      <p:ext uri="{BB962C8B-B14F-4D97-AF65-F5344CB8AC3E}">
        <p14:creationId xmlns:p14="http://schemas.microsoft.com/office/powerpoint/2010/main" val="57913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EC75789-A03B-4F79-BFC9-1FD997B31357}" type="datetime1">
              <a:rPr kumimoji="1" lang="ja-JP" altLang="en-US" smtClean="0"/>
              <a:t>2018/5/11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59C003-05CB-4AE4-B08A-485E5406ACB7}" type="slidenum">
              <a:rPr kumimoji="1" lang="ja-JP" altLang="en-US" smtClean="0"/>
              <a:t>‹#›</a:t>
            </a:fld>
            <a:endParaRPr kumimoji="1" lang="ja-JP" altLang="en-US"/>
          </a:p>
        </p:txBody>
      </p:sp>
    </p:spTree>
    <p:extLst>
      <p:ext uri="{BB962C8B-B14F-4D97-AF65-F5344CB8AC3E}">
        <p14:creationId xmlns:p14="http://schemas.microsoft.com/office/powerpoint/2010/main" val="1528471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392BBE5-3205-4A18-B514-D6A0ED1A082E}" type="datetime1">
              <a:rPr kumimoji="1" lang="ja-JP" altLang="en-US" smtClean="0"/>
              <a:t>2018/5/11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F59C003-05CB-4AE4-B08A-485E5406ACB7}" type="slidenum">
              <a:rPr kumimoji="1" lang="ja-JP" altLang="en-US" smtClean="0"/>
              <a:t>‹#›</a:t>
            </a:fld>
            <a:endParaRPr kumimoji="1" lang="ja-JP" altLang="en-US"/>
          </a:p>
        </p:txBody>
      </p:sp>
    </p:spTree>
    <p:extLst>
      <p:ext uri="{BB962C8B-B14F-4D97-AF65-F5344CB8AC3E}">
        <p14:creationId xmlns:p14="http://schemas.microsoft.com/office/powerpoint/2010/main" val="3928361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5FC6F5-B86F-409D-851C-4837CB53EFF4}" type="datetime1">
              <a:rPr kumimoji="1" lang="ja-JP" altLang="en-US" smtClean="0"/>
              <a:t>2018/5/11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59C003-05CB-4AE4-B08A-485E5406ACB7}" type="slidenum">
              <a:rPr kumimoji="1" lang="ja-JP" altLang="en-US" smtClean="0"/>
              <a:t>‹#›</a:t>
            </a:fld>
            <a:endParaRPr kumimoji="1" lang="ja-JP" altLang="en-US"/>
          </a:p>
        </p:txBody>
      </p:sp>
    </p:spTree>
    <p:extLst>
      <p:ext uri="{BB962C8B-B14F-4D97-AF65-F5344CB8AC3E}">
        <p14:creationId xmlns:p14="http://schemas.microsoft.com/office/powerpoint/2010/main" val="2210933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9"/>
          <p:cNvSpPr>
            <a:spLocks noChangeArrowheads="1"/>
          </p:cNvSpPr>
          <p:nvPr/>
        </p:nvSpPr>
        <p:spPr bwMode="auto">
          <a:xfrm>
            <a:off x="62242" y="499429"/>
            <a:ext cx="9020477" cy="985355"/>
          </a:xfrm>
          <a:prstGeom prst="roundRect">
            <a:avLst>
              <a:gd name="adj" fmla="val 0"/>
            </a:avLst>
          </a:prstGeom>
          <a:solidFill>
            <a:schemeClr val="bg1"/>
          </a:solidFill>
          <a:ln w="38100" cap="rnd">
            <a:solidFill>
              <a:schemeClr val="tx2">
                <a:lumMod val="50000"/>
              </a:schemeClr>
            </a:solidFill>
            <a:prstDash val="solid"/>
            <a:round/>
            <a:headEnd/>
            <a:tailEnd/>
          </a:ln>
        </p:spPr>
        <p:txBody>
          <a:bodyPr lIns="86274" tIns="43137" rIns="86274" bIns="43137" anchor="ctr"/>
          <a:lstStyle/>
          <a:p>
            <a:pPr marL="170750" indent="-170750"/>
            <a:endParaRPr lang="ja-JP" altLang="en-US" sz="1100" dirty="0">
              <a:latin typeface="ＭＳ ゴシック" pitchFamily="49" charset="-128"/>
              <a:ea typeface="ＭＳ ゴシック" pitchFamily="49" charset="-128"/>
            </a:endParaRPr>
          </a:p>
        </p:txBody>
      </p:sp>
      <p:sp>
        <p:nvSpPr>
          <p:cNvPr id="8" name="Rectangle 10" descr="ざらざら"/>
          <p:cNvSpPr>
            <a:spLocks noChangeArrowheads="1"/>
          </p:cNvSpPr>
          <p:nvPr/>
        </p:nvSpPr>
        <p:spPr bwMode="auto">
          <a:xfrm>
            <a:off x="4427984" y="1721994"/>
            <a:ext cx="4592106" cy="2931142"/>
          </a:xfrm>
          <a:prstGeom prst="rect">
            <a:avLst/>
          </a:prstGeom>
          <a:pattFill prst="trellis">
            <a:fgClr>
              <a:srgbClr val="FFCC99"/>
            </a:fgClr>
            <a:bgClr>
              <a:schemeClr val="bg1"/>
            </a:bgClr>
          </a:pattFill>
          <a:ln w="19050" cap="rnd" algn="ctr">
            <a:solidFill>
              <a:schemeClr val="tx1"/>
            </a:solidFill>
            <a:prstDash val="sysDot"/>
            <a:miter lim="800000"/>
            <a:headEnd/>
            <a:tailEnd/>
          </a:ln>
        </p:spPr>
        <p:txBody>
          <a:bodyPr lIns="86274" tIns="43137" rIns="86274" bIns="43137"/>
          <a:lstStyle/>
          <a:p>
            <a:pPr marL="170750" indent="-170750"/>
            <a:endParaRPr lang="en-US" altLang="ja-JP" sz="200" dirty="0">
              <a:solidFill>
                <a:schemeClr val="tx2"/>
              </a:solidFill>
              <a:latin typeface="HGPｺﾞｼｯｸM" panose="020B0600000000000000" pitchFamily="50" charset="-128"/>
              <a:ea typeface="HGPｺﾞｼｯｸM" panose="020B0600000000000000" pitchFamily="50" charset="-128"/>
            </a:endParaRPr>
          </a:p>
          <a:p>
            <a:pPr marL="170750" indent="-170750">
              <a:lnSpc>
                <a:spcPts val="1800"/>
              </a:lnSpc>
              <a:spcBef>
                <a:spcPts val="600"/>
              </a:spcBef>
            </a:pPr>
            <a:r>
              <a:rPr lang="ja-JP" altLang="en-US" sz="1200" dirty="0" smtClean="0">
                <a:solidFill>
                  <a:schemeClr val="tx2"/>
                </a:solidFill>
                <a:latin typeface="HGPｺﾞｼｯｸM" panose="020B0600000000000000" pitchFamily="50" charset="-128"/>
                <a:ea typeface="HGPｺﾞｼｯｸM" panose="020B0600000000000000" pitchFamily="50" charset="-128"/>
              </a:rPr>
              <a:t>①介護医療院</a:t>
            </a:r>
            <a:endParaRPr lang="en-US" altLang="ja-JP" sz="1200" dirty="0" smtClean="0">
              <a:solidFill>
                <a:schemeClr val="tx2"/>
              </a:solidFill>
              <a:latin typeface="HGPｺﾞｼｯｸM" panose="020B0600000000000000" pitchFamily="50" charset="-128"/>
              <a:ea typeface="HGPｺﾞｼｯｸM" panose="020B0600000000000000" pitchFamily="50" charset="-128"/>
            </a:endParaRPr>
          </a:p>
          <a:p>
            <a:pPr marL="170750" indent="-170750">
              <a:lnSpc>
                <a:spcPts val="1800"/>
              </a:lnSpc>
            </a:pPr>
            <a:r>
              <a:rPr lang="ja-JP" altLang="en-US" sz="1200" dirty="0">
                <a:solidFill>
                  <a:schemeClr val="tx2"/>
                </a:solidFill>
                <a:latin typeface="HGPｺﾞｼｯｸM" panose="020B0600000000000000" pitchFamily="50" charset="-128"/>
                <a:ea typeface="HGPｺﾞｼｯｸM" panose="020B0600000000000000" pitchFamily="50" charset="-128"/>
              </a:rPr>
              <a:t>②</a:t>
            </a:r>
            <a:r>
              <a:rPr lang="ja-JP" altLang="en-US" sz="1200" dirty="0" smtClean="0">
                <a:solidFill>
                  <a:schemeClr val="tx2"/>
                </a:solidFill>
                <a:latin typeface="HGPｺﾞｼｯｸM" panose="020B0600000000000000" pitchFamily="50" charset="-128"/>
                <a:ea typeface="HGPｺﾞｼｯｸM" panose="020B0600000000000000" pitchFamily="50" charset="-128"/>
              </a:rPr>
              <a:t>ケアハウス</a:t>
            </a:r>
            <a:endParaRPr lang="ja-JP" altLang="en-US" sz="1200" dirty="0">
              <a:solidFill>
                <a:schemeClr val="tx2"/>
              </a:solidFill>
              <a:latin typeface="HGPｺﾞｼｯｸM" panose="020B0600000000000000" pitchFamily="50" charset="-128"/>
              <a:ea typeface="HGPｺﾞｼｯｸM" panose="020B0600000000000000" pitchFamily="50" charset="-128"/>
            </a:endParaRPr>
          </a:p>
          <a:p>
            <a:pPr marL="170750" indent="-170750">
              <a:lnSpc>
                <a:spcPts val="1800"/>
              </a:lnSpc>
            </a:pPr>
            <a:r>
              <a:rPr lang="ja-JP" altLang="en-US" sz="1200" dirty="0">
                <a:solidFill>
                  <a:schemeClr val="tx2"/>
                </a:solidFill>
                <a:latin typeface="HGPｺﾞｼｯｸM" panose="020B0600000000000000" pitchFamily="50" charset="-128"/>
                <a:ea typeface="HGPｺﾞｼｯｸM" panose="020B0600000000000000" pitchFamily="50" charset="-128"/>
              </a:rPr>
              <a:t>③</a:t>
            </a:r>
            <a:r>
              <a:rPr lang="ja-JP" altLang="en-US" sz="1200" dirty="0" smtClean="0">
                <a:solidFill>
                  <a:schemeClr val="tx2"/>
                </a:solidFill>
                <a:latin typeface="HGPｺﾞｼｯｸM" panose="020B0600000000000000" pitchFamily="50" charset="-128"/>
                <a:ea typeface="HGPｺﾞｼｯｸM" panose="020B0600000000000000" pitchFamily="50" charset="-128"/>
              </a:rPr>
              <a:t>介護</a:t>
            </a:r>
            <a:r>
              <a:rPr lang="ja-JP" altLang="en-US" sz="1200" dirty="0">
                <a:solidFill>
                  <a:schemeClr val="tx2"/>
                </a:solidFill>
                <a:latin typeface="HGPｺﾞｼｯｸM" panose="020B0600000000000000" pitchFamily="50" charset="-128"/>
                <a:ea typeface="HGPｺﾞｼｯｸM" panose="020B0600000000000000" pitchFamily="50" charset="-128"/>
              </a:rPr>
              <a:t>老人保健施設</a:t>
            </a:r>
          </a:p>
          <a:p>
            <a:pPr marL="170750" indent="-170750">
              <a:lnSpc>
                <a:spcPts val="1800"/>
              </a:lnSpc>
            </a:pPr>
            <a:r>
              <a:rPr lang="ja-JP" altLang="en-US" sz="1200" dirty="0">
                <a:solidFill>
                  <a:schemeClr val="tx2"/>
                </a:solidFill>
                <a:latin typeface="HGPｺﾞｼｯｸM" panose="020B0600000000000000" pitchFamily="50" charset="-128"/>
                <a:ea typeface="HGPｺﾞｼｯｸM" panose="020B0600000000000000" pitchFamily="50" charset="-128"/>
              </a:rPr>
              <a:t>④</a:t>
            </a:r>
            <a:r>
              <a:rPr lang="ja-JP" altLang="en-US" sz="1200" dirty="0" smtClean="0">
                <a:solidFill>
                  <a:schemeClr val="tx2"/>
                </a:solidFill>
                <a:latin typeface="HGPｺﾞｼｯｸM" panose="020B0600000000000000" pitchFamily="50" charset="-128"/>
                <a:ea typeface="HGPｺﾞｼｯｸM" panose="020B0600000000000000" pitchFamily="50" charset="-128"/>
              </a:rPr>
              <a:t>有料</a:t>
            </a:r>
            <a:r>
              <a:rPr lang="ja-JP" altLang="en-US" sz="1200" dirty="0">
                <a:solidFill>
                  <a:schemeClr val="tx2"/>
                </a:solidFill>
                <a:latin typeface="HGPｺﾞｼｯｸM" panose="020B0600000000000000" pitchFamily="50" charset="-128"/>
                <a:ea typeface="HGPｺﾞｼｯｸM" panose="020B0600000000000000" pitchFamily="50" charset="-128"/>
              </a:rPr>
              <a:t>老人ホーム</a:t>
            </a:r>
            <a:r>
              <a:rPr lang="en-US" altLang="ja-JP" sz="1050" dirty="0">
                <a:solidFill>
                  <a:schemeClr val="tx2"/>
                </a:solidFill>
                <a:latin typeface="HGPｺﾞｼｯｸM" panose="020B0600000000000000" pitchFamily="50" charset="-128"/>
                <a:ea typeface="HGPｺﾞｼｯｸM" panose="020B0600000000000000" pitchFamily="50" charset="-128"/>
              </a:rPr>
              <a:t>(</a:t>
            </a:r>
            <a:r>
              <a:rPr lang="ja-JP" altLang="en-US" sz="1050" dirty="0">
                <a:solidFill>
                  <a:schemeClr val="tx2"/>
                </a:solidFill>
                <a:latin typeface="HGPｺﾞｼｯｸM" panose="020B0600000000000000" pitchFamily="50" charset="-128"/>
                <a:ea typeface="HGPｺﾞｼｯｸM" panose="020B0600000000000000" pitchFamily="50" charset="-128"/>
              </a:rPr>
              <a:t>居室は原則個室とし、１人当たりの床面積が、概ね１３㎡以上である</a:t>
            </a:r>
            <a:r>
              <a:rPr lang="ja-JP" altLang="en-US" sz="1050" dirty="0" smtClean="0">
                <a:solidFill>
                  <a:schemeClr val="tx2"/>
                </a:solidFill>
                <a:latin typeface="HGPｺﾞｼｯｸM" panose="020B0600000000000000" pitchFamily="50" charset="-128"/>
                <a:ea typeface="HGPｺﾞｼｯｸM" panose="020B0600000000000000" pitchFamily="50" charset="-128"/>
              </a:rPr>
              <a:t>こと）　</a:t>
            </a:r>
            <a:r>
              <a:rPr lang="en-US" altLang="ja-JP" sz="1050" dirty="0" smtClean="0">
                <a:solidFill>
                  <a:schemeClr val="tx2"/>
                </a:solidFill>
                <a:latin typeface="HGPｺﾞｼｯｸM" panose="020B0600000000000000" pitchFamily="50" charset="-128"/>
                <a:ea typeface="HGPｺﾞｼｯｸM" panose="020B0600000000000000" pitchFamily="50" charset="-128"/>
              </a:rPr>
              <a:t>※</a:t>
            </a:r>
            <a:r>
              <a:rPr lang="ja-JP" altLang="en-US" sz="1050" dirty="0" smtClean="0">
                <a:solidFill>
                  <a:schemeClr val="tx2"/>
                </a:solidFill>
                <a:latin typeface="HGPｺﾞｼｯｸM" panose="020B0600000000000000" pitchFamily="50" charset="-128"/>
                <a:ea typeface="HGPｺﾞｼｯｸM" panose="020B0600000000000000" pitchFamily="50" charset="-128"/>
              </a:rPr>
              <a:t>有料</a:t>
            </a:r>
            <a:r>
              <a:rPr lang="ja-JP" altLang="en-US" sz="1050" dirty="0">
                <a:solidFill>
                  <a:schemeClr val="tx2"/>
                </a:solidFill>
                <a:latin typeface="HGPｺﾞｼｯｸM" panose="020B0600000000000000" pitchFamily="50" charset="-128"/>
                <a:ea typeface="HGPｺﾞｼｯｸM" panose="020B0600000000000000" pitchFamily="50" charset="-128"/>
              </a:rPr>
              <a:t>老人ホームであるサービス付き高齢者向け住宅を含む。</a:t>
            </a:r>
          </a:p>
          <a:p>
            <a:pPr marL="170750" indent="-170750">
              <a:lnSpc>
                <a:spcPts val="1800"/>
              </a:lnSpc>
            </a:pPr>
            <a:r>
              <a:rPr lang="ja-JP" altLang="en-US" sz="1200" dirty="0">
                <a:solidFill>
                  <a:schemeClr val="tx2"/>
                </a:solidFill>
                <a:latin typeface="HGPｺﾞｼｯｸM" panose="020B0600000000000000" pitchFamily="50" charset="-128"/>
                <a:ea typeface="HGPｺﾞｼｯｸM" panose="020B0600000000000000" pitchFamily="50" charset="-128"/>
              </a:rPr>
              <a:t>⑤</a:t>
            </a:r>
            <a:r>
              <a:rPr lang="ja-JP" altLang="en-US" sz="1200" dirty="0" smtClean="0">
                <a:solidFill>
                  <a:schemeClr val="tx2"/>
                </a:solidFill>
                <a:latin typeface="HGPｺﾞｼｯｸM" panose="020B0600000000000000" pitchFamily="50" charset="-128"/>
                <a:ea typeface="HGPｺﾞｼｯｸM" panose="020B0600000000000000" pitchFamily="50" charset="-128"/>
              </a:rPr>
              <a:t>特別</a:t>
            </a:r>
            <a:r>
              <a:rPr lang="ja-JP" altLang="en-US" sz="1200" dirty="0">
                <a:solidFill>
                  <a:schemeClr val="tx2"/>
                </a:solidFill>
                <a:latin typeface="HGPｺﾞｼｯｸM" panose="020B0600000000000000" pitchFamily="50" charset="-128"/>
                <a:ea typeface="HGPｺﾞｼｯｸM" panose="020B0600000000000000" pitchFamily="50" charset="-128"/>
              </a:rPr>
              <a:t>養護老人ホーム</a:t>
            </a:r>
          </a:p>
          <a:p>
            <a:pPr marL="170750" indent="-170750">
              <a:lnSpc>
                <a:spcPts val="1800"/>
              </a:lnSpc>
            </a:pPr>
            <a:r>
              <a:rPr lang="ja-JP" altLang="en-US" sz="1200" dirty="0">
                <a:solidFill>
                  <a:schemeClr val="tx2"/>
                </a:solidFill>
                <a:latin typeface="HGPｺﾞｼｯｸM" panose="020B0600000000000000" pitchFamily="50" charset="-128"/>
                <a:ea typeface="HGPｺﾞｼｯｸM" panose="020B0600000000000000" pitchFamily="50" charset="-128"/>
              </a:rPr>
              <a:t>⑥</a:t>
            </a:r>
            <a:r>
              <a:rPr lang="ja-JP" altLang="en-US" sz="1200" dirty="0" smtClean="0">
                <a:solidFill>
                  <a:schemeClr val="tx2"/>
                </a:solidFill>
                <a:latin typeface="HGPｺﾞｼｯｸM" panose="020B0600000000000000" pitchFamily="50" charset="-128"/>
                <a:ea typeface="HGPｺﾞｼｯｸM" panose="020B0600000000000000" pitchFamily="50" charset="-128"/>
              </a:rPr>
              <a:t>ショートステイ用</a:t>
            </a:r>
            <a:r>
              <a:rPr lang="ja-JP" altLang="en-US" sz="1200" dirty="0">
                <a:solidFill>
                  <a:schemeClr val="tx2"/>
                </a:solidFill>
                <a:latin typeface="HGPｺﾞｼｯｸM" panose="020B0600000000000000" pitchFamily="50" charset="-128"/>
                <a:ea typeface="HGPｺﾞｼｯｸM" panose="020B0600000000000000" pitchFamily="50" charset="-128"/>
              </a:rPr>
              <a:t>居室</a:t>
            </a:r>
            <a:r>
              <a:rPr lang="en-US" altLang="ja-JP" sz="1050" dirty="0">
                <a:solidFill>
                  <a:schemeClr val="tx2"/>
                </a:solidFill>
                <a:latin typeface="HGPｺﾞｼｯｸM" panose="020B0600000000000000" pitchFamily="50" charset="-128"/>
                <a:ea typeface="HGPｺﾞｼｯｸM" panose="020B0600000000000000" pitchFamily="50" charset="-128"/>
              </a:rPr>
              <a:t>(</a:t>
            </a:r>
            <a:r>
              <a:rPr lang="ja-JP" altLang="en-US" sz="1050" dirty="0">
                <a:solidFill>
                  <a:schemeClr val="tx2"/>
                </a:solidFill>
                <a:latin typeface="HGPｺﾞｼｯｸM" panose="020B0600000000000000" pitchFamily="50" charset="-128"/>
                <a:ea typeface="HGPｺﾞｼｯｸM" panose="020B0600000000000000" pitchFamily="50" charset="-128"/>
              </a:rPr>
              <a:t>特別養護老人ホームに併設するものに</a:t>
            </a:r>
            <a:r>
              <a:rPr lang="ja-JP" altLang="en-US" sz="1050" dirty="0" smtClean="0">
                <a:solidFill>
                  <a:schemeClr val="tx2"/>
                </a:solidFill>
                <a:latin typeface="HGPｺﾞｼｯｸM" panose="020B0600000000000000" pitchFamily="50" charset="-128"/>
                <a:ea typeface="HGPｺﾞｼｯｸM" panose="020B0600000000000000" pitchFamily="50" charset="-128"/>
              </a:rPr>
              <a:t>限る</a:t>
            </a:r>
            <a:r>
              <a:rPr lang="en-US" altLang="ja-JP" sz="1050" dirty="0" smtClean="0">
                <a:solidFill>
                  <a:schemeClr val="tx2"/>
                </a:solidFill>
                <a:latin typeface="HGPｺﾞｼｯｸM" panose="020B0600000000000000" pitchFamily="50" charset="-128"/>
                <a:ea typeface="HGPｺﾞｼｯｸM" panose="020B0600000000000000" pitchFamily="50" charset="-128"/>
              </a:rPr>
              <a:t>)</a:t>
            </a:r>
            <a:r>
              <a:rPr lang="ja-JP" altLang="en-US" sz="1050" dirty="0">
                <a:solidFill>
                  <a:schemeClr val="tx2"/>
                </a:solidFill>
                <a:latin typeface="HGPｺﾞｼｯｸM" panose="020B0600000000000000" pitchFamily="50" charset="-128"/>
                <a:ea typeface="HGPｺﾞｼｯｸM" panose="020B0600000000000000" pitchFamily="50" charset="-128"/>
              </a:rPr>
              <a:t>　</a:t>
            </a:r>
          </a:p>
          <a:p>
            <a:pPr marL="170750" indent="-170750">
              <a:lnSpc>
                <a:spcPts val="1800"/>
              </a:lnSpc>
            </a:pPr>
            <a:r>
              <a:rPr lang="ja-JP" altLang="en-US" sz="1200" dirty="0">
                <a:solidFill>
                  <a:schemeClr val="tx2"/>
                </a:solidFill>
                <a:latin typeface="HGPｺﾞｼｯｸM" panose="020B0600000000000000" pitchFamily="50" charset="-128"/>
                <a:ea typeface="HGPｺﾞｼｯｸM" panose="020B0600000000000000" pitchFamily="50" charset="-128"/>
              </a:rPr>
              <a:t>⑦</a:t>
            </a:r>
            <a:r>
              <a:rPr lang="ja-JP" altLang="en-US" sz="1200" dirty="0" smtClean="0">
                <a:solidFill>
                  <a:schemeClr val="tx2"/>
                </a:solidFill>
                <a:latin typeface="HGPｺﾞｼｯｸM" panose="020B0600000000000000" pitchFamily="50" charset="-128"/>
                <a:ea typeface="HGPｺﾞｼｯｸM" panose="020B0600000000000000" pitchFamily="50" charset="-128"/>
              </a:rPr>
              <a:t>認知症</a:t>
            </a:r>
            <a:r>
              <a:rPr lang="ja-JP" altLang="en-US" sz="1200" dirty="0">
                <a:solidFill>
                  <a:schemeClr val="tx2"/>
                </a:solidFill>
                <a:latin typeface="HGPｺﾞｼｯｸM" panose="020B0600000000000000" pitchFamily="50" charset="-128"/>
                <a:ea typeface="HGPｺﾞｼｯｸM" panose="020B0600000000000000" pitchFamily="50" charset="-128"/>
              </a:rPr>
              <a:t>高齢者グループホーム</a:t>
            </a:r>
          </a:p>
          <a:p>
            <a:pPr marL="170750" indent="-170750">
              <a:lnSpc>
                <a:spcPts val="1800"/>
              </a:lnSpc>
            </a:pPr>
            <a:r>
              <a:rPr lang="ja-JP" altLang="en-US" sz="1200" dirty="0">
                <a:solidFill>
                  <a:schemeClr val="tx2"/>
                </a:solidFill>
                <a:latin typeface="HGPｺﾞｼｯｸM" panose="020B0600000000000000" pitchFamily="50" charset="-128"/>
                <a:ea typeface="HGPｺﾞｼｯｸM" panose="020B0600000000000000" pitchFamily="50" charset="-128"/>
              </a:rPr>
              <a:t>⑧</a:t>
            </a:r>
            <a:r>
              <a:rPr lang="ja-JP" altLang="en-US" sz="1200" dirty="0" smtClean="0">
                <a:solidFill>
                  <a:schemeClr val="tx2"/>
                </a:solidFill>
                <a:latin typeface="HGPｺﾞｼｯｸM" panose="020B0600000000000000" pitchFamily="50" charset="-128"/>
                <a:ea typeface="HGPｺﾞｼｯｸM" panose="020B0600000000000000" pitchFamily="50" charset="-128"/>
              </a:rPr>
              <a:t>小規模</a:t>
            </a:r>
            <a:r>
              <a:rPr lang="ja-JP" altLang="en-US" sz="1200" dirty="0">
                <a:solidFill>
                  <a:schemeClr val="tx2"/>
                </a:solidFill>
                <a:latin typeface="HGPｺﾞｼｯｸM" panose="020B0600000000000000" pitchFamily="50" charset="-128"/>
                <a:ea typeface="HGPｺﾞｼｯｸM" panose="020B0600000000000000" pitchFamily="50" charset="-128"/>
              </a:rPr>
              <a:t>多機能型居宅介護事業所</a:t>
            </a:r>
          </a:p>
          <a:p>
            <a:pPr marL="170750" indent="-170750">
              <a:lnSpc>
                <a:spcPts val="1800"/>
              </a:lnSpc>
            </a:pPr>
            <a:r>
              <a:rPr lang="ja-JP" altLang="en-US" sz="1200" dirty="0">
                <a:solidFill>
                  <a:schemeClr val="tx2"/>
                </a:solidFill>
                <a:latin typeface="HGPｺﾞｼｯｸM" panose="020B0600000000000000" pitchFamily="50" charset="-128"/>
                <a:ea typeface="HGPｺﾞｼｯｸM" panose="020B0600000000000000" pitchFamily="50" charset="-128"/>
              </a:rPr>
              <a:t>⑨</a:t>
            </a:r>
            <a:r>
              <a:rPr lang="ja-JP" altLang="en-US" sz="1200" dirty="0" smtClean="0">
                <a:solidFill>
                  <a:schemeClr val="tx2"/>
                </a:solidFill>
                <a:latin typeface="HGPｺﾞｼｯｸM" panose="020B0600000000000000" pitchFamily="50" charset="-128"/>
                <a:ea typeface="HGPｺﾞｼｯｸM" panose="020B0600000000000000" pitchFamily="50" charset="-128"/>
              </a:rPr>
              <a:t>複合型</a:t>
            </a:r>
            <a:r>
              <a:rPr lang="ja-JP" altLang="en-US" sz="1200" dirty="0">
                <a:solidFill>
                  <a:schemeClr val="tx2"/>
                </a:solidFill>
                <a:latin typeface="HGPｺﾞｼｯｸM" panose="020B0600000000000000" pitchFamily="50" charset="-128"/>
                <a:ea typeface="HGPｺﾞｼｯｸM" panose="020B0600000000000000" pitchFamily="50" charset="-128"/>
              </a:rPr>
              <a:t>サービス事業所</a:t>
            </a:r>
          </a:p>
          <a:p>
            <a:pPr marL="170750" indent="-170750">
              <a:lnSpc>
                <a:spcPts val="1800"/>
              </a:lnSpc>
            </a:pPr>
            <a:r>
              <a:rPr lang="ja-JP" altLang="en-US" sz="1200" dirty="0">
                <a:solidFill>
                  <a:schemeClr val="tx2"/>
                </a:solidFill>
                <a:latin typeface="HGPｺﾞｼｯｸM" panose="020B0600000000000000" pitchFamily="50" charset="-128"/>
                <a:ea typeface="HGPｺﾞｼｯｸM" panose="020B0600000000000000" pitchFamily="50" charset="-128"/>
              </a:rPr>
              <a:t>⑩</a:t>
            </a:r>
            <a:r>
              <a:rPr lang="ja-JP" altLang="en-US" sz="1200" dirty="0" smtClean="0">
                <a:solidFill>
                  <a:schemeClr val="tx2"/>
                </a:solidFill>
                <a:latin typeface="HGPｺﾞｼｯｸM" panose="020B0600000000000000" pitchFamily="50" charset="-128"/>
                <a:ea typeface="HGPｺﾞｼｯｸM" panose="020B0600000000000000" pitchFamily="50" charset="-128"/>
              </a:rPr>
              <a:t>生活</a:t>
            </a:r>
            <a:r>
              <a:rPr lang="ja-JP" altLang="en-US" sz="1200" dirty="0">
                <a:solidFill>
                  <a:schemeClr val="tx2"/>
                </a:solidFill>
                <a:latin typeface="HGPｺﾞｼｯｸM" panose="020B0600000000000000" pitchFamily="50" charset="-128"/>
                <a:ea typeface="HGPｺﾞｼｯｸM" panose="020B0600000000000000" pitchFamily="50" charset="-128"/>
              </a:rPr>
              <a:t>支援</a:t>
            </a:r>
            <a:r>
              <a:rPr lang="ja-JP" altLang="en-US" sz="1200" dirty="0" smtClean="0">
                <a:solidFill>
                  <a:schemeClr val="tx2"/>
                </a:solidFill>
                <a:latin typeface="HGPｺﾞｼｯｸM" panose="020B0600000000000000" pitchFamily="50" charset="-128"/>
                <a:ea typeface="HGPｺﾞｼｯｸM" panose="020B0600000000000000" pitchFamily="50" charset="-128"/>
              </a:rPr>
              <a:t>ハウス</a:t>
            </a:r>
            <a:endParaRPr lang="en-US" altLang="ja-JP" sz="1200" dirty="0" smtClean="0">
              <a:solidFill>
                <a:schemeClr val="tx2"/>
              </a:solidFill>
              <a:latin typeface="HGPｺﾞｼｯｸM" panose="020B0600000000000000" pitchFamily="50" charset="-128"/>
              <a:ea typeface="HGPｺﾞｼｯｸM" panose="020B0600000000000000" pitchFamily="50" charset="-128"/>
            </a:endParaRPr>
          </a:p>
          <a:p>
            <a:pPr marL="170750" indent="-170750">
              <a:lnSpc>
                <a:spcPts val="1800"/>
              </a:lnSpc>
            </a:pPr>
            <a:r>
              <a:rPr lang="ja-JP" altLang="en-US" sz="1200" dirty="0" smtClean="0">
                <a:solidFill>
                  <a:schemeClr val="tx2"/>
                </a:solidFill>
                <a:latin typeface="HGPｺﾞｼｯｸM" panose="020B0600000000000000" pitchFamily="50" charset="-128"/>
                <a:ea typeface="HGPｺﾞｼｯｸM" panose="020B0600000000000000" pitchFamily="50" charset="-128"/>
              </a:rPr>
              <a:t>⑪</a:t>
            </a:r>
            <a:r>
              <a:rPr lang="ja-JP" altLang="en-US" sz="1200" spc="-50" dirty="0" smtClean="0">
                <a:solidFill>
                  <a:schemeClr val="tx2"/>
                </a:solidFill>
                <a:latin typeface="HGPｺﾞｼｯｸM" panose="020B0600000000000000" pitchFamily="50" charset="-128"/>
                <a:ea typeface="HGPｺﾞｼｯｸM" panose="020B0600000000000000" pitchFamily="50" charset="-128"/>
              </a:rPr>
              <a:t>サービス付き</a:t>
            </a:r>
            <a:r>
              <a:rPr lang="ja-JP" altLang="en-US" sz="1200" spc="-50" dirty="0">
                <a:solidFill>
                  <a:schemeClr val="tx2"/>
                </a:solidFill>
                <a:latin typeface="HGPｺﾞｼｯｸM" panose="020B0600000000000000" pitchFamily="50" charset="-128"/>
                <a:ea typeface="HGPｺﾞｼｯｸM" panose="020B0600000000000000" pitchFamily="50" charset="-128"/>
              </a:rPr>
              <a:t>高齢者向け</a:t>
            </a:r>
            <a:r>
              <a:rPr lang="ja-JP" altLang="en-US" sz="1200" spc="-50" dirty="0" smtClean="0">
                <a:solidFill>
                  <a:schemeClr val="tx2"/>
                </a:solidFill>
                <a:latin typeface="HGPｺﾞｼｯｸM" panose="020B0600000000000000" pitchFamily="50" charset="-128"/>
                <a:ea typeface="HGPｺﾞｼｯｸM" panose="020B0600000000000000" pitchFamily="50" charset="-128"/>
              </a:rPr>
              <a:t>住宅</a:t>
            </a:r>
            <a:r>
              <a:rPr lang="ja-JP" altLang="en-US" sz="1050" spc="-50" dirty="0" smtClean="0">
                <a:solidFill>
                  <a:schemeClr val="tx2"/>
                </a:solidFill>
                <a:latin typeface="HGPｺﾞｼｯｸM" panose="020B0600000000000000" pitchFamily="50" charset="-128"/>
                <a:ea typeface="HGPｺﾞｼｯｸM" panose="020B0600000000000000" pitchFamily="50" charset="-128"/>
              </a:rPr>
              <a:t>（④の有料老人ホームであるもの以外の住宅）</a:t>
            </a:r>
            <a:endParaRPr lang="ja-JP" altLang="en-US" sz="1050" spc="-50" dirty="0">
              <a:solidFill>
                <a:schemeClr val="tx2"/>
              </a:solidFill>
              <a:latin typeface="HGPｺﾞｼｯｸM" panose="020B0600000000000000" pitchFamily="50" charset="-128"/>
              <a:ea typeface="HGPｺﾞｼｯｸM" panose="020B0600000000000000" pitchFamily="50" charset="-128"/>
            </a:endParaRPr>
          </a:p>
        </p:txBody>
      </p:sp>
      <p:sp>
        <p:nvSpPr>
          <p:cNvPr id="9" name="AutoShape 11" descr="市松模様 (大)"/>
          <p:cNvSpPr>
            <a:spLocks noChangeArrowheads="1"/>
          </p:cNvSpPr>
          <p:nvPr/>
        </p:nvSpPr>
        <p:spPr bwMode="auto">
          <a:xfrm>
            <a:off x="5564129" y="1628800"/>
            <a:ext cx="1805960" cy="256542"/>
          </a:xfrm>
          <a:prstGeom prst="roundRect">
            <a:avLst>
              <a:gd name="adj" fmla="val 16667"/>
            </a:avLst>
          </a:prstGeom>
          <a:solidFill>
            <a:schemeClr val="bg1"/>
          </a:solidFill>
          <a:ln w="9525">
            <a:noFill/>
            <a:round/>
            <a:headEnd/>
            <a:tailEnd/>
          </a:ln>
        </p:spPr>
        <p:txBody>
          <a:bodyPr wrap="none" lIns="86274" tIns="43137" rIns="86274" bIns="43137" anchor="ctr"/>
          <a:lstStyle/>
          <a:p>
            <a:pPr algn="ctr"/>
            <a:r>
              <a:rPr lang="ja-JP" altLang="en-US" sz="1300" b="1" dirty="0">
                <a:solidFill>
                  <a:schemeClr val="accent2">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対象となる転換先施設</a:t>
            </a:r>
          </a:p>
        </p:txBody>
      </p:sp>
      <p:sp>
        <p:nvSpPr>
          <p:cNvPr id="10" name="Rectangle 12" descr="30%"/>
          <p:cNvSpPr>
            <a:spLocks noChangeArrowheads="1"/>
          </p:cNvSpPr>
          <p:nvPr/>
        </p:nvSpPr>
        <p:spPr bwMode="auto">
          <a:xfrm>
            <a:off x="199066" y="1715791"/>
            <a:ext cx="3450657" cy="1160335"/>
          </a:xfrm>
          <a:prstGeom prst="rect">
            <a:avLst/>
          </a:prstGeom>
          <a:solidFill>
            <a:schemeClr val="accent5">
              <a:alpha val="30000"/>
            </a:schemeClr>
          </a:solidFill>
          <a:ln w="19050" cap="rnd" algn="ctr">
            <a:solidFill>
              <a:schemeClr val="tx1"/>
            </a:solidFill>
            <a:prstDash val="sysDot"/>
            <a:miter lim="800000"/>
            <a:headEnd/>
            <a:tailEnd/>
          </a:ln>
        </p:spPr>
        <p:txBody>
          <a:bodyPr lIns="86274" tIns="43137" rIns="86274" bIns="43137"/>
          <a:lstStyle/>
          <a:p>
            <a:pPr marL="80882" indent="-80882">
              <a:lnSpc>
                <a:spcPts val="944"/>
              </a:lnSpc>
            </a:pPr>
            <a:endParaRPr lang="en-US" altLang="ja-JP" sz="1100" dirty="0">
              <a:solidFill>
                <a:schemeClr val="tx2"/>
              </a:solidFill>
              <a:latin typeface="Arial" charset="0"/>
              <a:ea typeface="HGPｺﾞｼｯｸM" pitchFamily="50" charset="-128"/>
            </a:endParaRPr>
          </a:p>
          <a:p>
            <a:pPr marL="80882" indent="-80882"/>
            <a:r>
              <a:rPr lang="en-US" altLang="ja-JP" sz="1300" dirty="0">
                <a:solidFill>
                  <a:schemeClr val="tx2"/>
                </a:solidFill>
                <a:latin typeface="HGPｺﾞｼｯｸM" panose="020B0600000000000000" pitchFamily="50" charset="-128"/>
                <a:ea typeface="HGPｺﾞｼｯｸM" panose="020B0600000000000000" pitchFamily="50" charset="-128"/>
              </a:rPr>
              <a:t>①</a:t>
            </a:r>
            <a:r>
              <a:rPr lang="ja-JP" altLang="en-US" sz="1300" dirty="0">
                <a:solidFill>
                  <a:schemeClr val="tx2"/>
                </a:solidFill>
                <a:latin typeface="HGPｺﾞｼｯｸM" panose="020B0600000000000000" pitchFamily="50" charset="-128"/>
                <a:ea typeface="HGPｺﾞｼｯｸM" panose="020B0600000000000000" pitchFamily="50" charset="-128"/>
              </a:rPr>
              <a:t>療養病床（介護療養型医療施設を除く）</a:t>
            </a:r>
          </a:p>
          <a:p>
            <a:pPr marL="80882" indent="-80882"/>
            <a:r>
              <a:rPr lang="ja-JP" altLang="en-US" sz="1300" dirty="0">
                <a:solidFill>
                  <a:schemeClr val="tx2"/>
                </a:solidFill>
                <a:latin typeface="HGPｺﾞｼｯｸM" panose="020B0600000000000000" pitchFamily="50" charset="-128"/>
                <a:ea typeface="HGPｺﾞｼｯｸM" panose="020B0600000000000000" pitchFamily="50" charset="-128"/>
              </a:rPr>
              <a:t>②一般病床のうち、療養病床とともに同一病院</a:t>
            </a:r>
            <a:r>
              <a:rPr lang="ja-JP" altLang="en-US" sz="1300" spc="-38" dirty="0">
                <a:solidFill>
                  <a:schemeClr val="tx2"/>
                </a:solidFill>
                <a:latin typeface="HGPｺﾞｼｯｸM" panose="020B0600000000000000" pitchFamily="50" charset="-128"/>
                <a:ea typeface="HGPｺﾞｼｯｸM" panose="020B0600000000000000" pitchFamily="50" charset="-128"/>
              </a:rPr>
              <a:t>（又は同一診療所）内にあり、療養病床とともに転換を図ることが合理的であると考えられるもの</a:t>
            </a:r>
          </a:p>
        </p:txBody>
      </p:sp>
      <p:sp>
        <p:nvSpPr>
          <p:cNvPr id="11" name="AutoShape 13" descr="市松模様 (大)"/>
          <p:cNvSpPr>
            <a:spLocks noChangeArrowheads="1"/>
          </p:cNvSpPr>
          <p:nvPr/>
        </p:nvSpPr>
        <p:spPr bwMode="auto">
          <a:xfrm>
            <a:off x="1076296" y="1652122"/>
            <a:ext cx="1301092" cy="233220"/>
          </a:xfrm>
          <a:prstGeom prst="roundRect">
            <a:avLst>
              <a:gd name="adj" fmla="val 16667"/>
            </a:avLst>
          </a:prstGeom>
          <a:solidFill>
            <a:schemeClr val="bg1"/>
          </a:solidFill>
          <a:ln w="9525">
            <a:noFill/>
            <a:round/>
            <a:headEnd/>
            <a:tailEnd/>
          </a:ln>
        </p:spPr>
        <p:txBody>
          <a:bodyPr wrap="none" lIns="86274" tIns="43137" rIns="86274" bIns="43137" anchor="ctr"/>
          <a:lstStyle/>
          <a:p>
            <a:pPr algn="ctr"/>
            <a:r>
              <a:rPr lang="ja-JP" altLang="en-US" sz="1300" b="1" dirty="0">
                <a:solidFill>
                  <a:schemeClr val="accent5">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t>対象となる病床</a:t>
            </a:r>
          </a:p>
        </p:txBody>
      </p:sp>
      <p:sp>
        <p:nvSpPr>
          <p:cNvPr id="12" name="AutoShape 28"/>
          <p:cNvSpPr>
            <a:spLocks noChangeArrowheads="1"/>
          </p:cNvSpPr>
          <p:nvPr/>
        </p:nvSpPr>
        <p:spPr bwMode="auto">
          <a:xfrm>
            <a:off x="3707904" y="2091024"/>
            <a:ext cx="663159" cy="493069"/>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chemeClr val="accent5"/>
              </a:gs>
              <a:gs pos="54000">
                <a:schemeClr val="accent5">
                  <a:lumMod val="33000"/>
                  <a:lumOff val="67000"/>
                </a:schemeClr>
              </a:gs>
              <a:gs pos="100000">
                <a:schemeClr val="accent2">
                  <a:lumMod val="20000"/>
                  <a:lumOff val="80000"/>
                </a:schemeClr>
              </a:gs>
            </a:gsLst>
            <a:lin ang="0" scaled="1"/>
          </a:gradFill>
          <a:ln w="9525">
            <a:solidFill>
              <a:schemeClr val="tx1"/>
            </a:solidFill>
            <a:miter lim="800000"/>
            <a:headEnd/>
            <a:tailEnd/>
          </a:ln>
        </p:spPr>
        <p:txBody>
          <a:bodyPr wrap="none" lIns="86274" tIns="43137" rIns="86274" bIns="43137" anchor="ctr"/>
          <a:lstStyle/>
          <a:p>
            <a:pPr algn="ctr"/>
            <a:r>
              <a:rPr lang="ja-JP" altLang="en-US" sz="1100" b="1" dirty="0">
                <a:latin typeface="Arial" charset="0"/>
                <a:ea typeface="ＭＳ ゴシック" pitchFamily="49" charset="-128"/>
              </a:rPr>
              <a:t>転換</a:t>
            </a:r>
          </a:p>
        </p:txBody>
      </p:sp>
      <p:sp>
        <p:nvSpPr>
          <p:cNvPr id="2" name="テキスト ボックス 1"/>
          <p:cNvSpPr txBox="1"/>
          <p:nvPr/>
        </p:nvSpPr>
        <p:spPr>
          <a:xfrm>
            <a:off x="62242" y="548680"/>
            <a:ext cx="9093146" cy="971718"/>
          </a:xfrm>
          <a:prstGeom prst="rect">
            <a:avLst/>
          </a:prstGeom>
          <a:noFill/>
        </p:spPr>
        <p:txBody>
          <a:bodyPr wrap="square" lIns="86274" tIns="72000" rIns="86274" bIns="108000" rtlCol="0">
            <a:spAutoFit/>
          </a:bodyPr>
          <a:lstStyle/>
          <a:p>
            <a:pPr marL="167754" indent="-167754">
              <a:spcBef>
                <a:spcPts val="600"/>
              </a:spcBef>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療養</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病床の転換を支援するため</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機関</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が医療療養病床から</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介護保険施設等へ転換する場合に、その整備費用を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都道府県が助成する事業（高齢者医療確保法 附則第２条に基づく事業）。</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a:spcBef>
                <a:spcPts val="189"/>
              </a:spcBef>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費用</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負担</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割合・</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・国</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：都道府県：保険者＝</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１０：５：１２</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spcBef>
                <a:spcPts val="189"/>
              </a:spcBef>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事業期限は平成</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35</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年度末（介護医療院の創設等を踏まえ平成</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年度末の政令改正により延長）。</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正方形/長方形 13"/>
          <p:cNvSpPr/>
          <p:nvPr/>
        </p:nvSpPr>
        <p:spPr>
          <a:xfrm>
            <a:off x="1108342" y="2969286"/>
            <a:ext cx="3144061" cy="1480874"/>
          </a:xfrm>
          <a:prstGeom prst="rect">
            <a:avLst/>
          </a:prstGeom>
          <a:solidFill>
            <a:schemeClr val="accent3">
              <a:lumMod val="75000"/>
              <a:alpha val="31000"/>
            </a:schemeClr>
          </a:solidFill>
          <a:ln w="9525">
            <a:noFill/>
            <a:prstDash val="sysDash"/>
          </a:ln>
          <a:effectLst/>
        </p:spPr>
        <p:style>
          <a:lnRef idx="2">
            <a:schemeClr val="accent1">
              <a:shade val="50000"/>
            </a:schemeClr>
          </a:lnRef>
          <a:fillRef idx="1">
            <a:schemeClr val="accent1"/>
          </a:fillRef>
          <a:effectRef idx="0">
            <a:schemeClr val="accent1"/>
          </a:effectRef>
          <a:fontRef idx="minor">
            <a:schemeClr val="lt1"/>
          </a:fontRef>
        </p:style>
        <p:txBody>
          <a:bodyPr lIns="86274" tIns="43137" rIns="86274" bIns="43137" rtlCol="0" anchor="ctr"/>
          <a:lstStyle/>
          <a:p>
            <a:pPr algn="ctr"/>
            <a:endParaRPr kumimoji="1" lang="ja-JP" altLang="en-US"/>
          </a:p>
        </p:txBody>
      </p:sp>
      <p:sp>
        <p:nvSpPr>
          <p:cNvPr id="15" name="テキスト ボックス 14"/>
          <p:cNvSpPr txBox="1"/>
          <p:nvPr/>
        </p:nvSpPr>
        <p:spPr>
          <a:xfrm>
            <a:off x="1094294" y="3031741"/>
            <a:ext cx="3423502" cy="1318223"/>
          </a:xfrm>
          <a:prstGeom prst="rect">
            <a:avLst/>
          </a:prstGeom>
          <a:noFill/>
        </p:spPr>
        <p:txBody>
          <a:bodyPr wrap="square" lIns="86274" tIns="43137" rIns="86274" bIns="43137" rtlCol="0">
            <a:spAutoFit/>
          </a:bodyPr>
          <a:lstStyle/>
          <a:p>
            <a:pPr marL="167754" indent="-167754"/>
            <a:r>
              <a:rPr lang="ja-JP" altLang="en-US" sz="1000" b="1" dirty="0">
                <a:latin typeface="メイリオ" panose="020B0604030504040204" pitchFamily="50" charset="-128"/>
                <a:ea typeface="メイリオ" panose="020B0604030504040204" pitchFamily="50" charset="-128"/>
                <a:cs typeface="メイリオ" panose="020B0604030504040204" pitchFamily="50" charset="-128"/>
              </a:rPr>
              <a:t>転換に係る整備費用を助成</a:t>
            </a:r>
          </a:p>
          <a:p>
            <a:pPr marL="167754" indent="-167754"/>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補助単価</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１床あたり</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a:t>
            </a:r>
          </a:p>
          <a:p>
            <a:pPr marL="167754" indent="-167754"/>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改修　　５０万円</a:t>
            </a:r>
          </a:p>
          <a:p>
            <a:pPr marL="167754" indent="-167754"/>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（躯体工事に及ばない室内改修</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壁撤去等</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p>
          <a:p>
            <a:pPr marL="167754" indent="-167754"/>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②創設　１００万円</a:t>
            </a:r>
          </a:p>
          <a:p>
            <a:pPr marL="167754" indent="-167754"/>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（新たに施設を整備）</a:t>
            </a:r>
          </a:p>
          <a:p>
            <a:pPr marL="167754" indent="-167754"/>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③改築　１２０万円</a:t>
            </a:r>
          </a:p>
          <a:p>
            <a:pPr marL="167754" indent="-167754"/>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（既存の施設を取り壊して、新たに施設を整備）</a:t>
            </a:r>
          </a:p>
        </p:txBody>
      </p:sp>
      <p:sp>
        <p:nvSpPr>
          <p:cNvPr id="3" name="二等辺三角形 2"/>
          <p:cNvSpPr/>
          <p:nvPr/>
        </p:nvSpPr>
        <p:spPr>
          <a:xfrm>
            <a:off x="3710665" y="2584093"/>
            <a:ext cx="265026" cy="385193"/>
          </a:xfrm>
          <a:prstGeom prst="triangle">
            <a:avLst/>
          </a:prstGeom>
          <a:solidFill>
            <a:schemeClr val="accent3">
              <a:lumMod val="75000"/>
              <a:alpha val="31000"/>
            </a:schemeClr>
          </a:solidFill>
          <a:ln w="9525">
            <a:noFill/>
            <a:prstDash val="sysDash"/>
          </a:ln>
          <a:effectLst/>
        </p:spPr>
        <p:style>
          <a:lnRef idx="2">
            <a:schemeClr val="accent1">
              <a:shade val="50000"/>
            </a:schemeClr>
          </a:lnRef>
          <a:fillRef idx="1">
            <a:schemeClr val="accent1"/>
          </a:fillRef>
          <a:effectRef idx="0">
            <a:schemeClr val="accent1"/>
          </a:effectRef>
          <a:fontRef idx="minor">
            <a:schemeClr val="lt1"/>
          </a:fontRef>
        </p:style>
        <p:txBody>
          <a:bodyPr lIns="86274" tIns="43137" rIns="86274" bIns="43137" rtlCol="0" anchor="ctr"/>
          <a:lstStyle/>
          <a:p>
            <a:pPr algn="ctr"/>
            <a:endParaRPr lang="ja-JP" altLang="en-US"/>
          </a:p>
        </p:txBody>
      </p:sp>
      <p:sp>
        <p:nvSpPr>
          <p:cNvPr id="23" name="Text Box 24"/>
          <p:cNvSpPr txBox="1">
            <a:spLocks noChangeArrowheads="1"/>
          </p:cNvSpPr>
          <p:nvPr/>
        </p:nvSpPr>
        <p:spPr bwMode="auto">
          <a:xfrm>
            <a:off x="3097836" y="4959013"/>
            <a:ext cx="358899" cy="1609234"/>
          </a:xfrm>
          <a:prstGeom prst="rect">
            <a:avLst/>
          </a:prstGeom>
          <a:solidFill>
            <a:srgbClr val="FFFFFF"/>
          </a:solidFill>
          <a:ln w="31750">
            <a:solidFill>
              <a:schemeClr val="tx1">
                <a:lumMod val="50000"/>
                <a:lumOff val="50000"/>
              </a:schemeClr>
            </a:solidFill>
            <a:miter lim="800000"/>
            <a:headEnd/>
            <a:tailEnd/>
          </a:ln>
          <a:effectLst/>
        </p:spPr>
        <p:txBody>
          <a:bodyPr vert="eaVert" wrap="square" lIns="86274" tIns="43137" rIns="86274" bIns="43137" anchor="ctr" anchorCtr="0">
            <a:spAutoFit/>
          </a:bodyPr>
          <a:lstStyle>
            <a:defPPr>
              <a:defRPr lang="ja-JP"/>
            </a:defPPr>
            <a:lvl1pPr algn="ctr">
              <a:spcBef>
                <a:spcPct val="50000"/>
              </a:spcBef>
              <a:defRPr sz="1200" b="1">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smtClean="0"/>
              <a:t>支払</a:t>
            </a:r>
            <a:r>
              <a:rPr lang="ja-JP" altLang="en-US" dirty="0"/>
              <a:t>基金</a:t>
            </a:r>
          </a:p>
        </p:txBody>
      </p:sp>
      <p:sp>
        <p:nvSpPr>
          <p:cNvPr id="27" name="AutoShape 30" descr="30%"/>
          <p:cNvSpPr>
            <a:spLocks noChangeArrowheads="1"/>
          </p:cNvSpPr>
          <p:nvPr/>
        </p:nvSpPr>
        <p:spPr bwMode="auto">
          <a:xfrm rot="16200000">
            <a:off x="7470771" y="5274722"/>
            <a:ext cx="366967" cy="818108"/>
          </a:xfrm>
          <a:prstGeom prst="downArrow">
            <a:avLst>
              <a:gd name="adj1" fmla="val 61476"/>
              <a:gd name="adj2" fmla="val 54036"/>
            </a:avLst>
          </a:prstGeom>
          <a:solidFill>
            <a:schemeClr val="accent4">
              <a:lumMod val="50000"/>
            </a:schemeClr>
          </a:solidFill>
          <a:ln w="12700">
            <a:noFill/>
            <a:miter lim="800000"/>
            <a:headEnd/>
            <a:tailEnd/>
          </a:ln>
        </p:spPr>
        <p:txBody>
          <a:bodyPr wrap="none" lIns="86274" tIns="43137" rIns="86274" bIns="43137" anchor="ctr"/>
          <a:lstStyle/>
          <a:p>
            <a:pPr algn="ctr"/>
            <a:endParaRPr lang="ja-JP" altLang="ja-JP" sz="800">
              <a:solidFill>
                <a:schemeClr val="bg1"/>
              </a:solidFill>
              <a:latin typeface="HGP創英角ﾎﾟｯﾌﾟ体" panose="040B0A00000000000000" pitchFamily="50" charset="-128"/>
              <a:ea typeface="HGP創英角ﾎﾟｯﾌﾟ体" panose="040B0A00000000000000" pitchFamily="50" charset="-128"/>
            </a:endParaRPr>
          </a:p>
        </p:txBody>
      </p:sp>
      <p:sp>
        <p:nvSpPr>
          <p:cNvPr id="17" name="Text Box 4"/>
          <p:cNvSpPr txBox="1">
            <a:spLocks noChangeArrowheads="1"/>
          </p:cNvSpPr>
          <p:nvPr/>
        </p:nvSpPr>
        <p:spPr bwMode="auto">
          <a:xfrm>
            <a:off x="936587" y="4930027"/>
            <a:ext cx="343510" cy="1638220"/>
          </a:xfrm>
          <a:prstGeom prst="rect">
            <a:avLst/>
          </a:prstGeom>
          <a:solidFill>
            <a:srgbClr val="FFFFFF"/>
          </a:solidFill>
          <a:ln w="31750">
            <a:solidFill>
              <a:schemeClr val="tx1">
                <a:lumMod val="50000"/>
                <a:lumOff val="50000"/>
              </a:schemeClr>
            </a:solidFill>
            <a:miter lim="800000"/>
            <a:headEnd/>
            <a:tailEnd/>
          </a:ln>
          <a:effectLst/>
        </p:spPr>
        <p:txBody>
          <a:bodyPr vert="eaVert" wrap="square" lIns="86274" tIns="43137" rIns="86274" bIns="43137">
            <a:spAutoFit/>
          </a:bodyPr>
          <a:lstStyle/>
          <a:p>
            <a:pPr algn="ctr">
              <a:spcBef>
                <a:spcPct val="50000"/>
              </a:spcBef>
              <a:defRPr/>
            </a:pP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医療保険者</a:t>
            </a:r>
          </a:p>
        </p:txBody>
      </p:sp>
      <p:sp>
        <p:nvSpPr>
          <p:cNvPr id="18" name="Text Box 5"/>
          <p:cNvSpPr txBox="1">
            <a:spLocks noChangeArrowheads="1"/>
          </p:cNvSpPr>
          <p:nvPr/>
        </p:nvSpPr>
        <p:spPr bwMode="auto">
          <a:xfrm>
            <a:off x="8063309" y="5163907"/>
            <a:ext cx="339833" cy="1116000"/>
          </a:xfrm>
          <a:prstGeom prst="rect">
            <a:avLst/>
          </a:prstGeom>
          <a:solidFill>
            <a:srgbClr val="FFFFFF"/>
          </a:solidFill>
          <a:ln w="31750">
            <a:solidFill>
              <a:schemeClr val="tx1">
                <a:lumMod val="50000"/>
                <a:lumOff val="50000"/>
              </a:schemeClr>
            </a:solidFill>
            <a:miter lim="800000"/>
            <a:headEnd/>
            <a:tailEnd/>
          </a:ln>
          <a:effectLst/>
        </p:spPr>
        <p:txBody>
          <a:bodyPr vert="horz" wrap="square" lIns="86274" tIns="43137" rIns="86274" bIns="43137" anchor="ctr" anchorCtr="0">
            <a:spAutoFit/>
          </a:bodyPr>
          <a:lstStyle>
            <a:defPPr>
              <a:defRPr lang="ja-JP"/>
            </a:defPPr>
            <a:lvl1pPr algn="ctr">
              <a:spcBef>
                <a:spcPct val="50000"/>
              </a:spcBef>
              <a:defRPr sz="1200" b="1">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医療機関</a:t>
            </a:r>
          </a:p>
        </p:txBody>
      </p:sp>
      <p:sp>
        <p:nvSpPr>
          <p:cNvPr id="19" name="Text Box 14"/>
          <p:cNvSpPr txBox="1">
            <a:spLocks noChangeArrowheads="1"/>
          </p:cNvSpPr>
          <p:nvPr/>
        </p:nvSpPr>
        <p:spPr bwMode="auto">
          <a:xfrm>
            <a:off x="4427984" y="5777739"/>
            <a:ext cx="358899" cy="750023"/>
          </a:xfrm>
          <a:prstGeom prst="rect">
            <a:avLst/>
          </a:prstGeom>
          <a:solidFill>
            <a:srgbClr val="FFFFFF"/>
          </a:solidFill>
          <a:ln w="31750">
            <a:solidFill>
              <a:schemeClr val="tx1">
                <a:lumMod val="50000"/>
                <a:lumOff val="50000"/>
              </a:schemeClr>
            </a:solidFill>
            <a:miter lim="800000"/>
            <a:headEnd/>
            <a:tailEnd/>
          </a:ln>
          <a:effectLst/>
        </p:spPr>
        <p:txBody>
          <a:bodyPr vert="eaVert" wrap="square" lIns="86274" tIns="43137" rIns="86274" bIns="43137" anchor="ctr" anchorCtr="0">
            <a:spAutoFit/>
          </a:bodyPr>
          <a:lstStyle>
            <a:defPPr>
              <a:defRPr lang="ja-JP"/>
            </a:defPPr>
            <a:lvl1pPr algn="ctr">
              <a:spcBef>
                <a:spcPct val="50000"/>
              </a:spcBef>
              <a:defRPr sz="1200" b="1">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国</a:t>
            </a:r>
          </a:p>
        </p:txBody>
      </p:sp>
      <p:sp>
        <p:nvSpPr>
          <p:cNvPr id="20" name="AutoShape 15" descr="30%"/>
          <p:cNvSpPr>
            <a:spLocks noChangeArrowheads="1"/>
          </p:cNvSpPr>
          <p:nvPr/>
        </p:nvSpPr>
        <p:spPr bwMode="auto">
          <a:xfrm>
            <a:off x="4786882" y="5763630"/>
            <a:ext cx="1560335" cy="701853"/>
          </a:xfrm>
          <a:prstGeom prst="rightArrow">
            <a:avLst>
              <a:gd name="adj1" fmla="val 50315"/>
              <a:gd name="adj2" fmla="val 35659"/>
            </a:avLst>
          </a:prstGeom>
          <a:solidFill>
            <a:schemeClr val="accent2">
              <a:lumMod val="50000"/>
            </a:schemeClr>
          </a:solidFill>
          <a:ln w="12700">
            <a:noFill/>
            <a:miter lim="800000"/>
            <a:headEnd/>
            <a:tailEnd/>
          </a:ln>
        </p:spPr>
        <p:txBody>
          <a:bodyPr wrap="none" lIns="86274" tIns="43137" rIns="86274" bIns="43137" anchor="ctr"/>
          <a:lstStyle/>
          <a:p>
            <a:pPr algn="ctr"/>
            <a:r>
              <a:rPr lang="ja-JP" altLang="en-US" sz="1050" dirty="0">
                <a:solidFill>
                  <a:schemeClr val="bg1"/>
                </a:solidFill>
                <a:latin typeface="HGP創英角ﾎﾟｯﾌﾟ体" panose="040B0A00000000000000" pitchFamily="50" charset="-128"/>
                <a:ea typeface="HGP創英角ﾎﾟｯﾌﾟ体" panose="040B0A00000000000000" pitchFamily="50" charset="-128"/>
              </a:rPr>
              <a:t>　交付金（</a:t>
            </a:r>
            <a:r>
              <a:rPr lang="en-US" altLang="ja-JP" sz="1050" dirty="0">
                <a:solidFill>
                  <a:schemeClr val="bg1"/>
                </a:solidFill>
                <a:latin typeface="HGP創英角ﾎﾟｯﾌﾟ体" panose="040B0A00000000000000" pitchFamily="50" charset="-128"/>
                <a:ea typeface="HGP創英角ﾎﾟｯﾌﾟ体" panose="040B0A00000000000000" pitchFamily="50" charset="-128"/>
              </a:rPr>
              <a:t>10/27</a:t>
            </a:r>
            <a:r>
              <a:rPr lang="ja-JP" altLang="en-US" sz="1050" dirty="0">
                <a:solidFill>
                  <a:schemeClr val="bg1"/>
                </a:solidFill>
                <a:latin typeface="HGP創英角ﾎﾟｯﾌﾟ体" panose="040B0A00000000000000" pitchFamily="50" charset="-128"/>
                <a:ea typeface="HGP創英角ﾎﾟｯﾌﾟ体" panose="040B0A00000000000000" pitchFamily="50" charset="-128"/>
              </a:rPr>
              <a:t>）</a:t>
            </a:r>
          </a:p>
        </p:txBody>
      </p:sp>
      <p:sp>
        <p:nvSpPr>
          <p:cNvPr id="21" name="Text Box 16"/>
          <p:cNvSpPr txBox="1">
            <a:spLocks noChangeArrowheads="1"/>
          </p:cNvSpPr>
          <p:nvPr/>
        </p:nvSpPr>
        <p:spPr bwMode="auto">
          <a:xfrm>
            <a:off x="6347217" y="5209257"/>
            <a:ext cx="900000" cy="1080000"/>
          </a:xfrm>
          <a:prstGeom prst="rect">
            <a:avLst/>
          </a:prstGeom>
          <a:solidFill>
            <a:srgbClr val="FFFFFF"/>
          </a:solidFill>
          <a:ln w="31750">
            <a:solidFill>
              <a:schemeClr val="tx1">
                <a:lumMod val="50000"/>
                <a:lumOff val="50000"/>
              </a:schemeClr>
            </a:solidFill>
            <a:miter lim="800000"/>
            <a:headEnd/>
            <a:tailEnd/>
          </a:ln>
          <a:effectLst/>
        </p:spPr>
        <p:txBody>
          <a:bodyPr vert="horz" wrap="square" lIns="86274" tIns="43137" rIns="86274" bIns="43137" anchor="ctr" anchorCtr="0">
            <a:spAutoFit/>
          </a:bodyPr>
          <a:lstStyle>
            <a:defPPr>
              <a:defRPr lang="ja-JP"/>
            </a:defPPr>
            <a:lvl1pPr algn="ctr">
              <a:spcBef>
                <a:spcPct val="50000"/>
              </a:spcBef>
              <a:defRPr sz="1200" b="1">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smtClean="0"/>
              <a:t>都道府県</a:t>
            </a:r>
            <a:endParaRPr lang="ja-JP" altLang="en-US" dirty="0"/>
          </a:p>
          <a:p>
            <a:r>
              <a:rPr lang="ja-JP" altLang="en-US" dirty="0"/>
              <a:t>（</a:t>
            </a:r>
            <a:r>
              <a:rPr lang="en-US" altLang="ja-JP" dirty="0" smtClean="0"/>
              <a:t>5/27</a:t>
            </a:r>
            <a:r>
              <a:rPr lang="ja-JP" altLang="en-US" dirty="0" smtClean="0"/>
              <a:t>）</a:t>
            </a:r>
            <a:endParaRPr lang="ja-JP" altLang="en-US" dirty="0"/>
          </a:p>
        </p:txBody>
      </p:sp>
      <p:sp>
        <p:nvSpPr>
          <p:cNvPr id="22" name="AutoShape 23" descr="30%"/>
          <p:cNvSpPr>
            <a:spLocks noChangeArrowheads="1"/>
          </p:cNvSpPr>
          <p:nvPr/>
        </p:nvSpPr>
        <p:spPr bwMode="auto">
          <a:xfrm>
            <a:off x="3461540" y="5024679"/>
            <a:ext cx="2885677" cy="659098"/>
          </a:xfrm>
          <a:prstGeom prst="rightArrow">
            <a:avLst>
              <a:gd name="adj1" fmla="val 54407"/>
              <a:gd name="adj2" fmla="val 52684"/>
            </a:avLst>
          </a:prstGeom>
          <a:solidFill>
            <a:schemeClr val="tx2">
              <a:lumMod val="75000"/>
            </a:schemeClr>
          </a:solidFill>
          <a:ln w="12700">
            <a:noFill/>
            <a:miter lim="800000"/>
            <a:headEnd/>
            <a:tailEnd/>
          </a:ln>
        </p:spPr>
        <p:txBody>
          <a:bodyPr wrap="none" lIns="86274" tIns="43137" rIns="86274" bIns="43137" anchor="ctr"/>
          <a:lstStyle/>
          <a:p>
            <a:pPr algn="ctr"/>
            <a:r>
              <a:rPr lang="ja-JP" altLang="en-US" sz="1050" dirty="0">
                <a:solidFill>
                  <a:schemeClr val="bg1"/>
                </a:solidFill>
                <a:latin typeface="HGP創英角ﾎﾟｯﾌﾟ体" panose="040B0A00000000000000" pitchFamily="50" charset="-128"/>
                <a:ea typeface="HGP創英角ﾎﾟｯﾌﾟ体" panose="040B0A00000000000000" pitchFamily="50" charset="-128"/>
              </a:rPr>
              <a:t>病床転換助成交付金（</a:t>
            </a:r>
            <a:r>
              <a:rPr lang="en-US" altLang="ja-JP" sz="1050" dirty="0">
                <a:solidFill>
                  <a:schemeClr val="bg1"/>
                </a:solidFill>
                <a:latin typeface="HGP創英角ﾎﾟｯﾌﾟ体" panose="040B0A00000000000000" pitchFamily="50" charset="-128"/>
                <a:ea typeface="HGP創英角ﾎﾟｯﾌﾟ体" panose="040B0A00000000000000" pitchFamily="50" charset="-128"/>
              </a:rPr>
              <a:t>12/27</a:t>
            </a:r>
            <a:r>
              <a:rPr lang="ja-JP" altLang="en-US" sz="1050" dirty="0">
                <a:solidFill>
                  <a:schemeClr val="bg1"/>
                </a:solidFill>
                <a:latin typeface="HGP創英角ﾎﾟｯﾌﾟ体" panose="040B0A00000000000000" pitchFamily="50" charset="-128"/>
                <a:ea typeface="HGP創英角ﾎﾟｯﾌﾟ体" panose="040B0A00000000000000" pitchFamily="50" charset="-128"/>
              </a:rPr>
              <a:t>）</a:t>
            </a:r>
          </a:p>
        </p:txBody>
      </p:sp>
      <p:sp>
        <p:nvSpPr>
          <p:cNvPr id="24" name="AutoShape 25" descr="30%"/>
          <p:cNvSpPr>
            <a:spLocks noChangeArrowheads="1"/>
          </p:cNvSpPr>
          <p:nvPr/>
        </p:nvSpPr>
        <p:spPr bwMode="auto">
          <a:xfrm>
            <a:off x="1280097" y="5077625"/>
            <a:ext cx="1817917" cy="540486"/>
          </a:xfrm>
          <a:prstGeom prst="rightArrow">
            <a:avLst>
              <a:gd name="adj1" fmla="val 60769"/>
              <a:gd name="adj2" fmla="val 64617"/>
            </a:avLst>
          </a:prstGeom>
          <a:solidFill>
            <a:schemeClr val="tx2">
              <a:lumMod val="75000"/>
            </a:schemeClr>
          </a:solidFill>
          <a:ln w="12700">
            <a:noFill/>
            <a:miter lim="800000"/>
            <a:headEnd/>
            <a:tailEnd/>
          </a:ln>
        </p:spPr>
        <p:txBody>
          <a:bodyPr wrap="none" lIns="86274" tIns="43137" rIns="86274" bIns="43137" anchor="ctr"/>
          <a:lstStyle/>
          <a:p>
            <a:pPr algn="ctr"/>
            <a:r>
              <a:rPr lang="ja-JP" altLang="en-US" sz="1050" dirty="0">
                <a:solidFill>
                  <a:schemeClr val="bg1"/>
                </a:solidFill>
                <a:latin typeface="HGP創英角ﾎﾟｯﾌﾟ体" panose="040B0A00000000000000" pitchFamily="50" charset="-128"/>
                <a:ea typeface="HGP創英角ﾎﾟｯﾌﾟ体" panose="040B0A00000000000000" pitchFamily="50" charset="-128"/>
              </a:rPr>
              <a:t>　病床転換支援金</a:t>
            </a:r>
          </a:p>
        </p:txBody>
      </p:sp>
      <p:sp>
        <p:nvSpPr>
          <p:cNvPr id="25" name="Rectangle 26"/>
          <p:cNvSpPr>
            <a:spLocks noChangeArrowheads="1"/>
          </p:cNvSpPr>
          <p:nvPr/>
        </p:nvSpPr>
        <p:spPr bwMode="auto">
          <a:xfrm>
            <a:off x="199066" y="4777089"/>
            <a:ext cx="8730243" cy="1889637"/>
          </a:xfrm>
          <a:prstGeom prst="rect">
            <a:avLst/>
          </a:prstGeom>
          <a:noFill/>
          <a:ln w="22225" cap="rnd">
            <a:solidFill>
              <a:schemeClr val="tx1"/>
            </a:solidFill>
            <a:prstDash val="sysDot"/>
            <a:miter lim="800000"/>
            <a:headEnd/>
            <a:tailEnd/>
          </a:ln>
        </p:spPr>
        <p:txBody>
          <a:bodyPr wrap="none" lIns="86274" tIns="43137" rIns="86274" bIns="43137" anchor="ctr"/>
          <a:lstStyle/>
          <a:p>
            <a:pPr algn="r"/>
            <a:endParaRPr lang="ja-JP" altLang="en-US"/>
          </a:p>
        </p:txBody>
      </p:sp>
      <p:sp>
        <p:nvSpPr>
          <p:cNvPr id="26" name="AutoShape 27" descr="市松模様 (大)"/>
          <p:cNvSpPr>
            <a:spLocks noChangeArrowheads="1"/>
          </p:cNvSpPr>
          <p:nvPr/>
        </p:nvSpPr>
        <p:spPr bwMode="auto">
          <a:xfrm>
            <a:off x="395536" y="4653136"/>
            <a:ext cx="1497733" cy="247905"/>
          </a:xfrm>
          <a:prstGeom prst="roundRect">
            <a:avLst>
              <a:gd name="adj" fmla="val 16667"/>
            </a:avLst>
          </a:prstGeom>
          <a:solidFill>
            <a:schemeClr val="bg1"/>
          </a:solidFill>
          <a:ln w="9525">
            <a:noFill/>
            <a:round/>
            <a:headEnd/>
            <a:tailEnd/>
          </a:ln>
        </p:spPr>
        <p:txBody>
          <a:bodyPr wrap="none" lIns="86274" tIns="43137" rIns="86274" bIns="43137" anchor="ctr"/>
          <a:lstStyle/>
          <a:p>
            <a:pPr algn="ctr"/>
            <a:r>
              <a:rPr lang="ja-JP" altLang="en-US" sz="1300" b="1" dirty="0">
                <a:latin typeface="メイリオ" panose="020B0604030504040204" pitchFamily="50" charset="-128"/>
                <a:ea typeface="メイリオ" panose="020B0604030504040204" pitchFamily="50" charset="-128"/>
                <a:cs typeface="メイリオ" panose="020B0604030504040204" pitchFamily="50" charset="-128"/>
              </a:rPr>
              <a:t>病床転換助成事業</a:t>
            </a:r>
          </a:p>
        </p:txBody>
      </p:sp>
      <p:sp>
        <p:nvSpPr>
          <p:cNvPr id="28" name="Text Box 31"/>
          <p:cNvSpPr txBox="1">
            <a:spLocks noChangeArrowheads="1"/>
          </p:cNvSpPr>
          <p:nvPr/>
        </p:nvSpPr>
        <p:spPr bwMode="auto">
          <a:xfrm>
            <a:off x="7380312" y="5521345"/>
            <a:ext cx="864096" cy="256394"/>
          </a:xfrm>
          <a:prstGeom prst="rect">
            <a:avLst/>
          </a:prstGeom>
          <a:noFill/>
          <a:ln w="9525">
            <a:noFill/>
            <a:miter lim="800000"/>
            <a:headEnd/>
            <a:tailEnd/>
          </a:ln>
        </p:spPr>
        <p:txBody>
          <a:bodyPr wrap="square" lIns="86274" tIns="43137" rIns="86274" bIns="43137">
            <a:spAutoFit/>
          </a:bodyPr>
          <a:lstStyle/>
          <a:p>
            <a:pPr>
              <a:spcBef>
                <a:spcPct val="50000"/>
              </a:spcBef>
            </a:pPr>
            <a:r>
              <a:rPr lang="ja-JP" altLang="en-US" sz="1050" dirty="0">
                <a:solidFill>
                  <a:schemeClr val="bg1"/>
                </a:solidFill>
                <a:latin typeface="HGP創英角ﾎﾟｯﾌﾟ体" panose="040B0A00000000000000" pitchFamily="50" charset="-128"/>
                <a:ea typeface="HGP創英角ﾎﾟｯﾌﾟ体" panose="040B0A00000000000000" pitchFamily="50" charset="-128"/>
              </a:rPr>
              <a:t>交付</a:t>
            </a:r>
          </a:p>
        </p:txBody>
      </p:sp>
      <p:sp>
        <p:nvSpPr>
          <p:cNvPr id="30" name="AutoShape 25" descr="30%"/>
          <p:cNvSpPr>
            <a:spLocks noChangeArrowheads="1"/>
          </p:cNvSpPr>
          <p:nvPr/>
        </p:nvSpPr>
        <p:spPr bwMode="auto">
          <a:xfrm>
            <a:off x="1288046" y="5990603"/>
            <a:ext cx="1809968" cy="318717"/>
          </a:xfrm>
          <a:prstGeom prst="rightArrow">
            <a:avLst>
              <a:gd name="adj1" fmla="val 60769"/>
              <a:gd name="adj2" fmla="val 64617"/>
            </a:avLst>
          </a:prstGeom>
          <a:solidFill>
            <a:schemeClr val="accent3">
              <a:lumMod val="50000"/>
            </a:schemeClr>
          </a:solidFill>
          <a:ln w="12700">
            <a:noFill/>
            <a:miter lim="800000"/>
            <a:headEnd/>
            <a:tailEnd/>
          </a:ln>
        </p:spPr>
        <p:txBody>
          <a:bodyPr wrap="none" lIns="86274" tIns="43137" rIns="86274" bIns="43137" anchor="ctr"/>
          <a:lstStyle/>
          <a:p>
            <a:pPr algn="ctr"/>
            <a:r>
              <a:rPr lang="ja-JP" altLang="en-US" sz="1050" dirty="0">
                <a:solidFill>
                  <a:schemeClr val="bg1"/>
                </a:solidFill>
                <a:latin typeface="HGP創英角ﾎﾟｯﾌﾟ体" panose="040B0A00000000000000" pitchFamily="50" charset="-128"/>
                <a:ea typeface="HGP創英角ﾎﾟｯﾌﾟ体" panose="040B0A00000000000000" pitchFamily="50" charset="-128"/>
              </a:rPr>
              <a:t>事務費拠出金</a:t>
            </a:r>
          </a:p>
        </p:txBody>
      </p:sp>
      <p:sp>
        <p:nvSpPr>
          <p:cNvPr id="44" name="テキスト ボックス 43"/>
          <p:cNvSpPr txBox="1"/>
          <p:nvPr/>
        </p:nvSpPr>
        <p:spPr>
          <a:xfrm>
            <a:off x="0" y="44624"/>
            <a:ext cx="914400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b="1" dirty="0" smtClean="0">
                <a:latin typeface="HGPｺﾞｼｯｸM" panose="020B0600000000000000" pitchFamily="50" charset="-128"/>
                <a:ea typeface="HGPｺﾞｼｯｸM" panose="020B0600000000000000" pitchFamily="50" charset="-128"/>
              </a:rPr>
              <a:t>病床転換助成事業の概要</a:t>
            </a:r>
          </a:p>
        </p:txBody>
      </p:sp>
    </p:spTree>
    <p:extLst>
      <p:ext uri="{BB962C8B-B14F-4D97-AF65-F5344CB8AC3E}">
        <p14:creationId xmlns:p14="http://schemas.microsoft.com/office/powerpoint/2010/main" val="20903879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144</Words>
  <Application>Microsoft Office PowerPoint</Application>
  <PresentationFormat>画面に合わせる (4:3)</PresentationFormat>
  <Paragraphs>42</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2018-05-11T04:55:21Z</dcterms:created>
  <dcterms:modified xsi:type="dcterms:W3CDTF">2018-05-11T04:55:31Z</dcterms:modified>
</cp:coreProperties>
</file>