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89" r:id="rId5"/>
    <p:sldId id="99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B17"/>
    <a:srgbClr val="F68B32"/>
    <a:srgbClr val="F7994B"/>
    <a:srgbClr val="FAC090"/>
    <a:srgbClr val="6B8537"/>
    <a:srgbClr val="485925"/>
    <a:srgbClr val="C7D9A3"/>
    <a:srgbClr val="AEC87A"/>
    <a:srgbClr val="8CAF47"/>
    <a:srgbClr val="2832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6353" autoAdjust="0"/>
  </p:normalViewPr>
  <p:slideViewPr>
    <p:cSldViewPr>
      <p:cViewPr varScale="1">
        <p:scale>
          <a:sx n="76" d="100"/>
          <a:sy n="76" d="100"/>
        </p:scale>
        <p:origin x="3628" y="48"/>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 name="スライド番号プレースホルダー 3"/>
          <p:cNvSpPr>
            <a:spLocks noGrp="1"/>
          </p:cNvSpPr>
          <p:nvPr>
            <p:ph type="sldNum" sz="quarter" idx="10"/>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23B5CCBE-E1D7-4BFF-8FC7-4A14C60B5710}"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228100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23B5CCBE-E1D7-4BFF-8FC7-4A14C60B5710}"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976975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a:t>マスタ タイトルの書式設定</a:t>
            </a:r>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326D110E-5782-75E9-695F-F03BCDF4F617}"/>
              </a:ext>
            </a:extLst>
          </p:cNvPr>
          <p:cNvSpPr/>
          <p:nvPr/>
        </p:nvSpPr>
        <p:spPr>
          <a:xfrm>
            <a:off x="124731" y="7362763"/>
            <a:ext cx="6902688" cy="2915207"/>
          </a:xfrm>
          <a:prstGeom prst="rect">
            <a:avLst/>
          </a:prstGeom>
          <a:solidFill>
            <a:schemeClr val="bg2"/>
          </a:solidFill>
        </p:spPr>
        <p:txBody>
          <a:bodyPr wrap="square" lIns="72000" tIns="72000" rIns="72000" bIns="36000">
            <a:spAutoFit/>
          </a:bodyPr>
          <a:lstStyle/>
          <a:p>
            <a:pPr marL="288000" marR="0" lvl="0" indent="-144000" algn="l" defTabSz="914400" rtl="0" eaLnBrk="1" fontAlgn="base" latinLnBrk="0" hangingPunct="1">
              <a:lnSpc>
                <a:spcPct val="10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●交付金を申請する場合、事業者は</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香川県障害福祉課に</a:t>
            </a: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計画書</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を提出</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してください。</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0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障害福祉サービス等報酬関係で市町村に届出を行うサービス事業者も、</a:t>
            </a: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この交付金の届出先は都道府県</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0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●都道府県ごとに、同一法人内の事業所の申請をまとめて行うことができます。</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計画書は</a:t>
            </a: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香川</a:t>
            </a:r>
            <a:r>
              <a:rPr kumimoji="1" lang="ja-JP" altLang="en-US" sz="11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県障害福祉課</a:t>
            </a: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示される様式を用い、</a:t>
            </a:r>
            <a:r>
              <a:rPr kumimoji="1" lang="ja-JP"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他の都道府県分とは別に作成</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してください。</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●交付期間終了後、事業者</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香川</a:t>
            </a:r>
            <a:r>
              <a:rPr kumimoji="1" lang="ja-JP" altLang="en-US" sz="11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県障害福祉課に</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実績報告書を提出</a:t>
            </a:r>
            <a:r>
              <a:rPr kumimoji="1" lang="ja-JP"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してください</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（要件を満たさない場合は、交付金の返還が必要となることがあります。）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●今回の交付金の支払は、申請後、交付額が確定した後で</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香川県</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行われます。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24730" y="4436039"/>
            <a:ext cx="6895720" cy="2021373"/>
          </a:xfrm>
          <a:prstGeom prst="rect">
            <a:avLst/>
          </a:prstGeom>
          <a:solidFill>
            <a:schemeClr val="bg2"/>
          </a:solidFill>
        </p:spPr>
        <p:txBody>
          <a:bodyPr wrap="square" lIns="72000" tIns="72000" rIns="72000" bIns="36000">
            <a:spAutoFit/>
          </a:bodyPr>
          <a:lstStyle/>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各事業所が受け取る交付金の額を算定・支給</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算定式の「加算減算」には、処遇改善加算・特定処遇改善加算・ベースアップ等加算分が含まれます。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4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4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4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4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●これにより、</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標準的な職員配置の事業所で、福祉・介護職員１人当たり月額</a:t>
            </a:r>
            <a:r>
              <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6,000</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円相当</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交付金が交付されます。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このような仕組みで交付金を算定・支給するため、各事業所の職員配置状況などによっては、</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福祉・介護職員の皆さま全員に対して、</a:t>
            </a: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一律で月額</a:t>
            </a:r>
            <a:r>
              <a:rPr kumimoji="1"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6,000</a:t>
            </a: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円の引き上げを行うものではありません</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499" y="554163"/>
            <a:ext cx="7200850" cy="864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marL="0" marR="0" lvl="0" indent="0" algn="ctr" defTabSz="914400" rtl="0" eaLnBrk="1" fontAlgn="base" latinLnBrk="0" hangingPunct="1">
              <a:lnSpc>
                <a:spcPts val="1800"/>
              </a:lnSpc>
              <a:spcBef>
                <a:spcPct val="0"/>
              </a:spcBef>
              <a:spcAft>
                <a:spcPct val="0"/>
              </a:spcAft>
              <a:buClrTx/>
              <a:buSzTx/>
              <a:buFontTx/>
              <a:buNone/>
              <a:tabLst/>
              <a:defRPr/>
            </a:pPr>
            <a:r>
              <a:rPr kumimoji="1" lang="ja-JP" altLang="en-US" sz="23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「福祉・介護職員処遇改善臨時特例交付金」のご案内</a:t>
            </a:r>
            <a:endParaRPr kumimoji="1" lang="en-US" altLang="ja-JP" sz="23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ts val="400"/>
              </a:lnSpc>
              <a:spcBef>
                <a:spcPct val="0"/>
              </a:spcBef>
              <a:spcAft>
                <a:spcPct val="0"/>
              </a:spcAft>
              <a:buClrTx/>
              <a:buSzTx/>
              <a:buFontTx/>
              <a:buNone/>
              <a:tabLst/>
              <a:defRPr/>
            </a:pPr>
            <a:endParaRPr kumimoji="1" lang="en-US" altLang="ja-JP" sz="20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ts val="2400"/>
              </a:lnSpc>
              <a:spcBef>
                <a:spcPct val="0"/>
              </a:spcBef>
              <a:spcAft>
                <a:spcPct val="0"/>
              </a:spcAft>
              <a:buClrTx/>
              <a:buSzTx/>
              <a:buFontTx/>
              <a:buNone/>
              <a:tabLst/>
              <a:defRPr/>
            </a:pPr>
            <a:r>
              <a:rPr kumimoji="1" lang="ja-JP" altLang="en-US" sz="20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令和６年２月からスタート</a:t>
            </a:r>
          </a:p>
        </p:txBody>
      </p:sp>
      <p:sp>
        <p:nvSpPr>
          <p:cNvPr id="6" name="正方形/長方形 5"/>
          <p:cNvSpPr/>
          <p:nvPr/>
        </p:nvSpPr>
        <p:spPr>
          <a:xfrm>
            <a:off x="180450" y="1478353"/>
            <a:ext cx="7020450" cy="502837"/>
          </a:xfrm>
          <a:prstGeom prst="rect">
            <a:avLst/>
          </a:prstGeom>
        </p:spPr>
        <p:txBody>
          <a:bodyPr wrap="square" lIns="95637" tIns="47819"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厚生労働省は、令和６年２月分から５月分の賃金改善の補助として、</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福祉・介護職員の処遇改善を図るための「福祉・介護職員処遇改善臨時特例交付金」を交付します。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4100" y="209353"/>
            <a:ext cx="5579232" cy="312016"/>
          </a:xfrm>
          <a:prstGeom prst="rect">
            <a:avLst/>
          </a:prstGeom>
          <a:noFill/>
        </p:spPr>
        <p:txBody>
          <a:bodyPr wrap="none" lIns="95637" tIns="47819" rIns="95637" bIns="47819"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障害福祉サービス事業者等の皆さま、障害福祉現場で働く皆さまへ</a:t>
            </a:r>
          </a:p>
        </p:txBody>
      </p:sp>
      <p:sp>
        <p:nvSpPr>
          <p:cNvPr id="39" name="正方形/長方形 38"/>
          <p:cNvSpPr/>
          <p:nvPr/>
        </p:nvSpPr>
        <p:spPr>
          <a:xfrm>
            <a:off x="0" y="3762363"/>
            <a:ext cx="7020830" cy="324000"/>
          </a:xfrm>
          <a:prstGeom prst="rect">
            <a:avLst/>
          </a:prstGeom>
          <a:solidFill>
            <a:schemeClr val="accent4">
              <a:lumMod val="75000"/>
            </a:schemeClr>
          </a:solidFill>
          <a:ln w="3810">
            <a:noFill/>
          </a:ln>
        </p:spPr>
        <p:txBody>
          <a:bodyPr wrap="square" lIns="72000" tIns="72000" rIns="36000" bIns="3600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Q</a:t>
            </a:r>
            <a:r>
              <a:rPr kumimoji="1" lang="ja-JP" altLang="en-US"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２．交付金の額はどのように決められるの？</a:t>
            </a:r>
            <a:endPar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4079220"/>
            <a:ext cx="6840000" cy="367415"/>
          </a:xfrm>
          <a:prstGeom prst="rect">
            <a:avLst/>
          </a:prstGeom>
          <a:ln>
            <a:noFill/>
          </a:ln>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各事業所の総報酬に、サービスごとに設定した交付率を乗じた額を支給します。</a:t>
            </a:r>
            <a:endParaRPr kumimoji="1" lang="en-US" altLang="ja-JP"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4962550"/>
            <a:ext cx="2628000" cy="503207"/>
          </a:xfrm>
          <a:prstGeom prst="roundRect">
            <a:avLst>
              <a:gd name="adj" fmla="val 5760"/>
            </a:avLst>
          </a:prstGeom>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lIns="0" tIns="47819" rIns="0" bIns="47819" rtlCol="0"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kumimoji="1"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5052153"/>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角丸四角形 44"/>
          <p:cNvSpPr/>
          <p:nvPr/>
        </p:nvSpPr>
        <p:spPr>
          <a:xfrm>
            <a:off x="3930426" y="4962550"/>
            <a:ext cx="766030" cy="503207"/>
          </a:xfrm>
          <a:prstGeom prst="roundRect">
            <a:avLst>
              <a:gd name="adj" fmla="val 5760"/>
            </a:avLst>
          </a:prstGeom>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lIns="0" tIns="47819" rIns="0" bIns="47819"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交付率</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5052153"/>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7" name="角丸四角形 46"/>
          <p:cNvSpPr/>
          <p:nvPr/>
        </p:nvSpPr>
        <p:spPr>
          <a:xfrm>
            <a:off x="5298020" y="4962550"/>
            <a:ext cx="966726" cy="503207"/>
          </a:xfrm>
          <a:prstGeom prst="roundRect">
            <a:avLst>
              <a:gd name="adj" fmla="val 5760"/>
            </a:avLst>
          </a:prstGeom>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lIns="0" tIns="47819" rIns="0" bIns="36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交付額</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538974" y="5153797"/>
            <a:ext cx="697627" cy="348813"/>
          </a:xfrm>
          <a:prstGeom prst="rect">
            <a:avLst/>
          </a:prstGeom>
          <a:noFill/>
        </p:spPr>
        <p:txBody>
          <a:bodyPr wrap="none" rtlCol="0" anchor="ctr">
            <a:spAutoFit/>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１単位の</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単価</a:t>
            </a:r>
          </a:p>
        </p:txBody>
      </p:sp>
      <p:sp>
        <p:nvSpPr>
          <p:cNvPr id="7" name="正方形/長方形 6">
            <a:extLst>
              <a:ext uri="{FF2B5EF4-FFF2-40B4-BE49-F238E27FC236}">
                <a16:creationId xmlns:a16="http://schemas.microsoft.com/office/drawing/2014/main" id="{C4AA250D-F93C-6299-10DC-60FFD2C677FC}"/>
              </a:ext>
            </a:extLst>
          </p:cNvPr>
          <p:cNvSpPr/>
          <p:nvPr/>
        </p:nvSpPr>
        <p:spPr>
          <a:xfrm>
            <a:off x="0" y="6697157"/>
            <a:ext cx="7028178" cy="355276"/>
          </a:xfrm>
          <a:prstGeom prst="rect">
            <a:avLst/>
          </a:prstGeom>
          <a:solidFill>
            <a:schemeClr val="accent4">
              <a:lumMod val="75000"/>
            </a:schemeClr>
          </a:solidFill>
          <a:ln w="3810">
            <a:solidFill>
              <a:schemeClr val="accent4">
                <a:lumMod val="75000"/>
              </a:schemeClr>
            </a:solidFill>
          </a:ln>
        </p:spPr>
        <p:txBody>
          <a:bodyPr wrap="square" lIns="72000" tIns="72000" rIns="36000" bIns="3600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Q</a:t>
            </a:r>
            <a:r>
              <a:rPr kumimoji="1" lang="ja-JP" altLang="en-US"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３．交付金の申請手続きは？</a:t>
            </a:r>
            <a:endPar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B66D8A7A-97DD-EC36-E7D4-DC1B6E921745}"/>
              </a:ext>
            </a:extLst>
          </p:cNvPr>
          <p:cNvSpPr/>
          <p:nvPr/>
        </p:nvSpPr>
        <p:spPr>
          <a:xfrm>
            <a:off x="187418" y="7041284"/>
            <a:ext cx="6840000" cy="367415"/>
          </a:xfrm>
          <a:prstGeom prst="rect">
            <a:avLst/>
          </a:prstGeom>
        </p:spPr>
        <p:txBody>
          <a:bodyPr wrap="square" lIns="95637" tIns="47819"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法人ごとに都道府県に対して申請を行えます。</a:t>
            </a:r>
            <a:endParaRPr kumimoji="1" lang="en-US" altLang="ja-JP"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id="{746C31BE-20C1-7A17-F2CB-5E02F0E5DFFB}"/>
              </a:ext>
            </a:extLst>
          </p:cNvPr>
          <p:cNvSpPr/>
          <p:nvPr/>
        </p:nvSpPr>
        <p:spPr>
          <a:xfrm>
            <a:off x="124730" y="2771523"/>
            <a:ext cx="6948392" cy="853874"/>
          </a:xfrm>
          <a:prstGeom prst="rect">
            <a:avLst/>
          </a:prstGeom>
          <a:solidFill>
            <a:schemeClr val="bg2"/>
          </a:solidFill>
        </p:spPr>
        <p:txBody>
          <a:bodyPr wrap="square" lIns="72000" tIns="72000" rIns="72000" bIns="36000">
            <a:spAutoFit/>
          </a:bodyPr>
          <a:lstStyle/>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●２～５月分まで、障害福祉サービス等事業所・施設等に対し、従来の障害福祉サービス等報酬上の処遇改善加算等に加えて、</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全額を福祉・介護職員等の賃上げに使うことを要件とした交付金を創設</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144000" algn="l" defTabSz="914400" rtl="0" eaLnBrk="1" fontAlgn="base" latinLnBrk="0" hangingPunct="1">
              <a:lnSpc>
                <a:spcPct val="110000"/>
              </a:lnSpc>
              <a:spcBef>
                <a:spcPts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1" i="0" u="none" strike="noStrike" kern="1200" cap="none" spc="-7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６月以降は、障害福祉サービス等報酬改定により、今回の交付金額を上回る加算率の上乗せ</a:t>
            </a:r>
            <a:r>
              <a:rPr kumimoji="1" lang="ja-JP" altLang="en-US" sz="1100" b="0" i="0" u="none" strike="noStrike" kern="1200" cap="none" spc="-7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を行うこととし　　　　　</a:t>
            </a:r>
            <a:endParaRPr kumimoji="1" lang="en-US" altLang="ja-JP" sz="1100" b="0" i="0" u="none" strike="noStrike" kern="1200" cap="none" spc="-7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144000" algn="l" defTabSz="914400" rtl="0" eaLnBrk="1" fontAlgn="base" latinLnBrk="0" hangingPunct="1">
              <a:lnSpc>
                <a:spcPct val="110000"/>
              </a:lnSpc>
              <a:spcBef>
                <a:spcPts val="0"/>
              </a:spcBef>
              <a:spcAft>
                <a:spcPct val="0"/>
              </a:spcAft>
              <a:buClrTx/>
              <a:buSzTx/>
              <a:buFontTx/>
              <a:buNone/>
              <a:tabLst/>
              <a:defRPr/>
            </a:pPr>
            <a:r>
              <a:rPr kumimoji="1" lang="ja-JP" altLang="en-US" sz="1100" b="0" i="0" u="none" strike="noStrike" kern="1200" cap="none" spc="-7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ています。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77C452AB-E96C-0E4F-BA2D-74D960224657}"/>
              </a:ext>
            </a:extLst>
          </p:cNvPr>
          <p:cNvSpPr/>
          <p:nvPr/>
        </p:nvSpPr>
        <p:spPr>
          <a:xfrm>
            <a:off x="0" y="2097815"/>
            <a:ext cx="7020830" cy="324000"/>
          </a:xfrm>
          <a:prstGeom prst="rect">
            <a:avLst/>
          </a:prstGeom>
          <a:solidFill>
            <a:schemeClr val="accent4">
              <a:lumMod val="75000"/>
            </a:schemeClr>
          </a:solidFill>
          <a:ln w="3810">
            <a:noFill/>
          </a:ln>
        </p:spPr>
        <p:txBody>
          <a:bodyPr wrap="square" lIns="72000" tIns="72000" rIns="36000" bIns="3600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Q</a:t>
            </a:r>
            <a:r>
              <a:rPr kumimoji="1" lang="ja-JP" altLang="en-US"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１．どのような交付金なの？</a:t>
            </a:r>
            <a:endPar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E21B8374-EE4F-6F03-7BE9-C80C64664C23}"/>
              </a:ext>
            </a:extLst>
          </p:cNvPr>
          <p:cNvSpPr/>
          <p:nvPr/>
        </p:nvSpPr>
        <p:spPr>
          <a:xfrm>
            <a:off x="180450" y="2414672"/>
            <a:ext cx="6840000" cy="355481"/>
          </a:xfrm>
          <a:prstGeom prst="rect">
            <a:avLst/>
          </a:prstGeom>
          <a:ln>
            <a:noFill/>
          </a:ln>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令和６年２月分から５月分の福祉・介護職員の賃上げを目的とする交付金です。</a:t>
            </a:r>
            <a:endParaRPr kumimoji="1" lang="en-US" altLang="ja-JP" sz="125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4" name="表 17">
            <a:extLst>
              <a:ext uri="{FF2B5EF4-FFF2-40B4-BE49-F238E27FC236}">
                <a16:creationId xmlns:a16="http://schemas.microsoft.com/office/drawing/2014/main" id="{3488BBB9-7D91-AE0B-D512-936E07B1DFBC}"/>
              </a:ext>
            </a:extLst>
          </p:cNvPr>
          <p:cNvGraphicFramePr>
            <a:graphicFrameLocks noGrp="1"/>
          </p:cNvGraphicFramePr>
          <p:nvPr/>
        </p:nvGraphicFramePr>
        <p:xfrm>
          <a:off x="1056803" y="9233887"/>
          <a:ext cx="4907224" cy="890306"/>
        </p:xfrm>
        <a:graphic>
          <a:graphicData uri="http://schemas.openxmlformats.org/drawingml/2006/table">
            <a:tbl>
              <a:tblPr firstCol="1">
                <a:tableStyleId>{5C22544A-7EE6-4342-B048-85BDC9FD1C3A}</a:tableStyleId>
              </a:tblPr>
              <a:tblGrid>
                <a:gridCol w="1726180">
                  <a:extLst>
                    <a:ext uri="{9D8B030D-6E8A-4147-A177-3AD203B41FA5}">
                      <a16:colId xmlns:a16="http://schemas.microsoft.com/office/drawing/2014/main" val="2618980983"/>
                    </a:ext>
                  </a:extLst>
                </a:gridCol>
                <a:gridCol w="3181044">
                  <a:extLst>
                    <a:ext uri="{9D8B030D-6E8A-4147-A177-3AD203B41FA5}">
                      <a16:colId xmlns:a16="http://schemas.microsoft.com/office/drawing/2014/main" val="433889516"/>
                    </a:ext>
                  </a:extLst>
                </a:gridCol>
              </a:tblGrid>
              <a:tr h="445153">
                <a:tc>
                  <a:txBody>
                    <a:bodyPr/>
                    <a:lstStyle/>
                    <a:p>
                      <a:endParaRPr kumimoji="1" lang="ja-JP" altLang="en-US" dirty="0"/>
                    </a:p>
                  </a:txBody>
                  <a:tcPr>
                    <a:lnB w="38100" cap="flat" cmpd="sng" algn="ctr">
                      <a:solidFill>
                        <a:schemeClr val="accent6">
                          <a:lumMod val="75000"/>
                        </a:schemeClr>
                      </a:solidFill>
                      <a:prstDash val="solid"/>
                      <a:round/>
                      <a:headEnd type="none" w="med" len="med"/>
                      <a:tailEnd type="none" w="med" len="med"/>
                    </a:lnB>
                    <a:solidFill>
                      <a:schemeClr val="bg2">
                        <a:lumMod val="90000"/>
                      </a:schemeClr>
                    </a:solidFill>
                  </a:tcPr>
                </a:tc>
                <a:tc>
                  <a:txBody>
                    <a:bodyPr/>
                    <a:lstStyle/>
                    <a:p>
                      <a:endParaRPr kumimoji="1" lang="ja-JP" altLang="en-US" dirty="0"/>
                    </a:p>
                  </a:txBody>
                  <a:tcPr>
                    <a:lnB w="38100" cap="flat" cmpd="sng" algn="ctr">
                      <a:solidFill>
                        <a:schemeClr val="accent6">
                          <a:lumMod val="75000"/>
                        </a:schemeClr>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63072693"/>
                  </a:ext>
                </a:extLst>
              </a:tr>
              <a:tr h="445153">
                <a:tc>
                  <a:txBody>
                    <a:bodyPr/>
                    <a:lstStyle/>
                    <a:p>
                      <a:endParaRPr kumimoji="1" lang="ja-JP" altLang="en-US" dirty="0"/>
                    </a:p>
                  </a:txBody>
                  <a:tcPr>
                    <a:lnL w="38100" cap="flat" cmpd="sng" algn="ctr">
                      <a:solidFill>
                        <a:schemeClr val="accent6">
                          <a:lumMod val="75000"/>
                        </a:schemeClr>
                      </a:solidFill>
                      <a:prstDash val="solid"/>
                      <a:round/>
                      <a:headEnd type="none" w="med" len="med"/>
                      <a:tailEnd type="none" w="med" len="med"/>
                    </a:lnL>
                    <a:lnT w="38100" cap="flat" cmpd="sng" algn="ctr">
                      <a:solidFill>
                        <a:schemeClr val="accent6">
                          <a:lumMod val="75000"/>
                        </a:schemeClr>
                      </a:solidFill>
                      <a:prstDash val="solid"/>
                      <a:round/>
                      <a:headEnd type="none" w="med" len="med"/>
                      <a:tailEnd type="none" w="med" len="med"/>
                    </a:lnT>
                    <a:lnB w="38100" cap="flat" cmpd="sng" algn="ctr">
                      <a:solidFill>
                        <a:schemeClr val="accent6">
                          <a:lumMod val="75000"/>
                        </a:schemeClr>
                      </a:solidFill>
                      <a:prstDash val="solid"/>
                      <a:round/>
                      <a:headEnd type="none" w="med" len="med"/>
                      <a:tailEnd type="none" w="med" len="med"/>
                    </a:lnB>
                    <a:solidFill>
                      <a:schemeClr val="bg2">
                        <a:lumMod val="90000"/>
                      </a:schemeClr>
                    </a:solidFill>
                  </a:tcPr>
                </a:tc>
                <a:tc>
                  <a:txBody>
                    <a:bodyPr/>
                    <a:lstStyle/>
                    <a:p>
                      <a:endParaRPr kumimoji="1" lang="ja-JP" altLang="en-US" dirty="0"/>
                    </a:p>
                  </a:txBody>
                  <a:tcPr>
                    <a:lnR w="38100" cap="flat" cmpd="sng" algn="ctr">
                      <a:solidFill>
                        <a:schemeClr val="accent6">
                          <a:lumMod val="75000"/>
                        </a:schemeClr>
                      </a:solidFill>
                      <a:prstDash val="solid"/>
                      <a:round/>
                      <a:headEnd type="none" w="med" len="med"/>
                      <a:tailEnd type="none" w="med" len="med"/>
                    </a:lnR>
                    <a:lnT w="38100" cap="flat" cmpd="sng" algn="ctr">
                      <a:solidFill>
                        <a:schemeClr val="accent6">
                          <a:lumMod val="75000"/>
                        </a:schemeClr>
                      </a:solidFill>
                      <a:prstDash val="solid"/>
                      <a:round/>
                      <a:headEnd type="none" w="med" len="med"/>
                      <a:tailEnd type="none" w="med" len="med"/>
                    </a:lnT>
                    <a:lnB w="38100" cap="flat" cmpd="sng" algn="ctr">
                      <a:solidFill>
                        <a:schemeClr val="accent6">
                          <a:lumMod val="75000"/>
                        </a:schemeClr>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559469965"/>
                  </a:ext>
                </a:extLst>
              </a:tr>
            </a:tbl>
          </a:graphicData>
        </a:graphic>
      </p:graphicFrame>
      <p:sp>
        <p:nvSpPr>
          <p:cNvPr id="28" name="正方形/長方形 27">
            <a:extLst>
              <a:ext uri="{FF2B5EF4-FFF2-40B4-BE49-F238E27FC236}">
                <a16:creationId xmlns:a16="http://schemas.microsoft.com/office/drawing/2014/main" id="{D66C4A8B-2B3B-B966-B221-CA7FBDEF23A2}"/>
              </a:ext>
            </a:extLst>
          </p:cNvPr>
          <p:cNvSpPr/>
          <p:nvPr/>
        </p:nvSpPr>
        <p:spPr>
          <a:xfrm>
            <a:off x="1340595" y="9343225"/>
            <a:ext cx="1018227" cy="292388"/>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通常の加算</a:t>
            </a:r>
          </a:p>
        </p:txBody>
      </p:sp>
      <p:sp>
        <p:nvSpPr>
          <p:cNvPr id="29" name="正方形/長方形 28">
            <a:extLst>
              <a:ext uri="{FF2B5EF4-FFF2-40B4-BE49-F238E27FC236}">
                <a16:creationId xmlns:a16="http://schemas.microsoft.com/office/drawing/2014/main" id="{C9302E35-78DE-301E-3CF4-DBC60C57118D}"/>
              </a:ext>
            </a:extLst>
          </p:cNvPr>
          <p:cNvSpPr/>
          <p:nvPr/>
        </p:nvSpPr>
        <p:spPr>
          <a:xfrm>
            <a:off x="1269071" y="9755528"/>
            <a:ext cx="1261884" cy="30777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今回の交付金</a:t>
            </a:r>
          </a:p>
        </p:txBody>
      </p:sp>
      <p:sp>
        <p:nvSpPr>
          <p:cNvPr id="30" name="正方形/長方形 29">
            <a:extLst>
              <a:ext uri="{FF2B5EF4-FFF2-40B4-BE49-F238E27FC236}">
                <a16:creationId xmlns:a16="http://schemas.microsoft.com/office/drawing/2014/main" id="{0D42E328-308E-1D35-AE56-1A4B0BC06DE1}"/>
              </a:ext>
            </a:extLst>
          </p:cNvPr>
          <p:cNvSpPr/>
          <p:nvPr/>
        </p:nvSpPr>
        <p:spPr>
          <a:xfrm>
            <a:off x="3610682" y="9775273"/>
            <a:ext cx="1441420" cy="30777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都道府県に届出</a:t>
            </a:r>
          </a:p>
        </p:txBody>
      </p:sp>
      <p:sp>
        <p:nvSpPr>
          <p:cNvPr id="31" name="正方形/長方形 30">
            <a:extLst>
              <a:ext uri="{FF2B5EF4-FFF2-40B4-BE49-F238E27FC236}">
                <a16:creationId xmlns:a16="http://schemas.microsoft.com/office/drawing/2014/main" id="{FCBEB12F-3616-618E-12DD-30A3C43BE078}"/>
              </a:ext>
            </a:extLst>
          </p:cNvPr>
          <p:cNvSpPr/>
          <p:nvPr/>
        </p:nvSpPr>
        <p:spPr>
          <a:xfrm>
            <a:off x="3430253" y="9271217"/>
            <a:ext cx="2018501" cy="446276"/>
          </a:xfrm>
          <a:prstGeom prst="rect">
            <a:avLst/>
          </a:prstGeom>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都道府県・市町村に届出</a:t>
            </a:r>
            <a:endParaRPr kumimoji="1"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（指定を受けている自治体）</a:t>
            </a:r>
          </a:p>
        </p:txBody>
      </p:sp>
      <p:cxnSp>
        <p:nvCxnSpPr>
          <p:cNvPr id="32" name="直線矢印コネクタ 31">
            <a:extLst>
              <a:ext uri="{FF2B5EF4-FFF2-40B4-BE49-F238E27FC236}">
                <a16:creationId xmlns:a16="http://schemas.microsoft.com/office/drawing/2014/main" id="{DC7E6402-EEED-C893-E790-66E9CE86FAA2}"/>
              </a:ext>
            </a:extLst>
          </p:cNvPr>
          <p:cNvCxnSpPr>
            <a:cxnSpLocks/>
          </p:cNvCxnSpPr>
          <p:nvPr/>
        </p:nvCxnSpPr>
        <p:spPr>
          <a:xfrm>
            <a:off x="2603233" y="9470982"/>
            <a:ext cx="485310" cy="0"/>
          </a:xfrm>
          <a:prstGeom prst="straightConnector1">
            <a:avLst/>
          </a:prstGeom>
          <a:ln w="31750">
            <a:solidFill>
              <a:schemeClr val="bg2">
                <a:lumMod val="10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9216859C-8F58-123B-FE41-89780741FE8A}"/>
              </a:ext>
            </a:extLst>
          </p:cNvPr>
          <p:cNvCxnSpPr>
            <a:cxnSpLocks/>
          </p:cNvCxnSpPr>
          <p:nvPr/>
        </p:nvCxnSpPr>
        <p:spPr>
          <a:xfrm>
            <a:off x="2603233" y="9919289"/>
            <a:ext cx="485310" cy="0"/>
          </a:xfrm>
          <a:prstGeom prst="straightConnector1">
            <a:avLst/>
          </a:prstGeom>
          <a:ln w="31750">
            <a:solidFill>
              <a:schemeClr val="bg2">
                <a:lumMod val="10000"/>
              </a:schemeClr>
            </a:solidFill>
            <a:tailEnd type="arrow" w="med" len="sm"/>
          </a:ln>
        </p:spPr>
        <p:style>
          <a:lnRef idx="1">
            <a:schemeClr val="accent1"/>
          </a:lnRef>
          <a:fillRef idx="0">
            <a:schemeClr val="accent1"/>
          </a:fillRef>
          <a:effectRef idx="0">
            <a:schemeClr val="accent1"/>
          </a:effectRef>
          <a:fontRef idx="minor">
            <a:schemeClr val="tx1"/>
          </a:fontRef>
        </p:style>
      </p:cxnSp>
      <p:pic>
        <p:nvPicPr>
          <p:cNvPr id="10" name="図 9">
            <a:extLst>
              <a:ext uri="{FF2B5EF4-FFF2-40B4-BE49-F238E27FC236}">
                <a16:creationId xmlns:a16="http://schemas.microsoft.com/office/drawing/2014/main" id="{86239B7E-D281-9867-E30C-0CB921C8DA40}"/>
              </a:ext>
            </a:extLst>
          </p:cNvPr>
          <p:cNvPicPr>
            <a:picLocks noChangeAspect="1"/>
          </p:cNvPicPr>
          <p:nvPr/>
        </p:nvPicPr>
        <p:blipFill rotWithShape="1">
          <a:blip r:embed="rId3"/>
          <a:srcRect r="44911" b="-3571"/>
          <a:stretch/>
        </p:blipFill>
        <p:spPr>
          <a:xfrm>
            <a:off x="5449014" y="86273"/>
            <a:ext cx="981949" cy="208830"/>
          </a:xfrm>
          <a:prstGeom prst="rect">
            <a:avLst/>
          </a:prstGeom>
        </p:spPr>
      </p:pic>
      <p:pic>
        <p:nvPicPr>
          <p:cNvPr id="11" name="図 10">
            <a:extLst>
              <a:ext uri="{FF2B5EF4-FFF2-40B4-BE49-F238E27FC236}">
                <a16:creationId xmlns:a16="http://schemas.microsoft.com/office/drawing/2014/main" id="{056032BA-BD26-D5C8-C178-35949FC7D53E}"/>
              </a:ext>
            </a:extLst>
          </p:cNvPr>
          <p:cNvPicPr>
            <a:picLocks noChangeAspect="1"/>
          </p:cNvPicPr>
          <p:nvPr/>
        </p:nvPicPr>
        <p:blipFill>
          <a:blip r:embed="rId4"/>
          <a:stretch>
            <a:fillRect/>
          </a:stretch>
        </p:blipFill>
        <p:spPr>
          <a:xfrm>
            <a:off x="6421987" y="46847"/>
            <a:ext cx="777364" cy="247950"/>
          </a:xfrm>
          <a:prstGeom prst="rect">
            <a:avLst/>
          </a:prstGeom>
          <a:ln>
            <a:noFill/>
          </a:ln>
        </p:spPr>
      </p:pic>
    </p:spTree>
    <p:extLst>
      <p:ext uri="{BB962C8B-B14F-4D97-AF65-F5344CB8AC3E}">
        <p14:creationId xmlns:p14="http://schemas.microsoft.com/office/powerpoint/2010/main" val="85883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108062" y="9198967"/>
            <a:ext cx="1348902" cy="293721"/>
          </a:xfrm>
          <a:prstGeom prst="rect">
            <a:avLst/>
          </a:prstGeom>
          <a:noFill/>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0" y="7391883"/>
            <a:ext cx="6992498" cy="355276"/>
          </a:xfrm>
          <a:prstGeom prst="rect">
            <a:avLst/>
          </a:prstGeom>
          <a:solidFill>
            <a:schemeClr val="accent4">
              <a:lumMod val="75000"/>
            </a:schemeClr>
          </a:solidFill>
          <a:ln w="3810">
            <a:noFill/>
          </a:ln>
        </p:spPr>
        <p:txBody>
          <a:bodyPr wrap="square" lIns="72000" tIns="72000" rIns="36000" bIns="3600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Q</a:t>
            </a:r>
            <a:r>
              <a:rPr kumimoji="1" lang="ja-JP" altLang="en-US"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５．職種間での交付金の配分方法は？</a:t>
            </a:r>
            <a:endPar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91662" y="7736010"/>
            <a:ext cx="6840000" cy="570548"/>
          </a:xfrm>
          <a:prstGeom prst="rect">
            <a:avLst/>
          </a:prstGeom>
        </p:spPr>
        <p:txBody>
          <a:bodyPr wrap="square" lIns="95637" tIns="47819"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12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福祉・</a:t>
            </a:r>
            <a:r>
              <a:rPr kumimoji="1" lang="ja-JP" altLang="en-US" sz="1200" b="1" i="0" u="none" strike="noStrike" kern="1200" cap="none" spc="-3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介護職員の処遇改善を目的とした交付金であることを十分に踏まえた配分をお願い　　　</a:t>
            </a:r>
            <a:endParaRPr kumimoji="1" lang="en-US" altLang="ja-JP" sz="1200" b="1" i="0" u="none" strike="noStrike" kern="1200" cap="none" spc="-3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1" i="0" u="none" strike="noStrike" kern="1200" cap="none" spc="-3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します。</a:t>
            </a:r>
            <a:endParaRPr kumimoji="1" lang="en-US" altLang="ja-JP" sz="1200" b="1" i="0" u="none" strike="noStrike" kern="1200" cap="none" spc="-3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52498" y="8289425"/>
            <a:ext cx="6840000" cy="748845"/>
          </a:xfrm>
          <a:prstGeom prst="rect">
            <a:avLst/>
          </a:prstGeom>
          <a:solidFill>
            <a:schemeClr val="bg2"/>
          </a:solidFill>
        </p:spPr>
        <p:txBody>
          <a:bodyPr wrap="square" lIns="72000" tIns="72000" rIns="72000" bIns="36000">
            <a:spAutoFit/>
          </a:bodyPr>
          <a:lstStyle/>
          <a:p>
            <a:pPr marL="288000" marR="0" lvl="0" indent="-144000" algn="l" defTabSz="914400" rtl="0" eaLnBrk="1" fontAlgn="base" latinLnBrk="0" hangingPunct="1">
              <a:lnSpc>
                <a:spcPct val="5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●事業所で、福祉・介護職員だけでなくその他の職員の賃金改善にも充てることが可能です。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福祉・介護職員の処遇改善を目的とした交付金であること</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ct val="5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144066" y="9445343"/>
            <a:ext cx="5390986" cy="89255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福祉・介護職員処遇改善臨時特例交付金等 厚生労働省・こども家庭庁コールセンター</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電話番号：</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050-</a:t>
            </a:r>
            <a:r>
              <a:rPr lang="en-US" altLang="ja-JP" sz="1300" dirty="0">
                <a:solidFill>
                  <a:prstClr val="black"/>
                </a:solidFill>
                <a:latin typeface="メイリオ" panose="020B0604030504040204" pitchFamily="50" charset="-128"/>
                <a:ea typeface="メイリオ" panose="020B0604030504040204" pitchFamily="50" charset="-128"/>
              </a:rPr>
              <a:t>3733</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lang="en-US" altLang="ja-JP" sz="1300" dirty="0">
                <a:solidFill>
                  <a:prstClr val="black"/>
                </a:solidFill>
                <a:latin typeface="メイリオ" panose="020B0604030504040204" pitchFamily="50" charset="-128"/>
                <a:ea typeface="メイリオ" panose="020B0604030504040204" pitchFamily="50" charset="-128"/>
              </a:rPr>
              <a:t>0230</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受付時間：</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9:00</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18:00</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（土日含む）</a:t>
            </a:r>
          </a:p>
        </p:txBody>
      </p:sp>
      <p:sp>
        <p:nvSpPr>
          <p:cNvPr id="11" name="正方形/長方形 10">
            <a:extLst>
              <a:ext uri="{FF2B5EF4-FFF2-40B4-BE49-F238E27FC236}">
                <a16:creationId xmlns:a16="http://schemas.microsoft.com/office/drawing/2014/main" id="{4466DE95-3AC9-2D9A-76FA-7AA12950FD6B}"/>
              </a:ext>
            </a:extLst>
          </p:cNvPr>
          <p:cNvSpPr/>
          <p:nvPr/>
        </p:nvSpPr>
        <p:spPr>
          <a:xfrm>
            <a:off x="152498" y="896001"/>
            <a:ext cx="6840380" cy="6304785"/>
          </a:xfrm>
          <a:prstGeom prst="rect">
            <a:avLst/>
          </a:prstGeom>
          <a:solidFill>
            <a:schemeClr val="bg2"/>
          </a:solidFill>
        </p:spPr>
        <p:txBody>
          <a:bodyPr wrap="square" lIns="72000" tIns="108000" rIns="72000" bIns="36000">
            <a:spAutoFit/>
          </a:bodyPr>
          <a:lstStyle/>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88000" marR="0" lvl="0" indent="-144000" algn="l" defTabSz="914400" rtl="0" eaLnBrk="1" fontAlgn="base" latinLnBrk="0" hangingPunct="1">
              <a:lnSpc>
                <a:spcPts val="1200"/>
              </a:lnSpc>
              <a:spcBef>
                <a:spcPct val="0"/>
              </a:spcBef>
              <a:spcAft>
                <a:spcPct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6A1253C7-293F-F466-8B6E-6BD8CAAA2C67}"/>
              </a:ext>
            </a:extLst>
          </p:cNvPr>
          <p:cNvSpPr/>
          <p:nvPr/>
        </p:nvSpPr>
        <p:spPr>
          <a:xfrm>
            <a:off x="0" y="185111"/>
            <a:ext cx="6992498" cy="324000"/>
          </a:xfrm>
          <a:prstGeom prst="rect">
            <a:avLst/>
          </a:prstGeom>
          <a:solidFill>
            <a:schemeClr val="accent4">
              <a:lumMod val="75000"/>
            </a:schemeClr>
          </a:solidFill>
          <a:ln w="3810">
            <a:noFill/>
          </a:ln>
        </p:spPr>
        <p:txBody>
          <a:bodyPr wrap="square" lIns="72000" tIns="72000" rIns="36000" bIns="3600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Q</a:t>
            </a:r>
            <a:r>
              <a:rPr kumimoji="1" lang="ja-JP" altLang="en-US"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４．交付金の対象となる要件は？</a:t>
            </a:r>
            <a:endParaRPr kumimoji="1" lang="en-US" altLang="ja-JP" sz="1600" b="1" i="0" u="none" strike="noStrike" kern="1200" cap="none" spc="1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5AC07EBB-9EDA-05F3-70F8-313380B5547F}"/>
              </a:ext>
            </a:extLst>
          </p:cNvPr>
          <p:cNvSpPr/>
          <p:nvPr/>
        </p:nvSpPr>
        <p:spPr>
          <a:xfrm>
            <a:off x="203774" y="490558"/>
            <a:ext cx="6840000" cy="355481"/>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6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13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以下の３つの要件を満たすと、交付金を受け取ることができます。</a:t>
            </a:r>
            <a:endParaRPr kumimoji="1" lang="en-US" altLang="ja-JP" sz="1300" b="1" i="0" u="none" strike="noStrike" kern="1200" cap="none" spc="0" normalizeH="0" baseline="0" noProof="0" dirty="0">
              <a:ln>
                <a:noFill/>
              </a:ln>
              <a:solidFill>
                <a:srgbClr val="8064A2">
                  <a:lumMod val="50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35">
            <a:extLst>
              <a:ext uri="{FF2B5EF4-FFF2-40B4-BE49-F238E27FC236}">
                <a16:creationId xmlns:a16="http://schemas.microsoft.com/office/drawing/2014/main" id="{3238B026-29C5-D441-0BCD-0BABE5C6D945}"/>
              </a:ext>
            </a:extLst>
          </p:cNvPr>
          <p:cNvSpPr/>
          <p:nvPr/>
        </p:nvSpPr>
        <p:spPr>
          <a:xfrm>
            <a:off x="324806" y="1023620"/>
            <a:ext cx="6480000" cy="730406"/>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福祉・介護職員等ベースアップ等支援加算を算定</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していること</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69875" marR="0" lvl="0" indent="-269875" algn="l" defTabSz="914400" rtl="0" eaLnBrk="1" fontAlgn="base" latinLnBrk="0" hangingPunct="1">
              <a:lnSpc>
                <a:spcPct val="11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令和６年４月サービス提供分</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からの算定が必要です。まだ算定されていない事業所は、都道府県・　市町村への届出をご準備ください。</a:t>
            </a:r>
          </a:p>
        </p:txBody>
      </p:sp>
      <p:sp>
        <p:nvSpPr>
          <p:cNvPr id="15" name="角丸四角形 36">
            <a:extLst>
              <a:ext uri="{FF2B5EF4-FFF2-40B4-BE49-F238E27FC236}">
                <a16:creationId xmlns:a16="http://schemas.microsoft.com/office/drawing/2014/main" id="{E7FB0AAC-38B3-46E3-E625-08A8E04B03EB}"/>
              </a:ext>
            </a:extLst>
          </p:cNvPr>
          <p:cNvSpPr/>
          <p:nvPr/>
        </p:nvSpPr>
        <p:spPr>
          <a:xfrm>
            <a:off x="324806" y="1861891"/>
            <a:ext cx="6480000" cy="1294922"/>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（２）原則として、</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令和６年２月分から賃金改善を実施</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すること</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ただし、就業規則等の改訂が間に合わない場合は、</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令和６年２月分は３月分とまとめて賃金改善を行うこともできます</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◆令和６年２・３月分は一時金等による賃金改善としても構いません。</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3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◆月ごとの賃金改善額がその月の交付金額以上となる必要はありません。</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300"/>
              </a:spcBef>
              <a:spcAft>
                <a:spcPct val="0"/>
              </a:spcAft>
              <a:buClrTx/>
              <a:buSzTx/>
              <a:buFontTx/>
              <a:buNone/>
              <a:tabLst/>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★令和４年度の処遇改善臨時特例交付金で求めた「２月からの賃金改善開始の報告」は、今回は不要です。</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37">
            <a:extLst>
              <a:ext uri="{FF2B5EF4-FFF2-40B4-BE49-F238E27FC236}">
                <a16:creationId xmlns:a16="http://schemas.microsoft.com/office/drawing/2014/main" id="{D5FFEEEE-97FD-8724-33F1-FE16A0BB7C66}"/>
              </a:ext>
            </a:extLst>
          </p:cNvPr>
          <p:cNvSpPr/>
          <p:nvPr/>
        </p:nvSpPr>
        <p:spPr>
          <a:xfrm>
            <a:off x="324806" y="3272052"/>
            <a:ext cx="6480000" cy="1246395"/>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交付金の全額を賃金改善に充てる</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かつ、令和６年４・５月分の交付額の</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３分の２以上</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基本給等の引上げに充てる</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◆基本給等の引上げ（月給の改善）とは、</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「基本給」または「決まって毎月支払われる手当」の引上げをいいます。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30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◆基本給等に充てた額以外の分は、賞与・一時金等による賃金改善に充てることで、</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144000" algn="l" defTabSz="914400" rtl="0" eaLnBrk="1" fontAlgn="base" latinLnBrk="0" hangingPunct="1">
              <a:lnSpc>
                <a:spcPct val="110000"/>
              </a:lnSpc>
              <a:spcBef>
                <a:spcPts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全体として、交付金の額を上回る賃金改善を行うことが必要です。</a:t>
            </a:r>
          </a:p>
        </p:txBody>
      </p:sp>
      <p:graphicFrame>
        <p:nvGraphicFramePr>
          <p:cNvPr id="17" name="表 17">
            <a:extLst>
              <a:ext uri="{FF2B5EF4-FFF2-40B4-BE49-F238E27FC236}">
                <a16:creationId xmlns:a16="http://schemas.microsoft.com/office/drawing/2014/main" id="{F75234EC-348D-A4A5-D750-AB2F64FA9F78}"/>
              </a:ext>
            </a:extLst>
          </p:cNvPr>
          <p:cNvGraphicFramePr>
            <a:graphicFrameLocks noGrp="1"/>
          </p:cNvGraphicFramePr>
          <p:nvPr/>
        </p:nvGraphicFramePr>
        <p:xfrm>
          <a:off x="1080170" y="4842483"/>
          <a:ext cx="5832648" cy="1830233"/>
        </p:xfrm>
        <a:graphic>
          <a:graphicData uri="http://schemas.openxmlformats.org/drawingml/2006/table">
            <a:tbl>
              <a:tblPr>
                <a:tableStyleId>{5C22544A-7EE6-4342-B048-85BDC9FD1C3A}</a:tableStyleId>
              </a:tblPr>
              <a:tblGrid>
                <a:gridCol w="1458162">
                  <a:extLst>
                    <a:ext uri="{9D8B030D-6E8A-4147-A177-3AD203B41FA5}">
                      <a16:colId xmlns:a16="http://schemas.microsoft.com/office/drawing/2014/main" val="2618980983"/>
                    </a:ext>
                  </a:extLst>
                </a:gridCol>
                <a:gridCol w="1458162">
                  <a:extLst>
                    <a:ext uri="{9D8B030D-6E8A-4147-A177-3AD203B41FA5}">
                      <a16:colId xmlns:a16="http://schemas.microsoft.com/office/drawing/2014/main" val="433889516"/>
                    </a:ext>
                  </a:extLst>
                </a:gridCol>
                <a:gridCol w="1458162">
                  <a:extLst>
                    <a:ext uri="{9D8B030D-6E8A-4147-A177-3AD203B41FA5}">
                      <a16:colId xmlns:a16="http://schemas.microsoft.com/office/drawing/2014/main" val="3640147851"/>
                    </a:ext>
                  </a:extLst>
                </a:gridCol>
                <a:gridCol w="1458162">
                  <a:extLst>
                    <a:ext uri="{9D8B030D-6E8A-4147-A177-3AD203B41FA5}">
                      <a16:colId xmlns:a16="http://schemas.microsoft.com/office/drawing/2014/main" val="1978692311"/>
                    </a:ext>
                  </a:extLst>
                </a:gridCol>
              </a:tblGrid>
              <a:tr h="1830233">
                <a:tc>
                  <a:txBody>
                    <a:bodyPr/>
                    <a:lstStyle/>
                    <a:p>
                      <a:endParaRPr kumimoji="1" lang="ja-JP" altLang="en-US" dirty="0"/>
                    </a:p>
                  </a:txBody>
                  <a:tcPr>
                    <a:solidFill>
                      <a:schemeClr val="bg2">
                        <a:lumMod val="90000"/>
                      </a:schemeClr>
                    </a:solidFill>
                  </a:tcPr>
                </a:tc>
                <a:tc>
                  <a:txBody>
                    <a:bodyPr/>
                    <a:lstStyle/>
                    <a:p>
                      <a:endParaRPr kumimoji="1" lang="ja-JP" altLang="en-US" dirty="0"/>
                    </a:p>
                  </a:txBody>
                  <a:tcPr>
                    <a:solidFill>
                      <a:schemeClr val="bg2">
                        <a:lumMod val="90000"/>
                      </a:schemeClr>
                    </a:solidFill>
                  </a:tcPr>
                </a:tc>
                <a:tc>
                  <a:txBody>
                    <a:bodyPr/>
                    <a:lstStyle/>
                    <a:p>
                      <a:endParaRPr kumimoji="1" lang="ja-JP" altLang="en-US" dirty="0"/>
                    </a:p>
                  </a:txBody>
                  <a:tcPr>
                    <a:solidFill>
                      <a:schemeClr val="bg2">
                        <a:lumMod val="90000"/>
                      </a:schemeClr>
                    </a:solidFill>
                  </a:tcPr>
                </a:tc>
                <a:tc>
                  <a:txBody>
                    <a:bodyPr/>
                    <a:lstStyle/>
                    <a:p>
                      <a:endParaRPr kumimoji="1" lang="ja-JP" altLang="en-US" dirty="0"/>
                    </a:p>
                  </a:txBody>
                  <a:tcPr>
                    <a:solidFill>
                      <a:schemeClr val="bg2">
                        <a:lumMod val="90000"/>
                      </a:schemeClr>
                    </a:solidFill>
                  </a:tcPr>
                </a:tc>
                <a:extLst>
                  <a:ext uri="{0D108BD9-81ED-4DB2-BD59-A6C34878D82A}">
                    <a16:rowId xmlns:a16="http://schemas.microsoft.com/office/drawing/2014/main" val="1063072693"/>
                  </a:ext>
                </a:extLst>
              </a:tr>
            </a:tbl>
          </a:graphicData>
        </a:graphic>
      </p:graphicFrame>
      <p:sp>
        <p:nvSpPr>
          <p:cNvPr id="18" name="正方形/長方形 17">
            <a:extLst>
              <a:ext uri="{FF2B5EF4-FFF2-40B4-BE49-F238E27FC236}">
                <a16:creationId xmlns:a16="http://schemas.microsoft.com/office/drawing/2014/main" id="{117DEA1C-E2D5-B9D3-5E73-78A76A85D103}"/>
              </a:ext>
            </a:extLst>
          </p:cNvPr>
          <p:cNvSpPr/>
          <p:nvPr/>
        </p:nvSpPr>
        <p:spPr>
          <a:xfrm>
            <a:off x="1557942" y="4628528"/>
            <a:ext cx="720080" cy="287770"/>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２月</a:t>
            </a:r>
            <a:endParaRPr kumimoji="1" lang="en-US" altLang="ja-JP"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90BE8719-10D5-BA79-831E-899F8BFF8E3B}"/>
              </a:ext>
            </a:extLst>
          </p:cNvPr>
          <p:cNvSpPr/>
          <p:nvPr/>
        </p:nvSpPr>
        <p:spPr>
          <a:xfrm>
            <a:off x="5976714" y="4637346"/>
            <a:ext cx="720080" cy="287770"/>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５月</a:t>
            </a:r>
            <a:endParaRPr kumimoji="1" lang="en-US" altLang="ja-JP"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81FFEB87-7B2D-4189-86D8-87472BE956BA}"/>
              </a:ext>
            </a:extLst>
          </p:cNvPr>
          <p:cNvSpPr/>
          <p:nvPr/>
        </p:nvSpPr>
        <p:spPr>
          <a:xfrm>
            <a:off x="4429976" y="4626886"/>
            <a:ext cx="720080" cy="287770"/>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４月</a:t>
            </a:r>
            <a:endParaRPr kumimoji="1" lang="en-US" altLang="ja-JP"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4F5FE0A-5A36-412D-7629-B6BE70D68D5A}"/>
              </a:ext>
            </a:extLst>
          </p:cNvPr>
          <p:cNvSpPr/>
          <p:nvPr/>
        </p:nvSpPr>
        <p:spPr>
          <a:xfrm>
            <a:off x="2952378" y="4626459"/>
            <a:ext cx="720080" cy="287770"/>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３月</a:t>
            </a:r>
            <a:endParaRPr kumimoji="1" lang="en-US" altLang="ja-JP" sz="12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2B26C68D-4718-D11A-8A36-77D86E13E3BA}"/>
              </a:ext>
            </a:extLst>
          </p:cNvPr>
          <p:cNvSpPr/>
          <p:nvPr/>
        </p:nvSpPr>
        <p:spPr>
          <a:xfrm>
            <a:off x="1276945" y="5902623"/>
            <a:ext cx="1074923" cy="630549"/>
          </a:xfrm>
          <a:prstGeom prst="rect">
            <a:avLst/>
          </a:prstGeom>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5F158095-0F39-91DD-2C51-5E20D6F5A5CA}"/>
              </a:ext>
            </a:extLst>
          </p:cNvPr>
          <p:cNvSpPr/>
          <p:nvPr/>
        </p:nvSpPr>
        <p:spPr>
          <a:xfrm>
            <a:off x="2726966" y="5900893"/>
            <a:ext cx="1074923" cy="630549"/>
          </a:xfrm>
          <a:prstGeom prst="rect">
            <a:avLst/>
          </a:prstGeom>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50AB8D8A-F1EE-D5ED-368A-61959A4BAD97}"/>
              </a:ext>
            </a:extLst>
          </p:cNvPr>
          <p:cNvSpPr/>
          <p:nvPr/>
        </p:nvSpPr>
        <p:spPr>
          <a:xfrm>
            <a:off x="2726966" y="5632020"/>
            <a:ext cx="1074923" cy="276027"/>
          </a:xfrm>
          <a:prstGeom prst="rect">
            <a:avLst/>
          </a:prstGeom>
          <a:solidFill>
            <a:schemeClr val="accent4">
              <a:lumMod val="40000"/>
              <a:lumOff val="60000"/>
            </a:schemeClr>
          </a:solidFill>
          <a:ln>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正方形/長方形 29">
            <a:extLst>
              <a:ext uri="{FF2B5EF4-FFF2-40B4-BE49-F238E27FC236}">
                <a16:creationId xmlns:a16="http://schemas.microsoft.com/office/drawing/2014/main" id="{7897E210-345F-AC35-22D9-6471D06EED06}"/>
              </a:ext>
            </a:extLst>
          </p:cNvPr>
          <p:cNvSpPr/>
          <p:nvPr/>
        </p:nvSpPr>
        <p:spPr>
          <a:xfrm>
            <a:off x="4180156" y="5900893"/>
            <a:ext cx="1074923" cy="630549"/>
          </a:xfrm>
          <a:prstGeom prst="rect">
            <a:avLst/>
          </a:prstGeom>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2" name="正方形/長方形 31">
            <a:extLst>
              <a:ext uri="{FF2B5EF4-FFF2-40B4-BE49-F238E27FC236}">
                <a16:creationId xmlns:a16="http://schemas.microsoft.com/office/drawing/2014/main" id="{7D9E8D61-B947-3B56-515C-4DBA3806F826}"/>
              </a:ext>
            </a:extLst>
          </p:cNvPr>
          <p:cNvSpPr/>
          <p:nvPr/>
        </p:nvSpPr>
        <p:spPr>
          <a:xfrm>
            <a:off x="4180156" y="5566162"/>
            <a:ext cx="235138" cy="341886"/>
          </a:xfrm>
          <a:prstGeom prst="rect">
            <a:avLst/>
          </a:prstGeom>
          <a:solidFill>
            <a:schemeClr val="accent4">
              <a:lumMod val="40000"/>
              <a:lumOff val="60000"/>
            </a:schemeClr>
          </a:solidFill>
          <a:ln>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3" name="正方形/長方形 32">
            <a:extLst>
              <a:ext uri="{FF2B5EF4-FFF2-40B4-BE49-F238E27FC236}">
                <a16:creationId xmlns:a16="http://schemas.microsoft.com/office/drawing/2014/main" id="{45478702-27F5-C9B2-8E8F-B75FCBADCF71}"/>
              </a:ext>
            </a:extLst>
          </p:cNvPr>
          <p:cNvSpPr/>
          <p:nvPr/>
        </p:nvSpPr>
        <p:spPr>
          <a:xfrm>
            <a:off x="5645228" y="5903395"/>
            <a:ext cx="1074923" cy="630549"/>
          </a:xfrm>
          <a:prstGeom prst="rect">
            <a:avLst/>
          </a:prstGeom>
          <a:solidFill>
            <a:schemeClr val="accent4">
              <a:lumMod val="75000"/>
            </a:schemeClr>
          </a:solidFill>
          <a:ln>
            <a:solidFill>
              <a:srgbClr val="4859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7" name="正方形/長方形 36">
            <a:extLst>
              <a:ext uri="{FF2B5EF4-FFF2-40B4-BE49-F238E27FC236}">
                <a16:creationId xmlns:a16="http://schemas.microsoft.com/office/drawing/2014/main" id="{B7636869-594B-B0FD-2364-224C5D7E711E}"/>
              </a:ext>
            </a:extLst>
          </p:cNvPr>
          <p:cNvSpPr/>
          <p:nvPr/>
        </p:nvSpPr>
        <p:spPr>
          <a:xfrm>
            <a:off x="4423005" y="5566162"/>
            <a:ext cx="835074" cy="341886"/>
          </a:xfrm>
          <a:prstGeom prst="rect">
            <a:avLst/>
          </a:prstGeom>
          <a:solidFill>
            <a:srgbClr val="FAC090"/>
          </a:solidFill>
          <a:ln>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8" name="正方形/長方形 37">
            <a:extLst>
              <a:ext uri="{FF2B5EF4-FFF2-40B4-BE49-F238E27FC236}">
                <a16:creationId xmlns:a16="http://schemas.microsoft.com/office/drawing/2014/main" id="{04406C67-C9DF-BAFA-91DD-A539730F1A2B}"/>
              </a:ext>
            </a:extLst>
          </p:cNvPr>
          <p:cNvSpPr/>
          <p:nvPr/>
        </p:nvSpPr>
        <p:spPr>
          <a:xfrm>
            <a:off x="5644626" y="5562137"/>
            <a:ext cx="235138" cy="341886"/>
          </a:xfrm>
          <a:prstGeom prst="rect">
            <a:avLst/>
          </a:prstGeom>
          <a:solidFill>
            <a:schemeClr val="accent4">
              <a:lumMod val="40000"/>
              <a:lumOff val="60000"/>
            </a:schemeClr>
          </a:solidFill>
          <a:ln>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9" name="正方形/長方形 38">
            <a:extLst>
              <a:ext uri="{FF2B5EF4-FFF2-40B4-BE49-F238E27FC236}">
                <a16:creationId xmlns:a16="http://schemas.microsoft.com/office/drawing/2014/main" id="{46655F0E-74C4-FA10-0A32-6CEAF7542F32}"/>
              </a:ext>
            </a:extLst>
          </p:cNvPr>
          <p:cNvSpPr/>
          <p:nvPr/>
        </p:nvSpPr>
        <p:spPr>
          <a:xfrm>
            <a:off x="5887335" y="5560758"/>
            <a:ext cx="835074" cy="341886"/>
          </a:xfrm>
          <a:prstGeom prst="rect">
            <a:avLst/>
          </a:prstGeom>
          <a:solidFill>
            <a:srgbClr val="FAC090"/>
          </a:solidFill>
          <a:ln>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3" name="正方形/長方形 42">
            <a:extLst>
              <a:ext uri="{FF2B5EF4-FFF2-40B4-BE49-F238E27FC236}">
                <a16:creationId xmlns:a16="http://schemas.microsoft.com/office/drawing/2014/main" id="{0C56C7A4-CEEA-C8B0-5A16-B0F07B05B6B7}"/>
              </a:ext>
            </a:extLst>
          </p:cNvPr>
          <p:cNvSpPr/>
          <p:nvPr/>
        </p:nvSpPr>
        <p:spPr>
          <a:xfrm>
            <a:off x="2726965" y="5373299"/>
            <a:ext cx="1074923" cy="270843"/>
          </a:xfrm>
          <a:prstGeom prst="rect">
            <a:avLst/>
          </a:prstGeom>
          <a:solidFill>
            <a:schemeClr val="accent4">
              <a:lumMod val="40000"/>
              <a:lumOff val="60000"/>
            </a:schemeClr>
          </a:solidFill>
          <a:ln>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正方形/長方形 44">
            <a:extLst>
              <a:ext uri="{FF2B5EF4-FFF2-40B4-BE49-F238E27FC236}">
                <a16:creationId xmlns:a16="http://schemas.microsoft.com/office/drawing/2014/main" id="{3827AD28-3EF7-3904-1C47-31DEE799B88A}"/>
              </a:ext>
            </a:extLst>
          </p:cNvPr>
          <p:cNvSpPr/>
          <p:nvPr/>
        </p:nvSpPr>
        <p:spPr>
          <a:xfrm>
            <a:off x="1276944" y="5632020"/>
            <a:ext cx="1074923" cy="292266"/>
          </a:xfrm>
          <a:prstGeom prst="rect">
            <a:avLst/>
          </a:prstGeom>
          <a:solidFill>
            <a:schemeClr val="accent4">
              <a:lumMod val="20000"/>
              <a:lumOff val="80000"/>
            </a:schemeClr>
          </a:solidFill>
          <a:ln>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9" name="正方形/長方形 68">
            <a:extLst>
              <a:ext uri="{FF2B5EF4-FFF2-40B4-BE49-F238E27FC236}">
                <a16:creationId xmlns:a16="http://schemas.microsoft.com/office/drawing/2014/main" id="{7F952B6A-06BE-0A05-D15C-2F295DAE2B40}"/>
              </a:ext>
            </a:extLst>
          </p:cNvPr>
          <p:cNvSpPr/>
          <p:nvPr/>
        </p:nvSpPr>
        <p:spPr>
          <a:xfrm>
            <a:off x="2107184" y="4889706"/>
            <a:ext cx="1239561" cy="270842"/>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ポイント①</a:t>
            </a:r>
            <a:endParaRPr kumimoji="1" lang="en-US" altLang="ja-JP"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a:extLst>
              <a:ext uri="{FF2B5EF4-FFF2-40B4-BE49-F238E27FC236}">
                <a16:creationId xmlns:a16="http://schemas.microsoft.com/office/drawing/2014/main" id="{608A1F13-FF31-FF03-5AD1-89ECF6297C3B}"/>
              </a:ext>
            </a:extLst>
          </p:cNvPr>
          <p:cNvSpPr/>
          <p:nvPr/>
        </p:nvSpPr>
        <p:spPr>
          <a:xfrm>
            <a:off x="1224186" y="6103646"/>
            <a:ext cx="1373673"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これまでの賃金</a:t>
            </a:r>
            <a:endParaRPr kumimoji="1" lang="en-US" altLang="ja-JP"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a:extLst>
              <a:ext uri="{FF2B5EF4-FFF2-40B4-BE49-F238E27FC236}">
                <a16:creationId xmlns:a16="http://schemas.microsoft.com/office/drawing/2014/main" id="{6784E54A-3460-0356-48B9-B6C8CA31AC6E}"/>
              </a:ext>
            </a:extLst>
          </p:cNvPr>
          <p:cNvSpPr/>
          <p:nvPr/>
        </p:nvSpPr>
        <p:spPr>
          <a:xfrm>
            <a:off x="1492968" y="5674175"/>
            <a:ext cx="883346"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一時金</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a:extLst>
              <a:ext uri="{FF2B5EF4-FFF2-40B4-BE49-F238E27FC236}">
                <a16:creationId xmlns:a16="http://schemas.microsoft.com/office/drawing/2014/main" id="{0EB59669-9CF2-3AE4-82DA-2EE267CF8CB9}"/>
              </a:ext>
            </a:extLst>
          </p:cNvPr>
          <p:cNvSpPr/>
          <p:nvPr/>
        </p:nvSpPr>
        <p:spPr>
          <a:xfrm>
            <a:off x="2942990" y="5669795"/>
            <a:ext cx="981496"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一時金</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正方形/長方形 81">
            <a:extLst>
              <a:ext uri="{FF2B5EF4-FFF2-40B4-BE49-F238E27FC236}">
                <a16:creationId xmlns:a16="http://schemas.microsoft.com/office/drawing/2014/main" id="{301466D1-D86E-2083-6C7B-F02A22502000}"/>
              </a:ext>
            </a:extLst>
          </p:cNvPr>
          <p:cNvSpPr/>
          <p:nvPr/>
        </p:nvSpPr>
        <p:spPr>
          <a:xfrm>
            <a:off x="2942989" y="5392114"/>
            <a:ext cx="884295"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一時金</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a:extLst>
              <a:ext uri="{FF2B5EF4-FFF2-40B4-BE49-F238E27FC236}">
                <a16:creationId xmlns:a16="http://schemas.microsoft.com/office/drawing/2014/main" id="{09B70B77-74AB-088D-7A58-BFD727757292}"/>
              </a:ext>
            </a:extLst>
          </p:cNvPr>
          <p:cNvSpPr/>
          <p:nvPr/>
        </p:nvSpPr>
        <p:spPr>
          <a:xfrm>
            <a:off x="4475617" y="5614614"/>
            <a:ext cx="961037" cy="253915"/>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月給改善</a:t>
            </a:r>
            <a:endParaRPr kumimoji="1" lang="en-US" altLang="ja-JP" sz="10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左中かっこ 85">
            <a:extLst>
              <a:ext uri="{FF2B5EF4-FFF2-40B4-BE49-F238E27FC236}">
                <a16:creationId xmlns:a16="http://schemas.microsoft.com/office/drawing/2014/main" id="{6EFFE303-2D6A-E7A5-F068-6620ED61F498}"/>
              </a:ext>
            </a:extLst>
          </p:cNvPr>
          <p:cNvSpPr/>
          <p:nvPr/>
        </p:nvSpPr>
        <p:spPr>
          <a:xfrm>
            <a:off x="1116375" y="5209305"/>
            <a:ext cx="84325" cy="753288"/>
          </a:xfrm>
          <a:prstGeom prst="leftBrace">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7" name="正方形/長方形 86">
            <a:extLst>
              <a:ext uri="{FF2B5EF4-FFF2-40B4-BE49-F238E27FC236}">
                <a16:creationId xmlns:a16="http://schemas.microsoft.com/office/drawing/2014/main" id="{47A6F128-978A-7CBA-E974-0BCA536EA636}"/>
              </a:ext>
            </a:extLst>
          </p:cNvPr>
          <p:cNvSpPr/>
          <p:nvPr/>
        </p:nvSpPr>
        <p:spPr>
          <a:xfrm>
            <a:off x="5616674" y="6103646"/>
            <a:ext cx="1491658"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これまでの賃金</a:t>
            </a:r>
            <a:endParaRPr kumimoji="1" lang="en-US" altLang="ja-JP"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正方形/長方形 87">
            <a:extLst>
              <a:ext uri="{FF2B5EF4-FFF2-40B4-BE49-F238E27FC236}">
                <a16:creationId xmlns:a16="http://schemas.microsoft.com/office/drawing/2014/main" id="{C0848113-5CB3-1FE5-921A-385D88AD708E}"/>
              </a:ext>
            </a:extLst>
          </p:cNvPr>
          <p:cNvSpPr/>
          <p:nvPr/>
        </p:nvSpPr>
        <p:spPr>
          <a:xfrm>
            <a:off x="4148029" y="6104621"/>
            <a:ext cx="1373673"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これまでの賃金</a:t>
            </a:r>
            <a:endParaRPr kumimoji="1" lang="en-US" altLang="ja-JP"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a:extLst>
              <a:ext uri="{FF2B5EF4-FFF2-40B4-BE49-F238E27FC236}">
                <a16:creationId xmlns:a16="http://schemas.microsoft.com/office/drawing/2014/main" id="{067B615F-EA19-B4AB-F7CF-443757418688}"/>
              </a:ext>
            </a:extLst>
          </p:cNvPr>
          <p:cNvSpPr/>
          <p:nvPr/>
        </p:nvSpPr>
        <p:spPr>
          <a:xfrm>
            <a:off x="2720074" y="6103646"/>
            <a:ext cx="1373673" cy="262379"/>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これまでの賃金</a:t>
            </a:r>
            <a:endParaRPr kumimoji="1" lang="en-US" altLang="ja-JP" sz="105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正方形/長方形 89">
            <a:extLst>
              <a:ext uri="{FF2B5EF4-FFF2-40B4-BE49-F238E27FC236}">
                <a16:creationId xmlns:a16="http://schemas.microsoft.com/office/drawing/2014/main" id="{2480A786-4081-2597-714F-56293D6D79EB}"/>
              </a:ext>
            </a:extLst>
          </p:cNvPr>
          <p:cNvSpPr/>
          <p:nvPr/>
        </p:nvSpPr>
        <p:spPr>
          <a:xfrm>
            <a:off x="152498" y="5331325"/>
            <a:ext cx="1271758" cy="617860"/>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合計が</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交付金額以上</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となること</a:t>
            </a:r>
            <a:endParaRPr kumimoji="1" lang="en-US" altLang="ja-JP" sz="105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正方形/長方形 93">
            <a:extLst>
              <a:ext uri="{FF2B5EF4-FFF2-40B4-BE49-F238E27FC236}">
                <a16:creationId xmlns:a16="http://schemas.microsoft.com/office/drawing/2014/main" id="{F57A321F-53E8-1253-EF92-7F7779E93BAF}"/>
              </a:ext>
            </a:extLst>
          </p:cNvPr>
          <p:cNvSpPr/>
          <p:nvPr/>
        </p:nvSpPr>
        <p:spPr>
          <a:xfrm>
            <a:off x="5947765" y="5614606"/>
            <a:ext cx="961037" cy="253915"/>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月給改善</a:t>
            </a:r>
            <a:endParaRPr kumimoji="1" lang="en-US" altLang="ja-JP" sz="1000" b="1" i="0" u="none" strike="noStrike" kern="1200" cap="none" spc="0" normalizeH="0" baseline="0" noProof="0" dirty="0">
              <a:ln>
                <a:noFill/>
              </a:ln>
              <a:solidFill>
                <a:srgbClr val="283214"/>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矢印: U ターン 99">
            <a:extLst>
              <a:ext uri="{FF2B5EF4-FFF2-40B4-BE49-F238E27FC236}">
                <a16:creationId xmlns:a16="http://schemas.microsoft.com/office/drawing/2014/main" id="{B0D6754B-DA86-93B9-4625-23E3EF206C8E}"/>
              </a:ext>
            </a:extLst>
          </p:cNvPr>
          <p:cNvSpPr/>
          <p:nvPr/>
        </p:nvSpPr>
        <p:spPr>
          <a:xfrm>
            <a:off x="1814405" y="5134115"/>
            <a:ext cx="1498013" cy="444495"/>
          </a:xfrm>
          <a:prstGeom prst="uturnArrow">
            <a:avLst>
              <a:gd name="adj1" fmla="val 0"/>
              <a:gd name="adj2" fmla="val 7814"/>
              <a:gd name="adj3" fmla="val 7868"/>
              <a:gd name="adj4" fmla="val 6865"/>
              <a:gd name="adj5" fmla="val 35302"/>
            </a:avLst>
          </a:prstGeom>
          <a:solidFill>
            <a:schemeClr val="accent1">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1" name="左中かっこ 100">
            <a:extLst>
              <a:ext uri="{FF2B5EF4-FFF2-40B4-BE49-F238E27FC236}">
                <a16:creationId xmlns:a16="http://schemas.microsoft.com/office/drawing/2014/main" id="{13D48F86-2357-7A56-DCDC-722666985B78}"/>
              </a:ext>
            </a:extLst>
          </p:cNvPr>
          <p:cNvSpPr/>
          <p:nvPr/>
        </p:nvSpPr>
        <p:spPr>
          <a:xfrm rot="5400000">
            <a:off x="4758142" y="5043233"/>
            <a:ext cx="194085" cy="787045"/>
          </a:xfrm>
          <a:prstGeom prst="leftBrace">
            <a:avLst>
              <a:gd name="adj1" fmla="val 22268"/>
              <a:gd name="adj2" fmla="val 50000"/>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2" name="正方形/長方形 101">
            <a:extLst>
              <a:ext uri="{FF2B5EF4-FFF2-40B4-BE49-F238E27FC236}">
                <a16:creationId xmlns:a16="http://schemas.microsoft.com/office/drawing/2014/main" id="{BE546594-A96C-1F48-96E1-4D3EEACF32B4}"/>
              </a:ext>
            </a:extLst>
          </p:cNvPr>
          <p:cNvSpPr/>
          <p:nvPr/>
        </p:nvSpPr>
        <p:spPr>
          <a:xfrm>
            <a:off x="5879764" y="5079297"/>
            <a:ext cx="1077181" cy="270842"/>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ポイント②</a:t>
            </a:r>
            <a:endParaRPr kumimoji="1" lang="en-US" altLang="ja-JP"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左中かっこ 102">
            <a:extLst>
              <a:ext uri="{FF2B5EF4-FFF2-40B4-BE49-F238E27FC236}">
                <a16:creationId xmlns:a16="http://schemas.microsoft.com/office/drawing/2014/main" id="{DE3151E1-5E32-0075-B0BA-DA9EE82B0791}"/>
              </a:ext>
            </a:extLst>
          </p:cNvPr>
          <p:cNvSpPr/>
          <p:nvPr/>
        </p:nvSpPr>
        <p:spPr>
          <a:xfrm rot="5400000">
            <a:off x="6201291" y="5029278"/>
            <a:ext cx="194085" cy="787045"/>
          </a:xfrm>
          <a:prstGeom prst="leftBrace">
            <a:avLst>
              <a:gd name="adj1" fmla="val 22268"/>
              <a:gd name="adj2" fmla="val 50000"/>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4" name="正方形/長方形 103">
            <a:extLst>
              <a:ext uri="{FF2B5EF4-FFF2-40B4-BE49-F238E27FC236}">
                <a16:creationId xmlns:a16="http://schemas.microsoft.com/office/drawing/2014/main" id="{DFE32CAC-A933-D126-3A73-16E63D3D2573}"/>
              </a:ext>
            </a:extLst>
          </p:cNvPr>
          <p:cNvSpPr/>
          <p:nvPr/>
        </p:nvSpPr>
        <p:spPr>
          <a:xfrm>
            <a:off x="4457871" y="5112044"/>
            <a:ext cx="1077181" cy="270842"/>
          </a:xfrm>
          <a:prstGeom prst="rect">
            <a:avLst/>
          </a:prstGeom>
        </p:spPr>
        <p:txBody>
          <a:bodyPr wrap="square" lIns="95637" tIns="36000" rIns="95637" bIns="47819">
            <a:spAutoFit/>
          </a:bodyPr>
          <a:lstStyle/>
          <a:p>
            <a:pPr marL="0" marR="0" lvl="0" indent="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ポイント②</a:t>
            </a:r>
            <a:endParaRPr kumimoji="1" lang="en-US" altLang="ja-JP" sz="1050" b="1" i="0" u="none" strike="noStrike" kern="1200" cap="none" spc="0" normalizeH="0" baseline="0" noProof="0" dirty="0">
              <a:ln>
                <a:noFill/>
              </a:ln>
              <a:solidFill>
                <a:srgbClr val="8064A2">
                  <a:lumMod val="75000"/>
                </a:srgb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テキスト ボックス 107">
            <a:extLst>
              <a:ext uri="{FF2B5EF4-FFF2-40B4-BE49-F238E27FC236}">
                <a16:creationId xmlns:a16="http://schemas.microsoft.com/office/drawing/2014/main" id="{A588D84E-B6C3-70BB-69E6-1142035ED753}"/>
              </a:ext>
            </a:extLst>
          </p:cNvPr>
          <p:cNvSpPr txBox="1"/>
          <p:nvPr/>
        </p:nvSpPr>
        <p:spPr>
          <a:xfrm>
            <a:off x="4891598" y="2331597"/>
            <a:ext cx="1085116" cy="278538"/>
          </a:xfrm>
          <a:prstGeom prst="rect">
            <a:avLst/>
          </a:prstGeom>
          <a:noFill/>
        </p:spPr>
        <p:txBody>
          <a:bodyPr wrap="square">
            <a:spAutoFit/>
          </a:bodyPr>
          <a:lstStyle/>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ポイント①</a:t>
            </a:r>
            <a:endParaRPr kumimoji="1"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a:extLst>
              <a:ext uri="{FF2B5EF4-FFF2-40B4-BE49-F238E27FC236}">
                <a16:creationId xmlns:a16="http://schemas.microsoft.com/office/drawing/2014/main" id="{BC3EE532-C178-658D-47BD-A59A1A20AC23}"/>
              </a:ext>
            </a:extLst>
          </p:cNvPr>
          <p:cNvSpPr/>
          <p:nvPr/>
        </p:nvSpPr>
        <p:spPr>
          <a:xfrm>
            <a:off x="4958504" y="2322203"/>
            <a:ext cx="899136" cy="252028"/>
          </a:xfrm>
          <a:prstGeom prst="rect">
            <a:avLst/>
          </a:prstGeom>
          <a:no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1" name="正方形/長方形 110">
            <a:extLst>
              <a:ext uri="{FF2B5EF4-FFF2-40B4-BE49-F238E27FC236}">
                <a16:creationId xmlns:a16="http://schemas.microsoft.com/office/drawing/2014/main" id="{53CE68EC-7C60-DEFA-1EF7-B45F5872077E}"/>
              </a:ext>
            </a:extLst>
          </p:cNvPr>
          <p:cNvSpPr/>
          <p:nvPr/>
        </p:nvSpPr>
        <p:spPr>
          <a:xfrm>
            <a:off x="5974532" y="3446240"/>
            <a:ext cx="899136" cy="252028"/>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0" name="テキスト ボックス 109">
            <a:extLst>
              <a:ext uri="{FF2B5EF4-FFF2-40B4-BE49-F238E27FC236}">
                <a16:creationId xmlns:a16="http://schemas.microsoft.com/office/drawing/2014/main" id="{F1787F0D-C7D5-CE96-F9F8-230922ABECC7}"/>
              </a:ext>
            </a:extLst>
          </p:cNvPr>
          <p:cNvSpPr txBox="1"/>
          <p:nvPr/>
        </p:nvSpPr>
        <p:spPr>
          <a:xfrm>
            <a:off x="5907616" y="3438327"/>
            <a:ext cx="1085116" cy="278538"/>
          </a:xfrm>
          <a:prstGeom prst="rect">
            <a:avLst/>
          </a:prstGeom>
          <a:noFill/>
        </p:spPr>
        <p:txBody>
          <a:bodyPr wrap="square">
            <a:spAutoFit/>
          </a:bodyPr>
          <a:lstStyle/>
          <a:p>
            <a:pPr marL="144000" marR="0" lvl="0" indent="-144000" algn="l" defTabSz="914400" rtl="0" eaLnBrk="1" fontAlgn="base" latinLnBrk="0" hangingPunct="1">
              <a:lnSpc>
                <a:spcPct val="11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ポイント②</a:t>
            </a:r>
            <a:endParaRPr kumimoji="1"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CFAD7994-F47D-D862-0E09-6B0774EFBE2C}"/>
              </a:ext>
            </a:extLst>
          </p:cNvPr>
          <p:cNvSpPr/>
          <p:nvPr/>
        </p:nvSpPr>
        <p:spPr>
          <a:xfrm>
            <a:off x="251730" y="6735481"/>
            <a:ext cx="6805104" cy="423192"/>
          </a:xfrm>
          <a:prstGeom prst="rect">
            <a:avLst/>
          </a:prstGeom>
        </p:spPr>
        <p:txBody>
          <a:bodyPr wrap="square" lIns="95637" tIns="36000" rIns="95637" bIns="47819">
            <a:spAutoFit/>
          </a:bodyPr>
          <a:lstStyle/>
          <a:p>
            <a:pPr marL="174625" marR="0" lvl="0" indent="-174625" algn="l" defTabSz="914400" rtl="0" eaLnBrk="1" fontAlgn="base" latinLnBrk="0" hangingPunct="1">
              <a:lnSpc>
                <a:spcPct val="11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「４月分の賃金」を２か月遅れで６月に払う、といった対応も可能です。従来の加算分が２か月遅れなら、</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74625" marR="0" lvl="0" indent="-174625" algn="l" defTabSz="914400" rtl="0" eaLnBrk="1" fontAlgn="base" latinLnBrk="0" hangingPunct="1">
              <a:lnSpc>
                <a:spcPct val="11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交付金も２か月遅れで支払うなど、職員への支払の月は加算と交付金で揃えてください。</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E3B206F3-82C0-FDD3-69E2-09056A857923}"/>
              </a:ext>
            </a:extLst>
          </p:cNvPr>
          <p:cNvSpPr/>
          <p:nvPr/>
        </p:nvSpPr>
        <p:spPr>
          <a:xfrm>
            <a:off x="152498" y="9155909"/>
            <a:ext cx="6840000" cy="1140486"/>
          </a:xfrm>
          <a:prstGeom prst="rect">
            <a:avLst/>
          </a:prstGeom>
          <a:noFill/>
          <a:ln w="635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342767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85BD659-8FC1-461D-9E77-440D19DCB08C}">
  <ds:schemaRefs>
    <ds:schemaRef ds:uri="http://schemas.microsoft.com/office/2006/documentManagement/types"/>
    <ds:schemaRef ds:uri="http://purl.org/dc/elements/1.1/"/>
    <ds:schemaRef ds:uri="http://schemas.openxmlformats.org/package/2006/metadata/core-properties"/>
    <ds:schemaRef ds:uri="http://purl.org/dc/terms/"/>
    <ds:schemaRef ds:uri="http://purl.org/dc/dcmitype/"/>
    <ds:schemaRef ds:uri="http://schemas.microsoft.com/office/2006/metadata/properties"/>
    <ds:schemaRef ds:uri="fb02c745-2821-438e-a9f3-36f365a5b5fa"/>
    <ds:schemaRef ds:uri="8B97BE19-CDDD-400E-817A-CFDD13F7EC12"/>
    <ds:schemaRef ds:uri="http://www.w3.org/XML/1998/namespace"/>
  </ds:schemaRefs>
</ds:datastoreItem>
</file>

<file path=customXml/itemProps3.xml><?xml version="1.0" encoding="utf-8"?>
<ds:datastoreItem xmlns:ds="http://schemas.openxmlformats.org/officeDocument/2006/customXml" ds:itemID="{8B03A5C5-56C0-41AA-AB58-68C8E2C97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52167</TotalTime>
  <Words>1158</Words>
  <Application>Microsoft Office PowerPoint</Application>
  <PresentationFormat>ユーザー設定</PresentationFormat>
  <Paragraphs>134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SG19400のC20-3838</cp:lastModifiedBy>
  <cp:revision>2711</cp:revision>
  <cp:lastPrinted>2024-01-25T05:12:15Z</cp:lastPrinted>
  <dcterms:created xsi:type="dcterms:W3CDTF">2004-06-11T10:04:30Z</dcterms:created>
  <dcterms:modified xsi:type="dcterms:W3CDTF">2024-02-13T09:56:45Z</dcterms:modified>
</cp:coreProperties>
</file>