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332" r:id="rId2"/>
    <p:sldId id="310" r:id="rId3"/>
    <p:sldId id="325" r:id="rId4"/>
    <p:sldId id="315" r:id="rId5"/>
    <p:sldId id="333" r:id="rId6"/>
    <p:sldId id="328" r:id="rId7"/>
    <p:sldId id="317" r:id="rId8"/>
    <p:sldId id="334" r:id="rId9"/>
    <p:sldId id="330" r:id="rId10"/>
    <p:sldId id="326" r:id="rId11"/>
    <p:sldId id="331" r:id="rId12"/>
  </p:sldIdLst>
  <p:sldSz cx="9144000" cy="6858000" type="screen4x3"/>
  <p:notesSz cx="7102475" cy="10233025"/>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ゴシック" panose="020B0609070205080204" pitchFamily="49"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ゴシック" panose="020B0609070205080204" pitchFamily="49"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ゴシック" panose="020B0609070205080204" pitchFamily="49"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ゴシック" panose="020B0609070205080204"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B1B5"/>
    <a:srgbClr val="EDF6F7"/>
    <a:srgbClr val="C1E4FF"/>
    <a:srgbClr val="0088EE"/>
    <a:srgbClr val="E5F2F3"/>
    <a:srgbClr val="292929"/>
    <a:srgbClr val="1C1C1C"/>
    <a:srgbClr val="FF0000"/>
    <a:srgbClr val="CC00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18" autoAdjust="0"/>
    <p:restoredTop sz="93971" autoAdjust="0"/>
  </p:normalViewPr>
  <p:slideViewPr>
    <p:cSldViewPr>
      <p:cViewPr>
        <p:scale>
          <a:sx n="100" d="100"/>
          <a:sy n="100" d="100"/>
        </p:scale>
        <p:origin x="544" y="-1116"/>
      </p:cViewPr>
      <p:guideLst>
        <p:guide orient="horz" pos="2160"/>
        <p:guide pos="2880"/>
      </p:guideLst>
    </p:cSldViewPr>
  </p:slideViewPr>
  <p:outlineViewPr>
    <p:cViewPr>
      <p:scale>
        <a:sx n="33" d="100"/>
        <a:sy n="33" d="100"/>
      </p:scale>
      <p:origin x="0" y="-82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1" y="2"/>
            <a:ext cx="3079539" cy="51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3" tIns="47311" rIns="94623" bIns="47311" numCol="1" anchor="t" anchorCtr="0" compatLnSpc="1">
            <a:prstTxWarp prst="textNoShape">
              <a:avLst/>
            </a:prstTxWarp>
          </a:bodyPr>
          <a:lstStyle>
            <a:lvl1pPr eaLnBrk="1" hangingPunct="1">
              <a:defRPr sz="1200">
                <a:ea typeface="ＭＳ Ｐゴシック" panose="020B0600070205080204" pitchFamily="50" charset="-128"/>
              </a:defRPr>
            </a:lvl1pPr>
          </a:lstStyle>
          <a:p>
            <a:pPr>
              <a:defRPr/>
            </a:pPr>
            <a:endParaRPr lang="en-US" altLang="ja-JP"/>
          </a:p>
        </p:txBody>
      </p:sp>
      <p:sp>
        <p:nvSpPr>
          <p:cNvPr id="118787" name="Rectangle 3"/>
          <p:cNvSpPr>
            <a:spLocks noGrp="1" noChangeArrowheads="1"/>
          </p:cNvSpPr>
          <p:nvPr>
            <p:ph type="dt" sz="quarter" idx="1"/>
          </p:nvPr>
        </p:nvSpPr>
        <p:spPr bwMode="auto">
          <a:xfrm>
            <a:off x="4022937" y="2"/>
            <a:ext cx="3077951" cy="51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3" tIns="47311" rIns="94623" bIns="47311" numCol="1" anchor="t" anchorCtr="0" compatLnSpc="1">
            <a:prstTxWarp prst="textNoShape">
              <a:avLst/>
            </a:prstTxWarp>
          </a:bodyPr>
          <a:lstStyle>
            <a:lvl1pPr algn="r" eaLnBrk="1" hangingPunct="1">
              <a:defRPr sz="1200">
                <a:ea typeface="ＭＳ Ｐゴシック" panose="020B0600070205080204" pitchFamily="50" charset="-128"/>
              </a:defRPr>
            </a:lvl1pPr>
          </a:lstStyle>
          <a:p>
            <a:pPr>
              <a:defRPr/>
            </a:pPr>
            <a:endParaRPr lang="en-US" altLang="ja-JP"/>
          </a:p>
        </p:txBody>
      </p:sp>
      <p:sp>
        <p:nvSpPr>
          <p:cNvPr id="118788" name="Rectangle 4"/>
          <p:cNvSpPr>
            <a:spLocks noGrp="1" noChangeArrowheads="1"/>
          </p:cNvSpPr>
          <p:nvPr>
            <p:ph type="ftr" sz="quarter" idx="2"/>
          </p:nvPr>
        </p:nvSpPr>
        <p:spPr bwMode="auto">
          <a:xfrm>
            <a:off x="1" y="9720343"/>
            <a:ext cx="3079539" cy="51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3" tIns="47311" rIns="94623" bIns="47311" numCol="1" anchor="b" anchorCtr="0" compatLnSpc="1">
            <a:prstTxWarp prst="textNoShape">
              <a:avLst/>
            </a:prstTxWarp>
          </a:bodyPr>
          <a:lstStyle>
            <a:lvl1pPr eaLnBrk="1" hangingPunct="1">
              <a:defRPr sz="1200">
                <a:ea typeface="ＭＳ Ｐゴシック" panose="020B0600070205080204" pitchFamily="50" charset="-128"/>
              </a:defRPr>
            </a:lvl1pPr>
          </a:lstStyle>
          <a:p>
            <a:pPr>
              <a:defRPr/>
            </a:pPr>
            <a:endParaRPr lang="en-US" altLang="ja-JP"/>
          </a:p>
        </p:txBody>
      </p:sp>
      <p:sp>
        <p:nvSpPr>
          <p:cNvPr id="118789" name="Rectangle 5"/>
          <p:cNvSpPr>
            <a:spLocks noGrp="1" noChangeArrowheads="1"/>
          </p:cNvSpPr>
          <p:nvPr>
            <p:ph type="sldNum" sz="quarter" idx="3"/>
          </p:nvPr>
        </p:nvSpPr>
        <p:spPr bwMode="auto">
          <a:xfrm>
            <a:off x="4022937" y="9720343"/>
            <a:ext cx="3077951" cy="51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3" tIns="47311" rIns="94623" bIns="47311"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F1D4FABF-99E6-4DAD-8590-F8C6CB5F2153}" type="slidenum">
              <a:rPr lang="en-US" altLang="ja-JP"/>
              <a:pPr>
                <a:defRPr/>
              </a:pPr>
              <a:t>‹#›</a:t>
            </a:fld>
            <a:endParaRPr lang="en-US" altLang="ja-JP"/>
          </a:p>
        </p:txBody>
      </p:sp>
    </p:spTree>
    <p:extLst>
      <p:ext uri="{BB962C8B-B14F-4D97-AF65-F5344CB8AC3E}">
        <p14:creationId xmlns:p14="http://schemas.microsoft.com/office/powerpoint/2010/main" val="2470649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2"/>
            <a:ext cx="3079539" cy="51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3" tIns="47311" rIns="94623" bIns="47311" numCol="1" anchor="t" anchorCtr="0" compatLnSpc="1">
            <a:prstTxWarp prst="textNoShape">
              <a:avLst/>
            </a:prstTxWarp>
          </a:bodyPr>
          <a:lstStyle>
            <a:lvl1pPr eaLnBrk="1" hangingPunct="1">
              <a:defRPr sz="1200">
                <a:ea typeface="ＭＳ Ｐゴシック" panose="020B0600070205080204" pitchFamily="50" charset="-128"/>
              </a:defRPr>
            </a:lvl1pPr>
          </a:lstStyle>
          <a:p>
            <a:pPr>
              <a:defRPr/>
            </a:pPr>
            <a:endParaRPr lang="en-US" altLang="ja-JP"/>
          </a:p>
        </p:txBody>
      </p:sp>
      <p:sp>
        <p:nvSpPr>
          <p:cNvPr id="30723" name="Rectangle 3"/>
          <p:cNvSpPr>
            <a:spLocks noGrp="1" noChangeArrowheads="1"/>
          </p:cNvSpPr>
          <p:nvPr>
            <p:ph type="dt" idx="1"/>
          </p:nvPr>
        </p:nvSpPr>
        <p:spPr bwMode="auto">
          <a:xfrm>
            <a:off x="4022937" y="2"/>
            <a:ext cx="3077951" cy="51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3" tIns="47311" rIns="94623" bIns="47311" numCol="1" anchor="t" anchorCtr="0" compatLnSpc="1">
            <a:prstTxWarp prst="textNoShape">
              <a:avLst/>
            </a:prstTxWarp>
          </a:bodyPr>
          <a:lstStyle>
            <a:lvl1pPr algn="r" eaLnBrk="1" hangingPunct="1">
              <a:defRPr sz="1200">
                <a:ea typeface="ＭＳ Ｐゴシック" panose="020B0600070205080204"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95363" y="768350"/>
            <a:ext cx="5113337" cy="383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708343" y="4860171"/>
            <a:ext cx="5685791" cy="460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3" tIns="47311" rIns="94623" bIns="47311"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30726" name="Rectangle 6"/>
          <p:cNvSpPr>
            <a:spLocks noGrp="1" noChangeArrowheads="1"/>
          </p:cNvSpPr>
          <p:nvPr>
            <p:ph type="ftr" sz="quarter" idx="4"/>
          </p:nvPr>
        </p:nvSpPr>
        <p:spPr bwMode="auto">
          <a:xfrm>
            <a:off x="1" y="9720343"/>
            <a:ext cx="3079539" cy="51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3" tIns="47311" rIns="94623" bIns="47311" numCol="1" anchor="b" anchorCtr="0" compatLnSpc="1">
            <a:prstTxWarp prst="textNoShape">
              <a:avLst/>
            </a:prstTxWarp>
          </a:bodyPr>
          <a:lstStyle>
            <a:lvl1pPr eaLnBrk="1" hangingPunct="1">
              <a:defRPr sz="1200">
                <a:ea typeface="ＭＳ Ｐゴシック" panose="020B0600070205080204" pitchFamily="50" charset="-128"/>
              </a:defRPr>
            </a:lvl1pPr>
          </a:lstStyle>
          <a:p>
            <a:pPr>
              <a:defRPr/>
            </a:pPr>
            <a:endParaRPr lang="en-US" altLang="ja-JP"/>
          </a:p>
        </p:txBody>
      </p:sp>
      <p:sp>
        <p:nvSpPr>
          <p:cNvPr id="30727" name="Rectangle 7"/>
          <p:cNvSpPr>
            <a:spLocks noGrp="1" noChangeArrowheads="1"/>
          </p:cNvSpPr>
          <p:nvPr>
            <p:ph type="sldNum" sz="quarter" idx="5"/>
          </p:nvPr>
        </p:nvSpPr>
        <p:spPr bwMode="auto">
          <a:xfrm>
            <a:off x="4022937" y="9720343"/>
            <a:ext cx="3077951" cy="51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3" tIns="47311" rIns="94623" bIns="47311"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5C8F3649-899B-4135-99BC-D8BC86D025DE}" type="slidenum">
              <a:rPr lang="en-US" altLang="ja-JP"/>
              <a:pPr>
                <a:defRPr/>
              </a:pPr>
              <a:t>‹#›</a:t>
            </a:fld>
            <a:endParaRPr lang="en-US" altLang="ja-JP"/>
          </a:p>
        </p:txBody>
      </p:sp>
    </p:spTree>
    <p:extLst>
      <p:ext uri="{BB962C8B-B14F-4D97-AF65-F5344CB8AC3E}">
        <p14:creationId xmlns:p14="http://schemas.microsoft.com/office/powerpoint/2010/main" val="1764267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a:ln/>
        </p:spPr>
      </p:sp>
      <p:sp>
        <p:nvSpPr>
          <p:cNvPr id="5123" name="ノート プレースホルダー 2"/>
          <p:cNvSpPr>
            <a:spLocks noGrp="1"/>
          </p:cNvSpPr>
          <p:nvPr>
            <p:ph type="body" idx="1"/>
          </p:nvPr>
        </p:nvSpPr>
        <p:spPr>
          <a:noFill/>
        </p:spPr>
        <p:txBody>
          <a:bodyPr/>
          <a:lstStyle/>
          <a:p>
            <a:r>
              <a:rPr lang="ja-JP" altLang="en-US" sz="1400" dirty="0">
                <a:latin typeface="+mn-ea"/>
                <a:ea typeface="+mn-ea"/>
              </a:rPr>
              <a:t>令和６年度に実施した運営指導に</a:t>
            </a:r>
            <a:r>
              <a:rPr lang="ja-JP" altLang="en-US" sz="1400" dirty="0" smtClean="0">
                <a:latin typeface="+mn-ea"/>
                <a:ea typeface="+mn-ea"/>
              </a:rPr>
              <a:t>おける指導</a:t>
            </a:r>
            <a:r>
              <a:rPr lang="ja-JP" altLang="en-US" sz="1400" dirty="0">
                <a:latin typeface="+mn-ea"/>
                <a:ea typeface="+mn-ea"/>
              </a:rPr>
              <a:t>事項のうち、人員基準、運営基準に係るものについて、お知らせします。</a:t>
            </a:r>
          </a:p>
        </p:txBody>
      </p:sp>
      <p:sp>
        <p:nvSpPr>
          <p:cNvPr id="5124"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ゴシック" panose="020B0609070205080204" pitchFamily="49" charset="-128"/>
              </a:defRPr>
            </a:lvl1pPr>
            <a:lvl2pPr marL="833391" indent="-318953">
              <a:defRPr kumimoji="1">
                <a:solidFill>
                  <a:schemeClr val="tx1"/>
                </a:solidFill>
                <a:latin typeface="Arial" panose="020B0604020202020204" pitchFamily="34" charset="0"/>
                <a:ea typeface="ＭＳ ゴシック" panose="020B0609070205080204" pitchFamily="49" charset="-128"/>
              </a:defRPr>
            </a:lvl2pPr>
            <a:lvl3pPr marL="1284384" indent="-255505">
              <a:defRPr kumimoji="1">
                <a:solidFill>
                  <a:schemeClr val="tx1"/>
                </a:solidFill>
                <a:latin typeface="Arial" panose="020B0604020202020204" pitchFamily="34" charset="0"/>
                <a:ea typeface="ＭＳ ゴシック" panose="020B0609070205080204" pitchFamily="49" charset="-128"/>
              </a:defRPr>
            </a:lvl3pPr>
            <a:lvl4pPr marL="1800537" indent="-255505">
              <a:defRPr kumimoji="1">
                <a:solidFill>
                  <a:schemeClr val="tx1"/>
                </a:solidFill>
                <a:latin typeface="Arial" panose="020B0604020202020204" pitchFamily="34" charset="0"/>
                <a:ea typeface="ＭＳ ゴシック" panose="020B0609070205080204" pitchFamily="49" charset="-128"/>
              </a:defRPr>
            </a:lvl4pPr>
            <a:lvl5pPr marL="2314976" indent="-255505">
              <a:defRPr kumimoji="1">
                <a:solidFill>
                  <a:schemeClr val="tx1"/>
                </a:solidFill>
                <a:latin typeface="Arial" panose="020B0604020202020204" pitchFamily="34" charset="0"/>
                <a:ea typeface="ＭＳ ゴシック" panose="020B0609070205080204" pitchFamily="49" charset="-128"/>
              </a:defRPr>
            </a:lvl5pPr>
            <a:lvl6pPr marL="2808837" indent="-255505"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6pPr>
            <a:lvl7pPr marL="3302700" indent="-255505"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7pPr>
            <a:lvl8pPr marL="3796560" indent="-255505"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8pPr>
            <a:lvl9pPr marL="4290422" indent="-255505"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9pPr>
          </a:lstStyle>
          <a:p>
            <a:fld id="{F086475B-57CB-4E62-B4C4-FF42C139684A}" type="slidenum">
              <a:rPr lang="en-US" altLang="ja-JP" smtClean="0">
                <a:ea typeface="ＭＳ Ｐゴシック" panose="020B0600070205080204" pitchFamily="50" charset="-128"/>
              </a:rPr>
              <a:pPr/>
              <a:t>1</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1445027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mn-ea"/>
                <a:ea typeface="+mn-ea"/>
              </a:rPr>
              <a:t>各施設における運営基準の</a:t>
            </a:r>
            <a:r>
              <a:rPr lang="en-US" altLang="ja-JP" sz="1400" dirty="0">
                <a:latin typeface="+mn-ea"/>
                <a:ea typeface="+mn-ea"/>
              </a:rPr>
              <a:t>『</a:t>
            </a:r>
            <a:r>
              <a:rPr lang="ja-JP" altLang="en-US" sz="1400" dirty="0">
                <a:latin typeface="+mn-ea"/>
                <a:ea typeface="+mn-ea"/>
              </a:rPr>
              <a:t>掲示</a:t>
            </a:r>
            <a:r>
              <a:rPr lang="en-US" altLang="ja-JP" sz="1400" dirty="0">
                <a:latin typeface="+mn-ea"/>
                <a:ea typeface="+mn-ea"/>
              </a:rPr>
              <a:t>』</a:t>
            </a:r>
            <a:r>
              <a:rPr lang="ja-JP" altLang="en-US" sz="1400" dirty="0">
                <a:latin typeface="+mn-ea"/>
                <a:ea typeface="+mn-ea"/>
              </a:rPr>
              <a:t>についてです。</a:t>
            </a:r>
            <a:endParaRPr lang="en-US" altLang="ja-JP" sz="1400" dirty="0">
              <a:latin typeface="+mn-ea"/>
              <a:ea typeface="+mn-ea"/>
            </a:endParaRPr>
          </a:p>
          <a:p>
            <a:r>
              <a:rPr lang="ja-JP" altLang="en-US" sz="1400" dirty="0">
                <a:latin typeface="+mn-ea"/>
                <a:ea typeface="+mn-ea"/>
              </a:rPr>
              <a:t>運営基準上、</a:t>
            </a:r>
            <a:r>
              <a:rPr lang="ja-JP" altLang="en-US" sz="1400" dirty="0">
                <a:solidFill>
                  <a:srgbClr val="292929"/>
                </a:solidFill>
                <a:latin typeface="+mn-ea"/>
                <a:ea typeface="+mn-ea"/>
              </a:rPr>
              <a:t>施設の見やすい場所に、運営規程の概要、従業者の勤務の体制、協力医療機関、利用料その他のサービスの選択に資すると認められる重要事項を掲示することとありますが、一部の掲示が行われていない施設がありましたので、最新の内容を掲示するようお願いします</a:t>
            </a:r>
            <a:r>
              <a:rPr lang="ja-JP" altLang="en-US" sz="1400" dirty="0">
                <a:latin typeface="+mn-ea"/>
                <a:ea typeface="+mn-ea"/>
              </a:rPr>
              <a:t>。</a:t>
            </a: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10</a:t>
            </a:fld>
            <a:endParaRPr lang="en-US" altLang="ja-JP"/>
          </a:p>
        </p:txBody>
      </p:sp>
    </p:spTree>
    <p:extLst>
      <p:ext uri="{BB962C8B-B14F-4D97-AF65-F5344CB8AC3E}">
        <p14:creationId xmlns:p14="http://schemas.microsoft.com/office/powerpoint/2010/main" val="3408410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mn-ea"/>
                <a:ea typeface="+mn-ea"/>
              </a:rPr>
              <a:t>各施設における</a:t>
            </a:r>
            <a:r>
              <a:rPr lang="en-US" altLang="ja-JP" sz="1400" dirty="0">
                <a:latin typeface="+mn-ea"/>
                <a:ea typeface="+mn-ea"/>
              </a:rPr>
              <a:t>『</a:t>
            </a:r>
            <a:r>
              <a:rPr lang="ja-JP" altLang="en-US" sz="1400" dirty="0">
                <a:solidFill>
                  <a:srgbClr val="292929"/>
                </a:solidFill>
                <a:latin typeface="+mn-ea"/>
                <a:ea typeface="+mn-ea"/>
              </a:rPr>
              <a:t>秘密保持等</a:t>
            </a:r>
            <a:r>
              <a:rPr lang="en-US" altLang="ja-JP" sz="1400" dirty="0">
                <a:latin typeface="+mn-ea"/>
                <a:ea typeface="+mn-ea"/>
              </a:rPr>
              <a:t>』</a:t>
            </a:r>
            <a:r>
              <a:rPr lang="ja-JP" altLang="en-US" sz="1400" dirty="0">
                <a:latin typeface="+mn-ea"/>
                <a:ea typeface="+mn-ea"/>
              </a:rPr>
              <a:t>についてです。</a:t>
            </a:r>
            <a:endParaRPr lang="en-US" altLang="ja-JP" sz="1400" dirty="0">
              <a:latin typeface="+mn-ea"/>
              <a:ea typeface="+mn-ea"/>
            </a:endParaRPr>
          </a:p>
          <a:p>
            <a:r>
              <a:rPr lang="ja-JP" altLang="en-US" sz="1400" dirty="0">
                <a:solidFill>
                  <a:srgbClr val="292929"/>
                </a:solidFill>
                <a:latin typeface="+mn-ea"/>
                <a:ea typeface="+mn-ea"/>
              </a:rPr>
              <a:t>居宅介護支援事業者等に対して、入所者に関する情報を提供する際には、あらかじめ文書により入所者の同意を得ておかなければならないとなっているところですが、口頭での確認のみになっていた施設がありました。文書による入所者の同意を得るようにお願いします。</a:t>
            </a:r>
            <a:endParaRPr lang="en-US" altLang="ja-JP" sz="1400" dirty="0">
              <a:solidFill>
                <a:srgbClr val="292929"/>
              </a:solidFill>
              <a:latin typeface="+mn-ea"/>
              <a:ea typeface="+mn-ea"/>
            </a:endParaRPr>
          </a:p>
          <a:p>
            <a:endParaRPr lang="en-US" altLang="ja-JP" sz="1400" dirty="0">
              <a:solidFill>
                <a:srgbClr val="292929"/>
              </a:solidFill>
              <a:latin typeface="+mn-ea"/>
              <a:ea typeface="+mn-ea"/>
            </a:endParaRPr>
          </a:p>
          <a:p>
            <a:r>
              <a:rPr lang="ja-JP" altLang="en-US" sz="1400" dirty="0">
                <a:latin typeface="+mn-ea"/>
                <a:ea typeface="+mn-ea"/>
              </a:rPr>
              <a:t>続いて</a:t>
            </a:r>
            <a:r>
              <a:rPr lang="en-US" altLang="ja-JP" sz="1400" dirty="0">
                <a:latin typeface="+mn-ea"/>
                <a:ea typeface="+mn-ea"/>
              </a:rPr>
              <a:t>『</a:t>
            </a:r>
            <a:r>
              <a:rPr lang="ja-JP" altLang="en-US" sz="1400" dirty="0">
                <a:latin typeface="+mn-ea"/>
                <a:ea typeface="+mn-ea"/>
              </a:rPr>
              <a:t>外部評価</a:t>
            </a:r>
            <a:r>
              <a:rPr lang="en-US" altLang="ja-JP" sz="1400" dirty="0">
                <a:latin typeface="+mn-ea"/>
                <a:ea typeface="+mn-ea"/>
              </a:rPr>
              <a:t>』</a:t>
            </a:r>
            <a:r>
              <a:rPr lang="ja-JP" altLang="en-US" sz="1400" dirty="0">
                <a:latin typeface="+mn-ea"/>
                <a:ea typeface="+mn-ea"/>
              </a:rPr>
              <a:t>についてです。</a:t>
            </a:r>
            <a:endParaRPr lang="en-US" altLang="ja-JP" sz="1400" dirty="0">
              <a:latin typeface="+mn-ea"/>
              <a:ea typeface="+mn-ea"/>
            </a:endParaRPr>
          </a:p>
          <a:p>
            <a:r>
              <a:rPr lang="ja-JP" altLang="en-US" sz="1400" dirty="0">
                <a:latin typeface="+mn-ea"/>
                <a:ea typeface="+mn-ea"/>
              </a:rPr>
              <a:t>「</a:t>
            </a:r>
            <a:r>
              <a:rPr lang="ja-JP" altLang="en-US" sz="1400" dirty="0">
                <a:solidFill>
                  <a:srgbClr val="292929"/>
                </a:solidFill>
                <a:latin typeface="+mn-ea"/>
                <a:ea typeface="+mn-ea"/>
              </a:rPr>
              <a:t>香川県社会福祉施設等の人員、設備、運営等の基準等に関する条例第８条第２項</a:t>
            </a:r>
            <a:r>
              <a:rPr lang="ja-JP" altLang="en-US" sz="1400" dirty="0">
                <a:latin typeface="+mn-ea"/>
                <a:ea typeface="+mn-ea"/>
              </a:rPr>
              <a:t>」において</a:t>
            </a:r>
            <a:r>
              <a:rPr lang="ja-JP" altLang="en-US" sz="1400" dirty="0">
                <a:solidFill>
                  <a:srgbClr val="292929"/>
                </a:solidFill>
                <a:latin typeface="+mn-ea"/>
                <a:ea typeface="+mn-ea"/>
              </a:rPr>
              <a:t>定期的に外部の者による評価を受けるよう努めなければならないこととありますので、実施されていない施設につきましては、外部からの評価を受けるよう努めてください</a:t>
            </a:r>
            <a:r>
              <a:rPr lang="ja-JP" altLang="en-US" sz="1400" dirty="0">
                <a:latin typeface="+mn-ea"/>
                <a:ea typeface="+mn-ea"/>
              </a:rPr>
              <a:t>。</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11</a:t>
            </a:fld>
            <a:endParaRPr lang="en-US" altLang="ja-JP"/>
          </a:p>
        </p:txBody>
      </p:sp>
    </p:spTree>
    <p:extLst>
      <p:ext uri="{BB962C8B-B14F-4D97-AF65-F5344CB8AC3E}">
        <p14:creationId xmlns:p14="http://schemas.microsoft.com/office/powerpoint/2010/main" val="1213819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mn-ea"/>
                <a:ea typeface="+mn-ea"/>
              </a:rPr>
              <a:t>まずは、人員基準の基本となる用語の定義について説明します。</a:t>
            </a:r>
            <a:endParaRPr lang="en-US" altLang="ja-JP" sz="1400" dirty="0">
              <a:latin typeface="+mn-ea"/>
              <a:ea typeface="+mn-ea"/>
            </a:endParaRPr>
          </a:p>
          <a:p>
            <a:r>
              <a:rPr lang="en-US" altLang="ja-JP" sz="1400" dirty="0">
                <a:latin typeface="+mn-ea"/>
                <a:ea typeface="+mn-ea"/>
              </a:rPr>
              <a:t>1</a:t>
            </a:r>
            <a:r>
              <a:rPr lang="ja-JP" altLang="en-US" sz="1400" dirty="0">
                <a:latin typeface="+mn-ea"/>
                <a:ea typeface="+mn-ea"/>
              </a:rPr>
              <a:t>番は常勤換算方法の解説です。～「①を読み上げ」～。具体的な事例として、月単位の変形労働時間制を</a:t>
            </a:r>
            <a:r>
              <a:rPr lang="ja-JP" altLang="en-US" sz="1400" dirty="0" smtClean="0">
                <a:latin typeface="+mn-ea"/>
                <a:ea typeface="+mn-ea"/>
              </a:rPr>
              <a:t>採用し、</a:t>
            </a:r>
            <a:r>
              <a:rPr lang="ja-JP" altLang="en-US" sz="1400" dirty="0">
                <a:latin typeface="+mn-ea"/>
                <a:ea typeface="+mn-ea"/>
              </a:rPr>
              <a:t>６月の常勤の従業者の勤務すべき時間数が</a:t>
            </a:r>
            <a:r>
              <a:rPr lang="en-US" altLang="ja-JP" sz="1400" dirty="0">
                <a:latin typeface="+mn-ea"/>
                <a:ea typeface="+mn-ea"/>
              </a:rPr>
              <a:t>168</a:t>
            </a:r>
            <a:r>
              <a:rPr lang="ja-JP" altLang="en-US" sz="1400" dirty="0">
                <a:latin typeface="+mn-ea"/>
                <a:ea typeface="+mn-ea"/>
              </a:rPr>
              <a:t>時間であるケースを想定します。そのケースで、６月</a:t>
            </a:r>
            <a:r>
              <a:rPr lang="ja-JP" altLang="en-US" sz="1400" dirty="0" smtClean="0">
                <a:latin typeface="+mn-ea"/>
                <a:ea typeface="+mn-ea"/>
              </a:rPr>
              <a:t>に</a:t>
            </a:r>
            <a:r>
              <a:rPr lang="en-US" altLang="ja-JP" sz="1400" dirty="0" smtClean="0">
                <a:latin typeface="+mn-ea"/>
                <a:ea typeface="+mn-ea"/>
              </a:rPr>
              <a:t>84</a:t>
            </a:r>
            <a:r>
              <a:rPr lang="ja-JP" altLang="en-US" sz="1400" dirty="0" smtClean="0">
                <a:latin typeface="+mn-ea"/>
                <a:ea typeface="+mn-ea"/>
              </a:rPr>
              <a:t>時間</a:t>
            </a:r>
            <a:r>
              <a:rPr lang="ja-JP" altLang="en-US" sz="1400" dirty="0">
                <a:latin typeface="+mn-ea"/>
                <a:ea typeface="+mn-ea"/>
              </a:rPr>
              <a:t>勤務した職員がいた場合、その職員の常勤換算による員数は</a:t>
            </a:r>
            <a:r>
              <a:rPr lang="en-US" altLang="ja-JP" sz="1400" dirty="0" smtClean="0">
                <a:latin typeface="+mn-ea"/>
                <a:ea typeface="+mn-ea"/>
              </a:rPr>
              <a:t>168÷84</a:t>
            </a:r>
            <a:r>
              <a:rPr lang="ja-JP" altLang="en-US" sz="1400" dirty="0" smtClean="0">
                <a:latin typeface="+mn-ea"/>
                <a:ea typeface="+mn-ea"/>
              </a:rPr>
              <a:t>＝</a:t>
            </a:r>
            <a:r>
              <a:rPr lang="en-US" altLang="ja-JP" sz="1400" dirty="0">
                <a:latin typeface="+mn-ea"/>
                <a:ea typeface="+mn-ea"/>
              </a:rPr>
              <a:t>0.5</a:t>
            </a:r>
            <a:r>
              <a:rPr lang="ja-JP" altLang="en-US" sz="1400" dirty="0">
                <a:latin typeface="+mn-ea"/>
                <a:ea typeface="+mn-ea"/>
              </a:rPr>
              <a:t>となります。</a:t>
            </a:r>
            <a:endParaRPr lang="en-US" altLang="ja-JP" sz="1400" dirty="0">
              <a:latin typeface="+mn-ea"/>
              <a:ea typeface="+mn-ea"/>
            </a:endParaRPr>
          </a:p>
          <a:p>
            <a:r>
              <a:rPr lang="en-US" altLang="ja-JP" sz="1400" dirty="0">
                <a:latin typeface="+mn-ea"/>
                <a:ea typeface="+mn-ea"/>
              </a:rPr>
              <a:t>2</a:t>
            </a:r>
            <a:r>
              <a:rPr lang="ja-JP" altLang="en-US" sz="1400" dirty="0">
                <a:latin typeface="+mn-ea"/>
                <a:ea typeface="+mn-ea"/>
              </a:rPr>
              <a:t>番</a:t>
            </a:r>
            <a:r>
              <a:rPr lang="ja-JP" altLang="en-US" sz="1400" dirty="0" smtClean="0">
                <a:latin typeface="+mn-ea"/>
                <a:ea typeface="+mn-ea"/>
              </a:rPr>
              <a:t>は勤務延時間数</a:t>
            </a:r>
            <a:r>
              <a:rPr lang="ja-JP" altLang="en-US" sz="1400" dirty="0">
                <a:latin typeface="+mn-ea"/>
                <a:ea typeface="+mn-ea"/>
              </a:rPr>
              <a:t>の解説です。～「➁を読み上げ」～。先ほどの事例でいうと、常勤の従業者の勤務すべき時間数が</a:t>
            </a:r>
            <a:r>
              <a:rPr lang="en-US" altLang="ja-JP" sz="1400" dirty="0">
                <a:latin typeface="+mn-ea"/>
                <a:ea typeface="+mn-ea"/>
              </a:rPr>
              <a:t>168</a:t>
            </a:r>
            <a:r>
              <a:rPr lang="ja-JP" altLang="en-US" sz="1400" dirty="0">
                <a:latin typeface="+mn-ea"/>
                <a:ea typeface="+mn-ea"/>
              </a:rPr>
              <a:t>時間であるので</a:t>
            </a:r>
            <a:r>
              <a:rPr lang="ja-JP" altLang="en-US" sz="1400" dirty="0" smtClean="0">
                <a:latin typeface="+mn-ea"/>
                <a:ea typeface="+mn-ea"/>
              </a:rPr>
              <a:t>、勤務延時間数</a:t>
            </a:r>
            <a:r>
              <a:rPr lang="ja-JP" altLang="en-US" sz="1400" dirty="0">
                <a:latin typeface="+mn-ea"/>
                <a:ea typeface="+mn-ea"/>
              </a:rPr>
              <a:t>に算入することができるのは、</a:t>
            </a:r>
            <a:r>
              <a:rPr lang="en-US" altLang="ja-JP" sz="1400" dirty="0">
                <a:latin typeface="+mn-ea"/>
                <a:ea typeface="+mn-ea"/>
              </a:rPr>
              <a:t>168</a:t>
            </a:r>
            <a:r>
              <a:rPr lang="ja-JP" altLang="en-US" sz="1400" dirty="0">
                <a:latin typeface="+mn-ea"/>
                <a:ea typeface="+mn-ea"/>
              </a:rPr>
              <a:t>時間までとなり、例えば、超過勤務などで、</a:t>
            </a:r>
            <a:r>
              <a:rPr lang="en-US" altLang="ja-JP" sz="1400" dirty="0">
                <a:latin typeface="+mn-ea"/>
                <a:ea typeface="+mn-ea"/>
              </a:rPr>
              <a:t>192</a:t>
            </a:r>
            <a:r>
              <a:rPr lang="ja-JP" altLang="en-US" sz="1400" dirty="0">
                <a:latin typeface="+mn-ea"/>
                <a:ea typeface="+mn-ea"/>
              </a:rPr>
              <a:t>時間勤務した職員がいたとしても</a:t>
            </a:r>
            <a:r>
              <a:rPr lang="ja-JP" altLang="en-US" sz="1400" dirty="0" smtClean="0">
                <a:latin typeface="+mn-ea"/>
                <a:ea typeface="+mn-ea"/>
              </a:rPr>
              <a:t>、勤務延時間数に</a:t>
            </a:r>
            <a:r>
              <a:rPr lang="ja-JP" altLang="en-US" sz="1400" dirty="0">
                <a:latin typeface="+mn-ea"/>
                <a:ea typeface="+mn-ea"/>
              </a:rPr>
              <a:t>算入することができるのは、</a:t>
            </a:r>
            <a:r>
              <a:rPr lang="en-US" altLang="ja-JP" sz="1400" dirty="0">
                <a:latin typeface="+mn-ea"/>
                <a:ea typeface="+mn-ea"/>
              </a:rPr>
              <a:t>168</a:t>
            </a:r>
            <a:r>
              <a:rPr lang="ja-JP" altLang="en-US" sz="1400" dirty="0">
                <a:latin typeface="+mn-ea"/>
                <a:ea typeface="+mn-ea"/>
              </a:rPr>
              <a:t>時間まで、ということになります。</a:t>
            </a:r>
            <a:endParaRPr lang="en-US" altLang="ja-JP" sz="14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2</a:t>
            </a:fld>
            <a:endParaRPr lang="en-US" altLang="ja-JP"/>
          </a:p>
        </p:txBody>
      </p:sp>
    </p:spTree>
    <p:extLst>
      <p:ext uri="{BB962C8B-B14F-4D97-AF65-F5344CB8AC3E}">
        <p14:creationId xmlns:p14="http://schemas.microsoft.com/office/powerpoint/2010/main" val="371260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95">
              <a:defRPr/>
            </a:pPr>
            <a:r>
              <a:rPr lang="ja-JP" altLang="en-US" sz="1400" dirty="0">
                <a:latin typeface="+mn-ea"/>
                <a:ea typeface="+mn-ea"/>
              </a:rPr>
              <a:t>続いて、常勤の定義についてです。</a:t>
            </a:r>
            <a:r>
              <a:rPr lang="ja-JP" altLang="en-US" sz="1400" dirty="0">
                <a:solidFill>
                  <a:srgbClr val="FF0000"/>
                </a:solidFill>
                <a:latin typeface="+mn-ea"/>
                <a:ea typeface="+mn-ea"/>
              </a:rPr>
              <a:t>常勤</a:t>
            </a:r>
            <a:r>
              <a:rPr lang="ja-JP" altLang="en-US" sz="1400" dirty="0">
                <a:solidFill>
                  <a:srgbClr val="000000"/>
                </a:solidFill>
                <a:latin typeface="+mn-ea"/>
                <a:ea typeface="+mn-ea"/>
              </a:rPr>
              <a:t>とは、雇用形態にかかわらず、当該事業所における勤務時間が、当該事業所において定められている</a:t>
            </a:r>
            <a:r>
              <a:rPr lang="ja-JP" altLang="en-US" sz="1400" dirty="0">
                <a:solidFill>
                  <a:srgbClr val="FF0000"/>
                </a:solidFill>
                <a:latin typeface="+mn-ea"/>
                <a:ea typeface="+mn-ea"/>
              </a:rPr>
              <a:t>常勤</a:t>
            </a:r>
            <a:r>
              <a:rPr lang="ja-JP" altLang="en-US" sz="1400" dirty="0">
                <a:solidFill>
                  <a:srgbClr val="000000"/>
                </a:solidFill>
                <a:latin typeface="+mn-ea"/>
                <a:ea typeface="+mn-ea"/>
              </a:rPr>
              <a:t>の従業者が勤務すべき時間数に達しているものであること、を言います。例えば、前ページと同様に</a:t>
            </a:r>
            <a:r>
              <a:rPr lang="en-US" altLang="ja-JP" sz="1400" dirty="0">
                <a:solidFill>
                  <a:srgbClr val="000000"/>
                </a:solidFill>
                <a:latin typeface="+mn-ea"/>
                <a:ea typeface="+mn-ea"/>
              </a:rPr>
              <a:t>6</a:t>
            </a:r>
            <a:r>
              <a:rPr lang="ja-JP" altLang="en-US" sz="1400" dirty="0">
                <a:solidFill>
                  <a:srgbClr val="000000"/>
                </a:solidFill>
                <a:latin typeface="+mn-ea"/>
                <a:ea typeface="+mn-ea"/>
              </a:rPr>
              <a:t>月の常勤の従業者が勤務すべき時間数が</a:t>
            </a:r>
            <a:r>
              <a:rPr lang="en-US" altLang="ja-JP" sz="1400" dirty="0">
                <a:solidFill>
                  <a:srgbClr val="000000"/>
                </a:solidFill>
                <a:latin typeface="+mn-ea"/>
                <a:ea typeface="+mn-ea"/>
              </a:rPr>
              <a:t>168</a:t>
            </a:r>
            <a:r>
              <a:rPr lang="ja-JP" altLang="en-US" sz="1400" dirty="0">
                <a:solidFill>
                  <a:srgbClr val="000000"/>
                </a:solidFill>
                <a:latin typeface="+mn-ea"/>
                <a:ea typeface="+mn-ea"/>
              </a:rPr>
              <a:t>時間である場合、当月の勤務時間が</a:t>
            </a:r>
            <a:r>
              <a:rPr lang="en-US" altLang="ja-JP" sz="1400" dirty="0">
                <a:solidFill>
                  <a:srgbClr val="000000"/>
                </a:solidFill>
                <a:latin typeface="+mn-ea"/>
                <a:ea typeface="+mn-ea"/>
              </a:rPr>
              <a:t>168</a:t>
            </a:r>
            <a:r>
              <a:rPr lang="ja-JP" altLang="en-US" sz="1400" dirty="0">
                <a:solidFill>
                  <a:srgbClr val="000000"/>
                </a:solidFill>
                <a:latin typeface="+mn-ea"/>
                <a:ea typeface="+mn-ea"/>
              </a:rPr>
              <a:t>時間に達している従業者は「常勤」である、ということになります。なお、この常勤の従業者の休暇や出張の期間についてはその期間が暦月で</a:t>
            </a:r>
            <a:r>
              <a:rPr lang="en-US" altLang="ja-JP" sz="1400" dirty="0">
                <a:solidFill>
                  <a:srgbClr val="000000"/>
                </a:solidFill>
                <a:latin typeface="+mn-ea"/>
                <a:ea typeface="+mn-ea"/>
              </a:rPr>
              <a:t>1</a:t>
            </a:r>
            <a:r>
              <a:rPr lang="ja-JP" altLang="en-US" sz="1400" dirty="0">
                <a:solidFill>
                  <a:srgbClr val="000000"/>
                </a:solidFill>
                <a:latin typeface="+mn-ea"/>
                <a:ea typeface="+mn-ea"/>
              </a:rPr>
              <a:t>月を超えるものでない限り、常勤の従業者として勤務したものとして取り扱います。</a:t>
            </a:r>
            <a:endParaRPr lang="en-US" altLang="ja-JP" sz="1400" dirty="0">
              <a:solidFill>
                <a:srgbClr val="000000"/>
              </a:solidFill>
              <a:latin typeface="+mn-ea"/>
              <a:ea typeface="+mn-ea"/>
            </a:endParaRPr>
          </a:p>
          <a:p>
            <a:pPr defTabSz="946495">
              <a:defRPr/>
            </a:pPr>
            <a:r>
              <a:rPr lang="ja-JP" altLang="en-US" sz="1400" dirty="0">
                <a:solidFill>
                  <a:srgbClr val="000000"/>
                </a:solidFill>
                <a:latin typeface="+mn-ea"/>
                <a:ea typeface="+mn-ea"/>
              </a:rPr>
              <a:t>また育児・介護休業法に規定する所定労働時間の短縮措置が講じられている者については、記載のとおり特例があります。加えて、兼務している場合は、両職務が同時並行的に行われることが差し支えないと考えられる場合、それぞれに係る勤務時間数の合計が常勤の時間数に達していれば、常勤の要件を満たすことになります。</a:t>
            </a:r>
            <a:endParaRPr lang="en-US" altLang="ja-JP" sz="1400" dirty="0">
              <a:solidFill>
                <a:srgbClr val="000000"/>
              </a:solidFill>
              <a:latin typeface="+mn-ea"/>
              <a:ea typeface="+mn-ea"/>
            </a:endParaRPr>
          </a:p>
          <a:p>
            <a:pPr defTabSz="946495">
              <a:defRPr/>
            </a:pPr>
            <a:r>
              <a:rPr lang="ja-JP" altLang="en-US" sz="1400" dirty="0">
                <a:solidFill>
                  <a:srgbClr val="000000"/>
                </a:solidFill>
                <a:latin typeface="+mn-ea"/>
                <a:ea typeface="+mn-ea"/>
              </a:rPr>
              <a:t>介護保険施設では、管理者、生活相談員、介護支援専門員など配置基準で「常勤」の配置が求められる職種がありますので、留意してください。</a:t>
            </a:r>
            <a:endParaRPr lang="en-US" altLang="ja-JP" sz="1400" dirty="0">
              <a:solidFill>
                <a:srgbClr val="000000"/>
              </a:solidFill>
              <a:latin typeface="+mn-ea"/>
              <a:ea typeface="+mn-ea"/>
            </a:endParaRPr>
          </a:p>
          <a:p>
            <a:endParaRPr lang="ja-JP" altLang="en-US" sz="14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3</a:t>
            </a:fld>
            <a:endParaRPr lang="en-US" altLang="ja-JP"/>
          </a:p>
        </p:txBody>
      </p:sp>
    </p:spTree>
    <p:extLst>
      <p:ext uri="{BB962C8B-B14F-4D97-AF65-F5344CB8AC3E}">
        <p14:creationId xmlns:p14="http://schemas.microsoft.com/office/powerpoint/2010/main" val="3017598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具体的な指摘事項をお伝えします。</a:t>
            </a:r>
            <a:endParaRPr kumimoji="1" lang="en-US" altLang="ja-JP" dirty="0" smtClean="0">
              <a:latin typeface="+mn-ea"/>
              <a:ea typeface="+mn-ea"/>
            </a:endParaRPr>
          </a:p>
          <a:p>
            <a:pPr defTabSz="946495">
              <a:defRPr/>
            </a:pPr>
            <a:endParaRPr lang="en-US" altLang="ja-JP" dirty="0">
              <a:solidFill>
                <a:srgbClr val="292929"/>
              </a:solidFill>
              <a:latin typeface="+mn-ea"/>
              <a:ea typeface="+mn-ea"/>
            </a:endParaRPr>
          </a:p>
          <a:p>
            <a:pPr defTabSz="946495">
              <a:defRPr/>
            </a:pPr>
            <a:r>
              <a:rPr lang="ja-JP" altLang="en-US" dirty="0">
                <a:solidFill>
                  <a:srgbClr val="292929"/>
                </a:solidFill>
                <a:latin typeface="+mn-ea"/>
                <a:ea typeface="+mn-ea"/>
              </a:rPr>
              <a:t>指摘事項１</a:t>
            </a:r>
            <a:endParaRPr lang="en-US" altLang="ja-JP" dirty="0">
              <a:solidFill>
                <a:srgbClr val="292929"/>
              </a:solidFill>
              <a:latin typeface="+mn-ea"/>
              <a:ea typeface="+mn-ea"/>
            </a:endParaRPr>
          </a:p>
          <a:p>
            <a:pPr defTabSz="946495">
              <a:defRPr/>
            </a:pPr>
            <a:r>
              <a:rPr lang="ja-JP" altLang="en-US" dirty="0">
                <a:solidFill>
                  <a:srgbClr val="292929"/>
                </a:solidFill>
                <a:latin typeface="+mn-ea"/>
                <a:ea typeface="+mn-ea"/>
              </a:rPr>
              <a:t>介護老人福祉施設において、常勤の介護支援専門員が配置されていない事例がありました。介護老人福祉施設では常勤・専従の介護支援専門員を１名以上配置することが必要であり、配置がない場合は減算の対象にもなります。介護支援専門員</a:t>
            </a:r>
            <a:r>
              <a:rPr lang="ja-JP" altLang="en-US" dirty="0" smtClean="0">
                <a:solidFill>
                  <a:srgbClr val="292929"/>
                </a:solidFill>
                <a:latin typeface="+mn-ea"/>
                <a:ea typeface="+mn-ea"/>
              </a:rPr>
              <a:t>の資格有効</a:t>
            </a:r>
            <a:r>
              <a:rPr lang="ja-JP" altLang="en-US" dirty="0">
                <a:solidFill>
                  <a:srgbClr val="292929"/>
                </a:solidFill>
                <a:latin typeface="+mn-ea"/>
                <a:ea typeface="+mn-ea"/>
              </a:rPr>
              <a:t>期限の確認、有資格者の確保</a:t>
            </a:r>
            <a:r>
              <a:rPr lang="ja-JP" altLang="en-US" dirty="0" smtClean="0">
                <a:solidFill>
                  <a:srgbClr val="292929"/>
                </a:solidFill>
                <a:latin typeface="+mn-ea"/>
                <a:ea typeface="+mn-ea"/>
              </a:rPr>
              <a:t>に</a:t>
            </a:r>
            <a:r>
              <a:rPr kumimoji="1" lang="ja-JP" altLang="en-US" dirty="0" smtClean="0">
                <a:latin typeface="+mn-ea"/>
                <a:ea typeface="+mn-ea"/>
              </a:rPr>
              <a:t>ついて十分留意してください。</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指摘事項２</a:t>
            </a:r>
            <a:endParaRPr kumimoji="1" lang="en-US" altLang="ja-JP" dirty="0" smtClean="0">
              <a:latin typeface="+mn-ea"/>
              <a:ea typeface="+mn-ea"/>
            </a:endParaRPr>
          </a:p>
          <a:p>
            <a:r>
              <a:rPr lang="ja-JP" altLang="en-US" dirty="0">
                <a:solidFill>
                  <a:srgbClr val="292929"/>
                </a:solidFill>
                <a:latin typeface="+mn-ea"/>
                <a:ea typeface="+mn-ea"/>
              </a:rPr>
              <a:t>介護老人福祉施設において、</a:t>
            </a:r>
            <a:r>
              <a:rPr lang="ja-JP" altLang="en-US" kern="0" dirty="0" smtClean="0">
                <a:solidFill>
                  <a:schemeClr val="tx2"/>
                </a:solidFill>
                <a:latin typeface="+mn-ea"/>
                <a:ea typeface="+mn-ea"/>
              </a:rPr>
              <a:t>夜勤を行う介護職員又は看護職員の数に、機能訓練指導員の勤務時間を含めている事例がありました。夜勤職員の配置については、「厚生労働大臣が定める夜勤を行う職員の勤務条件に関する基準」などで定められていますが、夜勤を行う職員の数に算入することができるのは、「介護職員」と「看護職員」のみです。指摘した機能訓練指導員の他に生活相談員の勤務時間を夜勤職員数に含めているケースも見受けられますので、十分ご確認ください。</a:t>
            </a:r>
            <a:endParaRPr lang="en-US" altLang="ja-JP" kern="0" dirty="0" smtClean="0">
              <a:solidFill>
                <a:schemeClr val="tx2"/>
              </a:solidFill>
              <a:latin typeface="+mn-ea"/>
              <a:ea typeface="+mn-ea"/>
            </a:endParaRPr>
          </a:p>
          <a:p>
            <a:endParaRPr lang="en-US" altLang="ja-JP" dirty="0" smtClean="0">
              <a:solidFill>
                <a:schemeClr val="tx2"/>
              </a:solidFill>
              <a:latin typeface="+mn-ea"/>
              <a:ea typeface="+mn-ea"/>
            </a:endParaRPr>
          </a:p>
          <a:p>
            <a:r>
              <a:rPr lang="ja-JP" altLang="en-US" dirty="0" smtClean="0">
                <a:solidFill>
                  <a:schemeClr val="tx2"/>
                </a:solidFill>
                <a:latin typeface="+mn-ea"/>
                <a:ea typeface="+mn-ea"/>
              </a:rPr>
              <a:t>指摘事項３</a:t>
            </a:r>
            <a:endParaRPr lang="en-US" altLang="ja-JP" dirty="0" smtClean="0">
              <a:solidFill>
                <a:schemeClr val="tx2"/>
              </a:solidFill>
              <a:latin typeface="+mn-ea"/>
              <a:ea typeface="+mn-ea"/>
            </a:endParaRPr>
          </a:p>
          <a:p>
            <a:pPr defTabSz="946495">
              <a:defRPr/>
            </a:pPr>
            <a:r>
              <a:rPr lang="ja-JP" altLang="en-US" kern="0" dirty="0" smtClean="0">
                <a:solidFill>
                  <a:schemeClr val="tx2"/>
                </a:solidFill>
                <a:latin typeface="+mn-ea"/>
                <a:ea typeface="+mn-ea"/>
              </a:rPr>
              <a:t>特定施設で、機能訓練指導員が配置されていない事例がありました。特定施設入居者生活介護では、機能訓練指導員を１以上配置することが義務付けられていますので、確実に配置してください。</a:t>
            </a:r>
            <a:endParaRPr lang="en-US" altLang="ja-JP" kern="0" dirty="0" smtClean="0">
              <a:solidFill>
                <a:schemeClr val="tx2"/>
              </a:solidFill>
              <a:latin typeface="+mn-ea"/>
              <a:ea typeface="+mn-ea"/>
            </a:endParaRPr>
          </a:p>
          <a:p>
            <a:pPr defTabSz="946495">
              <a:defRPr/>
            </a:pPr>
            <a:endParaRPr lang="en-US" altLang="ja-JP" kern="0" dirty="0" smtClean="0">
              <a:solidFill>
                <a:schemeClr val="tx2"/>
              </a:solidFill>
              <a:latin typeface="+mn-ea"/>
              <a:ea typeface="+mn-ea"/>
            </a:endParaRPr>
          </a:p>
          <a:p>
            <a:pPr defTabSz="946495">
              <a:defRPr/>
            </a:pPr>
            <a:r>
              <a:rPr lang="ja-JP" altLang="en-US" kern="0" dirty="0" smtClean="0">
                <a:solidFill>
                  <a:schemeClr val="tx2"/>
                </a:solidFill>
                <a:latin typeface="+mn-ea"/>
                <a:ea typeface="+mn-ea"/>
              </a:rPr>
              <a:t>指摘事項４</a:t>
            </a:r>
            <a:endParaRPr lang="en-US" altLang="ja-JP" kern="0" dirty="0" smtClean="0">
              <a:solidFill>
                <a:schemeClr val="tx2"/>
              </a:solidFill>
              <a:latin typeface="+mn-ea"/>
              <a:ea typeface="+mn-ea"/>
            </a:endParaRPr>
          </a:p>
          <a:p>
            <a:r>
              <a:rPr lang="ja-JP" altLang="en-US" kern="0" dirty="0" smtClean="0">
                <a:solidFill>
                  <a:schemeClr val="tx2"/>
                </a:solidFill>
                <a:latin typeface="+mn-ea"/>
                <a:ea typeface="+mn-ea"/>
              </a:rPr>
              <a:t>特定施設入居者生活介護の提供に当たる介護職員が常に１以上確保されていないという事例がありました。介護職員の勤務体系を適切に定め、宿直時間帯を含めて適切な介護を提供できるようにしてください。</a:t>
            </a:r>
            <a:endParaRPr lang="en-US" altLang="ja-JP" kern="0" dirty="0" smtClean="0">
              <a:solidFill>
                <a:schemeClr val="tx2"/>
              </a:solidFill>
              <a:latin typeface="+mn-ea"/>
              <a:ea typeface="+mn-ea"/>
            </a:endParaRPr>
          </a:p>
          <a:p>
            <a:endParaRPr lang="en-US" altLang="ja-JP" kern="0" dirty="0" smtClean="0">
              <a:solidFill>
                <a:schemeClr val="tx2"/>
              </a:solidFill>
              <a:latin typeface="+mn-ea"/>
              <a:ea typeface="+mn-ea"/>
            </a:endParaRPr>
          </a:p>
          <a:p>
            <a:r>
              <a:rPr lang="ja-JP" altLang="en-US" kern="0" dirty="0" smtClean="0">
                <a:solidFill>
                  <a:schemeClr val="tx2"/>
                </a:solidFill>
                <a:latin typeface="+mn-ea"/>
                <a:ea typeface="+mn-ea"/>
              </a:rPr>
              <a:t>指摘事項５</a:t>
            </a:r>
            <a:endParaRPr lang="en-US" altLang="ja-JP" kern="0" dirty="0" smtClean="0">
              <a:solidFill>
                <a:schemeClr val="tx2"/>
              </a:solidFill>
              <a:latin typeface="+mn-ea"/>
              <a:ea typeface="+mn-ea"/>
            </a:endParaRPr>
          </a:p>
          <a:p>
            <a:r>
              <a:rPr lang="ja-JP" altLang="en-US" kern="0" dirty="0" smtClean="0">
                <a:solidFill>
                  <a:schemeClr val="tx2"/>
                </a:solidFill>
                <a:latin typeface="+mn-ea"/>
                <a:ea typeface="+mn-ea"/>
              </a:rPr>
              <a:t>全施設共通ですが、非常勤職員の休暇等を、常勤換算の員数に含めているケースが見られます。前ページのとおり、常勤職員の休暇等は勤務時間に含むことができますが、非常勤の場合は、休暇等を勤務時間に含むことはできませんので、適切に算出をお願いします。</a:t>
            </a:r>
            <a:endParaRPr lang="en-US" altLang="ja-JP" dirty="0" smtClean="0">
              <a:solidFill>
                <a:schemeClr val="tx2"/>
              </a:solidFill>
              <a:latin typeface="+mn-ea"/>
              <a:ea typeface="+mn-ea"/>
            </a:endParaRPr>
          </a:p>
          <a:p>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4</a:t>
            </a:fld>
            <a:endParaRPr lang="en-US" altLang="ja-JP"/>
          </a:p>
        </p:txBody>
      </p:sp>
    </p:spTree>
    <p:extLst>
      <p:ext uri="{BB962C8B-B14F-4D97-AF65-F5344CB8AC3E}">
        <p14:creationId xmlns:p14="http://schemas.microsoft.com/office/powerpoint/2010/main" val="124882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mn-ea"/>
                <a:ea typeface="+mn-ea"/>
              </a:rPr>
              <a:t>勤務体制の確保について、</a:t>
            </a:r>
            <a:r>
              <a:rPr lang="ja-JP" altLang="en-US" sz="1400" dirty="0">
                <a:solidFill>
                  <a:srgbClr val="292929"/>
                </a:solidFill>
                <a:latin typeface="+mn-ea"/>
                <a:ea typeface="+mn-ea"/>
              </a:rPr>
              <a:t>勤務表は、</a:t>
            </a:r>
            <a:r>
              <a:rPr lang="ja-JP" altLang="en-US" sz="1400" dirty="0">
                <a:latin typeface="+mn-ea"/>
                <a:ea typeface="+mn-ea"/>
              </a:rPr>
              <a:t>事業所ごと、</a:t>
            </a:r>
            <a:r>
              <a:rPr lang="ja-JP" altLang="en-US" sz="1400" dirty="0">
                <a:solidFill>
                  <a:srgbClr val="292929"/>
                </a:solidFill>
                <a:latin typeface="+mn-ea"/>
                <a:ea typeface="+mn-ea"/>
              </a:rPr>
              <a:t>月ごとに作成し、従業者の日々の勤務時間、</a:t>
            </a:r>
            <a:r>
              <a:rPr lang="ja-JP" altLang="en-US" sz="1400" dirty="0">
                <a:solidFill>
                  <a:srgbClr val="FF0000"/>
                </a:solidFill>
                <a:latin typeface="+mn-ea"/>
                <a:ea typeface="+mn-ea"/>
              </a:rPr>
              <a:t>常勤・非常勤の別</a:t>
            </a:r>
            <a:r>
              <a:rPr lang="ja-JP" altLang="en-US" sz="1400" dirty="0">
                <a:solidFill>
                  <a:srgbClr val="292929"/>
                </a:solidFill>
                <a:latin typeface="+mn-ea"/>
                <a:ea typeface="+mn-ea"/>
              </a:rPr>
              <a:t>、</a:t>
            </a:r>
            <a:r>
              <a:rPr lang="ja-JP" altLang="en-US" sz="1400" dirty="0">
                <a:solidFill>
                  <a:srgbClr val="FF0000"/>
                </a:solidFill>
                <a:latin typeface="+mn-ea"/>
                <a:ea typeface="+mn-ea"/>
              </a:rPr>
              <a:t>介護職員及び看護職員の配置</a:t>
            </a:r>
            <a:r>
              <a:rPr lang="ja-JP" altLang="en-US" sz="1400" dirty="0">
                <a:solidFill>
                  <a:srgbClr val="292929"/>
                </a:solidFill>
                <a:latin typeface="+mn-ea"/>
                <a:ea typeface="+mn-ea"/>
              </a:rPr>
              <a:t>、管理者との</a:t>
            </a:r>
            <a:r>
              <a:rPr lang="ja-JP" altLang="en-US" sz="1400" dirty="0">
                <a:solidFill>
                  <a:srgbClr val="FF0000"/>
                </a:solidFill>
                <a:latin typeface="+mn-ea"/>
                <a:ea typeface="+mn-ea"/>
              </a:rPr>
              <a:t>兼務関係等</a:t>
            </a:r>
            <a:r>
              <a:rPr lang="ja-JP" altLang="en-US" sz="1400" dirty="0">
                <a:solidFill>
                  <a:srgbClr val="292929"/>
                </a:solidFill>
                <a:latin typeface="+mn-ea"/>
                <a:ea typeface="+mn-ea"/>
              </a:rPr>
              <a:t>を明確にすることが定められています。</a:t>
            </a:r>
            <a:endParaRPr lang="en-US" altLang="ja-JP" sz="1400" dirty="0">
              <a:solidFill>
                <a:srgbClr val="292929"/>
              </a:solidFill>
              <a:latin typeface="+mn-ea"/>
              <a:ea typeface="+mn-ea"/>
            </a:endParaRPr>
          </a:p>
          <a:p>
            <a:pPr defTabSz="946495">
              <a:defRPr/>
            </a:pPr>
            <a:endParaRPr lang="en-US" altLang="ja-JP" sz="1400" dirty="0">
              <a:solidFill>
                <a:srgbClr val="292929"/>
              </a:solidFill>
              <a:latin typeface="+mn-ea"/>
              <a:ea typeface="+mn-ea"/>
            </a:endParaRPr>
          </a:p>
          <a:p>
            <a:r>
              <a:rPr lang="ja-JP" altLang="en-US" sz="1400" dirty="0">
                <a:solidFill>
                  <a:srgbClr val="292929"/>
                </a:solidFill>
                <a:latin typeface="+mn-ea"/>
                <a:ea typeface="+mn-ea"/>
              </a:rPr>
              <a:t>介護老人福祉施設において、</a:t>
            </a:r>
            <a:r>
              <a:rPr lang="ja-JP" altLang="en-US" sz="1400" dirty="0">
                <a:solidFill>
                  <a:schemeClr val="tx2"/>
                </a:solidFill>
                <a:latin typeface="+mn-ea"/>
                <a:ea typeface="+mn-ea"/>
              </a:rPr>
              <a:t>看護職員と機能訓練指導員が兼務しているが、兼務していることが勤務表等で明確になっていない事例がありました。このように職種間の兼務などを漫然と行っていると、人員基準違反や看護体制加算などの要件を満たさないことにつながりますので、勤務表や辞令等で</a:t>
            </a:r>
            <a:r>
              <a:rPr lang="ja-JP" altLang="en-US" sz="1400" dirty="0" smtClean="0">
                <a:solidFill>
                  <a:schemeClr val="tx2"/>
                </a:solidFill>
                <a:latin typeface="+mn-ea"/>
                <a:ea typeface="+mn-ea"/>
              </a:rPr>
              <a:t>明確にする</a:t>
            </a:r>
            <a:r>
              <a:rPr lang="ja-JP" altLang="en-US" sz="1400" dirty="0">
                <a:solidFill>
                  <a:schemeClr val="tx2"/>
                </a:solidFill>
                <a:latin typeface="+mn-ea"/>
                <a:ea typeface="+mn-ea"/>
              </a:rPr>
              <a:t>ようにしてください。</a:t>
            </a:r>
            <a:endParaRPr lang="en-US" altLang="ja-JP" dirty="0" smtClean="0">
              <a:solidFill>
                <a:schemeClr val="tx2"/>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5</a:t>
            </a:fld>
            <a:endParaRPr lang="en-US" altLang="ja-JP"/>
          </a:p>
        </p:txBody>
      </p:sp>
    </p:spTree>
    <p:extLst>
      <p:ext uri="{BB962C8B-B14F-4D97-AF65-F5344CB8AC3E}">
        <p14:creationId xmlns:p14="http://schemas.microsoft.com/office/powerpoint/2010/main" val="1617815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mn-ea"/>
                <a:ea typeface="+mn-ea"/>
              </a:rPr>
              <a:t>各施設における運営基準の</a:t>
            </a:r>
            <a:r>
              <a:rPr lang="en-US" altLang="ja-JP" sz="1400" dirty="0">
                <a:latin typeface="+mn-ea"/>
                <a:ea typeface="+mn-ea"/>
              </a:rPr>
              <a:t>『</a:t>
            </a:r>
            <a:r>
              <a:rPr lang="ja-JP" altLang="en-US" sz="1400" dirty="0">
                <a:latin typeface="+mn-ea"/>
                <a:ea typeface="+mn-ea"/>
              </a:rPr>
              <a:t>ハラスメント防止の措置</a:t>
            </a:r>
            <a:r>
              <a:rPr lang="en-US" altLang="ja-JP" sz="1400" dirty="0">
                <a:latin typeface="+mn-ea"/>
                <a:ea typeface="+mn-ea"/>
              </a:rPr>
              <a:t>』</a:t>
            </a:r>
            <a:r>
              <a:rPr lang="ja-JP" altLang="en-US" sz="1400" dirty="0">
                <a:latin typeface="+mn-ea"/>
                <a:ea typeface="+mn-ea"/>
              </a:rPr>
              <a:t>についてです。</a:t>
            </a:r>
            <a:endParaRPr lang="en-US" altLang="ja-JP" sz="1400" dirty="0">
              <a:latin typeface="+mn-ea"/>
              <a:ea typeface="+mn-ea"/>
            </a:endParaRPr>
          </a:p>
          <a:p>
            <a:r>
              <a:rPr lang="ja-JP" altLang="en-US" sz="1400" dirty="0">
                <a:latin typeface="+mn-ea"/>
                <a:ea typeface="+mn-ea"/>
              </a:rPr>
              <a:t>各施設において、セクハラやパワハラ等に対して従業者の就業環境が害されることを防止するための方針の明確化等の必要な措置を講じなければならないとなっているところですが、方針を定めた後、従業者に周知・啓発がされていない施設がありましたので、方針を定めた後に、相談窓口等に</a:t>
            </a:r>
            <a:r>
              <a:rPr lang="ja-JP" altLang="en-US" sz="1400" dirty="0" smtClean="0">
                <a:latin typeface="+mn-ea"/>
                <a:ea typeface="+mn-ea"/>
              </a:rPr>
              <a:t>ついて従業者に</a:t>
            </a:r>
            <a:r>
              <a:rPr lang="ja-JP" altLang="en-US" sz="1400" dirty="0">
                <a:latin typeface="+mn-ea"/>
                <a:ea typeface="+mn-ea"/>
              </a:rPr>
              <a:t>適切に周知をするようお願いします。</a:t>
            </a: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6</a:t>
            </a:fld>
            <a:endParaRPr lang="en-US" altLang="ja-JP"/>
          </a:p>
        </p:txBody>
      </p:sp>
    </p:spTree>
    <p:extLst>
      <p:ext uri="{BB962C8B-B14F-4D97-AF65-F5344CB8AC3E}">
        <p14:creationId xmlns:p14="http://schemas.microsoft.com/office/powerpoint/2010/main" val="1552082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mn-ea"/>
                <a:ea typeface="+mn-ea"/>
              </a:rPr>
              <a:t>運営規定についてです。</a:t>
            </a:r>
            <a:endParaRPr lang="en-US" altLang="ja-JP" sz="1400" dirty="0">
              <a:latin typeface="+mn-ea"/>
              <a:ea typeface="+mn-ea"/>
            </a:endParaRPr>
          </a:p>
          <a:p>
            <a:r>
              <a:rPr lang="ja-JP" altLang="en-US" sz="1400" dirty="0">
                <a:latin typeface="+mn-ea"/>
                <a:ea typeface="+mn-ea"/>
              </a:rPr>
              <a:t>運営規定について、誤字脱字や料金の更新漏れが見受けられます。これらの指摘事項を参考に、再度点検をお願いします。また、運営規定に変更があった場合は、変更届を忘れずに提出してください。</a:t>
            </a:r>
            <a:endParaRPr lang="en-US" altLang="ja-JP" sz="1400" dirty="0">
              <a:latin typeface="+mn-ea"/>
              <a:ea typeface="+mn-ea"/>
            </a:endParaRPr>
          </a:p>
          <a:p>
            <a:r>
              <a:rPr lang="ja-JP" altLang="en-US" sz="1400" dirty="0">
                <a:latin typeface="+mn-ea"/>
                <a:ea typeface="+mn-ea"/>
              </a:rPr>
              <a:t>加えて、重要事項説明書も同様に料金や加算の記載誤りが見られます。利用者との契約の基礎となる書類ですので、十分確認するよう併せてお願いします。</a:t>
            </a: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7</a:t>
            </a:fld>
            <a:endParaRPr lang="en-US" altLang="ja-JP"/>
          </a:p>
        </p:txBody>
      </p:sp>
    </p:spTree>
    <p:extLst>
      <p:ext uri="{BB962C8B-B14F-4D97-AF65-F5344CB8AC3E}">
        <p14:creationId xmlns:p14="http://schemas.microsoft.com/office/powerpoint/2010/main" val="49728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smtClean="0">
                <a:latin typeface="+mn-ea"/>
                <a:ea typeface="+mn-ea"/>
              </a:rPr>
              <a:t>利用料等</a:t>
            </a:r>
            <a:r>
              <a:rPr lang="ja-JP" altLang="en-US" sz="1400" dirty="0">
                <a:latin typeface="+mn-ea"/>
                <a:ea typeface="+mn-ea"/>
              </a:rPr>
              <a:t>の受領についてです。</a:t>
            </a:r>
            <a:endParaRPr lang="en-US" altLang="ja-JP" sz="1400" dirty="0">
              <a:latin typeface="+mn-ea"/>
              <a:ea typeface="+mn-ea"/>
            </a:endParaRPr>
          </a:p>
          <a:p>
            <a:r>
              <a:rPr lang="ja-JP" altLang="en-US" sz="1400" dirty="0">
                <a:latin typeface="+mn-ea"/>
                <a:ea typeface="+mn-ea"/>
              </a:rPr>
              <a:t>利用者から徴収する日常生活に要する費用について、日用品費を徴収していたが、費用の内訳の明示、家族等への説明が不十分である事例がありました。</a:t>
            </a:r>
            <a:endParaRPr lang="en-US" altLang="ja-JP" sz="1400" dirty="0">
              <a:latin typeface="+mn-ea"/>
              <a:ea typeface="+mn-ea"/>
            </a:endParaRPr>
          </a:p>
          <a:p>
            <a:r>
              <a:rPr lang="ja-JP" altLang="en-US" sz="1400" dirty="0">
                <a:latin typeface="+mn-ea"/>
                <a:ea typeface="+mn-ea"/>
              </a:rPr>
              <a:t>日常生活費については、費用の内訳を明らかにし、入所者や家族に事前に十分な説明を行い、同意を得る必要があります。また、個人用の日用品については、</a:t>
            </a:r>
            <a:r>
              <a:rPr lang="ja-JP" altLang="en-US" sz="1400" dirty="0" smtClean="0">
                <a:latin typeface="+mn-ea"/>
                <a:ea typeface="+mn-ea"/>
              </a:rPr>
              <a:t>全入所者へ一律</a:t>
            </a:r>
            <a:r>
              <a:rPr lang="ja-JP" altLang="en-US" sz="1400" dirty="0">
                <a:latin typeface="+mn-ea"/>
                <a:ea typeface="+mn-ea"/>
              </a:rPr>
              <a:t>に提供されるものではなく、利用者等の選択により提供されるものである必要があります。</a:t>
            </a:r>
            <a:endParaRPr lang="en-US" altLang="ja-JP" sz="1400" dirty="0">
              <a:latin typeface="+mn-ea"/>
              <a:ea typeface="+mn-ea"/>
            </a:endParaRPr>
          </a:p>
          <a:p>
            <a:r>
              <a:rPr lang="ja-JP" altLang="en-US" sz="1400" dirty="0">
                <a:latin typeface="+mn-ea"/>
                <a:ea typeface="+mn-ea"/>
              </a:rPr>
              <a:t>加えて、保険給付の対象となっているサービスとの間に重複関係がないことも、徴収に当たっての基準の一つとなっています。</a:t>
            </a:r>
            <a:endParaRPr lang="en-US" altLang="ja-JP" sz="1400" dirty="0">
              <a:latin typeface="+mn-ea"/>
              <a:ea typeface="+mn-ea"/>
            </a:endParaRPr>
          </a:p>
          <a:p>
            <a:pPr defTabSz="946495">
              <a:defRPr/>
            </a:pPr>
            <a:r>
              <a:rPr lang="ja-JP" altLang="en-US" sz="1400" dirty="0">
                <a:latin typeface="+mn-ea"/>
                <a:ea typeface="+mn-ea"/>
              </a:rPr>
              <a:t>今一度、赤本</a:t>
            </a:r>
            <a:r>
              <a:rPr lang="en-US" altLang="ja-JP" sz="1400" dirty="0">
                <a:latin typeface="+mn-ea"/>
                <a:ea typeface="+mn-ea"/>
              </a:rPr>
              <a:t>1321</a:t>
            </a:r>
            <a:r>
              <a:rPr lang="ja-JP" altLang="en-US" sz="1400" dirty="0">
                <a:latin typeface="+mn-ea"/>
                <a:ea typeface="+mn-ea"/>
              </a:rPr>
              <a:t>ページ以降の</a:t>
            </a:r>
            <a:r>
              <a:rPr lang="ja-JP" altLang="en-US" sz="1400" dirty="0">
                <a:solidFill>
                  <a:srgbClr val="292929"/>
                </a:solidFill>
                <a:latin typeface="+mn-ea"/>
                <a:ea typeface="+mn-ea"/>
              </a:rPr>
              <a:t>「通所介護等における日常生活に要する費用の取扱いについて」等をご確認いただき、適切に対応いただきますようお願いします。</a:t>
            </a:r>
            <a:endParaRPr lang="en-US" altLang="ja-JP" sz="14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8</a:t>
            </a:fld>
            <a:endParaRPr lang="en-US" altLang="ja-JP"/>
          </a:p>
        </p:txBody>
      </p:sp>
    </p:spTree>
    <p:extLst>
      <p:ext uri="{BB962C8B-B14F-4D97-AF65-F5344CB8AC3E}">
        <p14:creationId xmlns:p14="http://schemas.microsoft.com/office/powerpoint/2010/main" val="3613975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mn-ea"/>
                <a:ea typeface="+mn-ea"/>
              </a:rPr>
              <a:t>各施設における</a:t>
            </a:r>
            <a:r>
              <a:rPr lang="en-US" altLang="ja-JP" sz="1400" dirty="0">
                <a:latin typeface="+mn-ea"/>
                <a:ea typeface="+mn-ea"/>
              </a:rPr>
              <a:t>『</a:t>
            </a:r>
            <a:r>
              <a:rPr lang="ja-JP" altLang="en-US" sz="1400" dirty="0">
                <a:solidFill>
                  <a:srgbClr val="292929"/>
                </a:solidFill>
                <a:latin typeface="+mn-ea"/>
                <a:ea typeface="+mn-ea"/>
              </a:rPr>
              <a:t>業務継続計画の策定</a:t>
            </a:r>
            <a:r>
              <a:rPr lang="en-US" altLang="ja-JP" sz="1400" dirty="0">
                <a:latin typeface="+mn-ea"/>
                <a:ea typeface="+mn-ea"/>
              </a:rPr>
              <a:t>』</a:t>
            </a:r>
            <a:r>
              <a:rPr lang="ja-JP" altLang="en-US" sz="1400" dirty="0">
                <a:latin typeface="+mn-ea"/>
                <a:ea typeface="+mn-ea"/>
              </a:rPr>
              <a:t>についてです。</a:t>
            </a:r>
            <a:endParaRPr lang="en-US" altLang="ja-JP" sz="1400" dirty="0">
              <a:latin typeface="+mn-ea"/>
              <a:ea typeface="+mn-ea"/>
            </a:endParaRPr>
          </a:p>
          <a:p>
            <a:r>
              <a:rPr lang="ja-JP" altLang="en-US" sz="1400" dirty="0">
                <a:latin typeface="+mn-ea"/>
                <a:ea typeface="+mn-ea"/>
              </a:rPr>
              <a:t>業務継続計画について、策定していない場合は、減算の対象となりますので、確実に策定してください。</a:t>
            </a:r>
            <a:endParaRPr lang="en-US" altLang="ja-JP" sz="1400" dirty="0">
              <a:latin typeface="+mn-ea"/>
              <a:ea typeface="+mn-ea"/>
            </a:endParaRPr>
          </a:p>
          <a:p>
            <a:r>
              <a:rPr lang="ja-JP" altLang="en-US" sz="1400" dirty="0">
                <a:solidFill>
                  <a:srgbClr val="292929"/>
                </a:solidFill>
                <a:latin typeface="+mn-ea"/>
                <a:ea typeface="+mn-ea"/>
              </a:rPr>
              <a:t>また、従業者に対し、業務継続計画について周知するとともに、年２回の研修及び年２回の訓練を実施することが規定されていますので、対応をお願いします。</a:t>
            </a:r>
            <a:endParaRPr lang="ja-JP" altLang="en-US" sz="14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9</a:t>
            </a:fld>
            <a:endParaRPr lang="en-US" altLang="ja-JP"/>
          </a:p>
        </p:txBody>
      </p:sp>
    </p:spTree>
    <p:extLst>
      <p:ext uri="{BB962C8B-B14F-4D97-AF65-F5344CB8AC3E}">
        <p14:creationId xmlns:p14="http://schemas.microsoft.com/office/powerpoint/2010/main" val="2158843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7536CB6-2681-42C2-AAF6-5141A6681703}" type="slidenum">
              <a:rPr lang="en-US" altLang="ja-JP"/>
              <a:pPr>
                <a:defRPr/>
              </a:pPr>
              <a:t>‹#›</a:t>
            </a:fld>
            <a:endParaRPr lang="en-US" altLang="ja-JP"/>
          </a:p>
        </p:txBody>
      </p:sp>
    </p:spTree>
    <p:extLst>
      <p:ext uri="{BB962C8B-B14F-4D97-AF65-F5344CB8AC3E}">
        <p14:creationId xmlns:p14="http://schemas.microsoft.com/office/powerpoint/2010/main" val="3821984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A138D84-49F1-47AC-929D-F7EDCFA011D6}" type="slidenum">
              <a:rPr lang="en-US" altLang="ja-JP"/>
              <a:pPr>
                <a:defRPr/>
              </a:pPr>
              <a:t>‹#›</a:t>
            </a:fld>
            <a:endParaRPr lang="en-US" altLang="ja-JP"/>
          </a:p>
        </p:txBody>
      </p:sp>
    </p:spTree>
    <p:extLst>
      <p:ext uri="{BB962C8B-B14F-4D97-AF65-F5344CB8AC3E}">
        <p14:creationId xmlns:p14="http://schemas.microsoft.com/office/powerpoint/2010/main" val="276120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C9A555B-6F80-4E0C-89F9-F06F8BC6C76A}" type="slidenum">
              <a:rPr lang="en-US" altLang="ja-JP"/>
              <a:pPr>
                <a:defRPr/>
              </a:pPr>
              <a:t>‹#›</a:t>
            </a:fld>
            <a:endParaRPr lang="en-US" altLang="ja-JP"/>
          </a:p>
        </p:txBody>
      </p:sp>
    </p:spTree>
    <p:extLst>
      <p:ext uri="{BB962C8B-B14F-4D97-AF65-F5344CB8AC3E}">
        <p14:creationId xmlns:p14="http://schemas.microsoft.com/office/powerpoint/2010/main" val="425016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787D1E2-84E1-4497-A53C-D058237DDF20}" type="slidenum">
              <a:rPr lang="en-US" altLang="ja-JP"/>
              <a:pPr>
                <a:defRPr/>
              </a:pPr>
              <a:t>‹#›</a:t>
            </a:fld>
            <a:endParaRPr lang="en-US" altLang="ja-JP"/>
          </a:p>
        </p:txBody>
      </p:sp>
    </p:spTree>
    <p:extLst>
      <p:ext uri="{BB962C8B-B14F-4D97-AF65-F5344CB8AC3E}">
        <p14:creationId xmlns:p14="http://schemas.microsoft.com/office/powerpoint/2010/main" val="4174543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6F0789D-4630-4160-B871-6C1D2ED7D396}" type="slidenum">
              <a:rPr lang="en-US" altLang="ja-JP"/>
              <a:pPr>
                <a:defRPr/>
              </a:pPr>
              <a:t>‹#›</a:t>
            </a:fld>
            <a:endParaRPr lang="en-US" altLang="ja-JP"/>
          </a:p>
        </p:txBody>
      </p:sp>
    </p:spTree>
    <p:extLst>
      <p:ext uri="{BB962C8B-B14F-4D97-AF65-F5344CB8AC3E}">
        <p14:creationId xmlns:p14="http://schemas.microsoft.com/office/powerpoint/2010/main" val="1344903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30BAEF2F-A2E0-4161-AC89-75D7F585BD5D}" type="slidenum">
              <a:rPr lang="en-US" altLang="ja-JP"/>
              <a:pPr>
                <a:defRPr/>
              </a:pPr>
              <a:t>‹#›</a:t>
            </a:fld>
            <a:endParaRPr lang="en-US" altLang="ja-JP"/>
          </a:p>
        </p:txBody>
      </p:sp>
    </p:spTree>
    <p:extLst>
      <p:ext uri="{BB962C8B-B14F-4D97-AF65-F5344CB8AC3E}">
        <p14:creationId xmlns:p14="http://schemas.microsoft.com/office/powerpoint/2010/main" val="131115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33ABE4-410C-4930-A01A-F62F31DFE773}" type="slidenum">
              <a:rPr lang="en-US" altLang="ja-JP"/>
              <a:pPr>
                <a:defRPr/>
              </a:pPr>
              <a:t>‹#›</a:t>
            </a:fld>
            <a:endParaRPr lang="en-US" altLang="ja-JP"/>
          </a:p>
        </p:txBody>
      </p:sp>
    </p:spTree>
    <p:extLst>
      <p:ext uri="{BB962C8B-B14F-4D97-AF65-F5344CB8AC3E}">
        <p14:creationId xmlns:p14="http://schemas.microsoft.com/office/powerpoint/2010/main" val="7627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50F1598-6F4F-40F8-8508-3D4C8730E4FD}" type="slidenum">
              <a:rPr lang="en-US" altLang="ja-JP"/>
              <a:pPr>
                <a:defRPr/>
              </a:pPr>
              <a:t>‹#›</a:t>
            </a:fld>
            <a:endParaRPr lang="en-US" altLang="ja-JP"/>
          </a:p>
        </p:txBody>
      </p:sp>
    </p:spTree>
    <p:extLst>
      <p:ext uri="{BB962C8B-B14F-4D97-AF65-F5344CB8AC3E}">
        <p14:creationId xmlns:p14="http://schemas.microsoft.com/office/powerpoint/2010/main" val="43719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58477AE-7F5B-4174-87AC-181F5EFB1393}" type="slidenum">
              <a:rPr lang="en-US" altLang="ja-JP"/>
              <a:pPr>
                <a:defRPr/>
              </a:pPr>
              <a:t>‹#›</a:t>
            </a:fld>
            <a:endParaRPr lang="en-US" altLang="ja-JP"/>
          </a:p>
        </p:txBody>
      </p:sp>
    </p:spTree>
    <p:extLst>
      <p:ext uri="{BB962C8B-B14F-4D97-AF65-F5344CB8AC3E}">
        <p14:creationId xmlns:p14="http://schemas.microsoft.com/office/powerpoint/2010/main" val="2975229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CEE599D-76DB-4136-83A6-37CCA3701BDD}" type="slidenum">
              <a:rPr lang="en-US" altLang="ja-JP"/>
              <a:pPr>
                <a:defRPr/>
              </a:pPr>
              <a:t>‹#›</a:t>
            </a:fld>
            <a:endParaRPr lang="en-US" altLang="ja-JP"/>
          </a:p>
        </p:txBody>
      </p:sp>
    </p:spTree>
    <p:extLst>
      <p:ext uri="{BB962C8B-B14F-4D97-AF65-F5344CB8AC3E}">
        <p14:creationId xmlns:p14="http://schemas.microsoft.com/office/powerpoint/2010/main" val="188601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60600EA-2BCB-4856-BAAB-8FEFFA2EA264}" type="slidenum">
              <a:rPr lang="en-US" altLang="ja-JP"/>
              <a:pPr>
                <a:defRPr/>
              </a:pPr>
              <a:t>‹#›</a:t>
            </a:fld>
            <a:endParaRPr lang="en-US" altLang="ja-JP"/>
          </a:p>
        </p:txBody>
      </p:sp>
    </p:spTree>
    <p:extLst>
      <p:ext uri="{BB962C8B-B14F-4D97-AF65-F5344CB8AC3E}">
        <p14:creationId xmlns:p14="http://schemas.microsoft.com/office/powerpoint/2010/main" val="4154551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F51E741-AEAF-45FF-B144-E5B1F668E884}" type="slidenum">
              <a:rPr lang="en-US" altLang="ja-JP"/>
              <a:pPr>
                <a:defRPr/>
              </a:pPr>
              <a:t>‹#›</a:t>
            </a:fld>
            <a:endParaRPr lang="en-US" altLang="ja-JP"/>
          </a:p>
        </p:txBody>
      </p:sp>
    </p:spTree>
    <p:extLst>
      <p:ext uri="{BB962C8B-B14F-4D97-AF65-F5344CB8AC3E}">
        <p14:creationId xmlns:p14="http://schemas.microsoft.com/office/powerpoint/2010/main" val="3103471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2B2279B-C203-4723-AAB2-790B34CC926E}" type="slidenum">
              <a:rPr lang="en-US" altLang="ja-JP"/>
              <a:pPr>
                <a:defRPr/>
              </a:pPr>
              <a:t>‹#›</a:t>
            </a:fld>
            <a:endParaRPr lang="en-US" altLang="ja-JP"/>
          </a:p>
        </p:txBody>
      </p:sp>
    </p:spTree>
    <p:extLst>
      <p:ext uri="{BB962C8B-B14F-4D97-AF65-F5344CB8AC3E}">
        <p14:creationId xmlns:p14="http://schemas.microsoft.com/office/powerpoint/2010/main" val="21406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2B752E4-80BF-4E1C-8B01-F37FC790AC40}" type="slidenum">
              <a:rPr lang="en-US" altLang="ja-JP"/>
              <a:pPr>
                <a:defRPr/>
              </a:pPr>
              <a:t>‹#›</a:t>
            </a:fld>
            <a:endParaRPr lang="en-US" altLang="ja-JP"/>
          </a:p>
        </p:txBody>
      </p:sp>
    </p:spTree>
    <p:extLst>
      <p:ext uri="{BB962C8B-B14F-4D97-AF65-F5344CB8AC3E}">
        <p14:creationId xmlns:p14="http://schemas.microsoft.com/office/powerpoint/2010/main" val="303559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ＭＳ Ｐゴシック" panose="020B0600070205080204" pitchFamily="50" charset="-128"/>
              </a:defRPr>
            </a:lvl1pPr>
          </a:lstStyle>
          <a:p>
            <a:pPr>
              <a:defRPr/>
            </a:pPr>
            <a:fld id="{34AFC3EB-674E-4F1C-9427-0651018E770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4.xml.rels><?xml version="1.0" encoding="UTF-8" standalone="yes"?>
<Relationships xmlns="http://schemas.openxmlformats.org/package/2006/relationships"><Relationship Id="rId8" Type="http://schemas.openxmlformats.org/officeDocument/2006/relationships/audio" Target="../media/media9.m4a"/><Relationship Id="rId13" Type="http://schemas.openxmlformats.org/officeDocument/2006/relationships/image" Target="../media/image1.png"/><Relationship Id="rId3" Type="http://schemas.microsoft.com/office/2007/relationships/media" Target="../media/media7.m4a"/><Relationship Id="rId7" Type="http://schemas.microsoft.com/office/2007/relationships/media" Target="../media/media9.m4a"/><Relationship Id="rId12" Type="http://schemas.openxmlformats.org/officeDocument/2006/relationships/notesSlide" Target="../notesSlides/notesSlid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11" Type="http://schemas.openxmlformats.org/officeDocument/2006/relationships/slideLayout" Target="../slideLayouts/slideLayout2.xml"/><Relationship Id="rId5" Type="http://schemas.microsoft.com/office/2007/relationships/media" Target="../media/media8.m4a"/><Relationship Id="rId10" Type="http://schemas.openxmlformats.org/officeDocument/2006/relationships/audio" Target="../media/media10.m4a"/><Relationship Id="rId4" Type="http://schemas.openxmlformats.org/officeDocument/2006/relationships/audio" Target="../media/media7.m4a"/><Relationship Id="rId9" Type="http://schemas.microsoft.com/office/2007/relationships/media" Target="../media/media10.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0D083C9F-D5E4-4848-9F78-44F7960797CD}" type="slidenum">
              <a:rPr lang="en-US" altLang="ja-JP" sz="1400" smtClean="0"/>
              <a:pPr>
                <a:spcBef>
                  <a:spcPct val="0"/>
                </a:spcBef>
                <a:buFontTx/>
                <a:buNone/>
              </a:pPr>
              <a:t>1</a:t>
            </a:fld>
            <a:endParaRPr lang="en-US" altLang="ja-JP" sz="1400" smtClean="0"/>
          </a:p>
        </p:txBody>
      </p:sp>
      <p:sp>
        <p:nvSpPr>
          <p:cNvPr id="4099" name="Rectangle 5"/>
          <p:cNvSpPr>
            <a:spLocks noGrp="1" noChangeArrowheads="1"/>
          </p:cNvSpPr>
          <p:nvPr>
            <p:ph type="subTitle" idx="1"/>
          </p:nvPr>
        </p:nvSpPr>
        <p:spPr>
          <a:xfrm>
            <a:off x="1371600" y="4183063"/>
            <a:ext cx="6400800" cy="1487487"/>
          </a:xfrm>
        </p:spPr>
        <p:txBody>
          <a:bodyPr/>
          <a:lstStyle/>
          <a:p>
            <a:pPr eaLnBrk="1" hangingPunct="1"/>
            <a:r>
              <a:rPr lang="ja-JP" altLang="en-US" sz="2800" dirty="0" smtClean="0">
                <a:latin typeface="メイリオ" panose="020B0604030504040204" pitchFamily="50" charset="-128"/>
                <a:ea typeface="メイリオ" panose="020B0604030504040204" pitchFamily="50" charset="-128"/>
              </a:rPr>
              <a:t>香川県健康福祉部長寿社会対策課</a:t>
            </a:r>
          </a:p>
          <a:p>
            <a:pPr eaLnBrk="1" hangingPunct="1"/>
            <a:r>
              <a:rPr lang="ja-JP" altLang="en-US" sz="2800" dirty="0" smtClean="0">
                <a:latin typeface="メイリオ" panose="020B0604030504040204" pitchFamily="50" charset="-128"/>
                <a:ea typeface="メイリオ" panose="020B0604030504040204" pitchFamily="50" charset="-128"/>
              </a:rPr>
              <a:t>施設サービスグループ</a:t>
            </a:r>
          </a:p>
          <a:p>
            <a:pPr eaLnBrk="1" hangingPunct="1"/>
            <a:r>
              <a:rPr lang="ja-JP" altLang="en-US" sz="2800" dirty="0" smtClean="0">
                <a:latin typeface="メイリオ" panose="020B0604030504040204" pitchFamily="50" charset="-128"/>
                <a:ea typeface="メイリオ" panose="020B0604030504040204" pitchFamily="50" charset="-128"/>
              </a:rPr>
              <a:t>令和７年３月</a:t>
            </a:r>
          </a:p>
        </p:txBody>
      </p:sp>
      <p:sp>
        <p:nvSpPr>
          <p:cNvPr id="4100" name="Text Box 7"/>
          <p:cNvSpPr txBox="1">
            <a:spLocks noChangeArrowheads="1"/>
          </p:cNvSpPr>
          <p:nvPr/>
        </p:nvSpPr>
        <p:spPr bwMode="auto">
          <a:xfrm>
            <a:off x="7092280" y="260350"/>
            <a:ext cx="1296070"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600" dirty="0" smtClean="0">
                <a:latin typeface="ＭＳ ゴシック" panose="020B0609070205080204" pitchFamily="49" charset="-128"/>
                <a:ea typeface="ＭＳ ゴシック" panose="020B0609070205080204" pitchFamily="49" charset="-128"/>
              </a:rPr>
              <a:t>資料</a:t>
            </a:r>
            <a:r>
              <a:rPr lang="en-US" altLang="ja-JP" sz="1600" dirty="0" smtClean="0">
                <a:latin typeface="ＭＳ ゴシック" panose="020B0609070205080204" pitchFamily="49" charset="-128"/>
                <a:ea typeface="ＭＳ ゴシック" panose="020B0609070205080204" pitchFamily="49" charset="-128"/>
              </a:rPr>
              <a:t>1-1</a:t>
            </a:r>
            <a:r>
              <a:rPr lang="ja-JP" altLang="en-US" sz="1600" dirty="0" smtClean="0">
                <a:latin typeface="ＭＳ ゴシック" panose="020B0609070205080204" pitchFamily="49" charset="-128"/>
                <a:ea typeface="ＭＳ ゴシック" panose="020B0609070205080204" pitchFamily="49" charset="-128"/>
              </a:rPr>
              <a:t>　</a:t>
            </a:r>
            <a:endParaRPr lang="ja-JP" altLang="en-US" sz="1600" dirty="0">
              <a:latin typeface="ＭＳ ゴシック" panose="020B0609070205080204" pitchFamily="49" charset="-128"/>
              <a:ea typeface="ＭＳ ゴシック" panose="020B0609070205080204" pitchFamily="49" charset="-128"/>
            </a:endParaRPr>
          </a:p>
        </p:txBody>
      </p:sp>
      <p:sp>
        <p:nvSpPr>
          <p:cNvPr id="4101" name="Rectangle 8"/>
          <p:cNvSpPr>
            <a:spLocks noGrp="1" noChangeArrowheads="1"/>
          </p:cNvSpPr>
          <p:nvPr>
            <p:ph type="ctrTitle"/>
          </p:nvPr>
        </p:nvSpPr>
        <p:spPr>
          <a:xfrm>
            <a:off x="539750" y="1557338"/>
            <a:ext cx="8064500" cy="2087562"/>
          </a:xfrm>
          <a:solidFill>
            <a:srgbClr val="EDB1B5"/>
          </a:solidFill>
        </p:spPr>
        <p:txBody>
          <a:bodyPr/>
          <a:lstStyle/>
          <a:p>
            <a:pPr eaLnBrk="1" hangingPunct="1"/>
            <a:r>
              <a:rPr lang="ja-JP" altLang="en-US" sz="2800" dirty="0" smtClean="0">
                <a:latin typeface="メイリオ" panose="020B0604030504040204" pitchFamily="50" charset="-128"/>
                <a:ea typeface="メイリオ" panose="020B0604030504040204" pitchFamily="50" charset="-128"/>
              </a:rPr>
              <a:t>令和６年度運営指導の指導事項について</a:t>
            </a:r>
            <a:r>
              <a:rPr lang="ja-JP" altLang="en-US" sz="2400" dirty="0" smtClean="0">
                <a:latin typeface="メイリオ" panose="020B0604030504040204" pitchFamily="50" charset="-128"/>
                <a:ea typeface="メイリオ" panose="020B0604030504040204" pitchFamily="50" charset="-128"/>
              </a:rPr>
              <a:t/>
            </a:r>
            <a:br>
              <a:rPr lang="ja-JP" altLang="en-US" sz="2400" dirty="0" smtClean="0">
                <a:latin typeface="メイリオ" panose="020B0604030504040204" pitchFamily="50" charset="-128"/>
                <a:ea typeface="メイリオ" panose="020B0604030504040204" pitchFamily="50" charset="-128"/>
              </a:rPr>
            </a:br>
            <a:r>
              <a:rPr lang="ja-JP" altLang="en-US" sz="2800" dirty="0" smtClean="0">
                <a:latin typeface="メイリオ" panose="020B0604030504040204" pitchFamily="50" charset="-128"/>
                <a:ea typeface="メイリオ" panose="020B0604030504040204" pitchFamily="50" charset="-128"/>
              </a:rPr>
              <a:t>（人員基準、運営基準に係るもの）</a:t>
            </a:r>
          </a:p>
        </p:txBody>
      </p:sp>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7850" y="5821981"/>
            <a:ext cx="406400" cy="406400"/>
          </a:xfrm>
          <a:prstGeom prst="rect">
            <a:avLst/>
          </a:prstGeom>
        </p:spPr>
      </p:pic>
    </p:spTree>
    <p:extLst>
      <p:ext uri="{BB962C8B-B14F-4D97-AF65-F5344CB8AC3E}">
        <p14:creationId xmlns:p14="http://schemas.microsoft.com/office/powerpoint/2010/main" val="1823722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8"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66130"/>
          </a:xfrm>
          <a:solidFill>
            <a:srgbClr val="0088EE"/>
          </a:solidFill>
        </p:spPr>
        <p:txBody>
          <a:bodyPr/>
          <a:lstStyle/>
          <a:p>
            <a:r>
              <a:rPr kumimoji="1" lang="ja-JP" altLang="en-US" sz="240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kumimoji="1" lang="en-US" altLang="ja-JP" sz="2400" dirty="0" smtClean="0">
                <a:solidFill>
                  <a:schemeClr val="bg1"/>
                </a:solidFill>
                <a:latin typeface="メイリオ" panose="020B0604030504040204" pitchFamily="50" charset="-128"/>
                <a:ea typeface="メイリオ" panose="020B0604030504040204" pitchFamily="50" charset="-128"/>
              </a:rPr>
              <a:t/>
            </a:r>
            <a:br>
              <a:rPr kumimoji="1" lang="en-US" altLang="ja-JP" sz="2400" dirty="0" smtClean="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a:t>
            </a:r>
            <a:r>
              <a:rPr lang="ja-JP" altLang="en-US" sz="2400" dirty="0" smtClean="0">
                <a:solidFill>
                  <a:schemeClr val="bg1"/>
                </a:solidFill>
                <a:latin typeface="メイリオ" panose="020B0604030504040204" pitchFamily="50" charset="-128"/>
                <a:ea typeface="メイリオ" panose="020B0604030504040204" pitchFamily="50" charset="-128"/>
              </a:rPr>
              <a:t>に関するもの（６）</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556792"/>
            <a:ext cx="8229600" cy="4752528"/>
          </a:xfrm>
        </p:spPr>
        <p:txBody>
          <a:bodyPr/>
          <a:lstStyle/>
          <a:p>
            <a:pPr marL="0" indent="0">
              <a:buNone/>
            </a:pPr>
            <a:r>
              <a:rPr lang="ja-JP" altLang="en-US" sz="2800" dirty="0" smtClean="0">
                <a:solidFill>
                  <a:srgbClr val="292929"/>
                </a:solidFill>
                <a:latin typeface="メイリオ" panose="020B0604030504040204" pitchFamily="50" charset="-128"/>
                <a:ea typeface="メイリオ" panose="020B0604030504040204" pitchFamily="50" charset="-128"/>
              </a:rPr>
              <a:t>６　掲示</a:t>
            </a: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smtClean="0">
                <a:solidFill>
                  <a:srgbClr val="292929"/>
                </a:solidFill>
                <a:latin typeface="メイリオ" panose="020B0604030504040204" pitchFamily="50" charset="-128"/>
                <a:ea typeface="メイリオ" panose="020B0604030504040204" pitchFamily="50" charset="-128"/>
              </a:rPr>
              <a:t>各施設共通</a:t>
            </a:r>
            <a:r>
              <a:rPr lang="en-US" altLang="ja-JP" sz="2400" dirty="0" smtClean="0">
                <a:solidFill>
                  <a:srgbClr val="292929"/>
                </a:solidFill>
                <a:latin typeface="メイリオ" panose="020B0604030504040204" pitchFamily="50" charset="-128"/>
                <a:ea typeface="メイリオ" panose="020B0604030504040204" pitchFamily="50" charset="-128"/>
              </a:rPr>
              <a:t>】</a:t>
            </a:r>
          </a:p>
          <a:p>
            <a:pPr>
              <a:buFont typeface="Wingdings" panose="05000000000000000000" pitchFamily="2" charset="2"/>
              <a:buChar char="n"/>
            </a:pPr>
            <a:r>
              <a:rPr lang="ja-JP" altLang="en-US" sz="2000" dirty="0" smtClean="0">
                <a:solidFill>
                  <a:srgbClr val="292929"/>
                </a:solidFill>
                <a:latin typeface="メイリオ" panose="020B0604030504040204" pitchFamily="50" charset="-128"/>
                <a:ea typeface="メイリオ" panose="020B0604030504040204" pitchFamily="50" charset="-128"/>
              </a:rPr>
              <a:t>施設の見やすい場所に、運営規程の概要、従業者の勤務の体制、協力医療機関、利用料その他のサービスの選択に資すると認められる重要事項を掲示すること。</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社会福祉施設等の設置者等は、非常災害対策に関する具体的な計画を作成し、施設又は事業所の見やすい場所に、その概要を掲示しなければならない。（香川県社会福祉施設等の人員、設備、運営等の基準等に関する条例第４条）</a:t>
            </a:r>
          </a:p>
          <a:p>
            <a:pPr>
              <a:buFont typeface="Wingdings" panose="05000000000000000000" pitchFamily="2" charset="2"/>
              <a:buChar char="n"/>
            </a:pP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4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10</a:t>
            </a:fld>
            <a:endParaRPr lang="en-US" altLang="ja-JP"/>
          </a:p>
        </p:txBody>
      </p:sp>
      <p:sp>
        <p:nvSpPr>
          <p:cNvPr id="5" name="テキスト ボックス 4"/>
          <p:cNvSpPr txBox="1"/>
          <p:nvPr/>
        </p:nvSpPr>
        <p:spPr>
          <a:xfrm>
            <a:off x="457200" y="4782483"/>
            <a:ext cx="8136904" cy="1938992"/>
          </a:xfrm>
          <a:prstGeom prst="rect">
            <a:avLst/>
          </a:prstGeom>
          <a:noFill/>
          <a:ln>
            <a:solidFill>
              <a:schemeClr val="tx1"/>
            </a:solidFill>
            <a:prstDash val="dash"/>
          </a:ln>
        </p:spPr>
        <p:txBody>
          <a:bodyPr wrap="square" rtlCol="0">
            <a:spAutoFit/>
          </a:bodyPr>
          <a:lstStyle/>
          <a:p>
            <a:r>
              <a:rPr kumimoji="1" lang="ja-JP" altLang="en-US" sz="2000" dirty="0" smtClean="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kumimoji="1" lang="ja-JP" altLang="en-US" sz="2000" dirty="0" smtClean="0">
                <a:solidFill>
                  <a:schemeClr val="tx2"/>
                </a:solidFill>
                <a:latin typeface="メイリオ" panose="020B0604030504040204" pitchFamily="50" charset="-128"/>
                <a:ea typeface="メイリオ" panose="020B0604030504040204" pitchFamily="50" charset="-128"/>
              </a:rPr>
              <a:t>利用料が掲示されていない。（介護老人保健施設）</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2000" dirty="0">
                <a:solidFill>
                  <a:schemeClr val="tx2"/>
                </a:solidFill>
                <a:latin typeface="メイリオ" panose="020B0604030504040204" pitchFamily="50" charset="-128"/>
                <a:ea typeface="メイリオ" panose="020B0604030504040204" pitchFamily="50" charset="-128"/>
              </a:rPr>
              <a:t>施設の見やすい場所に、運営規定、重要事項説明書の掲示がされていなかった。（特定施設）</a:t>
            </a:r>
            <a:endParaRPr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2000" dirty="0">
                <a:solidFill>
                  <a:srgbClr val="292929"/>
                </a:solidFill>
                <a:latin typeface="メイリオ" panose="020B0604030504040204" pitchFamily="50" charset="-128"/>
                <a:ea typeface="メイリオ" panose="020B0604030504040204" pitchFamily="50" charset="-128"/>
              </a:rPr>
              <a:t>非常災害対策に関する具体的な計画の概要を、施設又は事業所の見やすい場所に</a:t>
            </a:r>
            <a:r>
              <a:rPr lang="ja-JP" altLang="en-US" sz="2000" dirty="0">
                <a:latin typeface="メイリオ" panose="020B0604030504040204" pitchFamily="50" charset="-128"/>
                <a:ea typeface="メイリオ" panose="020B0604030504040204" pitchFamily="50" charset="-128"/>
              </a:rPr>
              <a:t>掲示していなかった</a:t>
            </a:r>
            <a:r>
              <a:rPr lang="ja-JP" altLang="en-US" sz="2000" dirty="0">
                <a:solidFill>
                  <a:srgbClr val="292929"/>
                </a:solidFill>
                <a:latin typeface="メイリオ" panose="020B0604030504040204" pitchFamily="50" charset="-128"/>
                <a:ea typeface="メイリオ" panose="020B0604030504040204" pitchFamily="50" charset="-128"/>
              </a:rPr>
              <a:t>。</a:t>
            </a:r>
            <a:r>
              <a:rPr lang="ja-JP" altLang="en-US" sz="2000" dirty="0" smtClean="0">
                <a:solidFill>
                  <a:schemeClr val="tx2"/>
                </a:solidFill>
                <a:latin typeface="メイリオ" panose="020B0604030504040204" pitchFamily="50" charset="-128"/>
                <a:ea typeface="メイリオ" panose="020B0604030504040204" pitchFamily="50" charset="-128"/>
              </a:rPr>
              <a:t>（各施設共通）</a:t>
            </a:r>
            <a:r>
              <a:rPr lang="ja-JP" altLang="en-US" sz="2000" dirty="0">
                <a:solidFill>
                  <a:schemeClr val="tx2"/>
                </a:solidFill>
                <a:latin typeface="メイリオ" panose="020B0604030504040204" pitchFamily="50" charset="-128"/>
                <a:ea typeface="メイリオ" panose="020B0604030504040204" pitchFamily="50" charset="-128"/>
              </a:rPr>
              <a:t>（県条例</a:t>
            </a:r>
            <a:r>
              <a:rPr lang="ja-JP" altLang="en-US" sz="2000" dirty="0" smtClean="0">
                <a:solidFill>
                  <a:schemeClr val="tx2"/>
                </a:solidFill>
                <a:latin typeface="メイリオ" panose="020B0604030504040204" pitchFamily="50" charset="-128"/>
                <a:ea typeface="メイリオ" panose="020B0604030504040204" pitchFamily="50" charset="-128"/>
              </a:rPr>
              <a:t>）</a:t>
            </a:r>
            <a:endParaRPr lang="en-US" altLang="ja-JP" sz="2000" dirty="0">
              <a:solidFill>
                <a:schemeClr val="tx2"/>
              </a:solidFill>
              <a:latin typeface="メイリオ" panose="020B0604030504040204" pitchFamily="50" charset="-128"/>
              <a:ea typeface="メイリオ" panose="020B0604030504040204" pitchFamily="50" charset="-128"/>
            </a:endParaRPr>
          </a:p>
        </p:txBody>
      </p:sp>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0904" y="4370328"/>
            <a:ext cx="406400" cy="406400"/>
          </a:xfrm>
          <a:prstGeom prst="rect">
            <a:avLst/>
          </a:prstGeom>
        </p:spPr>
      </p:pic>
    </p:spTree>
    <p:extLst>
      <p:ext uri="{BB962C8B-B14F-4D97-AF65-F5344CB8AC3E}">
        <p14:creationId xmlns:p14="http://schemas.microsoft.com/office/powerpoint/2010/main" val="1222822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66130"/>
          </a:xfrm>
          <a:solidFill>
            <a:srgbClr val="0088EE"/>
          </a:solidFill>
        </p:spPr>
        <p:txBody>
          <a:bodyPr/>
          <a:lstStyle/>
          <a:p>
            <a:r>
              <a:rPr kumimoji="1" lang="ja-JP" altLang="en-US" sz="240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kumimoji="1" lang="en-US" altLang="ja-JP" sz="2400" dirty="0" smtClean="0">
                <a:solidFill>
                  <a:schemeClr val="bg1"/>
                </a:solidFill>
                <a:latin typeface="メイリオ" panose="020B0604030504040204" pitchFamily="50" charset="-128"/>
                <a:ea typeface="メイリオ" panose="020B0604030504040204" pitchFamily="50" charset="-128"/>
              </a:rPr>
              <a:t/>
            </a:r>
            <a:br>
              <a:rPr kumimoji="1" lang="en-US" altLang="ja-JP" sz="2400" dirty="0" smtClean="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a:t>
            </a:r>
            <a:r>
              <a:rPr lang="ja-JP" altLang="en-US" sz="2400" dirty="0" smtClean="0">
                <a:solidFill>
                  <a:schemeClr val="bg1"/>
                </a:solidFill>
                <a:latin typeface="メイリオ" panose="020B0604030504040204" pitchFamily="50" charset="-128"/>
                <a:ea typeface="メイリオ" panose="020B0604030504040204" pitchFamily="50" charset="-128"/>
              </a:rPr>
              <a:t>に関するもの（７）</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556792"/>
            <a:ext cx="8229600" cy="4752528"/>
          </a:xfrm>
        </p:spPr>
        <p:txBody>
          <a:bodyPr/>
          <a:lstStyle/>
          <a:p>
            <a:pPr marL="0" indent="0">
              <a:buNone/>
            </a:pPr>
            <a:r>
              <a:rPr lang="ja-JP" altLang="en-US" sz="2800" dirty="0" smtClean="0">
                <a:solidFill>
                  <a:srgbClr val="292929"/>
                </a:solidFill>
                <a:latin typeface="メイリオ" panose="020B0604030504040204" pitchFamily="50" charset="-128"/>
                <a:ea typeface="メイリオ" panose="020B0604030504040204" pitchFamily="50" charset="-128"/>
              </a:rPr>
              <a:t>７　</a:t>
            </a:r>
            <a:r>
              <a:rPr lang="ja-JP" altLang="en-US" sz="2800" dirty="0">
                <a:solidFill>
                  <a:srgbClr val="292929"/>
                </a:solidFill>
                <a:latin typeface="メイリオ" panose="020B0604030504040204" pitchFamily="50" charset="-128"/>
                <a:ea typeface="メイリオ" panose="020B0604030504040204" pitchFamily="50" charset="-128"/>
              </a:rPr>
              <a:t>秘密</a:t>
            </a:r>
            <a:r>
              <a:rPr lang="ja-JP" altLang="en-US" sz="2800" dirty="0" smtClean="0">
                <a:solidFill>
                  <a:srgbClr val="292929"/>
                </a:solidFill>
                <a:latin typeface="メイリオ" panose="020B0604030504040204" pitchFamily="50" charset="-128"/>
                <a:ea typeface="メイリオ" panose="020B0604030504040204" pitchFamily="50" charset="-128"/>
              </a:rPr>
              <a:t>保持・外部評価</a:t>
            </a: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smtClean="0">
                <a:solidFill>
                  <a:srgbClr val="292929"/>
                </a:solidFill>
                <a:latin typeface="メイリオ" panose="020B0604030504040204" pitchFamily="50" charset="-128"/>
                <a:ea typeface="メイリオ" panose="020B0604030504040204" pitchFamily="50" charset="-128"/>
              </a:rPr>
              <a:t>施設サービス共通</a:t>
            </a:r>
            <a:r>
              <a:rPr lang="en-US" altLang="ja-JP" sz="2400" dirty="0" smtClean="0">
                <a:solidFill>
                  <a:srgbClr val="292929"/>
                </a:solidFill>
                <a:latin typeface="メイリオ" panose="020B0604030504040204" pitchFamily="50" charset="-128"/>
                <a:ea typeface="メイリオ" panose="020B0604030504040204" pitchFamily="50" charset="-128"/>
              </a:rPr>
              <a:t>】</a:t>
            </a:r>
          </a:p>
          <a:p>
            <a:pP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居宅介護支援事業者等に対して、入所者に関する情報を提供する際には、あらかじめ</a:t>
            </a:r>
            <a:r>
              <a:rPr lang="ja-JP" altLang="en-US" sz="2000" dirty="0">
                <a:solidFill>
                  <a:srgbClr val="FF0000"/>
                </a:solidFill>
                <a:latin typeface="メイリオ" panose="020B0604030504040204" pitchFamily="50" charset="-128"/>
                <a:ea typeface="メイリオ" panose="020B0604030504040204" pitchFamily="50" charset="-128"/>
              </a:rPr>
              <a:t>文書により</a:t>
            </a:r>
            <a:r>
              <a:rPr lang="ja-JP" altLang="en-US" sz="2000" dirty="0">
                <a:solidFill>
                  <a:srgbClr val="292929"/>
                </a:solidFill>
                <a:latin typeface="メイリオ" panose="020B0604030504040204" pitchFamily="50" charset="-128"/>
                <a:ea typeface="メイリオ" panose="020B0604030504040204" pitchFamily="50" charset="-128"/>
              </a:rPr>
              <a:t>入所者の同意を得ておかなければならない。</a:t>
            </a:r>
            <a:endParaRPr lang="en-US" altLang="ja-JP" sz="24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lvl="0">
              <a:buFont typeface="Wingdings" panose="05000000000000000000" pitchFamily="2" charset="2"/>
              <a:buChar char="n"/>
            </a:pPr>
            <a:r>
              <a:rPr lang="ja-JP" altLang="en-US" sz="2000" dirty="0" smtClean="0">
                <a:solidFill>
                  <a:srgbClr val="292929"/>
                </a:solidFill>
                <a:latin typeface="メイリオ" panose="020B0604030504040204" pitchFamily="50" charset="-128"/>
                <a:ea typeface="メイリオ" panose="020B0604030504040204" pitchFamily="50" charset="-128"/>
              </a:rPr>
              <a:t>社会</a:t>
            </a:r>
            <a:r>
              <a:rPr lang="ja-JP" altLang="en-US" sz="2000" dirty="0">
                <a:solidFill>
                  <a:srgbClr val="292929"/>
                </a:solidFill>
                <a:latin typeface="メイリオ" panose="020B0604030504040204" pitchFamily="50" charset="-128"/>
                <a:ea typeface="メイリオ" panose="020B0604030504040204" pitchFamily="50" charset="-128"/>
              </a:rPr>
              <a:t>福祉施設等（乳児院等を除く。）の設置者等は、当該社会福祉施設等に係る業務の一層の改善を進めるため、定期的に外部の者による評価を受けるよう努めなければならない。（香川県社会福祉施設等の人員、設備、運営等の基準等に関する条例第８条第２項）</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11</a:t>
            </a:fld>
            <a:endParaRPr lang="en-US" altLang="ja-JP"/>
          </a:p>
        </p:txBody>
      </p:sp>
      <p:sp>
        <p:nvSpPr>
          <p:cNvPr id="5" name="テキスト ボックス 4"/>
          <p:cNvSpPr txBox="1"/>
          <p:nvPr/>
        </p:nvSpPr>
        <p:spPr>
          <a:xfrm>
            <a:off x="457200" y="3429000"/>
            <a:ext cx="7859216" cy="707886"/>
          </a:xfrm>
          <a:prstGeom prst="rect">
            <a:avLst/>
          </a:prstGeom>
          <a:noFill/>
          <a:ln>
            <a:solidFill>
              <a:schemeClr val="tx1"/>
            </a:solidFill>
            <a:prstDash val="dash"/>
          </a:ln>
        </p:spPr>
        <p:txBody>
          <a:bodyPr wrap="square" rtlCol="0">
            <a:spAutoFit/>
          </a:bodyPr>
          <a:lstStyle/>
          <a:p>
            <a:r>
              <a:rPr kumimoji="1" lang="ja-JP" altLang="en-US" sz="2000" dirty="0" smtClean="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kumimoji="1" lang="ja-JP" altLang="en-US" sz="2000" dirty="0" smtClean="0">
                <a:solidFill>
                  <a:schemeClr val="tx2"/>
                </a:solidFill>
                <a:latin typeface="メイリオ" panose="020B0604030504040204" pitchFamily="50" charset="-128"/>
                <a:ea typeface="メイリオ" panose="020B0604030504040204" pitchFamily="50" charset="-128"/>
              </a:rPr>
              <a:t>口頭による確認だけではなく、文書として記録を残すこと。</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457200" y="5725978"/>
            <a:ext cx="7859216" cy="707886"/>
          </a:xfrm>
          <a:prstGeom prst="rect">
            <a:avLst/>
          </a:prstGeom>
          <a:noFill/>
          <a:ln>
            <a:solidFill>
              <a:schemeClr val="tx1"/>
            </a:solidFill>
            <a:prstDash val="dash"/>
          </a:ln>
        </p:spPr>
        <p:txBody>
          <a:bodyPr wrap="square" rtlCol="0">
            <a:spAutoFit/>
          </a:bodyPr>
          <a:lstStyle/>
          <a:p>
            <a:r>
              <a:rPr kumimoji="1" lang="ja-JP" altLang="en-US" sz="2000" dirty="0" smtClean="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kumimoji="1" lang="ja-JP" altLang="en-US" sz="2000" dirty="0" smtClean="0">
                <a:solidFill>
                  <a:schemeClr val="tx2"/>
                </a:solidFill>
                <a:latin typeface="メイリオ" panose="020B0604030504040204" pitchFamily="50" charset="-128"/>
                <a:ea typeface="メイリオ" panose="020B0604030504040204" pitchFamily="50" charset="-128"/>
              </a:rPr>
              <a:t>実施していない</a:t>
            </a:r>
            <a:r>
              <a:rPr lang="ja-JP" altLang="en-US" sz="2000" dirty="0">
                <a:solidFill>
                  <a:schemeClr val="tx2"/>
                </a:solidFill>
                <a:latin typeface="メイリオ" panose="020B0604030504040204" pitchFamily="50" charset="-128"/>
                <a:ea typeface="メイリオ" panose="020B0604030504040204" pitchFamily="50" charset="-128"/>
              </a:rPr>
              <a:t>ため</a:t>
            </a:r>
            <a:r>
              <a:rPr lang="ja-JP" altLang="en-US" sz="2000" dirty="0" smtClean="0">
                <a:solidFill>
                  <a:schemeClr val="tx2"/>
                </a:solidFill>
                <a:latin typeface="メイリオ" panose="020B0604030504040204" pitchFamily="50" charset="-128"/>
                <a:ea typeface="メイリオ" panose="020B0604030504040204" pitchFamily="50" charset="-128"/>
              </a:rPr>
              <a:t>、外部からの評価を受けるよう努めること。</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p:txBody>
      </p:sp>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3216" y="3022600"/>
            <a:ext cx="406400" cy="406400"/>
          </a:xfrm>
          <a:prstGeom prst="rect">
            <a:avLst/>
          </a:prstGeom>
        </p:spPr>
      </p:pic>
      <p:pic>
        <p:nvPicPr>
          <p:cNvPr id="11" name="録音されたサウンド">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70056" y="5319578"/>
            <a:ext cx="406400" cy="406400"/>
          </a:xfrm>
          <a:prstGeom prst="rect">
            <a:avLst/>
          </a:prstGeom>
        </p:spPr>
      </p:pic>
    </p:spTree>
    <p:extLst>
      <p:ext uri="{BB962C8B-B14F-4D97-AF65-F5344CB8AC3E}">
        <p14:creationId xmlns:p14="http://schemas.microsoft.com/office/powerpoint/2010/main" val="3098592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338"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39"/>
            <a:ext cx="8229600" cy="922113"/>
          </a:xfrm>
          <a:solidFill>
            <a:srgbClr val="0088EE"/>
          </a:solidFill>
        </p:spPr>
        <p:txBody>
          <a:bodyPr/>
          <a:lstStyle/>
          <a:p>
            <a:r>
              <a:rPr kumimoji="1" lang="ja-JP" altLang="en-US" sz="240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kumimoji="1" lang="en-US" altLang="ja-JP" sz="2400" dirty="0" smtClean="0">
                <a:solidFill>
                  <a:schemeClr val="bg1"/>
                </a:solidFill>
                <a:latin typeface="メイリオ" panose="020B0604030504040204" pitchFamily="50" charset="-128"/>
                <a:ea typeface="メイリオ" panose="020B0604030504040204" pitchFamily="50" charset="-128"/>
              </a:rPr>
              <a:t/>
            </a:r>
            <a:br>
              <a:rPr kumimoji="1" lang="en-US" altLang="ja-JP" sz="2400" dirty="0" smtClean="0">
                <a:solidFill>
                  <a:schemeClr val="bg1"/>
                </a:solidFill>
                <a:latin typeface="メイリオ" panose="020B0604030504040204" pitchFamily="50" charset="-128"/>
                <a:ea typeface="メイリオ" panose="020B0604030504040204" pitchFamily="50" charset="-128"/>
              </a:rPr>
            </a:br>
            <a:r>
              <a:rPr lang="ja-JP" altLang="en-US" sz="2400" dirty="0" smtClean="0">
                <a:solidFill>
                  <a:schemeClr val="bg1"/>
                </a:solidFill>
                <a:latin typeface="メイリオ" panose="020B0604030504040204" pitchFamily="50" charset="-128"/>
                <a:ea typeface="メイリオ" panose="020B0604030504040204" pitchFamily="50" charset="-128"/>
              </a:rPr>
              <a:t>人員に関するもの（１）</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301725"/>
            <a:ext cx="8219256" cy="4752528"/>
          </a:xfrm>
        </p:spPr>
        <p:txBody>
          <a:bodyPr/>
          <a:lstStyle/>
          <a:p>
            <a:pPr marL="0" indent="0">
              <a:buNone/>
            </a:pPr>
            <a:r>
              <a:rPr lang="en-US" altLang="ja-JP" sz="2800" dirty="0" smtClean="0">
                <a:solidFill>
                  <a:srgbClr val="292929"/>
                </a:solidFill>
                <a:latin typeface="メイリオ" panose="020B0604030504040204" pitchFamily="50" charset="-128"/>
                <a:ea typeface="メイリオ" panose="020B0604030504040204" pitchFamily="50" charset="-128"/>
              </a:rPr>
              <a:t>1</a:t>
            </a:r>
            <a:r>
              <a:rPr lang="ja-JP" altLang="en-US" sz="2800" dirty="0" smtClean="0">
                <a:solidFill>
                  <a:srgbClr val="292929"/>
                </a:solidFill>
                <a:latin typeface="メイリオ" panose="020B0604030504040204" pitchFamily="50" charset="-128"/>
                <a:ea typeface="メイリオ" panose="020B0604030504040204" pitchFamily="50" charset="-128"/>
              </a:rPr>
              <a:t>　従業員の員数に関するもの　</a:t>
            </a:r>
            <a:r>
              <a:rPr lang="en-US" altLang="ja-JP" sz="2800" dirty="0" smtClean="0">
                <a:solidFill>
                  <a:srgbClr val="292929"/>
                </a:solidFill>
                <a:latin typeface="メイリオ" panose="020B0604030504040204" pitchFamily="50" charset="-128"/>
                <a:ea typeface="メイリオ" panose="020B0604030504040204" pitchFamily="50" charset="-128"/>
              </a:rPr>
              <a:t>【</a:t>
            </a:r>
            <a:r>
              <a:rPr lang="ja-JP" altLang="en-US" sz="2800" dirty="0" smtClean="0">
                <a:solidFill>
                  <a:srgbClr val="292929"/>
                </a:solidFill>
                <a:latin typeface="メイリオ" panose="020B0604030504040204" pitchFamily="50" charset="-128"/>
                <a:ea typeface="メイリオ" panose="020B0604030504040204" pitchFamily="50" charset="-128"/>
              </a:rPr>
              <a:t>各施設共通</a:t>
            </a:r>
            <a:r>
              <a:rPr lang="en-US" altLang="ja-JP" sz="2800" dirty="0" smtClean="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400" dirty="0" smtClean="0">
                <a:solidFill>
                  <a:srgbClr val="292929"/>
                </a:solidFill>
                <a:latin typeface="メイリオ" panose="020B0604030504040204" pitchFamily="50" charset="-128"/>
                <a:ea typeface="メイリオ" panose="020B0604030504040204" pitchFamily="50" charset="-128"/>
              </a:rPr>
              <a:t>（１）</a:t>
            </a:r>
            <a:r>
              <a:rPr kumimoji="1" lang="ja-JP" altLang="en-US" sz="2400" dirty="0" smtClean="0">
                <a:solidFill>
                  <a:srgbClr val="292929"/>
                </a:solidFill>
                <a:latin typeface="メイリオ" panose="020B0604030504040204" pitchFamily="50" charset="-128"/>
                <a:ea typeface="メイリオ" panose="020B0604030504040204" pitchFamily="50" charset="-128"/>
              </a:rPr>
              <a:t>用語の定義</a:t>
            </a:r>
            <a:endParaRPr kumimoji="1" lang="en-US" altLang="ja-JP" sz="2400" dirty="0" smtClean="0">
              <a:solidFill>
                <a:srgbClr val="292929"/>
              </a:solidFill>
              <a:latin typeface="メイリオ" panose="020B0604030504040204" pitchFamily="50" charset="-128"/>
              <a:ea typeface="メイリオ" panose="020B0604030504040204" pitchFamily="50" charset="-128"/>
            </a:endParaRPr>
          </a:p>
          <a:p>
            <a:pPr marL="457200" lvl="0" indent="-457200">
              <a:buClr>
                <a:srgbClr val="000000"/>
              </a:buClr>
              <a:buFont typeface="+mj-ea"/>
              <a:buAutoNum type="circleNumDbPlain"/>
            </a:pPr>
            <a:r>
              <a:rPr lang="ja-JP" altLang="en-US" sz="2400" dirty="0" smtClean="0">
                <a:solidFill>
                  <a:srgbClr val="FF0000"/>
                </a:solidFill>
                <a:latin typeface="メイリオ" panose="020B0604030504040204" pitchFamily="50" charset="-128"/>
                <a:ea typeface="メイリオ" panose="020B0604030504040204" pitchFamily="50" charset="-128"/>
              </a:rPr>
              <a:t>常勤換算方法</a:t>
            </a:r>
            <a:r>
              <a:rPr lang="ja-JP" altLang="en-US" sz="2400" dirty="0" smtClean="0">
                <a:solidFill>
                  <a:srgbClr val="292929"/>
                </a:solidFill>
                <a:latin typeface="メイリオ" panose="020B0604030504040204" pitchFamily="50" charset="-128"/>
                <a:ea typeface="メイリオ" panose="020B0604030504040204" pitchFamily="50" charset="-128"/>
              </a:rPr>
              <a:t>とは、当該事業所の従業者の</a:t>
            </a:r>
            <a:r>
              <a:rPr lang="ja-JP" altLang="en-US" sz="2400" dirty="0" smtClean="0">
                <a:solidFill>
                  <a:srgbClr val="FF0000"/>
                </a:solidFill>
                <a:latin typeface="メイリオ" panose="020B0604030504040204" pitchFamily="50" charset="-128"/>
                <a:ea typeface="メイリオ" panose="020B0604030504040204" pitchFamily="50" charset="-128"/>
              </a:rPr>
              <a:t>勤務延時間数</a:t>
            </a:r>
            <a:r>
              <a:rPr lang="ja-JP" altLang="en-US" sz="2400" dirty="0" smtClean="0">
                <a:solidFill>
                  <a:srgbClr val="292929"/>
                </a:solidFill>
                <a:latin typeface="メイリオ" panose="020B0604030504040204" pitchFamily="50" charset="-128"/>
                <a:ea typeface="メイリオ" panose="020B0604030504040204" pitchFamily="50" charset="-128"/>
              </a:rPr>
              <a:t>を当該事業所において</a:t>
            </a:r>
            <a:r>
              <a:rPr lang="ja-JP" altLang="en-US" sz="2400" dirty="0" smtClean="0">
                <a:solidFill>
                  <a:srgbClr val="FF0000"/>
                </a:solidFill>
                <a:latin typeface="メイリオ" panose="020B0604030504040204" pitchFamily="50" charset="-128"/>
                <a:ea typeface="メイリオ" panose="020B0604030504040204" pitchFamily="50" charset="-128"/>
              </a:rPr>
              <a:t>常勤</a:t>
            </a:r>
            <a:r>
              <a:rPr lang="ja-JP" altLang="en-US" sz="2400" dirty="0" smtClean="0">
                <a:solidFill>
                  <a:srgbClr val="292929"/>
                </a:solidFill>
                <a:latin typeface="メイリオ" panose="020B0604030504040204" pitchFamily="50" charset="-128"/>
                <a:ea typeface="メイリオ" panose="020B0604030504040204" pitchFamily="50" charset="-128"/>
              </a:rPr>
              <a:t>の従業者が勤務すべき時間数で除することにより、当該事業所の従業者</a:t>
            </a:r>
            <a:r>
              <a:rPr lang="ja-JP" altLang="en-US" sz="2400" dirty="0">
                <a:solidFill>
                  <a:srgbClr val="292929"/>
                </a:solidFill>
                <a:latin typeface="メイリオ" panose="020B0604030504040204" pitchFamily="50" charset="-128"/>
                <a:ea typeface="メイリオ" panose="020B0604030504040204" pitchFamily="50" charset="-128"/>
              </a:rPr>
              <a:t>の員数を</a:t>
            </a:r>
            <a:r>
              <a:rPr lang="ja-JP" altLang="en-US" sz="2400" dirty="0">
                <a:solidFill>
                  <a:srgbClr val="FF0000"/>
                </a:solidFill>
                <a:latin typeface="メイリオ" panose="020B0604030504040204" pitchFamily="50" charset="-128"/>
                <a:ea typeface="メイリオ" panose="020B0604030504040204" pitchFamily="50" charset="-128"/>
              </a:rPr>
              <a:t>常勤</a:t>
            </a:r>
            <a:r>
              <a:rPr lang="ja-JP" altLang="en-US" sz="2400" dirty="0">
                <a:solidFill>
                  <a:srgbClr val="292929"/>
                </a:solidFill>
                <a:latin typeface="メイリオ" panose="020B0604030504040204" pitchFamily="50" charset="-128"/>
                <a:ea typeface="メイリオ" panose="020B0604030504040204" pitchFamily="50" charset="-128"/>
              </a:rPr>
              <a:t>の従業者の員数に</a:t>
            </a:r>
            <a:r>
              <a:rPr lang="ja-JP" altLang="en-US" sz="2400" dirty="0" smtClean="0">
                <a:solidFill>
                  <a:srgbClr val="292929"/>
                </a:solidFill>
                <a:latin typeface="メイリオ" panose="020B0604030504040204" pitchFamily="50" charset="-128"/>
                <a:ea typeface="メイリオ" panose="020B0604030504040204" pitchFamily="50" charset="-128"/>
              </a:rPr>
              <a:t>換算する</a:t>
            </a:r>
            <a:r>
              <a:rPr lang="ja-JP" altLang="en-US" sz="2400" dirty="0">
                <a:solidFill>
                  <a:srgbClr val="292929"/>
                </a:solidFill>
                <a:latin typeface="メイリオ" panose="020B0604030504040204" pitchFamily="50" charset="-128"/>
                <a:ea typeface="メイリオ" panose="020B0604030504040204" pitchFamily="50" charset="-128"/>
              </a:rPr>
              <a:t>方法をいう</a:t>
            </a:r>
            <a:r>
              <a:rPr lang="ja-JP" altLang="en-US" sz="2400" dirty="0" smtClean="0">
                <a:solidFill>
                  <a:srgbClr val="292929"/>
                </a:solidFill>
                <a:latin typeface="メイリオ" panose="020B0604030504040204" pitchFamily="50" charset="-128"/>
                <a:ea typeface="メイリオ" panose="020B0604030504040204" pitchFamily="50" charset="-128"/>
              </a:rPr>
              <a:t>。</a:t>
            </a:r>
            <a:endParaRPr lang="en-US" altLang="ja-JP" sz="2400" dirty="0" smtClean="0">
              <a:solidFill>
                <a:srgbClr val="292929"/>
              </a:solidFill>
              <a:latin typeface="メイリオ" panose="020B0604030504040204" pitchFamily="50" charset="-128"/>
              <a:ea typeface="メイリオ" panose="020B0604030504040204" pitchFamily="50" charset="-128"/>
            </a:endParaRPr>
          </a:p>
          <a:p>
            <a:pPr marL="457200" lvl="0" indent="-457200">
              <a:buClr>
                <a:srgbClr val="000000"/>
              </a:buClr>
              <a:buFont typeface="+mj-ea"/>
              <a:buAutoNum type="circleNumDbPlain"/>
            </a:pPr>
            <a:r>
              <a:rPr lang="ja-JP" altLang="en-US" sz="2400" dirty="0" smtClean="0">
                <a:solidFill>
                  <a:srgbClr val="FF0000"/>
                </a:solidFill>
                <a:latin typeface="メイリオ" panose="020B0604030504040204" pitchFamily="50" charset="-128"/>
                <a:ea typeface="メイリオ" panose="020B0604030504040204" pitchFamily="50" charset="-128"/>
              </a:rPr>
              <a:t>勤務</a:t>
            </a:r>
            <a:r>
              <a:rPr lang="ja-JP" altLang="en-US" sz="2400" dirty="0">
                <a:solidFill>
                  <a:srgbClr val="FF0000"/>
                </a:solidFill>
                <a:latin typeface="メイリオ" panose="020B0604030504040204" pitchFamily="50" charset="-128"/>
                <a:ea typeface="メイリオ" panose="020B0604030504040204" pitchFamily="50" charset="-128"/>
              </a:rPr>
              <a:t>延時間数</a:t>
            </a:r>
            <a:r>
              <a:rPr lang="ja-JP" altLang="en-US" sz="2400" dirty="0">
                <a:solidFill>
                  <a:schemeClr val="tx2"/>
                </a:solidFill>
                <a:latin typeface="メイリオ" panose="020B0604030504040204" pitchFamily="50" charset="-128"/>
                <a:ea typeface="メイリオ" panose="020B0604030504040204" pitchFamily="50" charset="-128"/>
              </a:rPr>
              <a:t>とは、勤務表上、当該事業に係るサービスの提供に従事する時間として明確に位置づけられている時間の合計数とする。なお、従業者１人につき、勤務延時間数に算入することができる時間数は、</a:t>
            </a:r>
            <a:r>
              <a:rPr lang="ja-JP" altLang="en-US" sz="2400" u="sng" dirty="0">
                <a:solidFill>
                  <a:schemeClr val="tx2"/>
                </a:solidFill>
                <a:latin typeface="メイリオ" panose="020B0604030504040204" pitchFamily="50" charset="-128"/>
                <a:ea typeface="メイリオ" panose="020B0604030504040204" pitchFamily="50" charset="-128"/>
              </a:rPr>
              <a:t>当該事業所において常勤の従業者が勤務すべき勤務時間数を上限</a:t>
            </a:r>
            <a:r>
              <a:rPr lang="ja-JP" altLang="en-US" sz="2400" dirty="0">
                <a:solidFill>
                  <a:schemeClr val="tx2"/>
                </a:solidFill>
                <a:latin typeface="メイリオ" panose="020B0604030504040204" pitchFamily="50" charset="-128"/>
                <a:ea typeface="メイリオ" panose="020B0604030504040204" pitchFamily="50" charset="-128"/>
              </a:rPr>
              <a:t>とすること。</a:t>
            </a:r>
            <a:r>
              <a:rPr lang="ja-JP" altLang="en-US" sz="2400" dirty="0">
                <a:solidFill>
                  <a:srgbClr val="000000"/>
                </a:solidFill>
                <a:latin typeface="メイリオ" panose="020B0604030504040204" pitchFamily="50" charset="-128"/>
                <a:ea typeface="メイリオ" panose="020B0604030504040204" pitchFamily="50" charset="-128"/>
              </a:rPr>
              <a:t>　</a:t>
            </a:r>
            <a:endParaRPr lang="ja-JP" altLang="en-US" sz="2400" dirty="0">
              <a:solidFill>
                <a:srgbClr val="292929"/>
              </a:solidFill>
              <a:latin typeface="メイリオ" panose="020B0604030504040204" pitchFamily="50" charset="-128"/>
              <a:ea typeface="メイリオ" panose="020B0604030504040204" pitchFamily="50" charset="-128"/>
            </a:endParaRPr>
          </a:p>
          <a:p>
            <a:pPr marL="457200" lvl="0" indent="-457200">
              <a:buClr>
                <a:srgbClr val="000000"/>
              </a:buClr>
              <a:buFont typeface="+mj-ea"/>
              <a:buAutoNum type="circleNumDbPlain"/>
            </a:pPr>
            <a:endParaRPr lang="ja-JP" altLang="en-US" sz="2000" dirty="0">
              <a:solidFill>
                <a:srgbClr val="292929"/>
              </a:solidFill>
              <a:latin typeface="メイリオ" panose="020B0604030504040204" pitchFamily="50" charset="-128"/>
              <a:ea typeface="メイリオ" panose="020B0604030504040204" pitchFamily="50" charset="-128"/>
            </a:endParaRPr>
          </a:p>
          <a:p>
            <a:pPr marL="0" lv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a:xfrm>
            <a:off x="6553200" y="6245226"/>
            <a:ext cx="2133600" cy="476250"/>
          </a:xfrm>
        </p:spPr>
        <p:txBody>
          <a:bodyPr/>
          <a:lstStyle/>
          <a:p>
            <a:pPr>
              <a:defRPr/>
            </a:pPr>
            <a:fld id="{A60600EA-2BCB-4856-BAAB-8FEFFA2EA264}" type="slidenum">
              <a:rPr lang="en-US" altLang="ja-JP" smtClean="0"/>
              <a:pPr>
                <a:defRPr/>
              </a:pPr>
              <a:t>2</a:t>
            </a:fld>
            <a:endParaRPr lang="en-US" altLang="ja-JP"/>
          </a:p>
        </p:txBody>
      </p:sp>
      <p:pic>
        <p:nvPicPr>
          <p:cNvPr id="8"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7356" y="3288481"/>
            <a:ext cx="406400" cy="406400"/>
          </a:xfrm>
          <a:prstGeom prst="rect">
            <a:avLst/>
          </a:prstGeom>
        </p:spPr>
      </p:pic>
      <p:pic>
        <p:nvPicPr>
          <p:cNvPr id="9" name="録音されたサウンド">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44408" y="5686896"/>
            <a:ext cx="406400" cy="406400"/>
          </a:xfrm>
          <a:prstGeom prst="rect">
            <a:avLst/>
          </a:prstGeom>
        </p:spPr>
      </p:pic>
    </p:spTree>
    <p:extLst>
      <p:ext uri="{BB962C8B-B14F-4D97-AF65-F5344CB8AC3E}">
        <p14:creationId xmlns:p14="http://schemas.microsoft.com/office/powerpoint/2010/main" val="4195298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36" fill="hold"/>
                                        <p:tgtEl>
                                          <p:spTgt spid="8"/>
                                        </p:tgtEl>
                                      </p:cBhvr>
                                    </p:cmd>
                                  </p:childTnLst>
                                </p:cTn>
                              </p:par>
                            </p:childTnLst>
                          </p:cTn>
                        </p:par>
                      </p:childTnLst>
                    </p:cTn>
                  </p:par>
                </p:childTnLst>
              </p:cTn>
              <p:nextCondLst>
                <p:cond evt="onClick" delay="0">
                  <p:tgtEl>
                    <p:spTgt spid="8"/>
                  </p:tgtEl>
                </p:cond>
              </p:nextCondLst>
            </p:seq>
            <p:audio>
              <p:cMediaNode vol="10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6497" fill="hold"/>
                                        <p:tgtEl>
                                          <p:spTgt spid="9"/>
                                        </p:tgtEl>
                                      </p:cBhvr>
                                    </p:cmd>
                                  </p:childTnLst>
                                </p:cTn>
                              </p:par>
                            </p:childTnLst>
                          </p:cTn>
                        </p:par>
                      </p:childTnLst>
                    </p:cTn>
                  </p:par>
                </p:childTnLst>
              </p:cTn>
              <p:nextCondLst>
                <p:cond evt="onClick" delay="0">
                  <p:tgtEl>
                    <p:spTgt spid="9"/>
                  </p:tgtEl>
                </p:cond>
              </p:nextCondLst>
            </p:seq>
            <p:audio>
              <p:cMediaNode vol="100000">
                <p:cTn id="13"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947004"/>
          </a:xfrm>
          <a:solidFill>
            <a:srgbClr val="0088EE"/>
          </a:solidFill>
        </p:spPr>
        <p:txBody>
          <a:bodyPr/>
          <a:lstStyle/>
          <a:p>
            <a:r>
              <a:rPr kumimoji="1" lang="ja-JP" altLang="en-US" sz="240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kumimoji="1" lang="en-US" altLang="ja-JP" sz="2400" dirty="0" smtClean="0">
                <a:solidFill>
                  <a:schemeClr val="bg1"/>
                </a:solidFill>
                <a:latin typeface="メイリオ" panose="020B0604030504040204" pitchFamily="50" charset="-128"/>
                <a:ea typeface="メイリオ" panose="020B0604030504040204" pitchFamily="50" charset="-128"/>
              </a:rPr>
              <a:t/>
            </a:r>
            <a:br>
              <a:rPr kumimoji="1" lang="en-US" altLang="ja-JP" sz="2400" dirty="0" smtClean="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人員に関する</a:t>
            </a:r>
            <a:r>
              <a:rPr lang="ja-JP" altLang="en-US" sz="2400" dirty="0" smtClean="0">
                <a:solidFill>
                  <a:schemeClr val="bg1"/>
                </a:solidFill>
                <a:latin typeface="メイリオ" panose="020B0604030504040204" pitchFamily="50" charset="-128"/>
                <a:ea typeface="メイリオ" panose="020B0604030504040204" pitchFamily="50" charset="-128"/>
              </a:rPr>
              <a:t>もの（２）</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67544" y="1393173"/>
            <a:ext cx="8219256" cy="4680520"/>
          </a:xfrm>
        </p:spPr>
        <p:txBody>
          <a:bodyPr/>
          <a:lstStyle/>
          <a:p>
            <a:pPr marL="457200" lvl="0" indent="-457200">
              <a:buClr>
                <a:srgbClr val="000000"/>
              </a:buClr>
              <a:buFont typeface="+mj-ea"/>
              <a:buAutoNum type="circleNumDbPlain" startAt="3"/>
            </a:pPr>
            <a:r>
              <a:rPr lang="ja-JP" altLang="en-US" sz="2400" dirty="0" smtClean="0">
                <a:solidFill>
                  <a:srgbClr val="FF0000"/>
                </a:solidFill>
                <a:latin typeface="メイリオ" panose="020B0604030504040204" pitchFamily="50" charset="-128"/>
                <a:ea typeface="メイリオ" panose="020B0604030504040204" pitchFamily="50" charset="-128"/>
              </a:rPr>
              <a:t>常勤</a:t>
            </a:r>
            <a:r>
              <a:rPr lang="ja-JP" altLang="en-US" sz="2400" dirty="0">
                <a:solidFill>
                  <a:srgbClr val="000000"/>
                </a:solidFill>
                <a:latin typeface="メイリオ" panose="020B0604030504040204" pitchFamily="50" charset="-128"/>
                <a:ea typeface="メイリオ" panose="020B0604030504040204" pitchFamily="50" charset="-128"/>
              </a:rPr>
              <a:t>とは、雇用形態にかかわらず、当該事業所における勤務時間が、当該事業所において定められている</a:t>
            </a:r>
            <a:r>
              <a:rPr lang="ja-JP" altLang="en-US" sz="2400" dirty="0">
                <a:solidFill>
                  <a:srgbClr val="FF0000"/>
                </a:solidFill>
                <a:latin typeface="メイリオ" panose="020B0604030504040204" pitchFamily="50" charset="-128"/>
                <a:ea typeface="メイリオ" panose="020B0604030504040204" pitchFamily="50" charset="-128"/>
              </a:rPr>
              <a:t>常勤</a:t>
            </a:r>
            <a:r>
              <a:rPr lang="ja-JP" altLang="en-US" sz="2400" dirty="0">
                <a:solidFill>
                  <a:srgbClr val="000000"/>
                </a:solidFill>
                <a:latin typeface="メイリオ" panose="020B0604030504040204" pitchFamily="50" charset="-128"/>
                <a:ea typeface="メイリオ" panose="020B0604030504040204" pitchFamily="50" charset="-128"/>
              </a:rPr>
              <a:t>の従業者が勤務すべき時間数（</a:t>
            </a:r>
            <a:r>
              <a:rPr lang="en-US" altLang="ja-JP" sz="2400" dirty="0">
                <a:solidFill>
                  <a:srgbClr val="000000"/>
                </a:solidFill>
                <a:latin typeface="メイリオ" panose="020B0604030504040204" pitchFamily="50" charset="-128"/>
                <a:ea typeface="メイリオ" panose="020B0604030504040204" pitchFamily="50" charset="-128"/>
              </a:rPr>
              <a:t>32</a:t>
            </a:r>
            <a:r>
              <a:rPr lang="ja-JP" altLang="en-US" sz="2400" dirty="0">
                <a:solidFill>
                  <a:srgbClr val="000000"/>
                </a:solidFill>
                <a:latin typeface="メイリオ" panose="020B0604030504040204" pitchFamily="50" charset="-128"/>
                <a:ea typeface="メイリオ" panose="020B0604030504040204" pitchFamily="50" charset="-128"/>
              </a:rPr>
              <a:t>時間を下回る場合は</a:t>
            </a:r>
            <a:r>
              <a:rPr lang="en-US" altLang="ja-JP" sz="2400" dirty="0">
                <a:solidFill>
                  <a:srgbClr val="000000"/>
                </a:solidFill>
                <a:latin typeface="メイリオ" panose="020B0604030504040204" pitchFamily="50" charset="-128"/>
                <a:ea typeface="メイリオ" panose="020B0604030504040204" pitchFamily="50" charset="-128"/>
              </a:rPr>
              <a:t>32</a:t>
            </a:r>
            <a:r>
              <a:rPr lang="ja-JP" altLang="en-US" sz="2400" dirty="0">
                <a:solidFill>
                  <a:srgbClr val="000000"/>
                </a:solidFill>
                <a:latin typeface="メイリオ" panose="020B0604030504040204" pitchFamily="50" charset="-128"/>
                <a:ea typeface="メイリオ" panose="020B0604030504040204" pitchFamily="50" charset="-128"/>
              </a:rPr>
              <a:t>時間を基本）に達しているものであること</a:t>
            </a:r>
            <a:r>
              <a:rPr lang="ja-JP" altLang="en-US" sz="2400" dirty="0" smtClean="0">
                <a:solidFill>
                  <a:srgbClr val="000000"/>
                </a:solidFill>
                <a:latin typeface="メイリオ" panose="020B0604030504040204" pitchFamily="50" charset="-128"/>
                <a:ea typeface="メイリオ" panose="020B0604030504040204" pitchFamily="50" charset="-128"/>
              </a:rPr>
              <a:t>。</a:t>
            </a:r>
            <a:endParaRPr lang="en-US" altLang="ja-JP" sz="2400" dirty="0">
              <a:solidFill>
                <a:srgbClr val="000000"/>
              </a:solidFill>
              <a:latin typeface="メイリオ" panose="020B0604030504040204" pitchFamily="50" charset="-128"/>
              <a:ea typeface="メイリオ" panose="020B0604030504040204" pitchFamily="50" charset="-128"/>
            </a:endParaRPr>
          </a:p>
          <a:p>
            <a:pPr lvl="1">
              <a:buClr>
                <a:srgbClr val="000000"/>
              </a:buClr>
              <a:buFont typeface="Wingdings" panose="05000000000000000000" pitchFamily="2" charset="2"/>
              <a:buChar char="Ø"/>
            </a:pPr>
            <a:r>
              <a:rPr lang="ja-JP" altLang="en-US" sz="2000" dirty="0" smtClean="0">
                <a:solidFill>
                  <a:srgbClr val="000000"/>
                </a:solidFill>
                <a:latin typeface="メイリオ" panose="020B0604030504040204" pitchFamily="50" charset="-128"/>
                <a:ea typeface="メイリオ" panose="020B0604030504040204" pitchFamily="50" charset="-128"/>
              </a:rPr>
              <a:t>育児</a:t>
            </a:r>
            <a:r>
              <a:rPr lang="ja-JP" altLang="en-US" sz="2000" dirty="0">
                <a:solidFill>
                  <a:srgbClr val="000000"/>
                </a:solidFill>
                <a:latin typeface="メイリオ" panose="020B0604030504040204" pitchFamily="50" charset="-128"/>
                <a:ea typeface="メイリオ" panose="020B0604030504040204" pitchFamily="50" charset="-128"/>
              </a:rPr>
              <a:t>・介護休業法に規定する所定労働時間の短縮措置が講じられている者については、入所者の処遇に支障がない体制が事業所として整っている場合は、例外的に勤務すべき時間数を</a:t>
            </a:r>
            <a:r>
              <a:rPr lang="en-US" altLang="ja-JP" sz="2000" dirty="0">
                <a:solidFill>
                  <a:srgbClr val="000000"/>
                </a:solidFill>
                <a:latin typeface="メイリオ" panose="020B0604030504040204" pitchFamily="50" charset="-128"/>
                <a:ea typeface="メイリオ" panose="020B0604030504040204" pitchFamily="50" charset="-128"/>
              </a:rPr>
              <a:t>30</a:t>
            </a:r>
            <a:r>
              <a:rPr lang="ja-JP" altLang="en-US" sz="2000" dirty="0">
                <a:solidFill>
                  <a:srgbClr val="000000"/>
                </a:solidFill>
                <a:latin typeface="メイリオ" panose="020B0604030504040204" pitchFamily="50" charset="-128"/>
                <a:ea typeface="メイリオ" panose="020B0604030504040204" pitchFamily="50" charset="-128"/>
              </a:rPr>
              <a:t>時間として取り扱うことが可能</a:t>
            </a:r>
            <a:r>
              <a:rPr lang="ja-JP" altLang="en-US" sz="2000" dirty="0" smtClean="0">
                <a:solidFill>
                  <a:srgbClr val="000000"/>
                </a:solidFill>
                <a:latin typeface="メイリオ" panose="020B0604030504040204" pitchFamily="50" charset="-128"/>
                <a:ea typeface="メイリオ" panose="020B0604030504040204" pitchFamily="50" charset="-128"/>
              </a:rPr>
              <a:t>。</a:t>
            </a:r>
            <a:endParaRPr lang="en-US" altLang="ja-JP" sz="2000" dirty="0">
              <a:solidFill>
                <a:srgbClr val="000000"/>
              </a:solidFill>
              <a:latin typeface="メイリオ" panose="020B0604030504040204" pitchFamily="50" charset="-128"/>
              <a:ea typeface="メイリオ" panose="020B0604030504040204" pitchFamily="50" charset="-128"/>
            </a:endParaRPr>
          </a:p>
          <a:p>
            <a:pPr lvl="1">
              <a:buClr>
                <a:srgbClr val="000000"/>
              </a:buClr>
              <a:buFont typeface="Wingdings" panose="05000000000000000000" pitchFamily="2" charset="2"/>
              <a:buChar char="Ø"/>
            </a:pPr>
            <a:r>
              <a:rPr lang="ja-JP" altLang="en-US" sz="2000" dirty="0" smtClean="0">
                <a:solidFill>
                  <a:srgbClr val="000000"/>
                </a:solidFill>
                <a:latin typeface="メイリオ" panose="020B0604030504040204" pitchFamily="50" charset="-128"/>
                <a:ea typeface="メイリオ" panose="020B0604030504040204" pitchFamily="50" charset="-128"/>
              </a:rPr>
              <a:t>当該施設に併設される事業所の職務であって、当該施設の職務と</a:t>
            </a:r>
            <a:r>
              <a:rPr lang="ja-JP" altLang="en-US" sz="2000" u="sng" dirty="0" smtClean="0">
                <a:solidFill>
                  <a:srgbClr val="000000"/>
                </a:solidFill>
                <a:latin typeface="メイリオ" panose="020B0604030504040204" pitchFamily="50" charset="-128"/>
                <a:ea typeface="メイリオ" panose="020B0604030504040204" pitchFamily="50" charset="-128"/>
              </a:rPr>
              <a:t>同時並行的に行われることが差し支えない</a:t>
            </a:r>
            <a:r>
              <a:rPr lang="ja-JP" altLang="en-US" sz="2000" dirty="0" smtClean="0">
                <a:solidFill>
                  <a:srgbClr val="000000"/>
                </a:solidFill>
                <a:latin typeface="メイリオ" panose="020B0604030504040204" pitchFamily="50" charset="-128"/>
                <a:ea typeface="メイリオ" panose="020B0604030504040204" pitchFamily="50" charset="-128"/>
              </a:rPr>
              <a:t>と考えられるものについては、それぞれに係る勤務時間数の合計が常勤の時間数に達していれば、</a:t>
            </a:r>
            <a:r>
              <a:rPr lang="ja-JP" altLang="en-US" sz="2000" dirty="0" smtClean="0">
                <a:solidFill>
                  <a:srgbClr val="FF0000"/>
                </a:solidFill>
                <a:latin typeface="メイリオ" panose="020B0604030504040204" pitchFamily="50" charset="-128"/>
                <a:ea typeface="メイリオ" panose="020B0604030504040204" pitchFamily="50" charset="-128"/>
              </a:rPr>
              <a:t>常勤</a:t>
            </a:r>
            <a:r>
              <a:rPr lang="ja-JP" altLang="en-US" sz="2000" dirty="0" smtClean="0">
                <a:solidFill>
                  <a:srgbClr val="000000"/>
                </a:solidFill>
                <a:latin typeface="メイリオ" panose="020B0604030504040204" pitchFamily="50" charset="-128"/>
                <a:ea typeface="メイリオ" panose="020B0604030504040204" pitchFamily="50" charset="-128"/>
              </a:rPr>
              <a:t>の要件を満たすものであることとする。（例えば、特養の管理者と併設デイの管理者の兼務している者は、勤務時間の合計が所定の時間数であれば、</a:t>
            </a:r>
            <a:r>
              <a:rPr lang="ja-JP" altLang="en-US" sz="2000" dirty="0" smtClean="0">
                <a:solidFill>
                  <a:srgbClr val="FF0000"/>
                </a:solidFill>
                <a:latin typeface="メイリオ" panose="020B0604030504040204" pitchFamily="50" charset="-128"/>
                <a:ea typeface="メイリオ" panose="020B0604030504040204" pitchFamily="50" charset="-128"/>
              </a:rPr>
              <a:t>常勤</a:t>
            </a:r>
            <a:r>
              <a:rPr lang="ja-JP" altLang="en-US" sz="2000" dirty="0" smtClean="0">
                <a:solidFill>
                  <a:srgbClr val="000000"/>
                </a:solidFill>
                <a:latin typeface="メイリオ" panose="020B0604030504040204" pitchFamily="50" charset="-128"/>
                <a:ea typeface="メイリオ" panose="020B0604030504040204" pitchFamily="50" charset="-128"/>
              </a:rPr>
              <a:t>要件を満たす。）</a:t>
            </a:r>
            <a:endParaRPr lang="en-US" altLang="ja-JP" sz="2000" dirty="0" smtClean="0">
              <a:solidFill>
                <a:srgbClr val="000000"/>
              </a:solidFill>
              <a:latin typeface="メイリオ" panose="020B0604030504040204" pitchFamily="50" charset="-128"/>
              <a:ea typeface="メイリオ" panose="020B0604030504040204" pitchFamily="50" charset="-128"/>
            </a:endParaRPr>
          </a:p>
          <a:p>
            <a:pPr marL="457200" lvl="1" indent="0">
              <a:buClr>
                <a:srgbClr val="000000"/>
              </a:buClr>
              <a:buNone/>
            </a:pPr>
            <a:r>
              <a:rPr lang="ja-JP" altLang="en-US" sz="2000" dirty="0">
                <a:solidFill>
                  <a:srgbClr val="000000"/>
                </a:solidFill>
                <a:latin typeface="メイリオ" panose="020B0604030504040204" pitchFamily="50" charset="-128"/>
                <a:ea typeface="メイリオ" panose="020B0604030504040204" pitchFamily="50" charset="-128"/>
              </a:rPr>
              <a:t>　</a:t>
            </a: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3</a:t>
            </a:fld>
            <a:endParaRPr lang="en-US" altLang="ja-JP"/>
          </a:p>
        </p:txBody>
      </p:sp>
      <p:pic>
        <p:nvPicPr>
          <p:cNvPr id="5"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end="8643.2199"/>
                </p14:media>
              </p:ext>
            </p:extLst>
          </p:nvPr>
        </p:nvPicPr>
        <p:blipFill>
          <a:blip r:embed="rId7"/>
          <a:stretch>
            <a:fillRect/>
          </a:stretch>
        </p:blipFill>
        <p:spPr>
          <a:xfrm>
            <a:off x="8280400" y="2420888"/>
            <a:ext cx="406400" cy="406400"/>
          </a:xfrm>
          <a:prstGeom prst="rect">
            <a:avLst/>
          </a:prstGeom>
        </p:spPr>
      </p:pic>
      <p:pic>
        <p:nvPicPr>
          <p:cNvPr id="7" name="録音されたサウンド">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67700" y="5943559"/>
            <a:ext cx="406400" cy="406400"/>
          </a:xfrm>
          <a:prstGeom prst="rect">
            <a:avLst/>
          </a:prstGeom>
        </p:spPr>
      </p:pic>
    </p:spTree>
    <p:extLst>
      <p:ext uri="{BB962C8B-B14F-4D97-AF65-F5344CB8AC3E}">
        <p14:creationId xmlns:p14="http://schemas.microsoft.com/office/powerpoint/2010/main" val="3262216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00"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870" fill="hold"/>
                                        <p:tgtEl>
                                          <p:spTgt spid="7"/>
                                        </p:tgtEl>
                                      </p:cBhvr>
                                    </p:cmd>
                                  </p:childTnLst>
                                </p:cTn>
                              </p:par>
                            </p:childTnLst>
                          </p:cTn>
                        </p:par>
                      </p:childTnLst>
                    </p:cTn>
                  </p:par>
                </p:childTnLst>
              </p:cTn>
              <p:nextCondLst>
                <p:cond evt="onClick" delay="0">
                  <p:tgtEl>
                    <p:spTgt spid="7"/>
                  </p:tgtEl>
                </p:cond>
              </p:nextCondLst>
            </p:seq>
            <p:audio>
              <p:cMediaNode vol="100000">
                <p:cTn id="13"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94123"/>
          </a:xfrm>
          <a:solidFill>
            <a:srgbClr val="0088EE"/>
          </a:solidFill>
        </p:spPr>
        <p:txBody>
          <a:bodyPr/>
          <a:lstStyle/>
          <a:p>
            <a:r>
              <a:rPr kumimoji="1" lang="ja-JP" altLang="en-US" sz="240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kumimoji="1" lang="en-US" altLang="ja-JP" sz="2400" dirty="0" smtClean="0">
                <a:solidFill>
                  <a:schemeClr val="bg1"/>
                </a:solidFill>
                <a:latin typeface="メイリオ" panose="020B0604030504040204" pitchFamily="50" charset="-128"/>
                <a:ea typeface="メイリオ" panose="020B0604030504040204" pitchFamily="50" charset="-128"/>
              </a:rPr>
              <a:t/>
            </a:r>
            <a:br>
              <a:rPr kumimoji="1" lang="en-US" altLang="ja-JP" sz="2400" dirty="0" smtClean="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人員に関する</a:t>
            </a:r>
            <a:r>
              <a:rPr lang="ja-JP" altLang="en-US" sz="2400" dirty="0" smtClean="0">
                <a:solidFill>
                  <a:schemeClr val="bg1"/>
                </a:solidFill>
                <a:latin typeface="メイリオ" panose="020B0604030504040204" pitchFamily="50" charset="-128"/>
                <a:ea typeface="メイリオ" panose="020B0604030504040204" pitchFamily="50" charset="-128"/>
              </a:rPr>
              <a:t>もの（３）</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36512" y="1556792"/>
            <a:ext cx="8229600" cy="4721189"/>
          </a:xfrm>
        </p:spPr>
        <p:txBody>
          <a:bodyPr/>
          <a:lstStyle/>
          <a:p>
            <a:pPr marL="0" indent="0">
              <a:buNone/>
            </a:pPr>
            <a:r>
              <a:rPr lang="ja-JP" altLang="en-US" sz="2800" dirty="0" smtClean="0">
                <a:solidFill>
                  <a:srgbClr val="292929"/>
                </a:solidFill>
                <a:latin typeface="メイリオ" panose="020B0604030504040204" pitchFamily="50" charset="-128"/>
                <a:ea typeface="メイリオ" panose="020B0604030504040204" pitchFamily="50" charset="-128"/>
              </a:rPr>
              <a:t>（２）人員に関する基準の指摘事項</a:t>
            </a: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400" dirty="0" smtClean="0">
                <a:solidFill>
                  <a:srgbClr val="292929"/>
                </a:solidFill>
                <a:latin typeface="メイリオ" panose="020B0604030504040204" pitchFamily="50" charset="-128"/>
                <a:ea typeface="メイリオ" panose="020B0604030504040204" pitchFamily="50" charset="-128"/>
              </a:rPr>
              <a:t>各指定基準に定められた、従業者の員数を配置すること。</a:t>
            </a:r>
            <a:endParaRPr lang="en-US" altLang="ja-JP" sz="2400" dirty="0" smtClean="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ja-JP" altLang="en-US" sz="24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4</a:t>
            </a:fld>
            <a:endParaRPr lang="en-US" altLang="ja-JP" dirty="0"/>
          </a:p>
        </p:txBody>
      </p:sp>
      <p:sp>
        <p:nvSpPr>
          <p:cNvPr id="6" name="テキスト ボックス 5"/>
          <p:cNvSpPr txBox="1"/>
          <p:nvPr/>
        </p:nvSpPr>
        <p:spPr>
          <a:xfrm>
            <a:off x="436512" y="2588203"/>
            <a:ext cx="8208912" cy="2862322"/>
          </a:xfrm>
          <a:prstGeom prst="rect">
            <a:avLst/>
          </a:prstGeom>
          <a:noFill/>
          <a:ln>
            <a:solidFill>
              <a:schemeClr val="tx1"/>
            </a:solidFill>
            <a:prstDash val="dash"/>
          </a:ln>
        </p:spPr>
        <p:txBody>
          <a:bodyPr wrap="square" rtlCol="0">
            <a:spAutoFit/>
          </a:bodyPr>
          <a:lstStyle/>
          <a:p>
            <a:pPr lvl="0">
              <a:spcBef>
                <a:spcPct val="20000"/>
              </a:spcBef>
            </a:pPr>
            <a:r>
              <a:rPr lang="ja-JP" altLang="en-US" kern="0" dirty="0">
                <a:solidFill>
                  <a:schemeClr val="tx2"/>
                </a:solidFill>
                <a:latin typeface="メイリオ" panose="020B0604030504040204" pitchFamily="50" charset="-128"/>
                <a:ea typeface="メイリオ" panose="020B0604030504040204" pitchFamily="50" charset="-128"/>
              </a:rPr>
              <a:t>（</a:t>
            </a:r>
            <a:r>
              <a:rPr lang="ja-JP" altLang="en-US" kern="0" dirty="0" smtClean="0">
                <a:solidFill>
                  <a:schemeClr val="tx2"/>
                </a:solidFill>
                <a:latin typeface="メイリオ" panose="020B0604030504040204" pitchFamily="50" charset="-128"/>
                <a:ea typeface="メイリオ" panose="020B0604030504040204" pitchFamily="50" charset="-128"/>
              </a:rPr>
              <a:t>指摘事項）</a:t>
            </a:r>
            <a:endParaRPr lang="en-US" altLang="ja-JP" kern="0" dirty="0">
              <a:solidFill>
                <a:schemeClr val="tx2"/>
              </a:solidFill>
              <a:latin typeface="メイリオ" panose="020B0604030504040204" pitchFamily="50" charset="-128"/>
              <a:ea typeface="メイリオ" panose="020B0604030504040204" pitchFamily="50" charset="-128"/>
            </a:endParaRPr>
          </a:p>
          <a:p>
            <a:pPr marL="342900" lvl="0" indent="-342900">
              <a:spcBef>
                <a:spcPct val="20000"/>
              </a:spcBef>
              <a:buFont typeface="Wingdings" panose="05000000000000000000" pitchFamily="2" charset="2"/>
              <a:buChar char="l"/>
            </a:pPr>
            <a:r>
              <a:rPr lang="ja-JP" altLang="en-US" kern="0" dirty="0" smtClean="0">
                <a:solidFill>
                  <a:schemeClr val="tx2"/>
                </a:solidFill>
                <a:latin typeface="メイリオ" panose="020B0604030504040204" pitchFamily="50" charset="-128"/>
                <a:ea typeface="メイリオ" panose="020B0604030504040204" pitchFamily="50" charset="-128"/>
              </a:rPr>
              <a:t>常勤の介護支援専門員が配置されていない。（介護老人福祉施設）</a:t>
            </a:r>
            <a:endParaRPr lang="en-US" altLang="ja-JP" kern="0" dirty="0" smtClean="0">
              <a:solidFill>
                <a:schemeClr val="tx2"/>
              </a:solidFill>
              <a:latin typeface="メイリオ" panose="020B0604030504040204" pitchFamily="50" charset="-128"/>
              <a:ea typeface="メイリオ" panose="020B0604030504040204" pitchFamily="50" charset="-128"/>
            </a:endParaRPr>
          </a:p>
          <a:p>
            <a:pPr marL="342900" lvl="0" indent="-342900">
              <a:spcBef>
                <a:spcPct val="20000"/>
              </a:spcBef>
              <a:buFont typeface="Wingdings" panose="05000000000000000000" pitchFamily="2" charset="2"/>
              <a:buChar char="l"/>
            </a:pPr>
            <a:r>
              <a:rPr lang="ja-JP" altLang="en-US" kern="0" dirty="0" smtClean="0">
                <a:solidFill>
                  <a:schemeClr val="tx2"/>
                </a:solidFill>
                <a:latin typeface="メイリオ" panose="020B0604030504040204" pitchFamily="50" charset="-128"/>
                <a:ea typeface="メイリオ" panose="020B0604030504040204" pitchFamily="50" charset="-128"/>
              </a:rPr>
              <a:t>夜勤を行う介護職員又は看護職員の数に、機能訓練指導員の勤務時間を含めている。（介護老人福祉施設）</a:t>
            </a:r>
            <a:endParaRPr lang="en-US" altLang="ja-JP" kern="0" dirty="0" smtClean="0">
              <a:solidFill>
                <a:schemeClr val="tx2"/>
              </a:solidFill>
              <a:latin typeface="メイリオ" panose="020B0604030504040204" pitchFamily="50" charset="-128"/>
              <a:ea typeface="メイリオ" panose="020B0604030504040204" pitchFamily="50" charset="-128"/>
            </a:endParaRPr>
          </a:p>
          <a:p>
            <a:pPr marL="342900" lvl="0" indent="-342900">
              <a:spcBef>
                <a:spcPct val="20000"/>
              </a:spcBef>
              <a:buFont typeface="Wingdings" panose="05000000000000000000" pitchFamily="2" charset="2"/>
              <a:buChar char="l"/>
            </a:pPr>
            <a:r>
              <a:rPr lang="ja-JP" altLang="en-US" kern="0" dirty="0" smtClean="0">
                <a:solidFill>
                  <a:schemeClr val="tx2"/>
                </a:solidFill>
                <a:latin typeface="メイリオ" panose="020B0604030504040204" pitchFamily="50" charset="-128"/>
                <a:ea typeface="メイリオ" panose="020B0604030504040204" pitchFamily="50" charset="-128"/>
              </a:rPr>
              <a:t>機能</a:t>
            </a:r>
            <a:r>
              <a:rPr lang="ja-JP" altLang="en-US" kern="0" dirty="0">
                <a:solidFill>
                  <a:schemeClr val="tx2"/>
                </a:solidFill>
                <a:latin typeface="メイリオ" panose="020B0604030504040204" pitchFamily="50" charset="-128"/>
                <a:ea typeface="メイリオ" panose="020B0604030504040204" pitchFamily="50" charset="-128"/>
              </a:rPr>
              <a:t>訓練指導員が配置されて</a:t>
            </a:r>
            <a:r>
              <a:rPr lang="ja-JP" altLang="en-US" kern="0" dirty="0" smtClean="0">
                <a:solidFill>
                  <a:schemeClr val="tx2"/>
                </a:solidFill>
                <a:latin typeface="メイリオ" panose="020B0604030504040204" pitchFamily="50" charset="-128"/>
                <a:ea typeface="メイリオ" panose="020B0604030504040204" pitchFamily="50" charset="-128"/>
              </a:rPr>
              <a:t>いない。</a:t>
            </a:r>
            <a:r>
              <a:rPr lang="ja-JP" altLang="en-US" kern="0" dirty="0">
                <a:solidFill>
                  <a:schemeClr val="tx2"/>
                </a:solidFill>
                <a:latin typeface="メイリオ" panose="020B0604030504040204" pitchFamily="50" charset="-128"/>
                <a:ea typeface="メイリオ" panose="020B0604030504040204" pitchFamily="50" charset="-128"/>
              </a:rPr>
              <a:t>（特定施設）</a:t>
            </a:r>
            <a:endParaRPr lang="en-US" altLang="ja-JP" kern="0" dirty="0">
              <a:solidFill>
                <a:schemeClr val="tx2"/>
              </a:solidFill>
              <a:latin typeface="メイリオ" panose="020B0604030504040204" pitchFamily="50" charset="-128"/>
              <a:ea typeface="メイリオ" panose="020B0604030504040204" pitchFamily="50" charset="-128"/>
            </a:endParaRPr>
          </a:p>
          <a:p>
            <a:pPr marL="342900" lvl="0" indent="-342900">
              <a:spcBef>
                <a:spcPct val="20000"/>
              </a:spcBef>
              <a:buFont typeface="Wingdings" panose="05000000000000000000" pitchFamily="2" charset="2"/>
              <a:buChar char="l"/>
            </a:pPr>
            <a:r>
              <a:rPr lang="ja-JP" altLang="en-US" kern="0" dirty="0">
                <a:solidFill>
                  <a:schemeClr val="tx2"/>
                </a:solidFill>
                <a:latin typeface="メイリオ" panose="020B0604030504040204" pitchFamily="50" charset="-128"/>
                <a:ea typeface="メイリオ" panose="020B0604030504040204" pitchFamily="50" charset="-128"/>
              </a:rPr>
              <a:t>特定施設入居者生活介護の提供に当たる介護職員が常に１以上確保されて</a:t>
            </a:r>
            <a:r>
              <a:rPr lang="ja-JP" altLang="en-US" kern="0" dirty="0" smtClean="0">
                <a:solidFill>
                  <a:schemeClr val="tx2"/>
                </a:solidFill>
                <a:latin typeface="メイリオ" panose="020B0604030504040204" pitchFamily="50" charset="-128"/>
                <a:ea typeface="メイリオ" panose="020B0604030504040204" pitchFamily="50" charset="-128"/>
              </a:rPr>
              <a:t>いない。</a:t>
            </a:r>
            <a:r>
              <a:rPr lang="ja-JP" altLang="en-US" kern="0" dirty="0">
                <a:solidFill>
                  <a:schemeClr val="tx2"/>
                </a:solidFill>
                <a:latin typeface="メイリオ" panose="020B0604030504040204" pitchFamily="50" charset="-128"/>
                <a:ea typeface="メイリオ" panose="020B0604030504040204" pitchFamily="50" charset="-128"/>
              </a:rPr>
              <a:t>（特定施設</a:t>
            </a:r>
            <a:r>
              <a:rPr lang="ja-JP" altLang="en-US" kern="0" dirty="0" smtClean="0">
                <a:solidFill>
                  <a:schemeClr val="tx2"/>
                </a:solidFill>
                <a:latin typeface="メイリオ" panose="020B0604030504040204" pitchFamily="50" charset="-128"/>
                <a:ea typeface="メイリオ" panose="020B0604030504040204" pitchFamily="50" charset="-128"/>
              </a:rPr>
              <a:t>）</a:t>
            </a:r>
            <a:endParaRPr lang="en-US" altLang="ja-JP" kern="0" dirty="0" smtClean="0">
              <a:solidFill>
                <a:schemeClr val="tx2"/>
              </a:solidFill>
              <a:latin typeface="メイリオ" panose="020B0604030504040204" pitchFamily="50" charset="-128"/>
              <a:ea typeface="メイリオ" panose="020B0604030504040204" pitchFamily="50" charset="-128"/>
            </a:endParaRPr>
          </a:p>
          <a:p>
            <a:pPr marL="342900" lvl="0" indent="-342900">
              <a:spcBef>
                <a:spcPct val="20000"/>
              </a:spcBef>
              <a:buFont typeface="Wingdings" panose="05000000000000000000" pitchFamily="2" charset="2"/>
              <a:buChar char="l"/>
            </a:pPr>
            <a:r>
              <a:rPr lang="ja-JP" altLang="en-US" kern="0" dirty="0" smtClean="0">
                <a:solidFill>
                  <a:schemeClr val="tx2"/>
                </a:solidFill>
                <a:latin typeface="メイリオ" panose="020B0604030504040204" pitchFamily="50" charset="-128"/>
                <a:ea typeface="メイリオ" panose="020B0604030504040204" pitchFamily="50" charset="-128"/>
              </a:rPr>
              <a:t>勤務</a:t>
            </a:r>
            <a:r>
              <a:rPr lang="ja-JP" altLang="en-US" kern="0" dirty="0">
                <a:solidFill>
                  <a:schemeClr val="tx2"/>
                </a:solidFill>
                <a:latin typeface="メイリオ" panose="020B0604030504040204" pitchFamily="50" charset="-128"/>
                <a:ea typeface="メイリオ" panose="020B0604030504040204" pitchFamily="50" charset="-128"/>
              </a:rPr>
              <a:t>延時間数に、非常勤職員の休暇等の時間が算入されている。（各施設共通</a:t>
            </a:r>
            <a:r>
              <a:rPr lang="ja-JP" altLang="en-US" kern="0" dirty="0" smtClean="0">
                <a:solidFill>
                  <a:schemeClr val="tx2"/>
                </a:solidFill>
                <a:latin typeface="メイリオ" panose="020B0604030504040204" pitchFamily="50" charset="-128"/>
                <a:ea typeface="メイリオ" panose="020B0604030504040204" pitchFamily="50" charset="-128"/>
              </a:rPr>
              <a:t>）</a:t>
            </a:r>
            <a:endParaRPr lang="en-US" altLang="ja-JP" kern="0" dirty="0">
              <a:solidFill>
                <a:schemeClr val="tx2"/>
              </a:solidFill>
              <a:latin typeface="メイリオ" panose="020B0604030504040204" pitchFamily="50" charset="-128"/>
              <a:ea typeface="メイリオ" panose="020B0604030504040204" pitchFamily="50" charset="-128"/>
            </a:endParaRPr>
          </a:p>
        </p:txBody>
      </p:sp>
      <p:pic>
        <p:nvPicPr>
          <p:cNvPr id="5"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249368" y="2852936"/>
            <a:ext cx="406400" cy="406400"/>
          </a:xfrm>
          <a:prstGeom prst="rect">
            <a:avLst/>
          </a:prstGeom>
        </p:spPr>
      </p:pic>
      <p:pic>
        <p:nvPicPr>
          <p:cNvPr id="7" name="録音されたサウンド">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249368" y="3382640"/>
            <a:ext cx="406400" cy="406400"/>
          </a:xfrm>
          <a:prstGeom prst="rect">
            <a:avLst/>
          </a:prstGeom>
        </p:spPr>
      </p:pic>
      <p:pic>
        <p:nvPicPr>
          <p:cNvPr id="8" name="録音されたサウンド">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264884" y="3867214"/>
            <a:ext cx="406400" cy="406400"/>
          </a:xfrm>
          <a:prstGeom prst="rect">
            <a:avLst/>
          </a:prstGeom>
        </p:spPr>
      </p:pic>
      <p:pic>
        <p:nvPicPr>
          <p:cNvPr id="9" name="録音されたサウンド">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259712" y="4396918"/>
            <a:ext cx="406400" cy="406400"/>
          </a:xfrm>
          <a:prstGeom prst="rect">
            <a:avLst/>
          </a:prstGeom>
        </p:spPr>
      </p:pic>
      <p:pic>
        <p:nvPicPr>
          <p:cNvPr id="10" name="録音されたサウンド">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8249368" y="4932497"/>
            <a:ext cx="406400" cy="406400"/>
          </a:xfrm>
          <a:prstGeom prst="rect">
            <a:avLst/>
          </a:prstGeom>
        </p:spPr>
      </p:pic>
    </p:spTree>
    <p:extLst>
      <p:ext uri="{BB962C8B-B14F-4D97-AF65-F5344CB8AC3E}">
        <p14:creationId xmlns:p14="http://schemas.microsoft.com/office/powerpoint/2010/main" val="2604674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69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602"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694"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4895" fill="hold"/>
                                        <p:tgtEl>
                                          <p:spTgt spid="10"/>
                                        </p:tgtEl>
                                      </p:cBhvr>
                                    </p:cmd>
                                  </p:childTnLst>
                                </p:cTn>
                              </p:par>
                            </p:childTnLst>
                          </p:cTn>
                        </p:par>
                      </p:childTnLst>
                    </p:cTn>
                  </p:par>
                </p:childTnLst>
              </p:cTn>
              <p:nextCondLst>
                <p:cond evt="onClick" delay="0">
                  <p:tgtEl>
                    <p:spTgt spid="10"/>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94123"/>
          </a:xfrm>
          <a:solidFill>
            <a:srgbClr val="0088EE"/>
          </a:solidFill>
        </p:spPr>
        <p:txBody>
          <a:bodyPr/>
          <a:lstStyle/>
          <a:p>
            <a:r>
              <a:rPr kumimoji="1" lang="ja-JP" altLang="en-US" sz="240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kumimoji="1" lang="en-US" altLang="ja-JP" sz="2400" dirty="0" smtClean="0">
                <a:solidFill>
                  <a:schemeClr val="bg1"/>
                </a:solidFill>
                <a:latin typeface="メイリオ" panose="020B0604030504040204" pitchFamily="50" charset="-128"/>
                <a:ea typeface="メイリオ" panose="020B0604030504040204" pitchFamily="50" charset="-128"/>
              </a:rPr>
              <a:t/>
            </a:r>
            <a:br>
              <a:rPr kumimoji="1" lang="en-US" altLang="ja-JP" sz="2400" dirty="0" smtClean="0">
                <a:solidFill>
                  <a:schemeClr val="bg1"/>
                </a:solidFill>
                <a:latin typeface="メイリオ" panose="020B0604030504040204" pitchFamily="50" charset="-128"/>
                <a:ea typeface="メイリオ" panose="020B0604030504040204" pitchFamily="50" charset="-128"/>
              </a:rPr>
            </a:br>
            <a:r>
              <a:rPr lang="ja-JP" altLang="en-US" sz="2400" dirty="0" smtClean="0">
                <a:solidFill>
                  <a:schemeClr val="bg1"/>
                </a:solidFill>
                <a:latin typeface="メイリオ" panose="020B0604030504040204" pitchFamily="50" charset="-128"/>
                <a:ea typeface="メイリオ" panose="020B0604030504040204" pitchFamily="50" charset="-128"/>
              </a:rPr>
              <a:t>運営に</a:t>
            </a:r>
            <a:r>
              <a:rPr lang="ja-JP" altLang="en-US" sz="2400" dirty="0">
                <a:solidFill>
                  <a:schemeClr val="bg1"/>
                </a:solidFill>
                <a:latin typeface="メイリオ" panose="020B0604030504040204" pitchFamily="50" charset="-128"/>
                <a:ea typeface="メイリオ" panose="020B0604030504040204" pitchFamily="50" charset="-128"/>
              </a:rPr>
              <a:t>関する</a:t>
            </a:r>
            <a:r>
              <a:rPr lang="ja-JP" altLang="en-US" sz="2400" dirty="0" smtClean="0">
                <a:solidFill>
                  <a:schemeClr val="bg1"/>
                </a:solidFill>
                <a:latin typeface="メイリオ" panose="020B0604030504040204" pitchFamily="50" charset="-128"/>
                <a:ea typeface="メイリオ" panose="020B0604030504040204" pitchFamily="50" charset="-128"/>
              </a:rPr>
              <a:t>もの（１）</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412776"/>
            <a:ext cx="8229600" cy="4896544"/>
          </a:xfrm>
        </p:spPr>
        <p:txBody>
          <a:bodyPr/>
          <a:lstStyle/>
          <a:p>
            <a:pPr marL="0" indent="0">
              <a:buNone/>
            </a:pPr>
            <a:r>
              <a:rPr lang="ja-JP" altLang="en-US" sz="2800" dirty="0" smtClean="0">
                <a:solidFill>
                  <a:srgbClr val="292929"/>
                </a:solidFill>
                <a:latin typeface="メイリオ" panose="020B0604030504040204" pitchFamily="50" charset="-128"/>
                <a:ea typeface="メイリオ" panose="020B0604030504040204" pitchFamily="50" charset="-128"/>
              </a:rPr>
              <a:t>２　勤務体制の確保等</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勤務表は、</a:t>
            </a:r>
            <a:r>
              <a:rPr lang="ja-JP" altLang="en-US" sz="2000" dirty="0">
                <a:latin typeface="メイリオ" panose="020B0604030504040204" pitchFamily="50" charset="-128"/>
                <a:ea typeface="メイリオ" panose="020B0604030504040204" pitchFamily="50" charset="-128"/>
              </a:rPr>
              <a:t>施設ごと、</a:t>
            </a:r>
            <a:r>
              <a:rPr lang="ja-JP" altLang="en-US" sz="2000" dirty="0">
                <a:solidFill>
                  <a:srgbClr val="292929"/>
                </a:solidFill>
                <a:latin typeface="メイリオ" panose="020B0604030504040204" pitchFamily="50" charset="-128"/>
                <a:ea typeface="メイリオ" panose="020B0604030504040204" pitchFamily="50" charset="-128"/>
              </a:rPr>
              <a:t>月ごとに作成し、従業者の日々の勤務時間、</a:t>
            </a:r>
            <a:r>
              <a:rPr lang="ja-JP" altLang="en-US" sz="2000" dirty="0">
                <a:solidFill>
                  <a:srgbClr val="FF0000"/>
                </a:solidFill>
                <a:latin typeface="メイリオ" panose="020B0604030504040204" pitchFamily="50" charset="-128"/>
                <a:ea typeface="メイリオ" panose="020B0604030504040204" pitchFamily="50" charset="-128"/>
              </a:rPr>
              <a:t>常勤・非常勤の別</a:t>
            </a:r>
            <a:r>
              <a:rPr lang="ja-JP" altLang="en-US" sz="2000" dirty="0">
                <a:solidFill>
                  <a:srgbClr val="292929"/>
                </a:solidFill>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介護職員及び看護職員の配置</a:t>
            </a:r>
            <a:r>
              <a:rPr lang="ja-JP" altLang="en-US" sz="2000" dirty="0" smtClean="0">
                <a:solidFill>
                  <a:srgbClr val="292929"/>
                </a:solidFill>
                <a:latin typeface="メイリオ" panose="020B0604030504040204" pitchFamily="50" charset="-128"/>
                <a:ea typeface="メイリオ" panose="020B0604030504040204" pitchFamily="50" charset="-128"/>
              </a:rPr>
              <a:t>、管理者との</a:t>
            </a:r>
            <a:r>
              <a:rPr lang="ja-JP" altLang="en-US" sz="2000" dirty="0" smtClean="0">
                <a:solidFill>
                  <a:srgbClr val="FF0000"/>
                </a:solidFill>
                <a:latin typeface="メイリオ" panose="020B0604030504040204" pitchFamily="50" charset="-128"/>
                <a:ea typeface="メイリオ" panose="020B0604030504040204" pitchFamily="50" charset="-128"/>
              </a:rPr>
              <a:t>兼務</a:t>
            </a:r>
            <a:r>
              <a:rPr lang="ja-JP" altLang="en-US" sz="2000" dirty="0">
                <a:solidFill>
                  <a:srgbClr val="FF0000"/>
                </a:solidFill>
                <a:latin typeface="メイリオ" panose="020B0604030504040204" pitchFamily="50" charset="-128"/>
                <a:ea typeface="メイリオ" panose="020B0604030504040204" pitchFamily="50" charset="-128"/>
              </a:rPr>
              <a:t>関係等</a:t>
            </a:r>
            <a:r>
              <a:rPr lang="ja-JP" altLang="en-US" sz="2000" dirty="0">
                <a:solidFill>
                  <a:srgbClr val="292929"/>
                </a:solidFill>
                <a:latin typeface="メイリオ" panose="020B0604030504040204" pitchFamily="50" charset="-128"/>
                <a:ea typeface="メイリオ" panose="020B0604030504040204" pitchFamily="50" charset="-128"/>
              </a:rPr>
              <a:t>を明確にすること</a:t>
            </a:r>
            <a:r>
              <a:rPr lang="ja-JP" altLang="en-US" sz="2000" dirty="0" smtClean="0">
                <a:solidFill>
                  <a:srgbClr val="292929"/>
                </a:solidFill>
                <a:latin typeface="メイリオ" panose="020B0604030504040204" pitchFamily="50" charset="-128"/>
                <a:ea typeface="メイリオ" panose="020B0604030504040204" pitchFamily="50" charset="-128"/>
              </a:rPr>
              <a:t>。</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000" dirty="0">
                <a:solidFill>
                  <a:srgbClr val="292929"/>
                </a:solidFill>
                <a:latin typeface="メイリオ" panose="020B0604030504040204" pitchFamily="50" charset="-128"/>
                <a:ea typeface="メイリオ" panose="020B0604030504040204" pitchFamily="50" charset="-128"/>
              </a:rPr>
              <a:t>【</a:t>
            </a:r>
            <a:r>
              <a:rPr lang="ja-JP" altLang="en-US" sz="2000" dirty="0" smtClean="0">
                <a:solidFill>
                  <a:srgbClr val="292929"/>
                </a:solidFill>
                <a:latin typeface="メイリオ" panose="020B0604030504040204" pitchFamily="50" charset="-128"/>
                <a:ea typeface="メイリオ" panose="020B0604030504040204" pitchFamily="50" charset="-128"/>
              </a:rPr>
              <a:t>ユニット型施設</a:t>
            </a:r>
            <a:r>
              <a:rPr lang="en-US" altLang="ja-JP" sz="2000" dirty="0" smtClean="0">
                <a:solidFill>
                  <a:srgbClr val="292929"/>
                </a:solidFill>
                <a:latin typeface="メイリオ" panose="020B0604030504040204" pitchFamily="50" charset="-128"/>
                <a:ea typeface="メイリオ" panose="020B0604030504040204" pitchFamily="50" charset="-128"/>
              </a:rPr>
              <a:t>】</a:t>
            </a:r>
            <a:endParaRPr lang="en-US" altLang="ja-JP" sz="20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昼間については、</a:t>
            </a:r>
            <a:r>
              <a:rPr lang="ja-JP" altLang="en-US" sz="2000" dirty="0">
                <a:solidFill>
                  <a:srgbClr val="FF0000"/>
                </a:solidFill>
                <a:latin typeface="メイリオ" panose="020B0604030504040204" pitchFamily="50" charset="-128"/>
                <a:ea typeface="メイリオ" panose="020B0604030504040204" pitchFamily="50" charset="-128"/>
              </a:rPr>
              <a:t>ユニットごとに常時</a:t>
            </a:r>
            <a:r>
              <a:rPr lang="en-US" altLang="ja-JP" sz="2000" dirty="0">
                <a:solidFill>
                  <a:srgbClr val="FF0000"/>
                </a:solidFill>
                <a:latin typeface="メイリオ" panose="020B0604030504040204" pitchFamily="50" charset="-128"/>
                <a:ea typeface="メイリオ" panose="020B0604030504040204" pitchFamily="50" charset="-128"/>
              </a:rPr>
              <a:t>1</a:t>
            </a:r>
            <a:r>
              <a:rPr lang="ja-JP" altLang="en-US" sz="2000" dirty="0">
                <a:solidFill>
                  <a:srgbClr val="FF0000"/>
                </a:solidFill>
                <a:latin typeface="メイリオ" panose="020B0604030504040204" pitchFamily="50" charset="-128"/>
                <a:ea typeface="メイリオ" panose="020B0604030504040204" pitchFamily="50" charset="-128"/>
              </a:rPr>
              <a:t>人</a:t>
            </a:r>
            <a:r>
              <a:rPr lang="ja-JP" altLang="en-US" sz="2000" dirty="0" smtClean="0">
                <a:solidFill>
                  <a:srgbClr val="FF0000"/>
                </a:solidFill>
                <a:latin typeface="メイリオ" panose="020B0604030504040204" pitchFamily="50" charset="-128"/>
                <a:ea typeface="メイリオ" panose="020B0604030504040204" pitchFamily="50" charset="-128"/>
              </a:rPr>
              <a:t>以上、</a:t>
            </a:r>
            <a:r>
              <a:rPr lang="ja-JP" altLang="en-US" sz="2000" dirty="0" smtClean="0">
                <a:latin typeface="メイリオ" panose="020B0604030504040204" pitchFamily="50" charset="-128"/>
                <a:ea typeface="メイリオ" panose="020B0604030504040204" pitchFamily="50" charset="-128"/>
              </a:rPr>
              <a:t>夜間については</a:t>
            </a:r>
            <a:r>
              <a:rPr lang="ja-JP" altLang="en-US" sz="2000" dirty="0" smtClean="0">
                <a:solidFill>
                  <a:srgbClr val="FF0000"/>
                </a:solidFill>
                <a:latin typeface="メイリオ" panose="020B0604030504040204" pitchFamily="50" charset="-128"/>
                <a:ea typeface="メイリオ" panose="020B0604030504040204" pitchFamily="50" charset="-128"/>
              </a:rPr>
              <a:t>２ユニットごとに</a:t>
            </a:r>
            <a:r>
              <a:rPr lang="en-US" altLang="ja-JP" sz="2000" dirty="0" smtClean="0">
                <a:solidFill>
                  <a:srgbClr val="FF0000"/>
                </a:solidFill>
                <a:latin typeface="メイリオ" panose="020B0604030504040204" pitchFamily="50" charset="-128"/>
                <a:ea typeface="メイリオ" panose="020B0604030504040204" pitchFamily="50" charset="-128"/>
              </a:rPr>
              <a:t>1</a:t>
            </a:r>
            <a:r>
              <a:rPr lang="ja-JP" altLang="en-US" sz="2000" dirty="0" smtClean="0">
                <a:solidFill>
                  <a:srgbClr val="FF0000"/>
                </a:solidFill>
                <a:latin typeface="メイリオ" panose="020B0604030504040204" pitchFamily="50" charset="-128"/>
                <a:ea typeface="メイリオ" panose="020B0604030504040204" pitchFamily="50" charset="-128"/>
              </a:rPr>
              <a:t>人以上</a:t>
            </a:r>
            <a:r>
              <a:rPr lang="ja-JP" altLang="en-US" sz="2000" dirty="0" smtClean="0">
                <a:solidFill>
                  <a:srgbClr val="292929"/>
                </a:solidFill>
                <a:latin typeface="メイリオ" panose="020B0604030504040204" pitchFamily="50" charset="-128"/>
                <a:ea typeface="メイリオ" panose="020B0604030504040204" pitchFamily="50" charset="-128"/>
              </a:rPr>
              <a:t>の</a:t>
            </a:r>
            <a:r>
              <a:rPr lang="ja-JP" altLang="en-US" sz="2000" dirty="0">
                <a:solidFill>
                  <a:srgbClr val="292929"/>
                </a:solidFill>
                <a:latin typeface="メイリオ" panose="020B0604030504040204" pitchFamily="50" charset="-128"/>
                <a:ea typeface="メイリオ" panose="020B0604030504040204" pitchFamily="50" charset="-128"/>
              </a:rPr>
              <a:t>介護職員又は看護職員を配置すること。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ユニットごとに、</a:t>
            </a:r>
            <a:r>
              <a:rPr lang="ja-JP" altLang="en-US" sz="2000" dirty="0">
                <a:solidFill>
                  <a:srgbClr val="FF0000"/>
                </a:solidFill>
                <a:latin typeface="メイリオ" panose="020B0604030504040204" pitchFamily="50" charset="-128"/>
                <a:ea typeface="メイリオ" panose="020B0604030504040204" pitchFamily="50" charset="-128"/>
              </a:rPr>
              <a:t>常勤の</a:t>
            </a:r>
            <a:r>
              <a:rPr lang="ja-JP" altLang="en-US" sz="2000" dirty="0">
                <a:solidFill>
                  <a:srgbClr val="292929"/>
                </a:solidFill>
                <a:latin typeface="メイリオ" panose="020B0604030504040204" pitchFamily="50" charset="-128"/>
                <a:ea typeface="メイリオ" panose="020B0604030504040204" pitchFamily="50" charset="-128"/>
              </a:rPr>
              <a:t>ユニットリーダーを配置すること</a:t>
            </a:r>
            <a:r>
              <a:rPr lang="ja-JP" altLang="en-US" sz="2000" dirty="0" smtClean="0">
                <a:solidFill>
                  <a:srgbClr val="292929"/>
                </a:solidFill>
                <a:latin typeface="メイリオ" panose="020B0604030504040204" pitchFamily="50" charset="-128"/>
                <a:ea typeface="メイリオ" panose="020B0604030504040204" pitchFamily="50" charset="-128"/>
              </a:rPr>
              <a:t>。</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smtClean="0">
                <a:solidFill>
                  <a:srgbClr val="292929"/>
                </a:solidFill>
                <a:latin typeface="メイリオ" panose="020B0604030504040204" pitchFamily="50" charset="-128"/>
                <a:ea typeface="メイリオ" panose="020B0604030504040204" pitchFamily="50" charset="-128"/>
              </a:rPr>
              <a:t>ユニットリーダー研修を受講した職員を各施設に２名以上配置すること。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400" dirty="0" smtClean="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ja-JP" altLang="en-US" sz="24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5</a:t>
            </a:fld>
            <a:endParaRPr lang="en-US" altLang="ja-JP" dirty="0"/>
          </a:p>
        </p:txBody>
      </p:sp>
      <p:sp>
        <p:nvSpPr>
          <p:cNvPr id="6" name="テキスト ボックス 5"/>
          <p:cNvSpPr txBox="1"/>
          <p:nvPr/>
        </p:nvSpPr>
        <p:spPr>
          <a:xfrm>
            <a:off x="457200" y="5047304"/>
            <a:ext cx="8208912" cy="978729"/>
          </a:xfrm>
          <a:prstGeom prst="rect">
            <a:avLst/>
          </a:prstGeom>
          <a:noFill/>
          <a:ln>
            <a:solidFill>
              <a:schemeClr val="tx1"/>
            </a:solidFill>
            <a:prstDash val="dash"/>
          </a:ln>
        </p:spPr>
        <p:txBody>
          <a:bodyPr wrap="square" rtlCol="0">
            <a:spAutoFit/>
          </a:bodyPr>
          <a:lstStyle/>
          <a:p>
            <a:pPr lvl="0">
              <a:spcBef>
                <a:spcPct val="20000"/>
              </a:spcBef>
            </a:pPr>
            <a:r>
              <a:rPr lang="ja-JP" altLang="en-US" kern="0" dirty="0">
                <a:solidFill>
                  <a:schemeClr val="tx2"/>
                </a:solidFill>
                <a:latin typeface="メイリオ" panose="020B0604030504040204" pitchFamily="50" charset="-128"/>
                <a:ea typeface="メイリオ" panose="020B0604030504040204" pitchFamily="50" charset="-128"/>
              </a:rPr>
              <a:t>（</a:t>
            </a:r>
            <a:r>
              <a:rPr lang="ja-JP" altLang="en-US" kern="0" dirty="0" smtClean="0">
                <a:solidFill>
                  <a:schemeClr val="tx2"/>
                </a:solidFill>
                <a:latin typeface="メイリオ" panose="020B0604030504040204" pitchFamily="50" charset="-128"/>
                <a:ea typeface="メイリオ" panose="020B0604030504040204" pitchFamily="50" charset="-128"/>
              </a:rPr>
              <a:t>指摘事項）</a:t>
            </a:r>
            <a:endParaRPr lang="en-US" altLang="ja-JP" kern="0" dirty="0">
              <a:solidFill>
                <a:schemeClr val="tx2"/>
              </a:solidFill>
              <a:latin typeface="メイリオ" panose="020B0604030504040204" pitchFamily="50" charset="-128"/>
              <a:ea typeface="メイリオ" panose="020B0604030504040204" pitchFamily="50" charset="-128"/>
            </a:endParaRPr>
          </a:p>
          <a:p>
            <a:pPr marL="342900" indent="-342900">
              <a:spcBef>
                <a:spcPct val="20000"/>
              </a:spcBef>
              <a:buFont typeface="Wingdings" panose="05000000000000000000" pitchFamily="2" charset="2"/>
              <a:buChar char="l"/>
            </a:pPr>
            <a:r>
              <a:rPr lang="ja-JP" altLang="en-US" dirty="0" smtClean="0">
                <a:solidFill>
                  <a:schemeClr val="tx2"/>
                </a:solidFill>
                <a:latin typeface="メイリオ" panose="020B0604030504040204" pitchFamily="50" charset="-128"/>
                <a:ea typeface="メイリオ" panose="020B0604030504040204" pitchFamily="50" charset="-128"/>
              </a:rPr>
              <a:t>看護職員と機能訓練指導員が兼務しているが、兼務していることが勤務表等で明確になっていない。（介護老人福祉施設）</a:t>
            </a:r>
            <a:endParaRPr lang="en-US" altLang="ja-JP" kern="0" dirty="0" smtClean="0">
              <a:solidFill>
                <a:schemeClr val="tx2"/>
              </a:solidFill>
              <a:latin typeface="メイリオ" panose="020B0604030504040204" pitchFamily="50" charset="-128"/>
              <a:ea typeface="メイリオ" panose="020B0604030504040204" pitchFamily="50" charset="-128"/>
            </a:endParaRPr>
          </a:p>
        </p:txBody>
      </p:sp>
      <p:pic>
        <p:nvPicPr>
          <p:cNvPr id="5"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7812" y="4560817"/>
            <a:ext cx="406400" cy="406400"/>
          </a:xfrm>
          <a:prstGeom prst="rect">
            <a:avLst/>
          </a:prstGeom>
        </p:spPr>
      </p:pic>
    </p:spTree>
    <p:extLst>
      <p:ext uri="{BB962C8B-B14F-4D97-AF65-F5344CB8AC3E}">
        <p14:creationId xmlns:p14="http://schemas.microsoft.com/office/powerpoint/2010/main" val="2101399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66130"/>
          </a:xfrm>
          <a:solidFill>
            <a:srgbClr val="0088EE"/>
          </a:solidFill>
        </p:spPr>
        <p:txBody>
          <a:bodyPr/>
          <a:lstStyle/>
          <a:p>
            <a:r>
              <a:rPr kumimoji="1" lang="ja-JP" altLang="en-US" sz="240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kumimoji="1" lang="en-US" altLang="ja-JP" sz="2400" dirty="0" smtClean="0">
                <a:solidFill>
                  <a:schemeClr val="bg1"/>
                </a:solidFill>
                <a:latin typeface="メイリオ" panose="020B0604030504040204" pitchFamily="50" charset="-128"/>
                <a:ea typeface="メイリオ" panose="020B0604030504040204" pitchFamily="50" charset="-128"/>
              </a:rPr>
              <a:t/>
            </a:r>
            <a:br>
              <a:rPr kumimoji="1" lang="en-US" altLang="ja-JP" sz="2400" dirty="0" smtClean="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a:t>
            </a:r>
            <a:r>
              <a:rPr lang="ja-JP" altLang="en-US" sz="2400" dirty="0" smtClean="0">
                <a:solidFill>
                  <a:schemeClr val="bg1"/>
                </a:solidFill>
                <a:latin typeface="メイリオ" panose="020B0604030504040204" pitchFamily="50" charset="-128"/>
                <a:ea typeface="メイリオ" panose="020B0604030504040204" pitchFamily="50" charset="-128"/>
              </a:rPr>
              <a:t>に関するもの（２）</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556792"/>
            <a:ext cx="8229600" cy="4752528"/>
          </a:xfrm>
        </p:spPr>
        <p:txBody>
          <a:bodyPr/>
          <a:lstStyle/>
          <a:p>
            <a:pPr marL="0" indent="0">
              <a:buNone/>
            </a:pPr>
            <a:r>
              <a:rPr lang="ja-JP" altLang="en-US" sz="2400" dirty="0" smtClean="0">
                <a:solidFill>
                  <a:srgbClr val="292929"/>
                </a:solidFill>
                <a:latin typeface="メイリオ" panose="020B0604030504040204" pitchFamily="50" charset="-128"/>
                <a:ea typeface="メイリオ" panose="020B0604030504040204" pitchFamily="50" charset="-128"/>
              </a:rPr>
              <a:t>（ハラスメント防止の措置）</a:t>
            </a:r>
            <a:endParaRPr lang="en-US" altLang="ja-JP" sz="24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smtClean="0">
                <a:solidFill>
                  <a:srgbClr val="292929"/>
                </a:solidFill>
                <a:latin typeface="メイリオ" panose="020B0604030504040204" pitchFamily="50" charset="-128"/>
                <a:ea typeface="メイリオ" panose="020B0604030504040204" pitchFamily="50" charset="-128"/>
              </a:rPr>
              <a:t>各施設共通</a:t>
            </a:r>
            <a:r>
              <a:rPr lang="en-US" altLang="ja-JP" sz="2400" dirty="0" smtClean="0">
                <a:solidFill>
                  <a:srgbClr val="292929"/>
                </a:solidFill>
                <a:latin typeface="メイリオ" panose="020B0604030504040204" pitchFamily="50" charset="-128"/>
                <a:ea typeface="メイリオ" panose="020B0604030504040204" pitchFamily="50" charset="-128"/>
              </a:rPr>
              <a:t>】</a:t>
            </a:r>
          </a:p>
          <a:p>
            <a:pP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適切</a:t>
            </a:r>
            <a:r>
              <a:rPr lang="ja-JP" altLang="en-US" sz="2000" dirty="0" smtClean="0">
                <a:solidFill>
                  <a:srgbClr val="292929"/>
                </a:solidFill>
                <a:latin typeface="メイリオ" panose="020B0604030504040204" pitchFamily="50" charset="-128"/>
                <a:ea typeface="メイリオ" panose="020B0604030504040204" pitchFamily="50" charset="-128"/>
              </a:rPr>
              <a:t>なサービス</a:t>
            </a:r>
            <a:r>
              <a:rPr lang="ja-JP" altLang="en-US" sz="2000" dirty="0">
                <a:solidFill>
                  <a:srgbClr val="292929"/>
                </a:solidFill>
                <a:latin typeface="メイリオ" panose="020B0604030504040204" pitchFamily="50" charset="-128"/>
                <a:ea typeface="メイリオ" panose="020B0604030504040204" pitchFamily="50" charset="-128"/>
              </a:rPr>
              <a:t>の提供を確保する観点から、職場において行われる性的な言動又は優越的な関係を背景とした言動であって業務上必要かつ相当な範囲を超えたものにより従業者の就業環境が害されることを防止するための方針の明確化等の必要な措置を講じなければならない。</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Ø"/>
            </a:pPr>
            <a:r>
              <a:rPr lang="ja-JP" altLang="en-US" sz="2000" dirty="0" smtClean="0">
                <a:solidFill>
                  <a:srgbClr val="292929"/>
                </a:solidFill>
                <a:latin typeface="メイリオ" panose="020B0604030504040204" pitchFamily="50" charset="-128"/>
                <a:ea typeface="メイリオ" panose="020B0604030504040204" pitchFamily="50" charset="-128"/>
              </a:rPr>
              <a:t>ハラスメントに対する事業所の方針の明確化及びその周知・啓発</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Ø"/>
            </a:pPr>
            <a:r>
              <a:rPr lang="ja-JP" altLang="en-US" sz="2000" dirty="0" smtClean="0">
                <a:solidFill>
                  <a:srgbClr val="292929"/>
                </a:solidFill>
                <a:latin typeface="メイリオ" panose="020B0604030504040204" pitchFamily="50" charset="-128"/>
                <a:ea typeface="メイリオ" panose="020B0604030504040204" pitchFamily="50" charset="-128"/>
              </a:rPr>
              <a:t>ハラスメントに関する相談への対応窓口を定め、従業者に周知</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4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6</a:t>
            </a:fld>
            <a:endParaRPr lang="en-US" altLang="ja-JP"/>
          </a:p>
        </p:txBody>
      </p:sp>
      <p:sp>
        <p:nvSpPr>
          <p:cNvPr id="5" name="テキスト ボックス 4"/>
          <p:cNvSpPr txBox="1"/>
          <p:nvPr/>
        </p:nvSpPr>
        <p:spPr>
          <a:xfrm>
            <a:off x="457200" y="5125184"/>
            <a:ext cx="8136904" cy="707886"/>
          </a:xfrm>
          <a:prstGeom prst="rect">
            <a:avLst/>
          </a:prstGeom>
          <a:noFill/>
          <a:ln>
            <a:solidFill>
              <a:schemeClr val="tx1"/>
            </a:solidFill>
            <a:prstDash val="dash"/>
          </a:ln>
        </p:spPr>
        <p:txBody>
          <a:bodyPr wrap="square" rtlCol="0">
            <a:spAutoFit/>
          </a:bodyPr>
          <a:lstStyle/>
          <a:p>
            <a:r>
              <a:rPr kumimoji="1" lang="ja-JP" altLang="en-US" sz="2000" dirty="0" smtClean="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kumimoji="1" lang="ja-JP" altLang="en-US" sz="2000" dirty="0" smtClean="0">
                <a:solidFill>
                  <a:schemeClr val="tx2"/>
                </a:solidFill>
                <a:latin typeface="メイリオ" panose="020B0604030504040204" pitchFamily="50" charset="-128"/>
                <a:ea typeface="メイリオ" panose="020B0604030504040204" pitchFamily="50" charset="-128"/>
              </a:rPr>
              <a:t>指針は策定しているが、職員に相談窓口等が周知されていない。</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p:txBody>
      </p:sp>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796" y="4610772"/>
            <a:ext cx="406400" cy="406400"/>
          </a:xfrm>
          <a:prstGeom prst="rect">
            <a:avLst/>
          </a:prstGeom>
        </p:spPr>
      </p:pic>
    </p:spTree>
    <p:extLst>
      <p:ext uri="{BB962C8B-B14F-4D97-AF65-F5344CB8AC3E}">
        <p14:creationId xmlns:p14="http://schemas.microsoft.com/office/powerpoint/2010/main" val="26699231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8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66130"/>
          </a:xfrm>
          <a:solidFill>
            <a:srgbClr val="0088EE"/>
          </a:solidFill>
        </p:spPr>
        <p:txBody>
          <a:bodyPr/>
          <a:lstStyle/>
          <a:p>
            <a:r>
              <a:rPr kumimoji="1" lang="ja-JP" altLang="en-US" sz="240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kumimoji="1" lang="en-US" altLang="ja-JP" sz="2400" dirty="0" smtClean="0">
                <a:solidFill>
                  <a:schemeClr val="bg1"/>
                </a:solidFill>
                <a:latin typeface="メイリオ" panose="020B0604030504040204" pitchFamily="50" charset="-128"/>
                <a:ea typeface="メイリオ" panose="020B0604030504040204" pitchFamily="50" charset="-128"/>
              </a:rPr>
              <a:t/>
            </a:r>
            <a:br>
              <a:rPr kumimoji="1" lang="en-US" altLang="ja-JP" sz="2400" dirty="0" smtClean="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a:t>
            </a:r>
            <a:r>
              <a:rPr lang="ja-JP" altLang="en-US" sz="2400" dirty="0" smtClean="0">
                <a:solidFill>
                  <a:schemeClr val="bg1"/>
                </a:solidFill>
                <a:latin typeface="メイリオ" panose="020B0604030504040204" pitchFamily="50" charset="-128"/>
                <a:ea typeface="メイリオ" panose="020B0604030504040204" pitchFamily="50" charset="-128"/>
              </a:rPr>
              <a:t>に関するもの（３）</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556792"/>
            <a:ext cx="8229600" cy="4752528"/>
          </a:xfrm>
        </p:spPr>
        <p:txBody>
          <a:bodyPr/>
          <a:lstStyle/>
          <a:p>
            <a:pPr marL="0" indent="0">
              <a:buNone/>
            </a:pPr>
            <a:r>
              <a:rPr lang="ja-JP" altLang="en-US" sz="2800" dirty="0" smtClean="0">
                <a:solidFill>
                  <a:srgbClr val="292929"/>
                </a:solidFill>
                <a:latin typeface="メイリオ" panose="020B0604030504040204" pitchFamily="50" charset="-128"/>
                <a:ea typeface="メイリオ" panose="020B0604030504040204" pitchFamily="50" charset="-128"/>
              </a:rPr>
              <a:t>３　運営規程</a:t>
            </a: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smtClean="0">
                <a:solidFill>
                  <a:srgbClr val="292929"/>
                </a:solidFill>
                <a:latin typeface="メイリオ" panose="020B0604030504040204" pitchFamily="50" charset="-128"/>
                <a:ea typeface="メイリオ" panose="020B0604030504040204" pitchFamily="50" charset="-128"/>
              </a:rPr>
              <a:t>各施設共通</a:t>
            </a:r>
            <a:r>
              <a:rPr lang="en-US" altLang="ja-JP" sz="2400" dirty="0" smtClean="0">
                <a:solidFill>
                  <a:srgbClr val="292929"/>
                </a:solidFill>
                <a:latin typeface="メイリオ" panose="020B0604030504040204" pitchFamily="50" charset="-128"/>
                <a:ea typeface="メイリオ" panose="020B0604030504040204" pitchFamily="50" charset="-128"/>
              </a:rPr>
              <a:t>】</a:t>
            </a:r>
          </a:p>
          <a:p>
            <a:pPr>
              <a:buFont typeface="Wingdings" panose="05000000000000000000" pitchFamily="2" charset="2"/>
              <a:buChar char="n"/>
            </a:pPr>
            <a:r>
              <a:rPr lang="ja-JP" altLang="en-US" sz="2000" dirty="0" smtClean="0">
                <a:solidFill>
                  <a:srgbClr val="292929"/>
                </a:solidFill>
                <a:latin typeface="メイリオ" panose="020B0604030504040204" pitchFamily="50" charset="-128"/>
                <a:ea typeface="メイリオ" panose="020B0604030504040204" pitchFamily="50" charset="-128"/>
              </a:rPr>
              <a:t>所定の重要事項に関する規程（運営規定）を定めること。</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smtClean="0">
                <a:solidFill>
                  <a:srgbClr val="292929"/>
                </a:solidFill>
                <a:latin typeface="メイリオ" panose="020B0604030504040204" pitchFamily="50" charset="-128"/>
                <a:ea typeface="メイリオ" panose="020B0604030504040204" pitchFamily="50" charset="-128"/>
              </a:rPr>
              <a:t>新たに虐待の防止のための措置に関する事項を定めることとなっているので留意すること。（</a:t>
            </a:r>
            <a:r>
              <a:rPr lang="ja-JP" altLang="en-US" sz="2000" dirty="0" smtClean="0">
                <a:solidFill>
                  <a:srgbClr val="FF0000"/>
                </a:solidFill>
                <a:latin typeface="メイリオ" panose="020B0604030504040204" pitchFamily="50" charset="-128"/>
                <a:ea typeface="メイリオ" panose="020B0604030504040204" pitchFamily="50" charset="-128"/>
              </a:rPr>
              <a:t>令和６年４月１日より義務化</a:t>
            </a:r>
            <a:r>
              <a:rPr lang="ja-JP" altLang="en-US" sz="2000" dirty="0" smtClean="0">
                <a:solidFill>
                  <a:srgbClr val="292929"/>
                </a:solidFill>
                <a:latin typeface="メイリオ" panose="020B0604030504040204" pitchFamily="50" charset="-128"/>
                <a:ea typeface="メイリオ" panose="020B0604030504040204" pitchFamily="50" charset="-128"/>
              </a:rPr>
              <a:t>）</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4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7</a:t>
            </a:fld>
            <a:endParaRPr lang="en-US" altLang="ja-JP"/>
          </a:p>
        </p:txBody>
      </p:sp>
      <p:sp>
        <p:nvSpPr>
          <p:cNvPr id="5" name="テキスト ボックス 4"/>
          <p:cNvSpPr txBox="1"/>
          <p:nvPr/>
        </p:nvSpPr>
        <p:spPr>
          <a:xfrm>
            <a:off x="456772" y="3613958"/>
            <a:ext cx="8136904" cy="2862322"/>
          </a:xfrm>
          <a:prstGeom prst="rect">
            <a:avLst/>
          </a:prstGeom>
          <a:noFill/>
          <a:ln>
            <a:solidFill>
              <a:schemeClr val="tx1"/>
            </a:solidFill>
            <a:prstDash val="dash"/>
          </a:ln>
        </p:spPr>
        <p:txBody>
          <a:bodyPr wrap="square" rtlCol="0">
            <a:spAutoFit/>
          </a:bodyPr>
          <a:lstStyle/>
          <a:p>
            <a:r>
              <a:rPr kumimoji="1" lang="ja-JP" altLang="en-US" sz="2000" dirty="0" smtClean="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kumimoji="1" lang="ja-JP" altLang="en-US" sz="2000" dirty="0" smtClean="0">
                <a:solidFill>
                  <a:schemeClr val="tx2"/>
                </a:solidFill>
                <a:latin typeface="メイリオ" panose="020B0604030504040204" pitchFamily="50" charset="-128"/>
                <a:ea typeface="メイリオ" panose="020B0604030504040204" pitchFamily="50" charset="-128"/>
              </a:rPr>
              <a:t>運営規定が適切に整備されていない（誤字脱字、更新もれ）。</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2000" dirty="0">
                <a:solidFill>
                  <a:schemeClr val="tx2"/>
                </a:solidFill>
                <a:latin typeface="メイリオ" panose="020B0604030504040204" pitchFamily="50" charset="-128"/>
                <a:ea typeface="メイリオ" panose="020B0604030504040204" pitchFamily="50" charset="-128"/>
              </a:rPr>
              <a:t>運営</a:t>
            </a:r>
            <a:r>
              <a:rPr lang="ja-JP" altLang="en-US" sz="2000" dirty="0" smtClean="0">
                <a:solidFill>
                  <a:schemeClr val="tx2"/>
                </a:solidFill>
                <a:latin typeface="メイリオ" panose="020B0604030504040204" pitchFamily="50" charset="-128"/>
                <a:ea typeface="メイリオ" panose="020B0604030504040204" pitchFamily="50" charset="-128"/>
              </a:rPr>
              <a:t>規定に、「利用に当たっての留意事項」「緊急時における対応方法」が定められていない。</a:t>
            </a:r>
            <a:endParaRPr lang="en-US" altLang="ja-JP" sz="2000" dirty="0" smtClean="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2000" dirty="0">
                <a:solidFill>
                  <a:schemeClr val="tx2"/>
                </a:solidFill>
                <a:latin typeface="メイリオ" panose="020B0604030504040204" pitchFamily="50" charset="-128"/>
                <a:ea typeface="メイリオ" panose="020B0604030504040204" pitchFamily="50" charset="-128"/>
              </a:rPr>
              <a:t>運営規定に虐待の防止のための措置に関する事項について記載がなかった。（特定施設）</a:t>
            </a:r>
            <a:endParaRPr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2000" dirty="0">
                <a:latin typeface="メイリオ" panose="020B0604030504040204" pitchFamily="50" charset="-128"/>
                <a:ea typeface="メイリオ" panose="020B0604030504040204" pitchFamily="50" charset="-128"/>
              </a:rPr>
              <a:t>運営規定</a:t>
            </a:r>
            <a:r>
              <a:rPr lang="ja-JP" altLang="en-US" sz="2000" dirty="0" smtClean="0">
                <a:latin typeface="メイリオ" panose="020B0604030504040204" pitchFamily="50" charset="-128"/>
                <a:ea typeface="メイリオ" panose="020B0604030504040204" pitchFamily="50" charset="-128"/>
              </a:rPr>
              <a:t>の内容に変更があったにもかかわらず、変更届を提出</a:t>
            </a:r>
            <a:r>
              <a:rPr lang="ja-JP" altLang="en-US" sz="2000" dirty="0">
                <a:latin typeface="メイリオ" panose="020B0604030504040204" pitchFamily="50" charset="-128"/>
                <a:ea typeface="メイリオ" panose="020B0604030504040204" pitchFamily="50" charset="-128"/>
              </a:rPr>
              <a:t>して</a:t>
            </a:r>
            <a:r>
              <a:rPr lang="ja-JP" altLang="en-US" sz="2000" dirty="0" smtClean="0">
                <a:latin typeface="メイリオ" panose="020B0604030504040204" pitchFamily="50" charset="-128"/>
                <a:ea typeface="メイリオ" panose="020B0604030504040204" pitchFamily="50" charset="-128"/>
              </a:rPr>
              <a:t>いない</a:t>
            </a:r>
            <a:r>
              <a:rPr lang="ja-JP" altLang="en-US" sz="2000" dirty="0" smtClean="0">
                <a:solidFill>
                  <a:srgbClr val="292929"/>
                </a:solidFill>
                <a:latin typeface="メイリオ" panose="020B0604030504040204" pitchFamily="50" charset="-128"/>
                <a:ea typeface="メイリオ" panose="020B0604030504040204" pitchFamily="50" charset="-128"/>
              </a:rPr>
              <a:t>。</a:t>
            </a:r>
            <a:r>
              <a:rPr lang="ja-JP" altLang="en-US" sz="2000" dirty="0">
                <a:solidFill>
                  <a:schemeClr val="tx2"/>
                </a:solidFill>
                <a:latin typeface="メイリオ" panose="020B0604030504040204" pitchFamily="50" charset="-128"/>
                <a:ea typeface="メイリオ" panose="020B0604030504040204" pitchFamily="50" charset="-128"/>
              </a:rPr>
              <a:t>（特定施設）</a:t>
            </a:r>
            <a:endParaRPr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p:txBody>
      </p:sp>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3166616"/>
            <a:ext cx="406400" cy="406400"/>
          </a:xfrm>
          <a:prstGeom prst="rect">
            <a:avLst/>
          </a:prstGeom>
        </p:spPr>
      </p:pic>
    </p:spTree>
    <p:extLst>
      <p:ext uri="{BB962C8B-B14F-4D97-AF65-F5344CB8AC3E}">
        <p14:creationId xmlns:p14="http://schemas.microsoft.com/office/powerpoint/2010/main" val="1720258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3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38138"/>
          </a:xfrm>
          <a:solidFill>
            <a:srgbClr val="0088EE"/>
          </a:solidFill>
        </p:spPr>
        <p:txBody>
          <a:bodyPr/>
          <a:lstStyle/>
          <a:p>
            <a:r>
              <a:rPr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dirty="0">
                <a:solidFill>
                  <a:schemeClr val="bg1"/>
                </a:solidFill>
                <a:latin typeface="メイリオ" panose="020B0604030504040204" pitchFamily="50" charset="-128"/>
                <a:ea typeface="メイリオ" panose="020B0604030504040204" pitchFamily="50" charset="-128"/>
              </a:rPr>
              <a:t/>
            </a:r>
            <a:br>
              <a:rPr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運営に関するもの</a:t>
            </a:r>
            <a:r>
              <a:rPr lang="ja-JP" altLang="en-US" sz="2400" dirty="0" smtClean="0">
                <a:solidFill>
                  <a:schemeClr val="bg1"/>
                </a:solidFill>
                <a:latin typeface="メイリオ" panose="020B0604030504040204" pitchFamily="50" charset="-128"/>
                <a:ea typeface="メイリオ" panose="020B0604030504040204" pitchFamily="50" charset="-128"/>
              </a:rPr>
              <a:t>（４）</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556792"/>
            <a:ext cx="8229600" cy="4752528"/>
          </a:xfrm>
        </p:spPr>
        <p:txBody>
          <a:bodyPr/>
          <a:lstStyle/>
          <a:p>
            <a:pPr marL="0" indent="0">
              <a:buNone/>
            </a:pPr>
            <a:r>
              <a:rPr lang="ja-JP" altLang="en-US" sz="2800" dirty="0" smtClean="0">
                <a:solidFill>
                  <a:srgbClr val="292929"/>
                </a:solidFill>
                <a:latin typeface="メイリオ" panose="020B0604030504040204" pitchFamily="50" charset="-128"/>
                <a:ea typeface="メイリオ" panose="020B0604030504040204" pitchFamily="50" charset="-128"/>
              </a:rPr>
              <a:t>４　利用料等の受領</a:t>
            </a: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smtClean="0">
                <a:solidFill>
                  <a:srgbClr val="292929"/>
                </a:solidFill>
                <a:latin typeface="メイリオ" panose="020B0604030504040204" pitchFamily="50" charset="-128"/>
                <a:ea typeface="メイリオ" panose="020B0604030504040204" pitchFamily="50" charset="-128"/>
              </a:rPr>
              <a:t>各施設共通</a:t>
            </a:r>
            <a:r>
              <a:rPr lang="en-US" altLang="ja-JP" sz="2400" dirty="0" smtClean="0">
                <a:solidFill>
                  <a:srgbClr val="292929"/>
                </a:solidFill>
                <a:latin typeface="メイリオ" panose="020B0604030504040204" pitchFamily="50" charset="-128"/>
                <a:ea typeface="メイリオ" panose="020B0604030504040204" pitchFamily="50" charset="-128"/>
              </a:rPr>
              <a:t>】</a:t>
            </a:r>
          </a:p>
          <a:p>
            <a:pPr>
              <a:buClr>
                <a:schemeClr val="tx1"/>
              </a:buClr>
              <a:buFont typeface="Wingdings" panose="05000000000000000000" pitchFamily="2" charset="2"/>
              <a:buChar char="n"/>
            </a:pPr>
            <a:r>
              <a:rPr lang="ja-JP" altLang="en-US" sz="2000" dirty="0" smtClean="0">
                <a:solidFill>
                  <a:srgbClr val="FF0000"/>
                </a:solidFill>
                <a:latin typeface="メイリオ" panose="020B0604030504040204" pitchFamily="50" charset="-128"/>
                <a:ea typeface="メイリオ" panose="020B0604030504040204" pitchFamily="50" charset="-128"/>
              </a:rPr>
              <a:t>その他の日常生活費</a:t>
            </a:r>
            <a:r>
              <a:rPr lang="ja-JP" altLang="en-US" sz="2000" dirty="0">
                <a:solidFill>
                  <a:srgbClr val="292929"/>
                </a:solidFill>
                <a:latin typeface="メイリオ" panose="020B0604030504040204" pitchFamily="50" charset="-128"/>
                <a:ea typeface="メイリオ" panose="020B0604030504040204" pitchFamily="50" charset="-128"/>
              </a:rPr>
              <a:t>について</a:t>
            </a:r>
            <a:r>
              <a:rPr lang="ja-JP" altLang="en-US" sz="2000" dirty="0" smtClean="0">
                <a:solidFill>
                  <a:srgbClr val="292929"/>
                </a:solidFill>
                <a:latin typeface="メイリオ" panose="020B0604030504040204" pitchFamily="50" charset="-128"/>
                <a:ea typeface="メイリオ" panose="020B0604030504040204" pitchFamily="50" charset="-128"/>
              </a:rPr>
              <a:t>、身</a:t>
            </a:r>
            <a:r>
              <a:rPr lang="ja-JP" altLang="en-US" sz="2000" dirty="0">
                <a:solidFill>
                  <a:srgbClr val="292929"/>
                </a:solidFill>
                <a:latin typeface="メイリオ" panose="020B0604030504040204" pitchFamily="50" charset="-128"/>
                <a:ea typeface="メイリオ" panose="020B0604030504040204" pitchFamily="50" charset="-128"/>
              </a:rPr>
              <a:t>の回り品として日常生活に必要なもの（例えば、歯ブラシや化粧品等の個人用の日用品等）を施設がすべての入所者に対して</a:t>
            </a:r>
            <a:r>
              <a:rPr lang="ja-JP" altLang="en-US" sz="2000" dirty="0">
                <a:solidFill>
                  <a:srgbClr val="FF0000"/>
                </a:solidFill>
                <a:latin typeface="メイリオ" panose="020B0604030504040204" pitchFamily="50" charset="-128"/>
                <a:ea typeface="メイリオ" panose="020B0604030504040204" pitchFamily="50" charset="-128"/>
              </a:rPr>
              <a:t>一律に提供</a:t>
            </a:r>
            <a:r>
              <a:rPr lang="ja-JP" altLang="en-US" sz="2000" dirty="0">
                <a:solidFill>
                  <a:srgbClr val="292929"/>
                </a:solidFill>
                <a:latin typeface="メイリオ" panose="020B0604030504040204" pitchFamily="50" charset="-128"/>
                <a:ea typeface="メイリオ" panose="020B0604030504040204" pitchFamily="50" charset="-128"/>
              </a:rPr>
              <a:t>し、すべての入所者からその費用を画一的に徴収することは認められないものであること</a:t>
            </a:r>
            <a:r>
              <a:rPr lang="ja-JP" altLang="en-US" sz="2000" dirty="0" smtClean="0">
                <a:solidFill>
                  <a:srgbClr val="292929"/>
                </a:solidFill>
                <a:latin typeface="メイリオ" panose="020B0604030504040204" pitchFamily="50" charset="-128"/>
                <a:ea typeface="メイリオ" panose="020B0604030504040204" pitchFamily="50" charset="-128"/>
              </a:rPr>
              <a:t>。</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a:buClr>
                <a:schemeClr val="tx1"/>
              </a:buCl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保険給付の対象となっているサービスと明確に区分されないあいまいな名目による費用の受領は認められないこと。したがって、</a:t>
            </a:r>
            <a:r>
              <a:rPr lang="ja-JP" altLang="en-US" sz="2000" dirty="0" smtClean="0">
                <a:solidFill>
                  <a:srgbClr val="292929"/>
                </a:solidFill>
                <a:latin typeface="メイリオ" panose="020B0604030504040204" pitchFamily="50" charset="-128"/>
                <a:ea typeface="メイリオ" panose="020B0604030504040204" pitchFamily="50" charset="-128"/>
              </a:rPr>
              <a:t>お世話料等と</a:t>
            </a:r>
            <a:r>
              <a:rPr lang="ja-JP" altLang="en-US" sz="2000" dirty="0">
                <a:solidFill>
                  <a:srgbClr val="292929"/>
                </a:solidFill>
                <a:latin typeface="メイリオ" panose="020B0604030504040204" pitchFamily="50" charset="-128"/>
                <a:ea typeface="メイリオ" panose="020B0604030504040204" pitchFamily="50" charset="-128"/>
              </a:rPr>
              <a:t>いった</a:t>
            </a:r>
            <a:r>
              <a:rPr lang="ja-JP" altLang="en-US" sz="2000" dirty="0">
                <a:solidFill>
                  <a:srgbClr val="FF0000"/>
                </a:solidFill>
                <a:latin typeface="メイリオ" panose="020B0604030504040204" pitchFamily="50" charset="-128"/>
                <a:ea typeface="メイリオ" panose="020B0604030504040204" pitchFamily="50" charset="-128"/>
              </a:rPr>
              <a:t>あいまいな名目の費用の徴収は認められず</a:t>
            </a:r>
            <a:r>
              <a:rPr lang="ja-JP" altLang="en-US" sz="2000" dirty="0">
                <a:solidFill>
                  <a:srgbClr val="292929"/>
                </a:solidFill>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費用の内訳が明らかにされる必要がある</a:t>
            </a:r>
            <a:r>
              <a:rPr lang="ja-JP" altLang="en-US" sz="2000" dirty="0">
                <a:solidFill>
                  <a:srgbClr val="292929"/>
                </a:solidFill>
                <a:latin typeface="メイリオ" panose="020B0604030504040204" pitchFamily="50" charset="-128"/>
                <a:ea typeface="メイリオ" panose="020B0604030504040204" pitchFamily="50" charset="-128"/>
              </a:rPr>
              <a:t>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Clr>
                <a:schemeClr val="tx1"/>
              </a:buClr>
              <a:buNone/>
            </a:pPr>
            <a:r>
              <a:rPr lang="en-US" altLang="ja-JP" sz="1400" dirty="0">
                <a:solidFill>
                  <a:srgbClr val="292929"/>
                </a:solidFill>
                <a:latin typeface="メイリオ" panose="020B0604030504040204" pitchFamily="50" charset="-128"/>
                <a:ea typeface="メイリオ" panose="020B0604030504040204" pitchFamily="50" charset="-128"/>
              </a:rPr>
              <a:t>※</a:t>
            </a:r>
            <a:r>
              <a:rPr lang="ja-JP" altLang="en-US" sz="1400" dirty="0" smtClean="0">
                <a:solidFill>
                  <a:srgbClr val="292929"/>
                </a:solidFill>
                <a:latin typeface="メイリオ" panose="020B0604030504040204" pitchFamily="50" charset="-128"/>
                <a:ea typeface="メイリオ" panose="020B0604030504040204" pitchFamily="50" charset="-128"/>
              </a:rPr>
              <a:t>参考：</a:t>
            </a:r>
            <a:r>
              <a:rPr lang="en-US" altLang="ja-JP" sz="1400" dirty="0" smtClean="0">
                <a:solidFill>
                  <a:srgbClr val="292929"/>
                </a:solidFill>
                <a:latin typeface="メイリオ" panose="020B0604030504040204" pitchFamily="50" charset="-128"/>
                <a:ea typeface="メイリオ" panose="020B0604030504040204" pitchFamily="50" charset="-128"/>
              </a:rPr>
              <a:t>R6</a:t>
            </a:r>
            <a:r>
              <a:rPr lang="ja-JP" altLang="en-US" sz="1400" dirty="0" smtClean="0">
                <a:solidFill>
                  <a:srgbClr val="292929"/>
                </a:solidFill>
                <a:latin typeface="メイリオ" panose="020B0604030504040204" pitchFamily="50" charset="-128"/>
                <a:ea typeface="メイリオ" panose="020B0604030504040204" pitchFamily="50" charset="-128"/>
              </a:rPr>
              <a:t>赤本</a:t>
            </a:r>
            <a:r>
              <a:rPr lang="en-US" altLang="ja-JP" sz="1400" dirty="0" smtClean="0">
                <a:solidFill>
                  <a:srgbClr val="292929"/>
                </a:solidFill>
                <a:latin typeface="メイリオ" panose="020B0604030504040204" pitchFamily="50" charset="-128"/>
                <a:ea typeface="メイリオ" panose="020B0604030504040204" pitchFamily="50" charset="-128"/>
              </a:rPr>
              <a:t>P1321</a:t>
            </a:r>
            <a:r>
              <a:rPr lang="ja-JP" altLang="en-US" sz="1400" dirty="0" smtClean="0">
                <a:solidFill>
                  <a:srgbClr val="292929"/>
                </a:solidFill>
                <a:latin typeface="メイリオ" panose="020B0604030504040204" pitchFamily="50" charset="-128"/>
                <a:ea typeface="メイリオ" panose="020B0604030504040204" pitchFamily="50" charset="-128"/>
              </a:rPr>
              <a:t>「通所介護等における日常生活に要する費用の取扱いについて」（</a:t>
            </a:r>
            <a:r>
              <a:rPr lang="en-US" altLang="ja-JP" sz="1400" dirty="0" smtClean="0">
                <a:solidFill>
                  <a:srgbClr val="292929"/>
                </a:solidFill>
                <a:latin typeface="メイリオ" panose="020B0604030504040204" pitchFamily="50" charset="-128"/>
                <a:ea typeface="メイリオ" panose="020B0604030504040204" pitchFamily="50" charset="-128"/>
              </a:rPr>
              <a:t>H12.3.30</a:t>
            </a:r>
            <a:r>
              <a:rPr lang="ja-JP" altLang="en-US" sz="1400" dirty="0" smtClean="0">
                <a:solidFill>
                  <a:srgbClr val="292929"/>
                </a:solidFill>
                <a:latin typeface="メイリオ" panose="020B0604030504040204" pitchFamily="50" charset="-128"/>
                <a:ea typeface="メイリオ" panose="020B0604030504040204" pitchFamily="50" charset="-128"/>
              </a:rPr>
              <a:t>老企第</a:t>
            </a:r>
            <a:r>
              <a:rPr lang="en-US" altLang="ja-JP" sz="1400" dirty="0" smtClean="0">
                <a:solidFill>
                  <a:srgbClr val="292929"/>
                </a:solidFill>
                <a:latin typeface="メイリオ" panose="020B0604030504040204" pitchFamily="50" charset="-128"/>
                <a:ea typeface="メイリオ" panose="020B0604030504040204" pitchFamily="50" charset="-128"/>
              </a:rPr>
              <a:t>54</a:t>
            </a:r>
            <a:r>
              <a:rPr lang="ja-JP" altLang="en-US" sz="1400" dirty="0" smtClean="0">
                <a:solidFill>
                  <a:srgbClr val="292929"/>
                </a:solidFill>
                <a:latin typeface="メイリオ" panose="020B0604030504040204" pitchFamily="50" charset="-128"/>
                <a:ea typeface="メイリオ" panose="020B0604030504040204" pitchFamily="50" charset="-128"/>
              </a:rPr>
              <a:t>号）</a:t>
            </a:r>
            <a:endParaRPr kumimoji="1" lang="ja-JP" altLang="en-US" sz="14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a:xfrm>
            <a:off x="6804248" y="6237312"/>
            <a:ext cx="2133600" cy="476250"/>
          </a:xfrm>
        </p:spPr>
        <p:txBody>
          <a:bodyPr/>
          <a:lstStyle/>
          <a:p>
            <a:pPr>
              <a:defRPr/>
            </a:pPr>
            <a:fld id="{A60600EA-2BCB-4856-BAAB-8FEFFA2EA264}" type="slidenum">
              <a:rPr lang="en-US" altLang="ja-JP" smtClean="0"/>
              <a:pPr>
                <a:defRPr/>
              </a:pPr>
              <a:t>8</a:t>
            </a:fld>
            <a:endParaRPr lang="en-US" altLang="ja-JP" dirty="0"/>
          </a:p>
        </p:txBody>
      </p:sp>
      <p:sp>
        <p:nvSpPr>
          <p:cNvPr id="5" name="テキスト ボックス 4"/>
          <p:cNvSpPr txBox="1"/>
          <p:nvPr/>
        </p:nvSpPr>
        <p:spPr>
          <a:xfrm>
            <a:off x="517500" y="5585464"/>
            <a:ext cx="8136904" cy="1015663"/>
          </a:xfrm>
          <a:prstGeom prst="rect">
            <a:avLst/>
          </a:prstGeom>
          <a:noFill/>
          <a:ln>
            <a:solidFill>
              <a:schemeClr val="tx1"/>
            </a:solidFill>
            <a:prstDash val="dash"/>
          </a:ln>
        </p:spPr>
        <p:txBody>
          <a:bodyPr wrap="square" rtlCol="0">
            <a:spAutoFit/>
          </a:bodyPr>
          <a:lstStyle/>
          <a:p>
            <a:r>
              <a:rPr kumimoji="1" lang="ja-JP" altLang="en-US" sz="2000" dirty="0" smtClean="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2000" dirty="0">
                <a:solidFill>
                  <a:schemeClr val="tx2"/>
                </a:solidFill>
                <a:latin typeface="メイリオ" panose="020B0604030504040204" pitchFamily="50" charset="-128"/>
                <a:ea typeface="メイリオ" panose="020B0604030504040204" pitchFamily="50" charset="-128"/>
              </a:rPr>
              <a:t>入所者</a:t>
            </a:r>
            <a:r>
              <a:rPr lang="ja-JP" altLang="en-US" sz="2000" dirty="0" smtClean="0">
                <a:solidFill>
                  <a:schemeClr val="tx2"/>
                </a:solidFill>
                <a:latin typeface="メイリオ" panose="020B0604030504040204" pitchFamily="50" charset="-128"/>
                <a:ea typeface="メイリオ" panose="020B0604030504040204" pitchFamily="50" charset="-128"/>
              </a:rPr>
              <a:t>からを</a:t>
            </a:r>
            <a:r>
              <a:rPr lang="ja-JP" altLang="en-US" sz="2000" dirty="0">
                <a:solidFill>
                  <a:schemeClr val="tx2"/>
                </a:solidFill>
                <a:latin typeface="メイリオ" panose="020B0604030504040204" pitchFamily="50" charset="-128"/>
                <a:ea typeface="メイリオ" panose="020B0604030504040204" pitchFamily="50" charset="-128"/>
              </a:rPr>
              <a:t>徴して</a:t>
            </a:r>
            <a:r>
              <a:rPr lang="ja-JP" altLang="en-US" sz="2000" dirty="0" smtClean="0">
                <a:solidFill>
                  <a:schemeClr val="tx2"/>
                </a:solidFill>
                <a:latin typeface="メイリオ" panose="020B0604030504040204" pitchFamily="50" charset="-128"/>
                <a:ea typeface="メイリオ" panose="020B0604030504040204" pitchFamily="50" charset="-128"/>
              </a:rPr>
              <a:t>いる日用品費について、費用</a:t>
            </a:r>
            <a:r>
              <a:rPr lang="ja-JP" altLang="en-US" sz="2000" dirty="0">
                <a:solidFill>
                  <a:schemeClr val="tx2"/>
                </a:solidFill>
                <a:latin typeface="メイリオ" panose="020B0604030504040204" pitchFamily="50" charset="-128"/>
                <a:ea typeface="メイリオ" panose="020B0604030504040204" pitchFamily="50" charset="-128"/>
              </a:rPr>
              <a:t>の内訳の明示、入所者又はその家族等への説明が</a:t>
            </a:r>
            <a:r>
              <a:rPr lang="ja-JP" altLang="en-US" sz="2000" dirty="0" smtClean="0">
                <a:solidFill>
                  <a:schemeClr val="tx2"/>
                </a:solidFill>
                <a:latin typeface="メイリオ" panose="020B0604030504040204" pitchFamily="50" charset="-128"/>
                <a:ea typeface="メイリオ" panose="020B0604030504040204" pitchFamily="50" charset="-128"/>
              </a:rPr>
              <a:t>不十分である。</a:t>
            </a:r>
            <a:endParaRPr lang="ja-JP" altLang="en-US" sz="2000" dirty="0">
              <a:solidFill>
                <a:schemeClr val="tx2"/>
              </a:solidFill>
              <a:latin typeface="メイリオ" panose="020B0604030504040204" pitchFamily="50" charset="-128"/>
              <a:ea typeface="メイリオ" panose="020B0604030504040204" pitchFamily="50" charset="-128"/>
            </a:endParaRPr>
          </a:p>
        </p:txBody>
      </p:sp>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4896" y="4649940"/>
            <a:ext cx="406400" cy="406400"/>
          </a:xfrm>
          <a:prstGeom prst="rect">
            <a:avLst/>
          </a:prstGeom>
        </p:spPr>
      </p:pic>
    </p:spTree>
    <p:extLst>
      <p:ext uri="{BB962C8B-B14F-4D97-AF65-F5344CB8AC3E}">
        <p14:creationId xmlns:p14="http://schemas.microsoft.com/office/powerpoint/2010/main" val="4262567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66130"/>
          </a:xfrm>
          <a:solidFill>
            <a:srgbClr val="0088EE"/>
          </a:solidFill>
        </p:spPr>
        <p:txBody>
          <a:bodyPr/>
          <a:lstStyle/>
          <a:p>
            <a:r>
              <a:rPr kumimoji="1" lang="ja-JP" altLang="en-US" sz="240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kumimoji="1" lang="en-US" altLang="ja-JP" sz="2400" dirty="0" smtClean="0">
                <a:solidFill>
                  <a:schemeClr val="bg1"/>
                </a:solidFill>
                <a:latin typeface="メイリオ" panose="020B0604030504040204" pitchFamily="50" charset="-128"/>
                <a:ea typeface="メイリオ" panose="020B0604030504040204" pitchFamily="50" charset="-128"/>
              </a:rPr>
              <a:t/>
            </a:r>
            <a:br>
              <a:rPr kumimoji="1" lang="en-US" altLang="ja-JP" sz="2400" dirty="0" smtClean="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a:t>
            </a:r>
            <a:r>
              <a:rPr lang="ja-JP" altLang="en-US" sz="2400" dirty="0" smtClean="0">
                <a:solidFill>
                  <a:schemeClr val="bg1"/>
                </a:solidFill>
                <a:latin typeface="メイリオ" panose="020B0604030504040204" pitchFamily="50" charset="-128"/>
                <a:ea typeface="メイリオ" panose="020B0604030504040204" pitchFamily="50" charset="-128"/>
              </a:rPr>
              <a:t>に関するもの（５）</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556792"/>
            <a:ext cx="8229600" cy="4752528"/>
          </a:xfrm>
        </p:spPr>
        <p:txBody>
          <a:bodyPr/>
          <a:lstStyle/>
          <a:p>
            <a:pPr marL="0" indent="0">
              <a:buNone/>
            </a:pPr>
            <a:r>
              <a:rPr lang="ja-JP" altLang="en-US" sz="2800" dirty="0" smtClean="0">
                <a:solidFill>
                  <a:srgbClr val="292929"/>
                </a:solidFill>
                <a:latin typeface="メイリオ" panose="020B0604030504040204" pitchFamily="50" charset="-128"/>
                <a:ea typeface="メイリオ" panose="020B0604030504040204" pitchFamily="50" charset="-128"/>
              </a:rPr>
              <a:t>５　</a:t>
            </a:r>
            <a:r>
              <a:rPr lang="ja-JP" altLang="en-US" sz="2800" dirty="0">
                <a:solidFill>
                  <a:srgbClr val="292929"/>
                </a:solidFill>
                <a:latin typeface="メイリオ" panose="020B0604030504040204" pitchFamily="50" charset="-128"/>
                <a:ea typeface="メイリオ" panose="020B0604030504040204" pitchFamily="50" charset="-128"/>
              </a:rPr>
              <a:t>業務継続</a:t>
            </a:r>
            <a:r>
              <a:rPr lang="ja-JP" altLang="en-US" sz="2800" dirty="0" smtClean="0">
                <a:solidFill>
                  <a:srgbClr val="292929"/>
                </a:solidFill>
                <a:latin typeface="メイリオ" panose="020B0604030504040204" pitchFamily="50" charset="-128"/>
                <a:ea typeface="メイリオ" panose="020B0604030504040204" pitchFamily="50" charset="-128"/>
              </a:rPr>
              <a:t>計画</a:t>
            </a: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施設サービス共通</a:t>
            </a:r>
            <a:r>
              <a:rPr lang="en-US" altLang="ja-JP" sz="2400" dirty="0" smtClean="0">
                <a:solidFill>
                  <a:srgbClr val="292929"/>
                </a:solidFill>
                <a:latin typeface="メイリオ" panose="020B0604030504040204" pitchFamily="50" charset="-128"/>
                <a:ea typeface="メイリオ" panose="020B0604030504040204" pitchFamily="50" charset="-128"/>
              </a:rPr>
              <a:t>】</a:t>
            </a:r>
          </a:p>
          <a:p>
            <a:pPr>
              <a:buFont typeface="Wingdings" panose="05000000000000000000" pitchFamily="2" charset="2"/>
              <a:buChar char="n"/>
            </a:pPr>
            <a:r>
              <a:rPr lang="ja-JP" altLang="en-US" sz="2000" dirty="0" smtClean="0">
                <a:solidFill>
                  <a:srgbClr val="292929"/>
                </a:solidFill>
                <a:latin typeface="メイリオ" panose="020B0604030504040204" pitchFamily="50" charset="-128"/>
                <a:ea typeface="メイリオ" panose="020B0604030504040204" pitchFamily="50" charset="-128"/>
              </a:rPr>
              <a:t>感染症や非常災害の発生時において、サービスの提供を継続的に実施するための、及び早期の業務再開を図るための計画を策定し、当計画に従い必要な措置を講じなければならない。</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ü"/>
            </a:pPr>
            <a:r>
              <a:rPr lang="ja-JP" altLang="en-US" sz="2000" dirty="0" smtClean="0">
                <a:solidFill>
                  <a:srgbClr val="292929"/>
                </a:solidFill>
                <a:latin typeface="メイリオ" panose="020B0604030504040204" pitchFamily="50" charset="-128"/>
                <a:ea typeface="メイリオ" panose="020B0604030504040204" pitchFamily="50" charset="-128"/>
              </a:rPr>
              <a:t>この基準を満たしていない場合、</a:t>
            </a:r>
            <a:r>
              <a:rPr lang="ja-JP" altLang="en-US" sz="2000" dirty="0" smtClean="0">
                <a:solidFill>
                  <a:srgbClr val="FF0000"/>
                </a:solidFill>
                <a:latin typeface="メイリオ" panose="020B0604030504040204" pitchFamily="50" charset="-128"/>
                <a:ea typeface="メイリオ" panose="020B0604030504040204" pitchFamily="50" charset="-128"/>
              </a:rPr>
              <a:t>業務継続計画未策定減算</a:t>
            </a:r>
            <a:r>
              <a:rPr lang="ja-JP" altLang="en-US" sz="2000" dirty="0" smtClean="0">
                <a:solidFill>
                  <a:srgbClr val="292929"/>
                </a:solidFill>
                <a:latin typeface="メイリオ" panose="020B0604030504040204" pitchFamily="50" charset="-128"/>
                <a:ea typeface="メイリオ" panose="020B0604030504040204" pitchFamily="50" charset="-128"/>
              </a:rPr>
              <a:t>の対象となる。</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smtClean="0">
                <a:solidFill>
                  <a:srgbClr val="292929"/>
                </a:solidFill>
                <a:latin typeface="メイリオ" panose="020B0604030504040204" pitchFamily="50" charset="-128"/>
                <a:ea typeface="メイリオ" panose="020B0604030504040204" pitchFamily="50" charset="-128"/>
              </a:rPr>
              <a:t>従</a:t>
            </a:r>
            <a:r>
              <a:rPr lang="ja-JP" altLang="en-US" sz="2000" dirty="0">
                <a:solidFill>
                  <a:srgbClr val="292929"/>
                </a:solidFill>
                <a:latin typeface="メイリオ" panose="020B0604030504040204" pitchFamily="50" charset="-128"/>
                <a:ea typeface="メイリオ" panose="020B0604030504040204" pitchFamily="50" charset="-128"/>
              </a:rPr>
              <a:t>業者に対し、業務継続計画について周知するとともに、必要な研修及び訓練を</a:t>
            </a:r>
            <a:r>
              <a:rPr lang="ja-JP" altLang="en-US" sz="2000" dirty="0" smtClean="0">
                <a:solidFill>
                  <a:srgbClr val="FF0000"/>
                </a:solidFill>
                <a:latin typeface="メイリオ" panose="020B0604030504040204" pitchFamily="50" charset="-128"/>
                <a:ea typeface="メイリオ" panose="020B0604030504040204" pitchFamily="50" charset="-128"/>
              </a:rPr>
              <a:t>定期的（年２回以上）に</a:t>
            </a:r>
            <a:r>
              <a:rPr lang="ja-JP" altLang="en-US" sz="2000" dirty="0">
                <a:solidFill>
                  <a:srgbClr val="FF0000"/>
                </a:solidFill>
                <a:latin typeface="メイリオ" panose="020B0604030504040204" pitchFamily="50" charset="-128"/>
                <a:ea typeface="メイリオ" panose="020B0604030504040204" pitchFamily="50" charset="-128"/>
              </a:rPr>
              <a:t>実施</a:t>
            </a:r>
            <a:r>
              <a:rPr lang="ja-JP" altLang="en-US" sz="2000" dirty="0">
                <a:solidFill>
                  <a:srgbClr val="292929"/>
                </a:solidFill>
                <a:latin typeface="メイリオ" panose="020B0604030504040204" pitchFamily="50" charset="-128"/>
                <a:ea typeface="メイリオ" panose="020B0604030504040204" pitchFamily="50" charset="-128"/>
              </a:rPr>
              <a:t>しなければならない。</a:t>
            </a:r>
            <a:endParaRPr lang="en-US" altLang="ja-JP" sz="20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4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9</a:t>
            </a:fld>
            <a:endParaRPr lang="en-US" altLang="ja-JP"/>
          </a:p>
        </p:txBody>
      </p:sp>
      <p:sp>
        <p:nvSpPr>
          <p:cNvPr id="5" name="テキスト ボックス 4"/>
          <p:cNvSpPr txBox="1"/>
          <p:nvPr/>
        </p:nvSpPr>
        <p:spPr>
          <a:xfrm>
            <a:off x="503548" y="5293657"/>
            <a:ext cx="8136904" cy="1015663"/>
          </a:xfrm>
          <a:prstGeom prst="rect">
            <a:avLst/>
          </a:prstGeom>
          <a:noFill/>
          <a:ln>
            <a:solidFill>
              <a:schemeClr val="tx1"/>
            </a:solidFill>
            <a:prstDash val="dash"/>
          </a:ln>
        </p:spPr>
        <p:txBody>
          <a:bodyPr wrap="square" rtlCol="0">
            <a:spAutoFit/>
          </a:bodyPr>
          <a:lstStyle/>
          <a:p>
            <a:r>
              <a:rPr kumimoji="1" lang="ja-JP" altLang="en-US" sz="2000" dirty="0" smtClean="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kumimoji="1" lang="ja-JP" altLang="en-US" sz="2000" dirty="0" smtClean="0">
                <a:solidFill>
                  <a:schemeClr val="tx2"/>
                </a:solidFill>
                <a:latin typeface="メイリオ" panose="020B0604030504040204" pitchFamily="50" charset="-128"/>
                <a:ea typeface="メイリオ" panose="020B0604030504040204" pitchFamily="50" charset="-128"/>
              </a:rPr>
              <a:t>業務継続計画にについて、必要な研修及び訓練をそれぞれ年２回以上行っていない</a:t>
            </a:r>
            <a:r>
              <a:rPr lang="ja-JP" altLang="en-US" sz="2000" dirty="0" smtClean="0">
                <a:solidFill>
                  <a:schemeClr val="tx2"/>
                </a:solidFill>
                <a:latin typeface="メイリオ" panose="020B0604030504040204" pitchFamily="50" charset="-128"/>
                <a:ea typeface="メイリオ" panose="020B0604030504040204" pitchFamily="50" charset="-128"/>
              </a:rPr>
              <a:t>。</a:t>
            </a:r>
            <a:endParaRPr kumimoji="1" lang="en-US" altLang="ja-JP" sz="2000" dirty="0" smtClean="0">
              <a:solidFill>
                <a:schemeClr val="tx2"/>
              </a:solidFill>
              <a:latin typeface="メイリオ" panose="020B0604030504040204" pitchFamily="50" charset="-128"/>
              <a:ea typeface="メイリオ" panose="020B0604030504040204" pitchFamily="50" charset="-128"/>
            </a:endParaRPr>
          </a:p>
        </p:txBody>
      </p:sp>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9880" y="4872585"/>
            <a:ext cx="396044" cy="396044"/>
          </a:xfrm>
          <a:prstGeom prst="rect">
            <a:avLst/>
          </a:prstGeom>
        </p:spPr>
      </p:pic>
    </p:spTree>
    <p:extLst>
      <p:ext uri="{BB962C8B-B14F-4D97-AF65-F5344CB8AC3E}">
        <p14:creationId xmlns:p14="http://schemas.microsoft.com/office/powerpoint/2010/main" val="3603836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7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Ricepaper2</Template>
  <TotalTime>9015</TotalTime>
  <Words>3481</Words>
  <Application>Microsoft Office PowerPoint</Application>
  <PresentationFormat>画面に合わせる (4:3)</PresentationFormat>
  <Paragraphs>176</Paragraphs>
  <Slides>11</Slides>
  <Notes>11</Notes>
  <HiddenSlides>0</HiddenSlides>
  <MMClips>18</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11</vt:i4>
      </vt:variant>
    </vt:vector>
  </HeadingPairs>
  <TitlesOfParts>
    <vt:vector size="18" baseType="lpstr">
      <vt:lpstr>ＭＳ Ｐゴシック</vt:lpstr>
      <vt:lpstr>ＭＳ Ｐ明朝</vt:lpstr>
      <vt:lpstr>ＭＳ ゴシック</vt:lpstr>
      <vt:lpstr>メイリオ</vt:lpstr>
      <vt:lpstr>Arial</vt:lpstr>
      <vt:lpstr>Wingdings</vt:lpstr>
      <vt:lpstr>標準デザイン</vt:lpstr>
      <vt:lpstr>令和６年度運営指導の指導事項について （人員基準、運営基準に係るもの）</vt:lpstr>
      <vt:lpstr>運営指導・監査の結果について（介護施設等） 人員に関するもの（１）</vt:lpstr>
      <vt:lpstr>運営指導・監査の結果について（介護施設等） 人員に関するもの（２）</vt:lpstr>
      <vt:lpstr>運営指導・監査の結果について（介護施設等） 人員に関するもの（３）</vt:lpstr>
      <vt:lpstr>運営指導・監査の結果について（介護施設等） 運営に関するもの（１）</vt:lpstr>
      <vt:lpstr>運営指導・監査の結果について（介護施設等） 運営に関するもの（２）</vt:lpstr>
      <vt:lpstr>運営指導・監査の結果について（介護施設等） 運営に関するもの（３）</vt:lpstr>
      <vt:lpstr>運営指導・監査の結果について（介護施設等） 運営に関するもの（４）</vt:lpstr>
      <vt:lpstr>運営指導・監査の結果について（介護施設等） 運営に関するもの（５）</vt:lpstr>
      <vt:lpstr>運営指導・監査の結果について（介護施設等） 運営に関するもの（６）</vt:lpstr>
      <vt:lpstr>運営指導・監査の結果について（介護施設等） 運営に関するもの（７）</vt:lpstr>
    </vt:vector>
  </TitlesOfParts>
  <Company>香川県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介護サービス施設・事業所集団指導資料</dc:title>
  <dc:creator>C08-1467</dc:creator>
  <cp:lastModifiedBy>SG19200のC20-3683</cp:lastModifiedBy>
  <cp:revision>653</cp:revision>
  <cp:lastPrinted>2025-02-21T05:03:04Z</cp:lastPrinted>
  <dcterms:created xsi:type="dcterms:W3CDTF">2012-01-11T23:32:50Z</dcterms:created>
  <dcterms:modified xsi:type="dcterms:W3CDTF">2025-03-04T01:20:28Z</dcterms:modified>
</cp:coreProperties>
</file>