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99" r:id="rId2"/>
    <p:sldId id="257" r:id="rId3"/>
    <p:sldId id="259" r:id="rId4"/>
    <p:sldId id="285" r:id="rId5"/>
    <p:sldId id="295" r:id="rId6"/>
    <p:sldId id="260" r:id="rId7"/>
    <p:sldId id="286" r:id="rId8"/>
    <p:sldId id="261" r:id="rId9"/>
    <p:sldId id="262" r:id="rId10"/>
    <p:sldId id="263" r:id="rId11"/>
    <p:sldId id="277" r:id="rId12"/>
    <p:sldId id="290" r:id="rId13"/>
    <p:sldId id="291" r:id="rId14"/>
    <p:sldId id="264" r:id="rId15"/>
    <p:sldId id="265" r:id="rId16"/>
    <p:sldId id="266" r:id="rId17"/>
    <p:sldId id="300" r:id="rId18"/>
    <p:sldId id="283" r:id="rId19"/>
    <p:sldId id="284" r:id="rId20"/>
    <p:sldId id="279" r:id="rId21"/>
    <p:sldId id="292" r:id="rId22"/>
    <p:sldId id="293" r:id="rId23"/>
    <p:sldId id="294" r:id="rId24"/>
    <p:sldId id="274" r:id="rId25"/>
    <p:sldId id="297" r:id="rId26"/>
    <p:sldId id="296" r:id="rId27"/>
    <p:sldId id="298" r:id="rId28"/>
    <p:sldId id="288" r:id="rId29"/>
    <p:sldId id="289" r:id="rId30"/>
    <p:sldId id="267" r:id="rId31"/>
    <p:sldId id="268" r:id="rId32"/>
    <p:sldId id="276" r:id="rId33"/>
  </p:sldIdLst>
  <p:sldSz cx="9144000" cy="6858000" type="screen4x3"/>
  <p:notesSz cx="6735763"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G19200のC20-3660" initials="S" lastIdx="1" clrIdx="0">
    <p:extLst>
      <p:ext uri="{19B8F6BF-5375-455C-9EA6-DF929625EA0E}">
        <p15:presenceInfo xmlns:p15="http://schemas.microsoft.com/office/powerpoint/2012/main" userId="S-1-5-21-463148524-533883980-1234779376-42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D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04" autoAdjust="0"/>
  </p:normalViewPr>
  <p:slideViewPr>
    <p:cSldViewPr snapToGrid="0">
      <p:cViewPr varScale="1">
        <p:scale>
          <a:sx n="93" d="100"/>
          <a:sy n="93" d="100"/>
        </p:scale>
        <p:origin x="2082" y="90"/>
      </p:cViewPr>
      <p:guideLst/>
    </p:cSldViewPr>
  </p:slideViewPr>
  <p:outlineViewPr>
    <p:cViewPr>
      <p:scale>
        <a:sx n="33" d="100"/>
        <a:sy n="33" d="100"/>
      </p:scale>
      <p:origin x="0" y="-1282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668" y="-15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10.21.1.11\sg19200\&#20107;&#25925;&#22577;&#21578;&#38306;&#20418;\03&#12288;&#38598;&#22243;&#25351;&#23566;&#38306;&#20418;\R5&#12414;&#12392;&#12417;\R5&#21508;&#24066;&#30010;&#20107;&#25925;&#22577;&#21578;\&#38598;&#35336;\&#20171;&#35703;&#20445;&#38522;\R5&#24180;&#24230;\&#20171;&#35703;&#20445;&#38522;&#19968;&#35239;(&#26045;&#35373;&#12539;&#23621;&#20303;&#31995;&#12398;&#12415;).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10.21.1.11\sg19200\&#20107;&#25925;&#22577;&#21578;&#38306;&#20418;\03&#12288;&#38598;&#22243;&#25351;&#23566;&#38306;&#20418;\R5&#12414;&#12392;&#12417;\R5&#21508;&#24066;&#30010;&#20107;&#25925;&#22577;&#21578;\&#38598;&#35336;\&#20171;&#35703;&#20445;&#38522;\R5&#24180;&#24230;\&#20171;&#35703;&#20445;&#38522;&#19968;&#35239;(&#26045;&#35373;&#12539;&#23621;&#20303;&#31995;&#12398;&#12415;).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10.21.1.11\sg19200\&#20107;&#25925;&#22577;&#21578;&#38306;&#20418;\03&#12288;&#38598;&#22243;&#25351;&#23566;&#38306;&#20418;\R5&#12414;&#12392;&#12417;\R5&#21508;&#24066;&#30010;&#20107;&#25925;&#22577;&#21578;\&#38598;&#35336;\&#20171;&#35703;&#20445;&#38522;\R5&#24180;&#24230;\&#20171;&#35703;&#20445;&#38522;&#19968;&#35239;(&#26045;&#35373;&#12539;&#23621;&#20303;&#31995;&#12398;&#12415;).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10.21.1.11\sg19200\&#20107;&#25925;&#22577;&#21578;&#38306;&#20418;\03&#12288;&#38598;&#22243;&#25351;&#23566;&#38306;&#20418;\R5&#12414;&#12392;&#12417;\R5&#21508;&#24066;&#30010;&#20107;&#25925;&#22577;&#21578;\&#38598;&#35336;\&#20171;&#35703;&#20445;&#38522;\R5&#24180;&#24230;\&#20171;&#35703;&#20445;&#38522;&#19968;&#35239;(&#26045;&#35373;&#12539;&#23621;&#20303;&#31995;&#12398;&#124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要介護度!$K$4:$K$11</c:f>
              <c:strCache>
                <c:ptCount val="8"/>
                <c:pt idx="0">
                  <c:v>要支援1</c:v>
                </c:pt>
                <c:pt idx="1">
                  <c:v>要支援2</c:v>
                </c:pt>
                <c:pt idx="2">
                  <c:v>要介護1</c:v>
                </c:pt>
                <c:pt idx="3">
                  <c:v>要介護2</c:v>
                </c:pt>
                <c:pt idx="4">
                  <c:v>要介護3</c:v>
                </c:pt>
                <c:pt idx="5">
                  <c:v>要介護4</c:v>
                </c:pt>
                <c:pt idx="6">
                  <c:v>要介護5</c:v>
                </c:pt>
                <c:pt idx="7">
                  <c:v>不明・その他</c:v>
                </c:pt>
              </c:strCache>
            </c:strRef>
          </c:cat>
          <c:val>
            <c:numRef>
              <c:f>要介護度!$L$4:$L$11</c:f>
              <c:numCache>
                <c:formatCode>General</c:formatCode>
                <c:ptCount val="8"/>
                <c:pt idx="0">
                  <c:v>30</c:v>
                </c:pt>
                <c:pt idx="1">
                  <c:v>18</c:v>
                </c:pt>
                <c:pt idx="2">
                  <c:v>214</c:v>
                </c:pt>
                <c:pt idx="3">
                  <c:v>323</c:v>
                </c:pt>
                <c:pt idx="4">
                  <c:v>659</c:v>
                </c:pt>
                <c:pt idx="5">
                  <c:v>470</c:v>
                </c:pt>
                <c:pt idx="6">
                  <c:v>235</c:v>
                </c:pt>
                <c:pt idx="7">
                  <c:v>16</c:v>
                </c:pt>
              </c:numCache>
            </c:numRef>
          </c:val>
          <c:extLst>
            <c:ext xmlns:c16="http://schemas.microsoft.com/office/drawing/2014/chart" uri="{C3380CC4-5D6E-409C-BE32-E72D297353CC}">
              <c16:uniqueId val="{00000000-627E-4D63-BD72-456821605866}"/>
            </c:ext>
          </c:extLst>
        </c:ser>
        <c:dLbls>
          <c:showLegendKey val="0"/>
          <c:showVal val="0"/>
          <c:showCatName val="0"/>
          <c:showSerName val="0"/>
          <c:showPercent val="0"/>
          <c:showBubbleSize val="0"/>
        </c:dLbls>
        <c:gapWidth val="219"/>
        <c:overlap val="-27"/>
        <c:axId val="1313209664"/>
        <c:axId val="1313208352"/>
      </c:barChart>
      <c:catAx>
        <c:axId val="131320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313208352"/>
        <c:crosses val="autoZero"/>
        <c:auto val="1"/>
        <c:lblAlgn val="ctr"/>
        <c:lblOffset val="100"/>
        <c:noMultiLvlLbl val="0"/>
      </c:catAx>
      <c:valAx>
        <c:axId val="1313208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313209664"/>
        <c:crosses val="autoZero"/>
        <c:crossBetween val="between"/>
      </c:valAx>
      <c:spPr>
        <a:noFill/>
        <a:ln>
          <a:noFill/>
        </a:ln>
        <a:effectLst/>
      </c:spPr>
    </c:plotArea>
    <c:plotVisOnly val="1"/>
    <c:dispBlanksAs val="gap"/>
    <c:showDLblsOverMax val="0"/>
  </c:chart>
  <c:spPr>
    <a:noFill/>
    <a:ln>
      <a:solidFill>
        <a:srgbClr val="000000"/>
      </a:solid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発生時間!$J$4:$J$28</c:f>
              <c:strCache>
                <c:ptCount val="25"/>
                <c:pt idx="0">
                  <c:v>0時</c:v>
                </c:pt>
                <c:pt idx="1">
                  <c:v>1時</c:v>
                </c:pt>
                <c:pt idx="2">
                  <c:v>2時</c:v>
                </c:pt>
                <c:pt idx="3">
                  <c:v>3時</c:v>
                </c:pt>
                <c:pt idx="4">
                  <c:v>4時</c:v>
                </c:pt>
                <c:pt idx="5">
                  <c:v>5時</c:v>
                </c:pt>
                <c:pt idx="6">
                  <c:v>6時</c:v>
                </c:pt>
                <c:pt idx="7">
                  <c:v>7時</c:v>
                </c:pt>
                <c:pt idx="8">
                  <c:v>8時</c:v>
                </c:pt>
                <c:pt idx="9">
                  <c:v>9時</c:v>
                </c:pt>
                <c:pt idx="10">
                  <c:v>10時</c:v>
                </c:pt>
                <c:pt idx="11">
                  <c:v>11時</c:v>
                </c:pt>
                <c:pt idx="12">
                  <c:v>12時</c:v>
                </c:pt>
                <c:pt idx="13">
                  <c:v>13時</c:v>
                </c:pt>
                <c:pt idx="14">
                  <c:v>14時</c:v>
                </c:pt>
                <c:pt idx="15">
                  <c:v>15時</c:v>
                </c:pt>
                <c:pt idx="16">
                  <c:v>16時</c:v>
                </c:pt>
                <c:pt idx="17">
                  <c:v>17時</c:v>
                </c:pt>
                <c:pt idx="18">
                  <c:v>18時</c:v>
                </c:pt>
                <c:pt idx="19">
                  <c:v>19時</c:v>
                </c:pt>
                <c:pt idx="20">
                  <c:v>20時</c:v>
                </c:pt>
                <c:pt idx="21">
                  <c:v>21時</c:v>
                </c:pt>
                <c:pt idx="22">
                  <c:v>22時</c:v>
                </c:pt>
                <c:pt idx="23">
                  <c:v>23時</c:v>
                </c:pt>
                <c:pt idx="24">
                  <c:v>不明</c:v>
                </c:pt>
              </c:strCache>
            </c:strRef>
          </c:cat>
          <c:val>
            <c:numRef>
              <c:f>発生時間!$K$4:$K$28</c:f>
              <c:numCache>
                <c:formatCode>General</c:formatCode>
                <c:ptCount val="25"/>
                <c:pt idx="0">
                  <c:v>43</c:v>
                </c:pt>
                <c:pt idx="1">
                  <c:v>35</c:v>
                </c:pt>
                <c:pt idx="2">
                  <c:v>41</c:v>
                </c:pt>
                <c:pt idx="3">
                  <c:v>52</c:v>
                </c:pt>
                <c:pt idx="4">
                  <c:v>44</c:v>
                </c:pt>
                <c:pt idx="5">
                  <c:v>83</c:v>
                </c:pt>
                <c:pt idx="6">
                  <c:v>142</c:v>
                </c:pt>
                <c:pt idx="7">
                  <c:v>128</c:v>
                </c:pt>
                <c:pt idx="8">
                  <c:v>106</c:v>
                </c:pt>
                <c:pt idx="9">
                  <c:v>127</c:v>
                </c:pt>
                <c:pt idx="10">
                  <c:v>125</c:v>
                </c:pt>
                <c:pt idx="11">
                  <c:v>110</c:v>
                </c:pt>
                <c:pt idx="12">
                  <c:v>74</c:v>
                </c:pt>
                <c:pt idx="13">
                  <c:v>91</c:v>
                </c:pt>
                <c:pt idx="14">
                  <c:v>116</c:v>
                </c:pt>
                <c:pt idx="15">
                  <c:v>99</c:v>
                </c:pt>
                <c:pt idx="16">
                  <c:v>74</c:v>
                </c:pt>
                <c:pt idx="17">
                  <c:v>121</c:v>
                </c:pt>
                <c:pt idx="18">
                  <c:v>107</c:v>
                </c:pt>
                <c:pt idx="19">
                  <c:v>66</c:v>
                </c:pt>
                <c:pt idx="20">
                  <c:v>50</c:v>
                </c:pt>
                <c:pt idx="21">
                  <c:v>41</c:v>
                </c:pt>
                <c:pt idx="22">
                  <c:v>35</c:v>
                </c:pt>
                <c:pt idx="23">
                  <c:v>44</c:v>
                </c:pt>
                <c:pt idx="24">
                  <c:v>11</c:v>
                </c:pt>
              </c:numCache>
            </c:numRef>
          </c:val>
          <c:extLst>
            <c:ext xmlns:c16="http://schemas.microsoft.com/office/drawing/2014/chart" uri="{C3380CC4-5D6E-409C-BE32-E72D297353CC}">
              <c16:uniqueId val="{00000000-C990-42B2-A198-867609A84D6A}"/>
            </c:ext>
          </c:extLst>
        </c:ser>
        <c:dLbls>
          <c:showLegendKey val="0"/>
          <c:showVal val="0"/>
          <c:showCatName val="0"/>
          <c:showSerName val="0"/>
          <c:showPercent val="0"/>
          <c:showBubbleSize val="0"/>
        </c:dLbls>
        <c:gapWidth val="219"/>
        <c:overlap val="-27"/>
        <c:axId val="842698608"/>
        <c:axId val="842695000"/>
      </c:barChart>
      <c:catAx>
        <c:axId val="84269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842695000"/>
        <c:crosses val="autoZero"/>
        <c:auto val="1"/>
        <c:lblAlgn val="ctr"/>
        <c:lblOffset val="100"/>
        <c:noMultiLvlLbl val="0"/>
      </c:catAx>
      <c:valAx>
        <c:axId val="842695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842698608"/>
        <c:crosses val="autoZero"/>
        <c:crossBetween val="between"/>
        <c:majorUnit val="10"/>
      </c:valAx>
      <c:spPr>
        <a:noFill/>
        <a:ln>
          <a:noFill/>
        </a:ln>
        <a:effectLst/>
      </c:spPr>
    </c:plotArea>
    <c:plotVisOnly val="1"/>
    <c:dispBlanksAs val="gap"/>
    <c:showDLblsOverMax val="0"/>
  </c:chart>
  <c:spPr>
    <a:noFill/>
    <a:ln>
      <a:solidFill>
        <a:srgbClr val="000000"/>
      </a:solid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47917661651188"/>
          <c:y val="0.2220468976459761"/>
          <c:w val="0.47426258624922535"/>
          <c:h val="0.68104111796312239"/>
        </c:manualLayout>
      </c:layout>
      <c:pieChart>
        <c:varyColors val="1"/>
        <c:ser>
          <c:idx val="0"/>
          <c:order val="0"/>
          <c:tx>
            <c:strRef>
              <c:f>場所!$K$3</c:f>
              <c:strCache>
                <c:ptCount val="1"/>
                <c:pt idx="0">
                  <c:v>事故件数</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F48-43F4-ADC9-8C771D2C65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F48-43F4-ADC9-8C771D2C65D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F48-43F4-ADC9-8C771D2C65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F48-43F4-ADC9-8C771D2C65D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F48-43F4-ADC9-8C771D2C65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F48-43F4-ADC9-8C771D2C65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F48-43F4-ADC9-8C771D2C65D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F48-43F4-ADC9-8C771D2C65D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7F48-43F4-ADC9-8C771D2C65D8}"/>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7F48-43F4-ADC9-8C771D2C65D8}"/>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7F48-43F4-ADC9-8C771D2C65D8}"/>
              </c:ext>
            </c:extLst>
          </c:dPt>
          <c:dLbls>
            <c:dLbl>
              <c:idx val="0"/>
              <c:layout>
                <c:manualLayout>
                  <c:x val="-2.7777308783367301E-3"/>
                  <c:y val="6.7505813367695188E-3"/>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fld id="{779755B7-FBC0-4B0E-A01D-3885EDE96930}" type="CATEGORYNAME">
                      <a:rPr lang="zh-TW" altLang="en-US" sz="1600"/>
                      <a:pPr>
                        <a:defRPr sz="1600" b="0">
                          <a:solidFill>
                            <a:sysClr val="windowText" lastClr="000000"/>
                          </a:solidFill>
                        </a:defRPr>
                      </a:pPr>
                      <a:t>[分類名]</a:t>
                    </a:fld>
                    <a:r>
                      <a:rPr lang="zh-TW" altLang="en-US" sz="1600" baseline="0"/>
                      <a:t> </a:t>
                    </a:r>
                    <a:fld id="{9D9E83B9-E5FC-47CD-B853-2DBEF9CB7F9D}" type="VALUE">
                      <a:rPr lang="en-US" altLang="zh-TW" sz="1600" baseline="0"/>
                      <a:pPr>
                        <a:defRPr sz="1600" b="0">
                          <a:solidFill>
                            <a:sysClr val="windowText" lastClr="000000"/>
                          </a:solidFill>
                        </a:defRPr>
                      </a:pPr>
                      <a:t>[値]</a:t>
                    </a:fld>
                    <a:r>
                      <a:rPr lang="zh-TW" altLang="en-US" sz="1600" baseline="0"/>
                      <a:t>件 </a:t>
                    </a:r>
                    <a:fld id="{4A79070F-E080-4FA2-85D0-C8059A08B127}" type="PERCENTAGE">
                      <a:rPr lang="en-US" altLang="zh-TW" sz="1600" baseline="0"/>
                      <a:pPr>
                        <a:defRPr sz="1600" b="0">
                          <a:solidFill>
                            <a:sysClr val="windowText" lastClr="000000"/>
                          </a:solidFill>
                        </a:defRPr>
                      </a:pPr>
                      <a:t>[パーセンテージ]</a:t>
                    </a:fld>
                    <a:endParaRPr lang="zh-TW" altLang="en-US"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194444444444445"/>
                      <c:h val="0.14909740449110526"/>
                    </c:manualLayout>
                  </c15:layout>
                  <c15:dlblFieldTable/>
                  <c15:showDataLabelsRange val="0"/>
                </c:ext>
                <c:ext xmlns:c16="http://schemas.microsoft.com/office/drawing/2014/chart" uri="{C3380CC4-5D6E-409C-BE32-E72D297353CC}">
                  <c16:uniqueId val="{00000001-7F48-43F4-ADC9-8C771D2C65D8}"/>
                </c:ext>
              </c:extLst>
            </c:dLbl>
            <c:dLbl>
              <c:idx val="1"/>
              <c:layout>
                <c:manualLayout>
                  <c:x val="0.24166666666666656"/>
                  <c:y val="-4.6296296296296294E-3"/>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fld id="{8077D171-6973-4556-8586-921C19165A44}" type="CATEGORYNAME">
                      <a:rPr lang="ja-JP" altLang="en-US" sz="1600"/>
                      <a:pPr>
                        <a:defRPr sz="1600" b="0">
                          <a:solidFill>
                            <a:sysClr val="windowText" lastClr="000000"/>
                          </a:solidFill>
                        </a:defRPr>
                      </a:pPr>
                      <a:t>[分類名]</a:t>
                    </a:fld>
                    <a:r>
                      <a:rPr lang="ja-JP" altLang="en-US" sz="1600" baseline="0"/>
                      <a:t> </a:t>
                    </a:r>
                    <a:fld id="{95265D93-E6E8-4781-B2C1-BCAB46DDCE7D}" type="VALUE">
                      <a:rPr lang="en-US" altLang="ja-JP" sz="1600" baseline="0"/>
                      <a:pPr>
                        <a:defRPr sz="1600" b="0">
                          <a:solidFill>
                            <a:sysClr val="windowText" lastClr="000000"/>
                          </a:solidFill>
                        </a:defRPr>
                      </a:pPr>
                      <a:t>[値]</a:t>
                    </a:fld>
                    <a:r>
                      <a:rPr lang="ja-JP" altLang="en-US" sz="1600" baseline="0"/>
                      <a:t>件 </a:t>
                    </a:r>
                    <a:fld id="{941A6A94-71AC-4ED8-8348-8EC5A52B431D}"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333333333333333"/>
                      <c:h val="0.13057888597258677"/>
                    </c:manualLayout>
                  </c15:layout>
                  <c15:dlblFieldTable/>
                  <c15:showDataLabelsRange val="0"/>
                </c:ext>
                <c:ext xmlns:c16="http://schemas.microsoft.com/office/drawing/2014/chart" uri="{C3380CC4-5D6E-409C-BE32-E72D297353CC}">
                  <c16:uniqueId val="{00000003-7F48-43F4-ADC9-8C771D2C65D8}"/>
                </c:ext>
              </c:extLst>
            </c:dLbl>
            <c:dLbl>
              <c:idx val="2"/>
              <c:layout>
                <c:manualLayout>
                  <c:x val="-2.4666607250456763E-2"/>
                  <c:y val="6.9026400767736168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F91004A8-B782-401E-AC08-ED98DAC2E109}" type="CATEGORYNAME">
                      <a:rPr lang="ja-JP" altLang="en-US" sz="1600"/>
                      <a:pPr>
                        <a:defRPr sz="1600" b="0">
                          <a:solidFill>
                            <a:sysClr val="windowText" lastClr="000000"/>
                          </a:solidFill>
                        </a:defRPr>
                      </a:pPr>
                      <a:t>[分類名]</a:t>
                    </a:fld>
                    <a:r>
                      <a:rPr lang="ja-JP" altLang="en-US" sz="1600" baseline="0"/>
                      <a:t> </a:t>
                    </a:r>
                    <a:fld id="{3F6039F0-17D3-4FFD-BB62-F6C779DF921B}" type="VALUE">
                      <a:rPr lang="en-US" altLang="ja-JP" sz="1600" baseline="0"/>
                      <a:pPr>
                        <a:defRPr sz="1600" b="0">
                          <a:solidFill>
                            <a:sysClr val="windowText" lastClr="000000"/>
                          </a:solidFill>
                        </a:defRPr>
                      </a:pPr>
                      <a:t>[値]</a:t>
                    </a:fld>
                    <a:r>
                      <a:rPr lang="ja-JP" altLang="en-US" sz="1600" baseline="0"/>
                      <a:t>件 </a:t>
                    </a:r>
                    <a:fld id="{FC521004-81E0-4064-B53F-21B9D42D0E84}"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674999999999999"/>
                      <c:h val="0.13057888597258677"/>
                    </c:manualLayout>
                  </c15:layout>
                  <c15:dlblFieldTable/>
                  <c15:showDataLabelsRange val="0"/>
                </c:ext>
                <c:ext xmlns:c16="http://schemas.microsoft.com/office/drawing/2014/chart" uri="{C3380CC4-5D6E-409C-BE32-E72D297353CC}">
                  <c16:uniqueId val="{00000005-7F48-43F4-ADC9-8C771D2C65D8}"/>
                </c:ext>
              </c:extLst>
            </c:dLbl>
            <c:dLbl>
              <c:idx val="3"/>
              <c:layout>
                <c:manualLayout>
                  <c:x val="-6.2903982943488271E-2"/>
                  <c:y val="0.14991294604841029"/>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fld id="{61989F7F-DC19-47C5-B7A0-DDB8DBCB84B3}" type="CATEGORYNAME">
                      <a:rPr lang="ja-JP" altLang="en-US" sz="1600"/>
                      <a:pPr>
                        <a:defRPr sz="1600" b="0">
                          <a:solidFill>
                            <a:sysClr val="windowText" lastClr="000000"/>
                          </a:solidFill>
                        </a:defRPr>
                      </a:pPr>
                      <a:t>[分類名]</a:t>
                    </a:fld>
                    <a:r>
                      <a:rPr lang="ja-JP" altLang="en-US" sz="1600" baseline="0"/>
                      <a:t> </a:t>
                    </a:r>
                    <a:fld id="{8A381DB5-ADD7-4870-A1E1-82F4047813B8}" type="VALUE">
                      <a:rPr lang="en-US" altLang="ja-JP" sz="1600" baseline="0"/>
                      <a:pPr>
                        <a:defRPr sz="1600" b="0">
                          <a:solidFill>
                            <a:sysClr val="windowText" lastClr="000000"/>
                          </a:solidFill>
                        </a:defRPr>
                      </a:pPr>
                      <a:t>[値]</a:t>
                    </a:fld>
                    <a:r>
                      <a:rPr lang="ja-JP" altLang="en-US" sz="1600" baseline="0"/>
                      <a:t>件 </a:t>
                    </a:r>
                    <a:fld id="{4E2D9BFB-9C3E-44BD-AA98-2A0B6983965E}"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568611111111111"/>
                      <c:h val="0.10280110819480898"/>
                    </c:manualLayout>
                  </c15:layout>
                  <c15:dlblFieldTable/>
                  <c15:showDataLabelsRange val="0"/>
                </c:ext>
                <c:ext xmlns:c16="http://schemas.microsoft.com/office/drawing/2014/chart" uri="{C3380CC4-5D6E-409C-BE32-E72D297353CC}">
                  <c16:uniqueId val="{00000007-7F48-43F4-ADC9-8C771D2C65D8}"/>
                </c:ext>
              </c:extLst>
            </c:dLbl>
            <c:dLbl>
              <c:idx val="4"/>
              <c:layout>
                <c:manualLayout>
                  <c:x val="-8.3419251571646397E-2"/>
                  <c:y val="0.16123105277351441"/>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fld id="{89ECAF85-7725-44A5-8CBB-4B50AE4C5ABF}" type="CATEGORYNAME">
                      <a:rPr lang="ja-JP" altLang="en-US" sz="1600"/>
                      <a:pPr>
                        <a:defRPr sz="1600" b="0">
                          <a:solidFill>
                            <a:sysClr val="windowText" lastClr="000000"/>
                          </a:solidFill>
                        </a:defRPr>
                      </a:pPr>
                      <a:t>[分類名]</a:t>
                    </a:fld>
                    <a:r>
                      <a:rPr lang="ja-JP" altLang="en-US" sz="1600" baseline="0"/>
                      <a:t> </a:t>
                    </a:r>
                    <a:fld id="{62AA705C-1237-40F1-B201-F0DDF9452212}" type="VALUE">
                      <a:rPr lang="en-US" altLang="ja-JP" sz="1600" baseline="0"/>
                      <a:pPr>
                        <a:defRPr sz="1600" b="0">
                          <a:solidFill>
                            <a:sysClr val="windowText" lastClr="000000"/>
                          </a:solidFill>
                        </a:defRPr>
                      </a:pPr>
                      <a:t>[値]</a:t>
                    </a:fld>
                    <a:r>
                      <a:rPr lang="ja-JP" altLang="en-US" sz="1600" baseline="0"/>
                      <a:t>件 </a:t>
                    </a:r>
                    <a:fld id="{6AB053EA-651B-43F3-A697-433792E13FA8}"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5474999999999998"/>
                      <c:h val="9.3541848935549732E-2"/>
                    </c:manualLayout>
                  </c15:layout>
                  <c15:dlblFieldTable/>
                  <c15:showDataLabelsRange val="0"/>
                </c:ext>
                <c:ext xmlns:c16="http://schemas.microsoft.com/office/drawing/2014/chart" uri="{C3380CC4-5D6E-409C-BE32-E72D297353CC}">
                  <c16:uniqueId val="{00000009-7F48-43F4-ADC9-8C771D2C65D8}"/>
                </c:ext>
              </c:extLst>
            </c:dLbl>
            <c:dLbl>
              <c:idx val="5"/>
              <c:layout>
                <c:manualLayout>
                  <c:x val="-0.13182828567719673"/>
                  <c:y val="9.3922578919410166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130A53F2-4571-4850-ACA4-D97CD408210D}" type="CATEGORYNAME">
                      <a:rPr lang="ja-JP" altLang="en-US" sz="1600"/>
                      <a:pPr>
                        <a:defRPr sz="1600" b="0">
                          <a:solidFill>
                            <a:sysClr val="windowText" lastClr="000000"/>
                          </a:solidFill>
                        </a:defRPr>
                      </a:pPr>
                      <a:t>[分類名]</a:t>
                    </a:fld>
                    <a:r>
                      <a:rPr lang="ja-JP" altLang="en-US" sz="1600" baseline="0" dirty="0"/>
                      <a:t> </a:t>
                    </a:r>
                    <a:fld id="{F7B0F357-CA96-4E20-A14E-6C95DD8BA7FC}" type="VALUE">
                      <a:rPr lang="en-US" altLang="ja-JP" sz="1600" baseline="0"/>
                      <a:pPr>
                        <a:defRPr sz="1600" b="0">
                          <a:solidFill>
                            <a:sysClr val="windowText" lastClr="000000"/>
                          </a:solidFill>
                        </a:defRPr>
                      </a:pPr>
                      <a:t>[値]</a:t>
                    </a:fld>
                    <a:r>
                      <a:rPr lang="ja-JP" altLang="en-US" sz="1600" baseline="0" dirty="0"/>
                      <a:t>件 </a:t>
                    </a:r>
                    <a:fld id="{5A2AF4BE-5162-45A4-BE9A-25F269E676BE}" type="PERCENTAGE">
                      <a:rPr lang="en-US" altLang="ja-JP" sz="1600" baseline="0"/>
                      <a:pPr>
                        <a:defRPr sz="1600" b="0">
                          <a:solidFill>
                            <a:sysClr val="windowText" lastClr="000000"/>
                          </a:solidFill>
                        </a:defRPr>
                      </a:pPr>
                      <a:t>[パーセンテージ]</a:t>
                    </a:fld>
                    <a:endParaRPr lang="ja-JP" altLang="en-US" sz="1600" baseline="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1460606360874316"/>
                      <c:h val="0.11256500230428161"/>
                    </c:manualLayout>
                  </c15:layout>
                  <c15:dlblFieldTable/>
                  <c15:showDataLabelsRange val="0"/>
                </c:ext>
                <c:ext xmlns:c16="http://schemas.microsoft.com/office/drawing/2014/chart" uri="{C3380CC4-5D6E-409C-BE32-E72D297353CC}">
                  <c16:uniqueId val="{0000000B-7F48-43F4-ADC9-8C771D2C65D8}"/>
                </c:ext>
              </c:extLst>
            </c:dLbl>
            <c:dLbl>
              <c:idx val="6"/>
              <c:layout>
                <c:manualLayout>
                  <c:x val="-0.10937885334649348"/>
                  <c:y val="2.7180884816324212E-2"/>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fld id="{74FDB962-37C4-4C3B-933C-ADA16E57C5BE}" type="CATEGORYNAME">
                      <a:rPr lang="ja-JP" altLang="en-US" sz="1600"/>
                      <a:pPr>
                        <a:defRPr sz="1600" b="0">
                          <a:solidFill>
                            <a:sysClr val="windowText" lastClr="000000"/>
                          </a:solidFill>
                        </a:defRPr>
                      </a:pPr>
                      <a:t>[分類名]</a:t>
                    </a:fld>
                    <a:r>
                      <a:rPr lang="ja-JP" altLang="en-US" sz="1600" baseline="0"/>
                      <a:t> </a:t>
                    </a:r>
                    <a:fld id="{835671BF-FCA5-40E5-A7E1-165A5E9C5F62}" type="VALUE">
                      <a:rPr lang="en-US" altLang="ja-JP" sz="1600" baseline="0"/>
                      <a:pPr>
                        <a:defRPr sz="1600" b="0">
                          <a:solidFill>
                            <a:sysClr val="windowText" lastClr="000000"/>
                          </a:solidFill>
                        </a:defRPr>
                      </a:pPr>
                      <a:t>[値]</a:t>
                    </a:fld>
                    <a:r>
                      <a:rPr lang="ja-JP" altLang="en-US" sz="1600" baseline="0"/>
                      <a:t>件 </a:t>
                    </a:r>
                    <a:fld id="{94222F9E-2CAA-4DCF-A4C6-B4ED6478A07F}"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277777777777779"/>
                      <c:h val="9.8171478565179354E-2"/>
                    </c:manualLayout>
                  </c15:layout>
                  <c15:dlblFieldTable/>
                  <c15:showDataLabelsRange val="0"/>
                </c:ext>
                <c:ext xmlns:c16="http://schemas.microsoft.com/office/drawing/2014/chart" uri="{C3380CC4-5D6E-409C-BE32-E72D297353CC}">
                  <c16:uniqueId val="{0000000D-7F48-43F4-ADC9-8C771D2C65D8}"/>
                </c:ext>
              </c:extLst>
            </c:dLbl>
            <c:dLbl>
              <c:idx val="7"/>
              <c:layout>
                <c:manualLayout>
                  <c:x val="-0.13859685601372432"/>
                  <c:y val="-4.5863054326793051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AAC26C7E-05A6-40A6-8441-EF1ACB58DC8B}" type="CATEGORYNAME">
                      <a:rPr lang="ja-JP" altLang="en-US" sz="1600" smtClean="0"/>
                      <a:pPr>
                        <a:defRPr sz="1600" b="0">
                          <a:solidFill>
                            <a:sysClr val="windowText" lastClr="000000"/>
                          </a:solidFill>
                        </a:defRPr>
                      </a:pPr>
                      <a:t>[分類名]</a:t>
                    </a:fld>
                    <a:endParaRPr lang="ja-JP" altLang="en-US" sz="1600" dirty="0" smtClean="0"/>
                  </a:p>
                  <a:p>
                    <a:pPr>
                      <a:defRPr sz="1600" b="0">
                        <a:solidFill>
                          <a:sysClr val="windowText" lastClr="000000"/>
                        </a:solidFill>
                      </a:defRPr>
                    </a:pPr>
                    <a:r>
                      <a:rPr lang="ja-JP" altLang="en-US" sz="1600" baseline="0" dirty="0" smtClean="0"/>
                      <a:t> </a:t>
                    </a:r>
                    <a:fld id="{B09D2904-B624-4EBD-8E91-D4A92F56610B}" type="VALUE">
                      <a:rPr lang="en-US" altLang="ja-JP" sz="1600" baseline="0"/>
                      <a:pPr>
                        <a:defRPr sz="1600" b="0">
                          <a:solidFill>
                            <a:sysClr val="windowText" lastClr="000000"/>
                          </a:solidFill>
                        </a:defRPr>
                      </a:pPr>
                      <a:t>[値]</a:t>
                    </a:fld>
                    <a:r>
                      <a:rPr lang="ja-JP" altLang="en-US" sz="1600" baseline="0" dirty="0"/>
                      <a:t>件 </a:t>
                    </a:r>
                    <a:fld id="{DE3AD04B-6036-41AF-BF35-8632F7A80C71}" type="PERCENTAGE">
                      <a:rPr lang="en-US" altLang="ja-JP" sz="1600" baseline="0"/>
                      <a:pPr>
                        <a:defRPr sz="1600" b="0">
                          <a:solidFill>
                            <a:sysClr val="windowText" lastClr="000000"/>
                          </a:solidFill>
                        </a:defRPr>
                      </a:pPr>
                      <a:t>[パーセンテージ]</a:t>
                    </a:fld>
                    <a:endParaRPr lang="ja-JP" altLang="en-US" sz="1600" baseline="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7909733158355204"/>
                      <c:h val="0.13425925925925927"/>
                    </c:manualLayout>
                  </c15:layout>
                  <c15:dlblFieldTable/>
                  <c15:showDataLabelsRange val="0"/>
                </c:ext>
                <c:ext xmlns:c16="http://schemas.microsoft.com/office/drawing/2014/chart" uri="{C3380CC4-5D6E-409C-BE32-E72D297353CC}">
                  <c16:uniqueId val="{0000000F-7F48-43F4-ADC9-8C771D2C65D8}"/>
                </c:ext>
              </c:extLst>
            </c:dLbl>
            <c:dLbl>
              <c:idx val="8"/>
              <c:layout>
                <c:manualLayout>
                  <c:x val="9.113646233487431E-2"/>
                  <c:y val="-6.7741706623115516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58292953-5F99-4539-8D5B-470A0594BE50}" type="CATEGORYNAME">
                      <a:rPr lang="zh-TW" altLang="en-US" sz="1600" smtClean="0"/>
                      <a:pPr>
                        <a:defRPr sz="1600" b="0">
                          <a:solidFill>
                            <a:sysClr val="windowText" lastClr="000000"/>
                          </a:solidFill>
                        </a:defRPr>
                      </a:pPr>
                      <a:t>[分類名]</a:t>
                    </a:fld>
                    <a:endParaRPr lang="zh-TW" altLang="en-US" sz="1600" dirty="0" smtClean="0"/>
                  </a:p>
                  <a:p>
                    <a:pPr>
                      <a:defRPr sz="1600" b="0">
                        <a:solidFill>
                          <a:sysClr val="windowText" lastClr="000000"/>
                        </a:solidFill>
                      </a:defRPr>
                    </a:pPr>
                    <a:r>
                      <a:rPr lang="zh-TW" altLang="en-US" sz="1600" baseline="0" dirty="0" smtClean="0"/>
                      <a:t> </a:t>
                    </a:r>
                    <a:fld id="{7FA16C97-BCE3-436D-9006-AC2BD5BD2E0E}" type="VALUE">
                      <a:rPr lang="en-US" altLang="zh-TW" sz="1600" baseline="0"/>
                      <a:pPr>
                        <a:defRPr sz="1600" b="0">
                          <a:solidFill>
                            <a:sysClr val="windowText" lastClr="000000"/>
                          </a:solidFill>
                        </a:defRPr>
                      </a:pPr>
                      <a:t>[値]</a:t>
                    </a:fld>
                    <a:r>
                      <a:rPr lang="zh-TW" altLang="en-US" sz="1600" baseline="0" dirty="0"/>
                      <a:t>件 </a:t>
                    </a:r>
                    <a:fld id="{CC0B991B-0ACC-4C5B-BB91-1778BDC96AE7}" type="PERCENTAGE">
                      <a:rPr lang="en-US" altLang="zh-TW" sz="1600" baseline="0"/>
                      <a:pPr>
                        <a:defRPr sz="1600" b="0">
                          <a:solidFill>
                            <a:sysClr val="windowText" lastClr="000000"/>
                          </a:solidFill>
                        </a:defRPr>
                      </a:pPr>
                      <a:t>[パーセンテージ]</a:t>
                    </a:fld>
                    <a:endParaRPr lang="zh-TW" altLang="en-US" sz="1600" baseline="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313888888888886"/>
                      <c:h val="0.13425925925925927"/>
                    </c:manualLayout>
                  </c15:layout>
                  <c15:dlblFieldTable/>
                  <c15:showDataLabelsRange val="0"/>
                </c:ext>
                <c:ext xmlns:c16="http://schemas.microsoft.com/office/drawing/2014/chart" uri="{C3380CC4-5D6E-409C-BE32-E72D297353CC}">
                  <c16:uniqueId val="{00000011-7F48-43F4-ADC9-8C771D2C65D8}"/>
                </c:ext>
              </c:extLst>
            </c:dLbl>
            <c:dLbl>
              <c:idx val="9"/>
              <c:layout>
                <c:manualLayout>
                  <c:x val="0.19127268137697614"/>
                  <c:y val="-7.3640826584275593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ACB91BEF-87F5-40DE-A85F-155BFF807298}" type="CATEGORYNAME">
                      <a:rPr lang="ja-JP" altLang="en-US" sz="1600"/>
                      <a:pPr>
                        <a:defRPr sz="1600" b="0">
                          <a:solidFill>
                            <a:sysClr val="windowText" lastClr="000000"/>
                          </a:solidFill>
                        </a:defRPr>
                      </a:pPr>
                      <a:t>[分類名]</a:t>
                    </a:fld>
                    <a:r>
                      <a:rPr lang="ja-JP" altLang="en-US" sz="1600" baseline="0" dirty="0"/>
                      <a:t> </a:t>
                    </a:r>
                    <a:endParaRPr lang="ja-JP" altLang="en-US" sz="1600" baseline="0" dirty="0" smtClean="0"/>
                  </a:p>
                  <a:p>
                    <a:pPr>
                      <a:defRPr sz="1600" b="0">
                        <a:solidFill>
                          <a:sysClr val="windowText" lastClr="000000"/>
                        </a:solidFill>
                      </a:defRPr>
                    </a:pPr>
                    <a:fld id="{AC860CA6-B461-458B-8505-6A4ADBD1BFFA}" type="VALUE">
                      <a:rPr lang="en-US" altLang="ja-JP" sz="1600" baseline="0" smtClean="0"/>
                      <a:pPr>
                        <a:defRPr sz="1600" b="0">
                          <a:solidFill>
                            <a:sysClr val="windowText" lastClr="000000"/>
                          </a:solidFill>
                        </a:defRPr>
                      </a:pPr>
                      <a:t>[値]</a:t>
                    </a:fld>
                    <a:r>
                      <a:rPr lang="ja-JP" altLang="en-US" sz="1600" baseline="0" dirty="0"/>
                      <a:t>件</a:t>
                    </a:r>
                    <a:r>
                      <a:rPr lang="en-US" altLang="ja-JP" sz="1600" baseline="0" dirty="0"/>
                      <a:t> </a:t>
                    </a:r>
                    <a:fld id="{987791B2-678B-4852-80C6-92FCBB300AE1}" type="PERCENTAGE">
                      <a:rPr lang="en-US" altLang="ja-JP" sz="1600" baseline="0"/>
                      <a:pPr>
                        <a:defRPr sz="1600" b="0">
                          <a:solidFill>
                            <a:sysClr val="windowText" lastClr="000000"/>
                          </a:solidFill>
                        </a:defRPr>
                      </a:pPr>
                      <a:t>[パーセンテージ]</a:t>
                    </a:fld>
                    <a:endParaRPr lang="en-US" altLang="ja-JP" sz="1600" baseline="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7F48-43F4-ADC9-8C771D2C65D8}"/>
                </c:ext>
              </c:extLst>
            </c:dLbl>
            <c:dLbl>
              <c:idx val="10"/>
              <c:layout>
                <c:manualLayout>
                  <c:x val="0.24722222222222223"/>
                  <c:y val="4.6296296296296294E-3"/>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D1332F89-17E5-4F64-B6D3-B6491884D19B}" type="CATEGORYNAME">
                      <a:rPr lang="ja-JP" altLang="en-US" sz="1600"/>
                      <a:pPr>
                        <a:defRPr sz="1600" b="0">
                          <a:solidFill>
                            <a:sysClr val="windowText" lastClr="000000"/>
                          </a:solidFill>
                        </a:defRPr>
                      </a:pPr>
                      <a:t>[分類名]</a:t>
                    </a:fld>
                    <a:r>
                      <a:rPr lang="ja-JP" altLang="en-US" sz="1600" baseline="0"/>
                      <a:t> </a:t>
                    </a:r>
                    <a:fld id="{6E6AAB1A-3A9D-4B34-B845-DE7CE7C7F065}" type="VALUE">
                      <a:rPr lang="en-US" altLang="ja-JP" sz="1600" baseline="0"/>
                      <a:pPr>
                        <a:defRPr sz="1600" b="0">
                          <a:solidFill>
                            <a:sysClr val="windowText" lastClr="000000"/>
                          </a:solidFill>
                        </a:defRPr>
                      </a:pPr>
                      <a:t>[値]</a:t>
                    </a:fld>
                    <a:r>
                      <a:rPr lang="ja-JP" altLang="en-US" sz="1600" baseline="0"/>
                      <a:t>件 </a:t>
                    </a:r>
                    <a:fld id="{EFAD36BF-DA8A-4DBB-977F-746AD22B573A}"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7F48-43F4-ADC9-8C771D2C65D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場所!$J$36:$J$46</c:f>
              <c:strCache>
                <c:ptCount val="11"/>
                <c:pt idx="0">
                  <c:v>居室(個室）</c:v>
                </c:pt>
                <c:pt idx="1">
                  <c:v>食堂等共用部</c:v>
                </c:pt>
                <c:pt idx="2">
                  <c:v>居室(多床室）</c:v>
                </c:pt>
                <c:pt idx="3">
                  <c:v>廊下</c:v>
                </c:pt>
                <c:pt idx="4">
                  <c:v>トイレ</c:v>
                </c:pt>
                <c:pt idx="5">
                  <c:v>浴室・脱衣室</c:v>
                </c:pt>
                <c:pt idx="6">
                  <c:v>敷地外</c:v>
                </c:pt>
                <c:pt idx="7">
                  <c:v>施設敷地内の建物外</c:v>
                </c:pt>
                <c:pt idx="8">
                  <c:v>機能訓練室</c:v>
                </c:pt>
                <c:pt idx="9">
                  <c:v>その他</c:v>
                </c:pt>
                <c:pt idx="10">
                  <c:v>不明</c:v>
                </c:pt>
              </c:strCache>
            </c:strRef>
          </c:cat>
          <c:val>
            <c:numRef>
              <c:f>場所!$K$36:$K$46</c:f>
              <c:numCache>
                <c:formatCode>General</c:formatCode>
                <c:ptCount val="11"/>
                <c:pt idx="0">
                  <c:v>749</c:v>
                </c:pt>
                <c:pt idx="1">
                  <c:v>511</c:v>
                </c:pt>
                <c:pt idx="2">
                  <c:v>294</c:v>
                </c:pt>
                <c:pt idx="3">
                  <c:v>122</c:v>
                </c:pt>
                <c:pt idx="4">
                  <c:v>99</c:v>
                </c:pt>
                <c:pt idx="5">
                  <c:v>79</c:v>
                </c:pt>
                <c:pt idx="6">
                  <c:v>13</c:v>
                </c:pt>
                <c:pt idx="7">
                  <c:v>6</c:v>
                </c:pt>
                <c:pt idx="8">
                  <c:v>2</c:v>
                </c:pt>
                <c:pt idx="9">
                  <c:v>68</c:v>
                </c:pt>
                <c:pt idx="10">
                  <c:v>22</c:v>
                </c:pt>
              </c:numCache>
            </c:numRef>
          </c:val>
          <c:extLst>
            <c:ext xmlns:c16="http://schemas.microsoft.com/office/drawing/2014/chart" uri="{C3380CC4-5D6E-409C-BE32-E72D297353CC}">
              <c16:uniqueId val="{00000016-7F48-43F4-ADC9-8C771D2C65D8}"/>
            </c:ext>
          </c:extLst>
        </c:ser>
        <c:ser>
          <c:idx val="1"/>
          <c:order val="1"/>
          <c:tx>
            <c:strRef>
              <c:f>場所!$L$3</c:f>
              <c:strCache>
                <c:ptCount val="1"/>
                <c:pt idx="0">
                  <c:v>事故割合（%）</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7F48-43F4-ADC9-8C771D2C65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7F48-43F4-ADC9-8C771D2C65D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7F48-43F4-ADC9-8C771D2C65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E-7F48-43F4-ADC9-8C771D2C65D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0-7F48-43F4-ADC9-8C771D2C65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2-7F48-43F4-ADC9-8C771D2C65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4-7F48-43F4-ADC9-8C771D2C65D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6-7F48-43F4-ADC9-8C771D2C65D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8-7F48-43F4-ADC9-8C771D2C65D8}"/>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A-7F48-43F4-ADC9-8C771D2C65D8}"/>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C-7F48-43F4-ADC9-8C771D2C65D8}"/>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18-7F48-43F4-ADC9-8C771D2C65D8}"/>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1A-7F48-43F4-ADC9-8C771D2C65D8}"/>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1C-7F48-43F4-ADC9-8C771D2C65D8}"/>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1E-7F48-43F4-ADC9-8C771D2C65D8}"/>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20-7F48-43F4-ADC9-8C771D2C65D8}"/>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22-7F48-43F4-ADC9-8C771D2C65D8}"/>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24-7F48-43F4-ADC9-8C771D2C65D8}"/>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26-7F48-43F4-ADC9-8C771D2C65D8}"/>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28-7F48-43F4-ADC9-8C771D2C65D8}"/>
                </c:ext>
              </c:extLst>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2A-7F48-43F4-ADC9-8C771D2C65D8}"/>
                </c:ext>
              </c:extLst>
            </c:dLbl>
            <c:dLbl>
              <c:idx val="1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2C-7F48-43F4-ADC9-8C771D2C65D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場所!$J$36:$J$46</c:f>
              <c:strCache>
                <c:ptCount val="11"/>
                <c:pt idx="0">
                  <c:v>居室(個室）</c:v>
                </c:pt>
                <c:pt idx="1">
                  <c:v>食堂等共用部</c:v>
                </c:pt>
                <c:pt idx="2">
                  <c:v>居室(多床室）</c:v>
                </c:pt>
                <c:pt idx="3">
                  <c:v>廊下</c:v>
                </c:pt>
                <c:pt idx="4">
                  <c:v>トイレ</c:v>
                </c:pt>
                <c:pt idx="5">
                  <c:v>浴室・脱衣室</c:v>
                </c:pt>
                <c:pt idx="6">
                  <c:v>敷地外</c:v>
                </c:pt>
                <c:pt idx="7">
                  <c:v>施設敷地内の建物外</c:v>
                </c:pt>
                <c:pt idx="8">
                  <c:v>機能訓練室</c:v>
                </c:pt>
                <c:pt idx="9">
                  <c:v>その他</c:v>
                </c:pt>
                <c:pt idx="10">
                  <c:v>不明</c:v>
                </c:pt>
              </c:strCache>
            </c:strRef>
          </c:cat>
          <c:val>
            <c:numRef>
              <c:f>場所!$L$36:$L$46</c:f>
              <c:numCache>
                <c:formatCode>0.0%</c:formatCode>
                <c:ptCount val="11"/>
                <c:pt idx="0">
                  <c:v>0.38100000000000001</c:v>
                </c:pt>
                <c:pt idx="1">
                  <c:v>0.26</c:v>
                </c:pt>
                <c:pt idx="2">
                  <c:v>0.15</c:v>
                </c:pt>
                <c:pt idx="3">
                  <c:v>6.2E-2</c:v>
                </c:pt>
                <c:pt idx="4">
                  <c:v>0.05</c:v>
                </c:pt>
                <c:pt idx="5">
                  <c:v>0.04</c:v>
                </c:pt>
                <c:pt idx="6">
                  <c:v>7.0000000000000001E-3</c:v>
                </c:pt>
                <c:pt idx="7">
                  <c:v>3.0000000000000001E-3</c:v>
                </c:pt>
                <c:pt idx="8">
                  <c:v>1E-3</c:v>
                </c:pt>
                <c:pt idx="9">
                  <c:v>3.5000000000000003E-2</c:v>
                </c:pt>
                <c:pt idx="10">
                  <c:v>1.0999999999999999E-2</c:v>
                </c:pt>
              </c:numCache>
            </c:numRef>
          </c:val>
          <c:extLst>
            <c:ext xmlns:c16="http://schemas.microsoft.com/office/drawing/2014/chart" uri="{C3380CC4-5D6E-409C-BE32-E72D297353CC}">
              <c16:uniqueId val="{0000002D-7F48-43F4-ADC9-8C771D2C65D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solidFill>
        <a:srgbClr val="000000"/>
      </a:solidFill>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655564689595039"/>
          <c:y val="0.19136209587368339"/>
          <c:w val="0.44064105561225497"/>
          <c:h val="0.66580504476325419"/>
        </c:manualLayout>
      </c:layout>
      <c:pieChart>
        <c:varyColors val="1"/>
        <c:ser>
          <c:idx val="0"/>
          <c:order val="0"/>
          <c:tx>
            <c:strRef>
              <c:f>種別!$K$3</c:f>
              <c:strCache>
                <c:ptCount val="1"/>
                <c:pt idx="0">
                  <c:v>事故件数</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7B6-476C-BA6F-8AE5815D042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7B6-476C-BA6F-8AE5815D042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7B6-476C-BA6F-8AE5815D042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7B6-476C-BA6F-8AE5815D042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7B6-476C-BA6F-8AE5815D042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7B6-476C-BA6F-8AE5815D042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7B6-476C-BA6F-8AE5815D042B}"/>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F7B6-476C-BA6F-8AE5815D042B}"/>
              </c:ext>
            </c:extLst>
          </c:dPt>
          <c:dLbls>
            <c:dLbl>
              <c:idx val="0"/>
              <c:layout>
                <c:manualLayout>
                  <c:x val="3.5833333333333231E-2"/>
                  <c:y val="-4.1666666666666664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BDE1010C-8A1C-425E-840E-99F5777D9926}" type="CATEGORYNAME">
                      <a:rPr lang="ja-JP" altLang="en-US" sz="1600"/>
                      <a:pPr>
                        <a:defRPr sz="1600" b="0">
                          <a:solidFill>
                            <a:sysClr val="windowText" lastClr="000000"/>
                          </a:solidFill>
                        </a:defRPr>
                      </a:pPr>
                      <a:t>[分類名]</a:t>
                    </a:fld>
                    <a:r>
                      <a:rPr lang="ja-JP" altLang="en-US" sz="1600" baseline="0"/>
                      <a:t> </a:t>
                    </a:r>
                    <a:fld id="{AA744F31-D0B6-4E88-900F-29784E6547B7}" type="VALUE">
                      <a:rPr lang="en-US" altLang="ja-JP" sz="1600" baseline="0"/>
                      <a:pPr>
                        <a:defRPr sz="1600" b="0">
                          <a:solidFill>
                            <a:sysClr val="windowText" lastClr="000000"/>
                          </a:solidFill>
                        </a:defRPr>
                      </a:pPr>
                      <a:t>[値]</a:t>
                    </a:fld>
                    <a:r>
                      <a:rPr lang="ja-JP" altLang="en-US" sz="1600" baseline="0"/>
                      <a:t>件 </a:t>
                    </a:r>
                    <a:fld id="{16952DD6-A832-42A9-A875-D12B9A0139F5}"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7B6-476C-BA6F-8AE5815D042B}"/>
                </c:ext>
              </c:extLst>
            </c:dLbl>
            <c:dLbl>
              <c:idx val="1"/>
              <c:layout>
                <c:manualLayout>
                  <c:x val="0.10277777777777773"/>
                  <c:y val="6.0185185185185182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CDA79B1B-0F7A-4061-B49B-A8856A739E23}" type="CATEGORYNAME">
                      <a:rPr lang="ja-JP" altLang="en-US" sz="1600"/>
                      <a:pPr>
                        <a:defRPr sz="1600" b="0">
                          <a:solidFill>
                            <a:sysClr val="windowText" lastClr="000000"/>
                          </a:solidFill>
                        </a:defRPr>
                      </a:pPr>
                      <a:t>[分類名]</a:t>
                    </a:fld>
                    <a:r>
                      <a:rPr lang="ja-JP" altLang="en-US" sz="1600" baseline="0"/>
                      <a:t> </a:t>
                    </a:r>
                    <a:fld id="{5395A967-B218-41A9-921C-58191CDF945D}" type="VALUE">
                      <a:rPr lang="en-US" altLang="ja-JP" sz="1600" baseline="0"/>
                      <a:pPr>
                        <a:defRPr sz="1600" b="0">
                          <a:solidFill>
                            <a:sysClr val="windowText" lastClr="000000"/>
                          </a:solidFill>
                        </a:defRPr>
                      </a:pPr>
                      <a:t>[値]</a:t>
                    </a:fld>
                    <a:r>
                      <a:rPr lang="ja-JP" altLang="en-US" sz="1600" baseline="0"/>
                      <a:t>件 </a:t>
                    </a:r>
                    <a:fld id="{34A42C64-4F61-48F8-8568-588069A88D9D}"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F7B6-476C-BA6F-8AE5815D042B}"/>
                </c:ext>
              </c:extLst>
            </c:dLbl>
            <c:dLbl>
              <c:idx val="2"/>
              <c:layout>
                <c:manualLayout>
                  <c:x val="1.1111111111111112E-2"/>
                  <c:y val="0.12500000000000008"/>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32283090-0A05-4895-AB4E-93AE84756677}" type="CATEGORYNAME">
                      <a:rPr lang="ja-JP" altLang="en-US" sz="1600"/>
                      <a:pPr>
                        <a:defRPr sz="1600" b="0">
                          <a:solidFill>
                            <a:sysClr val="windowText" lastClr="000000"/>
                          </a:solidFill>
                        </a:defRPr>
                      </a:pPr>
                      <a:t>[分類名]</a:t>
                    </a:fld>
                    <a:r>
                      <a:rPr lang="ja-JP" altLang="en-US" sz="1600" baseline="0"/>
                      <a:t> </a:t>
                    </a:r>
                    <a:fld id="{9B497C8E-83BD-41A3-8996-287A4E0F3CD4}" type="VALUE">
                      <a:rPr lang="en-US" altLang="ja-JP" sz="1600" baseline="0"/>
                      <a:pPr>
                        <a:defRPr sz="1600" b="0">
                          <a:solidFill>
                            <a:sysClr val="windowText" lastClr="000000"/>
                          </a:solidFill>
                        </a:defRPr>
                      </a:pPr>
                      <a:t>[値]</a:t>
                    </a:fld>
                    <a:r>
                      <a:rPr lang="ja-JP" altLang="en-US" sz="1600" baseline="0"/>
                      <a:t>件 </a:t>
                    </a:r>
                    <a:fld id="{742B9A10-D0CD-4014-B9D0-EA5331DB530E}"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500000000000001"/>
                      <c:h val="0.13425925925925927"/>
                    </c:manualLayout>
                  </c15:layout>
                  <c15:dlblFieldTable/>
                  <c15:showDataLabelsRange val="0"/>
                </c:ext>
                <c:ext xmlns:c16="http://schemas.microsoft.com/office/drawing/2014/chart" uri="{C3380CC4-5D6E-409C-BE32-E72D297353CC}">
                  <c16:uniqueId val="{00000005-F7B6-476C-BA6F-8AE5815D042B}"/>
                </c:ext>
              </c:extLst>
            </c:dLbl>
            <c:dLbl>
              <c:idx val="3"/>
              <c:layout>
                <c:manualLayout>
                  <c:x val="-5.8333442694663167E-2"/>
                  <c:y val="0.10648148148148157"/>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8FBEC93F-936B-48D4-82F7-643B1C36D581}" type="CATEGORYNAME">
                      <a:rPr lang="ja-JP" altLang="en-US" sz="1600"/>
                      <a:pPr>
                        <a:defRPr sz="1600" b="0">
                          <a:solidFill>
                            <a:sysClr val="windowText" lastClr="000000"/>
                          </a:solidFill>
                        </a:defRPr>
                      </a:pPr>
                      <a:t>[分類名]</a:t>
                    </a:fld>
                    <a:r>
                      <a:rPr lang="ja-JP" altLang="en-US" sz="1600" baseline="0"/>
                      <a:t> </a:t>
                    </a:r>
                    <a:fld id="{BCA8D5E4-09B5-4864-83B8-DDA8997EF2E8}" type="VALUE">
                      <a:rPr lang="en-US" altLang="ja-JP" sz="1600" baseline="0"/>
                      <a:pPr>
                        <a:defRPr sz="1600" b="0">
                          <a:solidFill>
                            <a:sysClr val="windowText" lastClr="000000"/>
                          </a:solidFill>
                        </a:defRPr>
                      </a:pPr>
                      <a:t>[値]</a:t>
                    </a:fld>
                    <a:r>
                      <a:rPr lang="ja-JP" altLang="en-US" sz="1600" baseline="0"/>
                      <a:t>件 </a:t>
                    </a:r>
                    <a:fld id="{5DD8204E-DECC-4BEB-A56C-D925493CEBA7}"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055555555555553"/>
                      <c:h val="0.13057888597258677"/>
                    </c:manualLayout>
                  </c15:layout>
                  <c15:dlblFieldTable/>
                  <c15:showDataLabelsRange val="0"/>
                </c:ext>
                <c:ext xmlns:c16="http://schemas.microsoft.com/office/drawing/2014/chart" uri="{C3380CC4-5D6E-409C-BE32-E72D297353CC}">
                  <c16:uniqueId val="{00000007-F7B6-476C-BA6F-8AE5815D042B}"/>
                </c:ext>
              </c:extLst>
            </c:dLbl>
            <c:dLbl>
              <c:idx val="4"/>
              <c:layout>
                <c:manualLayout>
                  <c:x val="-8.1023622047244101E-2"/>
                  <c:y val="-2.3148148148148147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33598CF3-C792-4FBF-BD07-A9951C1D678B}" type="CATEGORYNAME">
                      <a:rPr lang="ja-JP" altLang="en-US" sz="1600"/>
                      <a:pPr>
                        <a:defRPr sz="1600" b="0">
                          <a:solidFill>
                            <a:sysClr val="windowText" lastClr="000000"/>
                          </a:solidFill>
                        </a:defRPr>
                      </a:pPr>
                      <a:t>[分類名]</a:t>
                    </a:fld>
                    <a:r>
                      <a:rPr lang="ja-JP" altLang="en-US" sz="1600" baseline="0"/>
                      <a:t> </a:t>
                    </a:r>
                    <a:fld id="{22BA2BEB-BF6B-4DF1-A086-0819CFEDB5CD}" type="VALUE">
                      <a:rPr lang="en-US" altLang="ja-JP" sz="1600" baseline="0"/>
                      <a:pPr>
                        <a:defRPr sz="1600" b="0">
                          <a:solidFill>
                            <a:sysClr val="windowText" lastClr="000000"/>
                          </a:solidFill>
                        </a:defRPr>
                      </a:pPr>
                      <a:t>[値]</a:t>
                    </a:fld>
                    <a:r>
                      <a:rPr lang="ja-JP" altLang="en-US" sz="1600" baseline="0"/>
                      <a:t>件 </a:t>
                    </a:r>
                    <a:fld id="{9DF57D33-E07C-4174-A6C0-67F0B90930DA}"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073600174978127"/>
                      <c:h val="0.19444444444444445"/>
                    </c:manualLayout>
                  </c15:layout>
                  <c15:dlblFieldTable/>
                  <c15:showDataLabelsRange val="0"/>
                </c:ext>
                <c:ext xmlns:c16="http://schemas.microsoft.com/office/drawing/2014/chart" uri="{C3380CC4-5D6E-409C-BE32-E72D297353CC}">
                  <c16:uniqueId val="{00000009-F7B6-476C-BA6F-8AE5815D042B}"/>
                </c:ext>
              </c:extLst>
            </c:dLbl>
            <c:dLbl>
              <c:idx val="5"/>
              <c:layout>
                <c:manualLayout>
                  <c:x val="-0.10833333333333334"/>
                  <c:y val="-0.20370370370370369"/>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4E5ECFA9-308F-4D55-B1E5-BDDD3B9EAF63}" type="CATEGORYNAME">
                      <a:rPr lang="ja-JP" altLang="en-US" sz="1600"/>
                      <a:pPr>
                        <a:defRPr sz="1600" b="0">
                          <a:solidFill>
                            <a:sysClr val="windowText" lastClr="000000"/>
                          </a:solidFill>
                        </a:defRPr>
                      </a:pPr>
                      <a:t>[分類名]</a:t>
                    </a:fld>
                    <a:r>
                      <a:rPr lang="ja-JP" altLang="en-US" sz="1600" baseline="0"/>
                      <a:t> </a:t>
                    </a:r>
                    <a:fld id="{808F1139-7161-45D0-BD68-EC36C13668B2}" type="VALUE">
                      <a:rPr lang="en-US" altLang="ja-JP" sz="1600" baseline="0"/>
                      <a:pPr>
                        <a:defRPr sz="1600" b="0">
                          <a:solidFill>
                            <a:sysClr val="windowText" lastClr="000000"/>
                          </a:solidFill>
                        </a:defRPr>
                      </a:pPr>
                      <a:t>[値]</a:t>
                    </a:fld>
                    <a:r>
                      <a:rPr lang="ja-JP" altLang="en-US" sz="1600" baseline="0"/>
                      <a:t>件</a:t>
                    </a:r>
                  </a:p>
                  <a:p>
                    <a:pPr>
                      <a:defRPr sz="1600" b="0">
                        <a:solidFill>
                          <a:sysClr val="windowText" lastClr="000000"/>
                        </a:solidFill>
                      </a:defRPr>
                    </a:pPr>
                    <a:r>
                      <a:rPr lang="ja-JP" altLang="en-US" sz="1600" baseline="0"/>
                      <a:t> </a:t>
                    </a:r>
                    <a:fld id="{3A38CF26-283F-4377-8A23-4B268E93357E}"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F7B6-476C-BA6F-8AE5815D042B}"/>
                </c:ext>
              </c:extLst>
            </c:dLbl>
            <c:dLbl>
              <c:idx val="6"/>
              <c:layout>
                <c:manualLayout>
                  <c:x val="0.05"/>
                  <c:y val="-0.10185185185185185"/>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C1AB734D-1F7F-4584-811A-35DAD994FF2A}" type="CATEGORYNAME">
                      <a:rPr lang="ja-JP" altLang="en-US" sz="1600"/>
                      <a:pPr>
                        <a:defRPr sz="1600" b="0">
                          <a:solidFill>
                            <a:sysClr val="windowText" lastClr="000000"/>
                          </a:solidFill>
                        </a:defRPr>
                      </a:pPr>
                      <a:t>[分類名]</a:t>
                    </a:fld>
                    <a:r>
                      <a:rPr lang="ja-JP" altLang="en-US" sz="1600" baseline="0"/>
                      <a:t> </a:t>
                    </a:r>
                    <a:fld id="{FD6F87E1-C771-4FDD-858D-F2712F50EDD9}" type="VALUE">
                      <a:rPr lang="en-US" altLang="ja-JP" sz="1600" baseline="0"/>
                      <a:pPr>
                        <a:defRPr sz="1600" b="0">
                          <a:solidFill>
                            <a:sysClr val="windowText" lastClr="000000"/>
                          </a:solidFill>
                        </a:defRPr>
                      </a:pPr>
                      <a:t>[値]</a:t>
                    </a:fld>
                    <a:r>
                      <a:rPr lang="ja-JP" altLang="en-US" sz="1600" baseline="0"/>
                      <a:t>件</a:t>
                    </a:r>
                    <a:r>
                      <a:rPr lang="en-US" altLang="ja-JP" sz="1600" baseline="0"/>
                      <a:t> </a:t>
                    </a:r>
                    <a:fld id="{EFAFE458-09B6-4F0C-885C-82F1365F5154}" type="PERCENTAGE">
                      <a:rPr lang="en-US" altLang="ja-JP" sz="1600" baseline="0"/>
                      <a:pPr>
                        <a:defRPr sz="1600" b="0">
                          <a:solidFill>
                            <a:sysClr val="windowText" lastClr="000000"/>
                          </a:solidFill>
                        </a:defRPr>
                      </a:pPr>
                      <a:t>[パーセンテージ]</a:t>
                    </a:fld>
                    <a:endParaRPr lang="en-US" altLang="ja-JP"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F7B6-476C-BA6F-8AE5815D042B}"/>
                </c:ext>
              </c:extLst>
            </c:dLbl>
            <c:dLbl>
              <c:idx val="7"/>
              <c:layout>
                <c:manualLayout>
                  <c:x val="0.14651449509942344"/>
                  <c:y val="-4.6472587812379604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fld id="{6C11A739-00DC-4949-AFFE-53FD2A218091}" type="CATEGORYNAME">
                      <a:rPr lang="ja-JP" altLang="en-US" sz="1600"/>
                      <a:pPr>
                        <a:defRPr sz="1600" b="0">
                          <a:solidFill>
                            <a:sysClr val="windowText" lastClr="000000"/>
                          </a:solidFill>
                        </a:defRPr>
                      </a:pPr>
                      <a:t>[分類名]</a:t>
                    </a:fld>
                    <a:r>
                      <a:rPr lang="ja-JP" altLang="en-US" sz="1600" baseline="0"/>
                      <a:t> </a:t>
                    </a:r>
                    <a:fld id="{80036173-6EE9-49DA-9910-C5817B87EBA6}" type="VALUE">
                      <a:rPr lang="en-US" altLang="ja-JP" sz="1600" baseline="0"/>
                      <a:pPr>
                        <a:defRPr sz="1600" b="0">
                          <a:solidFill>
                            <a:sysClr val="windowText" lastClr="000000"/>
                          </a:solidFill>
                        </a:defRPr>
                      </a:pPr>
                      <a:t>[値]</a:t>
                    </a:fld>
                    <a:r>
                      <a:rPr lang="ja-JP" altLang="en-US" sz="1600" baseline="0"/>
                      <a:t>件 </a:t>
                    </a:r>
                    <a:fld id="{E11DB71A-96A3-4E9B-8727-11CB4F64D669}" type="PERCENTAGE">
                      <a:rPr lang="en-US" altLang="ja-JP" sz="1600" baseline="0"/>
                      <a:pPr>
                        <a:defRPr sz="1600" b="0">
                          <a:solidFill>
                            <a:sysClr val="windowText" lastClr="000000"/>
                          </a:solidFill>
                        </a:defRPr>
                      </a:pPr>
                      <a:t>[パーセンテージ]</a:t>
                    </a:fld>
                    <a:endParaRPr lang="ja-JP" altLang="en-US" sz="16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145295917894665"/>
                      <c:h val="0.11229401883256386"/>
                    </c:manualLayout>
                  </c15:layout>
                  <c15:dlblFieldTable/>
                  <c15:showDataLabelsRange val="0"/>
                </c:ext>
                <c:ext xmlns:c16="http://schemas.microsoft.com/office/drawing/2014/chart" uri="{C3380CC4-5D6E-409C-BE32-E72D297353CC}">
                  <c16:uniqueId val="{0000000F-F7B6-476C-BA6F-8AE5815D042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ysClr val="windowText" lastClr="000000"/>
                    </a:solidFill>
                    <a:latin typeface="+mn-lt"/>
                    <a:ea typeface="+mn-ea"/>
                    <a:cs typeface="+mn-cs"/>
                  </a:defRPr>
                </a:pPr>
                <a:endParaRPr lang="ja-JP"/>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種別!$J$25:$J$32</c:f>
              <c:strCache>
                <c:ptCount val="8"/>
                <c:pt idx="0">
                  <c:v>転倒</c:v>
                </c:pt>
                <c:pt idx="1">
                  <c:v>誤薬・与薬漏れ等</c:v>
                </c:pt>
                <c:pt idx="2">
                  <c:v>転落</c:v>
                </c:pt>
                <c:pt idx="3">
                  <c:v>誤嚥・窒息</c:v>
                </c:pt>
                <c:pt idx="4">
                  <c:v>医療処置関連（チューブ抜去等）</c:v>
                </c:pt>
                <c:pt idx="5">
                  <c:v>異食</c:v>
                </c:pt>
                <c:pt idx="6">
                  <c:v>その他</c:v>
                </c:pt>
                <c:pt idx="7">
                  <c:v>不明</c:v>
                </c:pt>
              </c:strCache>
            </c:strRef>
          </c:cat>
          <c:val>
            <c:numRef>
              <c:f>種別!$K$25:$K$32</c:f>
              <c:numCache>
                <c:formatCode>General</c:formatCode>
                <c:ptCount val="8"/>
                <c:pt idx="0">
                  <c:v>1026</c:v>
                </c:pt>
                <c:pt idx="1">
                  <c:v>257</c:v>
                </c:pt>
                <c:pt idx="2">
                  <c:v>188</c:v>
                </c:pt>
                <c:pt idx="3">
                  <c:v>48</c:v>
                </c:pt>
                <c:pt idx="4">
                  <c:v>20</c:v>
                </c:pt>
                <c:pt idx="5">
                  <c:v>7</c:v>
                </c:pt>
                <c:pt idx="6">
                  <c:v>288</c:v>
                </c:pt>
                <c:pt idx="7">
                  <c:v>131</c:v>
                </c:pt>
              </c:numCache>
            </c:numRef>
          </c:val>
          <c:extLst>
            <c:ext xmlns:c16="http://schemas.microsoft.com/office/drawing/2014/chart" uri="{C3380CC4-5D6E-409C-BE32-E72D297353CC}">
              <c16:uniqueId val="{00000010-F7B6-476C-BA6F-8AE5815D042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solidFill>
        <a:srgbClr val="000000"/>
      </a:solid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C7EF6F30-03B3-4F9E-A383-33D1C97DF50A}" type="datetimeFigureOut">
              <a:rPr kumimoji="1" lang="ja-JP" altLang="en-US" smtClean="0"/>
              <a:t>2025/3/4</a:t>
            </a:fld>
            <a:endParaRPr kumimoji="1" lang="ja-JP" altLang="en-US"/>
          </a:p>
        </p:txBody>
      </p:sp>
      <p:sp>
        <p:nvSpPr>
          <p:cNvPr id="4" name="スライド イメージ プレースホルダー 3"/>
          <p:cNvSpPr>
            <a:spLocks noGrp="1" noRot="1" noChangeAspect="1"/>
          </p:cNvSpPr>
          <p:nvPr>
            <p:ph type="sldImg" idx="2"/>
          </p:nvPr>
        </p:nvSpPr>
        <p:spPr>
          <a:xfrm>
            <a:off x="1146175" y="1233488"/>
            <a:ext cx="4443413" cy="33321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51388"/>
            <a:ext cx="5389563" cy="38877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6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7363"/>
            <a:ext cx="2919412" cy="495300"/>
          </a:xfrm>
          <a:prstGeom prst="rect">
            <a:avLst/>
          </a:prstGeom>
        </p:spPr>
        <p:txBody>
          <a:bodyPr vert="horz" lIns="91440" tIns="45720" rIns="91440" bIns="45720" rtlCol="0" anchor="b"/>
          <a:lstStyle>
            <a:lvl1pPr algn="r">
              <a:defRPr sz="1200"/>
            </a:lvl1pPr>
          </a:lstStyle>
          <a:p>
            <a:fld id="{5F87390C-9A67-4B82-A94E-DFB0D7E70166}" type="slidenum">
              <a:rPr kumimoji="1" lang="ja-JP" altLang="en-US" smtClean="0"/>
              <a:t>‹#›</a:t>
            </a:fld>
            <a:endParaRPr kumimoji="1" lang="ja-JP" altLang="en-US"/>
          </a:p>
        </p:txBody>
      </p:sp>
    </p:spTree>
    <p:extLst>
      <p:ext uri="{BB962C8B-B14F-4D97-AF65-F5344CB8AC3E}">
        <p14:creationId xmlns:p14="http://schemas.microsoft.com/office/powerpoint/2010/main" val="13583668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p:spPr>
        <p:txBody>
          <a:bodyPr/>
          <a:lstStyle/>
          <a:p>
            <a:r>
              <a:rPr lang="ja-JP" altLang="en-US" dirty="0" smtClean="0">
                <a:latin typeface="Arial" panose="020B0604020202020204" pitchFamily="34" charset="0"/>
              </a:rPr>
              <a:t>令和６年度運営指導の指導事項のうち、処遇に関するものについて、お知らせします。</a:t>
            </a:r>
          </a:p>
        </p:txBody>
      </p:sp>
      <p:sp>
        <p:nvSpPr>
          <p:cNvPr id="512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ゴシック" panose="020B0609070205080204" pitchFamily="49" charset="-128"/>
              </a:defRPr>
            </a:lvl1pPr>
            <a:lvl2pPr marL="805131" indent="-308137">
              <a:defRPr kumimoji="1">
                <a:solidFill>
                  <a:schemeClr val="tx1"/>
                </a:solidFill>
                <a:latin typeface="Arial" panose="020B0604020202020204" pitchFamily="34" charset="0"/>
                <a:ea typeface="ＭＳ ゴシック" panose="020B0609070205080204" pitchFamily="49" charset="-128"/>
              </a:defRPr>
            </a:lvl2pPr>
            <a:lvl3pPr marL="1240831" indent="-246841">
              <a:defRPr kumimoji="1">
                <a:solidFill>
                  <a:schemeClr val="tx1"/>
                </a:solidFill>
                <a:latin typeface="Arial" panose="020B0604020202020204" pitchFamily="34" charset="0"/>
                <a:ea typeface="ＭＳ ゴシック" panose="020B0609070205080204" pitchFamily="49" charset="-128"/>
              </a:defRPr>
            </a:lvl3pPr>
            <a:lvl4pPr marL="1739481" indent="-246841">
              <a:defRPr kumimoji="1">
                <a:solidFill>
                  <a:schemeClr val="tx1"/>
                </a:solidFill>
                <a:latin typeface="Arial" panose="020B0604020202020204" pitchFamily="34" charset="0"/>
                <a:ea typeface="ＭＳ ゴシック" panose="020B0609070205080204" pitchFamily="49" charset="-128"/>
              </a:defRPr>
            </a:lvl4pPr>
            <a:lvl5pPr marL="2236476" indent="-246841">
              <a:defRPr kumimoji="1">
                <a:solidFill>
                  <a:schemeClr val="tx1"/>
                </a:solidFill>
                <a:latin typeface="Arial" panose="020B0604020202020204" pitchFamily="34" charset="0"/>
                <a:ea typeface="ＭＳ ゴシック" panose="020B0609070205080204" pitchFamily="49" charset="-128"/>
              </a:defRPr>
            </a:lvl5pPr>
            <a:lvl6pPr marL="2713590"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6pPr>
            <a:lvl7pPr marL="3190706"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7pPr>
            <a:lvl8pPr marL="3667820"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8pPr>
            <a:lvl9pPr marL="4144935" indent="-24684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9pPr>
          </a:lstStyle>
          <a:p>
            <a:fld id="{F086475B-57CB-4E62-B4C4-FF42C139684A}" type="slidenum">
              <a:rPr lang="en-US" altLang="ja-JP" smtClean="0">
                <a:ea typeface="ＭＳ Ｐゴシック" panose="020B0600070205080204" pitchFamily="50" charset="-128"/>
              </a:rPr>
              <a:pPr/>
              <a:t>1</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68677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感染症及び食中毒の予防及びまん延防止のための指針には、このように平常時の対策と</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10</a:t>
            </a:fld>
            <a:endParaRPr kumimoji="1" lang="ja-JP" altLang="en-US"/>
          </a:p>
        </p:txBody>
      </p:sp>
    </p:spTree>
    <p:extLst>
      <p:ext uri="{BB962C8B-B14F-4D97-AF65-F5344CB8AC3E}">
        <p14:creationId xmlns:p14="http://schemas.microsoft.com/office/powerpoint/2010/main" val="151779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発生時の対応について規定することとなっています。今年度、指摘事項として多かったのは、感染症発生時の連絡先として長寿社会対策課や保健所について明記がなかった点です。発生時スムーズに連絡できるように、電話番号も含めて明記しておい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11</a:t>
            </a:fld>
            <a:endParaRPr kumimoji="1" lang="ja-JP" altLang="en-US"/>
          </a:p>
        </p:txBody>
      </p:sp>
    </p:spTree>
    <p:extLst>
      <p:ext uri="{BB962C8B-B14F-4D97-AF65-F5344CB8AC3E}">
        <p14:creationId xmlns:p14="http://schemas.microsoft.com/office/powerpoint/2010/main" val="327528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症の業務継続計画についてです。感染症発生時に、介護サービスの提供を継続できるように、また、非常時の体制で早期に業務再開できるようにするために、業務継続計画を策定する必要があります。項目としては、平時からの備えや初動対応、感染拡大防止体制の確立について含め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12</a:t>
            </a:fld>
            <a:endParaRPr kumimoji="1" lang="ja-JP" altLang="en-US"/>
          </a:p>
        </p:txBody>
      </p:sp>
    </p:spTree>
    <p:extLst>
      <p:ext uri="{BB962C8B-B14F-4D97-AF65-F5344CB8AC3E}">
        <p14:creationId xmlns:p14="http://schemas.microsoft.com/office/powerpoint/2010/main" val="2621032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また、策定した計画に従い、研修や訓練をそれぞれ年</a:t>
            </a:r>
            <a:r>
              <a:rPr kumimoji="1" lang="en-US" altLang="ja-JP" dirty="0" smtClean="0"/>
              <a:t>2</a:t>
            </a:r>
            <a:r>
              <a:rPr kumimoji="1" lang="ja-JP" altLang="en-US" dirty="0" smtClean="0"/>
              <a:t>回以上実施しなければなりません。さらに、職員の新規採用時には別に研修を実施する必要があります。実施した研修や訓練については記録に残しておいてください。今年度の指摘事項としては、業務継続計画を策定していない、研修・訓練を年２回以上実施していない、研修・訓練を実施しているが記録がないということがありました。また、業務継続計画には未策定減算があります。今年度は経過措置があり、感染症の予防及びまん延防止のための指針が策定されていれば減算になりませんでしたが、３月</a:t>
            </a:r>
            <a:r>
              <a:rPr kumimoji="1" lang="en-US" altLang="ja-JP" dirty="0" smtClean="0"/>
              <a:t>31</a:t>
            </a:r>
            <a:r>
              <a:rPr kumimoji="1" lang="ja-JP" altLang="en-US" dirty="0" smtClean="0"/>
              <a:t>日で経過措置が終了します。もし業務継続計画を策定できていない施設があれば、</a:t>
            </a:r>
            <a:r>
              <a:rPr kumimoji="1" lang="en-US" altLang="ja-JP" dirty="0" smtClean="0"/>
              <a:t>1</a:t>
            </a:r>
            <a:r>
              <a:rPr kumimoji="1" lang="ja-JP" altLang="en-US" dirty="0" smtClean="0"/>
              <a:t>つ前のスライドに掲載している、厚生労働省のホームページを参考に策定をお願いします。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13</a:t>
            </a:fld>
            <a:endParaRPr kumimoji="1" lang="ja-JP" altLang="en-US"/>
          </a:p>
        </p:txBody>
      </p:sp>
    </p:spTree>
    <p:extLst>
      <p:ext uri="{BB962C8B-B14F-4D97-AF65-F5344CB8AC3E}">
        <p14:creationId xmlns:p14="http://schemas.microsoft.com/office/powerpoint/2010/main" val="3178640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rgbClr val="000000"/>
              </a:buClr>
              <a:buNone/>
            </a:pPr>
            <a:r>
              <a:rPr kumimoji="1" lang="ja-JP" altLang="en-US" dirty="0" smtClean="0"/>
              <a:t>衛生管理についてです。レジオネラ症対策には、この二つの資料を参考にしてください。</a:t>
            </a:r>
            <a:r>
              <a:rPr lang="ja-JP" altLang="en-US" sz="1200" dirty="0" smtClean="0">
                <a:solidFill>
                  <a:srgbClr val="292929"/>
                </a:solidFill>
                <a:latin typeface="メイリオ" panose="020B0604030504040204" pitchFamily="50" charset="-128"/>
                <a:ea typeface="メイリオ" panose="020B0604030504040204" pitchFamily="50" charset="-128"/>
              </a:rPr>
              <a:t>「香川県特定入浴施設におけるレジオネラ症の発生の防止に</a:t>
            </a:r>
            <a:endParaRPr lang="en-US" altLang="ja-JP" sz="12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1200" dirty="0" smtClean="0">
                <a:solidFill>
                  <a:srgbClr val="292929"/>
                </a:solidFill>
                <a:latin typeface="メイリオ" panose="020B0604030504040204" pitchFamily="50" charset="-128"/>
                <a:ea typeface="メイリオ" panose="020B0604030504040204" pitchFamily="50" charset="-128"/>
              </a:rPr>
              <a:t>     </a:t>
            </a:r>
            <a:r>
              <a:rPr lang="ja-JP" altLang="en-US" sz="1200" dirty="0" smtClean="0">
                <a:solidFill>
                  <a:srgbClr val="292929"/>
                </a:solidFill>
                <a:latin typeface="メイリオ" panose="020B0604030504040204" pitchFamily="50" charset="-128"/>
                <a:ea typeface="メイリオ" panose="020B0604030504040204" pitchFamily="50" charset="-128"/>
              </a:rPr>
              <a:t>関する指導要綱」は、昨年</a:t>
            </a:r>
            <a:r>
              <a:rPr lang="en-US" altLang="ja-JP" sz="1200" dirty="0" smtClean="0">
                <a:solidFill>
                  <a:srgbClr val="292929"/>
                </a:solidFill>
                <a:latin typeface="メイリオ" panose="020B0604030504040204" pitchFamily="50" charset="-128"/>
                <a:ea typeface="メイリオ" panose="020B0604030504040204" pitchFamily="50" charset="-128"/>
              </a:rPr>
              <a:t>11</a:t>
            </a:r>
            <a:r>
              <a:rPr lang="ja-JP" altLang="en-US" sz="1200" dirty="0" smtClean="0">
                <a:solidFill>
                  <a:srgbClr val="292929"/>
                </a:solidFill>
                <a:latin typeface="メイリオ" panose="020B0604030504040204" pitchFamily="50" charset="-128"/>
                <a:ea typeface="メイリオ" panose="020B0604030504040204" pitchFamily="50" charset="-128"/>
              </a:rPr>
              <a:t>月に改正されております。県のホームページにも掲載しておりますのでご確認ください。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14</a:t>
            </a:fld>
            <a:endParaRPr kumimoji="1" lang="ja-JP" altLang="en-US"/>
          </a:p>
        </p:txBody>
      </p:sp>
    </p:spTree>
    <p:extLst>
      <p:ext uri="{BB962C8B-B14F-4D97-AF65-F5344CB8AC3E}">
        <p14:creationId xmlns:p14="http://schemas.microsoft.com/office/powerpoint/2010/main" val="2300597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衛生管理について、重要な点をまとめたものです。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15</a:t>
            </a:fld>
            <a:endParaRPr kumimoji="1" lang="ja-JP" altLang="en-US"/>
          </a:p>
        </p:txBody>
      </p:sp>
    </p:spTree>
    <p:extLst>
      <p:ext uri="{BB962C8B-B14F-4D97-AF65-F5344CB8AC3E}">
        <p14:creationId xmlns:p14="http://schemas.microsoft.com/office/powerpoint/2010/main" val="2812387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今年度は、入浴前・入浴中・入浴後に残留塩素濃度の測定が必要な設備があるにもかかわらず測定していない施設、残留塩素濃度が</a:t>
            </a:r>
            <a:r>
              <a:rPr kumimoji="1" lang="en-US" altLang="ja-JP" dirty="0" smtClean="0"/>
              <a:t>0.4</a:t>
            </a:r>
            <a:r>
              <a:rPr kumimoji="1" lang="ja-JP" altLang="en-US" dirty="0" smtClean="0"/>
              <a:t>未満、または</a:t>
            </a:r>
            <a:r>
              <a:rPr kumimoji="1" lang="en-US" altLang="ja-JP" dirty="0" smtClean="0"/>
              <a:t>1.0</a:t>
            </a:r>
            <a:r>
              <a:rPr kumimoji="1" lang="ja-JP" altLang="en-US" dirty="0" smtClean="0"/>
              <a:t>以上となっている施設、集毛器の清掃を毎日行っていないもしくは行った記録がない施設がありました。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16</a:t>
            </a:fld>
            <a:endParaRPr kumimoji="1" lang="ja-JP" altLang="en-US"/>
          </a:p>
        </p:txBody>
      </p:sp>
    </p:spTree>
    <p:extLst>
      <p:ext uri="{BB962C8B-B14F-4D97-AF65-F5344CB8AC3E}">
        <p14:creationId xmlns:p14="http://schemas.microsoft.com/office/powerpoint/2010/main" val="133787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rgbClr val="292929"/>
                </a:solidFill>
                <a:latin typeface="メイリオ" panose="020B0604030504040204" pitchFamily="50" charset="-128"/>
                <a:ea typeface="メイリオ" panose="020B0604030504040204" pitchFamily="50" charset="-128"/>
              </a:rPr>
              <a:t>次に、リスクマネジメント</a:t>
            </a:r>
            <a:r>
              <a:rPr lang="en-US" altLang="ja-JP" sz="1200" dirty="0" smtClean="0">
                <a:solidFill>
                  <a:srgbClr val="292929"/>
                </a:solidFill>
                <a:latin typeface="メイリオ" panose="020B0604030504040204" pitchFamily="50" charset="-128"/>
                <a:ea typeface="メイリオ" panose="020B0604030504040204" pitchFamily="50" charset="-128"/>
              </a:rPr>
              <a:t>(</a:t>
            </a:r>
            <a:r>
              <a:rPr lang="ja-JP" altLang="en-US" sz="1200" dirty="0" smtClean="0">
                <a:solidFill>
                  <a:srgbClr val="292929"/>
                </a:solidFill>
                <a:latin typeface="メイリオ" panose="020B0604030504040204" pitchFamily="50" charset="-128"/>
                <a:ea typeface="メイリオ" panose="020B0604030504040204" pitchFamily="50" charset="-128"/>
              </a:rPr>
              <a:t>事故防止</a:t>
            </a:r>
            <a:r>
              <a:rPr lang="en-US" altLang="ja-JP" sz="1200" dirty="0" smtClean="0">
                <a:solidFill>
                  <a:srgbClr val="292929"/>
                </a:solidFill>
                <a:latin typeface="メイリオ" panose="020B0604030504040204" pitchFamily="50" charset="-128"/>
                <a:ea typeface="メイリオ" panose="020B0604030504040204" pitchFamily="50" charset="-128"/>
              </a:rPr>
              <a:t>)</a:t>
            </a:r>
            <a:r>
              <a:rPr lang="ja-JP" altLang="en-US" sz="1200" dirty="0" smtClean="0">
                <a:solidFill>
                  <a:srgbClr val="292929"/>
                </a:solidFill>
                <a:latin typeface="メイリオ" panose="020B0604030504040204" pitchFamily="50" charset="-128"/>
                <a:ea typeface="メイリオ" panose="020B0604030504040204" pitchFamily="50" charset="-128"/>
              </a:rPr>
              <a:t>についてです。</a:t>
            </a:r>
            <a:endParaRPr lang="en-US" altLang="ja-JP" sz="1200" dirty="0" smtClean="0">
              <a:solidFill>
                <a:srgbClr val="292929"/>
              </a:solidFill>
              <a:latin typeface="メイリオ" panose="020B0604030504040204" pitchFamily="50" charset="-128"/>
              <a:ea typeface="メイリオ" panose="020B0604030504040204" pitchFamily="50" charset="-128"/>
            </a:endParaRPr>
          </a:p>
          <a:p>
            <a:r>
              <a:rPr lang="ja-JP" altLang="en-US" sz="1200" dirty="0" smtClean="0">
                <a:solidFill>
                  <a:srgbClr val="000000"/>
                </a:solidFill>
                <a:latin typeface="メイリオ" panose="020B0604030504040204" pitchFamily="50" charset="-128"/>
                <a:ea typeface="メイリオ" panose="020B0604030504040204" pitchFamily="50" charset="-128"/>
              </a:rPr>
              <a:t>事故発生の防止のための</a:t>
            </a:r>
            <a:r>
              <a:rPr lang="ja-JP" altLang="en-US" sz="1200" dirty="0" smtClean="0">
                <a:solidFill>
                  <a:srgbClr val="FF0000"/>
                </a:solidFill>
                <a:latin typeface="メイリオ" panose="020B0604030504040204" pitchFamily="50" charset="-128"/>
                <a:ea typeface="メイリオ" panose="020B0604030504040204" pitchFamily="50" charset="-128"/>
              </a:rPr>
              <a:t>指針</a:t>
            </a:r>
            <a:r>
              <a:rPr lang="ja-JP" altLang="en-US" sz="1200" dirty="0" smtClean="0">
                <a:solidFill>
                  <a:srgbClr val="000000"/>
                </a:solidFill>
                <a:latin typeface="メイリオ" panose="020B0604030504040204" pitchFamily="50" charset="-128"/>
                <a:ea typeface="メイリオ" panose="020B0604030504040204" pitchFamily="50" charset="-128"/>
              </a:rPr>
              <a:t>を整備をいただいているところですが、こちらにお示しした指針に盛り込む項目について、記載内容が不足している施設がありましたので、こちらも再度、指針の記載内容のご確認をお願いいたします。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7390C-9A67-4B82-A94E-DFB0D7E7016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5140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latin typeface="メイリオ" panose="020B0604030504040204" pitchFamily="50" charset="-128"/>
                <a:ea typeface="メイリオ" panose="020B0604030504040204" pitchFamily="50" charset="-128"/>
              </a:rPr>
              <a:t>事故発生の防止のための従業者に対する研修についてですが、定期的な教育を</a:t>
            </a:r>
            <a:r>
              <a:rPr lang="ja-JP" altLang="en-US" sz="1200" dirty="0" smtClean="0">
                <a:solidFill>
                  <a:srgbClr val="FF0000"/>
                </a:solidFill>
                <a:latin typeface="メイリオ" panose="020B0604030504040204" pitchFamily="50" charset="-128"/>
                <a:ea typeface="メイリオ" panose="020B0604030504040204" pitchFamily="50" charset="-128"/>
              </a:rPr>
              <a:t>年</a:t>
            </a:r>
            <a:r>
              <a:rPr lang="en-US" altLang="ja-JP" sz="1200" dirty="0" smtClean="0">
                <a:solidFill>
                  <a:srgbClr val="FF0000"/>
                </a:solidFill>
                <a:latin typeface="メイリオ" panose="020B0604030504040204" pitchFamily="50" charset="-128"/>
                <a:ea typeface="メイリオ" panose="020B0604030504040204" pitchFamily="50" charset="-128"/>
              </a:rPr>
              <a:t>2</a:t>
            </a:r>
            <a:r>
              <a:rPr lang="ja-JP" altLang="en-US" sz="1200" dirty="0" smtClean="0">
                <a:solidFill>
                  <a:srgbClr val="FF0000"/>
                </a:solidFill>
                <a:latin typeface="メイリオ" panose="020B0604030504040204" pitchFamily="50" charset="-128"/>
                <a:ea typeface="メイリオ" panose="020B0604030504040204" pitchFamily="50" charset="-128"/>
              </a:rPr>
              <a:t>回以上のところを年</a:t>
            </a:r>
            <a:r>
              <a:rPr lang="en-US" altLang="ja-JP" sz="1200" dirty="0" smtClean="0">
                <a:solidFill>
                  <a:srgbClr val="FF0000"/>
                </a:solidFill>
                <a:latin typeface="メイリオ" panose="020B0604030504040204" pitchFamily="50" charset="-128"/>
                <a:ea typeface="メイリオ" panose="020B0604030504040204" pitchFamily="50" charset="-128"/>
              </a:rPr>
              <a:t>1</a:t>
            </a:r>
            <a:r>
              <a:rPr lang="ja-JP" altLang="en-US" sz="1200" dirty="0" smtClean="0">
                <a:solidFill>
                  <a:srgbClr val="FF0000"/>
                </a:solidFill>
                <a:latin typeface="メイリオ" panose="020B0604030504040204" pitchFamily="50" charset="-128"/>
                <a:ea typeface="メイリオ" panose="020B0604030504040204" pitchFamily="50" charset="-128"/>
              </a:rPr>
              <a:t>回の実施であったり、研修記録が確認できない施設がありましたので、確実な実施と記録をお願いいたします。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18</a:t>
            </a:fld>
            <a:endParaRPr kumimoji="1" lang="ja-JP" altLang="en-US"/>
          </a:p>
        </p:txBody>
      </p:sp>
    </p:spTree>
    <p:extLst>
      <p:ext uri="{BB962C8B-B14F-4D97-AF65-F5344CB8AC3E}">
        <p14:creationId xmlns:p14="http://schemas.microsoft.com/office/powerpoint/2010/main" val="3430252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lang="ja-JP" altLang="en-US" sz="1200" dirty="0" smtClean="0">
                <a:latin typeface="メイリオ" panose="020B0604030504040204" pitchFamily="50" charset="-128"/>
                <a:ea typeface="メイリオ" panose="020B0604030504040204" pitchFamily="50" charset="-128"/>
              </a:rPr>
              <a:t>サービスの提供により事故が発生した場合は、</a:t>
            </a:r>
            <a:r>
              <a:rPr lang="ja-JP" altLang="en-US" sz="1200" dirty="0" smtClean="0">
                <a:solidFill>
                  <a:srgbClr val="FF0000"/>
                </a:solidFill>
                <a:latin typeface="メイリオ" panose="020B0604030504040204" pitchFamily="50" charset="-128"/>
                <a:ea typeface="メイリオ" panose="020B0604030504040204" pitchFamily="50" charset="-128"/>
              </a:rPr>
              <a:t>速やかに市町村</a:t>
            </a:r>
            <a:r>
              <a:rPr lang="ja-JP" altLang="en-US" sz="1200" dirty="0" smtClean="0">
                <a:latin typeface="メイリオ" panose="020B0604030504040204" pitchFamily="50" charset="-128"/>
                <a:ea typeface="メイリオ" panose="020B0604030504040204" pitchFamily="50" charset="-128"/>
              </a:rPr>
              <a:t>、</a:t>
            </a:r>
            <a:r>
              <a:rPr lang="ja-JP" altLang="en-US" sz="1200" dirty="0" smtClean="0">
                <a:solidFill>
                  <a:srgbClr val="FF0000"/>
                </a:solidFill>
                <a:latin typeface="メイリオ" panose="020B0604030504040204" pitchFamily="50" charset="-128"/>
                <a:ea typeface="メイリオ" panose="020B0604030504040204" pitchFamily="50" charset="-128"/>
              </a:rPr>
              <a:t>入所者の家族等に連絡</a:t>
            </a:r>
            <a:r>
              <a:rPr lang="ja-JP" altLang="en-US" sz="1200" dirty="0" smtClean="0">
                <a:latin typeface="メイリオ" panose="020B0604030504040204" pitchFamily="50" charset="-128"/>
                <a:ea typeface="メイリオ" panose="020B0604030504040204" pitchFamily="50" charset="-128"/>
              </a:rPr>
              <a:t>を行うこととなっております。</a:t>
            </a:r>
            <a:endParaRPr lang="en-US" altLang="ja-JP" sz="1200" dirty="0" smtClean="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メイリオ" panose="020B0604030504040204" pitchFamily="50" charset="-128"/>
                <a:ea typeface="メイリオ" panose="020B0604030504040204" pitchFamily="50" charset="-128"/>
              </a:rPr>
              <a:t>市町村への報告は、県の「指定介護保険サービス事業者における事故発生時の報告マニュアル」に沿って対応をお願いいたします。</a:t>
            </a:r>
            <a:endParaRPr lang="en-US" altLang="ja-JP" sz="1200" dirty="0" smtClean="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FF0000"/>
                </a:solidFill>
                <a:latin typeface="メイリオ" panose="020B0604030504040204" pitchFamily="50" charset="-128"/>
                <a:ea typeface="メイリオ" panose="020B0604030504040204" pitchFamily="50" charset="-128"/>
              </a:rPr>
              <a:t>事故報告を行う範囲ですが、医師（施設の勤務医、配置医師を含む）</a:t>
            </a:r>
            <a:r>
              <a:rPr lang="ja-JP" altLang="en-US" sz="1200" dirty="0" smtClean="0">
                <a:latin typeface="メイリオ" panose="020B0604030504040204" pitchFamily="50" charset="-128"/>
                <a:ea typeface="メイリオ" panose="020B0604030504040204" pitchFamily="50" charset="-128"/>
              </a:rPr>
              <a:t>の診断を受け投薬、処置等何らかの治療を行った場合は、事故報告の対象となります。</a:t>
            </a:r>
            <a:endParaRPr lang="en-US" altLang="ja-JP" sz="1200" dirty="0" smtClean="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メイリオ" panose="020B0604030504040204" pitchFamily="50" charset="-128"/>
                <a:ea typeface="メイリオ" panose="020B0604030504040204" pitchFamily="50" charset="-128"/>
              </a:rPr>
              <a:t>また、事故後、</a:t>
            </a:r>
            <a:r>
              <a:rPr lang="ja-JP" altLang="en-US" sz="1200" dirty="0" smtClean="0">
                <a:solidFill>
                  <a:srgbClr val="FF0000"/>
                </a:solidFill>
                <a:latin typeface="メイリオ" panose="020B0604030504040204" pitchFamily="50" charset="-128"/>
                <a:ea typeface="メイリオ" panose="020B0604030504040204" pitchFamily="50" charset="-128"/>
              </a:rPr>
              <a:t>５日以内</a:t>
            </a:r>
            <a:r>
              <a:rPr lang="ja-JP" altLang="en-US" sz="1200" dirty="0" smtClean="0">
                <a:latin typeface="メイリオ" panose="020B0604030504040204" pitchFamily="50" charset="-128"/>
                <a:ea typeface="メイリオ" panose="020B0604030504040204" pitchFamily="50" charset="-128"/>
              </a:rPr>
              <a:t>に可能な限り記載のうえ報告し、最終報告を原則</a:t>
            </a:r>
            <a:r>
              <a:rPr lang="ja-JP" altLang="en-US" sz="1200" dirty="0" smtClean="0">
                <a:solidFill>
                  <a:srgbClr val="FF0000"/>
                </a:solidFill>
                <a:latin typeface="メイリオ" panose="020B0604030504040204" pitchFamily="50" charset="-128"/>
                <a:ea typeface="メイリオ" panose="020B0604030504040204" pitchFamily="50" charset="-128"/>
              </a:rPr>
              <a:t>２週間以内</a:t>
            </a:r>
            <a:r>
              <a:rPr lang="ja-JP" altLang="en-US" sz="1200" dirty="0" smtClean="0">
                <a:latin typeface="メイリオ" panose="020B0604030504040204" pitchFamily="50" charset="-128"/>
                <a:ea typeface="メイリオ" panose="020B0604030504040204" pitchFamily="50" charset="-128"/>
              </a:rPr>
              <a:t>に報告するようにお願いいたします。</a:t>
            </a:r>
          </a:p>
          <a:p>
            <a:r>
              <a:rPr kumimoji="1" lang="ja-JP" altLang="en-US" dirty="0" smtClean="0"/>
              <a:t>運営指導において、</a:t>
            </a:r>
            <a:r>
              <a:rPr lang="ja-JP" altLang="en-US" sz="1200" kern="0" dirty="0" smtClean="0">
                <a:solidFill>
                  <a:srgbClr val="000000"/>
                </a:solidFill>
                <a:latin typeface="メイリオ" panose="020B0604030504040204" pitchFamily="50" charset="-128"/>
                <a:ea typeface="メイリオ" panose="020B0604030504040204" pitchFamily="50" charset="-128"/>
              </a:rPr>
              <a:t>市町への報告が必要な事故が報告されていなかったり、家族等へ連絡が行われていない事例がありましたので、確実な報告・連絡をお願いいたします。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19</a:t>
            </a:fld>
            <a:endParaRPr kumimoji="1" lang="ja-JP" altLang="en-US"/>
          </a:p>
        </p:txBody>
      </p:sp>
    </p:spTree>
    <p:extLst>
      <p:ext uri="{BB962C8B-B14F-4D97-AF65-F5344CB8AC3E}">
        <p14:creationId xmlns:p14="http://schemas.microsoft.com/office/powerpoint/2010/main" val="59455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lang="ja-JP" altLang="en-US" sz="1200" dirty="0" smtClean="0">
                <a:solidFill>
                  <a:srgbClr val="292929"/>
                </a:solidFill>
                <a:latin typeface="メイリオ" panose="020B0604030504040204" pitchFamily="50" charset="-128"/>
                <a:ea typeface="メイリオ" panose="020B0604030504040204" pitchFamily="50" charset="-128"/>
              </a:rPr>
              <a:t>身体的拘束等の適正化についてです。</a:t>
            </a:r>
            <a:endParaRPr lang="en-US" altLang="ja-JP" sz="12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200" dirty="0" smtClean="0">
                <a:latin typeface="メイリオ" panose="020B0604030504040204" pitchFamily="50" charset="-128"/>
                <a:ea typeface="メイリオ" panose="020B0604030504040204" pitchFamily="50" charset="-128"/>
              </a:rPr>
              <a:t>入所者又は他の入所者等の生命又は身体を保護するため</a:t>
            </a:r>
            <a:r>
              <a:rPr lang="ja-JP" altLang="en-US" sz="1200" dirty="0" smtClean="0">
                <a:solidFill>
                  <a:srgbClr val="FF0000"/>
                </a:solidFill>
                <a:latin typeface="メイリオ" panose="020B0604030504040204" pitchFamily="50" charset="-128"/>
                <a:ea typeface="メイリオ" panose="020B0604030504040204" pitchFamily="50" charset="-128"/>
              </a:rPr>
              <a:t>緊急やむを得ない場合を除き、</a:t>
            </a:r>
            <a:r>
              <a:rPr lang="ja-JP" altLang="en-US" sz="1200" dirty="0" smtClean="0">
                <a:latin typeface="メイリオ" panose="020B0604030504040204" pitchFamily="50" charset="-128"/>
                <a:ea typeface="メイリオ" panose="020B0604030504040204" pitchFamily="50" charset="-128"/>
              </a:rPr>
              <a:t>身体的拘束その他入所者の行動を制限する行為を行ってはならないとされています。</a:t>
            </a:r>
            <a:endParaRPr lang="en-US" altLang="ja-JP" sz="12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200" dirty="0" smtClean="0">
                <a:solidFill>
                  <a:srgbClr val="292929"/>
                </a:solidFill>
                <a:latin typeface="メイリオ" panose="020B0604030504040204" pitchFamily="50" charset="-128"/>
                <a:ea typeface="メイリオ" panose="020B0604030504040204" pitchFamily="50" charset="-128"/>
              </a:rPr>
              <a:t>しかし、「切迫性」「非代替性」「一時性」の</a:t>
            </a:r>
            <a:r>
              <a:rPr lang="en-US" altLang="ja-JP" sz="1200" dirty="0" smtClean="0">
                <a:solidFill>
                  <a:srgbClr val="292929"/>
                </a:solidFill>
                <a:latin typeface="メイリオ" panose="020B0604030504040204" pitchFamily="50" charset="-128"/>
                <a:ea typeface="メイリオ" panose="020B0604030504040204" pitchFamily="50" charset="-128"/>
              </a:rPr>
              <a:t>3</a:t>
            </a:r>
            <a:r>
              <a:rPr lang="ja-JP" altLang="en-US" sz="1200" dirty="0" err="1" smtClean="0">
                <a:solidFill>
                  <a:srgbClr val="292929"/>
                </a:solidFill>
                <a:latin typeface="メイリオ" panose="020B0604030504040204" pitchFamily="50" charset="-128"/>
                <a:ea typeface="メイリオ" panose="020B0604030504040204" pitchFamily="50" charset="-128"/>
              </a:rPr>
              <a:t>つの</a:t>
            </a:r>
            <a:r>
              <a:rPr lang="ja-JP" altLang="en-US" sz="1200" dirty="0" smtClean="0">
                <a:solidFill>
                  <a:srgbClr val="292929"/>
                </a:solidFill>
                <a:latin typeface="メイリオ" panose="020B0604030504040204" pitchFamily="50" charset="-128"/>
                <a:ea typeface="メイリオ" panose="020B0604030504040204" pitchFamily="50" charset="-128"/>
              </a:rPr>
              <a:t>要件を満たし、かつ身体拘束等適正化委員会等において必要性の検討を極めて慎重に行った上で、身体拘束せざるを得ないと判断した場合のみ認められます。</a:t>
            </a:r>
            <a:endParaRPr lang="en-US" altLang="ja-JP" sz="12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kumimoji="1" lang="ja-JP" altLang="en-US" dirty="0" smtClean="0"/>
              <a:t>また、</a:t>
            </a:r>
            <a:r>
              <a:rPr lang="ja-JP" altLang="en-US" sz="1200" dirty="0" smtClean="0">
                <a:latin typeface="メイリオ" panose="020B0604030504040204" pitchFamily="50" charset="-128"/>
                <a:ea typeface="メイリオ" panose="020B0604030504040204" pitchFamily="50" charset="-128"/>
              </a:rPr>
              <a:t>身体的拘束等を行う場合には、「</a:t>
            </a:r>
            <a:r>
              <a:rPr lang="ja-JP" altLang="en-US" sz="1200" dirty="0" smtClean="0">
                <a:solidFill>
                  <a:srgbClr val="FF0000"/>
                </a:solidFill>
                <a:latin typeface="メイリオ" panose="020B0604030504040204" pitchFamily="50" charset="-128"/>
                <a:ea typeface="メイリオ" panose="020B0604030504040204" pitchFamily="50" charset="-128"/>
              </a:rPr>
              <a:t>その態様</a:t>
            </a:r>
            <a:r>
              <a:rPr lang="ja-JP" altLang="en-US" sz="1200" dirty="0" smtClean="0">
                <a:latin typeface="メイリオ" panose="020B0604030504040204" pitchFamily="50" charset="-128"/>
                <a:ea typeface="メイリオ" panose="020B0604030504040204" pitchFamily="50" charset="-128"/>
              </a:rPr>
              <a:t>及び</a:t>
            </a:r>
            <a:r>
              <a:rPr lang="ja-JP" altLang="en-US" sz="1200" dirty="0" smtClean="0">
                <a:solidFill>
                  <a:srgbClr val="FF0000"/>
                </a:solidFill>
                <a:latin typeface="メイリオ" panose="020B0604030504040204" pitchFamily="50" charset="-128"/>
                <a:ea typeface="メイリオ" panose="020B0604030504040204" pitchFamily="50" charset="-128"/>
              </a:rPr>
              <a:t>時間、その際の入所者の心身の状況</a:t>
            </a:r>
            <a:r>
              <a:rPr lang="ja-JP" altLang="en-US" sz="1200" dirty="0" smtClean="0">
                <a:latin typeface="メイリオ" panose="020B0604030504040204" pitchFamily="50" charset="-128"/>
                <a:ea typeface="メイリオ" panose="020B0604030504040204" pitchFamily="50" charset="-128"/>
              </a:rPr>
              <a:t>並びに</a:t>
            </a:r>
            <a:r>
              <a:rPr lang="ja-JP" altLang="en-US" sz="1200" dirty="0" smtClean="0">
                <a:solidFill>
                  <a:srgbClr val="FF0000"/>
                </a:solidFill>
                <a:latin typeface="メイリオ" panose="020B0604030504040204" pitchFamily="50" charset="-128"/>
                <a:ea typeface="メイリオ" panose="020B0604030504040204" pitchFamily="50" charset="-128"/>
              </a:rPr>
              <a:t>緊急やむを得ない理由</a:t>
            </a:r>
            <a:r>
              <a:rPr lang="ja-JP" altLang="en-US" sz="1200" dirty="0" smtClean="0">
                <a:latin typeface="メイリオ" panose="020B0604030504040204" pitchFamily="50" charset="-128"/>
                <a:ea typeface="メイリオ" panose="020B0604030504040204" pitchFamily="50" charset="-128"/>
              </a:rPr>
              <a:t>を記録しなければならない」とされています。</a:t>
            </a:r>
            <a:endParaRPr lang="en-US" altLang="ja-JP" sz="1200" dirty="0" smtClean="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a:t>
            </a:fld>
            <a:endParaRPr kumimoji="1" lang="ja-JP" altLang="en-US"/>
          </a:p>
        </p:txBody>
      </p:sp>
    </p:spTree>
    <p:extLst>
      <p:ext uri="{BB962C8B-B14F-4D97-AF65-F5344CB8AC3E}">
        <p14:creationId xmlns:p14="http://schemas.microsoft.com/office/powerpoint/2010/main" val="321068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令和５年度に介護施設等からあった事故報告をまとめたものです。</a:t>
            </a:r>
            <a:endParaRPr kumimoji="1" lang="en-US" altLang="ja-JP" dirty="0" smtClean="0"/>
          </a:p>
          <a:p>
            <a:r>
              <a:rPr lang="ja-JP" altLang="en-US" sz="1200" dirty="0" smtClean="0">
                <a:latin typeface="メイリオ" panose="020B0604030504040204" pitchFamily="50" charset="-128"/>
                <a:ea typeface="メイリオ" panose="020B0604030504040204" pitchFamily="50" charset="-128"/>
              </a:rPr>
              <a:t>介護保険施設及び施設・居住系サービスの事故報告件数は</a:t>
            </a:r>
            <a:r>
              <a:rPr lang="en-US" altLang="ja-JP" sz="1200" dirty="0" smtClean="0">
                <a:latin typeface="メイリオ" panose="020B0604030504040204" pitchFamily="50" charset="-128"/>
                <a:ea typeface="メイリオ" panose="020B0604030504040204" pitchFamily="50" charset="-128"/>
              </a:rPr>
              <a:t>1,965</a:t>
            </a:r>
            <a:r>
              <a:rPr lang="ja-JP" altLang="en-US" sz="1200" dirty="0" smtClean="0">
                <a:latin typeface="メイリオ" panose="020B0604030504040204" pitchFamily="50" charset="-128"/>
                <a:ea typeface="メイリオ" panose="020B0604030504040204" pitchFamily="50" charset="-128"/>
              </a:rPr>
              <a:t>件あり、要介護度別にみると「要介護３」が最も多い状況となっています。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20</a:t>
            </a:fld>
            <a:endParaRPr kumimoji="1" lang="ja-JP" altLang="en-US"/>
          </a:p>
        </p:txBody>
      </p:sp>
    </p:spTree>
    <p:extLst>
      <p:ext uri="{BB962C8B-B14F-4D97-AF65-F5344CB8AC3E}">
        <p14:creationId xmlns:p14="http://schemas.microsoft.com/office/powerpoint/2010/main" val="378113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また、発生時間別にみると、</a:t>
            </a:r>
            <a:r>
              <a:rPr kumimoji="1" lang="ja-JP" altLang="en-US" sz="1200" b="0" i="0" u="none" strike="noStrike" kern="1200" baseline="0" dirty="0" smtClean="0">
                <a:solidFill>
                  <a:schemeClr val="tx1"/>
                </a:solidFill>
                <a:latin typeface="+mn-lt"/>
                <a:ea typeface="+mn-ea"/>
                <a:cs typeface="+mn-cs"/>
              </a:rPr>
              <a:t>「</a:t>
            </a:r>
            <a:r>
              <a:rPr kumimoji="1" lang="en-US" altLang="ja-JP" sz="1200" b="0" i="0" u="none" strike="noStrike" kern="1200" baseline="0" dirty="0" smtClean="0">
                <a:solidFill>
                  <a:schemeClr val="tx1"/>
                </a:solidFill>
                <a:latin typeface="+mn-lt"/>
                <a:ea typeface="+mn-ea"/>
                <a:cs typeface="+mn-cs"/>
              </a:rPr>
              <a:t>6 </a:t>
            </a:r>
            <a:r>
              <a:rPr kumimoji="1" lang="ja-JP" altLang="en-US" sz="1200" b="0" i="0" u="none" strike="noStrike" kern="1200" baseline="0" dirty="0" smtClean="0">
                <a:solidFill>
                  <a:schemeClr val="tx1"/>
                </a:solidFill>
                <a:latin typeface="+mn-lt"/>
                <a:ea typeface="+mn-ea"/>
                <a:cs typeface="+mn-cs"/>
              </a:rPr>
              <a:t>時」の</a:t>
            </a:r>
            <a:r>
              <a:rPr kumimoji="1" lang="en-US" altLang="ja-JP" sz="1200" b="0" i="0" u="none" strike="noStrike" kern="1200" baseline="0" dirty="0" smtClean="0">
                <a:solidFill>
                  <a:schemeClr val="tx1"/>
                </a:solidFill>
                <a:latin typeface="+mn-lt"/>
                <a:ea typeface="+mn-ea"/>
                <a:cs typeface="+mn-cs"/>
              </a:rPr>
              <a:t>142 </a:t>
            </a:r>
            <a:r>
              <a:rPr kumimoji="1" lang="ja-JP" altLang="en-US" sz="1200" b="0" i="0" u="none" strike="noStrike" kern="1200" baseline="0" dirty="0" smtClean="0">
                <a:solidFill>
                  <a:schemeClr val="tx1"/>
                </a:solidFill>
                <a:latin typeface="+mn-lt"/>
                <a:ea typeface="+mn-ea"/>
                <a:cs typeface="+mn-cs"/>
              </a:rPr>
              <a:t>件が最も多く、次いで「</a:t>
            </a:r>
            <a:r>
              <a:rPr kumimoji="1" lang="en-US" altLang="ja-JP" sz="1200" b="0" i="0" u="none" strike="noStrike" kern="1200" baseline="0" dirty="0" smtClean="0">
                <a:solidFill>
                  <a:schemeClr val="tx1"/>
                </a:solidFill>
                <a:latin typeface="+mn-lt"/>
                <a:ea typeface="+mn-ea"/>
                <a:cs typeface="+mn-cs"/>
              </a:rPr>
              <a:t>7 </a:t>
            </a:r>
            <a:r>
              <a:rPr kumimoji="1" lang="ja-JP" altLang="en-US" sz="1200" b="0" i="0" u="none" strike="noStrike" kern="1200" baseline="0" dirty="0" smtClean="0">
                <a:solidFill>
                  <a:schemeClr val="tx1"/>
                </a:solidFill>
                <a:latin typeface="+mn-lt"/>
                <a:ea typeface="+mn-ea"/>
                <a:cs typeface="+mn-cs"/>
              </a:rPr>
              <a:t>時」の</a:t>
            </a:r>
            <a:r>
              <a:rPr kumimoji="1" lang="en-US" altLang="ja-JP" sz="1200" b="0" i="0" u="none" strike="noStrike" kern="1200" baseline="0" dirty="0" smtClean="0">
                <a:solidFill>
                  <a:schemeClr val="tx1"/>
                </a:solidFill>
                <a:latin typeface="+mn-lt"/>
                <a:ea typeface="+mn-ea"/>
                <a:cs typeface="+mn-cs"/>
              </a:rPr>
              <a:t>128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9 </a:t>
            </a:r>
            <a:r>
              <a:rPr kumimoji="1" lang="ja-JP" altLang="en-US" sz="1200" b="0" i="0" u="none" strike="noStrike" kern="1200" baseline="0" dirty="0" smtClean="0">
                <a:solidFill>
                  <a:schemeClr val="tx1"/>
                </a:solidFill>
                <a:latin typeface="+mn-lt"/>
                <a:ea typeface="+mn-ea"/>
                <a:cs typeface="+mn-cs"/>
              </a:rPr>
              <a:t>時」の</a:t>
            </a:r>
            <a:r>
              <a:rPr kumimoji="1" lang="en-US" altLang="ja-JP" sz="1200" b="0" i="0" u="none" strike="noStrike" kern="1200" baseline="0" dirty="0" smtClean="0">
                <a:solidFill>
                  <a:schemeClr val="tx1"/>
                </a:solidFill>
                <a:latin typeface="+mn-lt"/>
                <a:ea typeface="+mn-ea"/>
                <a:cs typeface="+mn-cs"/>
              </a:rPr>
              <a:t>127 </a:t>
            </a:r>
            <a:r>
              <a:rPr kumimoji="1" lang="ja-JP" altLang="en-US" sz="1200" b="0" i="0" u="none" strike="noStrike" kern="1200" baseline="0" dirty="0" smtClean="0">
                <a:solidFill>
                  <a:schemeClr val="tx1"/>
                </a:solidFill>
                <a:latin typeface="+mn-lt"/>
                <a:ea typeface="+mn-ea"/>
                <a:cs typeface="+mn-cs"/>
              </a:rPr>
              <a:t>件となっています。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21</a:t>
            </a:fld>
            <a:endParaRPr kumimoji="1" lang="ja-JP" altLang="en-US"/>
          </a:p>
        </p:txBody>
      </p:sp>
    </p:spTree>
    <p:extLst>
      <p:ext uri="{BB962C8B-B14F-4D97-AF65-F5344CB8AC3E}">
        <p14:creationId xmlns:p14="http://schemas.microsoft.com/office/powerpoint/2010/main" val="1275715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smtClean="0">
                <a:solidFill>
                  <a:schemeClr val="tx1"/>
                </a:solidFill>
                <a:latin typeface="+mn-lt"/>
                <a:ea typeface="+mn-ea"/>
                <a:cs typeface="+mn-cs"/>
              </a:rPr>
              <a:t>事故の発生場所としては、「居室（個室）」</a:t>
            </a:r>
            <a:r>
              <a:rPr kumimoji="1" lang="en-US" altLang="ja-JP" sz="1200" b="0" i="0" u="none" strike="noStrike" kern="1200" baseline="0" dirty="0" smtClean="0">
                <a:solidFill>
                  <a:schemeClr val="tx1"/>
                </a:solidFill>
                <a:latin typeface="+mn-lt"/>
                <a:ea typeface="+mn-ea"/>
                <a:cs typeface="+mn-cs"/>
              </a:rPr>
              <a:t>749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38.1</a:t>
            </a:r>
            <a:r>
              <a:rPr kumimoji="1" lang="ja-JP" altLang="en-US" sz="1200" b="0" i="0" u="none" strike="noStrike" kern="1200" baseline="0" dirty="0" smtClean="0">
                <a:solidFill>
                  <a:schemeClr val="tx1"/>
                </a:solidFill>
                <a:latin typeface="+mn-lt"/>
                <a:ea typeface="+mn-ea"/>
                <a:cs typeface="+mn-cs"/>
              </a:rPr>
              <a:t>％）が最も多く、次いで「食堂等共用部」</a:t>
            </a:r>
            <a:r>
              <a:rPr kumimoji="1" lang="en-US" altLang="ja-JP" sz="1200" b="0" i="0" u="none" strike="noStrike" kern="1200" baseline="0" dirty="0" smtClean="0">
                <a:solidFill>
                  <a:schemeClr val="tx1"/>
                </a:solidFill>
                <a:latin typeface="+mn-lt"/>
                <a:ea typeface="+mn-ea"/>
                <a:cs typeface="+mn-cs"/>
              </a:rPr>
              <a:t>511</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26.0</a:t>
            </a:r>
            <a:r>
              <a:rPr kumimoji="1" lang="ja-JP" altLang="en-US" sz="1200" b="0" i="0" u="none" strike="noStrike" kern="1200" baseline="0" dirty="0" smtClean="0">
                <a:solidFill>
                  <a:schemeClr val="tx1"/>
                </a:solidFill>
                <a:latin typeface="+mn-lt"/>
                <a:ea typeface="+mn-ea"/>
                <a:cs typeface="+mn-cs"/>
              </a:rPr>
              <a:t>％）、「居室（多床室）」</a:t>
            </a:r>
            <a:r>
              <a:rPr kumimoji="1" lang="en-US" altLang="ja-JP" sz="1200" b="0" i="0" u="none" strike="noStrike" kern="1200" baseline="0" dirty="0" smtClean="0">
                <a:solidFill>
                  <a:schemeClr val="tx1"/>
                </a:solidFill>
                <a:latin typeface="+mn-lt"/>
                <a:ea typeface="+mn-ea"/>
                <a:cs typeface="+mn-cs"/>
              </a:rPr>
              <a:t>294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15.0</a:t>
            </a:r>
            <a:r>
              <a:rPr kumimoji="1" lang="ja-JP" altLang="en-US" sz="1200" b="0" i="0" u="none" strike="noStrike" kern="1200" baseline="0" dirty="0" smtClean="0">
                <a:solidFill>
                  <a:schemeClr val="tx1"/>
                </a:solidFill>
                <a:latin typeface="+mn-lt"/>
                <a:ea typeface="+mn-ea"/>
                <a:cs typeface="+mn-cs"/>
              </a:rPr>
              <a:t>％）となっています。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22</a:t>
            </a:fld>
            <a:endParaRPr kumimoji="1" lang="ja-JP" altLang="en-US"/>
          </a:p>
        </p:txBody>
      </p:sp>
    </p:spTree>
    <p:extLst>
      <p:ext uri="{BB962C8B-B14F-4D97-AF65-F5344CB8AC3E}">
        <p14:creationId xmlns:p14="http://schemas.microsoft.com/office/powerpoint/2010/main" val="2057073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事故種別では、</a:t>
            </a:r>
            <a:r>
              <a:rPr kumimoji="1" lang="ja-JP" altLang="en-US" sz="1200" b="0" i="0" u="none" strike="noStrike" kern="1200" baseline="0" dirty="0" smtClean="0">
                <a:solidFill>
                  <a:schemeClr val="tx1"/>
                </a:solidFill>
                <a:latin typeface="+mn-lt"/>
                <a:ea typeface="+mn-ea"/>
                <a:cs typeface="+mn-cs"/>
              </a:rPr>
              <a:t>「転倒」による報告件数は</a:t>
            </a:r>
            <a:r>
              <a:rPr kumimoji="1" lang="en-US" altLang="ja-JP" sz="1200" b="0" i="0" u="none" strike="noStrike" kern="1200" baseline="0" dirty="0" smtClean="0">
                <a:solidFill>
                  <a:schemeClr val="tx1"/>
                </a:solidFill>
                <a:latin typeface="+mn-lt"/>
                <a:ea typeface="+mn-ea"/>
                <a:cs typeface="+mn-cs"/>
              </a:rPr>
              <a:t>1,026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52.2</a:t>
            </a:r>
            <a:r>
              <a:rPr kumimoji="1" lang="ja-JP" altLang="en-US" sz="1200" b="0" i="0" u="none" strike="noStrike" kern="1200" baseline="0" dirty="0" smtClean="0">
                <a:solidFill>
                  <a:schemeClr val="tx1"/>
                </a:solidFill>
                <a:latin typeface="+mn-lt"/>
                <a:ea typeface="+mn-ea"/>
                <a:cs typeface="+mn-cs"/>
              </a:rPr>
              <a:t>％）、「転落」が</a:t>
            </a:r>
            <a:r>
              <a:rPr kumimoji="1" lang="en-US" altLang="ja-JP" sz="1200" b="0" i="0" u="none" strike="noStrike" kern="1200" baseline="0" dirty="0" smtClean="0">
                <a:solidFill>
                  <a:schemeClr val="tx1"/>
                </a:solidFill>
                <a:latin typeface="+mn-lt"/>
                <a:ea typeface="+mn-ea"/>
                <a:cs typeface="+mn-cs"/>
              </a:rPr>
              <a:t>188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9.6</a:t>
            </a:r>
            <a:r>
              <a:rPr kumimoji="1" lang="ja-JP" altLang="en-US" sz="1200" b="0" i="0" u="none" strike="noStrike" kern="1200" baseline="0" dirty="0" smtClean="0">
                <a:solidFill>
                  <a:schemeClr val="tx1"/>
                </a:solidFill>
                <a:latin typeface="+mn-lt"/>
                <a:ea typeface="+mn-ea"/>
                <a:cs typeface="+mn-cs"/>
              </a:rPr>
              <a:t>％）であり、「転倒」「転落」が全体の約</a:t>
            </a:r>
            <a:r>
              <a:rPr kumimoji="1" lang="en-US" altLang="ja-JP" sz="1200" b="0" i="0" u="none" strike="noStrike" kern="1200" baseline="0" dirty="0" smtClean="0">
                <a:solidFill>
                  <a:schemeClr val="tx1"/>
                </a:solidFill>
                <a:latin typeface="+mn-lt"/>
                <a:ea typeface="+mn-ea"/>
                <a:cs typeface="+mn-cs"/>
              </a:rPr>
              <a:t>6 </a:t>
            </a:r>
            <a:r>
              <a:rPr kumimoji="1" lang="ja-JP" altLang="en-US" sz="1200" b="0" i="0" u="none" strike="noStrike" kern="1200" baseline="0" dirty="0" smtClean="0">
                <a:solidFill>
                  <a:schemeClr val="tx1"/>
                </a:solidFill>
                <a:latin typeface="+mn-lt"/>
                <a:ea typeface="+mn-ea"/>
                <a:cs typeface="+mn-cs"/>
              </a:rPr>
              <a:t>割を占めています。</a:t>
            </a:r>
          </a:p>
          <a:p>
            <a:r>
              <a:rPr kumimoji="1" lang="ja-JP" altLang="en-US" sz="1200" b="0" i="0" u="none" strike="noStrike" kern="1200" baseline="0" dirty="0" smtClean="0">
                <a:solidFill>
                  <a:schemeClr val="tx1"/>
                </a:solidFill>
                <a:latin typeface="+mn-lt"/>
                <a:ea typeface="+mn-ea"/>
                <a:cs typeface="+mn-cs"/>
              </a:rPr>
              <a:t>「誤薬・与薬漏れ等」による報告件数は</a:t>
            </a:r>
            <a:r>
              <a:rPr kumimoji="1" lang="en-US" altLang="ja-JP" sz="1200" b="0" i="0" u="none" strike="noStrike" kern="1200" baseline="0" dirty="0" smtClean="0">
                <a:solidFill>
                  <a:schemeClr val="tx1"/>
                </a:solidFill>
                <a:latin typeface="+mn-lt"/>
                <a:ea typeface="+mn-ea"/>
                <a:cs typeface="+mn-cs"/>
              </a:rPr>
              <a:t>257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13.1</a:t>
            </a:r>
            <a:r>
              <a:rPr kumimoji="1" lang="ja-JP" altLang="en-US" sz="1200" b="0" i="0" u="none" strike="noStrike" kern="1200" baseline="0" dirty="0" smtClean="0">
                <a:solidFill>
                  <a:schemeClr val="tx1"/>
                </a:solidFill>
                <a:latin typeface="+mn-lt"/>
                <a:ea typeface="+mn-ea"/>
                <a:cs typeface="+mn-cs"/>
              </a:rPr>
              <a:t>％）となっています。事故の詳細を見ると、他者の薬を投薬した事例、服用のタイミングを誤って投薬した事例、重複して投薬した事例、中止の指示があった薬の投薬を続けていた事例が見られました。</a:t>
            </a:r>
          </a:p>
          <a:p>
            <a:r>
              <a:rPr kumimoji="1" lang="ja-JP" altLang="en-US" sz="1200" b="0" i="0" u="none" strike="noStrike" kern="1200" baseline="0" dirty="0" smtClean="0">
                <a:solidFill>
                  <a:schemeClr val="tx1"/>
                </a:solidFill>
                <a:latin typeface="+mn-lt"/>
                <a:ea typeface="+mn-ea"/>
                <a:cs typeface="+mn-cs"/>
              </a:rPr>
              <a:t>「誤嚥・窒息」による報告件数は</a:t>
            </a:r>
            <a:r>
              <a:rPr kumimoji="1" lang="en-US" altLang="ja-JP" sz="1200" b="0" i="0" u="none" strike="noStrike" kern="1200" baseline="0" dirty="0" smtClean="0">
                <a:solidFill>
                  <a:schemeClr val="tx1"/>
                </a:solidFill>
                <a:latin typeface="+mn-lt"/>
                <a:ea typeface="+mn-ea"/>
                <a:cs typeface="+mn-cs"/>
              </a:rPr>
              <a:t>48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2.4</a:t>
            </a:r>
            <a:r>
              <a:rPr kumimoji="1" lang="ja-JP" altLang="en-US" sz="1200" b="0" i="0" u="none" strike="noStrike" kern="1200" baseline="0" dirty="0" smtClean="0">
                <a:solidFill>
                  <a:schemeClr val="tx1"/>
                </a:solidFill>
                <a:latin typeface="+mn-lt"/>
                <a:ea typeface="+mn-ea"/>
                <a:cs typeface="+mn-cs"/>
              </a:rPr>
              <a:t>％）であり、前年の</a:t>
            </a:r>
            <a:r>
              <a:rPr kumimoji="1" lang="en-US" altLang="ja-JP" sz="1200" b="0" i="0" u="none" strike="noStrike" kern="1200" baseline="0" dirty="0" smtClean="0">
                <a:solidFill>
                  <a:schemeClr val="tx1"/>
                </a:solidFill>
                <a:latin typeface="+mn-lt"/>
                <a:ea typeface="+mn-ea"/>
                <a:cs typeface="+mn-cs"/>
              </a:rPr>
              <a:t>32 </a:t>
            </a:r>
            <a:r>
              <a:rPr kumimoji="1" lang="ja-JP" altLang="en-US" sz="1200" b="0" i="0" u="none" strike="noStrike" kern="1200" baseline="0" dirty="0" smtClean="0">
                <a:solidFill>
                  <a:schemeClr val="tx1"/>
                </a:solidFill>
                <a:latin typeface="+mn-lt"/>
                <a:ea typeface="+mn-ea"/>
                <a:cs typeface="+mn-cs"/>
              </a:rPr>
              <a:t>件（</a:t>
            </a:r>
            <a:r>
              <a:rPr kumimoji="1" lang="en-US" altLang="ja-JP" sz="1200" b="0" i="0" u="none" strike="noStrike" kern="1200" baseline="0" dirty="0" smtClean="0">
                <a:solidFill>
                  <a:schemeClr val="tx1"/>
                </a:solidFill>
                <a:latin typeface="+mn-lt"/>
                <a:ea typeface="+mn-ea"/>
                <a:cs typeface="+mn-cs"/>
              </a:rPr>
              <a:t>1.6%</a:t>
            </a:r>
            <a:r>
              <a:rPr kumimoji="1" lang="ja-JP" altLang="en-US" sz="1200" b="0" i="0" u="none" strike="noStrike" kern="1200" baseline="0" dirty="0" smtClean="0">
                <a:solidFill>
                  <a:schemeClr val="tx1"/>
                </a:solidFill>
                <a:latin typeface="+mn-lt"/>
                <a:ea typeface="+mn-ea"/>
                <a:cs typeface="+mn-cs"/>
              </a:rPr>
              <a:t>）に比べ、増加傾向となっています。事故の詳細を見ると、食事介助中・介助直後の事故、トロミ剤等を使用していたが誤嚥・窒息が起こった事例が見られました。また、誤嚥・窒息の事故は、ほとんどが入院・死亡に至る重大事故となっています。</a:t>
            </a:r>
            <a:endParaRPr kumimoji="1" lang="en-US" altLang="ja-JP" sz="1200" b="0" i="0" u="none" strike="noStrike" kern="1200" baseline="0" dirty="0" smtClean="0">
              <a:solidFill>
                <a:schemeClr val="tx1"/>
              </a:solidFill>
              <a:latin typeface="+mn-lt"/>
              <a:ea typeface="+mn-ea"/>
              <a:cs typeface="+mn-cs"/>
            </a:endParaRPr>
          </a:p>
          <a:p>
            <a:endParaRPr kumimoji="1" lang="en-US" altLang="ja-JP" sz="1200" b="0" i="0" u="none" strike="noStrike" kern="1200" baseline="0" dirty="0" smtClean="0">
              <a:solidFill>
                <a:schemeClr val="tx1"/>
              </a:solidFill>
              <a:latin typeface="+mn-lt"/>
              <a:ea typeface="+mn-ea"/>
              <a:cs typeface="+mn-cs"/>
            </a:endParaRPr>
          </a:p>
          <a:p>
            <a:r>
              <a:rPr kumimoji="1" lang="ja-JP" altLang="en-US" dirty="0" smtClean="0"/>
              <a:t>提出された事故報告書の中には、原因分析をしっかりと行い、具体的に再発防止策を記載できているものも多くありますが、原因分析を十分に行わず、対象者は異なりますが同じ内容の再発防止策を記載している事例や当該対象者への対策のみの記載となっている施設等が見られるため、</a:t>
            </a:r>
            <a:r>
              <a:rPr kumimoji="1" lang="ja-JP" altLang="en-US" sz="1200" b="0" i="0" u="none" strike="noStrike" kern="1200" baseline="0" dirty="0" smtClean="0">
                <a:solidFill>
                  <a:schemeClr val="tx1"/>
                </a:solidFill>
                <a:latin typeface="+mn-lt"/>
                <a:ea typeface="+mn-ea"/>
                <a:cs typeface="+mn-cs"/>
              </a:rPr>
              <a:t>原因分析を行ったうえで、同様の事故を他利用者で起こらないようにするための対策を多職種で検討し、再発防止に努めていただければと思います。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23</a:t>
            </a:fld>
            <a:endParaRPr kumimoji="1" lang="ja-JP" altLang="en-US"/>
          </a:p>
        </p:txBody>
      </p:sp>
    </p:spTree>
    <p:extLst>
      <p:ext uri="{BB962C8B-B14F-4D97-AF65-F5344CB8AC3E}">
        <p14:creationId xmlns:p14="http://schemas.microsoft.com/office/powerpoint/2010/main" val="662459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次に、高齢者虐待についてです。</a:t>
            </a:r>
            <a:endParaRPr kumimoji="1" lang="en-US" altLang="ja-JP" dirty="0" smtClean="0"/>
          </a:p>
          <a:p>
            <a:r>
              <a:rPr kumimoji="1" lang="ja-JP" altLang="en-US" dirty="0" smtClean="0"/>
              <a:t>養介護施設従事者による高齢者虐待に関する令和５年度の状況です。</a:t>
            </a:r>
            <a:endParaRPr kumimoji="1" lang="en-US" altLang="ja-JP" dirty="0" smtClean="0"/>
          </a:p>
          <a:p>
            <a:r>
              <a:rPr kumimoji="1" lang="ja-JP" altLang="en-US" dirty="0" smtClean="0"/>
              <a:t>令和５年度の香川県内における市町又は県で受け付けた相談・通報は</a:t>
            </a:r>
            <a:r>
              <a:rPr kumimoji="1" lang="en-US" altLang="ja-JP" dirty="0" smtClean="0"/>
              <a:t>26</a:t>
            </a:r>
            <a:r>
              <a:rPr kumimoji="1" lang="ja-JP" altLang="en-US" dirty="0" smtClean="0"/>
              <a:t>件あり、虐待と判断した件数は</a:t>
            </a:r>
            <a:r>
              <a:rPr kumimoji="1" lang="en-US" altLang="ja-JP" dirty="0" smtClean="0"/>
              <a:t>11</a:t>
            </a:r>
            <a:r>
              <a:rPr kumimoji="1" lang="ja-JP" altLang="en-US" dirty="0" smtClean="0"/>
              <a:t>件（</a:t>
            </a:r>
            <a:r>
              <a:rPr kumimoji="1" lang="en-US" altLang="ja-JP" dirty="0" smtClean="0"/>
              <a:t>13</a:t>
            </a:r>
            <a:r>
              <a:rPr kumimoji="1" lang="ja-JP" altLang="en-US" dirty="0" smtClean="0"/>
              <a:t>人）でした。</a:t>
            </a:r>
            <a:endParaRPr kumimoji="1" lang="en-US" altLang="ja-JP" dirty="0" smtClean="0"/>
          </a:p>
          <a:p>
            <a:r>
              <a:rPr kumimoji="1" lang="ja-JP" altLang="en-US" dirty="0" smtClean="0"/>
              <a:t>前年度と比較すると、相談・通報件数は</a:t>
            </a:r>
            <a:r>
              <a:rPr kumimoji="1" lang="en-US" altLang="ja-JP" dirty="0" smtClean="0"/>
              <a:t>4</a:t>
            </a:r>
            <a:r>
              <a:rPr kumimoji="1" lang="ja-JP" altLang="en-US" dirty="0" smtClean="0"/>
              <a:t>件増加し、虐待と判断した件数は３件増加しています。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24</a:t>
            </a:fld>
            <a:endParaRPr kumimoji="1" lang="ja-JP" altLang="en-US"/>
          </a:p>
        </p:txBody>
      </p:sp>
    </p:spTree>
    <p:extLst>
      <p:ext uri="{BB962C8B-B14F-4D97-AF65-F5344CB8AC3E}">
        <p14:creationId xmlns:p14="http://schemas.microsoft.com/office/powerpoint/2010/main" val="4033299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虐待の防止では、「</a:t>
            </a:r>
            <a:r>
              <a:rPr lang="ja-JP" altLang="en-US" sz="1200" kern="0" dirty="0" smtClean="0">
                <a:latin typeface="メイリオ" panose="020B0604030504040204" pitchFamily="50" charset="-128"/>
                <a:ea typeface="メイリオ" panose="020B0604030504040204" pitchFamily="50" charset="-128"/>
              </a:rPr>
              <a:t>虐待の防止のための対策を検討する委員会</a:t>
            </a:r>
            <a:r>
              <a:rPr kumimoji="1" lang="ja-JP" altLang="en-US" dirty="0" smtClean="0"/>
              <a:t>」を開催していただいているところですが、「</a:t>
            </a:r>
            <a:r>
              <a:rPr lang="ja-JP" altLang="en-US" sz="1200" kern="0" dirty="0" smtClean="0">
                <a:solidFill>
                  <a:srgbClr val="000000"/>
                </a:solidFill>
                <a:latin typeface="メイリオ" panose="020B0604030504040204" pitchFamily="50" charset="-128"/>
                <a:ea typeface="メイリオ" panose="020B0604030504040204" pitchFamily="50" charset="-128"/>
              </a:rPr>
              <a:t>他委員会と一体的に合同開催しており、</a:t>
            </a:r>
            <a:r>
              <a:rPr lang="ja-JP" altLang="en-US" sz="1200" kern="0" dirty="0" smtClean="0">
                <a:latin typeface="メイリオ" panose="020B0604030504040204" pitchFamily="50" charset="-128"/>
                <a:ea typeface="メイリオ" panose="020B0604030504040204" pitchFamily="50" charset="-128"/>
              </a:rPr>
              <a:t>虐待の防止のための対策を検討する委員会としての</a:t>
            </a:r>
            <a:r>
              <a:rPr lang="ja-JP" altLang="en-US" sz="1200" kern="0" dirty="0" smtClean="0">
                <a:solidFill>
                  <a:srgbClr val="000000"/>
                </a:solidFill>
                <a:latin typeface="メイリオ" panose="020B0604030504040204" pitchFamily="50" charset="-128"/>
                <a:ea typeface="メイリオ" panose="020B0604030504040204" pitchFamily="50" charset="-128"/>
              </a:rPr>
              <a:t>記録が確認できない</a:t>
            </a:r>
            <a:r>
              <a:rPr kumimoji="1" lang="ja-JP" altLang="en-US" dirty="0" smtClean="0"/>
              <a:t>」、「</a:t>
            </a:r>
            <a:r>
              <a:rPr kumimoji="1" lang="ja-JP" altLang="en-US" sz="12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委員会の結果について、周知が一部の職員にとどまっている</a:t>
            </a:r>
            <a:r>
              <a:rPr kumimoji="1" lang="ja-JP" altLang="en-US" dirty="0" smtClean="0"/>
              <a:t>」という施設がありましたので、委員会の記録と、委員会で検討した結果について、従業員へ周知徹底をお願いいたします。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25</a:t>
            </a:fld>
            <a:endParaRPr kumimoji="1" lang="ja-JP" altLang="en-US"/>
          </a:p>
        </p:txBody>
      </p:sp>
    </p:spTree>
    <p:extLst>
      <p:ext uri="{BB962C8B-B14F-4D97-AF65-F5344CB8AC3E}">
        <p14:creationId xmlns:p14="http://schemas.microsoft.com/office/powerpoint/2010/main" val="450477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a:t>
            </a:r>
            <a:r>
              <a:rPr lang="ja-JP" altLang="en-US" sz="1200" dirty="0" smtClean="0">
                <a:solidFill>
                  <a:srgbClr val="292929"/>
                </a:solidFill>
                <a:latin typeface="メイリオ" panose="020B0604030504040204" pitchFamily="50" charset="-128"/>
                <a:ea typeface="メイリオ" panose="020B0604030504040204" pitchFamily="50" charset="-128"/>
              </a:rPr>
              <a:t>虐待防止のための指針</a:t>
            </a:r>
            <a:r>
              <a:rPr kumimoji="1" lang="ja-JP" altLang="en-US" dirty="0" smtClean="0"/>
              <a:t>」について、各施設で整備いただいているところですが、指針へ盛り込む項目について不足がみられたり、指針に記載されている委員会や研修会などの内容と実態が異なっている施設がありましたので、指針の内容について、再度確認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26</a:t>
            </a:fld>
            <a:endParaRPr kumimoji="1" lang="ja-JP" altLang="en-US"/>
          </a:p>
        </p:txBody>
      </p:sp>
    </p:spTree>
    <p:extLst>
      <p:ext uri="{BB962C8B-B14F-4D97-AF65-F5344CB8AC3E}">
        <p14:creationId xmlns:p14="http://schemas.microsoft.com/office/powerpoint/2010/main" val="463953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smtClean="0">
                <a:latin typeface="メイリオ" panose="020B0604030504040204" pitchFamily="50" charset="-128"/>
                <a:ea typeface="メイリオ" panose="020B0604030504040204" pitchFamily="50" charset="-128"/>
              </a:rPr>
              <a:t>虐待防止のための研修についてですが、「定期的な教育</a:t>
            </a:r>
            <a:r>
              <a:rPr lang="ja-JP" altLang="en-US" sz="1200" kern="0" dirty="0" smtClean="0">
                <a:solidFill>
                  <a:srgbClr val="FF0000"/>
                </a:solidFill>
                <a:latin typeface="メイリオ" panose="020B0604030504040204" pitchFamily="50" charset="-128"/>
                <a:ea typeface="メイリオ" panose="020B0604030504040204" pitchFamily="50" charset="-128"/>
              </a:rPr>
              <a:t>（年</a:t>
            </a:r>
            <a:r>
              <a:rPr lang="en-US" altLang="ja-JP" sz="1200" kern="0" dirty="0" smtClean="0">
                <a:solidFill>
                  <a:srgbClr val="FF0000"/>
                </a:solidFill>
                <a:latin typeface="メイリオ" panose="020B0604030504040204" pitchFamily="50" charset="-128"/>
                <a:ea typeface="メイリオ" panose="020B0604030504040204" pitchFamily="50" charset="-128"/>
              </a:rPr>
              <a:t>2</a:t>
            </a:r>
            <a:r>
              <a:rPr lang="ja-JP" altLang="en-US" sz="1200" kern="0" dirty="0" smtClean="0">
                <a:solidFill>
                  <a:srgbClr val="FF0000"/>
                </a:solidFill>
                <a:latin typeface="メイリオ" panose="020B0604030504040204" pitchFamily="50" charset="-128"/>
                <a:ea typeface="メイリオ" panose="020B0604030504040204" pitchFamily="50" charset="-128"/>
              </a:rPr>
              <a:t>回以上）</a:t>
            </a:r>
            <a:r>
              <a:rPr lang="ja-JP" altLang="en-US" sz="1200" kern="0" dirty="0" smtClean="0">
                <a:latin typeface="メイリオ" panose="020B0604030504040204" pitchFamily="50" charset="-128"/>
                <a:ea typeface="メイリオ" panose="020B0604030504040204" pitchFamily="50" charset="-128"/>
              </a:rPr>
              <a:t>及び</a:t>
            </a:r>
            <a:r>
              <a:rPr lang="ja-JP" altLang="en-US" sz="1200" kern="0" dirty="0" smtClean="0">
                <a:solidFill>
                  <a:srgbClr val="FF0000"/>
                </a:solidFill>
                <a:latin typeface="メイリオ" panose="020B0604030504040204" pitchFamily="50" charset="-128"/>
                <a:ea typeface="メイリオ" panose="020B0604030504040204" pitchFamily="50" charset="-128"/>
              </a:rPr>
              <a:t>新規採用時</a:t>
            </a:r>
            <a:r>
              <a:rPr lang="ja-JP" altLang="en-US" sz="1200" kern="0" dirty="0" smtClean="0">
                <a:latin typeface="メイリオ" panose="020B0604030504040204" pitchFamily="50" charset="-128"/>
                <a:ea typeface="メイリオ" panose="020B0604030504040204" pitchFamily="50" charset="-128"/>
              </a:rPr>
              <a:t>には必ず実施すること」、「研修の</a:t>
            </a:r>
            <a:r>
              <a:rPr lang="ja-JP" altLang="en-US" sz="1200" kern="0" dirty="0" smtClean="0">
                <a:solidFill>
                  <a:srgbClr val="FF0000"/>
                </a:solidFill>
                <a:latin typeface="メイリオ" panose="020B0604030504040204" pitchFamily="50" charset="-128"/>
                <a:ea typeface="メイリオ" panose="020B0604030504040204" pitchFamily="50" charset="-128"/>
              </a:rPr>
              <a:t>実施内容</a:t>
            </a:r>
            <a:r>
              <a:rPr lang="ja-JP" altLang="en-US" sz="1200" kern="0" dirty="0" smtClean="0">
                <a:latin typeface="メイリオ" panose="020B0604030504040204" pitchFamily="50" charset="-128"/>
                <a:ea typeface="メイリオ" panose="020B0604030504040204" pitchFamily="50" charset="-128"/>
              </a:rPr>
              <a:t>についても</a:t>
            </a:r>
            <a:r>
              <a:rPr lang="ja-JP" altLang="en-US" sz="1200" kern="0" dirty="0" smtClean="0">
                <a:solidFill>
                  <a:srgbClr val="FF0000"/>
                </a:solidFill>
                <a:latin typeface="メイリオ" panose="020B0604030504040204" pitchFamily="50" charset="-128"/>
                <a:ea typeface="メイリオ" panose="020B0604030504040204" pitchFamily="50" charset="-128"/>
              </a:rPr>
              <a:t>記録</a:t>
            </a:r>
            <a:r>
              <a:rPr lang="ja-JP" altLang="en-US" sz="1200" kern="0" dirty="0" smtClean="0">
                <a:latin typeface="メイリオ" panose="020B0604030504040204" pitchFamily="50" charset="-128"/>
                <a:ea typeface="メイリオ" panose="020B0604030504040204" pitchFamily="50" charset="-128"/>
              </a:rPr>
              <a:t>することが必要」とされていますが、研修開催が</a:t>
            </a:r>
            <a:r>
              <a:rPr lang="en-US" altLang="ja-JP" sz="1200" kern="0" dirty="0" smtClean="0">
                <a:latin typeface="メイリオ" panose="020B0604030504040204" pitchFamily="50" charset="-128"/>
                <a:ea typeface="メイリオ" panose="020B0604030504040204" pitchFamily="50" charset="-128"/>
              </a:rPr>
              <a:t>1</a:t>
            </a:r>
            <a:r>
              <a:rPr lang="ja-JP" altLang="en-US" sz="1200" kern="0" dirty="0" smtClean="0">
                <a:latin typeface="メイリオ" panose="020B0604030504040204" pitchFamily="50" charset="-128"/>
                <a:ea typeface="メイリオ" panose="020B0604030504040204" pitchFamily="50" charset="-128"/>
              </a:rPr>
              <a:t>回のみであったり、実施内容について記録されていない施設がありましたので、確実な研修開催と記録をお願いいたします。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27</a:t>
            </a:fld>
            <a:endParaRPr kumimoji="1" lang="ja-JP" altLang="en-US"/>
          </a:p>
        </p:txBody>
      </p:sp>
    </p:spTree>
    <p:extLst>
      <p:ext uri="{BB962C8B-B14F-4D97-AF65-F5344CB8AC3E}">
        <p14:creationId xmlns:p14="http://schemas.microsoft.com/office/powerpoint/2010/main" val="2048137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rgbClr val="000000"/>
              </a:buClr>
              <a:buNone/>
            </a:pPr>
            <a:r>
              <a:rPr kumimoji="1" lang="ja-JP" altLang="en-US" dirty="0" smtClean="0"/>
              <a:t>今年度から基準になった、口腔衛生の管理に関することです。大きく分けると４点あります。１点目は、</a:t>
            </a:r>
            <a:r>
              <a:rPr lang="ja-JP" altLang="en-US" sz="1200" dirty="0" smtClean="0">
                <a:latin typeface="メイリオ" panose="020B0604030504040204" pitchFamily="50" charset="-128"/>
                <a:ea typeface="メイリオ" panose="020B0604030504040204" pitchFamily="50" charset="-128"/>
              </a:rPr>
              <a:t>歯科医師又は歯科医師等の指示を受けた歯科衛生士が、施設の</a:t>
            </a:r>
            <a:r>
              <a:rPr lang="ja-JP" altLang="en-US" sz="1200" dirty="0" smtClean="0">
                <a:solidFill>
                  <a:srgbClr val="FF0000"/>
                </a:solidFill>
                <a:latin typeface="メイリオ" panose="020B0604030504040204" pitchFamily="50" charset="-128"/>
                <a:ea typeface="メイリオ" panose="020B0604030504040204" pitchFamily="50" charset="-128"/>
              </a:rPr>
              <a:t>介護職員に</a:t>
            </a:r>
            <a:r>
              <a:rPr lang="ja-JP" altLang="en-US" sz="1200" dirty="0" smtClean="0">
                <a:latin typeface="メイリオ" panose="020B0604030504040204" pitchFamily="50" charset="-128"/>
                <a:ea typeface="メイリオ" panose="020B0604030504040204" pitchFamily="50" charset="-128"/>
              </a:rPr>
              <a:t>対する口腔衛生の管理に係る</a:t>
            </a:r>
            <a:r>
              <a:rPr lang="ja-JP" altLang="en-US" sz="1200" dirty="0" smtClean="0">
                <a:solidFill>
                  <a:srgbClr val="FF0000"/>
                </a:solidFill>
                <a:latin typeface="メイリオ" panose="020B0604030504040204" pitchFamily="50" charset="-128"/>
                <a:ea typeface="メイリオ" panose="020B0604030504040204" pitchFamily="50" charset="-128"/>
              </a:rPr>
              <a:t>技術的助言及び指導を年２回以上</a:t>
            </a:r>
            <a:r>
              <a:rPr lang="ja-JP" altLang="en-US" sz="1200" dirty="0" smtClean="0">
                <a:latin typeface="メイリオ" panose="020B0604030504040204" pitchFamily="50" charset="-128"/>
                <a:ea typeface="メイリオ" panose="020B0604030504040204" pitchFamily="50" charset="-128"/>
              </a:rPr>
              <a:t>行うこと。二点目は</a:t>
            </a:r>
            <a:r>
              <a:rPr lang="ja-JP" altLang="en-US" sz="1200" dirty="0" smtClean="0">
                <a:solidFill>
                  <a:srgbClr val="292929"/>
                </a:solidFill>
                <a:latin typeface="メイリオ" panose="020B0604030504040204" pitchFamily="50" charset="-128"/>
                <a:ea typeface="メイリオ" panose="020B0604030504040204" pitchFamily="50" charset="-128"/>
              </a:rPr>
              <a:t>施設の</a:t>
            </a:r>
            <a:r>
              <a:rPr lang="ja-JP" altLang="en-US" sz="1200" dirty="0" smtClean="0">
                <a:solidFill>
                  <a:srgbClr val="FF0000"/>
                </a:solidFill>
                <a:latin typeface="メイリオ" panose="020B0604030504040204" pitchFamily="50" charset="-128"/>
                <a:ea typeface="メイリオ" panose="020B0604030504040204" pitchFamily="50" charset="-128"/>
              </a:rPr>
              <a:t>従業者</a:t>
            </a:r>
            <a:r>
              <a:rPr lang="ja-JP" altLang="en-US" sz="1200" dirty="0" smtClean="0">
                <a:solidFill>
                  <a:srgbClr val="292929"/>
                </a:solidFill>
                <a:latin typeface="メイリオ" panose="020B0604030504040204" pitchFamily="50" charset="-128"/>
                <a:ea typeface="メイリオ" panose="020B0604030504040204" pitchFamily="50" charset="-128"/>
              </a:rPr>
              <a:t>又は</a:t>
            </a:r>
            <a:r>
              <a:rPr lang="ja-JP" altLang="en-US" sz="1200" dirty="0" smtClean="0">
                <a:solidFill>
                  <a:srgbClr val="FF0000"/>
                </a:solidFill>
                <a:latin typeface="メイリオ" panose="020B0604030504040204" pitchFamily="50" charset="-128"/>
                <a:ea typeface="メイリオ" panose="020B0604030504040204" pitchFamily="50" charset="-128"/>
              </a:rPr>
              <a:t>歯科医師等</a:t>
            </a:r>
            <a:r>
              <a:rPr lang="ja-JP" altLang="en-US" sz="1200" dirty="0" smtClean="0">
                <a:solidFill>
                  <a:srgbClr val="292929"/>
                </a:solidFill>
                <a:latin typeface="メイリオ" panose="020B0604030504040204" pitchFamily="50" charset="-128"/>
                <a:ea typeface="メイリオ" panose="020B0604030504040204" pitchFamily="50" charset="-128"/>
              </a:rPr>
              <a:t>が入所者毎に</a:t>
            </a:r>
            <a:r>
              <a:rPr lang="ja-JP" altLang="en-US" sz="1200" dirty="0" smtClean="0">
                <a:solidFill>
                  <a:srgbClr val="FF0000"/>
                </a:solidFill>
                <a:latin typeface="メイリオ" panose="020B0604030504040204" pitchFamily="50" charset="-128"/>
                <a:ea typeface="メイリオ" panose="020B0604030504040204" pitchFamily="50" charset="-128"/>
              </a:rPr>
              <a:t>施設入所時</a:t>
            </a:r>
            <a:r>
              <a:rPr lang="ja-JP" altLang="en-US" sz="1200" dirty="0" smtClean="0">
                <a:solidFill>
                  <a:srgbClr val="292929"/>
                </a:solidFill>
                <a:latin typeface="メイリオ" panose="020B0604030504040204" pitchFamily="50" charset="-128"/>
                <a:ea typeface="メイリオ" panose="020B0604030504040204" pitchFamily="50" charset="-128"/>
              </a:rPr>
              <a:t>及び</a:t>
            </a:r>
            <a:r>
              <a:rPr lang="ja-JP" altLang="en-US" sz="1200" dirty="0" smtClean="0">
                <a:solidFill>
                  <a:srgbClr val="FF0000"/>
                </a:solidFill>
                <a:latin typeface="メイリオ" panose="020B0604030504040204" pitchFamily="50" charset="-128"/>
                <a:ea typeface="メイリオ" panose="020B0604030504040204" pitchFamily="50" charset="-128"/>
              </a:rPr>
              <a:t>月に１回程度</a:t>
            </a:r>
            <a:r>
              <a:rPr lang="ja-JP" altLang="en-US" sz="1200" dirty="0" smtClean="0">
                <a:solidFill>
                  <a:srgbClr val="292929"/>
                </a:solidFill>
                <a:latin typeface="メイリオ" panose="020B0604030504040204" pitchFamily="50" charset="-128"/>
                <a:ea typeface="メイリオ" panose="020B0604030504040204" pitchFamily="50" charset="-128"/>
              </a:rPr>
              <a:t>の口腔の健康状態の</a:t>
            </a:r>
            <a:r>
              <a:rPr lang="ja-JP" altLang="en-US" sz="1200" dirty="0" smtClean="0">
                <a:solidFill>
                  <a:srgbClr val="FF0000"/>
                </a:solidFill>
                <a:latin typeface="メイリオ" panose="020B0604030504040204" pitchFamily="50" charset="-128"/>
                <a:ea typeface="メイリオ" panose="020B0604030504040204" pitchFamily="50" charset="-128"/>
              </a:rPr>
              <a:t>評価</a:t>
            </a:r>
            <a:r>
              <a:rPr lang="ja-JP" altLang="en-US" sz="1200" dirty="0" smtClean="0">
                <a:solidFill>
                  <a:srgbClr val="292929"/>
                </a:solidFill>
                <a:latin typeface="メイリオ" panose="020B0604030504040204" pitchFamily="50" charset="-128"/>
                <a:ea typeface="メイリオ" panose="020B0604030504040204" pitchFamily="50" charset="-128"/>
              </a:rPr>
              <a:t>を実施すること。三点目は、技術的助言及び指導に基づき、以下の事項を記載した、入所者の</a:t>
            </a:r>
            <a:r>
              <a:rPr lang="ja-JP" altLang="en-US" sz="1200" dirty="0" smtClean="0">
                <a:solidFill>
                  <a:srgbClr val="FF0000"/>
                </a:solidFill>
                <a:latin typeface="メイリオ" panose="020B0604030504040204" pitchFamily="50" charset="-128"/>
                <a:ea typeface="メイリオ" panose="020B0604030504040204" pitchFamily="50" charset="-128"/>
              </a:rPr>
              <a:t>口腔衛生の管理体制に係る計画を作成</a:t>
            </a:r>
            <a:r>
              <a:rPr lang="ja-JP" altLang="en-US" sz="1200" dirty="0" smtClean="0">
                <a:solidFill>
                  <a:srgbClr val="292929"/>
                </a:solidFill>
                <a:latin typeface="メイリオ" panose="020B0604030504040204" pitchFamily="50" charset="-128"/>
                <a:ea typeface="メイリオ" panose="020B0604030504040204" pitchFamily="50" charset="-128"/>
              </a:rPr>
              <a:t>し、必要に応じて</a:t>
            </a:r>
            <a:r>
              <a:rPr lang="ja-JP" altLang="en-US" sz="1200" dirty="0" smtClean="0">
                <a:solidFill>
                  <a:srgbClr val="FF0000"/>
                </a:solidFill>
                <a:latin typeface="メイリオ" panose="020B0604030504040204" pitchFamily="50" charset="-128"/>
                <a:ea typeface="メイリオ" panose="020B0604030504040204" pitchFamily="50" charset="-128"/>
              </a:rPr>
              <a:t>見直す</a:t>
            </a:r>
            <a:r>
              <a:rPr lang="ja-JP" altLang="en-US" sz="1200" dirty="0" smtClean="0">
                <a:solidFill>
                  <a:srgbClr val="292929"/>
                </a:solidFill>
                <a:latin typeface="メイリオ" panose="020B0604030504040204" pitchFamily="50" charset="-128"/>
                <a:ea typeface="メイリオ" panose="020B0604030504040204" pitchFamily="50" charset="-128"/>
              </a:rPr>
              <a:t>こと。</a:t>
            </a:r>
            <a:endParaRPr lang="en-US" altLang="ja-JP" sz="12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1200" dirty="0" smtClean="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28</a:t>
            </a:fld>
            <a:endParaRPr kumimoji="1" lang="ja-JP" altLang="en-US"/>
          </a:p>
        </p:txBody>
      </p:sp>
    </p:spTree>
    <p:extLst>
      <p:ext uri="{BB962C8B-B14F-4D97-AF65-F5344CB8AC3E}">
        <p14:creationId xmlns:p14="http://schemas.microsoft.com/office/powerpoint/2010/main" val="3717892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Clr>
                <a:srgbClr val="000000"/>
              </a:buClr>
              <a:buNone/>
            </a:pPr>
            <a:r>
              <a:rPr kumimoji="1" lang="en-US" altLang="ja-JP" dirty="0" smtClean="0"/>
              <a:t>4</a:t>
            </a:r>
            <a:r>
              <a:rPr kumimoji="1" lang="ja-JP" altLang="en-US" dirty="0" smtClean="0"/>
              <a:t>点目は、</a:t>
            </a:r>
            <a:r>
              <a:rPr lang="ja-JP" altLang="en-US" sz="1200" dirty="0" smtClean="0">
                <a:solidFill>
                  <a:srgbClr val="292929"/>
                </a:solidFill>
                <a:latin typeface="メイリオ" panose="020B0604030504040204" pitchFamily="50" charset="-128"/>
                <a:ea typeface="メイリオ" panose="020B0604030504040204" pitchFamily="50" charset="-128"/>
              </a:rPr>
              <a:t>技術的助言及び指導は、</a:t>
            </a:r>
            <a:r>
              <a:rPr lang="ja-JP" altLang="en-US" sz="1200" dirty="0" smtClean="0">
                <a:solidFill>
                  <a:srgbClr val="FF0000"/>
                </a:solidFill>
                <a:latin typeface="メイリオ" panose="020B0604030504040204" pitchFamily="50" charset="-128"/>
                <a:ea typeface="メイリオ" panose="020B0604030504040204" pitchFamily="50" charset="-128"/>
              </a:rPr>
              <a:t>歯科訪問診療</a:t>
            </a:r>
            <a:r>
              <a:rPr lang="ja-JP" altLang="en-US" sz="1200" dirty="0" smtClean="0">
                <a:latin typeface="メイリオ" panose="020B0604030504040204" pitchFamily="50" charset="-128"/>
                <a:ea typeface="メイリオ" panose="020B0604030504040204" pitchFamily="50" charset="-128"/>
              </a:rPr>
              <a:t>又は</a:t>
            </a:r>
            <a:r>
              <a:rPr lang="ja-JP" altLang="en-US" sz="1200" dirty="0" smtClean="0">
                <a:solidFill>
                  <a:srgbClr val="FF0000"/>
                </a:solidFill>
                <a:latin typeface="メイリオ" panose="020B0604030504040204" pitchFamily="50" charset="-128"/>
                <a:ea typeface="メイリオ" panose="020B0604030504040204" pitchFamily="50" charset="-128"/>
              </a:rPr>
              <a:t>訪問歯科衛生指導の実施時間以外の時間帯に行う</a:t>
            </a:r>
            <a:r>
              <a:rPr lang="ja-JP" altLang="en-US" sz="1200" dirty="0" smtClean="0">
                <a:solidFill>
                  <a:srgbClr val="292929"/>
                </a:solidFill>
                <a:latin typeface="メイリオ" panose="020B0604030504040204" pitchFamily="50" charset="-128"/>
                <a:ea typeface="メイリオ" panose="020B0604030504040204" pitchFamily="50" charset="-128"/>
              </a:rPr>
              <a:t>こと。また、施設と計画に関する技術的助言若しくは指導又は</a:t>
            </a:r>
            <a:r>
              <a:rPr lang="ja-JP" altLang="en-US" sz="1200" smtClean="0">
                <a:solidFill>
                  <a:srgbClr val="292929"/>
                </a:solidFill>
                <a:latin typeface="メイリオ" panose="020B0604030504040204" pitchFamily="50" charset="-128"/>
                <a:ea typeface="メイリオ" panose="020B0604030504040204" pitchFamily="50" charset="-128"/>
              </a:rPr>
              <a:t>口腔の健康</a:t>
            </a:r>
            <a:r>
              <a:rPr lang="ja-JP" altLang="en-US" sz="1200" dirty="0" smtClean="0">
                <a:solidFill>
                  <a:srgbClr val="292929"/>
                </a:solidFill>
                <a:latin typeface="メイリオ" panose="020B0604030504040204" pitchFamily="50" charset="-128"/>
                <a:ea typeface="メイリオ" panose="020B0604030504040204" pitchFamily="50" charset="-128"/>
              </a:rPr>
              <a:t>状態の評価を行う歯科医師等においては、</a:t>
            </a:r>
            <a:r>
              <a:rPr lang="ja-JP" altLang="en-US" sz="1200" dirty="0" smtClean="0">
                <a:solidFill>
                  <a:srgbClr val="FF0000"/>
                </a:solidFill>
                <a:latin typeface="メイリオ" panose="020B0604030504040204" pitchFamily="50" charset="-128"/>
                <a:ea typeface="メイリオ" panose="020B0604030504040204" pitchFamily="50" charset="-128"/>
              </a:rPr>
              <a:t>実施事項等を文書で取り決める</a:t>
            </a:r>
            <a:r>
              <a:rPr lang="ja-JP" altLang="en-US" sz="1200" dirty="0" smtClean="0">
                <a:solidFill>
                  <a:srgbClr val="292929"/>
                </a:solidFill>
                <a:latin typeface="メイリオ" panose="020B0604030504040204" pitchFamily="50" charset="-128"/>
                <a:ea typeface="メイリオ" panose="020B0604030504040204" pitchFamily="50" charset="-128"/>
              </a:rPr>
              <a:t>ことが定められています。</a:t>
            </a:r>
            <a:endParaRPr lang="en-US" altLang="ja-JP" sz="1200" dirty="0" smtClean="0">
              <a:solidFill>
                <a:srgbClr val="292929"/>
              </a:solidFill>
              <a:latin typeface="メイリオ" panose="020B0604030504040204" pitchFamily="50" charset="-128"/>
              <a:ea typeface="メイリオ" panose="020B0604030504040204" pitchFamily="50" charset="-128"/>
            </a:endParaRPr>
          </a:p>
          <a:p>
            <a:pPr marL="0" lvl="0" indent="0" eaLnBrk="0" fontAlgn="base" hangingPunct="0">
              <a:spcBef>
                <a:spcPct val="20000"/>
              </a:spcBef>
              <a:spcAft>
                <a:spcPct val="0"/>
              </a:spcAft>
              <a:buFont typeface="Wingdings" panose="05000000000000000000" pitchFamily="2" charset="2"/>
              <a:buNone/>
              <a:defRPr/>
            </a:pPr>
            <a:r>
              <a:rPr lang="ja-JP" altLang="en-US" sz="1200" dirty="0" smtClean="0">
                <a:solidFill>
                  <a:srgbClr val="292929"/>
                </a:solidFill>
                <a:latin typeface="メイリオ" panose="020B0604030504040204" pitchFamily="50" charset="-128"/>
                <a:ea typeface="メイリオ" panose="020B0604030504040204" pitchFamily="50" charset="-128"/>
              </a:rPr>
              <a:t>今年度の指摘事項としては、「</a:t>
            </a:r>
            <a:r>
              <a:rPr lang="ja-JP" altLang="en-US" sz="1200" kern="0" dirty="0" smtClean="0">
                <a:solidFill>
                  <a:srgbClr val="000000"/>
                </a:solidFill>
                <a:latin typeface="メイリオ" panose="020B0604030504040204" pitchFamily="50" charset="-128"/>
                <a:ea typeface="メイリオ" panose="020B0604030504040204" pitchFamily="50" charset="-128"/>
              </a:rPr>
              <a:t>介護職員が、歯科医師等から</a:t>
            </a:r>
            <a:r>
              <a:rPr lang="ja-JP" altLang="en-US" sz="1200" kern="0" dirty="0" smtClean="0">
                <a:latin typeface="メイリオ" panose="020B0604030504040204" pitchFamily="50" charset="-128"/>
                <a:ea typeface="メイリオ" panose="020B0604030504040204" pitchFamily="50" charset="-128"/>
              </a:rPr>
              <a:t>技術的助言及び指導を年２回以上受けていない。」「入所者毎に施設入所時及び月に１回程度、口腔の健康状態の評価を実施していない。」「口腔の健康状態の評価に、口腔衛生管理加算や口腔連携強化加算の様式を使用している。」「</a:t>
            </a:r>
            <a:r>
              <a:rPr lang="ja-JP" altLang="en-US" sz="1200" kern="0" dirty="0" smtClean="0">
                <a:solidFill>
                  <a:srgbClr val="000000"/>
                </a:solidFill>
                <a:latin typeface="メイリオ" panose="020B0604030504040204" pitchFamily="50" charset="-128"/>
                <a:ea typeface="メイリオ" panose="020B0604030504040204" pitchFamily="50" charset="-128"/>
              </a:rPr>
              <a:t>入所者の口腔衛生の管理体制に係る計画を作成していない。」「歯科医師等と実施事項等を文書で取り決めていない」ということがありました。まだできていない施設がありましたら、体制を整えていただきますようよろしくお願いします。また、すでにできている施設も、助言及び指導を受けた際には、適宜計画の見直しをお願いします。</a:t>
            </a:r>
            <a:endParaRPr lang="en-US" altLang="ja-JP" sz="12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1200" dirty="0" smtClean="0">
              <a:solidFill>
                <a:srgbClr val="292929"/>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29</a:t>
            </a:fld>
            <a:endParaRPr kumimoji="1" lang="ja-JP" altLang="en-US"/>
          </a:p>
        </p:txBody>
      </p:sp>
    </p:spTree>
    <p:extLst>
      <p:ext uri="{BB962C8B-B14F-4D97-AF65-F5344CB8AC3E}">
        <p14:creationId xmlns:p14="http://schemas.microsoft.com/office/powerpoint/2010/main" val="229806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latin typeface="メイリオ" panose="020B0604030504040204" pitchFamily="50" charset="-128"/>
                <a:ea typeface="メイリオ" panose="020B0604030504040204" pitchFamily="50" charset="-128"/>
              </a:rPr>
              <a:t>既に各施設において、身体的拘束等の適正化のための指針を整備していただいているかと思います。指針に盛り込む項目は以下の内容となりますが、今年度、伺った施設において、指針の項目が不足している施設がありました。また、委員会や研修会など、指針に記載されている内容と実態が異なっている施設もありましたので、再度、指針の内容について確認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a:t>
            </a:fld>
            <a:endParaRPr kumimoji="1" lang="ja-JP" altLang="en-US"/>
          </a:p>
        </p:txBody>
      </p:sp>
    </p:spTree>
    <p:extLst>
      <p:ext uri="{BB962C8B-B14F-4D97-AF65-F5344CB8AC3E}">
        <p14:creationId xmlns:p14="http://schemas.microsoft.com/office/powerpoint/2010/main" val="159060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医行為についてです。介護職員等が医行為を行う場合には、こちらの</a:t>
            </a:r>
            <a:r>
              <a:rPr kumimoji="1" lang="en-US" altLang="ja-JP" dirty="0" smtClean="0"/>
              <a:t>2</a:t>
            </a:r>
            <a:r>
              <a:rPr kumimoji="1" lang="ja-JP" altLang="en-US" dirty="0" smtClean="0"/>
              <a:t>点の通知を参考にしてください。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30</a:t>
            </a:fld>
            <a:endParaRPr kumimoji="1" lang="ja-JP" altLang="en-US"/>
          </a:p>
        </p:txBody>
      </p:sp>
    </p:spTree>
    <p:extLst>
      <p:ext uri="{BB962C8B-B14F-4D97-AF65-F5344CB8AC3E}">
        <p14:creationId xmlns:p14="http://schemas.microsoft.com/office/powerpoint/2010/main" val="3713654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今年度の指摘事項としては、事前に本人又は家族から依頼があったことが確認できない、同意書はあるが内容が不足しているということがありました。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31</a:t>
            </a:fld>
            <a:endParaRPr kumimoji="1" lang="ja-JP" altLang="en-US"/>
          </a:p>
        </p:txBody>
      </p:sp>
    </p:spTree>
    <p:extLst>
      <p:ext uri="{BB962C8B-B14F-4D97-AF65-F5344CB8AC3E}">
        <p14:creationId xmlns:p14="http://schemas.microsoft.com/office/powerpoint/2010/main" val="660305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kumimoji="1" lang="ja-JP" altLang="en-US" dirty="0" smtClean="0"/>
              <a:t>褥瘡予防についてです。褥瘡発生を予防するために、「</a:t>
            </a:r>
            <a:r>
              <a:rPr lang="ja-JP" altLang="en-US" sz="1200" dirty="0" smtClean="0">
                <a:latin typeface="メイリオ" panose="020B0604030504040204" pitchFamily="50" charset="-128"/>
                <a:ea typeface="メイリオ" panose="020B0604030504040204" pitchFamily="50" charset="-128"/>
              </a:rPr>
              <a:t>褥瘡予防のための計画の作成、実践、評価」「専任の施設内褥瘡予防対策を担当する者を決める。」「褥瘡対策チームを設置。」「褥瘡対策のための指針の整備」「施設内職員継続教育の実施」を行うこととなっています。今年度、褥瘡対策チーム（委員会等）や職員継続教育を実施していない施設がありました。</a:t>
            </a:r>
            <a:endParaRPr lang="en-US" altLang="ja-JP" sz="1200" dirty="0" smtClean="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32</a:t>
            </a:fld>
            <a:endParaRPr kumimoji="1" lang="ja-JP" altLang="en-US"/>
          </a:p>
        </p:txBody>
      </p:sp>
    </p:spTree>
    <p:extLst>
      <p:ext uri="{BB962C8B-B14F-4D97-AF65-F5344CB8AC3E}">
        <p14:creationId xmlns:p14="http://schemas.microsoft.com/office/powerpoint/2010/main" val="137105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メイリオ" panose="020B0604030504040204" pitchFamily="50" charset="-128"/>
                <a:ea typeface="メイリオ" panose="020B0604030504040204" pitchFamily="50" charset="-128"/>
              </a:rPr>
              <a:t>身体的拘束等の適正化のための研修については、「定期的な教育</a:t>
            </a:r>
            <a:r>
              <a:rPr lang="ja-JP" altLang="en-US" sz="1200" dirty="0" smtClean="0">
                <a:solidFill>
                  <a:srgbClr val="FF0000"/>
                </a:solidFill>
                <a:latin typeface="メイリオ" panose="020B0604030504040204" pitchFamily="50" charset="-128"/>
                <a:ea typeface="メイリオ" panose="020B0604030504040204" pitchFamily="50" charset="-128"/>
              </a:rPr>
              <a:t>（年</a:t>
            </a:r>
            <a:r>
              <a:rPr lang="en-US" altLang="ja-JP" sz="1200" dirty="0" smtClean="0">
                <a:solidFill>
                  <a:srgbClr val="FF0000"/>
                </a:solidFill>
                <a:latin typeface="メイリオ" panose="020B0604030504040204" pitchFamily="50" charset="-128"/>
                <a:ea typeface="メイリオ" panose="020B0604030504040204" pitchFamily="50" charset="-128"/>
              </a:rPr>
              <a:t>2</a:t>
            </a:r>
            <a:r>
              <a:rPr lang="ja-JP" altLang="en-US" sz="1200" dirty="0" smtClean="0">
                <a:solidFill>
                  <a:srgbClr val="FF0000"/>
                </a:solidFill>
                <a:latin typeface="メイリオ" panose="020B0604030504040204" pitchFamily="50" charset="-128"/>
                <a:ea typeface="メイリオ" panose="020B0604030504040204" pitchFamily="50" charset="-128"/>
              </a:rPr>
              <a:t>回以上）</a:t>
            </a:r>
            <a:r>
              <a:rPr lang="ja-JP" altLang="en-US" sz="1200" dirty="0" smtClean="0">
                <a:latin typeface="メイリオ" panose="020B0604030504040204" pitchFamily="50" charset="-128"/>
                <a:ea typeface="メイリオ" panose="020B0604030504040204" pitchFamily="50" charset="-128"/>
              </a:rPr>
              <a:t>及び</a:t>
            </a:r>
            <a:r>
              <a:rPr lang="ja-JP" altLang="en-US" sz="1200" dirty="0" smtClean="0">
                <a:solidFill>
                  <a:srgbClr val="FF0000"/>
                </a:solidFill>
                <a:latin typeface="メイリオ" panose="020B0604030504040204" pitchFamily="50" charset="-128"/>
                <a:ea typeface="メイリオ" panose="020B0604030504040204" pitchFamily="50" charset="-128"/>
              </a:rPr>
              <a:t>新規採用時</a:t>
            </a:r>
            <a:r>
              <a:rPr lang="ja-JP" altLang="en-US" sz="1200" dirty="0" smtClean="0">
                <a:latin typeface="メイリオ" panose="020B0604030504040204" pitchFamily="50" charset="-128"/>
                <a:ea typeface="メイリオ" panose="020B0604030504040204" pitchFamily="50" charset="-128"/>
              </a:rPr>
              <a:t>には必ず実施すること」とされており、研修の</a:t>
            </a:r>
            <a:r>
              <a:rPr lang="ja-JP" altLang="en-US" sz="1200" dirty="0" smtClean="0">
                <a:solidFill>
                  <a:srgbClr val="FF0000"/>
                </a:solidFill>
                <a:latin typeface="メイリオ" panose="020B0604030504040204" pitchFamily="50" charset="-128"/>
                <a:ea typeface="メイリオ" panose="020B0604030504040204" pitchFamily="50" charset="-128"/>
              </a:rPr>
              <a:t>実施内容</a:t>
            </a:r>
            <a:r>
              <a:rPr lang="ja-JP" altLang="en-US" sz="1200" dirty="0" smtClean="0">
                <a:latin typeface="メイリオ" panose="020B0604030504040204" pitchFamily="50" charset="-128"/>
                <a:ea typeface="メイリオ" panose="020B0604030504040204" pitchFamily="50" charset="-128"/>
              </a:rPr>
              <a:t>についても</a:t>
            </a:r>
            <a:r>
              <a:rPr lang="ja-JP" altLang="en-US" sz="1200" dirty="0" smtClean="0">
                <a:solidFill>
                  <a:srgbClr val="FF0000"/>
                </a:solidFill>
                <a:latin typeface="メイリオ" panose="020B0604030504040204" pitchFamily="50" charset="-128"/>
                <a:ea typeface="メイリオ" panose="020B0604030504040204" pitchFamily="50" charset="-128"/>
              </a:rPr>
              <a:t>記録</a:t>
            </a:r>
            <a:r>
              <a:rPr lang="ja-JP" altLang="en-US" sz="1200" dirty="0" smtClean="0">
                <a:latin typeface="メイリオ" panose="020B0604030504040204" pitchFamily="50" charset="-128"/>
                <a:ea typeface="メイリオ" panose="020B0604030504040204" pitchFamily="50" charset="-128"/>
              </a:rPr>
              <a:t>することが必要となります。今年度、運営指導において、研修会の開催が</a:t>
            </a:r>
            <a:r>
              <a:rPr lang="en-US" altLang="ja-JP" sz="1200" dirty="0" smtClean="0">
                <a:latin typeface="メイリオ" panose="020B0604030504040204" pitchFamily="50" charset="-128"/>
                <a:ea typeface="メイリオ" panose="020B0604030504040204" pitchFamily="50" charset="-128"/>
              </a:rPr>
              <a:t>1</a:t>
            </a:r>
            <a:r>
              <a:rPr lang="ja-JP" altLang="en-US" sz="1200" dirty="0" smtClean="0">
                <a:latin typeface="メイリオ" panose="020B0604030504040204" pitchFamily="50" charset="-128"/>
                <a:ea typeface="メイリオ" panose="020B0604030504040204" pitchFamily="50" charset="-128"/>
              </a:rPr>
              <a:t>回のみであったり、研修会の実施内容が記録されていないところがありましたので、実施及び記録を必ずしていただくよう、お願いいたします。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4</a:t>
            </a:fld>
            <a:endParaRPr kumimoji="1" lang="ja-JP" altLang="en-US"/>
          </a:p>
        </p:txBody>
      </p:sp>
    </p:spTree>
    <p:extLst>
      <p:ext uri="{BB962C8B-B14F-4D97-AF65-F5344CB8AC3E}">
        <p14:creationId xmlns:p14="http://schemas.microsoft.com/office/powerpoint/2010/main" val="197632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1" lang="ja-JP" altLang="en-US" dirty="0" smtClean="0"/>
              <a:t>また、緊急やむを得ず身体拘束を行う場合には、</a:t>
            </a:r>
            <a:r>
              <a:rPr lang="ja-JP" altLang="en-US" sz="1200" dirty="0" smtClean="0">
                <a:latin typeface="メイリオ" panose="020B0604030504040204" pitchFamily="50" charset="-128"/>
                <a:ea typeface="メイリオ" panose="020B0604030504040204" pitchFamily="50" charset="-128"/>
              </a:rPr>
              <a:t>その態様及び時間、その際の入所者の心身の状況並びに緊急やむを得ない理由を記録する必要があります。介護老人保健施設、介護医療院につきましては、</a:t>
            </a:r>
            <a:r>
              <a:rPr lang="ja-JP" altLang="en-US" sz="1200" dirty="0" smtClean="0">
                <a:solidFill>
                  <a:srgbClr val="FF0000"/>
                </a:solidFill>
                <a:latin typeface="メイリオ" panose="020B0604030504040204" pitchFamily="50" charset="-128"/>
                <a:ea typeface="メイリオ" panose="020B0604030504040204" pitchFamily="50" charset="-128"/>
              </a:rPr>
              <a:t>医師が診療録に記載</a:t>
            </a:r>
            <a:r>
              <a:rPr lang="ja-JP" altLang="en-US" sz="1200" dirty="0" smtClean="0">
                <a:latin typeface="メイリオ" panose="020B0604030504040204" pitchFamily="50" charset="-128"/>
                <a:ea typeface="メイリオ" panose="020B0604030504040204" pitchFamily="50" charset="-128"/>
              </a:rPr>
              <a:t>しなければならないとされていますので、ご注意ください。</a:t>
            </a:r>
          </a:p>
          <a:p>
            <a:pPr marL="0" lvl="0" indent="0">
              <a:buClr>
                <a:srgbClr val="000000"/>
              </a:buClr>
              <a:buNone/>
            </a:pPr>
            <a:r>
              <a:rPr lang="ja-JP" altLang="en-US" sz="1200" dirty="0" smtClean="0">
                <a:latin typeface="メイリオ" panose="020B0604030504040204" pitchFamily="50" charset="-128"/>
                <a:ea typeface="メイリオ" panose="020B0604030504040204" pitchFamily="50" charset="-128"/>
              </a:rPr>
              <a:t>そして、利用者本人や家族に対して、</a:t>
            </a:r>
            <a:r>
              <a:rPr lang="ja-JP" altLang="en-US" sz="1200" dirty="0" smtClean="0">
                <a:solidFill>
                  <a:srgbClr val="FF0000"/>
                </a:solidFill>
                <a:latin typeface="メイリオ" panose="020B0604030504040204" pitchFamily="50" charset="-128"/>
                <a:ea typeface="メイリオ" panose="020B0604030504040204" pitchFamily="50" charset="-128"/>
              </a:rPr>
              <a:t>身体拘束の内容</a:t>
            </a:r>
            <a:r>
              <a:rPr lang="ja-JP" altLang="en-US" sz="1200" dirty="0" smtClean="0">
                <a:latin typeface="メイリオ" panose="020B0604030504040204" pitchFamily="50" charset="-128"/>
                <a:ea typeface="メイリオ" panose="020B0604030504040204" pitchFamily="50" charset="-128"/>
              </a:rPr>
              <a:t>、</a:t>
            </a:r>
            <a:r>
              <a:rPr lang="ja-JP" altLang="en-US" sz="1200" dirty="0" smtClean="0">
                <a:solidFill>
                  <a:srgbClr val="FF0000"/>
                </a:solidFill>
                <a:latin typeface="メイリオ" panose="020B0604030504040204" pitchFamily="50" charset="-128"/>
                <a:ea typeface="メイリオ" panose="020B0604030504040204" pitchFamily="50" charset="-128"/>
              </a:rPr>
              <a:t>目的</a:t>
            </a:r>
            <a:r>
              <a:rPr lang="ja-JP" altLang="en-US" sz="1200" dirty="0" smtClean="0">
                <a:latin typeface="メイリオ" panose="020B0604030504040204" pitchFamily="50" charset="-128"/>
                <a:ea typeface="メイリオ" panose="020B0604030504040204" pitchFamily="50" charset="-128"/>
              </a:rPr>
              <a:t>、</a:t>
            </a:r>
            <a:r>
              <a:rPr lang="ja-JP" altLang="en-US" sz="1200" dirty="0" smtClean="0">
                <a:solidFill>
                  <a:srgbClr val="FF0000"/>
                </a:solidFill>
                <a:latin typeface="メイリオ" panose="020B0604030504040204" pitchFamily="50" charset="-128"/>
                <a:ea typeface="メイリオ" panose="020B0604030504040204" pitchFamily="50" charset="-128"/>
              </a:rPr>
              <a:t>理由</a:t>
            </a:r>
            <a:r>
              <a:rPr lang="ja-JP" altLang="en-US" sz="1200" dirty="0" smtClean="0">
                <a:latin typeface="メイリオ" panose="020B0604030504040204" pitchFamily="50" charset="-128"/>
                <a:ea typeface="メイリオ" panose="020B0604030504040204" pitchFamily="50" charset="-128"/>
              </a:rPr>
              <a:t>、</a:t>
            </a:r>
            <a:r>
              <a:rPr lang="ja-JP" altLang="en-US" sz="1200" dirty="0" smtClean="0">
                <a:solidFill>
                  <a:srgbClr val="FF0000"/>
                </a:solidFill>
                <a:latin typeface="メイリオ" panose="020B0604030504040204" pitchFamily="50" charset="-128"/>
                <a:ea typeface="メイリオ" panose="020B0604030504040204" pitchFamily="50" charset="-128"/>
              </a:rPr>
              <a:t>拘束の時間</a:t>
            </a:r>
            <a:r>
              <a:rPr lang="ja-JP" altLang="en-US" sz="1200" dirty="0" smtClean="0">
                <a:latin typeface="メイリオ" panose="020B0604030504040204" pitchFamily="50" charset="-128"/>
                <a:ea typeface="メイリオ" panose="020B0604030504040204" pitchFamily="50" charset="-128"/>
              </a:rPr>
              <a:t>、</a:t>
            </a:r>
            <a:r>
              <a:rPr lang="ja-JP" altLang="en-US" sz="1200" dirty="0" smtClean="0">
                <a:solidFill>
                  <a:srgbClr val="FF0000"/>
                </a:solidFill>
                <a:latin typeface="メイリオ" panose="020B0604030504040204" pitchFamily="50" charset="-128"/>
                <a:ea typeface="メイリオ" panose="020B0604030504040204" pitchFamily="50" charset="-128"/>
              </a:rPr>
              <a:t>時間帯</a:t>
            </a:r>
            <a:r>
              <a:rPr lang="ja-JP" altLang="en-US" sz="1200" dirty="0" smtClean="0">
                <a:latin typeface="メイリオ" panose="020B0604030504040204" pitchFamily="50" charset="-128"/>
                <a:ea typeface="メイリオ" panose="020B0604030504040204" pitchFamily="50" charset="-128"/>
              </a:rPr>
              <a:t>、</a:t>
            </a:r>
            <a:r>
              <a:rPr lang="ja-JP" altLang="en-US" sz="1200" dirty="0" smtClean="0">
                <a:solidFill>
                  <a:srgbClr val="FF0000"/>
                </a:solidFill>
                <a:latin typeface="メイリオ" panose="020B0604030504040204" pitchFamily="50" charset="-128"/>
                <a:ea typeface="メイリオ" panose="020B0604030504040204" pitchFamily="50" charset="-128"/>
              </a:rPr>
              <a:t>期間</a:t>
            </a:r>
            <a:r>
              <a:rPr lang="ja-JP" altLang="en-US" sz="1200" dirty="0" smtClean="0">
                <a:latin typeface="メイリオ" panose="020B0604030504040204" pitchFamily="50" charset="-128"/>
                <a:ea typeface="メイリオ" panose="020B0604030504040204" pitchFamily="50" charset="-128"/>
              </a:rPr>
              <a:t>等をできる限り詳細に説明し、十分な理解を得るよう努めなければなりません。</a:t>
            </a:r>
            <a:endParaRPr lang="en-US" altLang="ja-JP" sz="12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200" kern="0" dirty="0" smtClean="0">
                <a:solidFill>
                  <a:srgbClr val="000000"/>
                </a:solidFill>
                <a:latin typeface="メイリオ" panose="020B0604030504040204" pitchFamily="50" charset="-128"/>
                <a:ea typeface="メイリオ" panose="020B0604030504040204" pitchFamily="50" charset="-128"/>
              </a:rPr>
              <a:t>やむを得ず身体的拘束等を実施する場合に、医師が診療録に記録する項目が不足していたり、身体拘束の期間を定めていない施設もありますので、これらの項目を記録するようお願いいたします。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5</a:t>
            </a:fld>
            <a:endParaRPr kumimoji="1" lang="ja-JP" altLang="en-US"/>
          </a:p>
        </p:txBody>
      </p:sp>
    </p:spTree>
    <p:extLst>
      <p:ext uri="{BB962C8B-B14F-4D97-AF65-F5344CB8AC3E}">
        <p14:creationId xmlns:p14="http://schemas.microsoft.com/office/powerpoint/2010/main" val="103692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Clr>
                <a:srgbClr val="000000"/>
              </a:buClr>
              <a:buNone/>
            </a:pPr>
            <a:r>
              <a:rPr kumimoji="1" lang="ja-JP" altLang="en-US" dirty="0" smtClean="0"/>
              <a:t>施設サービス計画についてです。施設サービス計画の</a:t>
            </a:r>
            <a:r>
              <a:rPr lang="ja-JP" altLang="en-US" sz="1200" dirty="0" smtClean="0">
                <a:latin typeface="メイリオ" panose="020B0604030504040204" pitchFamily="50" charset="-128"/>
                <a:ea typeface="メイリオ" panose="020B0604030504040204" pitchFamily="50" charset="-128"/>
              </a:rPr>
              <a:t>作成に当たっては、</a:t>
            </a:r>
            <a:r>
              <a:rPr lang="ja-JP" altLang="en-US" sz="1200" dirty="0" smtClean="0">
                <a:solidFill>
                  <a:srgbClr val="FF0000"/>
                </a:solidFill>
                <a:latin typeface="メイリオ" panose="020B0604030504040204" pitchFamily="50" charset="-128"/>
                <a:ea typeface="メイリオ" panose="020B0604030504040204" pitchFamily="50" charset="-128"/>
              </a:rPr>
              <a:t>適切な方法</a:t>
            </a:r>
            <a:r>
              <a:rPr lang="ja-JP" altLang="en-US" sz="1200" dirty="0" smtClean="0">
                <a:latin typeface="メイリオ" panose="020B0604030504040204" pitchFamily="50" charset="-128"/>
                <a:ea typeface="メイリオ" panose="020B0604030504040204" pitchFamily="50" charset="-128"/>
              </a:rPr>
              <a:t>により、入所者の解決すべき</a:t>
            </a:r>
            <a:r>
              <a:rPr lang="ja-JP" altLang="en-US" sz="1200" dirty="0" smtClean="0">
                <a:solidFill>
                  <a:srgbClr val="FF0000"/>
                </a:solidFill>
                <a:latin typeface="メイリオ" panose="020B0604030504040204" pitchFamily="50" charset="-128"/>
                <a:ea typeface="メイリオ" panose="020B0604030504040204" pitchFamily="50" charset="-128"/>
              </a:rPr>
              <a:t>課題を把握します</a:t>
            </a:r>
            <a:r>
              <a:rPr lang="ja-JP" altLang="en-US" sz="1200" dirty="0" smtClean="0">
                <a:latin typeface="メイリオ" panose="020B0604030504040204" pitchFamily="50" charset="-128"/>
                <a:ea typeface="メイリオ" panose="020B0604030504040204" pitchFamily="50" charset="-128"/>
              </a:rPr>
              <a:t>。また、その</a:t>
            </a:r>
            <a:r>
              <a:rPr lang="ja-JP" altLang="en-US" sz="1200" dirty="0" smtClean="0">
                <a:solidFill>
                  <a:srgbClr val="FF0000"/>
                </a:solidFill>
                <a:latin typeface="メイリオ" panose="020B0604030504040204" pitchFamily="50" charset="-128"/>
                <a:ea typeface="メイリオ" panose="020B0604030504040204" pitchFamily="50" charset="-128"/>
              </a:rPr>
              <a:t>アセスメントの結果に基づき</a:t>
            </a:r>
            <a:r>
              <a:rPr lang="ja-JP" altLang="en-US" sz="1200" dirty="0" smtClean="0">
                <a:latin typeface="メイリオ" panose="020B0604030504040204" pitchFamily="50" charset="-128"/>
                <a:ea typeface="メイリオ" panose="020B0604030504040204" pitchFamily="50" charset="-128"/>
              </a:rPr>
              <a:t>、施設サービス計画の原案を作成します。今年度施設サービス計画を見ていく中で、</a:t>
            </a:r>
            <a:r>
              <a:rPr lang="ja-JP" altLang="en-US" sz="1200" kern="0" dirty="0" smtClean="0">
                <a:solidFill>
                  <a:srgbClr val="000000"/>
                </a:solidFill>
                <a:latin typeface="メイリオ" panose="020B0604030504040204" pitchFamily="50" charset="-128"/>
                <a:ea typeface="メイリオ" panose="020B0604030504040204" pitchFamily="50" charset="-128"/>
              </a:rPr>
              <a:t>アセスメント表で把握されていない課題が、原案の生活全般の解決すべき課題に記載されていることがありました。アセスメントを行い、課題を把握したうえで計画の原案を作成するようにしてください。</a:t>
            </a:r>
            <a:endParaRPr lang="en-US" altLang="ja-JP" sz="1200" dirty="0" smtClean="0">
              <a:latin typeface="メイリオ" panose="020B0604030504040204" pitchFamily="50" charset="-128"/>
              <a:ea typeface="メイリオ" panose="020B0604030504040204" pitchFamily="50" charset="-128"/>
            </a:endParaRPr>
          </a:p>
          <a:p>
            <a:pPr marL="0" lvl="0" indent="0">
              <a:buClr>
                <a:srgbClr val="000000"/>
              </a:buClr>
              <a:buNone/>
            </a:pP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6</a:t>
            </a:fld>
            <a:endParaRPr kumimoji="1" lang="ja-JP" altLang="en-US"/>
          </a:p>
        </p:txBody>
      </p:sp>
    </p:spTree>
    <p:extLst>
      <p:ext uri="{BB962C8B-B14F-4D97-AF65-F5344CB8AC3E}">
        <p14:creationId xmlns:p14="http://schemas.microsoft.com/office/powerpoint/2010/main" val="287177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indent="107950">
              <a:buClr>
                <a:srgbClr val="000000"/>
              </a:buClr>
              <a:buFont typeface="Wingdings" panose="05000000000000000000" pitchFamily="2" charset="2"/>
              <a:buChar char="Ø"/>
            </a:pPr>
            <a:r>
              <a:rPr kumimoji="1" lang="ja-JP" altLang="en-US" dirty="0" smtClean="0"/>
              <a:t>原案ができたら、</a:t>
            </a:r>
            <a:r>
              <a:rPr lang="ja-JP" altLang="en-US" sz="1200" dirty="0" smtClean="0">
                <a:latin typeface="メイリオ" panose="020B0604030504040204" pitchFamily="50" charset="-128"/>
                <a:ea typeface="メイリオ" panose="020B0604030504040204" pitchFamily="50" charset="-128"/>
              </a:rPr>
              <a:t>内容について入所者又は家族に説明し、</a:t>
            </a:r>
            <a:r>
              <a:rPr lang="ja-JP" altLang="en-US" sz="1200" dirty="0" smtClean="0">
                <a:solidFill>
                  <a:srgbClr val="FF0000"/>
                </a:solidFill>
                <a:latin typeface="メイリオ" panose="020B0604030504040204" pitchFamily="50" charset="-128"/>
                <a:ea typeface="メイリオ" panose="020B0604030504040204" pitchFamily="50" charset="-128"/>
              </a:rPr>
              <a:t>文書により入所者の同意</a:t>
            </a:r>
            <a:r>
              <a:rPr lang="ja-JP" altLang="en-US" sz="1200" dirty="0" smtClean="0">
                <a:latin typeface="メイリオ" panose="020B0604030504040204" pitchFamily="50" charset="-128"/>
                <a:ea typeface="メイリオ" panose="020B0604030504040204" pitchFamily="50" charset="-128"/>
              </a:rPr>
              <a:t>を得なければなりません。家族の署名を得るのに時間を要する場合は、電話で説明を行い、同意が得られた年月日、同意者等を記載するようにします。事前に家族から電話で同意を得たことが記録されていない施設がありましたので、記録するようにしてください。</a:t>
            </a:r>
            <a:endParaRPr lang="en-US" altLang="ja-JP" sz="1200" dirty="0" smtClean="0">
              <a:latin typeface="メイリオ" panose="020B0604030504040204" pitchFamily="50" charset="-128"/>
              <a:ea typeface="メイリオ" panose="020B0604030504040204" pitchFamily="50" charset="-128"/>
            </a:endParaRPr>
          </a:p>
          <a:p>
            <a:pPr marL="0" lvl="0" indent="0">
              <a:buClr>
                <a:srgbClr val="000000"/>
              </a:buClr>
              <a:buNone/>
            </a:pPr>
            <a:endParaRPr kumimoji="1" lang="ja-JP" altLang="en-US" dirty="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7</a:t>
            </a:fld>
            <a:endParaRPr kumimoji="1" lang="ja-JP" altLang="en-US"/>
          </a:p>
        </p:txBody>
      </p:sp>
    </p:spTree>
    <p:extLst>
      <p:ext uri="{BB962C8B-B14F-4D97-AF65-F5344CB8AC3E}">
        <p14:creationId xmlns:p14="http://schemas.microsoft.com/office/powerpoint/2010/main" val="3789975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感染症対策に関することです。研修は年２回以上及び新規採用時にも実施すること、研修の実施内容について記録すること、訓練を年</a:t>
            </a:r>
            <a:r>
              <a:rPr kumimoji="1" lang="en-US" altLang="ja-JP" dirty="0" smtClean="0"/>
              <a:t>2</a:t>
            </a:r>
            <a:r>
              <a:rPr kumimoji="1" lang="ja-JP" altLang="en-US" dirty="0" smtClean="0"/>
              <a:t>回以上実施することとなっています。</a:t>
            </a:r>
            <a:endParaRPr kumimoji="1" lang="en-US" altLang="ja-JP" dirty="0" smtClean="0"/>
          </a:p>
          <a:p>
            <a:r>
              <a:rPr kumimoji="1" lang="ja-JP" altLang="en-US" dirty="0" smtClean="0"/>
              <a:t>今年度、新規採用時に研修を実施していない、また、研修・訓練を実施しているが内容を記録していない施設がありましたので、研修を実施し記録に残していただくようよろしくお願いします。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8</a:t>
            </a:fld>
            <a:endParaRPr kumimoji="1" lang="ja-JP" altLang="en-US"/>
          </a:p>
        </p:txBody>
      </p:sp>
    </p:spTree>
    <p:extLst>
      <p:ext uri="{BB962C8B-B14F-4D97-AF65-F5344CB8AC3E}">
        <p14:creationId xmlns:p14="http://schemas.microsoft.com/office/powerpoint/2010/main" val="425592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感染症発生時の報告についてです。同一の有症者が累積</a:t>
            </a:r>
            <a:r>
              <a:rPr kumimoji="1" lang="en-US" altLang="ja-JP" dirty="0" smtClean="0"/>
              <a:t>10</a:t>
            </a:r>
            <a:r>
              <a:rPr kumimoji="1" lang="ja-JP" altLang="en-US" dirty="0" smtClean="0"/>
              <a:t>名以上又は全利用者の半数以上発生した場合に長寿社会対策課に報告いただくようになっています。実際にこちらに沿って対応して頂いている施設が多いとは思いますが、指針上「同一の有症者</a:t>
            </a:r>
            <a:r>
              <a:rPr kumimoji="1" lang="en-US" altLang="ja-JP" dirty="0" smtClean="0"/>
              <a:t>10</a:t>
            </a:r>
            <a:r>
              <a:rPr kumimoji="1" lang="ja-JP" altLang="en-US" dirty="0" smtClean="0"/>
              <a:t>名以上というのは累積の人数ではない」となっている施設もありますので、一度指針を見直していただければと思います。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F87390C-9A67-4B82-A94E-DFB0D7E70166}" type="slidenum">
              <a:rPr kumimoji="1" lang="ja-JP" altLang="en-US" smtClean="0"/>
              <a:t>9</a:t>
            </a:fld>
            <a:endParaRPr kumimoji="1" lang="ja-JP" altLang="en-US"/>
          </a:p>
        </p:txBody>
      </p:sp>
    </p:spTree>
    <p:extLst>
      <p:ext uri="{BB962C8B-B14F-4D97-AF65-F5344CB8AC3E}">
        <p14:creationId xmlns:p14="http://schemas.microsoft.com/office/powerpoint/2010/main" val="383618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536CB6-2681-42C2-AAF6-5141A6681703}" type="slidenum">
              <a:rPr lang="en-US" altLang="ja-JP"/>
              <a:pPr>
                <a:defRPr/>
              </a:pPr>
              <a:t>‹#›</a:t>
            </a:fld>
            <a:endParaRPr lang="en-US" altLang="ja-JP"/>
          </a:p>
        </p:txBody>
      </p:sp>
    </p:spTree>
    <p:extLst>
      <p:ext uri="{BB962C8B-B14F-4D97-AF65-F5344CB8AC3E}">
        <p14:creationId xmlns:p14="http://schemas.microsoft.com/office/powerpoint/2010/main" val="2811195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A138D84-49F1-47AC-929D-F7EDCFA011D6}" type="slidenum">
              <a:rPr lang="en-US" altLang="ja-JP"/>
              <a:pPr>
                <a:defRPr/>
              </a:pPr>
              <a:t>‹#›</a:t>
            </a:fld>
            <a:endParaRPr lang="en-US" altLang="ja-JP"/>
          </a:p>
        </p:txBody>
      </p:sp>
    </p:spTree>
    <p:extLst>
      <p:ext uri="{BB962C8B-B14F-4D97-AF65-F5344CB8AC3E}">
        <p14:creationId xmlns:p14="http://schemas.microsoft.com/office/powerpoint/2010/main" val="22896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9A555B-6F80-4E0C-89F9-F06F8BC6C76A}" type="slidenum">
              <a:rPr lang="en-US" altLang="ja-JP"/>
              <a:pPr>
                <a:defRPr/>
              </a:pPr>
              <a:t>‹#›</a:t>
            </a:fld>
            <a:endParaRPr lang="en-US" altLang="ja-JP"/>
          </a:p>
        </p:txBody>
      </p:sp>
    </p:spTree>
    <p:extLst>
      <p:ext uri="{BB962C8B-B14F-4D97-AF65-F5344CB8AC3E}">
        <p14:creationId xmlns:p14="http://schemas.microsoft.com/office/powerpoint/2010/main" val="213712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atin typeface="ＭＳ ゴシック" panose="020B0609070205080204" pitchFamily="49" charset="-128"/>
                <a:ea typeface="ＭＳ ゴシック" panose="020B0609070205080204" pitchFamily="49" charset="-128"/>
              </a:defRPr>
            </a:lvl1p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lvl1pPr>
              <a:defRPr>
                <a:latin typeface="ＭＳ ゴシック" panose="020B0609070205080204" pitchFamily="49" charset="-128"/>
                <a:ea typeface="ＭＳ ゴシック" panose="020B0609070205080204" pitchFamily="49" charset="-128"/>
              </a:defRPr>
            </a:lvl1p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87D1E2-84E1-4497-A53C-D058237DDF20}" type="slidenum">
              <a:rPr lang="en-US" altLang="ja-JP"/>
              <a:pPr>
                <a:defRPr/>
              </a:pPr>
              <a:t>‹#›</a:t>
            </a:fld>
            <a:endParaRPr lang="en-US" altLang="ja-JP"/>
          </a:p>
        </p:txBody>
      </p:sp>
    </p:spTree>
    <p:extLst>
      <p:ext uri="{BB962C8B-B14F-4D97-AF65-F5344CB8AC3E}">
        <p14:creationId xmlns:p14="http://schemas.microsoft.com/office/powerpoint/2010/main" val="4412583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6F0789D-4630-4160-B871-6C1D2ED7D396}" type="slidenum">
              <a:rPr lang="en-US" altLang="ja-JP"/>
              <a:pPr>
                <a:defRPr/>
              </a:pPr>
              <a:t>‹#›</a:t>
            </a:fld>
            <a:endParaRPr lang="en-US" altLang="ja-JP"/>
          </a:p>
        </p:txBody>
      </p:sp>
    </p:spTree>
    <p:extLst>
      <p:ext uri="{BB962C8B-B14F-4D97-AF65-F5344CB8AC3E}">
        <p14:creationId xmlns:p14="http://schemas.microsoft.com/office/powerpoint/2010/main" val="1240174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30BAEF2F-A2E0-4161-AC89-75D7F585BD5D}" type="slidenum">
              <a:rPr lang="en-US" altLang="ja-JP"/>
              <a:pPr>
                <a:defRPr/>
              </a:pPr>
              <a:t>‹#›</a:t>
            </a:fld>
            <a:endParaRPr lang="en-US" altLang="ja-JP"/>
          </a:p>
        </p:txBody>
      </p:sp>
    </p:spTree>
    <p:extLst>
      <p:ext uri="{BB962C8B-B14F-4D97-AF65-F5344CB8AC3E}">
        <p14:creationId xmlns:p14="http://schemas.microsoft.com/office/powerpoint/2010/main" val="23789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ＭＳ ゴシック" panose="020B0609070205080204" pitchFamily="49" charset="-128"/>
                <a:ea typeface="ＭＳ ゴシック" panose="020B0609070205080204" pitchFamily="49" charset="-128"/>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lvl1pPr>
              <a:defRPr>
                <a:latin typeface="ＭＳ ゴシック" panose="020B0609070205080204" pitchFamily="49" charset="-128"/>
                <a:ea typeface="ＭＳ ゴシック" panose="020B0609070205080204" pitchFamily="49" charset="-128"/>
              </a:defRPr>
            </a:lvl1pPr>
            <a:lvl2pPr>
              <a:defRPr>
                <a:latin typeface="ＭＳ ゴシック" panose="020B0609070205080204" pitchFamily="49" charset="-128"/>
                <a:ea typeface="ＭＳ ゴシック" panose="020B0609070205080204" pitchFamily="49" charset="-128"/>
              </a:defRPr>
            </a:lvl2pPr>
            <a:lvl3pPr>
              <a:defRPr>
                <a:latin typeface="ＭＳ ゴシック" panose="020B0609070205080204" pitchFamily="49" charset="-128"/>
                <a:ea typeface="ＭＳ ゴシック" panose="020B0609070205080204" pitchFamily="49" charset="-128"/>
              </a:defRPr>
            </a:lvl3pPr>
            <a:lvl4pPr>
              <a:defRPr>
                <a:latin typeface="ＭＳ ゴシック" panose="020B0609070205080204" pitchFamily="49" charset="-128"/>
                <a:ea typeface="ＭＳ ゴシック" panose="020B0609070205080204" pitchFamily="49" charset="-128"/>
              </a:defRPr>
            </a:lvl4pPr>
            <a:lvl5pPr>
              <a:defRPr>
                <a:latin typeface="ＭＳ ゴシック" panose="020B0609070205080204" pitchFamily="49" charset="-128"/>
                <a:ea typeface="ＭＳ ゴシック" panose="020B0609070205080204" pitchFamily="49" charset="-128"/>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3ABE4-410C-4930-A01A-F62F31DFE773}" type="slidenum">
              <a:rPr lang="en-US" altLang="ja-JP"/>
              <a:pPr>
                <a:defRPr/>
              </a:pPr>
              <a:t>‹#›</a:t>
            </a:fld>
            <a:endParaRPr lang="en-US" altLang="ja-JP"/>
          </a:p>
        </p:txBody>
      </p:sp>
    </p:spTree>
    <p:extLst>
      <p:ext uri="{BB962C8B-B14F-4D97-AF65-F5344CB8AC3E}">
        <p14:creationId xmlns:p14="http://schemas.microsoft.com/office/powerpoint/2010/main" val="9216614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50F1598-6F4F-40F8-8508-3D4C8730E4FD}" type="slidenum">
              <a:rPr lang="en-US" altLang="ja-JP"/>
              <a:pPr>
                <a:defRPr/>
              </a:pPr>
              <a:t>‹#›</a:t>
            </a:fld>
            <a:endParaRPr lang="en-US" altLang="ja-JP"/>
          </a:p>
        </p:txBody>
      </p:sp>
    </p:spTree>
    <p:extLst>
      <p:ext uri="{BB962C8B-B14F-4D97-AF65-F5344CB8AC3E}">
        <p14:creationId xmlns:p14="http://schemas.microsoft.com/office/powerpoint/2010/main" val="64411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58477AE-7F5B-4174-87AC-181F5EFB1393}" type="slidenum">
              <a:rPr lang="en-US" altLang="ja-JP"/>
              <a:pPr>
                <a:defRPr/>
              </a:pPr>
              <a:t>‹#›</a:t>
            </a:fld>
            <a:endParaRPr lang="en-US" altLang="ja-JP"/>
          </a:p>
        </p:txBody>
      </p:sp>
    </p:spTree>
    <p:extLst>
      <p:ext uri="{BB962C8B-B14F-4D97-AF65-F5344CB8AC3E}">
        <p14:creationId xmlns:p14="http://schemas.microsoft.com/office/powerpoint/2010/main" val="41637550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EE599D-76DB-4136-83A6-37CCA3701BDD}" type="slidenum">
              <a:rPr lang="en-US" altLang="ja-JP"/>
              <a:pPr>
                <a:defRPr/>
              </a:pPr>
              <a:t>‹#›</a:t>
            </a:fld>
            <a:endParaRPr lang="en-US" altLang="ja-JP"/>
          </a:p>
        </p:txBody>
      </p:sp>
    </p:spTree>
    <p:extLst>
      <p:ext uri="{BB962C8B-B14F-4D97-AF65-F5344CB8AC3E}">
        <p14:creationId xmlns:p14="http://schemas.microsoft.com/office/powerpoint/2010/main" val="7595659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60600EA-2BCB-4856-BAAB-8FEFFA2EA264}" type="slidenum">
              <a:rPr lang="en-US" altLang="ja-JP"/>
              <a:pPr>
                <a:defRPr/>
              </a:pPr>
              <a:t>‹#›</a:t>
            </a:fld>
            <a:endParaRPr lang="en-US" altLang="ja-JP"/>
          </a:p>
        </p:txBody>
      </p:sp>
    </p:spTree>
    <p:extLst>
      <p:ext uri="{BB962C8B-B14F-4D97-AF65-F5344CB8AC3E}">
        <p14:creationId xmlns:p14="http://schemas.microsoft.com/office/powerpoint/2010/main" val="40218041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F51E741-AEAF-45FF-B144-E5B1F668E884}" type="slidenum">
              <a:rPr lang="en-US" altLang="ja-JP"/>
              <a:pPr>
                <a:defRPr/>
              </a:pPr>
              <a:t>‹#›</a:t>
            </a:fld>
            <a:endParaRPr lang="en-US" altLang="ja-JP"/>
          </a:p>
        </p:txBody>
      </p:sp>
    </p:spTree>
    <p:extLst>
      <p:ext uri="{BB962C8B-B14F-4D97-AF65-F5344CB8AC3E}">
        <p14:creationId xmlns:p14="http://schemas.microsoft.com/office/powerpoint/2010/main" val="4779053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2B2279B-C203-4723-AAB2-790B34CC926E}" type="slidenum">
              <a:rPr lang="en-US" altLang="ja-JP"/>
              <a:pPr>
                <a:defRPr/>
              </a:pPr>
              <a:t>‹#›</a:t>
            </a:fld>
            <a:endParaRPr lang="en-US" altLang="ja-JP"/>
          </a:p>
        </p:txBody>
      </p:sp>
    </p:spTree>
    <p:extLst>
      <p:ext uri="{BB962C8B-B14F-4D97-AF65-F5344CB8AC3E}">
        <p14:creationId xmlns:p14="http://schemas.microsoft.com/office/powerpoint/2010/main" val="3091818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2B752E4-80BF-4E1C-8B01-F37FC790AC40}" type="slidenum">
              <a:rPr lang="en-US" altLang="ja-JP"/>
              <a:pPr>
                <a:defRPr/>
              </a:pPr>
              <a:t>‹#›</a:t>
            </a:fld>
            <a:endParaRPr lang="en-US" altLang="ja-JP"/>
          </a:p>
        </p:txBody>
      </p:sp>
    </p:spTree>
    <p:extLst>
      <p:ext uri="{BB962C8B-B14F-4D97-AF65-F5344CB8AC3E}">
        <p14:creationId xmlns:p14="http://schemas.microsoft.com/office/powerpoint/2010/main" val="14685644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50" charset="-128"/>
              </a:defRPr>
            </a:lvl1pPr>
          </a:lstStyle>
          <a:p>
            <a:pPr>
              <a:defRPr/>
            </a:pPr>
            <a:fld id="{34AFC3EB-674E-4F1C-9427-0651018E7703}" type="slidenum">
              <a:rPr lang="en-US" altLang="ja-JP"/>
              <a:pPr>
                <a:defRPr/>
              </a:pPr>
              <a:t>‹#›</a:t>
            </a:fld>
            <a:endParaRPr lang="en-US" altLang="ja-JP"/>
          </a:p>
        </p:txBody>
      </p:sp>
    </p:spTree>
    <p:extLst>
      <p:ext uri="{BB962C8B-B14F-4D97-AF65-F5344CB8AC3E}">
        <p14:creationId xmlns:p14="http://schemas.microsoft.com/office/powerpoint/2010/main" val="2688569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hyperlink" Target="https://www.mhlw.go.jp/stf/seisakunitsuite/bunya/hukushi_kaigo/kaigo_koureisha/douga_00002.html"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https://www.pref.kagawa.lg.jp/choju/choju/jigyosya/jikoboushi.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chart" Target="../charts/chart3.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chart" Target="../charts/chart4.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D083C9F-D5E4-4848-9F78-44F7960797CD}" type="slidenum">
              <a:rPr lang="en-US" altLang="ja-JP" sz="1400" smtClean="0"/>
              <a:pPr>
                <a:spcBef>
                  <a:spcPct val="0"/>
                </a:spcBef>
                <a:buFontTx/>
                <a:buNone/>
              </a:pPr>
              <a:t>1</a:t>
            </a:fld>
            <a:endParaRPr lang="en-US" altLang="ja-JP" sz="1400" smtClean="0"/>
          </a:p>
        </p:txBody>
      </p:sp>
      <p:sp>
        <p:nvSpPr>
          <p:cNvPr id="4099" name="Rectangle 5"/>
          <p:cNvSpPr>
            <a:spLocks noGrp="1" noChangeArrowheads="1"/>
          </p:cNvSpPr>
          <p:nvPr>
            <p:ph type="subTitle" idx="1"/>
          </p:nvPr>
        </p:nvSpPr>
        <p:spPr>
          <a:xfrm>
            <a:off x="1371600" y="4183063"/>
            <a:ext cx="6400800" cy="1487487"/>
          </a:xfrm>
        </p:spPr>
        <p:txBody>
          <a:bodyPr/>
          <a:lstStyle/>
          <a:p>
            <a:pPr eaLnBrk="1" hangingPunct="1"/>
            <a:r>
              <a:rPr lang="ja-JP" altLang="en-US" sz="2800" dirty="0" smtClean="0">
                <a:latin typeface="メイリオ" panose="020B0604030504040204" pitchFamily="50" charset="-128"/>
                <a:ea typeface="メイリオ" panose="020B0604030504040204" pitchFamily="50" charset="-128"/>
              </a:rPr>
              <a:t>香川県健康福祉部長寿社会対策課</a:t>
            </a:r>
          </a:p>
          <a:p>
            <a:pPr eaLnBrk="1" hangingPunct="1"/>
            <a:r>
              <a:rPr lang="ja-JP" altLang="en-US" sz="2800" dirty="0" smtClean="0">
                <a:latin typeface="メイリオ" panose="020B0604030504040204" pitchFamily="50" charset="-128"/>
                <a:ea typeface="メイリオ" panose="020B0604030504040204" pitchFamily="50" charset="-128"/>
              </a:rPr>
              <a:t>施設サービスグループ</a:t>
            </a:r>
          </a:p>
          <a:p>
            <a:pPr eaLnBrk="1" hangingPunct="1"/>
            <a:r>
              <a:rPr lang="ja-JP" altLang="en-US" sz="2800" dirty="0" smtClean="0">
                <a:latin typeface="メイリオ" panose="020B0604030504040204" pitchFamily="50" charset="-128"/>
                <a:ea typeface="メイリオ" panose="020B0604030504040204" pitchFamily="50" charset="-128"/>
              </a:rPr>
              <a:t>令和７年３月</a:t>
            </a:r>
          </a:p>
        </p:txBody>
      </p:sp>
      <p:sp>
        <p:nvSpPr>
          <p:cNvPr id="4100" name="Text Box 7"/>
          <p:cNvSpPr txBox="1">
            <a:spLocks noChangeArrowheads="1"/>
          </p:cNvSpPr>
          <p:nvPr/>
        </p:nvSpPr>
        <p:spPr bwMode="auto">
          <a:xfrm>
            <a:off x="7092280" y="260350"/>
            <a:ext cx="1296070"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600" dirty="0" smtClean="0">
                <a:latin typeface="ＭＳ ゴシック" panose="020B0609070205080204" pitchFamily="49" charset="-128"/>
                <a:ea typeface="ＭＳ ゴシック" panose="020B0609070205080204" pitchFamily="49" charset="-128"/>
              </a:rPr>
              <a:t>資料</a:t>
            </a:r>
            <a:r>
              <a:rPr lang="en-US" altLang="ja-JP" sz="1600" dirty="0" smtClean="0">
                <a:latin typeface="ＭＳ ゴシック" panose="020B0609070205080204" pitchFamily="49" charset="-128"/>
                <a:ea typeface="ＭＳ ゴシック" panose="020B0609070205080204" pitchFamily="49" charset="-128"/>
              </a:rPr>
              <a:t>1-2</a:t>
            </a:r>
            <a:r>
              <a:rPr lang="ja-JP" altLang="en-US" sz="1600" dirty="0" smtClean="0">
                <a:latin typeface="ＭＳ ゴシック" panose="020B0609070205080204" pitchFamily="49" charset="-128"/>
                <a:ea typeface="ＭＳ ゴシック" panose="020B0609070205080204" pitchFamily="49" charset="-128"/>
              </a:rPr>
              <a:t>　</a:t>
            </a:r>
            <a:endParaRPr lang="ja-JP" altLang="en-US" sz="1600" dirty="0">
              <a:latin typeface="ＭＳ ゴシック" panose="020B0609070205080204" pitchFamily="49" charset="-128"/>
              <a:ea typeface="ＭＳ ゴシック" panose="020B0609070205080204" pitchFamily="49" charset="-128"/>
            </a:endParaRPr>
          </a:p>
        </p:txBody>
      </p:sp>
      <p:sp>
        <p:nvSpPr>
          <p:cNvPr id="4101" name="Rectangle 8"/>
          <p:cNvSpPr>
            <a:spLocks noGrp="1" noChangeArrowheads="1"/>
          </p:cNvSpPr>
          <p:nvPr>
            <p:ph type="ctrTitle"/>
          </p:nvPr>
        </p:nvSpPr>
        <p:spPr>
          <a:xfrm>
            <a:off x="539750" y="1557338"/>
            <a:ext cx="8064500" cy="2087562"/>
          </a:xfrm>
          <a:solidFill>
            <a:srgbClr val="FBDEA3"/>
          </a:solidFill>
        </p:spPr>
        <p:txBody>
          <a:bodyPr/>
          <a:lstStyle/>
          <a:p>
            <a:pPr eaLnBrk="1" hangingPunct="1"/>
            <a:r>
              <a:rPr lang="ja-JP" altLang="en-US" sz="2800" dirty="0" smtClean="0">
                <a:latin typeface="メイリオ" panose="020B0604030504040204" pitchFamily="50" charset="-128"/>
                <a:ea typeface="メイリオ" panose="020B0604030504040204" pitchFamily="50" charset="-128"/>
              </a:rPr>
              <a:t>令和６年度運営指導の指導事項について</a:t>
            </a:r>
            <a:r>
              <a:rPr lang="ja-JP" altLang="en-US" sz="2400" dirty="0" smtClean="0">
                <a:latin typeface="メイリオ" panose="020B0604030504040204" pitchFamily="50" charset="-128"/>
                <a:ea typeface="メイリオ" panose="020B0604030504040204" pitchFamily="50" charset="-128"/>
              </a:rPr>
              <a:t/>
            </a:r>
            <a:br>
              <a:rPr lang="ja-JP" altLang="en-US" sz="2400" dirty="0" smtClean="0">
                <a:latin typeface="メイリオ" panose="020B0604030504040204" pitchFamily="50" charset="-128"/>
                <a:ea typeface="メイリオ" panose="020B0604030504040204" pitchFamily="50" charset="-128"/>
              </a:rPr>
            </a:br>
            <a:r>
              <a:rPr lang="ja-JP" altLang="en-US" sz="2800" dirty="0" smtClean="0">
                <a:latin typeface="メイリオ" panose="020B0604030504040204" pitchFamily="50" charset="-128"/>
                <a:ea typeface="メイリオ" panose="020B0604030504040204" pitchFamily="50" charset="-128"/>
              </a:rPr>
              <a:t>（処遇に関するもの）</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2014" y="5670550"/>
            <a:ext cx="406400" cy="406400"/>
          </a:xfrm>
          <a:prstGeom prst="rect">
            <a:avLst/>
          </a:prstGeom>
        </p:spPr>
      </p:pic>
    </p:spTree>
    <p:extLst>
      <p:ext uri="{BB962C8B-B14F-4D97-AF65-F5344CB8AC3E}">
        <p14:creationId xmlns:p14="http://schemas.microsoft.com/office/powerpoint/2010/main" val="3018261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203201" y="1420250"/>
            <a:ext cx="8719126" cy="4036291"/>
          </a:xfrm>
        </p:spPr>
        <p:txBody>
          <a:bodyPr/>
          <a:lstStyle/>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④</a:t>
            </a:r>
            <a:r>
              <a:rPr lang="ja-JP" altLang="en-US" sz="2000" dirty="0" smtClean="0">
                <a:solidFill>
                  <a:srgbClr val="292929"/>
                </a:solidFill>
                <a:latin typeface="メイリオ" panose="020B0604030504040204" pitchFamily="50" charset="-128"/>
                <a:ea typeface="メイリオ" panose="020B0604030504040204" pitchFamily="50" charset="-128"/>
              </a:rPr>
              <a:t> 感染症</a:t>
            </a:r>
            <a:r>
              <a:rPr lang="ja-JP" altLang="en-US" sz="2000" dirty="0">
                <a:solidFill>
                  <a:srgbClr val="292929"/>
                </a:solidFill>
                <a:latin typeface="メイリオ" panose="020B0604030504040204" pitchFamily="50" charset="-128"/>
                <a:ea typeface="メイリオ" panose="020B0604030504040204" pitchFamily="50" charset="-128"/>
              </a:rPr>
              <a:t>及び食中毒の予防及びまん延の防止のための</a:t>
            </a:r>
            <a:r>
              <a:rPr lang="ja-JP" altLang="en-US" sz="2000" dirty="0" smtClean="0">
                <a:solidFill>
                  <a:srgbClr val="292929"/>
                </a:solidFill>
                <a:latin typeface="メイリオ" panose="020B0604030504040204" pitchFamily="50" charset="-128"/>
                <a:ea typeface="メイリオ" panose="020B0604030504040204" pitchFamily="50" charset="-128"/>
              </a:rPr>
              <a:t>指針を整備すること。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指針には、次のような項目を盛り込むこととする。</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平常</a:t>
            </a:r>
            <a:r>
              <a:rPr lang="ja-JP" altLang="en-US" sz="2000" dirty="0">
                <a:solidFill>
                  <a:srgbClr val="FF0000"/>
                </a:solidFill>
                <a:latin typeface="メイリオ" panose="020B0604030504040204" pitchFamily="50" charset="-128"/>
                <a:ea typeface="メイリオ" panose="020B0604030504040204" pitchFamily="50" charset="-128"/>
              </a:rPr>
              <a:t>時</a:t>
            </a:r>
            <a:r>
              <a:rPr lang="ja-JP" altLang="en-US" sz="2000" dirty="0">
                <a:solidFill>
                  <a:srgbClr val="292929"/>
                </a:solidFill>
                <a:latin typeface="メイリオ" panose="020B0604030504040204" pitchFamily="50" charset="-128"/>
                <a:ea typeface="メイリオ" panose="020B0604030504040204" pitchFamily="50" charset="-128"/>
              </a:rPr>
              <a:t>の</a:t>
            </a:r>
            <a:r>
              <a:rPr lang="ja-JP" altLang="en-US" sz="2000" dirty="0" smtClean="0">
                <a:solidFill>
                  <a:srgbClr val="292929"/>
                </a:solidFill>
                <a:latin typeface="メイリオ" panose="020B0604030504040204" pitchFamily="50" charset="-128"/>
                <a:ea typeface="メイリオ" panose="020B0604030504040204" pitchFamily="50" charset="-128"/>
              </a:rPr>
              <a:t>対策</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施設内</a:t>
            </a:r>
            <a:r>
              <a:rPr lang="ja-JP" altLang="en-US" sz="2000" dirty="0">
                <a:latin typeface="メイリオ" panose="020B0604030504040204" pitchFamily="50" charset="-128"/>
                <a:ea typeface="メイリオ" panose="020B0604030504040204" pitchFamily="50" charset="-128"/>
              </a:rPr>
              <a:t>の衛生</a:t>
            </a:r>
            <a:r>
              <a:rPr lang="ja-JP" altLang="en-US" sz="2000" dirty="0" smtClean="0">
                <a:latin typeface="メイリオ" panose="020B0604030504040204" pitchFamily="50" charset="-128"/>
                <a:ea typeface="メイリオ" panose="020B0604030504040204" pitchFamily="50" charset="-128"/>
              </a:rPr>
              <a:t>管理（</a:t>
            </a:r>
            <a:r>
              <a:rPr lang="ja-JP" altLang="en-US" sz="2000" dirty="0">
                <a:latin typeface="メイリオ" panose="020B0604030504040204" pitchFamily="50" charset="-128"/>
                <a:ea typeface="メイリオ" panose="020B0604030504040204" pitchFamily="50" charset="-128"/>
              </a:rPr>
              <a:t>環境の整備、排泄物の処理、血液・体液</a:t>
            </a:r>
            <a:r>
              <a:rPr lang="ja-JP" altLang="en-US" sz="2000" dirty="0" smtClean="0">
                <a:latin typeface="メイリオ" panose="020B0604030504040204" pitchFamily="50" charset="-128"/>
                <a:ea typeface="メイリオ" panose="020B0604030504040204" pitchFamily="50" charset="-128"/>
              </a:rPr>
              <a:t>の</a:t>
            </a:r>
            <a:endParaRPr lang="en-US" altLang="ja-JP" sz="2000" dirty="0" smtClean="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処理</a:t>
            </a:r>
            <a:r>
              <a:rPr lang="ja-JP" altLang="en-US" sz="2000" dirty="0">
                <a:latin typeface="メイリオ" panose="020B0604030504040204" pitchFamily="50" charset="-128"/>
                <a:ea typeface="メイリオ" panose="020B0604030504040204" pitchFamily="50" charset="-128"/>
              </a:rPr>
              <a:t>等</a:t>
            </a:r>
            <a:r>
              <a:rPr lang="ja-JP" altLang="en-US" sz="2000" dirty="0" smtClean="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・日常</a:t>
            </a:r>
            <a:r>
              <a:rPr lang="ja-JP" altLang="en-US" sz="2000" dirty="0">
                <a:latin typeface="メイリオ" panose="020B0604030504040204" pitchFamily="50" charset="-128"/>
                <a:ea typeface="メイリオ" panose="020B0604030504040204" pitchFamily="50" charset="-128"/>
              </a:rPr>
              <a:t>のケアにかかる感染</a:t>
            </a:r>
            <a:r>
              <a:rPr lang="ja-JP" altLang="en-US" sz="2000" dirty="0" smtClean="0">
                <a:latin typeface="メイリオ" panose="020B0604030504040204" pitchFamily="50" charset="-128"/>
                <a:ea typeface="メイリオ" panose="020B0604030504040204" pitchFamily="50" charset="-128"/>
              </a:rPr>
              <a:t>対策</a:t>
            </a:r>
            <a:endParaRPr lang="en-US" altLang="ja-JP" sz="2000" dirty="0" smtClean="0">
              <a:latin typeface="メイリオ" panose="020B0604030504040204" pitchFamily="50" charset="-128"/>
              <a:ea typeface="メイリオ" panose="020B0604030504040204" pitchFamily="50" charset="-128"/>
            </a:endParaRPr>
          </a:p>
          <a:p>
            <a:pPr indent="0" eaLnBrk="1" hangingPunct="1">
              <a:spcBef>
                <a:spcPts val="480"/>
              </a:spcBef>
              <a:buNone/>
            </a:pPr>
            <a:r>
              <a:rPr lang="ja-JP" altLang="en-US" sz="2000" dirty="0" smtClean="0">
                <a:solidFill>
                  <a:srgbClr val="FF0000"/>
                </a:solidFill>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・標準的</a:t>
            </a:r>
            <a:r>
              <a:rPr lang="ja-JP" altLang="en-US" sz="2000" dirty="0">
                <a:latin typeface="メイリオ" panose="020B0604030504040204" pitchFamily="50" charset="-128"/>
                <a:ea typeface="メイリオ" panose="020B0604030504040204" pitchFamily="50" charset="-128"/>
              </a:rPr>
              <a:t>な予防</a:t>
            </a:r>
            <a:r>
              <a:rPr lang="ja-JP" altLang="en-US" sz="2000" dirty="0" smtClean="0">
                <a:latin typeface="メイリオ" panose="020B0604030504040204" pitchFamily="50" charset="-128"/>
                <a:ea typeface="メイリオ" panose="020B0604030504040204" pitchFamily="50" charset="-128"/>
              </a:rPr>
              <a:t>策</a:t>
            </a:r>
            <a:endParaRPr lang="en-US" altLang="ja-JP" sz="2000" dirty="0" smtClean="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（例）血液・体液・分泌液・排泄物（便）などに触れるとき、</a:t>
            </a:r>
            <a:endParaRPr lang="en-US" altLang="ja-JP" sz="2000" dirty="0" smtClean="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傷や創傷皮膚に触れるときどのようにするかなどの</a:t>
            </a:r>
            <a:endParaRPr lang="en-US" altLang="ja-JP" sz="2000" dirty="0" smtClean="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取り決め</a:t>
            </a:r>
            <a:endParaRPr lang="en-US" altLang="ja-JP" sz="2000" dirty="0" smtClean="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・手</a:t>
            </a:r>
            <a:r>
              <a:rPr lang="ja-JP" altLang="en-US" sz="2000" dirty="0">
                <a:latin typeface="メイリオ" panose="020B0604030504040204" pitchFamily="50" charset="-128"/>
                <a:ea typeface="メイリオ" panose="020B0604030504040204" pitchFamily="50" charset="-128"/>
              </a:rPr>
              <a:t>洗いの</a:t>
            </a:r>
            <a:r>
              <a:rPr lang="ja-JP" altLang="en-US" sz="2000" dirty="0" smtClean="0">
                <a:latin typeface="メイリオ" panose="020B0604030504040204" pitchFamily="50" charset="-128"/>
                <a:ea typeface="メイリオ" panose="020B0604030504040204" pitchFamily="50" charset="-128"/>
              </a:rPr>
              <a:t>基本</a:t>
            </a:r>
            <a:endParaRPr lang="en-US" altLang="ja-JP" sz="2000" dirty="0" smtClean="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・早期</a:t>
            </a:r>
            <a:r>
              <a:rPr lang="ja-JP" altLang="en-US" sz="2000" dirty="0">
                <a:latin typeface="メイリオ" panose="020B0604030504040204" pitchFamily="50" charset="-128"/>
                <a:ea typeface="メイリオ" panose="020B0604030504040204" pitchFamily="50" charset="-128"/>
              </a:rPr>
              <a:t>発見のための日常の観察</a:t>
            </a:r>
            <a:r>
              <a:rPr lang="ja-JP" altLang="en-US" sz="2000" dirty="0" smtClean="0">
                <a:latin typeface="メイリオ" panose="020B0604030504040204" pitchFamily="50" charset="-128"/>
                <a:ea typeface="メイリオ" panose="020B0604030504040204" pitchFamily="50" charset="-128"/>
              </a:rPr>
              <a:t>項目</a:t>
            </a: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に関するもの（９）</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96934" y="5456541"/>
            <a:ext cx="406400" cy="406400"/>
          </a:xfrm>
          <a:prstGeom prst="rect">
            <a:avLst/>
          </a:prstGeom>
        </p:spPr>
      </p:pic>
    </p:spTree>
    <p:extLst>
      <p:ext uri="{BB962C8B-B14F-4D97-AF65-F5344CB8AC3E}">
        <p14:creationId xmlns:p14="http://schemas.microsoft.com/office/powerpoint/2010/main" val="2850932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82671"/>
            <a:ext cx="8229600" cy="4063999"/>
          </a:xfrm>
        </p:spPr>
        <p:txBody>
          <a:bodyPr/>
          <a:lstStyle/>
          <a:p>
            <a:pPr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発生</a:t>
            </a:r>
            <a:r>
              <a:rPr lang="ja-JP" altLang="en-US" sz="2000" dirty="0">
                <a:solidFill>
                  <a:srgbClr val="FF0000"/>
                </a:solidFill>
                <a:latin typeface="メイリオ" panose="020B0604030504040204" pitchFamily="50" charset="-128"/>
                <a:ea typeface="メイリオ" panose="020B0604030504040204" pitchFamily="50" charset="-128"/>
              </a:rPr>
              <a:t>時</a:t>
            </a:r>
            <a:r>
              <a:rPr lang="ja-JP" altLang="en-US" sz="2000" dirty="0">
                <a:solidFill>
                  <a:srgbClr val="292929"/>
                </a:solidFill>
                <a:latin typeface="メイリオ" panose="020B0604030504040204" pitchFamily="50" charset="-128"/>
                <a:ea typeface="メイリオ" panose="020B0604030504040204" pitchFamily="50" charset="-128"/>
              </a:rPr>
              <a:t>の対応</a:t>
            </a:r>
          </a:p>
          <a:p>
            <a:pPr eaLnBrk="1" hangingPunct="1">
              <a:spcBef>
                <a:spcPts val="480"/>
              </a:spcBef>
              <a:buNone/>
            </a:pP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発生</a:t>
            </a:r>
            <a:r>
              <a:rPr lang="ja-JP" altLang="en-US" sz="2000" dirty="0">
                <a:latin typeface="メイリオ" panose="020B0604030504040204" pitchFamily="50" charset="-128"/>
                <a:ea typeface="メイリオ" panose="020B0604030504040204" pitchFamily="50" charset="-128"/>
              </a:rPr>
              <a:t>状況の</a:t>
            </a:r>
            <a:r>
              <a:rPr lang="ja-JP" altLang="en-US" sz="2000" dirty="0" smtClean="0">
                <a:latin typeface="メイリオ" panose="020B0604030504040204" pitchFamily="50" charset="-128"/>
                <a:ea typeface="メイリオ" panose="020B0604030504040204" pitchFamily="50" charset="-128"/>
              </a:rPr>
              <a:t>把握</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・感染</a:t>
            </a:r>
            <a:r>
              <a:rPr lang="ja-JP" altLang="en-US" sz="2000" dirty="0">
                <a:latin typeface="メイリオ" panose="020B0604030504040204" pitchFamily="50" charset="-128"/>
                <a:ea typeface="メイリオ" panose="020B0604030504040204" pitchFamily="50" charset="-128"/>
              </a:rPr>
              <a:t>拡大の</a:t>
            </a:r>
            <a:r>
              <a:rPr lang="ja-JP" altLang="en-US" sz="2000" dirty="0" smtClean="0">
                <a:latin typeface="メイリオ" panose="020B0604030504040204" pitchFamily="50" charset="-128"/>
                <a:ea typeface="メイリオ" panose="020B0604030504040204" pitchFamily="50" charset="-128"/>
              </a:rPr>
              <a:t>防止</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・医療</a:t>
            </a:r>
            <a:r>
              <a:rPr lang="ja-JP" altLang="en-US" sz="2000" dirty="0">
                <a:latin typeface="メイリオ" panose="020B0604030504040204" pitchFamily="50" charset="-128"/>
                <a:ea typeface="メイリオ" panose="020B0604030504040204" pitchFamily="50" charset="-128"/>
              </a:rPr>
              <a:t>機関や保健所、市町村における施設関係課等の関係</a:t>
            </a:r>
            <a:r>
              <a:rPr lang="ja-JP" altLang="en-US" sz="2000" dirty="0" smtClean="0">
                <a:latin typeface="メイリオ" panose="020B0604030504040204" pitchFamily="50" charset="-128"/>
                <a:ea typeface="メイリオ" panose="020B0604030504040204" pitchFamily="50" charset="-128"/>
              </a:rPr>
              <a:t>機関</a:t>
            </a:r>
            <a:endParaRPr lang="en-US" altLang="ja-JP" sz="2000" dirty="0" smtClean="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との連携</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・医療処置</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・行政</a:t>
            </a:r>
            <a:r>
              <a:rPr lang="ja-JP" altLang="en-US" sz="2000" dirty="0">
                <a:latin typeface="メイリオ" panose="020B0604030504040204" pitchFamily="50" charset="-128"/>
                <a:ea typeface="メイリオ" panose="020B0604030504040204" pitchFamily="50" charset="-128"/>
              </a:rPr>
              <a:t>への報告</a:t>
            </a:r>
            <a:r>
              <a:rPr lang="ja-JP" altLang="en-US" sz="2000" dirty="0" smtClean="0">
                <a:latin typeface="メイリオ" panose="020B0604030504040204" pitchFamily="50" charset="-128"/>
                <a:ea typeface="メイリオ" panose="020B0604030504040204" pitchFamily="50" charset="-128"/>
              </a:rPr>
              <a:t>等発生</a:t>
            </a:r>
            <a:r>
              <a:rPr lang="ja-JP" altLang="en-US" sz="2000" dirty="0">
                <a:latin typeface="メイリオ" panose="020B0604030504040204" pitchFamily="50" charset="-128"/>
                <a:ea typeface="メイリオ" panose="020B0604030504040204" pitchFamily="50" charset="-128"/>
              </a:rPr>
              <a:t>時における施設内の連絡</a:t>
            </a:r>
            <a:r>
              <a:rPr lang="ja-JP" altLang="en-US" sz="2000" dirty="0" smtClean="0">
                <a:latin typeface="メイリオ" panose="020B0604030504040204" pitchFamily="50" charset="-128"/>
                <a:ea typeface="メイリオ" panose="020B0604030504040204" pitchFamily="50" charset="-128"/>
              </a:rPr>
              <a:t>体制</a:t>
            </a:r>
            <a:endParaRPr lang="en-US" altLang="ja-JP" sz="2000" dirty="0">
              <a:latin typeface="メイリオ" panose="020B0604030504040204" pitchFamily="50" charset="-128"/>
              <a:ea typeface="メイリオ" panose="020B0604030504040204" pitchFamily="50" charset="-128"/>
            </a:endParaRPr>
          </a:p>
          <a:p>
            <a:pPr eaLnBrk="1" hangingPunct="1">
              <a:spcBef>
                <a:spcPts val="480"/>
              </a:spcBef>
              <a:buNone/>
            </a:pPr>
            <a:r>
              <a:rPr lang="ja-JP" altLang="en-US" sz="2000" dirty="0" smtClean="0">
                <a:latin typeface="メイリオ" panose="020B0604030504040204" pitchFamily="50" charset="-128"/>
                <a:ea typeface="メイリオ" panose="020B0604030504040204" pitchFamily="50" charset="-128"/>
              </a:rPr>
              <a:t>　　・</a:t>
            </a:r>
            <a:r>
              <a:rPr lang="ja-JP" altLang="en-US" sz="2000" b="1" dirty="0" smtClean="0">
                <a:latin typeface="メイリオ" panose="020B0604030504040204" pitchFamily="50" charset="-128"/>
                <a:ea typeface="メイリオ" panose="020B0604030504040204" pitchFamily="50" charset="-128"/>
              </a:rPr>
              <a:t>前記</a:t>
            </a:r>
            <a:r>
              <a:rPr lang="ja-JP" altLang="en-US" sz="2000" b="1" dirty="0">
                <a:latin typeface="メイリオ" panose="020B0604030504040204" pitchFamily="50" charset="-128"/>
                <a:ea typeface="メイリオ" panose="020B0604030504040204" pitchFamily="50" charset="-128"/>
              </a:rPr>
              <a:t>の関係機関への連絡</a:t>
            </a:r>
            <a:r>
              <a:rPr lang="ja-JP" altLang="en-US" sz="2000" b="1" dirty="0" smtClean="0">
                <a:latin typeface="メイリオ" panose="020B0604030504040204" pitchFamily="50" charset="-128"/>
                <a:ea typeface="メイリオ" panose="020B0604030504040204" pitchFamily="50" charset="-128"/>
              </a:rPr>
              <a:t>体制</a:t>
            </a:r>
            <a:endParaRPr lang="en-US" altLang="ja-JP" sz="1600" b="1"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10</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57200" y="4677229"/>
            <a:ext cx="8208912" cy="769441"/>
          </a:xfrm>
          <a:prstGeom prst="rect">
            <a:avLst/>
          </a:prstGeom>
          <a:noFill/>
          <a:ln>
            <a:solidFill>
              <a:schemeClr val="tx1"/>
            </a:solidFill>
            <a:prstDash val="dash"/>
          </a:ln>
        </p:spPr>
        <p:txBody>
          <a:bodyPr wrap="square" rtlCol="0">
            <a:spAutoFit/>
          </a:bodyPr>
          <a:lstStyle/>
          <a:p>
            <a:pPr lvl="0">
              <a:spcBef>
                <a:spcPct val="20000"/>
              </a:spcBef>
            </a:pPr>
            <a:r>
              <a:rPr lang="ja-JP" altLang="en-US" sz="2000" kern="0" dirty="0">
                <a:solidFill>
                  <a:schemeClr val="tx2"/>
                </a:solidFill>
                <a:latin typeface="メイリオ" panose="020B0604030504040204" pitchFamily="50" charset="-128"/>
                <a:ea typeface="メイリオ" panose="020B0604030504040204" pitchFamily="50" charset="-128"/>
              </a:rPr>
              <a:t>（</a:t>
            </a:r>
            <a:r>
              <a:rPr lang="ja-JP" altLang="en-US" sz="2000" kern="0" dirty="0" smtClean="0">
                <a:solidFill>
                  <a:schemeClr val="tx2"/>
                </a:solidFill>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smtClean="0">
                <a:solidFill>
                  <a:schemeClr val="tx2"/>
                </a:solidFill>
                <a:latin typeface="メイリオ" panose="020B0604030504040204" pitchFamily="50" charset="-128"/>
                <a:ea typeface="メイリオ" panose="020B0604030504040204" pitchFamily="50" charset="-128"/>
              </a:rPr>
              <a:t>指針の項目が不足している。</a:t>
            </a:r>
            <a:endParaRPr lang="en-US" altLang="ja-JP" sz="2000" kern="0" dirty="0" smtClean="0">
              <a:solidFill>
                <a:schemeClr val="tx2"/>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9533" y="5838825"/>
            <a:ext cx="406400" cy="406400"/>
          </a:xfrm>
          <a:prstGeom prst="rect">
            <a:avLst/>
          </a:prstGeom>
        </p:spPr>
      </p:pic>
    </p:spTree>
    <p:extLst>
      <p:ext uri="{BB962C8B-B14F-4D97-AF65-F5344CB8AC3E}">
        <p14:creationId xmlns:p14="http://schemas.microsoft.com/office/powerpoint/2010/main" val="3910578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4</a:t>
            </a:r>
            <a:r>
              <a:rPr lang="ja-JP" altLang="en-US" sz="2400" dirty="0">
                <a:solidFill>
                  <a:srgbClr val="292929"/>
                </a:solidFill>
                <a:latin typeface="メイリオ" panose="020B0604030504040204" pitchFamily="50" charset="-128"/>
                <a:ea typeface="メイリオ" panose="020B0604030504040204" pitchFamily="50" charset="-128"/>
              </a:rPr>
              <a:t>　</a:t>
            </a:r>
            <a:r>
              <a:rPr lang="ja-JP" altLang="en-US" sz="2400" dirty="0" smtClean="0">
                <a:solidFill>
                  <a:srgbClr val="292929"/>
                </a:solidFill>
                <a:latin typeface="メイリオ" panose="020B0604030504040204" pitchFamily="50" charset="-128"/>
                <a:ea typeface="メイリオ" panose="020B0604030504040204" pitchFamily="50" charset="-128"/>
              </a:rPr>
              <a:t>感染症の業務継続計画に</a:t>
            </a:r>
            <a:r>
              <a:rPr lang="ja-JP" altLang="en-US" sz="2400" dirty="0">
                <a:solidFill>
                  <a:srgbClr val="292929"/>
                </a:solidFill>
                <a:latin typeface="メイリオ" panose="020B0604030504040204" pitchFamily="50" charset="-128"/>
                <a:ea typeface="メイリオ" panose="020B0604030504040204" pitchFamily="50" charset="-128"/>
              </a:rPr>
              <a:t>関する</a:t>
            </a:r>
            <a:r>
              <a:rPr lang="ja-JP" altLang="en-US" sz="2400" dirty="0" smtClean="0">
                <a:solidFill>
                  <a:srgbClr val="292929"/>
                </a:solidFill>
                <a:latin typeface="メイリオ" panose="020B0604030504040204" pitchFamily="50" charset="-128"/>
                <a:ea typeface="メイリオ" panose="020B0604030504040204" pitchFamily="50" charset="-128"/>
              </a:rPr>
              <a:t>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（１）業務継続計画の策定等</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①感染症の発生時において、介護サービスの提供を継続的に実施する</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ための、及び非常時の体制で早期の業務再開を図るための</a:t>
            </a:r>
            <a:r>
              <a:rPr lang="ja-JP" altLang="en-US" sz="2000" dirty="0" smtClean="0">
                <a:solidFill>
                  <a:srgbClr val="FF0000"/>
                </a:solidFill>
                <a:latin typeface="メイリオ" panose="020B0604030504040204" pitchFamily="50" charset="-128"/>
                <a:ea typeface="メイリオ" panose="020B0604030504040204" pitchFamily="50" charset="-128"/>
              </a:rPr>
              <a:t>計画</a:t>
            </a:r>
            <a:r>
              <a:rPr lang="ja-JP" altLang="en-US" sz="2000" dirty="0" smtClean="0">
                <a:latin typeface="メイリオ" panose="020B0604030504040204" pitchFamily="50" charset="-128"/>
                <a:ea typeface="メイリオ" panose="020B0604030504040204" pitchFamily="50" charset="-128"/>
              </a:rPr>
              <a:t>（以</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下「業務継続計画」という。）</a:t>
            </a:r>
            <a:r>
              <a:rPr lang="ja-JP" altLang="en-US" sz="2000" dirty="0" smtClean="0">
                <a:solidFill>
                  <a:srgbClr val="FF0000"/>
                </a:solidFill>
                <a:latin typeface="メイリオ" panose="020B0604030504040204" pitchFamily="50" charset="-128"/>
                <a:ea typeface="メイリオ" panose="020B0604030504040204" pitchFamily="50" charset="-128"/>
              </a:rPr>
              <a:t>を策定</a:t>
            </a:r>
            <a:r>
              <a:rPr lang="ja-JP" altLang="en-US" sz="2000" dirty="0" smtClean="0">
                <a:latin typeface="メイリオ" panose="020B0604030504040204" pitchFamily="50" charset="-128"/>
                <a:ea typeface="メイリオ" panose="020B0604030504040204" pitchFamily="50" charset="-128"/>
              </a:rPr>
              <a:t>しなければならない。業務継</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続計画には、以下の項目等を記載すること。</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イ　平時からの備え（体制構築・整備、感染症防止に向けた取組の実施、備</a:t>
            </a:r>
            <a:endParaRPr lang="en-US" altLang="ja-JP" sz="1800" dirty="0" smtClean="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蓄品の確保等）</a:t>
            </a:r>
            <a:endParaRPr lang="en-US" altLang="ja-JP" sz="1800" dirty="0" smtClean="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ロ　初動対応</a:t>
            </a:r>
            <a:endParaRPr lang="en-US" altLang="ja-JP" sz="1800" dirty="0" smtClean="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ハ　感染拡大防止体制の確立（保健所との連携、濃厚接触者への対応、関係</a:t>
            </a:r>
            <a:endParaRPr lang="en-US" altLang="ja-JP" sz="1800" dirty="0" smtClean="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者との情報共有等）</a:t>
            </a:r>
            <a:r>
              <a:rPr lang="ja-JP" altLang="en-US" sz="2000" dirty="0" smtClean="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11</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2" name="フローチャート: 代替処理 1"/>
          <p:cNvSpPr/>
          <p:nvPr/>
        </p:nvSpPr>
        <p:spPr>
          <a:xfrm>
            <a:off x="457202" y="5300593"/>
            <a:ext cx="7572702" cy="11827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n-ea"/>
              </a:rPr>
              <a:t>厚生労働省「</a:t>
            </a:r>
            <a:r>
              <a:rPr lang="ja-JP" altLang="ja-JP" dirty="0">
                <a:solidFill>
                  <a:schemeClr val="tx1"/>
                </a:solidFill>
                <a:latin typeface="+mn-ea"/>
              </a:rPr>
              <a:t>介護施設・事業所における業務継続計画（</a:t>
            </a:r>
            <a:r>
              <a:rPr lang="en-US" altLang="ja-JP" dirty="0">
                <a:solidFill>
                  <a:schemeClr val="tx1"/>
                </a:solidFill>
                <a:latin typeface="+mn-ea"/>
              </a:rPr>
              <a:t>BCP</a:t>
            </a:r>
            <a:r>
              <a:rPr lang="ja-JP" altLang="ja-JP" dirty="0">
                <a:solidFill>
                  <a:schemeClr val="tx1"/>
                </a:solidFill>
                <a:latin typeface="+mn-ea"/>
              </a:rPr>
              <a:t>）作成支援に関する研修</a:t>
            </a:r>
            <a:r>
              <a:rPr lang="ja-JP" altLang="en-US" dirty="0">
                <a:solidFill>
                  <a:schemeClr val="tx1"/>
                </a:solidFill>
                <a:latin typeface="+mn-ea"/>
              </a:rPr>
              <a:t>」</a:t>
            </a:r>
            <a:r>
              <a:rPr lang="en-US" altLang="ja-JP" dirty="0">
                <a:solidFill>
                  <a:schemeClr val="tx1"/>
                </a:solidFill>
                <a:latin typeface="+mn-ea"/>
                <a:hlinkClick r:id="rId5"/>
              </a:rPr>
              <a:t>https://www.mhlw.go.jp/stf/seisakunitsuite/bunya/hukushi_kaigo/kaigo_koureisha/douga_00002.html</a:t>
            </a:r>
            <a:endParaRPr kumimoji="1" lang="ja-JP" altLang="en-US" dirty="0">
              <a:solidFill>
                <a:schemeClr val="tx1"/>
              </a:solidFill>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5152" y="5421288"/>
            <a:ext cx="406400" cy="406400"/>
          </a:xfrm>
          <a:prstGeom prst="rect">
            <a:avLst/>
          </a:prstGeom>
        </p:spPr>
      </p:pic>
    </p:spTree>
    <p:extLst>
      <p:ext uri="{BB962C8B-B14F-4D97-AF65-F5344CB8AC3E}">
        <p14:creationId xmlns:p14="http://schemas.microsoft.com/office/powerpoint/2010/main" val="3764032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ja-JP" altLang="en-US" sz="2000" dirty="0" smtClean="0">
                <a:latin typeface="メイリオ" panose="020B0604030504040204" pitchFamily="50" charset="-128"/>
                <a:ea typeface="メイリオ" panose="020B0604030504040204" pitchFamily="50" charset="-128"/>
              </a:rPr>
              <a:t>②研修及び訓練を定期的に実施しなければならない。</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　・定期的（</a:t>
            </a:r>
            <a:r>
              <a:rPr lang="ja-JP" altLang="en-US" sz="2000" dirty="0" smtClean="0">
                <a:solidFill>
                  <a:srgbClr val="FF0000"/>
                </a:solidFill>
                <a:latin typeface="メイリオ" panose="020B0604030504040204" pitchFamily="50" charset="-128"/>
                <a:ea typeface="メイリオ" panose="020B0604030504040204" pitchFamily="50" charset="-128"/>
              </a:rPr>
              <a:t>年２回以上</a:t>
            </a:r>
            <a:r>
              <a:rPr lang="ja-JP" altLang="en-US" sz="2000" dirty="0" smtClean="0">
                <a:latin typeface="メイリオ" panose="020B0604030504040204" pitchFamily="50" charset="-128"/>
                <a:ea typeface="メイリオ" panose="020B0604030504040204" pitchFamily="50" charset="-128"/>
              </a:rPr>
              <a:t>）な</a:t>
            </a:r>
            <a:r>
              <a:rPr lang="ja-JP" altLang="en-US" sz="2000" dirty="0" smtClean="0">
                <a:solidFill>
                  <a:srgbClr val="FF0000"/>
                </a:solidFill>
                <a:latin typeface="メイリオ" panose="020B0604030504040204" pitchFamily="50" charset="-128"/>
                <a:ea typeface="メイリオ" panose="020B0604030504040204" pitchFamily="50" charset="-128"/>
              </a:rPr>
              <a:t>教育</a:t>
            </a:r>
            <a:r>
              <a:rPr lang="ja-JP" altLang="en-US" sz="2000" dirty="0" smtClean="0">
                <a:latin typeface="メイリオ" panose="020B0604030504040204" pitchFamily="50" charset="-128"/>
                <a:ea typeface="メイリオ" panose="020B0604030504040204" pitchFamily="50" charset="-128"/>
              </a:rPr>
              <a:t>を開催すること。</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新規採用時</a:t>
            </a:r>
            <a:r>
              <a:rPr lang="ja-JP" altLang="en-US" sz="2000" dirty="0" smtClean="0">
                <a:latin typeface="メイリオ" panose="020B0604030504040204" pitchFamily="50" charset="-128"/>
                <a:ea typeface="メイリオ" panose="020B0604030504040204" pitchFamily="50" charset="-128"/>
              </a:rPr>
              <a:t>には別に研修を実施する</a:t>
            </a:r>
            <a:r>
              <a:rPr lang="ja-JP" altLang="en-US" sz="2000" dirty="0">
                <a:latin typeface="メイリオ" panose="020B0604030504040204" pitchFamily="50" charset="-128"/>
                <a:ea typeface="メイリオ" panose="020B0604030504040204" pitchFamily="50" charset="-128"/>
              </a:rPr>
              <a:t>こと</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・研修の実施内容を記録すること。</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訓練</a:t>
            </a:r>
            <a:r>
              <a:rPr lang="ja-JP" altLang="en-US" sz="2000" dirty="0" smtClean="0">
                <a:latin typeface="メイリオ" panose="020B0604030504040204" pitchFamily="50" charset="-128"/>
                <a:ea typeface="メイリオ" panose="020B0604030504040204" pitchFamily="50" charset="-128"/>
              </a:rPr>
              <a:t>を定期的（</a:t>
            </a:r>
            <a:r>
              <a:rPr lang="ja-JP" altLang="en-US" sz="2000" dirty="0">
                <a:solidFill>
                  <a:srgbClr val="FF0000"/>
                </a:solidFill>
                <a:latin typeface="メイリオ" panose="020B0604030504040204" pitchFamily="50" charset="-128"/>
                <a:ea typeface="メイリオ" panose="020B0604030504040204" pitchFamily="50" charset="-128"/>
              </a:rPr>
              <a:t>年２回以上</a:t>
            </a:r>
            <a:r>
              <a:rPr lang="ja-JP" altLang="en-US" sz="2000" dirty="0" smtClean="0">
                <a:latin typeface="メイリオ" panose="020B0604030504040204" pitchFamily="50" charset="-128"/>
                <a:ea typeface="メイリオ" panose="020B0604030504040204" pitchFamily="50" charset="-128"/>
              </a:rPr>
              <a:t>）に実施すること。</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③定期的に業務継続計画の見直しを行い、必要に応じて変更を行う。</a:t>
            </a:r>
            <a:endParaRPr lang="en-US" altLang="ja-JP" sz="2000" dirty="0" smtClean="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smtClean="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smtClean="0">
              <a:latin typeface="メイリオ" panose="020B0604030504040204" pitchFamily="50" charset="-128"/>
              <a:ea typeface="メイリオ" panose="020B0604030504040204" pitchFamily="50" charset="-128"/>
            </a:endParaRPr>
          </a:p>
          <a:p>
            <a:pPr marL="0" indent="0">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457200" y="3564706"/>
            <a:ext cx="8229600" cy="1508105"/>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業務継続計画を策定していない。</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研修・訓練を年２回以上実施していない。</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研修・訓練を実施しているが記録がない。</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a:solidFill>
                  <a:schemeClr val="bg1"/>
                </a:solidFill>
                <a:latin typeface="メイリオ" panose="020B0604030504040204" pitchFamily="50" charset="-128"/>
                <a:ea typeface="メイリオ" panose="020B0604030504040204" pitchFamily="50" charset="-128"/>
              </a:rPr>
              <a:t>12</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2" name="フローチャート: 代替処理 1"/>
          <p:cNvSpPr/>
          <p:nvPr/>
        </p:nvSpPr>
        <p:spPr>
          <a:xfrm>
            <a:off x="457200" y="5391807"/>
            <a:ext cx="8229600" cy="853417"/>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20000"/>
              </a:spcBef>
              <a:spcAft>
                <a:spcPct val="0"/>
              </a:spcAft>
            </a:pPr>
            <a:r>
              <a:rPr lang="ja-JP" altLang="en-US" sz="2000" kern="0" dirty="0">
                <a:solidFill>
                  <a:srgbClr val="000000"/>
                </a:solidFill>
                <a:latin typeface="メイリオ" panose="020B0604030504040204" pitchFamily="50" charset="-128"/>
                <a:ea typeface="メイリオ" panose="020B0604030504040204" pitchFamily="50" charset="-128"/>
              </a:rPr>
              <a:t>業務継続計画未策定</a:t>
            </a:r>
            <a:r>
              <a:rPr lang="ja-JP" altLang="en-US" sz="2000" kern="0" dirty="0" smtClean="0">
                <a:solidFill>
                  <a:srgbClr val="000000"/>
                </a:solidFill>
                <a:latin typeface="メイリオ" panose="020B0604030504040204" pitchFamily="50" charset="-128"/>
                <a:ea typeface="メイリオ" panose="020B0604030504040204" pitchFamily="50" charset="-128"/>
              </a:rPr>
              <a:t>減算の経過措置は令和</a:t>
            </a:r>
            <a:r>
              <a:rPr lang="ja-JP" altLang="en-US" sz="2000" kern="0" dirty="0">
                <a:solidFill>
                  <a:srgbClr val="000000"/>
                </a:solidFill>
                <a:latin typeface="メイリオ" panose="020B0604030504040204" pitchFamily="50" charset="-128"/>
                <a:ea typeface="メイリオ" panose="020B0604030504040204" pitchFamily="50" charset="-128"/>
              </a:rPr>
              <a:t>７年３月</a:t>
            </a:r>
            <a:r>
              <a:rPr lang="en-US" altLang="ja-JP" sz="2000" kern="0" dirty="0">
                <a:solidFill>
                  <a:srgbClr val="000000"/>
                </a:solidFill>
                <a:latin typeface="メイリオ" panose="020B0604030504040204" pitchFamily="50" charset="-128"/>
                <a:ea typeface="メイリオ" panose="020B0604030504040204" pitchFamily="50" charset="-128"/>
              </a:rPr>
              <a:t>31</a:t>
            </a:r>
            <a:r>
              <a:rPr lang="ja-JP" altLang="en-US" sz="2000" kern="0" dirty="0">
                <a:solidFill>
                  <a:srgbClr val="000000"/>
                </a:solidFill>
                <a:latin typeface="メイリオ" panose="020B0604030504040204" pitchFamily="50" charset="-128"/>
                <a:ea typeface="メイリオ" panose="020B0604030504040204" pitchFamily="50" charset="-128"/>
              </a:rPr>
              <a:t>日</a:t>
            </a:r>
            <a:r>
              <a:rPr lang="ja-JP" altLang="en-US" sz="2000" kern="0" dirty="0" smtClean="0">
                <a:solidFill>
                  <a:srgbClr val="000000"/>
                </a:solidFill>
                <a:latin typeface="メイリオ" panose="020B0604030504040204" pitchFamily="50" charset="-128"/>
                <a:ea typeface="メイリオ" panose="020B0604030504040204" pitchFamily="50" charset="-128"/>
              </a:rPr>
              <a:t>で終了</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6280150"/>
            <a:ext cx="406400" cy="406400"/>
          </a:xfrm>
          <a:prstGeom prst="rect">
            <a:avLst/>
          </a:prstGeom>
        </p:spPr>
      </p:pic>
    </p:spTree>
    <p:extLst>
      <p:ext uri="{BB962C8B-B14F-4D97-AF65-F5344CB8AC3E}">
        <p14:creationId xmlns:p14="http://schemas.microsoft.com/office/powerpoint/2010/main" val="1877402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5</a:t>
            </a:r>
            <a:r>
              <a:rPr lang="ja-JP" altLang="en-US" sz="2400" dirty="0">
                <a:solidFill>
                  <a:srgbClr val="292929"/>
                </a:solidFill>
                <a:latin typeface="メイリオ" panose="020B0604030504040204" pitchFamily="50" charset="-128"/>
                <a:ea typeface="メイリオ" panose="020B0604030504040204" pitchFamily="50" charset="-128"/>
              </a:rPr>
              <a:t>　衛生管理に関する</a:t>
            </a:r>
            <a:r>
              <a:rPr lang="ja-JP" altLang="en-US" sz="2400" dirty="0" smtClean="0">
                <a:solidFill>
                  <a:srgbClr val="292929"/>
                </a:solidFill>
                <a:latin typeface="メイリオ" panose="020B0604030504040204" pitchFamily="50" charset="-128"/>
                <a:ea typeface="メイリオ" panose="020B0604030504040204" pitchFamily="50" charset="-128"/>
              </a:rPr>
              <a:t>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（１）レジオネラ症</a:t>
            </a:r>
            <a:r>
              <a:rPr lang="ja-JP" altLang="en-US" sz="2000" dirty="0">
                <a:solidFill>
                  <a:srgbClr val="292929"/>
                </a:solidFill>
                <a:latin typeface="メイリオ" panose="020B0604030504040204" pitchFamily="50" charset="-128"/>
                <a:ea typeface="メイリオ" panose="020B0604030504040204" pitchFamily="50" charset="-128"/>
              </a:rPr>
              <a:t>対策</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① </a:t>
            </a:r>
            <a:r>
              <a:rPr lang="ja-JP" altLang="en-US" sz="2000" b="1" dirty="0" smtClean="0">
                <a:solidFill>
                  <a:srgbClr val="000000"/>
                </a:solidFill>
                <a:latin typeface="メイリオ" panose="020B0604030504040204" pitchFamily="50" charset="-128"/>
                <a:ea typeface="メイリオ" panose="020B0604030504040204" pitchFamily="50" charset="-128"/>
              </a:rPr>
              <a:t>循環式</a:t>
            </a:r>
            <a:r>
              <a:rPr lang="ja-JP" altLang="en-US" sz="2000" b="1" dirty="0">
                <a:solidFill>
                  <a:srgbClr val="000000"/>
                </a:solidFill>
                <a:latin typeface="メイリオ" panose="020B0604030504040204" pitchFamily="50" charset="-128"/>
                <a:ea typeface="メイリオ" panose="020B0604030504040204" pitchFamily="50" charset="-128"/>
              </a:rPr>
              <a:t>浴槽または貯湯槽を有する入浴施設の衛生措置の</a:t>
            </a:r>
            <a:r>
              <a:rPr lang="ja-JP" altLang="en-US" sz="2000" b="1" dirty="0" smtClean="0">
                <a:solidFill>
                  <a:srgbClr val="000000"/>
                </a:solidFill>
                <a:latin typeface="メイリオ" panose="020B0604030504040204" pitchFamily="50" charset="-128"/>
                <a:ea typeface="メイリオ" panose="020B0604030504040204" pitchFamily="50" charset="-128"/>
              </a:rPr>
              <a:t>基準</a:t>
            </a:r>
            <a:endParaRPr lang="en-US" altLang="ja-JP" sz="2000" b="1" dirty="0" smtClean="0">
              <a:solidFill>
                <a:srgbClr val="000000"/>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292929"/>
                </a:solidFill>
                <a:latin typeface="メイリオ" panose="020B0604030504040204" pitchFamily="50" charset="-128"/>
                <a:ea typeface="メイリオ" panose="020B0604030504040204" pitchFamily="50" charset="-128"/>
              </a:rPr>
              <a:t>循環式浴槽におけるレジオネラ症防止対策マニュアル</a:t>
            </a:r>
            <a:r>
              <a:rPr lang="ja-JP" altLang="en-US" sz="2000" dirty="0" smtClean="0">
                <a:solidFill>
                  <a:srgbClr val="292929"/>
                </a:solidFill>
                <a:latin typeface="メイリオ" panose="020B0604030504040204" pitchFamily="50" charset="-128"/>
                <a:ea typeface="メイリオ" panose="020B0604030504040204" pitchFamily="50" charset="-128"/>
              </a:rPr>
              <a:t>」</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en-US" altLang="ja-JP"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292929"/>
                </a:solidFill>
                <a:latin typeface="メイリオ" panose="020B0604030504040204" pitchFamily="50" charset="-128"/>
                <a:ea typeface="メイリオ" panose="020B0604030504040204" pitchFamily="50" charset="-128"/>
              </a:rPr>
              <a:t>令和元年</a:t>
            </a:r>
            <a:r>
              <a:rPr lang="en-US" altLang="ja-JP" sz="2000" dirty="0">
                <a:solidFill>
                  <a:srgbClr val="292929"/>
                </a:solidFill>
                <a:latin typeface="メイリオ" panose="020B0604030504040204" pitchFamily="50" charset="-128"/>
                <a:ea typeface="メイリオ" panose="020B0604030504040204" pitchFamily="50" charset="-128"/>
              </a:rPr>
              <a:t>12</a:t>
            </a:r>
            <a:r>
              <a:rPr lang="ja-JP" altLang="en-US" sz="2000" dirty="0">
                <a:solidFill>
                  <a:srgbClr val="292929"/>
                </a:solidFill>
                <a:latin typeface="メイリオ" panose="020B0604030504040204" pitchFamily="50" charset="-128"/>
                <a:ea typeface="メイリオ" panose="020B0604030504040204" pitchFamily="50" charset="-128"/>
              </a:rPr>
              <a:t>月</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日改正）</a:t>
            </a:r>
            <a:r>
              <a:rPr lang="en-US" altLang="ja-JP" sz="2000" dirty="0">
                <a:solidFill>
                  <a:srgbClr val="292929"/>
                </a:solidFill>
                <a:latin typeface="メイリオ" panose="020B0604030504040204" pitchFamily="50" charset="-128"/>
                <a:ea typeface="メイリオ" panose="020B0604030504040204" pitchFamily="50" charset="-128"/>
              </a:rPr>
              <a:t/>
            </a:r>
            <a:br>
              <a:rPr lang="en-US" altLang="ja-JP" sz="2000" dirty="0">
                <a:solidFill>
                  <a:srgbClr val="292929"/>
                </a:solidFill>
                <a:latin typeface="メイリオ" panose="020B0604030504040204" pitchFamily="50" charset="-128"/>
                <a:ea typeface="メイリオ" panose="020B0604030504040204" pitchFamily="50" charset="-128"/>
              </a:rPr>
            </a:b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a:solidFill>
                  <a:srgbClr val="292929"/>
                </a:solidFill>
                <a:latin typeface="メイリオ" panose="020B0604030504040204" pitchFamily="50" charset="-128"/>
                <a:ea typeface="メイリオ" panose="020B0604030504040204" pitchFamily="50" charset="-128"/>
              </a:rPr>
              <a:t>香川県特定入浴施設におけるレジオネラ症の発生の防止</a:t>
            </a:r>
            <a:r>
              <a:rPr lang="ja-JP" altLang="en-US" sz="2000" dirty="0" smtClean="0">
                <a:solidFill>
                  <a:srgbClr val="292929"/>
                </a:solidFill>
                <a:latin typeface="メイリオ" panose="020B0604030504040204" pitchFamily="50" charset="-128"/>
                <a:ea typeface="メイリオ" panose="020B0604030504040204" pitchFamily="50" charset="-128"/>
              </a:rPr>
              <a:t>に</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en-US" altLang="ja-JP"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関する指導</a:t>
            </a:r>
            <a:r>
              <a:rPr lang="ja-JP" altLang="en-US" sz="2000" dirty="0">
                <a:solidFill>
                  <a:srgbClr val="292929"/>
                </a:solidFill>
                <a:latin typeface="メイリオ" panose="020B0604030504040204" pitchFamily="50" charset="-128"/>
                <a:ea typeface="メイリオ" panose="020B0604030504040204" pitchFamily="50" charset="-128"/>
              </a:rPr>
              <a:t>要綱」</a:t>
            </a:r>
            <a:r>
              <a:rPr lang="ja-JP" altLang="en-US" sz="2000" dirty="0" smtClean="0">
                <a:solidFill>
                  <a:srgbClr val="292929"/>
                </a:solidFill>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令和６年</a:t>
            </a:r>
            <a:r>
              <a:rPr lang="en-US" altLang="ja-JP" sz="2000" dirty="0">
                <a:solidFill>
                  <a:srgbClr val="FF0000"/>
                </a:solidFill>
                <a:latin typeface="メイリオ" panose="020B0604030504040204" pitchFamily="50" charset="-128"/>
                <a:ea typeface="メイリオ" panose="020B0604030504040204" pitchFamily="50" charset="-128"/>
              </a:rPr>
              <a:t>11</a:t>
            </a:r>
            <a:r>
              <a:rPr lang="ja-JP" altLang="en-US" sz="2000" dirty="0" smtClean="0">
                <a:solidFill>
                  <a:srgbClr val="FF0000"/>
                </a:solidFill>
                <a:latin typeface="メイリオ" panose="020B0604030504040204" pitchFamily="50" charset="-128"/>
                <a:ea typeface="メイリオ" panose="020B0604030504040204" pitchFamily="50" charset="-128"/>
              </a:rPr>
              <a:t>月</a:t>
            </a:r>
            <a:r>
              <a:rPr lang="ja-JP" altLang="en-US" sz="2000" dirty="0">
                <a:solidFill>
                  <a:srgbClr val="FF0000"/>
                </a:solidFill>
                <a:latin typeface="メイリオ" panose="020B0604030504040204" pitchFamily="50" charset="-128"/>
                <a:ea typeface="メイリオ" panose="020B0604030504040204" pitchFamily="50" charset="-128"/>
              </a:rPr>
              <a:t>１</a:t>
            </a:r>
            <a:r>
              <a:rPr lang="ja-JP" altLang="en-US" sz="2000" dirty="0" smtClean="0">
                <a:solidFill>
                  <a:srgbClr val="FF0000"/>
                </a:solidFill>
                <a:latin typeface="メイリオ" panose="020B0604030504040204" pitchFamily="50" charset="-128"/>
                <a:ea typeface="メイリオ" panose="020B0604030504040204" pitchFamily="50" charset="-128"/>
              </a:rPr>
              <a:t>日</a:t>
            </a:r>
            <a:r>
              <a:rPr lang="ja-JP" altLang="en-US" sz="2000" dirty="0">
                <a:solidFill>
                  <a:srgbClr val="FF0000"/>
                </a:solidFill>
                <a:latin typeface="メイリオ" panose="020B0604030504040204" pitchFamily="50" charset="-128"/>
                <a:ea typeface="メイリオ" panose="020B0604030504040204" pitchFamily="50" charset="-128"/>
              </a:rPr>
              <a:t>改正</a:t>
            </a:r>
            <a:r>
              <a:rPr lang="ja-JP" altLang="en-US" sz="2000" dirty="0">
                <a:solidFill>
                  <a:srgbClr val="292929"/>
                </a:solidFill>
                <a:latin typeface="メイリオ" panose="020B0604030504040204" pitchFamily="50" charset="-128"/>
                <a:ea typeface="メイリオ" panose="020B0604030504040204" pitchFamily="50" charset="-128"/>
              </a:rPr>
              <a:t>）</a:t>
            </a: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13</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2" name="フローチャート: 代替処理 1"/>
          <p:cNvSpPr/>
          <p:nvPr/>
        </p:nvSpPr>
        <p:spPr>
          <a:xfrm>
            <a:off x="457200" y="4214192"/>
            <a:ext cx="8229600" cy="14511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rPr>
              <a:t>【</a:t>
            </a:r>
            <a:r>
              <a:rPr lang="ja-JP" altLang="en-US" dirty="0" smtClean="0">
                <a:solidFill>
                  <a:schemeClr val="tx1"/>
                </a:solidFill>
              </a:rPr>
              <a:t>上記資料の掲載先</a:t>
            </a:r>
            <a:r>
              <a:rPr lang="en-US" altLang="ja-JP" dirty="0" smtClean="0">
                <a:solidFill>
                  <a:schemeClr val="tx1"/>
                </a:solidFill>
              </a:rPr>
              <a:t>】</a:t>
            </a:r>
          </a:p>
          <a:p>
            <a:r>
              <a:rPr lang="ja-JP" altLang="en-US" dirty="0" smtClean="0">
                <a:solidFill>
                  <a:schemeClr val="tx1"/>
                </a:solidFill>
              </a:rPr>
              <a:t>香川県「リスクマネジメント</a:t>
            </a:r>
            <a:r>
              <a:rPr lang="ja-JP" altLang="en-US" dirty="0">
                <a:solidFill>
                  <a:schemeClr val="tx1"/>
                </a:solidFill>
              </a:rPr>
              <a:t>：感染症</a:t>
            </a:r>
            <a:r>
              <a:rPr lang="ja-JP" altLang="en-US" dirty="0" smtClean="0">
                <a:solidFill>
                  <a:schemeClr val="tx1"/>
                </a:solidFill>
              </a:rPr>
              <a:t>情報」</a:t>
            </a:r>
            <a:endParaRPr lang="en-US" altLang="ja-JP" dirty="0" smtClean="0">
              <a:solidFill>
                <a:schemeClr val="tx1"/>
              </a:solidFill>
            </a:endParaRPr>
          </a:p>
          <a:p>
            <a:r>
              <a:rPr lang="en-US" altLang="ja-JP" dirty="0" smtClean="0">
                <a:solidFill>
                  <a:schemeClr val="tx1"/>
                </a:solidFill>
              </a:rPr>
              <a:t>https</a:t>
            </a:r>
            <a:r>
              <a:rPr lang="en-US" altLang="ja-JP" dirty="0">
                <a:solidFill>
                  <a:schemeClr val="tx1"/>
                </a:solidFill>
              </a:rPr>
              <a:t>://www.pref.kagawa.lg.jp/choju/choju/jigyosya/risk_management.html</a:t>
            </a:r>
            <a:endParaRPr kumimoji="1" lang="ja-JP" altLang="en-US" dirty="0">
              <a:solidFill>
                <a:schemeClr val="tx1"/>
              </a:solidFill>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6018659"/>
            <a:ext cx="406400" cy="406400"/>
          </a:xfrm>
          <a:prstGeom prst="rect">
            <a:avLst/>
          </a:prstGeom>
        </p:spPr>
      </p:pic>
    </p:spTree>
    <p:extLst>
      <p:ext uri="{BB962C8B-B14F-4D97-AF65-F5344CB8AC3E}">
        <p14:creationId xmlns:p14="http://schemas.microsoft.com/office/powerpoint/2010/main" val="3817428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a:solidFill>
                  <a:schemeClr val="bg1"/>
                </a:solidFill>
                <a:latin typeface="メイリオ" panose="020B0604030504040204" pitchFamily="50" charset="-128"/>
                <a:ea typeface="メイリオ" panose="020B0604030504040204" pitchFamily="50" charset="-128"/>
              </a:rPr>
              <a:t>14</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コンテンツ プレースホルダー 3"/>
          <p:cNvSpPr txBox="1">
            <a:spLocks/>
          </p:cNvSpPr>
          <p:nvPr/>
        </p:nvSpPr>
        <p:spPr bwMode="auto">
          <a:xfrm>
            <a:off x="457200" y="1280806"/>
            <a:ext cx="858409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kumimoji="1" sz="3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ＭＳ ゴシック" panose="020B0609070205080204" pitchFamily="49" charset="-128"/>
                <a:ea typeface="ＭＳ ゴシック" panose="020B0609070205080204" pitchFamily="49" charset="-128"/>
              </a:defRPr>
            </a:lvl2pPr>
            <a:lvl3pPr marL="1143000" indent="-228600" algn="l" rtl="0" eaLnBrk="0" fontAlgn="base" hangingPunct="0">
              <a:spcBef>
                <a:spcPct val="20000"/>
              </a:spcBef>
              <a:spcAft>
                <a:spcPct val="0"/>
              </a:spcAft>
              <a:buChar char="•"/>
              <a:defRPr kumimoji="1" sz="2400">
                <a:solidFill>
                  <a:schemeClr val="tx1"/>
                </a:solidFill>
                <a:latin typeface="ＭＳ ゴシック" panose="020B0609070205080204" pitchFamily="49" charset="-128"/>
                <a:ea typeface="ＭＳ ゴシック" panose="020B0609070205080204" pitchFamily="49" charset="-128"/>
              </a:defRPr>
            </a:lvl3pPr>
            <a:lvl4pPr marL="16002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4pPr>
            <a:lvl5pPr marL="20574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dirty="0" smtClean="0">
                <a:solidFill>
                  <a:srgbClr val="292929"/>
                </a:solidFill>
                <a:latin typeface="メイリオ" panose="020B0604030504040204" pitchFamily="50" charset="-128"/>
                <a:ea typeface="メイリオ" panose="020B0604030504040204" pitchFamily="50" charset="-128"/>
              </a:rPr>
              <a:t>① </a:t>
            </a:r>
            <a:r>
              <a:rPr lang="ja-JP" altLang="en-US" sz="2000" b="1" kern="0" dirty="0" smtClean="0">
                <a:latin typeface="メイリオ" panose="020B0604030504040204" pitchFamily="50" charset="-128"/>
                <a:ea typeface="メイリオ" panose="020B0604030504040204" pitchFamily="50" charset="-128"/>
              </a:rPr>
              <a:t>循環式浴槽または貯湯槽を有する入浴施設の衛生措置の基準</a:t>
            </a:r>
            <a:endParaRPr lang="en-US" altLang="ja-JP" sz="2000" b="1" kern="0" dirty="0" smtClean="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89456" y="1812543"/>
            <a:ext cx="8197344" cy="4401205"/>
          </a:xfrm>
          <a:prstGeom prst="rect">
            <a:avLst/>
          </a:prstGeom>
          <a:noFill/>
          <a:ln w="19050">
            <a:solidFill>
              <a:schemeClr val="accent1"/>
            </a:solidFill>
            <a:prstDash val="solid"/>
          </a:ln>
        </p:spPr>
        <p:txBody>
          <a:bodyPr wrap="square" rtlCol="0">
            <a:spAutoFit/>
          </a:bodyPr>
          <a:lstStyle/>
          <a:p>
            <a:pPr marL="342900" indent="-342900" eaLnBrk="1" hangingPunct="1">
              <a:buFont typeface="Arial" panose="020B0604020202020204" pitchFamily="34" charset="0"/>
              <a:buChar char="•"/>
              <a:defRPr/>
            </a:pPr>
            <a:r>
              <a:rPr lang="ja-JP" altLang="en-US" sz="2000" b="1" dirty="0">
                <a:latin typeface="メイリオ" panose="020B0604030504040204" pitchFamily="50" charset="-128"/>
                <a:ea typeface="メイリオ" panose="020B0604030504040204" pitchFamily="50" charset="-128"/>
              </a:rPr>
              <a:t>水質検査の頻度</a:t>
            </a:r>
          </a:p>
          <a:p>
            <a:pPr lvl="1" eaLnBrk="1" hangingPunct="1">
              <a:defRPr/>
            </a:pPr>
            <a:r>
              <a:rPr lang="ja-JP" altLang="en-US" sz="2000" dirty="0" smtClean="0">
                <a:latin typeface="メイリオ" panose="020B0604030504040204" pitchFamily="50" charset="-128"/>
                <a:ea typeface="メイリオ" panose="020B0604030504040204" pitchFamily="50" charset="-128"/>
              </a:rPr>
              <a:t>① 原水</a:t>
            </a:r>
            <a:r>
              <a:rPr lang="ja-JP" altLang="en-US" sz="2000" dirty="0">
                <a:latin typeface="メイリオ" panose="020B0604030504040204" pitchFamily="50" charset="-128"/>
                <a:ea typeface="メイリオ" panose="020B0604030504040204" pitchFamily="50" charset="-128"/>
              </a:rPr>
              <a:t>（温泉水等）を使用して</a:t>
            </a:r>
            <a:r>
              <a:rPr lang="ja-JP" altLang="en-US" sz="2000" dirty="0" smtClean="0">
                <a:latin typeface="メイリオ" panose="020B0604030504040204" pitchFamily="50" charset="-128"/>
                <a:ea typeface="メイリオ" panose="020B0604030504040204" pitchFamily="50" charset="-128"/>
              </a:rPr>
              <a:t>いる　</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年</a:t>
            </a:r>
            <a:r>
              <a:rPr lang="ja-JP" altLang="en-US" sz="2000" dirty="0">
                <a:latin typeface="メイリオ" panose="020B0604030504040204" pitchFamily="50" charset="-128"/>
                <a:ea typeface="メイリオ" panose="020B0604030504040204" pitchFamily="50" charset="-128"/>
              </a:rPr>
              <a:t>１回</a:t>
            </a:r>
            <a:r>
              <a:rPr lang="ja-JP" altLang="en-US" sz="2000" dirty="0" smtClean="0">
                <a:latin typeface="メイリオ" panose="020B0604030504040204" pitchFamily="50" charset="-128"/>
                <a:ea typeface="メイリオ" panose="020B0604030504040204" pitchFamily="50" charset="-128"/>
              </a:rPr>
              <a:t>以上</a:t>
            </a:r>
            <a:endParaRPr lang="en-US" altLang="ja-JP" sz="2000" dirty="0">
              <a:latin typeface="メイリオ" panose="020B0604030504040204" pitchFamily="50" charset="-128"/>
              <a:ea typeface="メイリオ" panose="020B0604030504040204" pitchFamily="50" charset="-128"/>
            </a:endParaRPr>
          </a:p>
          <a:p>
            <a:pPr lvl="1" eaLnBrk="1" hangingPunct="1">
              <a:defRPr/>
            </a:pPr>
            <a:r>
              <a:rPr lang="ja-JP" altLang="en-US" sz="2000" dirty="0" smtClean="0">
                <a:latin typeface="メイリオ" panose="020B0604030504040204" pitchFamily="50" charset="-128"/>
                <a:ea typeface="メイリオ" panose="020B0604030504040204" pitchFamily="50" charset="-128"/>
              </a:rPr>
              <a:t>② 塩素</a:t>
            </a:r>
            <a:r>
              <a:rPr lang="ja-JP" altLang="en-US" sz="2000" dirty="0">
                <a:latin typeface="メイリオ" panose="020B0604030504040204" pitchFamily="50" charset="-128"/>
                <a:ea typeface="メイリオ" panose="020B0604030504040204" pitchFamily="50" charset="-128"/>
              </a:rPr>
              <a:t>消毒をし、毎日完全換水して</a:t>
            </a:r>
            <a:r>
              <a:rPr lang="ja-JP" altLang="en-US" sz="2000" dirty="0" smtClean="0">
                <a:latin typeface="メイリオ" panose="020B0604030504040204" pitchFamily="50" charset="-128"/>
                <a:ea typeface="メイリオ" panose="020B0604030504040204" pitchFamily="50" charset="-128"/>
              </a:rPr>
              <a:t>いる</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年</a:t>
            </a:r>
            <a:r>
              <a:rPr lang="ja-JP" altLang="en-US" sz="2000" dirty="0">
                <a:latin typeface="メイリオ" panose="020B0604030504040204" pitchFamily="50" charset="-128"/>
                <a:ea typeface="メイリオ" panose="020B0604030504040204" pitchFamily="50" charset="-128"/>
              </a:rPr>
              <a:t>１回以上</a:t>
            </a:r>
            <a:endParaRPr lang="en-US" altLang="ja-JP" sz="2000" dirty="0">
              <a:latin typeface="メイリオ" panose="020B0604030504040204" pitchFamily="50" charset="-128"/>
              <a:ea typeface="メイリオ" panose="020B0604030504040204" pitchFamily="50" charset="-128"/>
            </a:endParaRPr>
          </a:p>
          <a:p>
            <a:pPr lvl="1" eaLnBrk="1" hangingPunct="1">
              <a:defRPr/>
            </a:pPr>
            <a:r>
              <a:rPr lang="ja-JP" altLang="en-US" sz="2000" dirty="0" smtClean="0">
                <a:latin typeface="メイリオ" panose="020B0604030504040204" pitchFamily="50" charset="-128"/>
                <a:ea typeface="メイリオ" panose="020B0604030504040204" pitchFamily="50" charset="-128"/>
              </a:rPr>
              <a:t>③ 塩素</a:t>
            </a:r>
            <a:r>
              <a:rPr lang="ja-JP" altLang="en-US" sz="2000" dirty="0">
                <a:latin typeface="メイリオ" panose="020B0604030504040204" pitchFamily="50" charset="-128"/>
                <a:ea typeface="メイリオ" panose="020B0604030504040204" pitchFamily="50" charset="-128"/>
              </a:rPr>
              <a:t>消毒をし、毎日完全換水をして</a:t>
            </a:r>
            <a:r>
              <a:rPr lang="ja-JP" altLang="en-US" sz="2000" dirty="0" smtClean="0">
                <a:latin typeface="メイリオ" panose="020B0604030504040204" pitchFamily="50" charset="-128"/>
                <a:ea typeface="メイリオ" panose="020B0604030504040204" pitchFamily="50" charset="-128"/>
              </a:rPr>
              <a:t>いない －</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年</a:t>
            </a:r>
            <a:r>
              <a:rPr lang="ja-JP" altLang="en-US" sz="2000" dirty="0">
                <a:latin typeface="メイリオ" panose="020B0604030504040204" pitchFamily="50" charset="-128"/>
                <a:ea typeface="メイリオ" panose="020B0604030504040204" pitchFamily="50" charset="-128"/>
              </a:rPr>
              <a:t>２回以上</a:t>
            </a:r>
            <a:endParaRPr lang="en-US" altLang="ja-JP" sz="2000" dirty="0">
              <a:latin typeface="メイリオ" panose="020B0604030504040204" pitchFamily="50" charset="-128"/>
              <a:ea typeface="メイリオ" panose="020B0604030504040204" pitchFamily="50" charset="-128"/>
            </a:endParaRPr>
          </a:p>
          <a:p>
            <a:pPr lvl="1" eaLnBrk="1" hangingPunct="1">
              <a:defRPr/>
            </a:pPr>
            <a:r>
              <a:rPr lang="ja-JP" altLang="en-US" sz="2000" dirty="0" smtClean="0">
                <a:latin typeface="メイリオ" panose="020B0604030504040204" pitchFamily="50" charset="-128"/>
                <a:ea typeface="メイリオ" panose="020B0604030504040204" pitchFamily="50" charset="-128"/>
              </a:rPr>
              <a:t>④ 塩素</a:t>
            </a:r>
            <a:r>
              <a:rPr lang="ja-JP" altLang="en-US" sz="2000" dirty="0">
                <a:latin typeface="メイリオ" panose="020B0604030504040204" pitchFamily="50" charset="-128"/>
                <a:ea typeface="メイリオ" panose="020B0604030504040204" pitchFamily="50" charset="-128"/>
              </a:rPr>
              <a:t>消毒をしていない　　　　　　　　</a:t>
            </a:r>
            <a:r>
              <a:rPr lang="ja-JP" altLang="en-US" sz="2000" dirty="0" smtClean="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年</a:t>
            </a:r>
            <a:r>
              <a:rPr lang="ja-JP" altLang="en-US" sz="2000" dirty="0">
                <a:latin typeface="メイリオ" panose="020B0604030504040204" pitchFamily="50" charset="-128"/>
                <a:ea typeface="メイリオ" panose="020B0604030504040204" pitchFamily="50" charset="-128"/>
              </a:rPr>
              <a:t>４回</a:t>
            </a:r>
            <a:r>
              <a:rPr lang="ja-JP" altLang="en-US" sz="2000" dirty="0" smtClean="0">
                <a:latin typeface="メイリオ" panose="020B0604030504040204" pitchFamily="50" charset="-128"/>
                <a:ea typeface="メイリオ" panose="020B0604030504040204" pitchFamily="50" charset="-128"/>
              </a:rPr>
              <a:t>以上</a:t>
            </a:r>
            <a:endParaRPr lang="en-US" altLang="ja-JP" sz="2000" dirty="0" smtClean="0">
              <a:latin typeface="メイリオ" panose="020B0604030504040204" pitchFamily="50" charset="-128"/>
              <a:ea typeface="メイリオ" panose="020B0604030504040204" pitchFamily="50" charset="-128"/>
            </a:endParaRPr>
          </a:p>
          <a:p>
            <a:pPr lvl="1" eaLnBrk="1" hangingPunct="1">
              <a:defRPr/>
            </a:pPr>
            <a:r>
              <a:rPr lang="ja-JP" altLang="en-US" sz="2000" dirty="0" smtClean="0">
                <a:latin typeface="メイリオ" panose="020B0604030504040204" pitchFamily="50" charset="-128"/>
                <a:ea typeface="メイリオ" panose="020B0604030504040204" pitchFamily="50" charset="-128"/>
              </a:rPr>
              <a:t>上記の結果、水質</a:t>
            </a:r>
            <a:r>
              <a:rPr lang="ja-JP" altLang="en-US" sz="2000" dirty="0">
                <a:latin typeface="メイリオ" panose="020B0604030504040204" pitchFamily="50" charset="-128"/>
                <a:ea typeface="メイリオ" panose="020B0604030504040204" pitchFamily="50" charset="-128"/>
              </a:rPr>
              <a:t>基準に適合しないときは、直ちに県に報告</a:t>
            </a:r>
            <a:r>
              <a:rPr lang="ja-JP" altLang="en-US" sz="2000" dirty="0" smtClean="0">
                <a:latin typeface="メイリオ" panose="020B0604030504040204" pitchFamily="50" charset="-128"/>
                <a:ea typeface="メイリオ" panose="020B0604030504040204" pitchFamily="50" charset="-128"/>
              </a:rPr>
              <a:t>する。</a:t>
            </a:r>
            <a:endParaRPr lang="en-US" altLang="ja-JP" sz="20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rPr>
              <a:t>残留塩素濃度は</a:t>
            </a:r>
            <a:r>
              <a:rPr lang="ja-JP" altLang="en-US" sz="2000" dirty="0" smtClean="0">
                <a:latin typeface="メイリオ" panose="020B0604030504040204" pitchFamily="50" charset="-128"/>
                <a:ea typeface="メイリオ" panose="020B0604030504040204" pitchFamily="50" charset="-128"/>
              </a:rPr>
              <a:t>通常</a:t>
            </a:r>
            <a:r>
              <a:rPr lang="ja-JP" altLang="en-US" sz="2000" b="1" dirty="0" smtClean="0">
                <a:solidFill>
                  <a:srgbClr val="FF0000"/>
                </a:solidFill>
                <a:latin typeface="メイリオ" panose="020B0604030504040204" pitchFamily="50" charset="-128"/>
                <a:ea typeface="メイリオ" panose="020B0604030504040204" pitchFamily="50" charset="-128"/>
              </a:rPr>
              <a:t>０</a:t>
            </a:r>
            <a:r>
              <a:rPr lang="en-US" altLang="ja-JP" sz="2000" b="1" dirty="0" smtClean="0">
                <a:solidFill>
                  <a:srgbClr val="FF0000"/>
                </a:solidFill>
                <a:latin typeface="メイリオ" panose="020B0604030504040204" pitchFamily="50" charset="-128"/>
                <a:ea typeface="メイリオ" panose="020B0604030504040204" pitchFamily="50" charset="-128"/>
              </a:rPr>
              <a:t>.</a:t>
            </a:r>
            <a:r>
              <a:rPr lang="ja-JP" altLang="en-US" sz="2000" b="1" dirty="0" smtClean="0">
                <a:solidFill>
                  <a:srgbClr val="FF0000"/>
                </a:solidFill>
                <a:latin typeface="メイリオ" panose="020B0604030504040204" pitchFamily="50" charset="-128"/>
                <a:ea typeface="メイリオ" panose="020B0604030504040204" pitchFamily="50" charset="-128"/>
              </a:rPr>
              <a:t>４</a:t>
            </a:r>
            <a:r>
              <a:rPr lang="en-US" altLang="ja-JP" sz="2000" b="1" dirty="0" smtClean="0">
                <a:solidFill>
                  <a:srgbClr val="FF0000"/>
                </a:solidFill>
                <a:latin typeface="メイリオ" panose="020B0604030504040204" pitchFamily="50" charset="-128"/>
                <a:ea typeface="メイリオ" panose="020B0604030504040204" pitchFamily="50" charset="-128"/>
              </a:rPr>
              <a:t>mg/ℓ</a:t>
            </a:r>
            <a:r>
              <a:rPr lang="ja-JP" altLang="en-US" sz="2000" dirty="0">
                <a:latin typeface="メイリオ" panose="020B0604030504040204" pitchFamily="50" charset="-128"/>
                <a:ea typeface="メイリオ" panose="020B0604030504040204" pitchFamily="50" charset="-128"/>
              </a:rPr>
              <a:t>程度（</a:t>
            </a:r>
            <a:r>
              <a:rPr lang="ja-JP" altLang="en-US" sz="2000" b="1" dirty="0" smtClean="0">
                <a:solidFill>
                  <a:srgbClr val="FF0000"/>
                </a:solidFill>
                <a:latin typeface="メイリオ" panose="020B0604030504040204" pitchFamily="50" charset="-128"/>
                <a:ea typeface="メイリオ" panose="020B0604030504040204" pitchFamily="50" charset="-128"/>
              </a:rPr>
              <a:t>最大１</a:t>
            </a:r>
            <a:r>
              <a:rPr lang="en-US" altLang="ja-JP" sz="2000" b="1" dirty="0" smtClean="0">
                <a:solidFill>
                  <a:srgbClr val="FF0000"/>
                </a:solidFill>
                <a:latin typeface="メイリオ" panose="020B0604030504040204" pitchFamily="50" charset="-128"/>
                <a:ea typeface="メイリオ" panose="020B0604030504040204" pitchFamily="50" charset="-128"/>
              </a:rPr>
              <a:t>.</a:t>
            </a:r>
            <a:r>
              <a:rPr lang="ja-JP" altLang="en-US" sz="2000" b="1" dirty="0">
                <a:solidFill>
                  <a:srgbClr val="FF0000"/>
                </a:solidFill>
                <a:latin typeface="メイリオ" panose="020B0604030504040204" pitchFamily="50" charset="-128"/>
                <a:ea typeface="メイリオ" panose="020B0604030504040204" pitchFamily="50" charset="-128"/>
              </a:rPr>
              <a:t>０</a:t>
            </a:r>
            <a:r>
              <a:rPr lang="en-US" altLang="ja-JP" sz="2000" b="1" dirty="0" smtClean="0">
                <a:solidFill>
                  <a:srgbClr val="FF0000"/>
                </a:solidFill>
                <a:latin typeface="メイリオ" panose="020B0604030504040204" pitchFamily="50" charset="-128"/>
                <a:ea typeface="メイリオ" panose="020B0604030504040204" pitchFamily="50" charset="-128"/>
              </a:rPr>
              <a:t>mg/ℓ</a:t>
            </a:r>
            <a:r>
              <a:rPr lang="ja-JP" altLang="en-US" sz="2000" b="1" dirty="0">
                <a:solidFill>
                  <a:srgbClr val="FF0000"/>
                </a:solidFill>
                <a:latin typeface="メイリオ" panose="020B0604030504040204" pitchFamily="50" charset="-128"/>
                <a:ea typeface="メイリオ" panose="020B0604030504040204" pitchFamily="50" charset="-128"/>
              </a:rPr>
              <a:t>を</a:t>
            </a:r>
            <a:r>
              <a:rPr lang="ja-JP" altLang="en-US" sz="2000" b="1" dirty="0" smtClean="0">
                <a:solidFill>
                  <a:srgbClr val="FF0000"/>
                </a:solidFill>
                <a:latin typeface="メイリオ" panose="020B0604030504040204" pitchFamily="50" charset="-128"/>
                <a:ea typeface="メイリオ" panose="020B0604030504040204" pitchFamily="50" charset="-128"/>
              </a:rPr>
              <a:t>越え</a:t>
            </a:r>
            <a:endParaRPr lang="en-US" altLang="ja-JP" sz="2000" b="1" dirty="0" smtClean="0">
              <a:solidFill>
                <a:srgbClr val="FF0000"/>
              </a:solidFill>
              <a:latin typeface="メイリオ" panose="020B0604030504040204" pitchFamily="50" charset="-128"/>
              <a:ea typeface="メイリオ" panose="020B0604030504040204" pitchFamily="50" charset="-128"/>
            </a:endParaRPr>
          </a:p>
          <a:p>
            <a:pPr>
              <a:defRPr/>
            </a:pPr>
            <a:r>
              <a:rPr lang="en-US" altLang="ja-JP" sz="2000" b="1" dirty="0">
                <a:solidFill>
                  <a:srgbClr val="FF0000"/>
                </a:solidFill>
                <a:latin typeface="メイリオ" panose="020B0604030504040204" pitchFamily="50" charset="-128"/>
                <a:ea typeface="メイリオ" panose="020B0604030504040204" pitchFamily="50" charset="-128"/>
              </a:rPr>
              <a:t> </a:t>
            </a:r>
            <a:r>
              <a:rPr lang="en-US" altLang="ja-JP" sz="2000" b="1" dirty="0" smtClean="0">
                <a:solidFill>
                  <a:srgbClr val="FF0000"/>
                </a:solidFill>
                <a:latin typeface="メイリオ" panose="020B0604030504040204" pitchFamily="50" charset="-128"/>
                <a:ea typeface="メイリオ" panose="020B0604030504040204" pitchFamily="50" charset="-128"/>
              </a:rPr>
              <a:t>   </a:t>
            </a:r>
            <a:r>
              <a:rPr lang="ja-JP" altLang="en-US" sz="2000" b="1" dirty="0" smtClean="0">
                <a:solidFill>
                  <a:srgbClr val="FF0000"/>
                </a:solidFill>
                <a:latin typeface="メイリオ" panose="020B0604030504040204" pitchFamily="50" charset="-128"/>
                <a:ea typeface="メイリオ" panose="020B0604030504040204" pitchFamily="50" charset="-128"/>
              </a:rPr>
              <a:t>ない</a:t>
            </a:r>
            <a:r>
              <a:rPr lang="ja-JP" altLang="en-US" sz="2000" dirty="0">
                <a:latin typeface="メイリオ" panose="020B0604030504040204" pitchFamily="50" charset="-128"/>
                <a:ea typeface="メイリオ" panose="020B0604030504040204" pitchFamily="50" charset="-128"/>
              </a:rPr>
              <a:t>範囲</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rPr>
              <a:t>浴槽</a:t>
            </a:r>
            <a:r>
              <a:rPr lang="ja-JP" altLang="en-US" sz="2000" dirty="0" smtClean="0">
                <a:latin typeface="メイリオ" panose="020B0604030504040204" pitchFamily="50" charset="-128"/>
                <a:ea typeface="メイリオ" panose="020B0604030504040204" pitchFamily="50" charset="-128"/>
              </a:rPr>
              <a:t>水は原則</a:t>
            </a:r>
            <a:r>
              <a:rPr lang="ja-JP" altLang="en-US" sz="2000" b="1" dirty="0" smtClean="0">
                <a:latin typeface="メイリオ" panose="020B0604030504040204" pitchFamily="50" charset="-128"/>
                <a:ea typeface="メイリオ" panose="020B0604030504040204" pitchFamily="50" charset="-128"/>
              </a:rPr>
              <a:t>毎日</a:t>
            </a:r>
            <a:r>
              <a:rPr lang="ja-JP" altLang="en-US" sz="2000" dirty="0" smtClean="0">
                <a:latin typeface="メイリオ" panose="020B0604030504040204" pitchFamily="50" charset="-128"/>
                <a:ea typeface="メイリオ" panose="020B0604030504040204" pitchFamily="50" charset="-128"/>
              </a:rPr>
              <a:t>完全に入れ替える。</a:t>
            </a:r>
            <a:r>
              <a:rPr lang="ja-JP" altLang="en-US" sz="2000" b="1" dirty="0" smtClean="0">
                <a:latin typeface="メイリオ" panose="020B0604030504040204" pitchFamily="50" charset="-128"/>
                <a:ea typeface="メイリオ" panose="020B0604030504040204" pitchFamily="50" charset="-128"/>
              </a:rPr>
              <a:t>最低でも</a:t>
            </a:r>
            <a:r>
              <a:rPr lang="ja-JP" altLang="en-US" sz="2000" b="1" dirty="0">
                <a:latin typeface="メイリオ" panose="020B0604030504040204" pitchFamily="50" charset="-128"/>
                <a:ea typeface="メイリオ" panose="020B0604030504040204" pitchFamily="50" charset="-128"/>
              </a:rPr>
              <a:t>１</a:t>
            </a:r>
            <a:r>
              <a:rPr lang="ja-JP" altLang="en-US" sz="2000" b="1" dirty="0" smtClean="0">
                <a:latin typeface="メイリオ" panose="020B0604030504040204" pitchFamily="50" charset="-128"/>
                <a:ea typeface="メイリオ" panose="020B0604030504040204" pitchFamily="50" charset="-128"/>
              </a:rPr>
              <a:t>週間に１回</a:t>
            </a:r>
            <a:r>
              <a:rPr lang="ja-JP" altLang="en-US" sz="2000" dirty="0" smtClean="0">
                <a:latin typeface="メイリオ" panose="020B0604030504040204" pitchFamily="50" charset="-128"/>
                <a:ea typeface="メイリオ" panose="020B0604030504040204" pitchFamily="50" charset="-128"/>
              </a:rPr>
              <a:t>は完全に入れ替えること。</a:t>
            </a:r>
            <a:endParaRPr lang="en-US" altLang="ja-JP" sz="2000" dirty="0" smtClean="0">
              <a:latin typeface="メイリオ" panose="020B0604030504040204" pitchFamily="50" charset="-128"/>
              <a:ea typeface="メイリオ" panose="020B0604030504040204" pitchFamily="50" charset="-128"/>
            </a:endParaRPr>
          </a:p>
          <a:p>
            <a:pPr marL="342900" indent="-342900" eaLnBrk="1" hangingPunct="1">
              <a:buFont typeface="Arial" panose="020B0604020202020204" pitchFamily="34" charset="0"/>
              <a:buChar char="•"/>
              <a:defRPr/>
            </a:pPr>
            <a:r>
              <a:rPr lang="ja-JP" altLang="en-US" sz="2000" dirty="0" smtClean="0">
                <a:latin typeface="メイリオ" panose="020B0604030504040204" pitchFamily="50" charset="-128"/>
                <a:ea typeface="メイリオ" panose="020B0604030504040204" pitchFamily="50" charset="-128"/>
              </a:rPr>
              <a:t>貯湯槽</a:t>
            </a:r>
            <a:r>
              <a:rPr lang="ja-JP" altLang="en-US" sz="2000" dirty="0">
                <a:latin typeface="メイリオ" panose="020B0604030504040204" pitchFamily="50" charset="-128"/>
                <a:ea typeface="メイリオ" panose="020B0604030504040204" pitchFamily="50" charset="-128"/>
              </a:rPr>
              <a:t>の湯温</a:t>
            </a:r>
            <a:r>
              <a:rPr lang="ja-JP" altLang="en-US" sz="2000" dirty="0" smtClean="0">
                <a:latin typeface="メイリオ" panose="020B0604030504040204" pitchFamily="50" charset="-128"/>
                <a:ea typeface="メイリオ" panose="020B0604030504040204" pitchFamily="50" charset="-128"/>
              </a:rPr>
              <a:t>は</a:t>
            </a:r>
            <a:r>
              <a:rPr lang="ja-JP" altLang="en-US" sz="2000" b="1" dirty="0">
                <a:latin typeface="メイリオ" panose="020B0604030504040204" pitchFamily="50" charset="-128"/>
                <a:ea typeface="メイリオ" panose="020B0604030504040204" pitchFamily="50" charset="-128"/>
              </a:rPr>
              <a:t>６０</a:t>
            </a:r>
            <a:r>
              <a:rPr lang="en-US" altLang="ja-JP" sz="2000" b="1" dirty="0" smtClean="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以上</a:t>
            </a:r>
            <a:r>
              <a:rPr lang="ja-JP" altLang="en-US" sz="2000" dirty="0">
                <a:latin typeface="メイリオ" panose="020B0604030504040204" pitchFamily="50" charset="-128"/>
                <a:ea typeface="メイリオ" panose="020B0604030504040204" pitchFamily="50" charset="-128"/>
              </a:rPr>
              <a:t>に</a:t>
            </a:r>
            <a:r>
              <a:rPr lang="ja-JP" altLang="en-US" sz="2000" dirty="0" smtClean="0">
                <a:latin typeface="メイリオ" panose="020B0604030504040204" pitchFamily="50" charset="-128"/>
                <a:ea typeface="メイリオ" panose="020B0604030504040204" pitchFamily="50" charset="-128"/>
              </a:rPr>
              <a:t>保つ</a:t>
            </a:r>
            <a:endParaRPr lang="en-US" altLang="ja-JP" sz="2000" dirty="0" smtClean="0">
              <a:latin typeface="メイリオ" panose="020B0604030504040204" pitchFamily="50" charset="-128"/>
              <a:ea typeface="メイリオ" panose="020B0604030504040204" pitchFamily="50" charset="-128"/>
            </a:endParaRPr>
          </a:p>
          <a:p>
            <a:pPr marL="342900" indent="-342900" eaLnBrk="1" hangingPunct="1">
              <a:buFont typeface="Arial" panose="020B0604020202020204" pitchFamily="34" charset="0"/>
              <a:buChar char="•"/>
              <a:defRPr/>
            </a:pPr>
            <a:r>
              <a:rPr lang="ja-JP" altLang="en-US" sz="2000" b="1" dirty="0">
                <a:latin typeface="メイリオ" panose="020B0604030504040204" pitchFamily="50" charset="-128"/>
                <a:ea typeface="メイリオ" panose="020B0604030504040204" pitchFamily="50" charset="-128"/>
              </a:rPr>
              <a:t>貯湯槽</a:t>
            </a:r>
            <a:r>
              <a:rPr lang="ja-JP" altLang="en-US" sz="2000" b="1" dirty="0" smtClean="0">
                <a:latin typeface="メイリオ" panose="020B0604030504040204" pitchFamily="50" charset="-128"/>
                <a:ea typeface="メイリオ" panose="020B0604030504040204" pitchFamily="50" charset="-128"/>
              </a:rPr>
              <a:t>は定期的に清掃及び消毒</a:t>
            </a:r>
            <a:r>
              <a:rPr lang="ja-JP" altLang="en-US" sz="2000" dirty="0" smtClean="0">
                <a:latin typeface="メイリオ" panose="020B0604030504040204" pitchFamily="50" charset="-128"/>
                <a:ea typeface="メイリオ" panose="020B0604030504040204" pitchFamily="50" charset="-128"/>
              </a:rPr>
              <a:t>を行う</a:t>
            </a:r>
            <a:endParaRPr lang="en-US" altLang="ja-JP" sz="2000" dirty="0">
              <a:latin typeface="メイリオ" panose="020B0604030504040204" pitchFamily="50" charset="-128"/>
              <a:ea typeface="メイリオ" panose="020B0604030504040204" pitchFamily="50" charset="-128"/>
            </a:endParaRPr>
          </a:p>
          <a:p>
            <a:pPr marL="342900" indent="-342900" eaLnBrk="1" hangingPunct="1">
              <a:buFont typeface="Arial" panose="020B0604020202020204" pitchFamily="34" charset="0"/>
              <a:buChar char="•"/>
              <a:defRPr/>
            </a:pPr>
            <a:r>
              <a:rPr lang="ja-JP" altLang="en-US" sz="2000" b="1" dirty="0">
                <a:latin typeface="メイリオ" panose="020B0604030504040204" pitchFamily="50" charset="-128"/>
                <a:ea typeface="メイリオ" panose="020B0604030504040204" pitchFamily="50" charset="-128"/>
              </a:rPr>
              <a:t>集毛器は毎日清掃</a:t>
            </a:r>
            <a:r>
              <a:rPr lang="ja-JP" altLang="en-US" sz="2000" dirty="0" smtClean="0">
                <a:latin typeface="メイリオ" panose="020B0604030504040204" pitchFamily="50" charset="-128"/>
                <a:ea typeface="メイリオ" panose="020B0604030504040204" pitchFamily="50" charset="-128"/>
              </a:rPr>
              <a:t>する</a:t>
            </a:r>
            <a:endParaRPr lang="en-US" altLang="ja-JP" sz="2000" dirty="0">
              <a:latin typeface="メイリオ" panose="020B0604030504040204" pitchFamily="50" charset="-128"/>
              <a:ea typeface="メイリオ" panose="020B0604030504040204" pitchFamily="50" charset="-128"/>
            </a:endParaRPr>
          </a:p>
          <a:p>
            <a:pPr marL="342900" indent="-342900" eaLnBrk="1" hangingPunct="1">
              <a:buFont typeface="Arial" panose="020B0604020202020204" pitchFamily="34" charset="0"/>
              <a:buChar char="•"/>
              <a:defRPr/>
            </a:pPr>
            <a:r>
              <a:rPr lang="ja-JP" altLang="en-US" sz="2000" dirty="0">
                <a:latin typeface="メイリオ" panose="020B0604030504040204" pitchFamily="50" charset="-128"/>
                <a:ea typeface="メイリオ" panose="020B0604030504040204" pitchFamily="50" charset="-128"/>
              </a:rPr>
              <a:t>衛生措置に関する点検結果</a:t>
            </a:r>
            <a:r>
              <a:rPr lang="ja-JP" altLang="en-US" sz="2000" dirty="0" smtClean="0">
                <a:latin typeface="メイリオ" panose="020B0604030504040204" pitchFamily="50" charset="-128"/>
                <a:ea typeface="メイリオ" panose="020B0604030504040204" pitchFamily="50" charset="-128"/>
              </a:rPr>
              <a:t>は</a:t>
            </a:r>
            <a:r>
              <a:rPr lang="ja-JP" altLang="en-US" sz="2000" b="1" dirty="0">
                <a:latin typeface="メイリオ" panose="020B0604030504040204" pitchFamily="50" charset="-128"/>
                <a:ea typeface="メイリオ" panose="020B0604030504040204" pitchFamily="50" charset="-128"/>
              </a:rPr>
              <a:t>３</a:t>
            </a:r>
            <a:r>
              <a:rPr lang="ja-JP" altLang="en-US" sz="2000" b="1" dirty="0" smtClean="0">
                <a:latin typeface="メイリオ" panose="020B0604030504040204" pitchFamily="50" charset="-128"/>
                <a:ea typeface="メイリオ" panose="020B0604030504040204" pitchFamily="50" charset="-128"/>
              </a:rPr>
              <a:t>年間</a:t>
            </a:r>
            <a:r>
              <a:rPr lang="ja-JP" altLang="en-US" sz="2000" b="1" dirty="0">
                <a:latin typeface="メイリオ" panose="020B0604030504040204" pitchFamily="50" charset="-128"/>
                <a:ea typeface="メイリオ" panose="020B0604030504040204" pitchFamily="50" charset="-128"/>
              </a:rPr>
              <a:t>保管</a:t>
            </a:r>
            <a:r>
              <a:rPr lang="ja-JP" altLang="en-US" sz="2000" dirty="0" smtClean="0">
                <a:latin typeface="メイリオ" panose="020B0604030504040204" pitchFamily="50" charset="-128"/>
                <a:ea typeface="メイリオ" panose="020B0604030504040204" pitchFamily="50" charset="-128"/>
              </a:rPr>
              <a:t>する</a:t>
            </a:r>
            <a:endParaRPr lang="en-US" altLang="ja-JP" sz="2000" dirty="0">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7901" y="5619887"/>
            <a:ext cx="406400" cy="406400"/>
          </a:xfrm>
          <a:prstGeom prst="rect">
            <a:avLst/>
          </a:prstGeom>
        </p:spPr>
      </p:pic>
    </p:spTree>
    <p:extLst>
      <p:ext uri="{BB962C8B-B14F-4D97-AF65-F5344CB8AC3E}">
        <p14:creationId xmlns:p14="http://schemas.microsoft.com/office/powerpoint/2010/main" val="4132370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15</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コンテンツ プレースホルダー 3"/>
          <p:cNvSpPr txBox="1">
            <a:spLocks/>
          </p:cNvSpPr>
          <p:nvPr/>
        </p:nvSpPr>
        <p:spPr bwMode="auto">
          <a:xfrm>
            <a:off x="457200" y="1280806"/>
            <a:ext cx="858409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kumimoji="1" sz="3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ＭＳ ゴシック" panose="020B0609070205080204" pitchFamily="49" charset="-128"/>
                <a:ea typeface="ＭＳ ゴシック" panose="020B0609070205080204" pitchFamily="49" charset="-128"/>
              </a:defRPr>
            </a:lvl2pPr>
            <a:lvl3pPr marL="1143000" indent="-228600" algn="l" rtl="0" eaLnBrk="0" fontAlgn="base" hangingPunct="0">
              <a:spcBef>
                <a:spcPct val="20000"/>
              </a:spcBef>
              <a:spcAft>
                <a:spcPct val="0"/>
              </a:spcAft>
              <a:buChar char="•"/>
              <a:defRPr kumimoji="1" sz="2400">
                <a:solidFill>
                  <a:schemeClr val="tx1"/>
                </a:solidFill>
                <a:latin typeface="ＭＳ ゴシック" panose="020B0609070205080204" pitchFamily="49" charset="-128"/>
                <a:ea typeface="ＭＳ ゴシック" panose="020B0609070205080204" pitchFamily="49" charset="-128"/>
              </a:defRPr>
            </a:lvl3pPr>
            <a:lvl4pPr marL="16002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4pPr>
            <a:lvl5pPr marL="20574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b="1" kern="0" dirty="0" smtClean="0">
                <a:latin typeface="メイリオ" panose="020B0604030504040204" pitchFamily="50" charset="-128"/>
                <a:ea typeface="メイリオ" panose="020B0604030504040204" pitchFamily="50" charset="-128"/>
              </a:rPr>
              <a:t>① 循環式浴槽または貯湯槽を有する入浴施設の衛生措置の基準</a:t>
            </a:r>
            <a:endParaRPr lang="en-US" altLang="ja-JP" sz="2000" b="1" kern="0" dirty="0" smtClean="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77888" y="1954914"/>
            <a:ext cx="8208912" cy="1815882"/>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入浴前</a:t>
            </a:r>
            <a:r>
              <a:rPr lang="ja-JP" altLang="en-US" sz="2000" kern="0" dirty="0">
                <a:solidFill>
                  <a:srgbClr val="000000"/>
                </a:solidFill>
                <a:latin typeface="メイリオ" panose="020B0604030504040204" pitchFamily="50" charset="-128"/>
                <a:ea typeface="メイリオ" panose="020B0604030504040204" pitchFamily="50" charset="-128"/>
              </a:rPr>
              <a:t>・中・後に残留塩素濃度を測定して</a:t>
            </a:r>
            <a:r>
              <a:rPr lang="ja-JP" altLang="en-US" sz="2000" kern="0" dirty="0" smtClean="0">
                <a:solidFill>
                  <a:srgbClr val="000000"/>
                </a:solidFill>
                <a:latin typeface="メイリオ" panose="020B0604030504040204" pitchFamily="50" charset="-128"/>
                <a:ea typeface="メイリオ" panose="020B0604030504040204" pitchFamily="50" charset="-128"/>
              </a:rPr>
              <a:t>いない</a:t>
            </a:r>
            <a:r>
              <a:rPr kumimoji="1" lang="ja-JP" altLang="en-US" sz="2000" b="0" i="0" u="none" strike="noStrike" kern="0" cap="none" spc="0" normalizeH="0" baseline="0" noProof="0" dirty="0" err="1" smtClean="0">
                <a:ln>
                  <a:noFill/>
                </a:ln>
                <a:solidFill>
                  <a:srgbClr val="000000"/>
                </a:solidFill>
                <a:effectLst/>
                <a:uLnTx/>
                <a:uFillTx/>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残留</a:t>
            </a:r>
            <a:r>
              <a:rPr lang="ja-JP" altLang="en-US" sz="2000" kern="0" dirty="0">
                <a:solidFill>
                  <a:srgbClr val="000000"/>
                </a:solidFill>
                <a:latin typeface="メイリオ" panose="020B0604030504040204" pitchFamily="50" charset="-128"/>
                <a:ea typeface="メイリオ" panose="020B0604030504040204" pitchFamily="50" charset="-128"/>
              </a:rPr>
              <a:t>塩素濃度が低い（</a:t>
            </a:r>
            <a:r>
              <a:rPr lang="en-US" altLang="ja-JP" sz="2000" kern="0" dirty="0">
                <a:solidFill>
                  <a:srgbClr val="000000"/>
                </a:solidFill>
                <a:latin typeface="メイリオ" panose="020B0604030504040204" pitchFamily="50" charset="-128"/>
                <a:ea typeface="メイリオ" panose="020B0604030504040204" pitchFamily="50" charset="-128"/>
              </a:rPr>
              <a:t>0.4mg/ℓ</a:t>
            </a:r>
            <a:r>
              <a:rPr lang="ja-JP" altLang="en-US" sz="2000" kern="0" dirty="0">
                <a:solidFill>
                  <a:srgbClr val="000000"/>
                </a:solidFill>
                <a:latin typeface="メイリオ" panose="020B0604030504040204" pitchFamily="50" charset="-128"/>
                <a:ea typeface="メイリオ" panose="020B0604030504040204" pitchFamily="50" charset="-128"/>
              </a:rPr>
              <a:t>未満）、もしくは高い（</a:t>
            </a:r>
            <a:r>
              <a:rPr lang="en-US" altLang="ja-JP" sz="2000" kern="0" dirty="0" smtClean="0">
                <a:solidFill>
                  <a:srgbClr val="000000"/>
                </a:solidFill>
                <a:latin typeface="メイリオ" panose="020B0604030504040204" pitchFamily="50" charset="-128"/>
                <a:ea typeface="メイリオ" panose="020B0604030504040204" pitchFamily="50" charset="-128"/>
              </a:rPr>
              <a:t>1.0mg/ℓ</a:t>
            </a:r>
            <a:r>
              <a:rPr lang="ja-JP" altLang="en-US" sz="2000" kern="0" dirty="0">
                <a:solidFill>
                  <a:srgbClr val="000000"/>
                </a:solidFill>
                <a:latin typeface="メイリオ" panose="020B0604030504040204" pitchFamily="50" charset="-128"/>
                <a:ea typeface="メイリオ" panose="020B0604030504040204" pitchFamily="50" charset="-128"/>
              </a:rPr>
              <a:t>以上</a:t>
            </a:r>
            <a:r>
              <a:rPr lang="ja-JP" altLang="en-US" sz="2000" kern="0" dirty="0" smtClean="0">
                <a:solidFill>
                  <a:srgbClr val="000000"/>
                </a:solidFill>
                <a:latin typeface="メイリオ" panose="020B0604030504040204" pitchFamily="50" charset="-128"/>
                <a:ea typeface="メイリオ" panose="020B0604030504040204" pitchFamily="50" charset="-128"/>
              </a:rPr>
              <a:t>）。</a:t>
            </a:r>
            <a:endParaRPr lang="en-US" altLang="ja-JP" sz="2000" kern="0" dirty="0">
              <a:solidFill>
                <a:srgbClr val="000000"/>
              </a:solidFill>
              <a:latin typeface="メイリオ" panose="020B0604030504040204" pitchFamily="50" charset="-128"/>
              <a:ea typeface="メイリオ" panose="020B0604030504040204" pitchFamily="50" charset="-128"/>
            </a:endParaRPr>
          </a:p>
          <a:p>
            <a:pPr marL="34290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集</a:t>
            </a:r>
            <a:r>
              <a:rPr lang="ja-JP" altLang="en-US" sz="2000" kern="0" dirty="0">
                <a:solidFill>
                  <a:srgbClr val="000000"/>
                </a:solidFill>
                <a:latin typeface="メイリオ" panose="020B0604030504040204" pitchFamily="50" charset="-128"/>
                <a:ea typeface="メイリオ" panose="020B0604030504040204" pitchFamily="50" charset="-128"/>
              </a:rPr>
              <a:t>毛器の清掃を毎日行っていない。行った記録が</a:t>
            </a:r>
            <a:r>
              <a:rPr lang="ja-JP" altLang="en-US" sz="2000" kern="0" dirty="0" smtClean="0">
                <a:solidFill>
                  <a:srgbClr val="000000"/>
                </a:solidFill>
                <a:latin typeface="メイリオ" panose="020B0604030504040204" pitchFamily="50" charset="-128"/>
                <a:ea typeface="メイリオ" panose="020B0604030504040204" pitchFamily="50" charset="-128"/>
              </a:rPr>
              <a:t>ない</a:t>
            </a:r>
            <a:r>
              <a:rPr lang="ja-JP" altLang="en-US" sz="2000" kern="0" dirty="0">
                <a:solidFill>
                  <a:srgbClr val="000000"/>
                </a:solidFill>
                <a:latin typeface="メイリオ" panose="020B0604030504040204" pitchFamily="50" charset="-128"/>
                <a:ea typeface="メイリオ" panose="020B0604030504040204" pitchFamily="50" charset="-128"/>
              </a:rPr>
              <a:t>。</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4259291"/>
            <a:ext cx="406400" cy="406400"/>
          </a:xfrm>
          <a:prstGeom prst="rect">
            <a:avLst/>
          </a:prstGeom>
        </p:spPr>
      </p:pic>
    </p:spTree>
    <p:extLst>
      <p:ext uri="{BB962C8B-B14F-4D97-AF65-F5344CB8AC3E}">
        <p14:creationId xmlns:p14="http://schemas.microsoft.com/office/powerpoint/2010/main" val="741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288099" y="1175951"/>
            <a:ext cx="8993687" cy="4525963"/>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6</a:t>
            </a:r>
            <a:r>
              <a:rPr lang="ja-JP" altLang="en-US" sz="2400" dirty="0" smtClean="0">
                <a:solidFill>
                  <a:srgbClr val="292929"/>
                </a:solidFill>
                <a:latin typeface="メイリオ" panose="020B0604030504040204" pitchFamily="50" charset="-128"/>
                <a:ea typeface="メイリオ" panose="020B0604030504040204" pitchFamily="50" charset="-128"/>
              </a:rPr>
              <a:t>　リスクマネジメント</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事故防止</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に</a:t>
            </a:r>
            <a:r>
              <a:rPr lang="ja-JP" altLang="en-US" sz="2400" dirty="0">
                <a:solidFill>
                  <a:srgbClr val="292929"/>
                </a:solidFill>
                <a:latin typeface="メイリオ" panose="020B0604030504040204" pitchFamily="50" charset="-128"/>
                <a:ea typeface="メイリオ" panose="020B0604030504040204" pitchFamily="50" charset="-128"/>
              </a:rPr>
              <a:t>関</a:t>
            </a:r>
            <a:r>
              <a:rPr lang="ja-JP" altLang="en-US" sz="2400" dirty="0" smtClean="0">
                <a:solidFill>
                  <a:srgbClr val="292929"/>
                </a:solidFill>
                <a:latin typeface="メイリオ" panose="020B0604030504040204" pitchFamily="50" charset="-128"/>
                <a:ea typeface="メイリオ" panose="020B0604030504040204" pitchFamily="50" charset="-128"/>
              </a:rPr>
              <a:t>すること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（１）事故発生の防止及び発生時の対応</a:t>
            </a:r>
            <a:endParaRPr kumimoji="1"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dirty="0" smtClean="0">
                <a:solidFill>
                  <a:srgbClr val="000000"/>
                </a:solidFill>
                <a:latin typeface="メイリオ" panose="020B0604030504040204" pitchFamily="50" charset="-128"/>
                <a:ea typeface="メイリオ" panose="020B0604030504040204" pitchFamily="50" charset="-128"/>
              </a:rPr>
              <a:t>事故発生の防止の</a:t>
            </a:r>
            <a:r>
              <a:rPr lang="ja-JP" altLang="en-US" sz="2000" dirty="0">
                <a:solidFill>
                  <a:srgbClr val="000000"/>
                </a:solidFill>
                <a:latin typeface="メイリオ" panose="020B0604030504040204" pitchFamily="50" charset="-128"/>
                <a:ea typeface="メイリオ" panose="020B0604030504040204" pitchFamily="50" charset="-128"/>
              </a:rPr>
              <a:t>ための</a:t>
            </a:r>
            <a:r>
              <a:rPr lang="ja-JP" altLang="en-US" sz="2000" dirty="0">
                <a:solidFill>
                  <a:srgbClr val="FF0000"/>
                </a:solidFill>
                <a:latin typeface="メイリオ" panose="020B0604030504040204" pitchFamily="50" charset="-128"/>
                <a:ea typeface="メイリオ" panose="020B0604030504040204" pitchFamily="50" charset="-128"/>
              </a:rPr>
              <a:t>指針</a:t>
            </a:r>
            <a:r>
              <a:rPr lang="ja-JP" altLang="en-US" sz="2000" dirty="0">
                <a:solidFill>
                  <a:srgbClr val="000000"/>
                </a:solidFill>
                <a:latin typeface="メイリオ" panose="020B0604030504040204" pitchFamily="50" charset="-128"/>
                <a:ea typeface="メイリオ" panose="020B0604030504040204" pitchFamily="50" charset="-128"/>
              </a:rPr>
              <a:t>を整備すること。</a:t>
            </a:r>
            <a:endParaRPr lang="en-US" altLang="ja-JP" sz="20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solidFill>
                  <a:srgbClr val="000000"/>
                </a:solidFill>
                <a:latin typeface="メイリオ" panose="020B0604030504040204" pitchFamily="50" charset="-128"/>
                <a:ea typeface="メイリオ" panose="020B0604030504040204" pitchFamily="50" charset="-128"/>
              </a:rPr>
              <a:t>    ※</a:t>
            </a:r>
            <a:r>
              <a:rPr lang="ja-JP" altLang="en-US" sz="2000" dirty="0">
                <a:solidFill>
                  <a:srgbClr val="000000"/>
                </a:solidFill>
                <a:latin typeface="メイリオ" panose="020B0604030504040204" pitchFamily="50" charset="-128"/>
                <a:ea typeface="メイリオ" panose="020B0604030504040204" pitchFamily="50" charset="-128"/>
              </a:rPr>
              <a:t>指針には、次のような項目を盛り込むこととする。</a:t>
            </a:r>
            <a:endParaRPr lang="en-US" altLang="ja-JP" sz="20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①施設に</a:t>
            </a:r>
            <a:r>
              <a:rPr lang="ja-JP" altLang="en-US" sz="1800" dirty="0" smtClean="0">
                <a:solidFill>
                  <a:srgbClr val="000000"/>
                </a:solidFill>
                <a:latin typeface="メイリオ" panose="020B0604030504040204" pitchFamily="50" charset="-128"/>
                <a:ea typeface="メイリオ" panose="020B0604030504040204" pitchFamily="50" charset="-128"/>
              </a:rPr>
              <a:t>おける介護事故の防止に関する基本的</a:t>
            </a:r>
            <a:r>
              <a:rPr lang="ja-JP" altLang="en-US" sz="1800" dirty="0">
                <a:solidFill>
                  <a:srgbClr val="000000"/>
                </a:solidFill>
                <a:latin typeface="メイリオ" panose="020B0604030504040204" pitchFamily="50" charset="-128"/>
                <a:ea typeface="メイリオ" panose="020B0604030504040204" pitchFamily="50" charset="-128"/>
              </a:rPr>
              <a:t>考え方</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②介護事故の防止のための委員会その他施設内の組織に関する</a:t>
            </a:r>
            <a:r>
              <a:rPr lang="ja-JP" altLang="en-US" sz="1800" dirty="0">
                <a:solidFill>
                  <a:srgbClr val="000000"/>
                </a:solidFill>
                <a:latin typeface="メイリオ" panose="020B0604030504040204" pitchFamily="50" charset="-128"/>
                <a:ea typeface="メイリオ" panose="020B0604030504040204" pitchFamily="50" charset="-128"/>
              </a:rPr>
              <a:t>事項</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③介護事故の防止のため</a:t>
            </a:r>
            <a:r>
              <a:rPr lang="ja-JP" altLang="en-US" sz="1800" dirty="0">
                <a:solidFill>
                  <a:srgbClr val="000000"/>
                </a:solidFill>
                <a:latin typeface="メイリオ" panose="020B0604030504040204" pitchFamily="50" charset="-128"/>
                <a:ea typeface="メイリオ" panose="020B0604030504040204" pitchFamily="50" charset="-128"/>
              </a:rPr>
              <a:t>の職員研修に関する基本方針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④施設内で発生</a:t>
            </a:r>
            <a:r>
              <a:rPr lang="ja-JP" altLang="en-US" sz="1800" dirty="0" smtClean="0">
                <a:solidFill>
                  <a:srgbClr val="000000"/>
                </a:solidFill>
                <a:latin typeface="メイリオ" panose="020B0604030504040204" pitchFamily="50" charset="-128"/>
                <a:ea typeface="メイリオ" panose="020B0604030504040204" pitchFamily="50" charset="-128"/>
              </a:rPr>
              <a:t>した介護事故、介護事故には至らなかったが介護事故が発生</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en-US" altLang="ja-JP" sz="1800" dirty="0">
                <a:solidFill>
                  <a:srgbClr val="000000"/>
                </a:solidFill>
                <a:latin typeface="メイリオ" panose="020B0604030504040204" pitchFamily="50" charset="-128"/>
                <a:ea typeface="メイリオ" panose="020B0604030504040204" pitchFamily="50" charset="-128"/>
              </a:rPr>
              <a:t> </a:t>
            </a:r>
            <a:r>
              <a:rPr lang="en-US" altLang="ja-JP" sz="1800" dirty="0" smtClean="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しそうになった場合及び現状を放置しておくと介護事故に結びつく可能性</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en-US" altLang="ja-JP" sz="1800" dirty="0">
                <a:solidFill>
                  <a:srgbClr val="000000"/>
                </a:solidFill>
                <a:latin typeface="メイリオ" panose="020B0604030504040204" pitchFamily="50" charset="-128"/>
                <a:ea typeface="メイリオ" panose="020B0604030504040204" pitchFamily="50" charset="-128"/>
              </a:rPr>
              <a:t> </a:t>
            </a:r>
            <a:r>
              <a:rPr lang="en-US" altLang="ja-JP" sz="1800" dirty="0" smtClean="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が高いものの報告方法等の介護に係る安全の確保を目的とした改善のため</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marL="0" lvl="0" indent="0">
              <a:lnSpc>
                <a:spcPts val="1700"/>
              </a:lnSpc>
              <a:buClr>
                <a:srgbClr val="000000"/>
              </a:buClr>
              <a:buNone/>
            </a:pPr>
            <a:r>
              <a:rPr lang="en-US" altLang="ja-JP" sz="1800" dirty="0">
                <a:solidFill>
                  <a:srgbClr val="000000"/>
                </a:solidFill>
                <a:latin typeface="メイリオ" panose="020B0604030504040204" pitchFamily="50" charset="-128"/>
                <a:ea typeface="メイリオ" panose="020B0604030504040204" pitchFamily="50" charset="-128"/>
              </a:rPr>
              <a:t> </a:t>
            </a:r>
            <a:r>
              <a:rPr lang="en-US" altLang="ja-JP" sz="1800" dirty="0" smtClean="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の方策に関する基本方針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⑤介護事故等発生時の対応</a:t>
            </a:r>
            <a:r>
              <a:rPr lang="ja-JP" altLang="en-US" sz="1800" dirty="0">
                <a:solidFill>
                  <a:srgbClr val="000000"/>
                </a:solidFill>
                <a:latin typeface="メイリオ" panose="020B0604030504040204" pitchFamily="50" charset="-128"/>
                <a:ea typeface="メイリオ" panose="020B0604030504040204" pitchFamily="50" charset="-128"/>
              </a:rPr>
              <a:t>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⑥入所者等に対する当該指針の閲覧に関する基本方針</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solidFill>
                  <a:srgbClr val="000000"/>
                </a:solidFill>
                <a:latin typeface="メイリオ" panose="020B0604030504040204" pitchFamily="50" charset="-128"/>
                <a:ea typeface="メイリオ" panose="020B0604030504040204" pitchFamily="50" charset="-128"/>
              </a:rPr>
              <a:t>　　 ⑦</a:t>
            </a:r>
            <a:r>
              <a:rPr lang="ja-JP" altLang="en-US" sz="1800" dirty="0" smtClean="0">
                <a:solidFill>
                  <a:srgbClr val="000000"/>
                </a:solidFill>
                <a:latin typeface="メイリオ" panose="020B0604030504040204" pitchFamily="50" charset="-128"/>
                <a:ea typeface="メイリオ" panose="020B0604030504040204" pitchFamily="50" charset="-128"/>
              </a:rPr>
              <a:t>その他介護事故等の発生の防止の推進</a:t>
            </a:r>
            <a:r>
              <a:rPr lang="ja-JP" altLang="en-US" sz="1800" dirty="0">
                <a:solidFill>
                  <a:srgbClr val="000000"/>
                </a:solidFill>
                <a:latin typeface="メイリオ" panose="020B0604030504040204" pitchFamily="50" charset="-128"/>
                <a:ea typeface="メイリオ" panose="020B0604030504040204" pitchFamily="50" charset="-128"/>
              </a:rPr>
              <a:t>のために必要な基本方針</a:t>
            </a: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mj-cs"/>
              </a:rPr>
              <a:t>運営指導・監査の結果について（介護施設等）</a:t>
            </a:r>
            <a:r>
              <a:rPr kumimoji="1" lang="en-US" altLang="ja-JP" sz="2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mj-cs"/>
              </a:rPr>
              <a:t/>
            </a:r>
            <a:br>
              <a:rPr kumimoji="1" lang="en-US" altLang="ja-JP" sz="2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mj-cs"/>
              </a:rPr>
            </a:br>
            <a:r>
              <a:rPr kumimoji="1" lang="ja-JP" altLang="en-US"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j-cs"/>
              </a:rPr>
              <a:t>処遇</a:t>
            </a:r>
            <a:r>
              <a:rPr kumimoji="1" lang="ja-JP" altLang="en-US" sz="2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mj-cs"/>
              </a:rPr>
              <a:t>に関するもの（</a:t>
            </a:r>
            <a:r>
              <a:rPr kumimoji="1" lang="en-US" altLang="ja-JP" sz="2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mj-cs"/>
              </a:rPr>
              <a:t>16</a:t>
            </a:r>
            <a:r>
              <a:rPr kumimoji="1" lang="ja-JP" altLang="en-US" sz="2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mj-cs"/>
              </a:rPr>
              <a:t>）</a:t>
            </a:r>
            <a:endParaRPr kumimoji="1" lang="ja-JP" altLang="en-US"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j-cs"/>
            </a:endParaRPr>
          </a:p>
        </p:txBody>
      </p:sp>
      <p:sp>
        <p:nvSpPr>
          <p:cNvPr id="5" name="テキスト ボックス 4"/>
          <p:cNvSpPr txBox="1"/>
          <p:nvPr/>
        </p:nvSpPr>
        <p:spPr>
          <a:xfrm>
            <a:off x="457200" y="5931014"/>
            <a:ext cx="8229600"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指針の項目が不足している。（短期、特定を除く）</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6674" y="5102824"/>
            <a:ext cx="406400" cy="406400"/>
          </a:xfrm>
          <a:prstGeom prst="rect">
            <a:avLst/>
          </a:prstGeom>
        </p:spPr>
      </p:pic>
    </p:spTree>
    <p:extLst>
      <p:ext uri="{BB962C8B-B14F-4D97-AF65-F5344CB8AC3E}">
        <p14:creationId xmlns:p14="http://schemas.microsoft.com/office/powerpoint/2010/main" val="3099857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576552"/>
            <a:ext cx="8499987" cy="4251136"/>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②</a:t>
            </a:r>
            <a:r>
              <a:rPr lang="ja-JP" altLang="en-US" sz="2000" dirty="0" smtClean="0">
                <a:latin typeface="メイリオ" panose="020B0604030504040204" pitchFamily="50" charset="-128"/>
                <a:ea typeface="メイリオ" panose="020B0604030504040204" pitchFamily="50" charset="-128"/>
              </a:rPr>
              <a:t> 事故発生の防止のための従業者に対する研修を定期的に行うこと。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smtClean="0">
                <a:latin typeface="メイリオ" panose="020B0604030504040204" pitchFamily="50" charset="-128"/>
                <a:ea typeface="メイリオ" panose="020B0604030504040204" pitchFamily="50" charset="-128"/>
              </a:rPr>
              <a:t>定期的な教育</a:t>
            </a:r>
            <a:r>
              <a:rPr lang="ja-JP" altLang="en-US" sz="2000" dirty="0" smtClean="0">
                <a:solidFill>
                  <a:srgbClr val="FF0000"/>
                </a:solidFill>
                <a:latin typeface="メイリオ" panose="020B0604030504040204" pitchFamily="50" charset="-128"/>
                <a:ea typeface="メイリオ" panose="020B0604030504040204" pitchFamily="50" charset="-128"/>
              </a:rPr>
              <a:t>（年</a:t>
            </a:r>
            <a:r>
              <a:rPr lang="en-US" altLang="ja-JP" sz="2000" dirty="0" smtClean="0">
                <a:solidFill>
                  <a:srgbClr val="FF0000"/>
                </a:solidFill>
                <a:latin typeface="メイリオ" panose="020B0604030504040204" pitchFamily="50" charset="-128"/>
                <a:ea typeface="メイリオ" panose="020B0604030504040204" pitchFamily="50" charset="-128"/>
              </a:rPr>
              <a:t>2</a:t>
            </a:r>
            <a:r>
              <a:rPr lang="ja-JP" altLang="en-US" sz="2000" dirty="0" smtClean="0">
                <a:solidFill>
                  <a:srgbClr val="FF0000"/>
                </a:solidFill>
                <a:latin typeface="メイリオ" panose="020B0604030504040204" pitchFamily="50" charset="-128"/>
                <a:ea typeface="メイリオ" panose="020B0604030504040204" pitchFamily="50" charset="-128"/>
              </a:rPr>
              <a:t>回以上）</a:t>
            </a:r>
            <a:r>
              <a:rPr lang="ja-JP" altLang="en-US" sz="2000" dirty="0" smtClean="0">
                <a:latin typeface="メイリオ" panose="020B0604030504040204" pitchFamily="50" charset="-128"/>
                <a:ea typeface="メイリオ" panose="020B0604030504040204" pitchFamily="50" charset="-128"/>
              </a:rPr>
              <a:t>及び</a:t>
            </a:r>
            <a:r>
              <a:rPr lang="ja-JP" altLang="en-US" sz="2000" dirty="0" smtClean="0">
                <a:solidFill>
                  <a:srgbClr val="FF0000"/>
                </a:solidFill>
                <a:latin typeface="メイリオ" panose="020B0604030504040204" pitchFamily="50" charset="-128"/>
                <a:ea typeface="メイリオ" panose="020B0604030504040204" pitchFamily="50" charset="-128"/>
              </a:rPr>
              <a:t>新規採用時</a:t>
            </a:r>
            <a:r>
              <a:rPr lang="ja-JP" altLang="en-US" sz="2000" dirty="0" smtClean="0">
                <a:latin typeface="メイリオ" panose="020B0604030504040204" pitchFamily="50" charset="-128"/>
                <a:ea typeface="メイリオ" panose="020B0604030504040204" pitchFamily="50" charset="-128"/>
              </a:rPr>
              <a:t>には必ず実施すること</a:t>
            </a:r>
            <a:r>
              <a:rPr lang="ja-JP" altLang="en-US" sz="2000" dirty="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研修</a:t>
            </a:r>
            <a:r>
              <a:rPr lang="ja-JP" altLang="en-US" sz="2000" dirty="0" smtClean="0">
                <a:latin typeface="メイリオ" panose="020B0604030504040204" pitchFamily="50" charset="-128"/>
                <a:ea typeface="メイリオ" panose="020B0604030504040204" pitchFamily="50" charset="-128"/>
              </a:rPr>
              <a:t>の</a:t>
            </a:r>
            <a:r>
              <a:rPr lang="ja-JP" altLang="en-US" sz="2000" dirty="0" smtClean="0">
                <a:solidFill>
                  <a:srgbClr val="FF0000"/>
                </a:solidFill>
                <a:latin typeface="メイリオ" panose="020B0604030504040204" pitchFamily="50" charset="-128"/>
                <a:ea typeface="メイリオ" panose="020B0604030504040204" pitchFamily="50" charset="-128"/>
              </a:rPr>
              <a:t>実施</a:t>
            </a:r>
            <a:r>
              <a:rPr lang="ja-JP" altLang="en-US" sz="2000" dirty="0">
                <a:solidFill>
                  <a:srgbClr val="FF0000"/>
                </a:solidFill>
                <a:latin typeface="メイリオ" panose="020B0604030504040204" pitchFamily="50" charset="-128"/>
                <a:ea typeface="メイリオ" panose="020B0604030504040204" pitchFamily="50" charset="-128"/>
              </a:rPr>
              <a:t>内容</a:t>
            </a:r>
            <a:r>
              <a:rPr lang="ja-JP" altLang="en-US" sz="2000" dirty="0" smtClean="0">
                <a:latin typeface="メイリオ" panose="020B0604030504040204" pitchFamily="50" charset="-128"/>
                <a:ea typeface="メイリオ" panose="020B0604030504040204" pitchFamily="50" charset="-128"/>
              </a:rPr>
              <a:t>についても</a:t>
            </a:r>
            <a:r>
              <a:rPr lang="ja-JP" altLang="en-US" sz="2000" dirty="0" smtClean="0">
                <a:solidFill>
                  <a:srgbClr val="FF0000"/>
                </a:solidFill>
                <a:latin typeface="メイリオ" panose="020B0604030504040204" pitchFamily="50" charset="-128"/>
                <a:ea typeface="メイリオ" panose="020B0604030504040204" pitchFamily="50" charset="-128"/>
              </a:rPr>
              <a:t>記録</a:t>
            </a:r>
            <a:r>
              <a:rPr lang="ja-JP" altLang="en-US" sz="2000" dirty="0" smtClean="0">
                <a:latin typeface="メイリオ" panose="020B0604030504040204" pitchFamily="50" charset="-128"/>
                <a:ea typeface="メイリオ" panose="020B0604030504040204" pitchFamily="50" charset="-128"/>
              </a:rPr>
              <a:t>することが必要。</a:t>
            </a: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17</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57199" y="3354934"/>
            <a:ext cx="8229601"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定期的な教育を年</a:t>
            </a:r>
            <a:r>
              <a:rPr lang="en-US" altLang="ja-JP" sz="2000" kern="0" dirty="0">
                <a:solidFill>
                  <a:srgbClr val="000000"/>
                </a:solidFill>
                <a:latin typeface="メイリオ" panose="020B0604030504040204" pitchFamily="50" charset="-128"/>
                <a:ea typeface="メイリオ" panose="020B0604030504040204" pitchFamily="50" charset="-128"/>
              </a:rPr>
              <a:t>1</a:t>
            </a:r>
            <a:r>
              <a:rPr lang="ja-JP" altLang="en-US" sz="2000" kern="0" dirty="0" smtClean="0">
                <a:solidFill>
                  <a:srgbClr val="000000"/>
                </a:solidFill>
                <a:latin typeface="メイリオ" panose="020B0604030504040204" pitchFamily="50" charset="-128"/>
                <a:ea typeface="メイリオ" panose="020B0604030504040204" pitchFamily="50" charset="-128"/>
              </a:rPr>
              <a:t>回しか実施していない。（</a:t>
            </a:r>
            <a:r>
              <a:rPr lang="ja-JP" altLang="en-US" sz="2000" kern="0" dirty="0">
                <a:solidFill>
                  <a:srgbClr val="000000"/>
                </a:solidFill>
                <a:latin typeface="メイリオ" panose="020B0604030504040204" pitchFamily="50" charset="-128"/>
                <a:ea typeface="メイリオ" panose="020B0604030504040204" pitchFamily="50" charset="-128"/>
              </a:rPr>
              <a:t>短期、特定を除く） </a:t>
            </a:r>
            <a:endParaRPr lang="en-US" altLang="ja-JP"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研修の実施内容を記録していない。（</a:t>
            </a:r>
            <a:r>
              <a:rPr lang="ja-JP" altLang="en-US" sz="2000" kern="0" dirty="0">
                <a:solidFill>
                  <a:srgbClr val="000000"/>
                </a:solidFill>
                <a:latin typeface="メイリオ" panose="020B0604030504040204" pitchFamily="50" charset="-128"/>
                <a:ea typeface="メイリオ" panose="020B0604030504040204" pitchFamily="50" charset="-128"/>
              </a:rPr>
              <a:t>短期、特定を除く） </a:t>
            </a:r>
            <a:endParaRPr kumimoji="1" lang="en-US" altLang="ja-JP" sz="28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3240" y="4957497"/>
            <a:ext cx="406400" cy="406400"/>
          </a:xfrm>
          <a:prstGeom prst="rect">
            <a:avLst/>
          </a:prstGeom>
        </p:spPr>
      </p:pic>
    </p:spTree>
    <p:extLst>
      <p:ext uri="{BB962C8B-B14F-4D97-AF65-F5344CB8AC3E}">
        <p14:creationId xmlns:p14="http://schemas.microsoft.com/office/powerpoint/2010/main" val="1802639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171324"/>
            <a:ext cx="8499987" cy="4525963"/>
          </a:xfrm>
        </p:spPr>
        <p:txBody>
          <a:bodyPr/>
          <a:lstStyle/>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③ サービスの提供により事故が発生した場合は、</a:t>
            </a:r>
            <a:r>
              <a:rPr lang="ja-JP" altLang="en-US" sz="2000" dirty="0" smtClean="0">
                <a:solidFill>
                  <a:srgbClr val="FF0000"/>
                </a:solidFill>
                <a:latin typeface="メイリオ" panose="020B0604030504040204" pitchFamily="50" charset="-128"/>
                <a:ea typeface="メイリオ" panose="020B0604030504040204" pitchFamily="50" charset="-128"/>
              </a:rPr>
              <a:t>速やかに市町村</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入所</a:t>
            </a:r>
            <a:endParaRPr lang="en-US" altLang="ja-JP" sz="2000" dirty="0" smtClean="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 者の家族等に連絡</a:t>
            </a:r>
            <a:r>
              <a:rPr lang="ja-JP" altLang="en-US" sz="2000" dirty="0" smtClean="0">
                <a:latin typeface="メイリオ" panose="020B0604030504040204" pitchFamily="50" charset="-128"/>
                <a:ea typeface="メイリオ" panose="020B0604030504040204" pitchFamily="50" charset="-128"/>
              </a:rPr>
              <a:t>を行うこと。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smtClean="0">
                <a:latin typeface="メイリオ" panose="020B0604030504040204" pitchFamily="50" charset="-128"/>
                <a:ea typeface="メイリオ" panose="020B0604030504040204" pitchFamily="50" charset="-128"/>
              </a:rPr>
              <a:t>市町への報告は、県の「</a:t>
            </a:r>
            <a:r>
              <a:rPr lang="ja-JP" altLang="en-US" sz="2000" dirty="0">
                <a:latin typeface="メイリオ" panose="020B0604030504040204" pitchFamily="50" charset="-128"/>
                <a:ea typeface="メイリオ" panose="020B0604030504040204" pitchFamily="50" charset="-128"/>
              </a:rPr>
              <a:t>指定介護保険サービス事業者における事故発生時の</a:t>
            </a:r>
            <a:r>
              <a:rPr lang="ja-JP" altLang="en-US" sz="2000" dirty="0" smtClean="0">
                <a:latin typeface="メイリオ" panose="020B0604030504040204" pitchFamily="50" charset="-128"/>
                <a:ea typeface="メイリオ" panose="020B0604030504040204" pitchFamily="50" charset="-128"/>
              </a:rPr>
              <a:t>報告マニュアル</a:t>
            </a:r>
            <a:r>
              <a:rPr lang="ja-JP" altLang="en-US" sz="2000" dirty="0">
                <a:latin typeface="メイリオ" panose="020B0604030504040204" pitchFamily="50" charset="-128"/>
                <a:ea typeface="メイリオ" panose="020B0604030504040204" pitchFamily="50" charset="-128"/>
              </a:rPr>
              <a:t>」に沿った対応を行う</a:t>
            </a:r>
            <a:r>
              <a:rPr lang="ja-JP" altLang="en-US" sz="2000" dirty="0" smtClean="0">
                <a:latin typeface="メイリオ" panose="020B0604030504040204" pitchFamily="50" charset="-128"/>
                <a:ea typeface="メイリオ" panose="020B0604030504040204" pitchFamily="50" charset="-128"/>
              </a:rPr>
              <a:t>こと。</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マニュアル、事故報告様式のホーム</a:t>
            </a:r>
            <a:r>
              <a:rPr lang="ja-JP" altLang="en-US" sz="2000" dirty="0" err="1">
                <a:latin typeface="メイリオ" panose="020B0604030504040204" pitchFamily="50" charset="-128"/>
                <a:ea typeface="メイリオ" panose="020B0604030504040204" pitchFamily="50" charset="-128"/>
              </a:rPr>
              <a:t>ぺ</a:t>
            </a:r>
            <a:r>
              <a:rPr lang="ja-JP" altLang="en-US" sz="2000" dirty="0">
                <a:latin typeface="メイリオ" panose="020B0604030504040204" pitchFamily="50" charset="-128"/>
                <a:ea typeface="メイリオ" panose="020B0604030504040204" pitchFamily="50" charset="-128"/>
              </a:rPr>
              <a:t>ージ</a:t>
            </a:r>
            <a:r>
              <a:rPr lang="ja-JP" altLang="en-US" sz="2000" dirty="0" smtClean="0">
                <a:latin typeface="メイリオ" panose="020B0604030504040204" pitchFamily="50" charset="-128"/>
                <a:ea typeface="メイリオ" panose="020B0604030504040204" pitchFamily="50" charset="-128"/>
              </a:rPr>
              <a:t>掲載先</a:t>
            </a:r>
            <a:endParaRPr lang="ja-JP" altLang="en-US" sz="2000" dirty="0">
              <a:latin typeface="メイリオ" panose="020B0604030504040204" pitchFamily="50" charset="-128"/>
              <a:ea typeface="メイリオ" panose="020B0604030504040204" pitchFamily="50" charset="-128"/>
            </a:endParaRPr>
          </a:p>
          <a:p>
            <a:pPr marL="0" lvl="0" indent="0">
              <a:spcBef>
                <a:spcPts val="300"/>
              </a:spcBef>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hlinkClick r:id="rId5"/>
              </a:rPr>
              <a:t>https</a:t>
            </a:r>
            <a:r>
              <a:rPr lang="en-US" altLang="ja-JP" sz="1600" dirty="0">
                <a:latin typeface="メイリオ" panose="020B0604030504040204" pitchFamily="50" charset="-128"/>
                <a:ea typeface="メイリオ" panose="020B0604030504040204" pitchFamily="50" charset="-128"/>
                <a:hlinkClick r:id="rId5"/>
              </a:rPr>
              <a:t>://</a:t>
            </a:r>
            <a:r>
              <a:rPr lang="en-US" altLang="ja-JP" sz="1600" dirty="0" smtClean="0">
                <a:latin typeface="メイリオ" panose="020B0604030504040204" pitchFamily="50" charset="-128"/>
                <a:ea typeface="メイリオ" panose="020B0604030504040204" pitchFamily="50" charset="-128"/>
                <a:hlinkClick r:id="rId5"/>
              </a:rPr>
              <a:t>www.pref.kagawa.lg.jp/choju/choju/jigyosya/jikoboushi.html</a:t>
            </a:r>
            <a:endParaRPr lang="en-US" altLang="ja-JP" sz="16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smtClean="0">
                <a:latin typeface="メイリオ" panose="020B0604030504040204" pitchFamily="50" charset="-128"/>
                <a:ea typeface="メイリオ" panose="020B0604030504040204" pitchFamily="50" charset="-128"/>
              </a:rPr>
              <a:t>事故報告を行う範囲について</a:t>
            </a:r>
            <a:endParaRPr lang="en-US" altLang="ja-JP" sz="200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Ø"/>
            </a:pPr>
            <a:r>
              <a:rPr lang="ja-JP" altLang="en-US" sz="2000" dirty="0" smtClean="0">
                <a:solidFill>
                  <a:srgbClr val="FF0000"/>
                </a:solidFill>
                <a:latin typeface="メイリオ" panose="020B0604030504040204" pitchFamily="50" charset="-128"/>
                <a:ea typeface="メイリオ" panose="020B0604030504040204" pitchFamily="50" charset="-128"/>
              </a:rPr>
              <a:t>医師（施設の勤務医、配置医師を含む）</a:t>
            </a:r>
            <a:r>
              <a:rPr lang="ja-JP" altLang="en-US" sz="2000" dirty="0" smtClean="0">
                <a:latin typeface="メイリオ" panose="020B0604030504040204" pitchFamily="50" charset="-128"/>
                <a:ea typeface="メイリオ" panose="020B0604030504040204" pitchFamily="50" charset="-128"/>
              </a:rPr>
              <a:t>の診断を受け投薬</a:t>
            </a:r>
            <a:r>
              <a:rPr lang="ja-JP" altLang="en-US" sz="2000" dirty="0">
                <a:latin typeface="メイリオ" panose="020B0604030504040204" pitchFamily="50" charset="-128"/>
                <a:ea typeface="メイリオ" panose="020B0604030504040204" pitchFamily="50" charset="-128"/>
              </a:rPr>
              <a:t>、処置等何らかの治療</a:t>
            </a:r>
            <a:r>
              <a:rPr lang="ja-JP" altLang="en-US" sz="2000" dirty="0" smtClean="0">
                <a:latin typeface="メイリオ" panose="020B0604030504040204" pitchFamily="50" charset="-128"/>
                <a:ea typeface="メイリオ" panose="020B0604030504040204" pitchFamily="50" charset="-128"/>
              </a:rPr>
              <a:t>を行った</a:t>
            </a:r>
            <a:r>
              <a:rPr lang="ja-JP" altLang="en-US" sz="2000" dirty="0">
                <a:latin typeface="メイリオ" panose="020B0604030504040204" pitchFamily="50" charset="-128"/>
                <a:ea typeface="メイリオ" panose="020B0604030504040204" pitchFamily="50" charset="-128"/>
              </a:rPr>
              <a:t>場合は、事故報告の対象と</a:t>
            </a:r>
            <a:r>
              <a:rPr lang="ja-JP" altLang="en-US" sz="2000" dirty="0" smtClean="0">
                <a:latin typeface="メイリオ" panose="020B0604030504040204" pitchFamily="50" charset="-128"/>
                <a:ea typeface="メイリオ" panose="020B0604030504040204" pitchFamily="50" charset="-128"/>
              </a:rPr>
              <a:t>なる。</a:t>
            </a:r>
            <a:endParaRPr lang="en-US" altLang="ja-JP" sz="2000" dirty="0">
              <a:solidFill>
                <a:srgbClr val="000000"/>
              </a:solidFill>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solidFill>
                  <a:srgbClr val="000000"/>
                </a:solidFill>
                <a:latin typeface="メイリオ" panose="020B0604030504040204" pitchFamily="50" charset="-128"/>
                <a:ea typeface="メイリオ" panose="020B0604030504040204" pitchFamily="50" charset="-128"/>
              </a:rPr>
              <a:t>報告</a:t>
            </a:r>
            <a:r>
              <a:rPr lang="ja-JP" altLang="en-US" sz="2000" dirty="0" smtClean="0">
                <a:solidFill>
                  <a:srgbClr val="000000"/>
                </a:solidFill>
                <a:latin typeface="メイリオ" panose="020B0604030504040204" pitchFamily="50" charset="-128"/>
                <a:ea typeface="メイリオ" panose="020B0604030504040204" pitchFamily="50" charset="-128"/>
              </a:rPr>
              <a:t>期限</a:t>
            </a: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Ø"/>
            </a:pPr>
            <a:r>
              <a:rPr lang="ja-JP" altLang="en-US" sz="2000" dirty="0" smtClean="0">
                <a:latin typeface="メイリオ" panose="020B0604030504040204" pitchFamily="50" charset="-128"/>
                <a:ea typeface="メイリオ" panose="020B0604030504040204" pitchFamily="50" charset="-128"/>
              </a:rPr>
              <a:t>事故後、</a:t>
            </a:r>
            <a:r>
              <a:rPr lang="ja-JP" altLang="en-US" sz="2000" dirty="0" smtClean="0">
                <a:solidFill>
                  <a:srgbClr val="FF0000"/>
                </a:solidFill>
                <a:latin typeface="メイリオ" panose="020B0604030504040204" pitchFamily="50" charset="-128"/>
                <a:ea typeface="メイリオ" panose="020B0604030504040204" pitchFamily="50" charset="-128"/>
              </a:rPr>
              <a:t>５日以内</a:t>
            </a:r>
            <a:r>
              <a:rPr lang="ja-JP" altLang="en-US" sz="2000" dirty="0" smtClean="0">
                <a:latin typeface="メイリオ" panose="020B0604030504040204" pitchFamily="50" charset="-128"/>
                <a:ea typeface="メイリオ" panose="020B0604030504040204" pitchFamily="50" charset="-128"/>
              </a:rPr>
              <a:t>に可能な限り記載のうえ報告し、最終報告を原則</a:t>
            </a:r>
            <a:r>
              <a:rPr lang="ja-JP" altLang="en-US" sz="2000" dirty="0" smtClean="0">
                <a:solidFill>
                  <a:srgbClr val="FF0000"/>
                </a:solidFill>
                <a:latin typeface="メイリオ" panose="020B0604030504040204" pitchFamily="50" charset="-128"/>
                <a:ea typeface="メイリオ" panose="020B0604030504040204" pitchFamily="50" charset="-128"/>
              </a:rPr>
              <a:t>２週間以内</a:t>
            </a:r>
            <a:r>
              <a:rPr lang="ja-JP" altLang="en-US" sz="2000" dirty="0" smtClean="0">
                <a:latin typeface="メイリオ" panose="020B0604030504040204" pitchFamily="50" charset="-128"/>
                <a:ea typeface="メイリオ" panose="020B0604030504040204" pitchFamily="50" charset="-128"/>
              </a:rPr>
              <a:t>に報告する。</a:t>
            </a: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Ø"/>
            </a:pPr>
            <a:endParaRPr lang="ja-JP" altLang="en-US" sz="2000" dirty="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199" y="188640"/>
            <a:ext cx="8499987"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18</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57200" y="5504198"/>
            <a:ext cx="8499986"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市町</a:t>
            </a:r>
            <a:r>
              <a:rPr lang="ja-JP" altLang="en-US" sz="2000" kern="0" dirty="0">
                <a:solidFill>
                  <a:srgbClr val="000000"/>
                </a:solidFill>
                <a:latin typeface="メイリオ" panose="020B0604030504040204" pitchFamily="50" charset="-128"/>
                <a:ea typeface="メイリオ" panose="020B0604030504040204" pitchFamily="50" charset="-128"/>
              </a:rPr>
              <a:t>への報告が必要な事故が発生しているが、報告していない</a:t>
            </a:r>
            <a:r>
              <a:rPr lang="ja-JP" altLang="en-US" sz="2000" kern="0" dirty="0" smtClean="0">
                <a:solidFill>
                  <a:srgbClr val="000000"/>
                </a:solidFill>
                <a:latin typeface="メイリオ" panose="020B0604030504040204" pitchFamily="50" charset="-128"/>
                <a:ea typeface="メイリオ" panose="020B0604030504040204" pitchFamily="50" charset="-128"/>
              </a:rPr>
              <a:t>。</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家族</a:t>
            </a:r>
            <a:r>
              <a:rPr lang="ja-JP" altLang="en-US" sz="2000" kern="0" dirty="0">
                <a:solidFill>
                  <a:srgbClr val="000000"/>
                </a:solidFill>
                <a:latin typeface="メイリオ" panose="020B0604030504040204" pitchFamily="50" charset="-128"/>
                <a:ea typeface="メイリオ" panose="020B0604030504040204" pitchFamily="50" charset="-128"/>
              </a:rPr>
              <a:t>等への連絡が行われて</a:t>
            </a:r>
            <a:r>
              <a:rPr lang="ja-JP" altLang="en-US" sz="2000" kern="0" dirty="0" smtClean="0">
                <a:solidFill>
                  <a:srgbClr val="000000"/>
                </a:solidFill>
                <a:latin typeface="メイリオ" panose="020B0604030504040204" pitchFamily="50" charset="-128"/>
                <a:ea typeface="メイリオ" panose="020B0604030504040204" pitchFamily="50" charset="-128"/>
              </a:rPr>
              <a:t>いない。</a:t>
            </a:r>
            <a:endParaRPr lang="en-US" altLang="ja-JP" sz="1400" kern="0" dirty="0" smtClean="0">
              <a:solidFill>
                <a:srgbClr val="000000"/>
              </a:solidFill>
              <a:latin typeface="メイリオ" panose="020B0604030504040204" pitchFamily="50" charset="-128"/>
              <a:ea typeface="メイリオ" panose="020B0604030504040204" pitchFamily="50" charset="-128"/>
            </a:endParaRPr>
          </a:p>
        </p:txBody>
      </p:sp>
      <p:pic>
        <p:nvPicPr>
          <p:cNvPr id="9"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9415" y="5019294"/>
            <a:ext cx="406400" cy="406400"/>
          </a:xfrm>
          <a:prstGeom prst="rect">
            <a:avLst/>
          </a:prstGeom>
        </p:spPr>
      </p:pic>
    </p:spTree>
    <p:extLst>
      <p:ext uri="{BB962C8B-B14F-4D97-AF65-F5344CB8AC3E}">
        <p14:creationId xmlns:p14="http://schemas.microsoft.com/office/powerpoint/2010/main" val="1807869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3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5249546"/>
          </a:xfrm>
        </p:spPr>
        <p:txBody>
          <a:bodyPr/>
          <a:lstStyle/>
          <a:p>
            <a:pPr mar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1</a:t>
            </a:r>
            <a:r>
              <a:rPr lang="ja-JP" altLang="en-US" sz="2400" dirty="0" smtClean="0">
                <a:solidFill>
                  <a:srgbClr val="292929"/>
                </a:solidFill>
                <a:latin typeface="メイリオ" panose="020B0604030504040204" pitchFamily="50" charset="-128"/>
                <a:ea typeface="メイリオ" panose="020B0604030504040204" pitchFamily="50" charset="-128"/>
              </a:rPr>
              <a:t>　身体的拘束等に</a:t>
            </a:r>
            <a:r>
              <a:rPr lang="ja-JP" altLang="en-US" sz="2400" dirty="0">
                <a:solidFill>
                  <a:srgbClr val="292929"/>
                </a:solidFill>
                <a:latin typeface="メイリオ" panose="020B0604030504040204" pitchFamily="50" charset="-128"/>
                <a:ea typeface="メイリオ" panose="020B0604030504040204" pitchFamily="50" charset="-128"/>
              </a:rPr>
              <a:t>関</a:t>
            </a:r>
            <a:r>
              <a:rPr lang="ja-JP" altLang="en-US" sz="2400" dirty="0" smtClean="0">
                <a:solidFill>
                  <a:srgbClr val="292929"/>
                </a:solidFill>
                <a:latin typeface="メイリオ" panose="020B0604030504040204" pitchFamily="50" charset="-128"/>
                <a:ea typeface="メイリオ" panose="020B0604030504040204" pitchFamily="50" charset="-128"/>
              </a:rPr>
              <a:t>すること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（１）身体的拘束</a:t>
            </a:r>
            <a:r>
              <a:rPr lang="ja-JP" altLang="en-US" sz="2000" dirty="0">
                <a:solidFill>
                  <a:srgbClr val="292929"/>
                </a:solidFill>
                <a:latin typeface="メイリオ" panose="020B0604030504040204" pitchFamily="50" charset="-128"/>
                <a:ea typeface="メイリオ" panose="020B0604030504040204" pitchFamily="50" charset="-128"/>
              </a:rPr>
              <a:t>等</a:t>
            </a:r>
            <a:r>
              <a:rPr lang="ja-JP" altLang="en-US" sz="2000" dirty="0" smtClean="0">
                <a:solidFill>
                  <a:srgbClr val="292929"/>
                </a:solidFill>
                <a:latin typeface="メイリオ" panose="020B0604030504040204" pitchFamily="50" charset="-128"/>
                <a:ea typeface="メイリオ" panose="020B0604030504040204" pitchFamily="50" charset="-128"/>
              </a:rPr>
              <a:t>の適正化</a:t>
            </a:r>
            <a:endParaRPr kumimoji="1"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入所者</a:t>
            </a:r>
            <a:r>
              <a:rPr lang="ja-JP" altLang="en-US" sz="2000" dirty="0">
                <a:latin typeface="メイリオ" panose="020B0604030504040204" pitchFamily="50" charset="-128"/>
                <a:ea typeface="メイリオ" panose="020B0604030504040204" pitchFamily="50" charset="-128"/>
              </a:rPr>
              <a:t>又は他の入所者等の</a:t>
            </a:r>
            <a:r>
              <a:rPr lang="ja-JP" altLang="en-US" sz="2000" dirty="0" smtClean="0">
                <a:latin typeface="メイリオ" panose="020B0604030504040204" pitchFamily="50" charset="-128"/>
                <a:ea typeface="メイリオ" panose="020B0604030504040204" pitchFamily="50" charset="-128"/>
              </a:rPr>
              <a:t>生命又は身体</a:t>
            </a:r>
            <a:r>
              <a:rPr lang="ja-JP" altLang="en-US" sz="2000" dirty="0">
                <a:latin typeface="メイリオ" panose="020B0604030504040204" pitchFamily="50" charset="-128"/>
                <a:ea typeface="メイリオ" panose="020B0604030504040204" pitchFamily="50" charset="-128"/>
              </a:rPr>
              <a:t>を保護するため</a:t>
            </a:r>
            <a:r>
              <a:rPr lang="ja-JP" altLang="en-US" sz="2000" dirty="0" smtClean="0">
                <a:solidFill>
                  <a:srgbClr val="FF0000"/>
                </a:solidFill>
                <a:latin typeface="メイリオ" panose="020B0604030504040204" pitchFamily="50" charset="-128"/>
                <a:ea typeface="メイリオ" panose="020B0604030504040204" pitchFamily="50" charset="-128"/>
              </a:rPr>
              <a:t>緊急やむ</a:t>
            </a:r>
            <a:r>
              <a:rPr lang="ja-JP" altLang="en-US" sz="2000" dirty="0" err="1" smtClean="0">
                <a:solidFill>
                  <a:srgbClr val="FF0000"/>
                </a:solidFill>
                <a:latin typeface="メイリオ" panose="020B0604030504040204" pitchFamily="50" charset="-128"/>
                <a:ea typeface="メイリオ" panose="020B0604030504040204" pitchFamily="50" charset="-128"/>
              </a:rPr>
              <a:t>を</a:t>
            </a:r>
            <a:endParaRPr lang="en-US" altLang="ja-JP" sz="2000" dirty="0" smtClean="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solidFill>
                  <a:srgbClr val="FF0000"/>
                </a:solidFill>
                <a:latin typeface="メイリオ" panose="020B0604030504040204" pitchFamily="50" charset="-128"/>
                <a:ea typeface="メイリオ" panose="020B0604030504040204" pitchFamily="50" charset="-128"/>
              </a:rPr>
              <a:t> </a:t>
            </a:r>
            <a:r>
              <a:rPr lang="en-US" altLang="ja-JP" sz="2000" dirty="0" smtClean="0">
                <a:solidFill>
                  <a:srgbClr val="FF0000"/>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得ない</a:t>
            </a:r>
            <a:r>
              <a:rPr lang="ja-JP" altLang="en-US" sz="2000" dirty="0">
                <a:solidFill>
                  <a:srgbClr val="FF0000"/>
                </a:solidFill>
                <a:latin typeface="メイリオ" panose="020B0604030504040204" pitchFamily="50" charset="-128"/>
                <a:ea typeface="メイリオ" panose="020B0604030504040204" pitchFamily="50" charset="-128"/>
              </a:rPr>
              <a:t>場合を除き、</a:t>
            </a:r>
            <a:r>
              <a:rPr lang="ja-JP" altLang="en-US" sz="2000" dirty="0">
                <a:latin typeface="メイリオ" panose="020B0604030504040204" pitchFamily="50" charset="-128"/>
                <a:ea typeface="メイリオ" panose="020B0604030504040204" pitchFamily="50" charset="-128"/>
              </a:rPr>
              <a:t>身体的拘束その他入所者の行動を</a:t>
            </a:r>
            <a:r>
              <a:rPr lang="ja-JP" altLang="en-US" sz="2000" dirty="0" smtClean="0">
                <a:latin typeface="メイリオ" panose="020B0604030504040204" pitchFamily="50" charset="-128"/>
                <a:ea typeface="メイリオ" panose="020B0604030504040204" pitchFamily="50" charset="-128"/>
              </a:rPr>
              <a:t>制限</a:t>
            </a:r>
            <a:r>
              <a:rPr lang="ja-JP" altLang="en-US" sz="2000" dirty="0">
                <a:latin typeface="メイリオ" panose="020B0604030504040204" pitchFamily="50" charset="-128"/>
                <a:ea typeface="メイリオ" panose="020B0604030504040204" pitchFamily="50" charset="-128"/>
              </a:rPr>
              <a:t>する</a:t>
            </a:r>
            <a:r>
              <a:rPr lang="ja-JP" altLang="en-US" sz="2000" dirty="0" smtClean="0">
                <a:latin typeface="メイリオ" panose="020B0604030504040204" pitchFamily="50" charset="-128"/>
                <a:ea typeface="メイリオ" panose="020B0604030504040204" pitchFamily="50" charset="-128"/>
              </a:rPr>
              <a:t>行為 </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を</a:t>
            </a:r>
            <a:r>
              <a:rPr lang="ja-JP" altLang="en-US" sz="2000" dirty="0">
                <a:latin typeface="メイリオ" panose="020B0604030504040204" pitchFamily="50" charset="-128"/>
                <a:ea typeface="メイリオ" panose="020B0604030504040204" pitchFamily="50" charset="-128"/>
              </a:rPr>
              <a:t>行ってはならない</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●３つの要件すべてを満たすことが必要</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切迫性</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非代替性</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一時性</a:t>
            </a:r>
            <a:r>
              <a:rPr lang="ja-JP" altLang="en-US" sz="2000" dirty="0" smtClean="0">
                <a:latin typeface="メイリオ" panose="020B0604030504040204" pitchFamily="50" charset="-128"/>
                <a:ea typeface="メイリオ" panose="020B0604030504040204" pitchFamily="50" charset="-128"/>
              </a:rPr>
              <a:t>」の</a:t>
            </a:r>
            <a:r>
              <a:rPr lang="en-US" altLang="ja-JP" sz="2000" dirty="0" smtClean="0">
                <a:latin typeface="メイリオ" panose="020B0604030504040204" pitchFamily="50" charset="-128"/>
                <a:ea typeface="メイリオ" panose="020B0604030504040204" pitchFamily="50" charset="-128"/>
              </a:rPr>
              <a:t>3</a:t>
            </a:r>
            <a:r>
              <a:rPr lang="ja-JP" altLang="en-US" sz="2000" dirty="0" err="1" smtClean="0">
                <a:latin typeface="メイリオ" panose="020B0604030504040204" pitchFamily="50" charset="-128"/>
                <a:ea typeface="メイリオ" panose="020B0604030504040204" pitchFamily="50" charset="-128"/>
              </a:rPr>
              <a:t>つの</a:t>
            </a:r>
            <a:r>
              <a:rPr lang="ja-JP" altLang="en-US" sz="2000" dirty="0" smtClean="0">
                <a:latin typeface="メイリオ" panose="020B0604030504040204" pitchFamily="50" charset="-128"/>
                <a:ea typeface="メイリオ" panose="020B0604030504040204" pitchFamily="50" charset="-128"/>
              </a:rPr>
              <a:t>要件</a:t>
            </a:r>
            <a:r>
              <a:rPr lang="ja-JP" altLang="en-US" sz="2000" dirty="0" smtClean="0">
                <a:solidFill>
                  <a:srgbClr val="FF0000"/>
                </a:solidFill>
                <a:latin typeface="メイリオ" panose="020B0604030504040204" pitchFamily="50" charset="-128"/>
                <a:ea typeface="メイリオ" panose="020B0604030504040204" pitchFamily="50" charset="-128"/>
              </a:rPr>
              <a:t>全てを満たす</a:t>
            </a:r>
            <a:r>
              <a:rPr lang="ja-JP" altLang="en-US" sz="2000" dirty="0" smtClean="0">
                <a:latin typeface="メイリオ" panose="020B0604030504040204" pitchFamily="50" charset="-128"/>
                <a:ea typeface="メイリオ" panose="020B0604030504040204" pitchFamily="50" charset="-128"/>
              </a:rPr>
              <a:t>状態　</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であることを、身体的拘束等適正化委員会等のチームで検討、確</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認し、結果を記録する。</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② </a:t>
            </a:r>
            <a:r>
              <a:rPr lang="ja-JP" altLang="en-US" sz="2000" dirty="0">
                <a:latin typeface="メイリオ" panose="020B0604030504040204" pitchFamily="50" charset="-128"/>
                <a:ea typeface="メイリオ" panose="020B0604030504040204" pitchFamily="50" charset="-128"/>
              </a:rPr>
              <a:t>身体的拘束等を行う場合には、</a:t>
            </a:r>
            <a:r>
              <a:rPr lang="ja-JP" altLang="en-US" sz="2000" dirty="0">
                <a:solidFill>
                  <a:srgbClr val="FF0000"/>
                </a:solidFill>
                <a:latin typeface="メイリオ" panose="020B0604030504040204" pitchFamily="50" charset="-128"/>
                <a:ea typeface="メイリオ" panose="020B0604030504040204" pitchFamily="50" charset="-128"/>
              </a:rPr>
              <a:t>その態様</a:t>
            </a:r>
            <a:r>
              <a:rPr lang="ja-JP" altLang="en-US" sz="2000" dirty="0">
                <a:latin typeface="メイリオ" panose="020B0604030504040204" pitchFamily="50" charset="-128"/>
                <a:ea typeface="メイリオ" panose="020B0604030504040204" pitchFamily="50" charset="-128"/>
              </a:rPr>
              <a:t>及び</a:t>
            </a:r>
            <a:r>
              <a:rPr lang="ja-JP" altLang="en-US" sz="2000" dirty="0">
                <a:solidFill>
                  <a:srgbClr val="FF0000"/>
                </a:solidFill>
                <a:latin typeface="メイリオ" panose="020B0604030504040204" pitchFamily="50" charset="-128"/>
                <a:ea typeface="メイリオ" panose="020B0604030504040204" pitchFamily="50" charset="-128"/>
              </a:rPr>
              <a:t>時間、その際の入所者</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lvl="0" indent="0" algn="just">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の心身の状況</a:t>
            </a:r>
            <a:r>
              <a:rPr lang="ja-JP" altLang="en-US" sz="2000" dirty="0">
                <a:latin typeface="メイリオ" panose="020B0604030504040204" pitchFamily="50" charset="-128"/>
                <a:ea typeface="メイリオ" panose="020B0604030504040204" pitchFamily="50" charset="-128"/>
              </a:rPr>
              <a:t>並びに</a:t>
            </a:r>
            <a:r>
              <a:rPr lang="ja-JP" altLang="en-US" sz="2000" dirty="0">
                <a:solidFill>
                  <a:srgbClr val="FF0000"/>
                </a:solidFill>
                <a:latin typeface="メイリオ" panose="020B0604030504040204" pitchFamily="50" charset="-128"/>
                <a:ea typeface="メイリオ" panose="020B0604030504040204" pitchFamily="50" charset="-128"/>
              </a:rPr>
              <a:t>緊急やむを得ない理由</a:t>
            </a:r>
            <a:r>
              <a:rPr lang="ja-JP" altLang="en-US" sz="2000" dirty="0">
                <a:latin typeface="メイリオ" panose="020B0604030504040204" pitchFamily="50" charset="-128"/>
                <a:ea typeface="メイリオ" panose="020B0604030504040204" pitchFamily="50" charset="-128"/>
              </a:rPr>
              <a:t>を記録しなければなら</a:t>
            </a:r>
            <a:r>
              <a:rPr lang="en-US" altLang="ja-JP" sz="2000" dirty="0">
                <a:latin typeface="メイリオ" panose="020B0604030504040204" pitchFamily="50" charset="-128"/>
                <a:ea typeface="メイリオ" panose="020B0604030504040204" pitchFamily="50" charset="-128"/>
              </a:rPr>
              <a:t>    </a:t>
            </a:r>
          </a:p>
          <a:p>
            <a:pPr marL="0" lvl="0" indent="0" algn="just">
              <a:buClr>
                <a:srgbClr val="000000"/>
              </a:buClr>
              <a:buNone/>
            </a:pPr>
            <a:r>
              <a:rPr lang="ja-JP" altLang="en-US" sz="2000" dirty="0">
                <a:latin typeface="メイリオ" panose="020B0604030504040204" pitchFamily="50" charset="-128"/>
                <a:ea typeface="メイリオ" panose="020B0604030504040204" pitchFamily="50" charset="-128"/>
              </a:rPr>
              <a:t>　 ない。</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rPr>
              <a:t>介護老人保健施設、介護</a:t>
            </a:r>
            <a:r>
              <a:rPr lang="ja-JP" altLang="en-US" sz="1800" dirty="0">
                <a:latin typeface="メイリオ" panose="020B0604030504040204" pitchFamily="50" charset="-128"/>
                <a:ea typeface="メイリオ" panose="020B0604030504040204" pitchFamily="50" charset="-128"/>
              </a:rPr>
              <a:t>医療院の場合は、</a:t>
            </a:r>
            <a:r>
              <a:rPr lang="ja-JP" altLang="en-US" sz="1800" dirty="0">
                <a:solidFill>
                  <a:srgbClr val="FF0000"/>
                </a:solidFill>
                <a:latin typeface="メイリオ" panose="020B0604030504040204" pitchFamily="50" charset="-128"/>
                <a:ea typeface="メイリオ" panose="020B0604030504040204" pitchFamily="50" charset="-128"/>
              </a:rPr>
              <a:t>医師</a:t>
            </a:r>
            <a:r>
              <a:rPr lang="ja-JP" altLang="en-US" sz="1800" dirty="0" smtClean="0">
                <a:solidFill>
                  <a:srgbClr val="FF0000"/>
                </a:solidFill>
                <a:latin typeface="メイリオ" panose="020B0604030504040204" pitchFamily="50" charset="-128"/>
                <a:ea typeface="メイリオ" panose="020B0604030504040204" pitchFamily="50" charset="-128"/>
              </a:rPr>
              <a:t>が診療録</a:t>
            </a:r>
            <a:r>
              <a:rPr lang="ja-JP" altLang="en-US" sz="1800" dirty="0">
                <a:solidFill>
                  <a:srgbClr val="FF0000"/>
                </a:solidFill>
                <a:latin typeface="メイリオ" panose="020B0604030504040204" pitchFamily="50" charset="-128"/>
                <a:ea typeface="メイリオ" panose="020B0604030504040204" pitchFamily="50" charset="-128"/>
              </a:rPr>
              <a:t>に</a:t>
            </a:r>
            <a:r>
              <a:rPr lang="ja-JP" altLang="en-US" sz="1800" dirty="0" smtClean="0">
                <a:solidFill>
                  <a:srgbClr val="FF0000"/>
                </a:solidFill>
                <a:latin typeface="メイリオ" panose="020B0604030504040204" pitchFamily="50" charset="-128"/>
                <a:ea typeface="メイリオ" panose="020B0604030504040204" pitchFamily="50" charset="-128"/>
              </a:rPr>
              <a:t>記載</a:t>
            </a:r>
            <a:r>
              <a:rPr lang="ja-JP" altLang="en-US" sz="1800" dirty="0" smtClean="0">
                <a:latin typeface="メイリオ" panose="020B0604030504040204" pitchFamily="50" charset="-128"/>
                <a:ea typeface="メイリオ" panose="020B0604030504040204" pitchFamily="50" charset="-128"/>
              </a:rPr>
              <a:t>し</a:t>
            </a:r>
            <a:r>
              <a:rPr lang="ja-JP" altLang="en-US" sz="1800" dirty="0" err="1" smtClean="0">
                <a:latin typeface="メイリオ" panose="020B0604030504040204" pitchFamily="50" charset="-128"/>
                <a:ea typeface="メイリオ" panose="020B0604030504040204" pitchFamily="50" charset="-128"/>
              </a:rPr>
              <a:t>な</a:t>
            </a:r>
            <a:r>
              <a:rPr lang="ja-JP" altLang="en-US" sz="1800" dirty="0" smtClean="0">
                <a:latin typeface="メイリオ" panose="020B0604030504040204" pitchFamily="50" charset="-128"/>
                <a:ea typeface="メイリオ" panose="020B0604030504040204" pitchFamily="50" charset="-128"/>
              </a:rPr>
              <a:t>けれ</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a:t>
            </a:r>
            <a:r>
              <a:rPr lang="ja-JP" altLang="en-US" sz="1800" dirty="0" err="1" smtClean="0">
                <a:latin typeface="メイリオ" panose="020B0604030504040204" pitchFamily="50" charset="-128"/>
                <a:ea typeface="メイリオ" panose="020B0604030504040204" pitchFamily="50" charset="-128"/>
              </a:rPr>
              <a:t>ば</a:t>
            </a:r>
            <a:r>
              <a:rPr lang="ja-JP" altLang="en-US" sz="1800" dirty="0">
                <a:latin typeface="メイリオ" panose="020B0604030504040204" pitchFamily="50" charset="-128"/>
                <a:ea typeface="メイリオ" panose="020B0604030504040204" pitchFamily="50" charset="-128"/>
              </a:rPr>
              <a:t>ならない</a:t>
            </a:r>
            <a:r>
              <a:rPr lang="ja-JP" altLang="en-US" sz="1800" dirty="0" smtClean="0">
                <a:latin typeface="メイリオ" panose="020B0604030504040204" pitchFamily="50" charset="-128"/>
                <a:ea typeface="メイリオ" panose="020B0604030504040204" pitchFamily="50" charset="-128"/>
              </a:rPr>
              <a:t>。</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に関するもの（１）</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3384" y="6144871"/>
            <a:ext cx="406400" cy="406400"/>
          </a:xfrm>
          <a:prstGeom prst="rect">
            <a:avLst/>
          </a:prstGeom>
        </p:spPr>
      </p:pic>
    </p:spTree>
    <p:extLst>
      <p:ext uri="{BB962C8B-B14F-4D97-AF65-F5344CB8AC3E}">
        <p14:creationId xmlns:p14="http://schemas.microsoft.com/office/powerpoint/2010/main" val="3340380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a:t>
            </a:r>
            <a:r>
              <a:rPr lang="ja-JP" altLang="en-US" sz="2000" dirty="0">
                <a:solidFill>
                  <a:srgbClr val="292929"/>
                </a:solidFill>
                <a:latin typeface="メイリオ" panose="020B0604030504040204" pitchFamily="50" charset="-128"/>
                <a:ea typeface="メイリオ" panose="020B0604030504040204" pitchFamily="50" charset="-128"/>
              </a:rPr>
              <a:t>２</a:t>
            </a:r>
            <a:r>
              <a:rPr lang="ja-JP" altLang="en-US" sz="2000" dirty="0" smtClean="0">
                <a:solidFill>
                  <a:srgbClr val="292929"/>
                </a:solidFill>
                <a:latin typeface="メイリオ" panose="020B0604030504040204" pitchFamily="50" charset="-128"/>
                <a:ea typeface="メイリオ" panose="020B0604030504040204" pitchFamily="50" charset="-128"/>
              </a:rPr>
              <a:t>）令和５年度事故報告の取りまとめ結果</a:t>
            </a:r>
            <a:r>
              <a:rPr lang="ja-JP" altLang="en-US" sz="1300" dirty="0" smtClean="0">
                <a:solidFill>
                  <a:srgbClr val="292929"/>
                </a:solidFill>
                <a:latin typeface="メイリオ" panose="020B0604030504040204" pitchFamily="50" charset="-128"/>
                <a:ea typeface="メイリオ" panose="020B0604030504040204" pitchFamily="50" charset="-128"/>
              </a:rPr>
              <a:t>（令和</a:t>
            </a:r>
            <a:r>
              <a:rPr lang="en-US" altLang="ja-JP" sz="1300" dirty="0" smtClean="0">
                <a:solidFill>
                  <a:srgbClr val="292929"/>
                </a:solidFill>
                <a:latin typeface="メイリオ" panose="020B0604030504040204" pitchFamily="50" charset="-128"/>
                <a:ea typeface="メイリオ" panose="020B0604030504040204" pitchFamily="50" charset="-128"/>
              </a:rPr>
              <a:t>5</a:t>
            </a:r>
            <a:r>
              <a:rPr lang="ja-JP" altLang="en-US" sz="1300" dirty="0" smtClean="0">
                <a:solidFill>
                  <a:srgbClr val="292929"/>
                </a:solidFill>
                <a:latin typeface="メイリオ" panose="020B0604030504040204" pitchFamily="50" charset="-128"/>
                <a:ea typeface="メイリオ" panose="020B0604030504040204" pitchFamily="50" charset="-128"/>
              </a:rPr>
              <a:t>年</a:t>
            </a:r>
            <a:r>
              <a:rPr lang="en-US" altLang="ja-JP" sz="1300" dirty="0" smtClean="0">
                <a:solidFill>
                  <a:srgbClr val="292929"/>
                </a:solidFill>
                <a:latin typeface="メイリオ" panose="020B0604030504040204" pitchFamily="50" charset="-128"/>
                <a:ea typeface="メイリオ" panose="020B0604030504040204" pitchFamily="50" charset="-128"/>
              </a:rPr>
              <a:t>4</a:t>
            </a:r>
            <a:r>
              <a:rPr lang="ja-JP" altLang="en-US" sz="1300" dirty="0" smtClean="0">
                <a:solidFill>
                  <a:srgbClr val="292929"/>
                </a:solidFill>
                <a:latin typeface="メイリオ" panose="020B0604030504040204" pitchFamily="50" charset="-128"/>
                <a:ea typeface="メイリオ" panose="020B0604030504040204" pitchFamily="50" charset="-128"/>
              </a:rPr>
              <a:t>月</a:t>
            </a:r>
            <a:r>
              <a:rPr lang="en-US" altLang="ja-JP" sz="1300" dirty="0" smtClean="0">
                <a:solidFill>
                  <a:srgbClr val="292929"/>
                </a:solidFill>
                <a:latin typeface="メイリオ" panose="020B0604030504040204" pitchFamily="50" charset="-128"/>
                <a:ea typeface="メイリオ" panose="020B0604030504040204" pitchFamily="50" charset="-128"/>
              </a:rPr>
              <a:t>1</a:t>
            </a:r>
            <a:r>
              <a:rPr lang="ja-JP" altLang="en-US" sz="1300" dirty="0" smtClean="0">
                <a:solidFill>
                  <a:srgbClr val="292929"/>
                </a:solidFill>
                <a:latin typeface="メイリオ" panose="020B0604030504040204" pitchFamily="50" charset="-128"/>
                <a:ea typeface="メイリオ" panose="020B0604030504040204" pitchFamily="50" charset="-128"/>
              </a:rPr>
              <a:t>日～令和</a:t>
            </a:r>
            <a:r>
              <a:rPr lang="en-US" altLang="ja-JP" sz="1300" dirty="0">
                <a:solidFill>
                  <a:srgbClr val="292929"/>
                </a:solidFill>
                <a:latin typeface="メイリオ" panose="020B0604030504040204" pitchFamily="50" charset="-128"/>
                <a:ea typeface="メイリオ" panose="020B0604030504040204" pitchFamily="50" charset="-128"/>
              </a:rPr>
              <a:t>6</a:t>
            </a:r>
            <a:r>
              <a:rPr lang="ja-JP" altLang="en-US" sz="1300" dirty="0" smtClean="0">
                <a:solidFill>
                  <a:srgbClr val="292929"/>
                </a:solidFill>
                <a:latin typeface="メイリオ" panose="020B0604030504040204" pitchFamily="50" charset="-128"/>
                <a:ea typeface="メイリオ" panose="020B0604030504040204" pitchFamily="50" charset="-128"/>
              </a:rPr>
              <a:t>年</a:t>
            </a:r>
            <a:r>
              <a:rPr lang="en-US" altLang="ja-JP" sz="1300" dirty="0" smtClean="0">
                <a:solidFill>
                  <a:srgbClr val="292929"/>
                </a:solidFill>
                <a:latin typeface="メイリオ" panose="020B0604030504040204" pitchFamily="50" charset="-128"/>
                <a:ea typeface="メイリオ" panose="020B0604030504040204" pitchFamily="50" charset="-128"/>
              </a:rPr>
              <a:t>3</a:t>
            </a:r>
            <a:r>
              <a:rPr lang="ja-JP" altLang="en-US" sz="1300" dirty="0" smtClean="0">
                <a:solidFill>
                  <a:srgbClr val="292929"/>
                </a:solidFill>
                <a:latin typeface="メイリオ" panose="020B0604030504040204" pitchFamily="50" charset="-128"/>
                <a:ea typeface="メイリオ" panose="020B0604030504040204" pitchFamily="50" charset="-128"/>
              </a:rPr>
              <a:t>月</a:t>
            </a:r>
            <a:r>
              <a:rPr lang="en-US" altLang="ja-JP" sz="1300" dirty="0" smtClean="0">
                <a:solidFill>
                  <a:srgbClr val="292929"/>
                </a:solidFill>
                <a:latin typeface="メイリオ" panose="020B0604030504040204" pitchFamily="50" charset="-128"/>
                <a:ea typeface="メイリオ" panose="020B0604030504040204" pitchFamily="50" charset="-128"/>
              </a:rPr>
              <a:t>31</a:t>
            </a:r>
            <a:r>
              <a:rPr lang="ja-JP" altLang="en-US" sz="1300" dirty="0" smtClean="0">
                <a:solidFill>
                  <a:srgbClr val="292929"/>
                </a:solidFill>
                <a:latin typeface="メイリオ" panose="020B0604030504040204" pitchFamily="50" charset="-128"/>
                <a:ea typeface="メイリオ" panose="020B0604030504040204" pitchFamily="50" charset="-128"/>
              </a:rPr>
              <a:t>日）</a:t>
            </a:r>
            <a:endParaRPr kumimoji="1" lang="en-US" altLang="ja-JP" sz="13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介護保険施設及び施設・居住系サービスの報告件数は計</a:t>
            </a:r>
            <a:r>
              <a:rPr lang="en-US" altLang="ja-JP" sz="2000" dirty="0" smtClean="0">
                <a:latin typeface="メイリオ" panose="020B0604030504040204" pitchFamily="50" charset="-128"/>
                <a:ea typeface="メイリオ" panose="020B0604030504040204" pitchFamily="50" charset="-128"/>
              </a:rPr>
              <a:t>1,965</a:t>
            </a:r>
            <a:r>
              <a:rPr lang="ja-JP" altLang="en-US" sz="2000" dirty="0" smtClean="0">
                <a:latin typeface="メイリオ" panose="020B0604030504040204" pitchFamily="50" charset="-128"/>
                <a:ea typeface="メイリオ" panose="020B0604030504040204" pitchFamily="50" charset="-128"/>
              </a:rPr>
              <a:t>件。</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以下内訳を掲載。</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600" dirty="0">
                <a:latin typeface="メイリオ" panose="020B0604030504040204" pitchFamily="50" charset="-128"/>
                <a:ea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居住系サービス：短期入所生活介護</a:t>
            </a:r>
            <a:r>
              <a:rPr lang="zh-TW" altLang="en-US" sz="1600" dirty="0">
                <a:latin typeface="メイリオ" panose="020B0604030504040204" pitchFamily="50" charset="-128"/>
                <a:ea typeface="メイリオ" panose="020B0604030504040204" pitchFamily="50" charset="-128"/>
              </a:rPr>
              <a:t>、短期入所療養介護</a:t>
            </a:r>
            <a:r>
              <a:rPr lang="zh-TW" altLang="en-US" sz="1600" dirty="0" smtClean="0">
                <a:latin typeface="メイリオ" panose="020B0604030504040204" pitchFamily="50" charset="-128"/>
                <a:ea typeface="メイリオ" panose="020B0604030504040204" pitchFamily="50" charset="-128"/>
              </a:rPr>
              <a:t>、特定</a:t>
            </a:r>
            <a:r>
              <a:rPr lang="ja-JP" altLang="en-US" sz="1600" dirty="0" smtClean="0">
                <a:latin typeface="メイリオ" panose="020B0604030504040204" pitchFamily="50" charset="-128"/>
                <a:ea typeface="メイリオ" panose="020B0604030504040204" pitchFamily="50" charset="-128"/>
              </a:rPr>
              <a:t>施設</a:t>
            </a:r>
            <a:r>
              <a:rPr lang="zh-TW" altLang="en-US" sz="1600" dirty="0" smtClean="0">
                <a:latin typeface="メイリオ" panose="020B0604030504040204" pitchFamily="50" charset="-128"/>
                <a:ea typeface="メイリオ" panose="020B0604030504040204" pitchFamily="50" charset="-128"/>
              </a:rPr>
              <a:t>入居者</a:t>
            </a:r>
            <a:r>
              <a:rPr lang="zh-TW" altLang="en-US" sz="1600" dirty="0">
                <a:latin typeface="メイリオ" panose="020B0604030504040204" pitchFamily="50" charset="-128"/>
                <a:ea typeface="メイリオ" panose="020B0604030504040204" pitchFamily="50" charset="-128"/>
              </a:rPr>
              <a:t>生活</a:t>
            </a:r>
            <a:r>
              <a:rPr lang="zh-TW" altLang="en-US" sz="1600" dirty="0" smtClean="0">
                <a:latin typeface="メイリオ" panose="020B0604030504040204" pitchFamily="50" charset="-128"/>
                <a:ea typeface="メイリオ" panose="020B0604030504040204" pitchFamily="50" charset="-128"/>
              </a:rPr>
              <a:t>介護</a:t>
            </a:r>
            <a:endParaRPr lang="en-US" altLang="ja-JP" sz="16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要介護度別事故報告件数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19</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586303652"/>
              </p:ext>
            </p:extLst>
          </p:nvPr>
        </p:nvGraphicFramePr>
        <p:xfrm>
          <a:off x="939452" y="3163614"/>
          <a:ext cx="7440459" cy="3415862"/>
        </p:xfrm>
        <a:graphic>
          <a:graphicData uri="http://schemas.openxmlformats.org/drawingml/2006/chart">
            <c:chart xmlns:c="http://schemas.openxmlformats.org/drawingml/2006/chart" xmlns:r="http://schemas.openxmlformats.org/officeDocument/2006/relationships" r:id="rId5"/>
          </a:graphicData>
        </a:graphic>
      </p:graphicFrame>
      <p:pic>
        <p:nvPicPr>
          <p:cNvPr id="9"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4982681"/>
            <a:ext cx="406400" cy="406400"/>
          </a:xfrm>
          <a:prstGeom prst="rect">
            <a:avLst/>
          </a:prstGeom>
        </p:spPr>
      </p:pic>
    </p:spTree>
    <p:extLst>
      <p:ext uri="{BB962C8B-B14F-4D97-AF65-F5344CB8AC3E}">
        <p14:creationId xmlns:p14="http://schemas.microsoft.com/office/powerpoint/2010/main" val="1199175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② 発生時間別事故報告件数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20</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3061622492"/>
              </p:ext>
            </p:extLst>
          </p:nvPr>
        </p:nvGraphicFramePr>
        <p:xfrm>
          <a:off x="756745" y="1639615"/>
          <a:ext cx="7567448" cy="5081860"/>
        </p:xfrm>
        <a:graphic>
          <a:graphicData uri="http://schemas.openxmlformats.org/drawingml/2006/chart">
            <c:chart xmlns:c="http://schemas.openxmlformats.org/drawingml/2006/chart" xmlns:r="http://schemas.openxmlformats.org/officeDocument/2006/relationships" r:id="rId5"/>
          </a:graphicData>
        </a:graphic>
      </p:graphicFrame>
      <p:pic>
        <p:nvPicPr>
          <p:cNvPr id="9"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7793" y="3893620"/>
            <a:ext cx="406400" cy="406400"/>
          </a:xfrm>
          <a:prstGeom prst="rect">
            <a:avLst/>
          </a:prstGeom>
        </p:spPr>
      </p:pic>
    </p:spTree>
    <p:extLst>
      <p:ext uri="{BB962C8B-B14F-4D97-AF65-F5344CB8AC3E}">
        <p14:creationId xmlns:p14="http://schemas.microsoft.com/office/powerpoint/2010/main" val="3555503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③</a:t>
            </a:r>
            <a:r>
              <a:rPr lang="ja-JP" altLang="en-US" sz="2000" dirty="0" smtClean="0">
                <a:latin typeface="メイリオ" panose="020B0604030504040204" pitchFamily="50" charset="-128"/>
                <a:ea typeface="メイリオ" panose="020B0604030504040204" pitchFamily="50" charset="-128"/>
              </a:rPr>
              <a:t> 発生場所別事故報告件数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21</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graphicFrame>
        <p:nvGraphicFramePr>
          <p:cNvPr id="9" name="グラフ 8"/>
          <p:cNvGraphicFramePr>
            <a:graphicFrameLocks/>
          </p:cNvGraphicFramePr>
          <p:nvPr>
            <p:extLst>
              <p:ext uri="{D42A27DB-BD31-4B8C-83A1-F6EECF244321}">
                <p14:modId xmlns:p14="http://schemas.microsoft.com/office/powerpoint/2010/main" val="343552344"/>
              </p:ext>
            </p:extLst>
          </p:nvPr>
        </p:nvGraphicFramePr>
        <p:xfrm>
          <a:off x="798787" y="1689537"/>
          <a:ext cx="7483366" cy="5031937"/>
        </p:xfrm>
        <a:graphic>
          <a:graphicData uri="http://schemas.openxmlformats.org/drawingml/2006/chart">
            <c:chart xmlns:c="http://schemas.openxmlformats.org/drawingml/2006/chart" xmlns:r="http://schemas.openxmlformats.org/officeDocument/2006/relationships" r:id="rId5"/>
          </a:graphicData>
        </a:graphic>
      </p:graphicFrame>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6800" y="5421288"/>
            <a:ext cx="406400" cy="406400"/>
          </a:xfrm>
          <a:prstGeom prst="rect">
            <a:avLst/>
          </a:prstGeom>
        </p:spPr>
      </p:pic>
    </p:spTree>
    <p:extLst>
      <p:ext uri="{BB962C8B-B14F-4D97-AF65-F5344CB8AC3E}">
        <p14:creationId xmlns:p14="http://schemas.microsoft.com/office/powerpoint/2010/main" val="3299645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④ 事故種別報告件数</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22</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1751169990"/>
              </p:ext>
            </p:extLst>
          </p:nvPr>
        </p:nvGraphicFramePr>
        <p:xfrm>
          <a:off x="856593" y="1710559"/>
          <a:ext cx="7404537" cy="4900448"/>
        </p:xfrm>
        <a:graphic>
          <a:graphicData uri="http://schemas.openxmlformats.org/drawingml/2006/chart">
            <c:chart xmlns:c="http://schemas.openxmlformats.org/drawingml/2006/chart" xmlns:r="http://schemas.openxmlformats.org/officeDocument/2006/relationships" r:id="rId5"/>
          </a:graphicData>
        </a:graphic>
      </p:graphicFrame>
      <p:pic>
        <p:nvPicPr>
          <p:cNvPr id="9"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6800" y="5452734"/>
            <a:ext cx="406400" cy="406400"/>
          </a:xfrm>
          <a:prstGeom prst="rect">
            <a:avLst/>
          </a:prstGeom>
        </p:spPr>
      </p:pic>
      <p:sp>
        <p:nvSpPr>
          <p:cNvPr id="11" name="テキスト ボックス 10"/>
          <p:cNvSpPr txBox="1"/>
          <p:nvPr/>
        </p:nvSpPr>
        <p:spPr>
          <a:xfrm>
            <a:off x="3195521" y="6611007"/>
            <a:ext cx="5278444" cy="276999"/>
          </a:xfrm>
          <a:prstGeom prst="rect">
            <a:avLst/>
          </a:prstGeom>
          <a:noFill/>
        </p:spPr>
        <p:txBody>
          <a:bodyPr wrap="square" rtlCol="0">
            <a:spAutoFit/>
          </a:bodyPr>
          <a:lstStyle/>
          <a:p>
            <a:pPr algn="r"/>
            <a:r>
              <a:rPr kumimoji="1" lang="en-US" altLang="ja-JP" sz="1200" dirty="0" smtClean="0"/>
              <a:t>※</a:t>
            </a:r>
            <a:r>
              <a:rPr kumimoji="1" lang="ja-JP" altLang="en-US" sz="1200" dirty="0" smtClean="0"/>
              <a:t>「誤薬・与薬漏れ等」は、香川県と高松市では報告範囲が</a:t>
            </a:r>
            <a:r>
              <a:rPr lang="ja-JP" altLang="en-US" sz="1200" dirty="0" smtClean="0"/>
              <a:t>異なる。</a:t>
            </a:r>
            <a:endParaRPr kumimoji="1" lang="ja-JP" altLang="en-US" sz="1200" dirty="0"/>
          </a:p>
        </p:txBody>
      </p:sp>
    </p:spTree>
    <p:extLst>
      <p:ext uri="{BB962C8B-B14F-4D97-AF65-F5344CB8AC3E}">
        <p14:creationId xmlns:p14="http://schemas.microsoft.com/office/powerpoint/2010/main" val="3270255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2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360123" y="1301725"/>
            <a:ext cx="8488909" cy="4525963"/>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7</a:t>
            </a:r>
            <a:r>
              <a:rPr lang="ja-JP" altLang="en-US" sz="2400" dirty="0" smtClean="0">
                <a:solidFill>
                  <a:srgbClr val="292929"/>
                </a:solidFill>
                <a:latin typeface="メイリオ" panose="020B0604030504040204" pitchFamily="50" charset="-128"/>
                <a:ea typeface="メイリオ" panose="020B0604030504040204" pitchFamily="50" charset="-128"/>
              </a:rPr>
              <a:t>　高齢者虐待防止に</a:t>
            </a:r>
            <a:r>
              <a:rPr lang="ja-JP" altLang="en-US" sz="2400" dirty="0">
                <a:solidFill>
                  <a:srgbClr val="292929"/>
                </a:solidFill>
                <a:latin typeface="メイリオ" panose="020B0604030504040204" pitchFamily="50" charset="-128"/>
                <a:ea typeface="メイリオ" panose="020B0604030504040204" pitchFamily="50" charset="-128"/>
              </a:rPr>
              <a:t>関</a:t>
            </a:r>
            <a:r>
              <a:rPr lang="ja-JP" altLang="en-US" sz="2400" dirty="0" smtClean="0">
                <a:solidFill>
                  <a:srgbClr val="292929"/>
                </a:solidFill>
                <a:latin typeface="メイリオ" panose="020B0604030504040204" pitchFamily="50" charset="-128"/>
                <a:ea typeface="メイリオ" panose="020B0604030504040204" pitchFamily="50" charset="-128"/>
              </a:rPr>
              <a:t>すること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（１）養介護施設従事者</a:t>
            </a:r>
            <a:r>
              <a:rPr lang="ja-JP" altLang="en-US" sz="2000" dirty="0">
                <a:solidFill>
                  <a:srgbClr val="292929"/>
                </a:solidFill>
                <a:latin typeface="メイリオ" panose="020B0604030504040204" pitchFamily="50" charset="-128"/>
                <a:ea typeface="メイリオ" panose="020B0604030504040204" pitchFamily="50" charset="-128"/>
              </a:rPr>
              <a:t>等</a:t>
            </a:r>
            <a:r>
              <a:rPr lang="ja-JP" altLang="en-US" sz="2000" dirty="0" smtClean="0">
                <a:solidFill>
                  <a:srgbClr val="292929"/>
                </a:solidFill>
                <a:latin typeface="メイリオ" panose="020B0604030504040204" pitchFamily="50" charset="-128"/>
                <a:ea typeface="メイリオ" panose="020B0604030504040204" pitchFamily="50" charset="-128"/>
              </a:rPr>
              <a:t>による高齢者虐待</a:t>
            </a:r>
          </a:p>
          <a:p>
            <a:pPr marL="446088" lvl="0" indent="-446088" eaLnBrk="1" hangingPunct="1">
              <a:spcBef>
                <a:spcPct val="50000"/>
              </a:spcBef>
              <a:buNone/>
            </a:pPr>
            <a:r>
              <a:rPr lang="ja-JP" altLang="en-US" sz="2000" kern="1200" dirty="0" smtClean="0">
                <a:solidFill>
                  <a:srgbClr val="000000"/>
                </a:solidFill>
                <a:latin typeface="メイリオ" panose="020B0604030504040204" pitchFamily="50" charset="-128"/>
                <a:ea typeface="メイリオ" panose="020B0604030504040204" pitchFamily="50" charset="-128"/>
              </a:rPr>
              <a:t>■ </a:t>
            </a:r>
            <a:r>
              <a:rPr lang="ja-JP" altLang="en-US" sz="2000" kern="1200" dirty="0">
                <a:solidFill>
                  <a:srgbClr val="000000"/>
                </a:solidFill>
                <a:latin typeface="メイリオ" panose="020B0604030504040204" pitchFamily="50" charset="-128"/>
                <a:ea typeface="メイリオ" panose="020B0604030504040204" pitchFamily="50" charset="-128"/>
              </a:rPr>
              <a:t>相談・通報件数等</a:t>
            </a:r>
            <a:endParaRPr lang="en-US" altLang="ja-JP" sz="2000" kern="1200" dirty="0">
              <a:solidFill>
                <a:srgbClr val="FF0000"/>
              </a:solidFill>
              <a:latin typeface="メイリオ" panose="020B0604030504040204" pitchFamily="50" charset="-128"/>
              <a:ea typeface="メイリオ" panose="020B0604030504040204" pitchFamily="50" charset="-128"/>
            </a:endParaRPr>
          </a:p>
          <a:p>
            <a:pPr marL="271463" lvl="0" indent="-271463" eaLnBrk="1" hangingPunct="1">
              <a:spcBef>
                <a:spcPct val="0"/>
              </a:spcBef>
              <a:buNone/>
            </a:pPr>
            <a:r>
              <a:rPr lang="ja-JP" altLang="en-US" sz="2400" kern="1200" dirty="0">
                <a:solidFill>
                  <a:srgbClr val="000000"/>
                </a:solidFill>
              </a:rPr>
              <a:t>　</a:t>
            </a:r>
            <a:endParaRPr lang="en-US" altLang="ja-JP" sz="2400"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271463" lvl="0" indent="-271463" eaLnBrk="1" hangingPunct="1">
              <a:spcBef>
                <a:spcPct val="0"/>
              </a:spcBef>
              <a:buNone/>
            </a:pPr>
            <a:endParaRPr lang="en-US" altLang="ja-JP" sz="2400" u="sng" kern="1200" dirty="0">
              <a:solidFill>
                <a:srgbClr val="000000"/>
              </a:solidFill>
            </a:endParaRPr>
          </a:p>
          <a:p>
            <a:pPr marL="892175" lvl="0" indent="-892175" eaLnBrk="1" hangingPunct="1">
              <a:spcBef>
                <a:spcPct val="0"/>
              </a:spcBef>
              <a:buNone/>
            </a:pPr>
            <a:r>
              <a:rPr lang="ja-JP" altLang="en-US" sz="1800" kern="1200" dirty="0" smtClean="0">
                <a:solidFill>
                  <a:srgbClr val="000000"/>
                </a:solidFill>
                <a:latin typeface="メイリオ" panose="020B0604030504040204" pitchFamily="50" charset="-128"/>
                <a:ea typeface="メイリオ" panose="020B0604030504040204" pitchFamily="50" charset="-128"/>
              </a:rPr>
              <a:t>　</a:t>
            </a:r>
            <a:r>
              <a:rPr lang="en-US" altLang="ja-JP" sz="1800" kern="1200" dirty="0" smtClean="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１ 調査対象年度（</a:t>
            </a:r>
            <a:r>
              <a:rPr lang="en-US" altLang="ja-JP" sz="1800" kern="1200" dirty="0" smtClean="0">
                <a:solidFill>
                  <a:srgbClr val="000000"/>
                </a:solidFill>
                <a:latin typeface="メイリオ" panose="020B0604030504040204" pitchFamily="50" charset="-128"/>
                <a:ea typeface="メイリオ" panose="020B0604030504040204" pitchFamily="50" charset="-128"/>
              </a:rPr>
              <a:t>R5.4.1</a:t>
            </a:r>
            <a:r>
              <a:rPr lang="ja-JP" altLang="en-US" sz="1800" kern="1200" dirty="0">
                <a:solidFill>
                  <a:srgbClr val="000000"/>
                </a:solidFill>
                <a:latin typeface="メイリオ" panose="020B0604030504040204" pitchFamily="50" charset="-128"/>
                <a:ea typeface="メイリオ" panose="020B0604030504040204" pitchFamily="50" charset="-128"/>
              </a:rPr>
              <a:t>～</a:t>
            </a:r>
            <a:r>
              <a:rPr lang="en-US" altLang="ja-JP" sz="1800" kern="1200" dirty="0" smtClean="0">
                <a:solidFill>
                  <a:srgbClr val="000000"/>
                </a:solidFill>
                <a:latin typeface="メイリオ" panose="020B0604030504040204" pitchFamily="50" charset="-128"/>
                <a:ea typeface="メイリオ" panose="020B0604030504040204" pitchFamily="50" charset="-128"/>
              </a:rPr>
              <a:t>R6.3.31</a:t>
            </a:r>
            <a:r>
              <a:rPr lang="ja-JP" altLang="en-US" sz="1800" kern="1200" dirty="0">
                <a:solidFill>
                  <a:srgbClr val="000000"/>
                </a:solidFill>
                <a:latin typeface="メイリオ" panose="020B0604030504040204" pitchFamily="50" charset="-128"/>
                <a:ea typeface="メイリオ" panose="020B0604030504040204" pitchFamily="50" charset="-128"/>
              </a:rPr>
              <a:t>）に市町村が相談・通報を受理</a:t>
            </a:r>
            <a:r>
              <a:rPr lang="ja-JP" altLang="en-US" sz="1800" kern="1200" dirty="0" smtClean="0">
                <a:solidFill>
                  <a:srgbClr val="000000"/>
                </a:solidFill>
                <a:latin typeface="メイリオ" panose="020B0604030504040204" pitchFamily="50" charset="-128"/>
                <a:ea typeface="メイリオ" panose="020B0604030504040204" pitchFamily="50" charset="-128"/>
              </a:rPr>
              <a:t>した</a:t>
            </a:r>
            <a:endParaRPr lang="en-US" altLang="ja-JP" sz="1800" kern="1200" dirty="0" smtClean="0">
              <a:solidFill>
                <a:srgbClr val="000000"/>
              </a:solidFill>
              <a:latin typeface="メイリオ" panose="020B0604030504040204" pitchFamily="50" charset="-128"/>
              <a:ea typeface="メイリオ" panose="020B0604030504040204" pitchFamily="50" charset="-128"/>
            </a:endParaRPr>
          </a:p>
          <a:p>
            <a:pPr marL="892175" lvl="0" indent="-892175" eaLnBrk="1" hangingPunct="1">
              <a:spcBef>
                <a:spcPct val="0"/>
              </a:spcBef>
              <a:buNone/>
            </a:pPr>
            <a:r>
              <a:rPr lang="ja-JP" altLang="en-US" sz="1800" kern="1200" dirty="0">
                <a:solidFill>
                  <a:srgbClr val="000000"/>
                </a:solidFill>
                <a:latin typeface="メイリオ" panose="020B0604030504040204" pitchFamily="50" charset="-128"/>
                <a:ea typeface="メイリオ" panose="020B0604030504040204" pitchFamily="50" charset="-128"/>
              </a:rPr>
              <a:t>　</a:t>
            </a:r>
            <a:r>
              <a:rPr lang="ja-JP" altLang="en-US" sz="1800" kern="1200" dirty="0" smtClean="0">
                <a:solidFill>
                  <a:srgbClr val="000000"/>
                </a:solidFill>
                <a:latin typeface="メイリオ" panose="020B0604030504040204" pitchFamily="50" charset="-128"/>
                <a:ea typeface="メイリオ" panose="020B0604030504040204" pitchFamily="50" charset="-128"/>
              </a:rPr>
              <a:t>　　 件数</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806450" lvl="0" indent="-806450" eaLnBrk="1" hangingPunct="1">
              <a:spcBef>
                <a:spcPct val="0"/>
              </a:spcBef>
              <a:buNone/>
            </a:pPr>
            <a:r>
              <a:rPr lang="ja-JP" altLang="en-US" sz="1800" kern="1200" dirty="0" smtClean="0">
                <a:solidFill>
                  <a:srgbClr val="000000"/>
                </a:solidFill>
                <a:latin typeface="メイリオ" panose="020B0604030504040204" pitchFamily="50" charset="-128"/>
                <a:ea typeface="メイリオ" panose="020B0604030504040204" pitchFamily="50" charset="-128"/>
              </a:rPr>
              <a:t>　</a:t>
            </a:r>
            <a:r>
              <a:rPr lang="en-US" altLang="ja-JP" sz="1800" kern="1200" dirty="0" smtClean="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２ 調査対象年度（同上）に市町村等が虐待と判断した件数（都道府県</a:t>
            </a:r>
            <a:r>
              <a:rPr lang="ja-JP" altLang="en-US" sz="1800" kern="1200" dirty="0" smtClean="0">
                <a:solidFill>
                  <a:srgbClr val="000000"/>
                </a:solidFill>
                <a:latin typeface="メイリオ" panose="020B0604030504040204" pitchFamily="50" charset="-128"/>
                <a:ea typeface="メイリオ" panose="020B0604030504040204" pitchFamily="50" charset="-128"/>
              </a:rPr>
              <a:t>と</a:t>
            </a:r>
            <a:endParaRPr lang="en-US" altLang="ja-JP" sz="1800" kern="1200" dirty="0" smtClean="0">
              <a:solidFill>
                <a:srgbClr val="000000"/>
              </a:solidFill>
              <a:latin typeface="メイリオ" panose="020B0604030504040204" pitchFamily="50" charset="-128"/>
              <a:ea typeface="メイリオ" panose="020B0604030504040204" pitchFamily="50" charset="-128"/>
            </a:endParaRPr>
          </a:p>
          <a:p>
            <a:pPr marL="806450" lvl="0" indent="-806450" eaLnBrk="1" hangingPunct="1">
              <a:spcBef>
                <a:spcPct val="0"/>
              </a:spcBef>
              <a:buNone/>
            </a:pPr>
            <a:r>
              <a:rPr lang="en-US" altLang="ja-JP" sz="1800" kern="1200" dirty="0">
                <a:solidFill>
                  <a:srgbClr val="000000"/>
                </a:solidFill>
                <a:latin typeface="メイリオ" panose="020B0604030504040204" pitchFamily="50" charset="-128"/>
                <a:ea typeface="メイリオ" panose="020B0604030504040204" pitchFamily="50" charset="-128"/>
              </a:rPr>
              <a:t> </a:t>
            </a:r>
            <a:r>
              <a:rPr lang="en-US" altLang="ja-JP" sz="1800" kern="1200" dirty="0" smtClean="0">
                <a:solidFill>
                  <a:srgbClr val="000000"/>
                </a:solidFill>
                <a:latin typeface="メイリオ" panose="020B0604030504040204" pitchFamily="50" charset="-128"/>
                <a:ea typeface="メイリオ" panose="020B0604030504040204" pitchFamily="50" charset="-128"/>
              </a:rPr>
              <a:t>         </a:t>
            </a:r>
            <a:r>
              <a:rPr lang="ja-JP" altLang="en-US" sz="1800" kern="1200" dirty="0" smtClean="0">
                <a:solidFill>
                  <a:srgbClr val="000000"/>
                </a:solidFill>
                <a:latin typeface="メイリオ" panose="020B0604030504040204" pitchFamily="50" charset="-128"/>
                <a:ea typeface="メイリオ" panose="020B0604030504040204" pitchFamily="50" charset="-128"/>
              </a:rPr>
              <a:t>市町村</a:t>
            </a:r>
            <a:r>
              <a:rPr lang="ja-JP" altLang="en-US" sz="1800" kern="1200" dirty="0">
                <a:solidFill>
                  <a:srgbClr val="000000"/>
                </a:solidFill>
                <a:latin typeface="メイリオ" panose="020B0604030504040204" pitchFamily="50" charset="-128"/>
                <a:ea typeface="メイリオ" panose="020B0604030504040204" pitchFamily="50" charset="-128"/>
              </a:rPr>
              <a:t>が共同で調査・判断した事例及び都道府県が</a:t>
            </a:r>
            <a:r>
              <a:rPr lang="ja-JP" altLang="en-US" sz="1800" kern="1200" dirty="0" smtClean="0">
                <a:solidFill>
                  <a:srgbClr val="000000"/>
                </a:solidFill>
                <a:latin typeface="メイリオ" panose="020B0604030504040204" pitchFamily="50" charset="-128"/>
                <a:ea typeface="メイリオ" panose="020B0604030504040204" pitchFamily="50" charset="-128"/>
              </a:rPr>
              <a:t>直接相談・通報を</a:t>
            </a:r>
            <a:endParaRPr lang="en-US" altLang="ja-JP" sz="1800" kern="1200" dirty="0" smtClean="0">
              <a:solidFill>
                <a:srgbClr val="000000"/>
              </a:solidFill>
              <a:latin typeface="メイリオ" panose="020B0604030504040204" pitchFamily="50" charset="-128"/>
              <a:ea typeface="メイリオ" panose="020B0604030504040204" pitchFamily="50" charset="-128"/>
            </a:endParaRPr>
          </a:p>
          <a:p>
            <a:pPr marL="806450" lvl="0" indent="-806450" eaLnBrk="1" hangingPunct="1">
              <a:spcBef>
                <a:spcPct val="0"/>
              </a:spcBef>
              <a:buNone/>
            </a:pPr>
            <a:r>
              <a:rPr lang="en-US" altLang="ja-JP" sz="1800" kern="1200" dirty="0">
                <a:solidFill>
                  <a:srgbClr val="000000"/>
                </a:solidFill>
                <a:latin typeface="メイリオ" panose="020B0604030504040204" pitchFamily="50" charset="-128"/>
                <a:ea typeface="メイリオ" panose="020B0604030504040204" pitchFamily="50" charset="-128"/>
              </a:rPr>
              <a:t> </a:t>
            </a:r>
            <a:r>
              <a:rPr lang="en-US" altLang="ja-JP" sz="1800" kern="1200" dirty="0" smtClean="0">
                <a:solidFill>
                  <a:srgbClr val="000000"/>
                </a:solidFill>
                <a:latin typeface="メイリオ" panose="020B0604030504040204" pitchFamily="50" charset="-128"/>
                <a:ea typeface="メイリオ" panose="020B0604030504040204" pitchFamily="50" charset="-128"/>
              </a:rPr>
              <a:t>         </a:t>
            </a:r>
            <a:r>
              <a:rPr lang="ja-JP" altLang="en-US" sz="1800" kern="1200" dirty="0" smtClean="0">
                <a:solidFill>
                  <a:srgbClr val="000000"/>
                </a:solidFill>
                <a:latin typeface="メイリオ" panose="020B0604030504040204" pitchFamily="50" charset="-128"/>
                <a:ea typeface="メイリオ" panose="020B0604030504040204" pitchFamily="50" charset="-128"/>
              </a:rPr>
              <a:t>受理</a:t>
            </a:r>
            <a:r>
              <a:rPr lang="ja-JP" altLang="en-US" sz="1800" kern="1200" dirty="0">
                <a:solidFill>
                  <a:srgbClr val="000000"/>
                </a:solidFill>
                <a:latin typeface="メイリオ" panose="020B0604030504040204" pitchFamily="50" charset="-128"/>
                <a:ea typeface="メイリオ" panose="020B0604030504040204" pitchFamily="50" charset="-128"/>
              </a:rPr>
              <a:t>し判断した事例を含む。）</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271463" lvl="0" indent="-271463" eaLnBrk="1" hangingPunct="1">
              <a:spcBef>
                <a:spcPct val="0"/>
              </a:spcBef>
              <a:buNone/>
            </a:pPr>
            <a:r>
              <a:rPr lang="ja-JP" altLang="en-US" sz="1800" kern="1200" dirty="0" smtClean="0">
                <a:solidFill>
                  <a:srgbClr val="000000"/>
                </a:solidFill>
                <a:latin typeface="メイリオ" panose="020B0604030504040204" pitchFamily="50" charset="-128"/>
                <a:ea typeface="メイリオ" panose="020B0604030504040204" pitchFamily="50" charset="-128"/>
              </a:rPr>
              <a:t>　</a:t>
            </a:r>
            <a:r>
              <a:rPr lang="en-US" altLang="ja-JP" sz="1800" kern="1200" dirty="0" smtClean="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３ カッコ内は</a:t>
            </a:r>
            <a:r>
              <a:rPr lang="ja-JP" altLang="en-US" sz="1800" kern="1200" dirty="0" smtClean="0">
                <a:solidFill>
                  <a:srgbClr val="000000"/>
                </a:solidFill>
                <a:latin typeface="メイリオ" panose="020B0604030504040204" pitchFamily="50" charset="-128"/>
                <a:ea typeface="メイリオ" panose="020B0604030504040204" pitchFamily="50" charset="-128"/>
              </a:rPr>
              <a:t>令和</a:t>
            </a:r>
            <a:r>
              <a:rPr lang="ja-JP" altLang="en-US" sz="1800" kern="1200" dirty="0">
                <a:solidFill>
                  <a:srgbClr val="000000"/>
                </a:solidFill>
                <a:latin typeface="メイリオ" panose="020B0604030504040204" pitchFamily="50" charset="-128"/>
                <a:ea typeface="メイリオ" panose="020B0604030504040204" pitchFamily="50" charset="-128"/>
              </a:rPr>
              <a:t>４</a:t>
            </a:r>
            <a:r>
              <a:rPr lang="ja-JP" altLang="en-US" sz="1800" kern="1200" dirty="0" smtClean="0">
                <a:solidFill>
                  <a:srgbClr val="000000"/>
                </a:solidFill>
                <a:latin typeface="メイリオ" panose="020B0604030504040204" pitchFamily="50" charset="-128"/>
                <a:ea typeface="メイリオ" panose="020B0604030504040204" pitchFamily="50" charset="-128"/>
              </a:rPr>
              <a:t>年度</a:t>
            </a:r>
            <a:r>
              <a:rPr lang="ja-JP" altLang="en-US" sz="1800" kern="1200" dirty="0">
                <a:solidFill>
                  <a:srgbClr val="000000"/>
                </a:solidFill>
                <a:latin typeface="メイリオ" panose="020B0604030504040204" pitchFamily="50" charset="-128"/>
                <a:ea typeface="メイリオ" panose="020B0604030504040204" pitchFamily="50" charset="-128"/>
              </a:rPr>
              <a:t>の件数</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271463" lvl="0" indent="-271463" eaLnBrk="1" hangingPunct="1">
              <a:spcBef>
                <a:spcPct val="0"/>
              </a:spcBef>
              <a:buNone/>
            </a:pPr>
            <a:r>
              <a:rPr lang="ja-JP" altLang="en-US" sz="1800" kern="1200" dirty="0" smtClean="0">
                <a:solidFill>
                  <a:srgbClr val="000000"/>
                </a:solidFill>
                <a:latin typeface="メイリオ" panose="020B0604030504040204" pitchFamily="50" charset="-128"/>
                <a:ea typeface="メイリオ" panose="020B0604030504040204" pitchFamily="50" charset="-128"/>
              </a:rPr>
              <a:t>　</a:t>
            </a:r>
            <a:r>
              <a:rPr lang="en-US" altLang="ja-JP" sz="1800" kern="1200" dirty="0" smtClean="0">
                <a:solidFill>
                  <a:srgbClr val="000000"/>
                </a:solidFill>
                <a:latin typeface="メイリオ" panose="020B0604030504040204" pitchFamily="50" charset="-128"/>
                <a:ea typeface="メイリオ" panose="020B0604030504040204" pitchFamily="50" charset="-128"/>
              </a:rPr>
              <a:t>※</a:t>
            </a:r>
            <a:r>
              <a:rPr lang="ja-JP" altLang="en-US" sz="1800" kern="1200" dirty="0">
                <a:solidFill>
                  <a:srgbClr val="000000"/>
                </a:solidFill>
                <a:latin typeface="メイリオ" panose="020B0604030504040204" pitchFamily="50" charset="-128"/>
                <a:ea typeface="メイリオ" panose="020B0604030504040204" pitchFamily="50" charset="-128"/>
              </a:rPr>
              <a:t>４ 詳細な</a:t>
            </a:r>
            <a:r>
              <a:rPr lang="ja-JP" altLang="en-US" sz="1800" kern="1200" dirty="0" smtClean="0">
                <a:solidFill>
                  <a:srgbClr val="000000"/>
                </a:solidFill>
                <a:latin typeface="メイリオ" panose="020B0604030504040204" pitchFamily="50" charset="-128"/>
                <a:ea typeface="メイリオ" panose="020B0604030504040204" pitchFamily="50" charset="-128"/>
              </a:rPr>
              <a:t>情報のホームページ掲載先</a:t>
            </a:r>
            <a:endParaRPr lang="en-US" altLang="ja-JP" sz="1800" kern="12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smtClean="0">
                <a:latin typeface="メイリオ" panose="020B0604030504040204" pitchFamily="50" charset="-128"/>
                <a:ea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rPr>
              <a:t>https</a:t>
            </a:r>
            <a:r>
              <a:rPr lang="en-US" altLang="ja-JP" sz="1800" dirty="0">
                <a:latin typeface="メイリオ" panose="020B0604030504040204" pitchFamily="50" charset="-128"/>
                <a:ea typeface="メイリオ" panose="020B0604030504040204" pitchFamily="50" charset="-128"/>
              </a:rPr>
              <a:t>://www.pref.kagawa.lg.jp/documents/28969/r5.pdf</a:t>
            </a:r>
            <a:endParaRPr lang="ja-JP" altLang="en-US" sz="18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23</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728199404"/>
              </p:ext>
            </p:extLst>
          </p:nvPr>
        </p:nvGraphicFramePr>
        <p:xfrm>
          <a:off x="683426" y="2504842"/>
          <a:ext cx="7560840" cy="1831022"/>
        </p:xfrm>
        <a:graphic>
          <a:graphicData uri="http://schemas.openxmlformats.org/drawingml/2006/table">
            <a:tbl>
              <a:tblPr firstRow="1" bandRow="1">
                <a:tableStyleId>{2D5ABB26-0587-4C30-8999-92F81FD0307C}</a:tableStyleId>
              </a:tblPr>
              <a:tblGrid>
                <a:gridCol w="2520280">
                  <a:extLst>
                    <a:ext uri="{9D8B030D-6E8A-4147-A177-3AD203B41FA5}">
                      <a16:colId xmlns:a16="http://schemas.microsoft.com/office/drawing/2014/main" val="272850698"/>
                    </a:ext>
                  </a:extLst>
                </a:gridCol>
                <a:gridCol w="2520280">
                  <a:extLst>
                    <a:ext uri="{9D8B030D-6E8A-4147-A177-3AD203B41FA5}">
                      <a16:colId xmlns:a16="http://schemas.microsoft.com/office/drawing/2014/main" val="1078825925"/>
                    </a:ext>
                  </a:extLst>
                </a:gridCol>
                <a:gridCol w="2520280">
                  <a:extLst>
                    <a:ext uri="{9D8B030D-6E8A-4147-A177-3AD203B41FA5}">
                      <a16:colId xmlns:a16="http://schemas.microsoft.com/office/drawing/2014/main" val="257017943"/>
                    </a:ext>
                  </a:extLst>
                </a:gridCol>
              </a:tblGrid>
              <a:tr h="428942">
                <a:tc>
                  <a:txBody>
                    <a:bodyPr/>
                    <a:lstStyle/>
                    <a:p>
                      <a:pPr algn="ctr"/>
                      <a:r>
                        <a:rPr kumimoji="1" lang="ja-JP" altLang="en-US" sz="2000" dirty="0" smtClean="0">
                          <a:latin typeface="メイリオ" panose="020B0604030504040204" pitchFamily="50" charset="-128"/>
                          <a:ea typeface="メイリオ" panose="020B0604030504040204" pitchFamily="50" charset="-128"/>
                        </a:rPr>
                        <a:t>区分</a:t>
                      </a:r>
                      <a:endParaRPr kumimoji="1" lang="ja-JP" altLang="en-US" sz="2000" dirty="0">
                        <a:latin typeface="メイリオ" panose="020B0604030504040204" pitchFamily="50" charset="-128"/>
                        <a:ea typeface="メイリオ" panose="020B0604030504040204" pitchFamily="50" charset="-128"/>
                      </a:endParaRPr>
                    </a:p>
                  </a:txBody>
                  <a:tcPr marL="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dirty="0" smtClean="0">
                          <a:latin typeface="メイリオ" panose="020B0604030504040204" pitchFamily="50" charset="-128"/>
                          <a:ea typeface="メイリオ" panose="020B0604030504040204" pitchFamily="50" charset="-128"/>
                        </a:rPr>
                        <a:t>全国</a:t>
                      </a:r>
                      <a:endParaRPr kumimoji="1" lang="ja-JP" altLang="en-US" sz="2000" dirty="0">
                        <a:latin typeface="メイリオ" panose="020B0604030504040204" pitchFamily="50" charset="-128"/>
                        <a:ea typeface="メイリオ" panose="020B0604030504040204" pitchFamily="50" charset="-128"/>
                      </a:endParaRPr>
                    </a:p>
                  </a:txBody>
                  <a:tcPr marL="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dirty="0" smtClean="0">
                          <a:latin typeface="メイリオ" panose="020B0604030504040204" pitchFamily="50" charset="-128"/>
                          <a:ea typeface="メイリオ" panose="020B0604030504040204" pitchFamily="50" charset="-128"/>
                        </a:rPr>
                        <a:t>香川県</a:t>
                      </a:r>
                      <a:endParaRPr kumimoji="1" lang="ja-JP" altLang="en-US" sz="2000" dirty="0">
                        <a:latin typeface="メイリオ" panose="020B0604030504040204" pitchFamily="50" charset="-128"/>
                        <a:ea typeface="メイリオ" panose="020B0604030504040204" pitchFamily="50" charset="-128"/>
                      </a:endParaRPr>
                    </a:p>
                  </a:txBody>
                  <a:tcPr marL="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701765"/>
                  </a:ext>
                </a:extLst>
              </a:tr>
              <a:tr h="576064">
                <a:tc>
                  <a:txBody>
                    <a:bodyPr/>
                    <a:lstStyle/>
                    <a:p>
                      <a:pPr algn="ctr"/>
                      <a:r>
                        <a:rPr kumimoji="1" lang="ja-JP" altLang="en-US" sz="2000" dirty="0" smtClean="0">
                          <a:latin typeface="メイリオ" panose="020B0604030504040204" pitchFamily="50" charset="-128"/>
                          <a:ea typeface="メイリオ" panose="020B0604030504040204" pitchFamily="50" charset="-128"/>
                        </a:rPr>
                        <a:t>相談・通報件数</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rPr>
                        <a:t>（</a:t>
                      </a:r>
                      <a:r>
                        <a:rPr kumimoji="1" lang="en-US" altLang="ja-JP" sz="2000" dirty="0" smtClean="0">
                          <a:latin typeface="メイリオ" panose="020B0604030504040204" pitchFamily="50" charset="-128"/>
                          <a:ea typeface="メイリオ" panose="020B0604030504040204" pitchFamily="50" charset="-128"/>
                        </a:rPr>
                        <a:t>※</a:t>
                      </a:r>
                      <a:r>
                        <a:rPr kumimoji="1" lang="ja-JP" altLang="en-US" sz="2000" dirty="0" smtClean="0">
                          <a:latin typeface="メイリオ" panose="020B0604030504040204" pitchFamily="50" charset="-128"/>
                          <a:ea typeface="メイリオ" panose="020B0604030504040204" pitchFamily="50" charset="-128"/>
                        </a:rPr>
                        <a:t>１）</a:t>
                      </a:r>
                      <a:endParaRPr kumimoji="1" lang="ja-JP" altLang="en-US" sz="2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latin typeface="メイリオ" panose="020B0604030504040204" pitchFamily="50" charset="-128"/>
                          <a:ea typeface="メイリオ" panose="020B0604030504040204" pitchFamily="50" charset="-128"/>
                        </a:rPr>
                        <a:t>3,441</a:t>
                      </a:r>
                      <a:r>
                        <a:rPr kumimoji="1" lang="ja-JP" altLang="en-US" sz="2000" dirty="0" smtClean="0">
                          <a:latin typeface="メイリオ" panose="020B0604030504040204" pitchFamily="50" charset="-128"/>
                          <a:ea typeface="メイリオ" panose="020B0604030504040204" pitchFamily="50" charset="-128"/>
                        </a:rPr>
                        <a:t>件</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rPr>
                        <a:t>（</a:t>
                      </a:r>
                      <a:r>
                        <a:rPr kumimoji="1" lang="en-US" altLang="ja-JP" sz="2000" dirty="0" smtClean="0">
                          <a:latin typeface="メイリオ" panose="020B0604030504040204" pitchFamily="50" charset="-128"/>
                          <a:ea typeface="メイリオ" panose="020B0604030504040204" pitchFamily="50" charset="-128"/>
                        </a:rPr>
                        <a:t>2,795</a:t>
                      </a:r>
                      <a:r>
                        <a:rPr kumimoji="1" lang="ja-JP" altLang="en-US" sz="2000" dirty="0" smtClean="0">
                          <a:latin typeface="メイリオ" panose="020B0604030504040204" pitchFamily="50" charset="-128"/>
                          <a:ea typeface="メイリオ" panose="020B0604030504040204" pitchFamily="50" charset="-128"/>
                        </a:rPr>
                        <a:t>件）</a:t>
                      </a:r>
                      <a:endParaRPr kumimoji="1" lang="ja-JP" altLang="en-US" sz="2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latin typeface="メイリオ" panose="020B0604030504040204" pitchFamily="50" charset="-128"/>
                          <a:ea typeface="メイリオ" panose="020B0604030504040204" pitchFamily="50" charset="-128"/>
                        </a:rPr>
                        <a:t>26</a:t>
                      </a:r>
                      <a:r>
                        <a:rPr kumimoji="1" lang="ja-JP" altLang="en-US" sz="2000" dirty="0" smtClean="0">
                          <a:latin typeface="メイリオ" panose="020B0604030504040204" pitchFamily="50" charset="-128"/>
                          <a:ea typeface="メイリオ" panose="020B0604030504040204" pitchFamily="50" charset="-128"/>
                        </a:rPr>
                        <a:t>件</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rPr>
                        <a:t>（</a:t>
                      </a:r>
                      <a:r>
                        <a:rPr kumimoji="1" lang="en-US" altLang="ja-JP" sz="2000" dirty="0" smtClean="0">
                          <a:latin typeface="メイリオ" panose="020B0604030504040204" pitchFamily="50" charset="-128"/>
                          <a:ea typeface="メイリオ" panose="020B0604030504040204" pitchFamily="50" charset="-128"/>
                        </a:rPr>
                        <a:t>22</a:t>
                      </a:r>
                      <a:r>
                        <a:rPr kumimoji="1" lang="ja-JP" altLang="en-US" sz="2000" dirty="0" smtClean="0">
                          <a:latin typeface="メイリオ" panose="020B0604030504040204" pitchFamily="50" charset="-128"/>
                          <a:ea typeface="メイリオ" panose="020B0604030504040204" pitchFamily="50" charset="-128"/>
                        </a:rPr>
                        <a:t>件）</a:t>
                      </a:r>
                      <a:endParaRPr kumimoji="1" lang="ja-JP" altLang="en-US" sz="2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0199543"/>
                  </a:ext>
                </a:extLst>
              </a:tr>
              <a:tr h="576064">
                <a:tc>
                  <a:txBody>
                    <a:bodyPr/>
                    <a:lstStyle/>
                    <a:p>
                      <a:pPr algn="ctr"/>
                      <a:r>
                        <a:rPr kumimoji="1" lang="ja-JP" altLang="en-US" sz="2000" dirty="0" smtClean="0">
                          <a:latin typeface="メイリオ" panose="020B0604030504040204" pitchFamily="50" charset="-128"/>
                          <a:ea typeface="メイリオ" panose="020B0604030504040204" pitchFamily="50" charset="-128"/>
                        </a:rPr>
                        <a:t>虐待判断件数</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rPr>
                        <a:t>（</a:t>
                      </a:r>
                      <a:r>
                        <a:rPr kumimoji="1" lang="en-US" altLang="ja-JP" sz="2000" dirty="0" smtClean="0">
                          <a:latin typeface="メイリオ" panose="020B0604030504040204" pitchFamily="50" charset="-128"/>
                          <a:ea typeface="メイリオ" panose="020B0604030504040204" pitchFamily="50" charset="-128"/>
                        </a:rPr>
                        <a:t>※</a:t>
                      </a:r>
                      <a:r>
                        <a:rPr kumimoji="1" lang="ja-JP" altLang="en-US" sz="2000" dirty="0" smtClean="0">
                          <a:latin typeface="メイリオ" panose="020B0604030504040204" pitchFamily="50" charset="-128"/>
                          <a:ea typeface="メイリオ" panose="020B0604030504040204" pitchFamily="50" charset="-128"/>
                        </a:rPr>
                        <a:t>２）</a:t>
                      </a:r>
                      <a:endParaRPr kumimoji="1" lang="ja-JP" altLang="en-US" sz="2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latin typeface="メイリオ" panose="020B0604030504040204" pitchFamily="50" charset="-128"/>
                          <a:ea typeface="メイリオ" panose="020B0604030504040204" pitchFamily="50" charset="-128"/>
                        </a:rPr>
                        <a:t>1,123</a:t>
                      </a:r>
                      <a:r>
                        <a:rPr kumimoji="1" lang="ja-JP" altLang="en-US" sz="2000" dirty="0" smtClean="0">
                          <a:latin typeface="メイリオ" panose="020B0604030504040204" pitchFamily="50" charset="-128"/>
                          <a:ea typeface="メイリオ" panose="020B0604030504040204" pitchFamily="50" charset="-128"/>
                        </a:rPr>
                        <a:t>件</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rPr>
                        <a:t>（</a:t>
                      </a:r>
                      <a:r>
                        <a:rPr kumimoji="1" lang="en-US" altLang="ja-JP" sz="2000" dirty="0" smtClean="0">
                          <a:latin typeface="メイリオ" panose="020B0604030504040204" pitchFamily="50" charset="-128"/>
                          <a:ea typeface="メイリオ" panose="020B0604030504040204" pitchFamily="50" charset="-128"/>
                        </a:rPr>
                        <a:t>856</a:t>
                      </a:r>
                      <a:r>
                        <a:rPr kumimoji="1" lang="ja-JP" altLang="en-US" sz="2000" dirty="0" smtClean="0">
                          <a:latin typeface="メイリオ" panose="020B0604030504040204" pitchFamily="50" charset="-128"/>
                          <a:ea typeface="メイリオ" panose="020B0604030504040204" pitchFamily="50" charset="-128"/>
                        </a:rPr>
                        <a:t>件）</a:t>
                      </a:r>
                      <a:endParaRPr kumimoji="1" lang="ja-JP" altLang="en-US" sz="2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latin typeface="メイリオ" panose="020B0604030504040204" pitchFamily="50" charset="-128"/>
                          <a:ea typeface="メイリオ" panose="020B0604030504040204" pitchFamily="50" charset="-128"/>
                        </a:rPr>
                        <a:t>11</a:t>
                      </a:r>
                      <a:r>
                        <a:rPr kumimoji="1" lang="ja-JP" altLang="en-US" sz="2000" dirty="0" smtClean="0">
                          <a:latin typeface="メイリオ" panose="020B0604030504040204" pitchFamily="50" charset="-128"/>
                          <a:ea typeface="メイリオ" panose="020B0604030504040204" pitchFamily="50" charset="-128"/>
                        </a:rPr>
                        <a:t>件</a:t>
                      </a:r>
                      <a:endParaRPr kumimoji="1" lang="en-US" altLang="ja-JP" sz="2000" dirty="0" smtClean="0">
                        <a:latin typeface="メイリオ" panose="020B0604030504040204" pitchFamily="50" charset="-128"/>
                        <a:ea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rPr>
                        <a:t>（</a:t>
                      </a:r>
                      <a:r>
                        <a:rPr kumimoji="1" lang="en-US" altLang="ja-JP" sz="2000" dirty="0" smtClean="0">
                          <a:latin typeface="メイリオ" panose="020B0604030504040204" pitchFamily="50" charset="-128"/>
                          <a:ea typeface="メイリオ" panose="020B0604030504040204" pitchFamily="50" charset="-128"/>
                        </a:rPr>
                        <a:t>8</a:t>
                      </a:r>
                      <a:r>
                        <a:rPr kumimoji="1" lang="ja-JP" altLang="en-US" sz="2000" dirty="0" smtClean="0">
                          <a:latin typeface="メイリオ" panose="020B0604030504040204" pitchFamily="50" charset="-128"/>
                          <a:ea typeface="メイリオ" panose="020B0604030504040204" pitchFamily="50" charset="-128"/>
                        </a:rPr>
                        <a:t>件）</a:t>
                      </a:r>
                      <a:endParaRPr kumimoji="1" lang="ja-JP" altLang="en-US" sz="2000" dirty="0">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1513706"/>
                  </a:ext>
                </a:extLst>
              </a:tr>
            </a:tbl>
          </a:graphicData>
        </a:graphic>
      </p:graphicFrame>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7866" y="5742969"/>
            <a:ext cx="406400" cy="406400"/>
          </a:xfrm>
          <a:prstGeom prst="rect">
            <a:avLst/>
          </a:prstGeom>
        </p:spPr>
      </p:pic>
    </p:spTree>
    <p:extLst>
      <p:ext uri="{BB962C8B-B14F-4D97-AF65-F5344CB8AC3E}">
        <p14:creationId xmlns:p14="http://schemas.microsoft.com/office/powerpoint/2010/main" val="507325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24</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9" name="コンテンツ プレースホルダー 3"/>
          <p:cNvSpPr txBox="1">
            <a:spLocks/>
          </p:cNvSpPr>
          <p:nvPr/>
        </p:nvSpPr>
        <p:spPr bwMode="auto">
          <a:xfrm>
            <a:off x="457199" y="1301725"/>
            <a:ext cx="84999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ＭＳ ゴシック" panose="020B0609070205080204" pitchFamily="49" charset="-128"/>
                <a:ea typeface="ＭＳ ゴシック" panose="020B0609070205080204" pitchFamily="49" charset="-128"/>
              </a:defRPr>
            </a:lvl2pPr>
            <a:lvl3pPr marL="1143000" indent="-228600" algn="l" rtl="0" eaLnBrk="0" fontAlgn="base" hangingPunct="0">
              <a:spcBef>
                <a:spcPct val="20000"/>
              </a:spcBef>
              <a:spcAft>
                <a:spcPct val="0"/>
              </a:spcAft>
              <a:buChar char="•"/>
              <a:defRPr kumimoji="1" sz="2400">
                <a:solidFill>
                  <a:schemeClr val="tx1"/>
                </a:solidFill>
                <a:latin typeface="ＭＳ ゴシック" panose="020B0609070205080204" pitchFamily="49" charset="-128"/>
                <a:ea typeface="ＭＳ ゴシック" panose="020B0609070205080204" pitchFamily="49" charset="-128"/>
              </a:defRPr>
            </a:lvl3pPr>
            <a:lvl4pPr marL="16002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4pPr>
            <a:lvl5pPr marL="20574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Clr>
                <a:srgbClr val="000000"/>
              </a:buClr>
              <a:buFontTx/>
              <a:buNone/>
            </a:pPr>
            <a:r>
              <a:rPr lang="ja-JP" altLang="en-US" sz="2000" kern="0" dirty="0">
                <a:latin typeface="メイリオ" panose="020B0604030504040204" pitchFamily="50" charset="-128"/>
                <a:ea typeface="メイリオ" panose="020B0604030504040204" pitchFamily="50" charset="-128"/>
              </a:rPr>
              <a:t>（１）虐待の</a:t>
            </a:r>
            <a:r>
              <a:rPr lang="ja-JP" altLang="en-US" sz="2000" kern="0" dirty="0" smtClean="0">
                <a:latin typeface="メイリオ" panose="020B0604030504040204" pitchFamily="50" charset="-128"/>
                <a:ea typeface="メイリオ" panose="020B0604030504040204" pitchFamily="50" charset="-128"/>
              </a:rPr>
              <a:t>防止</a:t>
            </a:r>
            <a:endParaRPr lang="en-US" altLang="ja-JP" sz="2000" kern="0" dirty="0" smtClean="0">
              <a:latin typeface="メイリオ" panose="020B0604030504040204" pitchFamily="50" charset="-128"/>
              <a:ea typeface="メイリオ" panose="020B0604030504040204" pitchFamily="50" charset="-128"/>
            </a:endParaRPr>
          </a:p>
          <a:p>
            <a:pPr marL="0" indent="0">
              <a:buClr>
                <a:srgbClr val="000000"/>
              </a:buClr>
              <a:buFontTx/>
              <a:buNone/>
            </a:pPr>
            <a:r>
              <a:rPr lang="ja-JP" altLang="en-US" sz="2000" kern="0" dirty="0" smtClean="0">
                <a:latin typeface="メイリオ" panose="020B0604030504040204" pitchFamily="50" charset="-128"/>
                <a:ea typeface="メイリオ" panose="020B0604030504040204" pitchFamily="50" charset="-128"/>
              </a:rPr>
              <a:t>   ① 虐待の防止のための対策を検討する委員会を定期的に開催</a:t>
            </a:r>
            <a:r>
              <a:rPr lang="ja-JP" altLang="en-US" sz="2000" kern="0" dirty="0" err="1" smtClean="0">
                <a:latin typeface="メイリオ" panose="020B0604030504040204" pitchFamily="50" charset="-128"/>
                <a:ea typeface="メイリオ" panose="020B0604030504040204" pitchFamily="50" charset="-128"/>
              </a:rPr>
              <a:t>するとと</a:t>
            </a:r>
            <a:endParaRPr lang="en-US" altLang="ja-JP" sz="2000" kern="0" dirty="0" smtClean="0">
              <a:latin typeface="メイリオ" panose="020B0604030504040204" pitchFamily="50" charset="-128"/>
              <a:ea typeface="メイリオ" panose="020B0604030504040204" pitchFamily="50" charset="-128"/>
            </a:endParaRPr>
          </a:p>
          <a:p>
            <a:pPr marL="0" indent="0">
              <a:buClr>
                <a:srgbClr val="000000"/>
              </a:buClr>
              <a:buFontTx/>
              <a:buNone/>
            </a:pPr>
            <a:r>
              <a:rPr lang="en-US" altLang="ja-JP" sz="2000" kern="0" dirty="0">
                <a:latin typeface="メイリオ" panose="020B0604030504040204" pitchFamily="50" charset="-128"/>
                <a:ea typeface="メイリオ" panose="020B0604030504040204" pitchFamily="50" charset="-128"/>
              </a:rPr>
              <a:t> </a:t>
            </a:r>
            <a:r>
              <a:rPr lang="en-US" altLang="ja-JP" sz="2000" kern="0" dirty="0" smtClean="0">
                <a:latin typeface="メイリオ" panose="020B0604030504040204" pitchFamily="50" charset="-128"/>
                <a:ea typeface="メイリオ" panose="020B0604030504040204" pitchFamily="50" charset="-128"/>
              </a:rPr>
              <a:t>      </a:t>
            </a:r>
            <a:r>
              <a:rPr lang="ja-JP" altLang="en-US" sz="2000" kern="0" dirty="0" smtClean="0">
                <a:latin typeface="メイリオ" panose="020B0604030504040204" pitchFamily="50" charset="-128"/>
                <a:ea typeface="メイリオ" panose="020B0604030504040204" pitchFamily="50" charset="-128"/>
              </a:rPr>
              <a:t>もに、その結果について、介護職員その他の従業者に周知徹底を図</a:t>
            </a:r>
            <a:endParaRPr lang="en-US" altLang="ja-JP" sz="2000" kern="0" dirty="0" smtClean="0">
              <a:latin typeface="メイリオ" panose="020B0604030504040204" pitchFamily="50" charset="-128"/>
              <a:ea typeface="メイリオ" panose="020B0604030504040204" pitchFamily="50" charset="-128"/>
            </a:endParaRPr>
          </a:p>
          <a:p>
            <a:pPr marL="0" indent="0">
              <a:buClr>
                <a:srgbClr val="000000"/>
              </a:buClr>
              <a:buFontTx/>
              <a:buNone/>
            </a:pPr>
            <a:r>
              <a:rPr lang="en-US" altLang="ja-JP" sz="2000" kern="0" dirty="0">
                <a:latin typeface="メイリオ" panose="020B0604030504040204" pitchFamily="50" charset="-128"/>
                <a:ea typeface="メイリオ" panose="020B0604030504040204" pitchFamily="50" charset="-128"/>
              </a:rPr>
              <a:t> </a:t>
            </a:r>
            <a:r>
              <a:rPr lang="en-US" altLang="ja-JP" sz="2000" kern="0" dirty="0" smtClean="0">
                <a:latin typeface="メイリオ" panose="020B0604030504040204" pitchFamily="50" charset="-128"/>
                <a:ea typeface="メイリオ" panose="020B0604030504040204" pitchFamily="50" charset="-128"/>
              </a:rPr>
              <a:t>      </a:t>
            </a:r>
            <a:r>
              <a:rPr lang="ja-JP" altLang="en-US" sz="2000" kern="0" dirty="0" smtClean="0">
                <a:latin typeface="メイリオ" panose="020B0604030504040204" pitchFamily="50" charset="-128"/>
                <a:ea typeface="メイリオ" panose="020B0604030504040204" pitchFamily="50" charset="-128"/>
              </a:rPr>
              <a:t>ること。</a:t>
            </a:r>
            <a:endParaRPr lang="en-US" altLang="ja-JP" sz="2000" kern="0" dirty="0" smtClean="0">
              <a:latin typeface="メイリオ" panose="020B0604030504040204" pitchFamily="50" charset="-128"/>
              <a:ea typeface="メイリオ" panose="020B0604030504040204" pitchFamily="50" charset="-128"/>
            </a:endParaRPr>
          </a:p>
          <a:p>
            <a:pPr marL="0" indent="0">
              <a:buClr>
                <a:srgbClr val="000000"/>
              </a:buClr>
              <a:buNone/>
            </a:pPr>
            <a:r>
              <a:rPr lang="ja-JP" altLang="en-US" sz="2000" kern="0" dirty="0">
                <a:solidFill>
                  <a:srgbClr val="FF0000"/>
                </a:solidFill>
                <a:latin typeface="メイリオ" panose="020B0604030504040204" pitchFamily="50" charset="-128"/>
                <a:ea typeface="メイリオ" panose="020B0604030504040204" pitchFamily="50" charset="-128"/>
              </a:rPr>
              <a:t>　</a:t>
            </a:r>
            <a:r>
              <a:rPr lang="ja-JP" altLang="en-US" sz="2000" kern="0" dirty="0" smtClean="0">
                <a:latin typeface="メイリオ" panose="020B0604030504040204" pitchFamily="50" charset="-128"/>
                <a:ea typeface="メイリオ" panose="020B0604030504040204" pitchFamily="50" charset="-128"/>
              </a:rPr>
              <a:t>■</a:t>
            </a:r>
            <a:r>
              <a:rPr lang="ja-JP" altLang="en-US" sz="2000" kern="0" dirty="0" smtClean="0">
                <a:solidFill>
                  <a:srgbClr val="FF0000"/>
                </a:solidFill>
                <a:latin typeface="メイリオ" panose="020B0604030504040204" pitchFamily="50" charset="-128"/>
                <a:ea typeface="メイリオ" panose="020B0604030504040204" pitchFamily="50" charset="-128"/>
              </a:rPr>
              <a:t>定期的に</a:t>
            </a:r>
            <a:r>
              <a:rPr lang="ja-JP" altLang="en-US" sz="2000" kern="0" dirty="0" smtClean="0">
                <a:latin typeface="メイリオ" panose="020B0604030504040204" pitchFamily="50" charset="-128"/>
                <a:ea typeface="メイリオ" panose="020B0604030504040204" pitchFamily="50" charset="-128"/>
              </a:rPr>
              <a:t>委員会を開催すること。</a:t>
            </a:r>
            <a:endParaRPr lang="en-US" altLang="ja-JP" sz="2000" kern="0" dirty="0" smtClean="0">
              <a:latin typeface="メイリオ" panose="020B0604030504040204" pitchFamily="50" charset="-128"/>
              <a:ea typeface="メイリオ" panose="020B0604030504040204" pitchFamily="50" charset="-128"/>
            </a:endParaRPr>
          </a:p>
          <a:p>
            <a:pPr marL="0" indent="0">
              <a:buClr>
                <a:srgbClr val="000000"/>
              </a:buClr>
              <a:buNone/>
            </a:pPr>
            <a:r>
              <a:rPr lang="ja-JP" altLang="en-US" sz="2000" kern="0" dirty="0" smtClean="0">
                <a:latin typeface="メイリオ" panose="020B0604030504040204" pitchFamily="50" charset="-128"/>
                <a:ea typeface="メイリオ" panose="020B0604030504040204" pitchFamily="50" charset="-128"/>
              </a:rPr>
              <a:t>　■委員会で検討した</a:t>
            </a:r>
            <a:r>
              <a:rPr lang="ja-JP" altLang="en-US" sz="2000" kern="0" dirty="0" smtClean="0">
                <a:solidFill>
                  <a:srgbClr val="FF0000"/>
                </a:solidFill>
                <a:latin typeface="メイリオ" panose="020B0604030504040204" pitchFamily="50" charset="-128"/>
                <a:ea typeface="メイリオ" panose="020B0604030504040204" pitchFamily="50" charset="-128"/>
              </a:rPr>
              <a:t>結果</a:t>
            </a:r>
            <a:r>
              <a:rPr lang="ja-JP" altLang="en-US" sz="2000" kern="0" dirty="0" smtClean="0">
                <a:latin typeface="メイリオ" panose="020B0604030504040204" pitchFamily="50" charset="-128"/>
                <a:ea typeface="メイリオ" panose="020B0604030504040204" pitchFamily="50" charset="-128"/>
              </a:rPr>
              <a:t>を、</a:t>
            </a:r>
            <a:r>
              <a:rPr lang="ja-JP" altLang="en-US" sz="2000" kern="0" dirty="0" smtClean="0">
                <a:solidFill>
                  <a:srgbClr val="FF0000"/>
                </a:solidFill>
                <a:latin typeface="メイリオ" panose="020B0604030504040204" pitchFamily="50" charset="-128"/>
                <a:ea typeface="メイリオ" panose="020B0604030504040204" pitchFamily="50" charset="-128"/>
              </a:rPr>
              <a:t>従業者</a:t>
            </a:r>
            <a:r>
              <a:rPr lang="ja-JP" altLang="en-US" sz="2000" kern="0" dirty="0" smtClean="0">
                <a:latin typeface="メイリオ" panose="020B0604030504040204" pitchFamily="50" charset="-128"/>
                <a:ea typeface="メイリオ" panose="020B0604030504040204" pitchFamily="50" charset="-128"/>
              </a:rPr>
              <a:t>に</a:t>
            </a:r>
            <a:r>
              <a:rPr lang="ja-JP" altLang="en-US" sz="2000" kern="0" dirty="0" smtClean="0">
                <a:solidFill>
                  <a:srgbClr val="FF0000"/>
                </a:solidFill>
                <a:latin typeface="メイリオ" panose="020B0604030504040204" pitchFamily="50" charset="-128"/>
                <a:ea typeface="メイリオ" panose="020B0604030504040204" pitchFamily="50" charset="-128"/>
              </a:rPr>
              <a:t>周知徹底</a:t>
            </a:r>
            <a:r>
              <a:rPr lang="ja-JP" altLang="en-US" sz="2000" kern="0" dirty="0" smtClean="0">
                <a:latin typeface="メイリオ" panose="020B0604030504040204" pitchFamily="50" charset="-128"/>
                <a:ea typeface="メイリオ" panose="020B0604030504040204" pitchFamily="50" charset="-128"/>
              </a:rPr>
              <a:t>を図る。</a:t>
            </a: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marL="0" indent="0">
              <a:buClr>
                <a:srgbClr val="000000"/>
              </a:buClr>
              <a:buFontTx/>
              <a:buNone/>
            </a:pPr>
            <a:endParaRPr lang="ja-JP" altLang="en-US" sz="1800" kern="0" dirty="0" smtClean="0">
              <a:latin typeface="メイリオ" panose="020B0604030504040204" pitchFamily="50" charset="-128"/>
              <a:ea typeface="メイリオ" panose="020B0604030504040204" pitchFamily="50" charset="-128"/>
            </a:endParaRPr>
          </a:p>
          <a:p>
            <a:pPr marL="0" indent="0">
              <a:buClr>
                <a:srgbClr val="000000"/>
              </a:buClr>
              <a:buFontTx/>
              <a:buNone/>
            </a:pPr>
            <a:endParaRPr lang="en-US" altLang="ja-JP" sz="2000" kern="0" dirty="0" smtClean="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602736" y="4511359"/>
            <a:ext cx="8208912"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他委員会と一体的に合同開催しており、</a:t>
            </a:r>
            <a:r>
              <a:rPr lang="ja-JP" altLang="en-US" sz="2000" kern="0" dirty="0">
                <a:latin typeface="メイリオ" panose="020B0604030504040204" pitchFamily="50" charset="-128"/>
                <a:ea typeface="メイリオ" panose="020B0604030504040204" pitchFamily="50" charset="-128"/>
              </a:rPr>
              <a:t>虐待の防止のための対策を検討する</a:t>
            </a:r>
            <a:r>
              <a:rPr lang="ja-JP" altLang="en-US" sz="2000" kern="0" dirty="0" smtClean="0">
                <a:latin typeface="メイリオ" panose="020B0604030504040204" pitchFamily="50" charset="-128"/>
                <a:ea typeface="メイリオ" panose="020B0604030504040204" pitchFamily="50" charset="-128"/>
              </a:rPr>
              <a:t>委員会としての</a:t>
            </a:r>
            <a:r>
              <a:rPr lang="ja-JP" altLang="en-US" sz="2000" kern="0" dirty="0" smtClean="0">
                <a:solidFill>
                  <a:srgbClr val="000000"/>
                </a:solidFill>
                <a:latin typeface="メイリオ" panose="020B0604030504040204" pitchFamily="50" charset="-128"/>
                <a:ea typeface="メイリオ" panose="020B0604030504040204" pitchFamily="50" charset="-128"/>
              </a:rPr>
              <a:t>記録が確認できない。</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委員会の結果について、周知が一部の職員にとどまっている。</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6042025"/>
            <a:ext cx="406400" cy="406400"/>
          </a:xfrm>
          <a:prstGeom prst="rect">
            <a:avLst/>
          </a:prstGeom>
        </p:spPr>
      </p:pic>
    </p:spTree>
    <p:extLst>
      <p:ext uri="{BB962C8B-B14F-4D97-AF65-F5344CB8AC3E}">
        <p14:creationId xmlns:p14="http://schemas.microsoft.com/office/powerpoint/2010/main" val="1350752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9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360123" y="1217645"/>
            <a:ext cx="8488909" cy="4247737"/>
          </a:xfrm>
        </p:spPr>
        <p:txBody>
          <a:bodyPr/>
          <a:lstStyle/>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② 虐待防止のための指針を整備すること。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　　</a:t>
            </a:r>
            <a:r>
              <a:rPr lang="en-US" altLang="ja-JP" sz="1800" dirty="0" smtClean="0">
                <a:solidFill>
                  <a:srgbClr val="292929"/>
                </a:solidFill>
                <a:latin typeface="メイリオ" panose="020B0604030504040204" pitchFamily="50" charset="-128"/>
                <a:ea typeface="メイリオ" panose="020B0604030504040204" pitchFamily="50" charset="-128"/>
              </a:rPr>
              <a:t>※</a:t>
            </a:r>
            <a:r>
              <a:rPr lang="ja-JP" altLang="en-US" sz="1800" dirty="0">
                <a:solidFill>
                  <a:srgbClr val="292929"/>
                </a:solidFill>
                <a:latin typeface="メイリオ" panose="020B0604030504040204" pitchFamily="50" charset="-128"/>
                <a:ea typeface="メイリオ" panose="020B0604030504040204" pitchFamily="50" charset="-128"/>
              </a:rPr>
              <a:t>指針には、次のような項目を盛り込むこととする。</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①施設</a:t>
            </a:r>
            <a:r>
              <a:rPr lang="ja-JP" altLang="en-US" sz="2000" dirty="0">
                <a:solidFill>
                  <a:srgbClr val="292929"/>
                </a:solidFill>
                <a:latin typeface="メイリオ" panose="020B0604030504040204" pitchFamily="50" charset="-128"/>
                <a:ea typeface="メイリオ" panose="020B0604030504040204" pitchFamily="50" charset="-128"/>
              </a:rPr>
              <a:t>に</a:t>
            </a:r>
            <a:r>
              <a:rPr lang="ja-JP" altLang="en-US" sz="2000" dirty="0" smtClean="0">
                <a:solidFill>
                  <a:srgbClr val="292929"/>
                </a:solidFill>
                <a:latin typeface="メイリオ" panose="020B0604030504040204" pitchFamily="50" charset="-128"/>
                <a:ea typeface="メイリオ" panose="020B0604030504040204" pitchFamily="50" charset="-128"/>
              </a:rPr>
              <a:t>おける虐待の防止に</a:t>
            </a:r>
            <a:r>
              <a:rPr lang="ja-JP" altLang="en-US" sz="2000" dirty="0">
                <a:solidFill>
                  <a:srgbClr val="292929"/>
                </a:solidFill>
                <a:latin typeface="メイリオ" panose="020B0604030504040204" pitchFamily="50" charset="-128"/>
                <a:ea typeface="メイリオ" panose="020B0604030504040204" pitchFamily="50" charset="-128"/>
              </a:rPr>
              <a:t>関する基本的</a:t>
            </a:r>
            <a:r>
              <a:rPr lang="ja-JP" altLang="en-US" sz="2000" dirty="0" smtClean="0">
                <a:solidFill>
                  <a:srgbClr val="292929"/>
                </a:solidFill>
                <a:latin typeface="メイリオ" panose="020B0604030504040204" pitchFamily="50" charset="-128"/>
                <a:ea typeface="メイリオ" panose="020B0604030504040204" pitchFamily="50" charset="-128"/>
              </a:rPr>
              <a:t>考え方</a:t>
            </a:r>
            <a:endParaRPr lang="ja-JP" altLang="en-US"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②虐待防止委員会その他の施設内の組織に関する事項</a:t>
            </a:r>
            <a:endParaRPr lang="ja-JP" altLang="en-US"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③虐待の防止のための職員</a:t>
            </a:r>
            <a:r>
              <a:rPr lang="ja-JP" altLang="en-US" sz="2000" dirty="0">
                <a:solidFill>
                  <a:srgbClr val="292929"/>
                </a:solidFill>
                <a:latin typeface="メイリオ" panose="020B0604030504040204" pitchFamily="50" charset="-128"/>
                <a:ea typeface="メイリオ" panose="020B0604030504040204" pitchFamily="50" charset="-128"/>
              </a:rPr>
              <a:t>研修に関する基本方針</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④虐待等が発生した場合の対応方法に関する基本方針</a:t>
            </a:r>
            <a:endParaRPr lang="ja-JP" altLang="en-US"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⑤虐待等が発生した場合の相談・報告体制に関する事項</a:t>
            </a:r>
            <a:endParaRPr lang="ja-JP" altLang="en-US"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⑥成年後見制度の利用支援に関する事項</a:t>
            </a:r>
            <a:endParaRPr lang="ja-JP" altLang="en-US"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⑦虐待等に係る苦情解決方法に関する事項</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solidFill>
                  <a:srgbClr val="292929"/>
                </a:solidFill>
                <a:latin typeface="メイリオ" panose="020B0604030504040204" pitchFamily="50" charset="-128"/>
                <a:ea typeface="メイリオ" panose="020B0604030504040204" pitchFamily="50" charset="-128"/>
              </a:rPr>
              <a:t>　</a:t>
            </a:r>
            <a:r>
              <a:rPr lang="ja-JP" altLang="en-US" sz="1800" dirty="0" smtClean="0">
                <a:solidFill>
                  <a:srgbClr val="292929"/>
                </a:solidFill>
                <a:latin typeface="メイリオ" panose="020B0604030504040204" pitchFamily="50" charset="-128"/>
                <a:ea typeface="メイリオ" panose="020B0604030504040204" pitchFamily="50" charset="-128"/>
              </a:rPr>
              <a:t>　  ⑧入所者等に対する当該指針の閲覧に関する事項</a:t>
            </a:r>
            <a:endParaRPr lang="en-US" altLang="ja-JP" sz="18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1800" dirty="0">
                <a:solidFill>
                  <a:srgbClr val="292929"/>
                </a:solidFill>
                <a:latin typeface="メイリオ" panose="020B0604030504040204" pitchFamily="50" charset="-128"/>
                <a:ea typeface="メイリオ" panose="020B0604030504040204" pitchFamily="50" charset="-128"/>
              </a:rPr>
              <a:t> </a:t>
            </a:r>
            <a:r>
              <a:rPr lang="en-US" altLang="ja-JP" sz="1800" dirty="0" smtClean="0">
                <a:solidFill>
                  <a:srgbClr val="292929"/>
                </a:solidFill>
                <a:latin typeface="メイリオ" panose="020B0604030504040204" pitchFamily="50" charset="-128"/>
                <a:ea typeface="メイリオ" panose="020B0604030504040204" pitchFamily="50" charset="-128"/>
              </a:rPr>
              <a:t>       </a:t>
            </a:r>
            <a:r>
              <a:rPr lang="ja-JP" altLang="en-US" sz="1800" dirty="0" smtClean="0">
                <a:solidFill>
                  <a:srgbClr val="292929"/>
                </a:solidFill>
                <a:latin typeface="メイリオ" panose="020B0604030504040204" pitchFamily="50" charset="-128"/>
                <a:ea typeface="メイリオ" panose="020B0604030504040204" pitchFamily="50" charset="-128"/>
              </a:rPr>
              <a:t>⑨その他虐待の防止の推進のために必要な事項</a:t>
            </a:r>
            <a:endParaRPr lang="en-US" altLang="ja-JP" sz="2000" dirty="0" smtClean="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25</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500121" y="5465382"/>
            <a:ext cx="8208912"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指針の項目が不足している。</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指針の内容と実態が異なっている。</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9"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5303" y="4914442"/>
            <a:ext cx="406400" cy="406400"/>
          </a:xfrm>
          <a:prstGeom prst="rect">
            <a:avLst/>
          </a:prstGeom>
        </p:spPr>
      </p:pic>
    </p:spTree>
    <p:extLst>
      <p:ext uri="{BB962C8B-B14F-4D97-AF65-F5344CB8AC3E}">
        <p14:creationId xmlns:p14="http://schemas.microsoft.com/office/powerpoint/2010/main" val="1883463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26</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9" name="コンテンツ プレースホルダー 3"/>
          <p:cNvSpPr txBox="1">
            <a:spLocks/>
          </p:cNvSpPr>
          <p:nvPr/>
        </p:nvSpPr>
        <p:spPr bwMode="auto">
          <a:xfrm>
            <a:off x="457199" y="1701478"/>
            <a:ext cx="8339560" cy="229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ＭＳ ゴシック" panose="020B0609070205080204" pitchFamily="49" charset="-128"/>
                <a:ea typeface="ＭＳ ゴシック" panose="020B0609070205080204" pitchFamily="49" charset="-128"/>
              </a:defRPr>
            </a:lvl2pPr>
            <a:lvl3pPr marL="1143000" indent="-228600" algn="l" rtl="0" eaLnBrk="0" fontAlgn="base" hangingPunct="0">
              <a:spcBef>
                <a:spcPct val="20000"/>
              </a:spcBef>
              <a:spcAft>
                <a:spcPct val="0"/>
              </a:spcAft>
              <a:buChar char="•"/>
              <a:defRPr kumimoji="1" sz="2400">
                <a:solidFill>
                  <a:schemeClr val="tx1"/>
                </a:solidFill>
                <a:latin typeface="ＭＳ ゴシック" panose="020B0609070205080204" pitchFamily="49" charset="-128"/>
                <a:ea typeface="ＭＳ ゴシック" panose="020B0609070205080204" pitchFamily="49" charset="-128"/>
              </a:defRPr>
            </a:lvl3pPr>
            <a:lvl4pPr marL="16002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4pPr>
            <a:lvl5pPr marL="2057400" indent="-228600" algn="l" rtl="0" eaLnBrk="0" fontAlgn="base" hangingPunct="0">
              <a:spcBef>
                <a:spcPct val="20000"/>
              </a:spcBef>
              <a:spcAft>
                <a:spcPct val="0"/>
              </a:spcAft>
              <a:buChar char="»"/>
              <a:defRPr kumimoji="1" sz="2000">
                <a:solidFill>
                  <a:schemeClr val="tx1"/>
                </a:solidFill>
                <a:latin typeface="ＭＳ ゴシック" panose="020B0609070205080204" pitchFamily="49" charset="-128"/>
                <a:ea typeface="ＭＳ ゴシック" panose="020B0609070205080204" pitchFamily="49"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Clr>
                <a:srgbClr val="000000"/>
              </a:buClr>
              <a:buFontTx/>
              <a:buNone/>
            </a:pPr>
            <a:r>
              <a:rPr lang="ja-JP" altLang="en-US" sz="2000" kern="0" dirty="0">
                <a:latin typeface="メイリオ" panose="020B0604030504040204" pitchFamily="50" charset="-128"/>
                <a:ea typeface="メイリオ" panose="020B0604030504040204" pitchFamily="50" charset="-128"/>
              </a:rPr>
              <a:t>③</a:t>
            </a:r>
            <a:r>
              <a:rPr lang="ja-JP" altLang="en-US" sz="2000" kern="0" dirty="0" smtClean="0">
                <a:latin typeface="メイリオ" panose="020B0604030504040204" pitchFamily="50" charset="-128"/>
                <a:ea typeface="メイリオ" panose="020B0604030504040204" pitchFamily="50" charset="-128"/>
              </a:rPr>
              <a:t> 従業者に対し、虐待防止のための研修を定期的に実施すること。</a:t>
            </a: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kern="0" dirty="0" smtClean="0">
                <a:latin typeface="メイリオ" panose="020B0604030504040204" pitchFamily="50" charset="-128"/>
                <a:ea typeface="メイリオ" panose="020B0604030504040204" pitchFamily="50" charset="-128"/>
              </a:rPr>
              <a:t>定期的な教育</a:t>
            </a:r>
            <a:r>
              <a:rPr lang="ja-JP" altLang="en-US" sz="2000" kern="0" dirty="0" smtClean="0">
                <a:solidFill>
                  <a:srgbClr val="FF0000"/>
                </a:solidFill>
                <a:latin typeface="メイリオ" panose="020B0604030504040204" pitchFamily="50" charset="-128"/>
                <a:ea typeface="メイリオ" panose="020B0604030504040204" pitchFamily="50" charset="-128"/>
              </a:rPr>
              <a:t>（年</a:t>
            </a:r>
            <a:r>
              <a:rPr lang="en-US" altLang="ja-JP" sz="2000" kern="0" dirty="0" smtClean="0">
                <a:solidFill>
                  <a:srgbClr val="FF0000"/>
                </a:solidFill>
                <a:latin typeface="メイリオ" panose="020B0604030504040204" pitchFamily="50" charset="-128"/>
                <a:ea typeface="メイリオ" panose="020B0604030504040204" pitchFamily="50" charset="-128"/>
              </a:rPr>
              <a:t>2</a:t>
            </a:r>
            <a:r>
              <a:rPr lang="ja-JP" altLang="en-US" sz="2000" kern="0" dirty="0" smtClean="0">
                <a:solidFill>
                  <a:srgbClr val="FF0000"/>
                </a:solidFill>
                <a:latin typeface="メイリオ" panose="020B0604030504040204" pitchFamily="50" charset="-128"/>
                <a:ea typeface="メイリオ" panose="020B0604030504040204" pitchFamily="50" charset="-128"/>
              </a:rPr>
              <a:t>回以上）</a:t>
            </a:r>
            <a:r>
              <a:rPr lang="ja-JP" altLang="en-US" sz="2000" kern="0" dirty="0" smtClean="0">
                <a:latin typeface="メイリオ" panose="020B0604030504040204" pitchFamily="50" charset="-128"/>
                <a:ea typeface="メイリオ" panose="020B0604030504040204" pitchFamily="50" charset="-128"/>
              </a:rPr>
              <a:t>及び</a:t>
            </a:r>
            <a:r>
              <a:rPr lang="ja-JP" altLang="en-US" sz="2000" kern="0" dirty="0" smtClean="0">
                <a:solidFill>
                  <a:srgbClr val="FF0000"/>
                </a:solidFill>
                <a:latin typeface="メイリオ" panose="020B0604030504040204" pitchFamily="50" charset="-128"/>
                <a:ea typeface="メイリオ" panose="020B0604030504040204" pitchFamily="50" charset="-128"/>
              </a:rPr>
              <a:t>新規採用時</a:t>
            </a:r>
            <a:r>
              <a:rPr lang="ja-JP" altLang="en-US" sz="2000" kern="0" dirty="0" smtClean="0">
                <a:latin typeface="メイリオ" panose="020B0604030504040204" pitchFamily="50" charset="-128"/>
                <a:ea typeface="メイリオ" panose="020B0604030504040204" pitchFamily="50" charset="-128"/>
              </a:rPr>
              <a:t>には必ず実施すること。</a:t>
            </a: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r>
              <a:rPr lang="ja-JP" altLang="en-US" sz="2000" kern="0" dirty="0" smtClean="0">
                <a:latin typeface="メイリオ" panose="020B0604030504040204" pitchFamily="50" charset="-128"/>
                <a:ea typeface="メイリオ" panose="020B0604030504040204" pitchFamily="50" charset="-128"/>
              </a:rPr>
              <a:t>研修の</a:t>
            </a:r>
            <a:r>
              <a:rPr lang="ja-JP" altLang="en-US" sz="2000" kern="0" dirty="0" smtClean="0">
                <a:solidFill>
                  <a:srgbClr val="FF0000"/>
                </a:solidFill>
                <a:latin typeface="メイリオ" panose="020B0604030504040204" pitchFamily="50" charset="-128"/>
                <a:ea typeface="メイリオ" panose="020B0604030504040204" pitchFamily="50" charset="-128"/>
              </a:rPr>
              <a:t>実施内容</a:t>
            </a:r>
            <a:r>
              <a:rPr lang="ja-JP" altLang="en-US" sz="2000" kern="0" dirty="0" smtClean="0">
                <a:latin typeface="メイリオ" panose="020B0604030504040204" pitchFamily="50" charset="-128"/>
                <a:ea typeface="メイリオ" panose="020B0604030504040204" pitchFamily="50" charset="-128"/>
              </a:rPr>
              <a:t>についても</a:t>
            </a:r>
            <a:r>
              <a:rPr lang="ja-JP" altLang="en-US" sz="2000" kern="0" dirty="0" smtClean="0">
                <a:solidFill>
                  <a:srgbClr val="FF0000"/>
                </a:solidFill>
                <a:latin typeface="メイリオ" panose="020B0604030504040204" pitchFamily="50" charset="-128"/>
                <a:ea typeface="メイリオ" panose="020B0604030504040204" pitchFamily="50" charset="-128"/>
              </a:rPr>
              <a:t>記録</a:t>
            </a:r>
            <a:r>
              <a:rPr lang="ja-JP" altLang="en-US" sz="2000" kern="0" dirty="0" smtClean="0">
                <a:latin typeface="メイリオ" panose="020B0604030504040204" pitchFamily="50" charset="-128"/>
                <a:ea typeface="メイリオ" panose="020B0604030504040204" pitchFamily="50" charset="-128"/>
              </a:rPr>
              <a:t>することが必要。</a:t>
            </a: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a:buClr>
                <a:srgbClr val="000000"/>
              </a:buClr>
              <a:buFont typeface="Wingdings" panose="05000000000000000000" pitchFamily="2" charset="2"/>
              <a:buChar char="n"/>
            </a:pPr>
            <a:endParaRPr lang="en-US" altLang="ja-JP" sz="2000" kern="0" dirty="0" smtClean="0">
              <a:latin typeface="メイリオ" panose="020B0604030504040204" pitchFamily="50" charset="-128"/>
              <a:ea typeface="メイリオ" panose="020B0604030504040204" pitchFamily="50" charset="-128"/>
            </a:endParaRPr>
          </a:p>
          <a:p>
            <a:pPr marL="0" indent="0">
              <a:buClr>
                <a:srgbClr val="000000"/>
              </a:buClr>
              <a:buFontTx/>
              <a:buNone/>
            </a:pPr>
            <a:endParaRPr lang="ja-JP" altLang="en-US" sz="1800" kern="0" dirty="0" smtClean="0">
              <a:latin typeface="メイリオ" panose="020B0604030504040204" pitchFamily="50" charset="-128"/>
              <a:ea typeface="メイリオ" panose="020B0604030504040204" pitchFamily="50" charset="-128"/>
            </a:endParaRPr>
          </a:p>
          <a:p>
            <a:pPr marL="0" indent="0">
              <a:buClr>
                <a:srgbClr val="000000"/>
              </a:buClr>
              <a:buFontTx/>
              <a:buNone/>
            </a:pPr>
            <a:endParaRPr lang="en-US" altLang="ja-JP" sz="2000" kern="0" dirty="0" smtClean="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57199" y="3387937"/>
            <a:ext cx="8229601"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noProof="0" dirty="0" smtClean="0">
                <a:solidFill>
                  <a:srgbClr val="000000"/>
                </a:solidFill>
                <a:latin typeface="メイリオ" panose="020B0604030504040204" pitchFamily="50" charset="-128"/>
                <a:ea typeface="メイリオ" panose="020B0604030504040204" pitchFamily="50" charset="-128"/>
              </a:rPr>
              <a:t>研修を年</a:t>
            </a:r>
            <a:r>
              <a:rPr lang="en-US" altLang="ja-JP" sz="2000" kern="0" noProof="0" dirty="0" smtClean="0">
                <a:solidFill>
                  <a:srgbClr val="000000"/>
                </a:solidFill>
                <a:latin typeface="メイリオ" panose="020B0604030504040204" pitchFamily="50" charset="-128"/>
                <a:ea typeface="メイリオ" panose="020B0604030504040204" pitchFamily="50" charset="-128"/>
              </a:rPr>
              <a:t>1</a:t>
            </a:r>
            <a:r>
              <a:rPr lang="ja-JP" altLang="en-US" sz="2000" kern="0" noProof="0" dirty="0" smtClean="0">
                <a:solidFill>
                  <a:srgbClr val="000000"/>
                </a:solidFill>
                <a:latin typeface="メイリオ" panose="020B0604030504040204" pitchFamily="50" charset="-128"/>
                <a:ea typeface="メイリオ" panose="020B0604030504040204" pitchFamily="50" charset="-128"/>
              </a:rPr>
              <a:t>回しか実施していない。</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研修</a:t>
            </a:r>
            <a:r>
              <a:rPr lang="ja-JP" altLang="en-US" sz="2000" kern="0" dirty="0" smtClean="0">
                <a:solidFill>
                  <a:srgbClr val="000000"/>
                </a:solidFill>
                <a:latin typeface="メイリオ" panose="020B0604030504040204" pitchFamily="50" charset="-128"/>
                <a:ea typeface="メイリオ" panose="020B0604030504040204" pitchFamily="50" charset="-128"/>
              </a:rPr>
              <a:t>の実施内容を記録していない。</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0629" y="4923784"/>
            <a:ext cx="406400" cy="406400"/>
          </a:xfrm>
          <a:prstGeom prst="rect">
            <a:avLst/>
          </a:prstGeom>
        </p:spPr>
      </p:pic>
    </p:spTree>
    <p:extLst>
      <p:ext uri="{BB962C8B-B14F-4D97-AF65-F5344CB8AC3E}">
        <p14:creationId xmlns:p14="http://schemas.microsoft.com/office/powerpoint/2010/main" val="2967394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5"/>
            <a:ext cx="8323545" cy="5198465"/>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8</a:t>
            </a:r>
            <a:r>
              <a:rPr lang="ja-JP" altLang="en-US" sz="2400" dirty="0">
                <a:solidFill>
                  <a:srgbClr val="292929"/>
                </a:solidFill>
                <a:latin typeface="メイリオ" panose="020B0604030504040204" pitchFamily="50" charset="-128"/>
                <a:ea typeface="メイリオ" panose="020B0604030504040204" pitchFamily="50" charset="-128"/>
              </a:rPr>
              <a:t>　口腔</a:t>
            </a:r>
            <a:r>
              <a:rPr lang="ja-JP" altLang="en-US" sz="2400" dirty="0" smtClean="0">
                <a:solidFill>
                  <a:srgbClr val="292929"/>
                </a:solidFill>
                <a:latin typeface="メイリオ" panose="020B0604030504040204" pitchFamily="50" charset="-128"/>
                <a:ea typeface="メイリオ" panose="020B0604030504040204" pitchFamily="50" charset="-128"/>
              </a:rPr>
              <a:t>衛生の管理に</a:t>
            </a:r>
            <a:r>
              <a:rPr lang="ja-JP" altLang="en-US" sz="2400" dirty="0">
                <a:solidFill>
                  <a:srgbClr val="292929"/>
                </a:solidFill>
                <a:latin typeface="メイリオ" panose="020B0604030504040204" pitchFamily="50" charset="-128"/>
                <a:ea typeface="メイリオ" panose="020B0604030504040204" pitchFamily="50" charset="-128"/>
              </a:rPr>
              <a:t>関する</a:t>
            </a:r>
            <a:r>
              <a:rPr lang="ja-JP" altLang="en-US" sz="2400" dirty="0" smtClean="0">
                <a:solidFill>
                  <a:srgbClr val="292929"/>
                </a:solidFill>
                <a:latin typeface="メイリオ" panose="020B0604030504040204" pitchFamily="50" charset="-128"/>
                <a:ea typeface="メイリオ" panose="020B0604030504040204" pitchFamily="50" charset="-128"/>
              </a:rPr>
              <a:t>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短期を除く</a:t>
            </a:r>
            <a:r>
              <a:rPr lang="en-US" altLang="ja-JP" sz="2400" dirty="0" smtClean="0">
                <a:solidFill>
                  <a:srgbClr val="292929"/>
                </a:solidFill>
                <a:latin typeface="メイリオ" panose="020B0604030504040204" pitchFamily="50" charset="-128"/>
                <a:ea typeface="メイリオ" panose="020B0604030504040204" pitchFamily="50" charset="-128"/>
              </a:rPr>
              <a:t>】</a:t>
            </a: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（１）口腔衛生の管理体制を整備し、各入所者の状態に応じた口腔衛生</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　　の管理を計画的に行わなければならない。</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smtClean="0">
                <a:latin typeface="メイリオ" panose="020B0604030504040204" pitchFamily="50" charset="-128"/>
                <a:ea typeface="メイリオ" panose="020B0604030504040204" pitchFamily="50" charset="-128"/>
              </a:rPr>
              <a:t>① 歯科医師又は歯科医師等の指示を受けた歯科衛生士（以下「歯科医　　</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師等」という。）が、施設の</a:t>
            </a:r>
            <a:r>
              <a:rPr lang="ja-JP" altLang="en-US" sz="2000" dirty="0" smtClean="0">
                <a:solidFill>
                  <a:srgbClr val="FF0000"/>
                </a:solidFill>
                <a:latin typeface="メイリオ" panose="020B0604030504040204" pitchFamily="50" charset="-128"/>
                <a:ea typeface="メイリオ" panose="020B0604030504040204" pitchFamily="50" charset="-128"/>
              </a:rPr>
              <a:t>介護職員に</a:t>
            </a:r>
            <a:r>
              <a:rPr lang="ja-JP" altLang="en-US" sz="2000" dirty="0" smtClean="0">
                <a:latin typeface="メイリオ" panose="020B0604030504040204" pitchFamily="50" charset="-128"/>
                <a:ea typeface="メイリオ" panose="020B0604030504040204" pitchFamily="50" charset="-128"/>
              </a:rPr>
              <a:t>対する口腔衛生の管理に係る　</a:t>
            </a:r>
            <a:endParaRPr lang="en-US" altLang="ja-JP" sz="2000" dirty="0" smtClean="0">
              <a:latin typeface="メイリオ" panose="020B0604030504040204" pitchFamily="50" charset="-128"/>
              <a:ea typeface="メイリオ" panose="020B0604030504040204" pitchFamily="50" charset="-128"/>
            </a:endParaRPr>
          </a:p>
          <a:p>
            <a:pPr marL="0" indent="0">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技術的助言及び指導を年２回以上</a:t>
            </a:r>
            <a:r>
              <a:rPr lang="ja-JP" altLang="en-US" sz="2000" dirty="0" smtClean="0">
                <a:latin typeface="メイリオ" panose="020B0604030504040204" pitchFamily="50" charset="-128"/>
                <a:ea typeface="メイリオ" panose="020B0604030504040204" pitchFamily="50" charset="-128"/>
              </a:rPr>
              <a:t>行うこと。</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smtClean="0">
                <a:solidFill>
                  <a:srgbClr val="292929"/>
                </a:solidFill>
                <a:latin typeface="メイリオ" panose="020B0604030504040204" pitchFamily="50" charset="-128"/>
                <a:ea typeface="メイリオ" panose="020B0604030504040204" pitchFamily="50" charset="-128"/>
              </a:rPr>
              <a:t>②施設の</a:t>
            </a:r>
            <a:r>
              <a:rPr lang="ja-JP" altLang="en-US" sz="2000" dirty="0" smtClean="0">
                <a:solidFill>
                  <a:srgbClr val="FF0000"/>
                </a:solidFill>
                <a:latin typeface="メイリオ" panose="020B0604030504040204" pitchFamily="50" charset="-128"/>
                <a:ea typeface="メイリオ" panose="020B0604030504040204" pitchFamily="50" charset="-128"/>
              </a:rPr>
              <a:t>従業者</a:t>
            </a:r>
            <a:r>
              <a:rPr lang="ja-JP" altLang="en-US" sz="2000" dirty="0" smtClean="0">
                <a:solidFill>
                  <a:srgbClr val="292929"/>
                </a:solidFill>
                <a:latin typeface="メイリオ" panose="020B0604030504040204" pitchFamily="50" charset="-128"/>
                <a:ea typeface="メイリオ" panose="020B0604030504040204" pitchFamily="50" charset="-128"/>
              </a:rPr>
              <a:t>又は</a:t>
            </a:r>
            <a:r>
              <a:rPr lang="ja-JP" altLang="en-US" sz="2000" dirty="0" smtClean="0">
                <a:solidFill>
                  <a:srgbClr val="FF0000"/>
                </a:solidFill>
                <a:latin typeface="メイリオ" panose="020B0604030504040204" pitchFamily="50" charset="-128"/>
                <a:ea typeface="メイリオ" panose="020B0604030504040204" pitchFamily="50" charset="-128"/>
              </a:rPr>
              <a:t>歯科医師等</a:t>
            </a:r>
            <a:r>
              <a:rPr lang="ja-JP" altLang="en-US" sz="2000" dirty="0" smtClean="0">
                <a:solidFill>
                  <a:srgbClr val="292929"/>
                </a:solidFill>
                <a:latin typeface="メイリオ" panose="020B0604030504040204" pitchFamily="50" charset="-128"/>
                <a:ea typeface="メイリオ" panose="020B0604030504040204" pitchFamily="50" charset="-128"/>
              </a:rPr>
              <a:t>が入所者毎に</a:t>
            </a:r>
            <a:r>
              <a:rPr lang="ja-JP" altLang="en-US" sz="2000" dirty="0" smtClean="0">
                <a:solidFill>
                  <a:srgbClr val="FF0000"/>
                </a:solidFill>
                <a:latin typeface="メイリオ" panose="020B0604030504040204" pitchFamily="50" charset="-128"/>
                <a:ea typeface="メイリオ" panose="020B0604030504040204" pitchFamily="50" charset="-128"/>
              </a:rPr>
              <a:t>施設入所時</a:t>
            </a:r>
            <a:r>
              <a:rPr lang="ja-JP" altLang="en-US" sz="2000" dirty="0" smtClean="0">
                <a:solidFill>
                  <a:srgbClr val="292929"/>
                </a:solidFill>
                <a:latin typeface="メイリオ" panose="020B0604030504040204" pitchFamily="50" charset="-128"/>
                <a:ea typeface="メイリオ" panose="020B0604030504040204" pitchFamily="50" charset="-128"/>
              </a:rPr>
              <a:t>及び</a:t>
            </a:r>
            <a:r>
              <a:rPr lang="ja-JP" altLang="en-US" sz="2000" dirty="0" smtClean="0">
                <a:solidFill>
                  <a:srgbClr val="FF0000"/>
                </a:solidFill>
                <a:latin typeface="メイリオ" panose="020B0604030504040204" pitchFamily="50" charset="-128"/>
                <a:ea typeface="メイリオ" panose="020B0604030504040204" pitchFamily="50" charset="-128"/>
              </a:rPr>
              <a:t>月に１回程</a:t>
            </a:r>
            <a:endParaRPr lang="en-US" altLang="ja-JP" sz="2000" dirty="0" smtClean="0">
              <a:solidFill>
                <a:srgbClr val="FF0000"/>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度</a:t>
            </a:r>
            <a:r>
              <a:rPr lang="ja-JP" altLang="en-US" sz="2000" dirty="0" smtClean="0">
                <a:solidFill>
                  <a:srgbClr val="292929"/>
                </a:solidFill>
                <a:latin typeface="メイリオ" panose="020B0604030504040204" pitchFamily="50" charset="-128"/>
                <a:ea typeface="メイリオ" panose="020B0604030504040204" pitchFamily="50" charset="-128"/>
              </a:rPr>
              <a:t>の口腔の健康状態の</a:t>
            </a:r>
            <a:r>
              <a:rPr lang="ja-JP" altLang="en-US" sz="2000" dirty="0" smtClean="0">
                <a:solidFill>
                  <a:srgbClr val="FF0000"/>
                </a:solidFill>
                <a:latin typeface="メイリオ" panose="020B0604030504040204" pitchFamily="50" charset="-128"/>
                <a:ea typeface="メイリオ" panose="020B0604030504040204" pitchFamily="50" charset="-128"/>
              </a:rPr>
              <a:t>評価</a:t>
            </a:r>
            <a:r>
              <a:rPr lang="ja-JP" altLang="en-US" sz="2000" dirty="0" smtClean="0">
                <a:solidFill>
                  <a:srgbClr val="292929"/>
                </a:solidFill>
                <a:latin typeface="メイリオ" panose="020B0604030504040204" pitchFamily="50" charset="-128"/>
                <a:ea typeface="メイリオ" panose="020B0604030504040204" pitchFamily="50" charset="-128"/>
              </a:rPr>
              <a:t>を実施すること。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smtClean="0">
                <a:solidFill>
                  <a:srgbClr val="292929"/>
                </a:solidFill>
                <a:latin typeface="メイリオ" panose="020B0604030504040204" pitchFamily="50" charset="-128"/>
                <a:ea typeface="メイリオ" panose="020B0604030504040204" pitchFamily="50" charset="-128"/>
              </a:rPr>
              <a:t>③①の技術的助言及び指導に基づき、以下の事項を記載した、入所者の</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口腔衛生の管理体制に係る計画を作成</a:t>
            </a:r>
            <a:r>
              <a:rPr lang="ja-JP" altLang="en-US" sz="2000" dirty="0" smtClean="0">
                <a:solidFill>
                  <a:srgbClr val="292929"/>
                </a:solidFill>
                <a:latin typeface="メイリオ" panose="020B0604030504040204" pitchFamily="50" charset="-128"/>
                <a:ea typeface="メイリオ" panose="020B0604030504040204" pitchFamily="50" charset="-128"/>
              </a:rPr>
              <a:t>し、必要に応じて</a:t>
            </a:r>
            <a:r>
              <a:rPr lang="ja-JP" altLang="en-US" sz="2000" dirty="0" smtClean="0">
                <a:solidFill>
                  <a:srgbClr val="FF0000"/>
                </a:solidFill>
                <a:latin typeface="メイリオ" panose="020B0604030504040204" pitchFamily="50" charset="-128"/>
                <a:ea typeface="メイリオ" panose="020B0604030504040204" pitchFamily="50" charset="-128"/>
              </a:rPr>
              <a:t>見直す</a:t>
            </a:r>
            <a:r>
              <a:rPr lang="ja-JP" altLang="en-US" sz="2000" dirty="0" smtClean="0">
                <a:solidFill>
                  <a:srgbClr val="292929"/>
                </a:solidFill>
                <a:latin typeface="メイリオ" panose="020B0604030504040204" pitchFamily="50" charset="-128"/>
                <a:ea typeface="メイリオ" panose="020B0604030504040204" pitchFamily="50" charset="-128"/>
              </a:rPr>
              <a:t>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1800" dirty="0" smtClean="0">
                <a:solidFill>
                  <a:srgbClr val="292929"/>
                </a:solidFill>
                <a:latin typeface="メイリオ" panose="020B0604030504040204" pitchFamily="50" charset="-128"/>
                <a:ea typeface="メイリオ" panose="020B0604030504040204" pitchFamily="50" charset="-128"/>
              </a:rPr>
              <a:t>イ　助言を行った歯科医師</a:t>
            </a:r>
            <a:endParaRPr lang="en-US" altLang="ja-JP" sz="18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a:t>
            </a:r>
            <a:r>
              <a:rPr lang="ja-JP" altLang="en-US" sz="1800" dirty="0" smtClean="0">
                <a:solidFill>
                  <a:srgbClr val="292929"/>
                </a:solidFill>
                <a:latin typeface="メイリオ" panose="020B0604030504040204" pitchFamily="50" charset="-128"/>
                <a:ea typeface="メイリオ" panose="020B0604030504040204" pitchFamily="50" charset="-128"/>
              </a:rPr>
              <a:t>ロ　歯科医師からの助言の要点</a:t>
            </a:r>
            <a:endParaRPr lang="en-US" altLang="ja-JP" sz="18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a:t>
            </a:r>
            <a:r>
              <a:rPr lang="ja-JP" altLang="en-US" sz="1800" dirty="0" smtClean="0">
                <a:solidFill>
                  <a:srgbClr val="292929"/>
                </a:solidFill>
                <a:latin typeface="メイリオ" panose="020B0604030504040204" pitchFamily="50" charset="-128"/>
                <a:ea typeface="メイリオ" panose="020B0604030504040204" pitchFamily="50" charset="-128"/>
              </a:rPr>
              <a:t>ハ　具体的方策</a:t>
            </a:r>
            <a:endParaRPr lang="en-US" altLang="ja-JP" sz="18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a:t>
            </a:r>
            <a:r>
              <a:rPr lang="ja-JP" altLang="en-US" sz="1800" dirty="0" smtClean="0">
                <a:solidFill>
                  <a:srgbClr val="292929"/>
                </a:solidFill>
                <a:latin typeface="メイリオ" panose="020B0604030504040204" pitchFamily="50" charset="-128"/>
                <a:ea typeface="メイリオ" panose="020B0604030504040204" pitchFamily="50" charset="-128"/>
              </a:rPr>
              <a:t>二　当該施設における実施目標</a:t>
            </a:r>
            <a:endParaRPr lang="en-US" altLang="ja-JP" sz="18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1800" dirty="0">
                <a:solidFill>
                  <a:srgbClr val="292929"/>
                </a:solidFill>
                <a:latin typeface="メイリオ" panose="020B0604030504040204" pitchFamily="50" charset="-128"/>
                <a:ea typeface="メイリオ" panose="020B0604030504040204" pitchFamily="50" charset="-128"/>
              </a:rPr>
              <a:t>　</a:t>
            </a:r>
            <a:r>
              <a:rPr lang="ja-JP" altLang="en-US" sz="1800" dirty="0" smtClean="0">
                <a:solidFill>
                  <a:srgbClr val="292929"/>
                </a:solidFill>
                <a:latin typeface="メイリオ" panose="020B0604030504040204" pitchFamily="50" charset="-128"/>
                <a:ea typeface="メイリオ" panose="020B0604030504040204" pitchFamily="50" charset="-128"/>
              </a:rPr>
              <a:t>ホ　留意事項・特記事項</a:t>
            </a:r>
            <a:endParaRPr lang="en-US" altLang="ja-JP" sz="18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27</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5540140"/>
            <a:ext cx="406400" cy="406400"/>
          </a:xfrm>
          <a:prstGeom prst="rect">
            <a:avLst/>
          </a:prstGeom>
        </p:spPr>
      </p:pic>
    </p:spTree>
    <p:extLst>
      <p:ext uri="{BB962C8B-B14F-4D97-AF65-F5344CB8AC3E}">
        <p14:creationId xmlns:p14="http://schemas.microsoft.com/office/powerpoint/2010/main" val="1531358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8" y="1301726"/>
            <a:ext cx="8597349" cy="4212384"/>
          </a:xfrm>
        </p:spPr>
        <p:txBody>
          <a:bodyPr/>
          <a:lstStyle/>
          <a:p>
            <a:pPr marL="0" indent="0">
              <a:buClr>
                <a:srgbClr val="000000"/>
              </a:buClr>
              <a:buNone/>
            </a:pPr>
            <a:r>
              <a:rPr lang="ja-JP" altLang="en-US" sz="2000" dirty="0" smtClean="0">
                <a:solidFill>
                  <a:srgbClr val="292929"/>
                </a:solidFill>
                <a:latin typeface="メイリオ" panose="020B0604030504040204" pitchFamily="50" charset="-128"/>
                <a:ea typeface="メイリオ" panose="020B0604030504040204" pitchFamily="50" charset="-128"/>
              </a:rPr>
              <a:t>④介護職員に対する口腔清掃等に係る技術的助言及び指導又は③の計画</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に関する技術的助言及び指導は、</a:t>
            </a:r>
            <a:r>
              <a:rPr lang="ja-JP" altLang="en-US" sz="2000" dirty="0" smtClean="0">
                <a:solidFill>
                  <a:srgbClr val="FF0000"/>
                </a:solidFill>
                <a:latin typeface="メイリオ" panose="020B0604030504040204" pitchFamily="50" charset="-128"/>
                <a:ea typeface="メイリオ" panose="020B0604030504040204" pitchFamily="50" charset="-128"/>
              </a:rPr>
              <a:t>歯科訪問診療</a:t>
            </a:r>
            <a:r>
              <a:rPr lang="ja-JP" altLang="en-US" sz="2000" dirty="0" smtClean="0">
                <a:latin typeface="メイリオ" panose="020B0604030504040204" pitchFamily="50" charset="-128"/>
                <a:ea typeface="メイリオ" panose="020B0604030504040204" pitchFamily="50" charset="-128"/>
              </a:rPr>
              <a:t>又は</a:t>
            </a:r>
            <a:r>
              <a:rPr lang="ja-JP" altLang="en-US" sz="2000" dirty="0" smtClean="0">
                <a:solidFill>
                  <a:srgbClr val="FF0000"/>
                </a:solidFill>
                <a:latin typeface="メイリオ" panose="020B0604030504040204" pitchFamily="50" charset="-128"/>
                <a:ea typeface="メイリオ" panose="020B0604030504040204" pitchFamily="50" charset="-128"/>
              </a:rPr>
              <a:t>訪問歯科衛生指導</a:t>
            </a:r>
            <a:endParaRPr lang="en-US" altLang="ja-JP" sz="2000" dirty="0" smtClean="0">
              <a:solidFill>
                <a:srgbClr val="FF0000"/>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の実施時間以外の時間帯に行う</a:t>
            </a:r>
            <a:r>
              <a:rPr lang="ja-JP" altLang="en-US" sz="2000" dirty="0" smtClean="0">
                <a:solidFill>
                  <a:srgbClr val="292929"/>
                </a:solidFill>
                <a:latin typeface="メイリオ" panose="020B0604030504040204" pitchFamily="50" charset="-128"/>
                <a:ea typeface="メイリオ" panose="020B0604030504040204" pitchFamily="50" charset="-128"/>
              </a:rPr>
              <a:t>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施設と計画に関する技術的助言若しくは指導又は口腔の健康状態の評　</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価を行う歯科医師等においては、</a:t>
            </a:r>
            <a:r>
              <a:rPr lang="ja-JP" altLang="en-US" sz="2000" dirty="0" smtClean="0">
                <a:solidFill>
                  <a:srgbClr val="FF0000"/>
                </a:solidFill>
                <a:latin typeface="メイリオ" panose="020B0604030504040204" pitchFamily="50" charset="-128"/>
                <a:ea typeface="メイリオ" panose="020B0604030504040204" pitchFamily="50" charset="-128"/>
              </a:rPr>
              <a:t>実施事項等を文書で取り決める</a:t>
            </a:r>
            <a:r>
              <a:rPr lang="ja-JP" altLang="en-US" sz="2000" dirty="0" smtClean="0">
                <a:solidFill>
                  <a:srgbClr val="292929"/>
                </a:solidFill>
                <a:latin typeface="メイリオ" panose="020B0604030504040204" pitchFamily="50" charset="-128"/>
                <a:ea typeface="メイリオ" panose="020B0604030504040204" pitchFamily="50" charset="-128"/>
              </a:rPr>
              <a:t>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28</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57199" y="3244928"/>
            <a:ext cx="8229601" cy="3170099"/>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介護職員が、歯科医師等から</a:t>
            </a:r>
            <a:r>
              <a:rPr lang="ja-JP" altLang="en-US" sz="2000" kern="0" dirty="0">
                <a:latin typeface="メイリオ" panose="020B0604030504040204" pitchFamily="50" charset="-128"/>
                <a:ea typeface="メイリオ" panose="020B0604030504040204" pitchFamily="50" charset="-128"/>
              </a:rPr>
              <a:t>技術的助言及び指導を年２回</a:t>
            </a:r>
            <a:r>
              <a:rPr lang="ja-JP" altLang="en-US" sz="2000" kern="0" dirty="0" smtClean="0">
                <a:latin typeface="メイリオ" panose="020B0604030504040204" pitchFamily="50" charset="-128"/>
                <a:ea typeface="メイリオ" panose="020B0604030504040204" pitchFamily="50" charset="-128"/>
              </a:rPr>
              <a:t>以上受けていない。</a:t>
            </a:r>
            <a:endParaRPr lang="en-US" altLang="ja-JP" sz="2000" kern="0" dirty="0" smtClean="0">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latin typeface="メイリオ" panose="020B0604030504040204" pitchFamily="50" charset="-128"/>
                <a:ea typeface="メイリオ" panose="020B0604030504040204" pitchFamily="50" charset="-128"/>
              </a:rPr>
              <a:t>入所者毎に施設入所時及び月に１回程度、口腔の健康状態の評価を実施していない。</a:t>
            </a:r>
            <a:endParaRPr lang="en-US" altLang="ja-JP" sz="2000" kern="0" dirty="0" smtClean="0">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latin typeface="メイリオ" panose="020B0604030504040204" pitchFamily="50" charset="-128"/>
                <a:ea typeface="メイリオ" panose="020B0604030504040204" pitchFamily="50" charset="-128"/>
              </a:rPr>
              <a:t>口腔の健康状態の</a:t>
            </a:r>
            <a:r>
              <a:rPr lang="ja-JP" altLang="en-US" sz="2000" kern="0" dirty="0" smtClean="0">
                <a:latin typeface="メイリオ" panose="020B0604030504040204" pitchFamily="50" charset="-128"/>
                <a:ea typeface="メイリオ" panose="020B0604030504040204" pitchFamily="50" charset="-128"/>
              </a:rPr>
              <a:t>評価に、口腔衛生管理加算や口腔連携強化加算の様式を使用している。</a:t>
            </a:r>
            <a:endParaRPr lang="en-US" altLang="ja-JP" sz="1600" kern="0" dirty="0" smtClean="0">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入所者の口腔衛生の管理体制に係る計画を作成していない。</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歯科医師等と実施事項等を文書で</a:t>
            </a:r>
            <a:r>
              <a:rPr lang="ja-JP" altLang="en-US" sz="2000" kern="0" dirty="0" smtClean="0">
                <a:solidFill>
                  <a:srgbClr val="000000"/>
                </a:solidFill>
                <a:latin typeface="メイリオ" panose="020B0604030504040204" pitchFamily="50" charset="-128"/>
                <a:ea typeface="メイリオ" panose="020B0604030504040204" pitchFamily="50" charset="-128"/>
              </a:rPr>
              <a:t>取り決めていない。</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9141" y="5676467"/>
            <a:ext cx="406400" cy="406400"/>
          </a:xfrm>
          <a:prstGeom prst="rect">
            <a:avLst/>
          </a:prstGeom>
        </p:spPr>
      </p:pic>
    </p:spTree>
    <p:extLst>
      <p:ext uri="{BB962C8B-B14F-4D97-AF65-F5344CB8AC3E}">
        <p14:creationId xmlns:p14="http://schemas.microsoft.com/office/powerpoint/2010/main" val="3830584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4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42509"/>
            <a:ext cx="8499987" cy="3595958"/>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③</a:t>
            </a:r>
            <a:r>
              <a:rPr lang="ja-JP" altLang="en-US" sz="2000" dirty="0" smtClean="0">
                <a:latin typeface="メイリオ" panose="020B0604030504040204" pitchFamily="50" charset="-128"/>
                <a:ea typeface="メイリオ" panose="020B0604030504040204" pitchFamily="50" charset="-128"/>
              </a:rPr>
              <a:t> 身体的</a:t>
            </a:r>
            <a:r>
              <a:rPr lang="ja-JP" altLang="en-US" sz="2000" dirty="0">
                <a:latin typeface="メイリオ" panose="020B0604030504040204" pitchFamily="50" charset="-128"/>
                <a:ea typeface="メイリオ" panose="020B0604030504040204" pitchFamily="50" charset="-128"/>
              </a:rPr>
              <a:t>拘束</a:t>
            </a:r>
            <a:r>
              <a:rPr lang="ja-JP" altLang="en-US" sz="2000" dirty="0" smtClean="0">
                <a:latin typeface="メイリオ" panose="020B0604030504040204" pitchFamily="50" charset="-128"/>
                <a:ea typeface="メイリオ" panose="020B0604030504040204" pitchFamily="50" charset="-128"/>
              </a:rPr>
              <a:t>等の適正化のための指針を整備すること。</a:t>
            </a: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r>
              <a:rPr lang="en-US" altLang="ja-JP"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指針には、次のような項目を盛り込むこととする。</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①施設における身体的拘束等の適正化に関する基本的考え方</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②身体的拘束適正化検討委員会その他の施設内の組織に関する事項</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③身体的拘束等の適正化のための職員研修に関する基本方針</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④施設内で発生した身体的拘束等の報告方法等のための方策に関する方針</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⑤身体的拘束等発生時の対応に関する基本方針</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⑥入所者等に対する当該指針の閲覧に関する基本方針</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⑦その他身体的拘束等の適正化の推進のために必要な基本方針</a:t>
            </a: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に関するもの（２）</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57201" y="4747557"/>
            <a:ext cx="8229600"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pPr>
            <a:r>
              <a:rPr lang="ja-JP" altLang="en-US" sz="2000" kern="0" dirty="0" smtClean="0">
                <a:solidFill>
                  <a:srgbClr val="000000"/>
                </a:solidFill>
                <a:latin typeface="メイリオ" panose="020B0604030504040204" pitchFamily="50" charset="-128"/>
                <a:ea typeface="メイリオ" panose="020B0604030504040204" pitchFamily="50" charset="-128"/>
              </a:rPr>
              <a:t>指針の内容と実態が異なっている。</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指針の項目が不足している。</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1739" y="6076950"/>
            <a:ext cx="406400" cy="406400"/>
          </a:xfrm>
          <a:prstGeom prst="rect">
            <a:avLst/>
          </a:prstGeom>
        </p:spPr>
      </p:pic>
    </p:spTree>
    <p:extLst>
      <p:ext uri="{BB962C8B-B14F-4D97-AF65-F5344CB8AC3E}">
        <p14:creationId xmlns:p14="http://schemas.microsoft.com/office/powerpoint/2010/main" val="73454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3958533"/>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9</a:t>
            </a:r>
            <a:r>
              <a:rPr lang="ja-JP" altLang="en-US" sz="2400" dirty="0" smtClean="0">
                <a:solidFill>
                  <a:srgbClr val="292929"/>
                </a:solidFill>
                <a:latin typeface="メイリオ" panose="020B0604030504040204" pitchFamily="50" charset="-128"/>
                <a:ea typeface="メイリオ" panose="020B0604030504040204" pitchFamily="50" charset="-128"/>
              </a:rPr>
              <a:t>　医行為（服薬介助）に</a:t>
            </a:r>
            <a:r>
              <a:rPr lang="ja-JP" altLang="en-US" sz="2400" dirty="0">
                <a:solidFill>
                  <a:srgbClr val="292929"/>
                </a:solidFill>
                <a:latin typeface="メイリオ" panose="020B0604030504040204" pitchFamily="50" charset="-128"/>
                <a:ea typeface="メイリオ" panose="020B0604030504040204" pitchFamily="50" charset="-128"/>
              </a:rPr>
              <a:t>関</a:t>
            </a:r>
            <a:r>
              <a:rPr lang="ja-JP" altLang="en-US" sz="2400" dirty="0" smtClean="0">
                <a:solidFill>
                  <a:srgbClr val="292929"/>
                </a:solidFill>
                <a:latin typeface="メイリオ" panose="020B0604030504040204" pitchFamily="50" charset="-128"/>
                <a:ea typeface="メイリオ" panose="020B0604030504040204" pitchFamily="50" charset="-128"/>
              </a:rPr>
              <a:t>すること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smtClean="0">
                <a:solidFill>
                  <a:srgbClr val="292929"/>
                </a:solidFill>
                <a:latin typeface="メイリオ" panose="020B0604030504040204" pitchFamily="50" charset="-128"/>
                <a:ea typeface="メイリオ" panose="020B0604030504040204" pitchFamily="50" charset="-128"/>
              </a:rPr>
              <a:t>各施設共通</a:t>
            </a:r>
            <a:r>
              <a:rPr lang="en-US" altLang="ja-JP" sz="2400" dirty="0" smtClean="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a:t>
            </a:r>
            <a:r>
              <a:rPr lang="ja-JP" altLang="en-US" sz="2000" dirty="0" smtClean="0">
                <a:solidFill>
                  <a:srgbClr val="292929"/>
                </a:solidFill>
                <a:latin typeface="メイリオ" panose="020B0604030504040204" pitchFamily="50" charset="-128"/>
                <a:ea typeface="メイリオ" panose="020B0604030504040204" pitchFamily="50" charset="-128"/>
              </a:rPr>
              <a:t> 介護</a:t>
            </a:r>
            <a:r>
              <a:rPr lang="ja-JP" altLang="en-US" sz="2000" dirty="0">
                <a:solidFill>
                  <a:srgbClr val="292929"/>
                </a:solidFill>
                <a:latin typeface="メイリオ" panose="020B0604030504040204" pitchFamily="50" charset="-128"/>
                <a:ea typeface="メイリオ" panose="020B0604030504040204" pitchFamily="50" charset="-128"/>
              </a:rPr>
              <a:t>職員等が服薬介助を行う場合は</a:t>
            </a:r>
            <a:r>
              <a:rPr lang="ja-JP" altLang="en-US" sz="2000" dirty="0" smtClean="0">
                <a:solidFill>
                  <a:srgbClr val="292929"/>
                </a:solidFill>
                <a:latin typeface="メイリオ" panose="020B0604030504040204" pitchFamily="50" charset="-128"/>
                <a:ea typeface="メイリオ" panose="020B0604030504040204" pitchFamily="50" charset="-128"/>
              </a:rPr>
              <a:t>、下記を参照すること。</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a:t>
            </a:r>
            <a:r>
              <a:rPr lang="ja-JP" altLang="en-US" sz="2000" dirty="0">
                <a:solidFill>
                  <a:srgbClr val="292929"/>
                </a:solidFill>
                <a:latin typeface="メイリオ" panose="020B0604030504040204" pitchFamily="50" charset="-128"/>
                <a:ea typeface="メイリオ" panose="020B0604030504040204" pitchFamily="50" charset="-128"/>
              </a:rPr>
              <a:t>医師法第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条、歯科</a:t>
            </a:r>
            <a:r>
              <a:rPr lang="ja-JP" altLang="en-US" sz="2000" dirty="0" smtClean="0">
                <a:solidFill>
                  <a:srgbClr val="292929"/>
                </a:solidFill>
                <a:latin typeface="メイリオ" panose="020B0604030504040204" pitchFamily="50" charset="-128"/>
                <a:ea typeface="メイリオ" panose="020B0604030504040204" pitchFamily="50" charset="-128"/>
              </a:rPr>
              <a:t>医師法</a:t>
            </a:r>
            <a:r>
              <a:rPr lang="ja-JP" altLang="en-US" sz="2000" dirty="0">
                <a:solidFill>
                  <a:srgbClr val="292929"/>
                </a:solidFill>
                <a:latin typeface="メイリオ" panose="020B0604030504040204" pitchFamily="50" charset="-128"/>
                <a:ea typeface="メイリオ" panose="020B0604030504040204" pitchFamily="50" charset="-128"/>
              </a:rPr>
              <a:t>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条及び保健師助産師</a:t>
            </a:r>
            <a:r>
              <a:rPr lang="ja-JP" altLang="en-US" sz="2000" dirty="0" smtClean="0">
                <a:solidFill>
                  <a:srgbClr val="292929"/>
                </a:solidFill>
                <a:latin typeface="メイリオ" panose="020B0604030504040204" pitchFamily="50" charset="-128"/>
                <a:ea typeface="メイリオ" panose="020B0604030504040204" pitchFamily="50" charset="-128"/>
              </a:rPr>
              <a:t>看護師法</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　第</a:t>
            </a:r>
            <a:r>
              <a:rPr lang="en-US" altLang="ja-JP" sz="2000" dirty="0" smtClean="0">
                <a:solidFill>
                  <a:srgbClr val="292929"/>
                </a:solidFill>
                <a:latin typeface="メイリオ" panose="020B0604030504040204" pitchFamily="50" charset="-128"/>
                <a:ea typeface="メイリオ" panose="020B0604030504040204" pitchFamily="50" charset="-128"/>
              </a:rPr>
              <a:t>31</a:t>
            </a:r>
            <a:r>
              <a:rPr lang="ja-JP" altLang="en-US" sz="2000" dirty="0">
                <a:solidFill>
                  <a:srgbClr val="292929"/>
                </a:solidFill>
                <a:latin typeface="メイリオ" panose="020B0604030504040204" pitchFamily="50" charset="-128"/>
                <a:ea typeface="メイリオ" panose="020B0604030504040204" pitchFamily="50" charset="-128"/>
              </a:rPr>
              <a:t>条の解釈について（</a:t>
            </a:r>
            <a:r>
              <a:rPr lang="ja-JP" altLang="en-US" sz="2000" dirty="0" smtClean="0">
                <a:solidFill>
                  <a:srgbClr val="292929"/>
                </a:solidFill>
                <a:latin typeface="メイリオ" panose="020B0604030504040204" pitchFamily="50" charset="-128"/>
                <a:ea typeface="メイリオ" panose="020B0604030504040204" pitchFamily="50" charset="-128"/>
              </a:rPr>
              <a:t>平成</a:t>
            </a:r>
            <a:r>
              <a:rPr lang="en-US" altLang="ja-JP" sz="2000" dirty="0" smtClean="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年</a:t>
            </a:r>
            <a:r>
              <a:rPr lang="en-US" altLang="ja-JP" sz="2000" dirty="0">
                <a:solidFill>
                  <a:srgbClr val="292929"/>
                </a:solidFill>
                <a:latin typeface="メイリオ" panose="020B0604030504040204" pitchFamily="50" charset="-128"/>
                <a:ea typeface="メイリオ" panose="020B0604030504040204" pitchFamily="50" charset="-128"/>
              </a:rPr>
              <a:t>7</a:t>
            </a:r>
            <a:r>
              <a:rPr lang="ja-JP" altLang="en-US" sz="2000" dirty="0">
                <a:solidFill>
                  <a:srgbClr val="292929"/>
                </a:solidFill>
                <a:latin typeface="メイリオ" panose="020B0604030504040204" pitchFamily="50" charset="-128"/>
                <a:ea typeface="メイリオ" panose="020B0604030504040204" pitchFamily="50" charset="-128"/>
              </a:rPr>
              <a:t>月</a:t>
            </a:r>
            <a:r>
              <a:rPr lang="en-US" altLang="ja-JP" sz="2000" dirty="0">
                <a:solidFill>
                  <a:srgbClr val="292929"/>
                </a:solidFill>
                <a:latin typeface="メイリオ" panose="020B0604030504040204" pitchFamily="50" charset="-128"/>
                <a:ea typeface="メイリオ" panose="020B0604030504040204" pitchFamily="50" charset="-128"/>
              </a:rPr>
              <a:t>28</a:t>
            </a:r>
            <a:r>
              <a:rPr lang="ja-JP" altLang="en-US" sz="2000" dirty="0">
                <a:solidFill>
                  <a:srgbClr val="292929"/>
                </a:solidFill>
                <a:latin typeface="メイリオ" panose="020B0604030504040204" pitchFamily="50" charset="-128"/>
                <a:ea typeface="メイリオ" panose="020B0604030504040204" pitchFamily="50" charset="-128"/>
              </a:rPr>
              <a:t>日）」</a:t>
            </a:r>
            <a:r>
              <a:rPr lang="ja-JP" altLang="en-US" sz="2000" dirty="0" smtClean="0">
                <a:solidFill>
                  <a:srgbClr val="292929"/>
                </a:solidFill>
                <a:latin typeface="メイリオ" panose="020B0604030504040204" pitchFamily="50" charset="-128"/>
                <a:ea typeface="メイリオ" panose="020B0604030504040204" pitchFamily="50" charset="-128"/>
              </a:rPr>
              <a:t>（</a:t>
            </a:r>
            <a:r>
              <a:rPr lang="en-US" altLang="ja-JP" sz="2000" dirty="0">
                <a:solidFill>
                  <a:srgbClr val="292929"/>
                </a:solidFill>
                <a:latin typeface="メイリオ" panose="020B0604030504040204" pitchFamily="50" charset="-128"/>
                <a:ea typeface="メイリオ" panose="020B0604030504040204" pitchFamily="50" charset="-128"/>
              </a:rPr>
              <a:t>6</a:t>
            </a:r>
            <a:r>
              <a:rPr lang="ja-JP" altLang="en-US" sz="2000" dirty="0" smtClean="0">
                <a:solidFill>
                  <a:srgbClr val="292929"/>
                </a:solidFill>
                <a:latin typeface="メイリオ" panose="020B0604030504040204" pitchFamily="50" charset="-128"/>
                <a:ea typeface="メイリオ" panose="020B0604030504040204" pitchFamily="50" charset="-128"/>
              </a:rPr>
              <a:t>赤本</a:t>
            </a:r>
            <a:r>
              <a:rPr lang="en-US" altLang="ja-JP" sz="2000" dirty="0" smtClean="0">
                <a:solidFill>
                  <a:srgbClr val="292929"/>
                </a:solidFill>
                <a:latin typeface="メイリオ" panose="020B0604030504040204" pitchFamily="50" charset="-128"/>
                <a:ea typeface="メイリオ" panose="020B0604030504040204" pitchFamily="50" charset="-128"/>
              </a:rPr>
              <a:t>P1358</a:t>
            </a:r>
            <a:r>
              <a:rPr lang="ja-JP" altLang="en-US" sz="2000" dirty="0" smtClean="0">
                <a:solidFill>
                  <a:srgbClr val="292929"/>
                </a:solidFill>
                <a:latin typeface="メイリオ" panose="020B0604030504040204" pitchFamily="50" charset="-128"/>
                <a:ea typeface="メイリオ" panose="020B0604030504040204" pitchFamily="50" charset="-128"/>
              </a:rPr>
              <a:t>）</a:t>
            </a:r>
            <a:endParaRPr lang="ja-JP" altLang="en-US" sz="20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　・「医師法</a:t>
            </a:r>
            <a:r>
              <a:rPr lang="ja-JP" altLang="en-US" sz="2000" dirty="0">
                <a:solidFill>
                  <a:srgbClr val="292929"/>
                </a:solidFill>
                <a:latin typeface="メイリオ" panose="020B0604030504040204" pitchFamily="50" charset="-128"/>
                <a:ea typeface="メイリオ" panose="020B0604030504040204" pitchFamily="50" charset="-128"/>
              </a:rPr>
              <a:t>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条、歯科</a:t>
            </a:r>
            <a:r>
              <a:rPr lang="ja-JP" altLang="en-US" sz="2000" dirty="0" smtClean="0">
                <a:solidFill>
                  <a:srgbClr val="292929"/>
                </a:solidFill>
                <a:latin typeface="メイリオ" panose="020B0604030504040204" pitchFamily="50" charset="-128"/>
                <a:ea typeface="メイリオ" panose="020B0604030504040204" pitchFamily="50" charset="-128"/>
              </a:rPr>
              <a:t>医師法</a:t>
            </a:r>
            <a:r>
              <a:rPr lang="ja-JP" altLang="en-US" sz="2000" dirty="0">
                <a:solidFill>
                  <a:srgbClr val="292929"/>
                </a:solidFill>
                <a:latin typeface="メイリオ" panose="020B0604030504040204" pitchFamily="50" charset="-128"/>
                <a:ea typeface="メイリオ" panose="020B0604030504040204" pitchFamily="50" charset="-128"/>
              </a:rPr>
              <a:t>第</a:t>
            </a:r>
            <a:r>
              <a:rPr lang="en-US" altLang="ja-JP" sz="2000" dirty="0">
                <a:solidFill>
                  <a:srgbClr val="292929"/>
                </a:solidFill>
                <a:latin typeface="メイリオ" panose="020B0604030504040204" pitchFamily="50" charset="-128"/>
                <a:ea typeface="メイリオ" panose="020B0604030504040204" pitchFamily="50" charset="-128"/>
              </a:rPr>
              <a:t>17</a:t>
            </a:r>
            <a:r>
              <a:rPr lang="ja-JP" altLang="en-US" sz="2000" dirty="0">
                <a:solidFill>
                  <a:srgbClr val="292929"/>
                </a:solidFill>
                <a:latin typeface="メイリオ" panose="020B0604030504040204" pitchFamily="50" charset="-128"/>
                <a:ea typeface="メイリオ" panose="020B0604030504040204" pitchFamily="50" charset="-128"/>
              </a:rPr>
              <a:t>条</a:t>
            </a:r>
            <a:r>
              <a:rPr lang="ja-JP" altLang="en-US" sz="2000" dirty="0" smtClean="0">
                <a:solidFill>
                  <a:srgbClr val="292929"/>
                </a:solidFill>
                <a:latin typeface="メイリオ" panose="020B0604030504040204" pitchFamily="50" charset="-128"/>
                <a:ea typeface="メイリオ" panose="020B0604030504040204" pitchFamily="50" charset="-128"/>
              </a:rPr>
              <a:t>及び保健師</a:t>
            </a:r>
            <a:r>
              <a:rPr lang="ja-JP" altLang="en-US" sz="2000" dirty="0">
                <a:solidFill>
                  <a:srgbClr val="292929"/>
                </a:solidFill>
                <a:latin typeface="メイリオ" panose="020B0604030504040204" pitchFamily="50" charset="-128"/>
                <a:ea typeface="メイリオ" panose="020B0604030504040204" pitchFamily="50" charset="-128"/>
              </a:rPr>
              <a:t>助産師</a:t>
            </a:r>
            <a:r>
              <a:rPr lang="ja-JP" altLang="en-US" sz="2000" dirty="0" smtClean="0">
                <a:solidFill>
                  <a:srgbClr val="292929"/>
                </a:solidFill>
                <a:latin typeface="メイリオ" panose="020B0604030504040204" pitchFamily="50" charset="-128"/>
                <a:ea typeface="メイリオ" panose="020B0604030504040204" pitchFamily="50" charset="-128"/>
              </a:rPr>
              <a:t>看護師法</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　第</a:t>
            </a:r>
            <a:r>
              <a:rPr lang="en-US" altLang="ja-JP" sz="2000" dirty="0" smtClean="0">
                <a:solidFill>
                  <a:srgbClr val="292929"/>
                </a:solidFill>
                <a:latin typeface="メイリオ" panose="020B0604030504040204" pitchFamily="50" charset="-128"/>
                <a:ea typeface="メイリオ" panose="020B0604030504040204" pitchFamily="50" charset="-128"/>
              </a:rPr>
              <a:t>31</a:t>
            </a:r>
            <a:r>
              <a:rPr lang="ja-JP" altLang="en-US" sz="2000" dirty="0">
                <a:solidFill>
                  <a:srgbClr val="292929"/>
                </a:solidFill>
                <a:latin typeface="メイリオ" panose="020B0604030504040204" pitchFamily="50" charset="-128"/>
                <a:ea typeface="メイリオ" panose="020B0604030504040204" pitchFamily="50" charset="-128"/>
              </a:rPr>
              <a:t>条の解釈に</a:t>
            </a:r>
            <a:r>
              <a:rPr lang="ja-JP" altLang="en-US" sz="2000" dirty="0" smtClean="0">
                <a:solidFill>
                  <a:srgbClr val="292929"/>
                </a:solidFill>
                <a:latin typeface="メイリオ" panose="020B0604030504040204" pitchFamily="50" charset="-128"/>
                <a:ea typeface="メイリオ" panose="020B0604030504040204" pitchFamily="50" charset="-128"/>
              </a:rPr>
              <a:t>ついて（その２）（令和４年</a:t>
            </a:r>
            <a:r>
              <a:rPr lang="en-US" altLang="ja-JP" sz="2000" dirty="0" smtClean="0">
                <a:solidFill>
                  <a:srgbClr val="292929"/>
                </a:solidFill>
                <a:latin typeface="メイリオ" panose="020B0604030504040204" pitchFamily="50" charset="-128"/>
                <a:ea typeface="メイリオ" panose="020B0604030504040204" pitchFamily="50" charset="-128"/>
              </a:rPr>
              <a:t>12</a:t>
            </a:r>
            <a:r>
              <a:rPr lang="ja-JP" altLang="en-US" sz="2000" dirty="0" smtClean="0">
                <a:solidFill>
                  <a:srgbClr val="292929"/>
                </a:solidFill>
                <a:latin typeface="メイリオ" panose="020B0604030504040204" pitchFamily="50" charset="-128"/>
                <a:ea typeface="メイリオ" panose="020B0604030504040204" pitchFamily="50" charset="-128"/>
              </a:rPr>
              <a:t>月</a:t>
            </a:r>
            <a:r>
              <a:rPr lang="ja-JP" altLang="en-US" sz="2000" dirty="0">
                <a:solidFill>
                  <a:srgbClr val="292929"/>
                </a:solidFill>
                <a:latin typeface="メイリオ" panose="020B0604030504040204" pitchFamily="50" charset="-128"/>
                <a:ea typeface="メイリオ" panose="020B0604030504040204" pitchFamily="50" charset="-128"/>
              </a:rPr>
              <a:t>１</a:t>
            </a:r>
            <a:r>
              <a:rPr lang="ja-JP" altLang="en-US" sz="2000" dirty="0" smtClean="0">
                <a:solidFill>
                  <a:srgbClr val="292929"/>
                </a:solidFill>
                <a:latin typeface="メイリオ" panose="020B0604030504040204" pitchFamily="50" charset="-128"/>
                <a:ea typeface="メイリオ" panose="020B0604030504040204" pitchFamily="50" charset="-128"/>
              </a:rPr>
              <a:t>日</a:t>
            </a:r>
            <a:r>
              <a:rPr lang="ja-JP" altLang="en-US" sz="2000" dirty="0">
                <a:solidFill>
                  <a:srgbClr val="292929"/>
                </a:solidFill>
                <a:latin typeface="メイリオ" panose="020B0604030504040204" pitchFamily="50" charset="-128"/>
                <a:ea typeface="メイリオ" panose="020B0604030504040204" pitchFamily="50" charset="-128"/>
              </a:rPr>
              <a:t>）</a:t>
            </a:r>
            <a:r>
              <a:rPr lang="ja-JP" altLang="en-US" sz="2000" dirty="0" smtClean="0">
                <a:solidFill>
                  <a:srgbClr val="292929"/>
                </a:solidFill>
                <a:latin typeface="メイリオ" panose="020B0604030504040204" pitchFamily="50" charset="-128"/>
                <a:ea typeface="メイリオ" panose="020B0604030504040204" pitchFamily="50" charset="-128"/>
              </a:rPr>
              <a:t>」</a:t>
            </a:r>
            <a:endParaRPr lang="ja-JP" altLang="en-US" sz="20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29</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コンテンツ プレースホルダー 2"/>
          <p:cNvSpPr txBox="1">
            <a:spLocks/>
          </p:cNvSpPr>
          <p:nvPr/>
        </p:nvSpPr>
        <p:spPr>
          <a:xfrm>
            <a:off x="628650" y="3581530"/>
            <a:ext cx="7886700" cy="3023303"/>
          </a:xfrm>
          <a:prstGeom prst="rect">
            <a:avLst/>
          </a:prstGeom>
          <a:ln w="19050">
            <a:solidFill>
              <a:srgbClr val="00B05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lvl="0" indent="0" defTabSz="914400" fontAlgn="base">
              <a:lnSpc>
                <a:spcPct val="100000"/>
              </a:lnSpc>
              <a:spcBef>
                <a:spcPct val="0"/>
              </a:spcBef>
              <a:spcAft>
                <a:spcPct val="0"/>
              </a:spcAft>
              <a:buNone/>
            </a:pPr>
            <a:r>
              <a:rPr lang="ja-JP" altLang="en-US" sz="1800" u="sng" dirty="0">
                <a:solidFill>
                  <a:srgbClr val="000000"/>
                </a:solidFill>
                <a:latin typeface="メイリオ" panose="020B0604030504040204" pitchFamily="50" charset="-128"/>
                <a:ea typeface="メイリオ" panose="020B0604030504040204" pitchFamily="50" charset="-128"/>
              </a:rPr>
              <a:t>患者の状態が以下の</a:t>
            </a:r>
            <a:r>
              <a:rPr lang="en-US" altLang="ja-JP" sz="1800" u="sng" dirty="0">
                <a:solidFill>
                  <a:srgbClr val="000000"/>
                </a:solidFill>
                <a:latin typeface="メイリオ" panose="020B0604030504040204" pitchFamily="50" charset="-128"/>
                <a:ea typeface="メイリオ" panose="020B0604030504040204" pitchFamily="50" charset="-128"/>
              </a:rPr>
              <a:t>3</a:t>
            </a:r>
            <a:r>
              <a:rPr lang="ja-JP" altLang="en-US" sz="1800" u="sng" dirty="0">
                <a:solidFill>
                  <a:srgbClr val="000000"/>
                </a:solidFill>
                <a:latin typeface="メイリオ" panose="020B0604030504040204" pitchFamily="50" charset="-128"/>
                <a:ea typeface="メイリオ" panose="020B0604030504040204" pitchFamily="50" charset="-128"/>
              </a:rPr>
              <a:t>条件を満たしていることを</a:t>
            </a:r>
            <a:r>
              <a:rPr lang="ja-JP" altLang="en-US" sz="1800" u="sng" dirty="0">
                <a:solidFill>
                  <a:srgbClr val="FF0000"/>
                </a:solidFill>
                <a:latin typeface="メイリオ" panose="020B0604030504040204" pitchFamily="50" charset="-128"/>
                <a:ea typeface="メイリオ" panose="020B0604030504040204" pitchFamily="50" charset="-128"/>
              </a:rPr>
              <a:t>医師、歯科医師、</a:t>
            </a:r>
            <a:r>
              <a:rPr lang="ja-JP" altLang="en-US" sz="1800" u="sng" dirty="0" smtClean="0">
                <a:solidFill>
                  <a:srgbClr val="FF0000"/>
                </a:solidFill>
                <a:latin typeface="メイリオ" panose="020B0604030504040204" pitchFamily="50" charset="-128"/>
                <a:ea typeface="メイリオ" panose="020B0604030504040204" pitchFamily="50" charset="-128"/>
              </a:rPr>
              <a:t>看護職員</a:t>
            </a:r>
            <a:r>
              <a:rPr lang="ja-JP" altLang="en-US" sz="1800" u="sng" dirty="0">
                <a:solidFill>
                  <a:srgbClr val="000000"/>
                </a:solidFill>
                <a:latin typeface="メイリオ" panose="020B0604030504040204" pitchFamily="50" charset="-128"/>
                <a:ea typeface="メイリオ" panose="020B0604030504040204" pitchFamily="50" charset="-128"/>
              </a:rPr>
              <a:t>が確認</a:t>
            </a:r>
            <a:r>
              <a:rPr lang="ja-JP" altLang="en-US" sz="1800" dirty="0">
                <a:solidFill>
                  <a:srgbClr val="000000"/>
                </a:solidFill>
                <a:latin typeface="メイリオ" panose="020B0604030504040204" pitchFamily="50" charset="-128"/>
                <a:ea typeface="メイリオ" panose="020B0604030504040204" pitchFamily="50" charset="-128"/>
              </a:rPr>
              <a:t>し、これらの免許を有しない者による医薬品の使用の介助が</a:t>
            </a:r>
            <a:r>
              <a:rPr lang="ja-JP" altLang="en-US" sz="1800" dirty="0" smtClean="0">
                <a:solidFill>
                  <a:srgbClr val="000000"/>
                </a:solidFill>
                <a:latin typeface="メイリオ" panose="020B0604030504040204" pitchFamily="50" charset="-128"/>
                <a:ea typeface="メイリオ" panose="020B0604030504040204" pitchFamily="50" charset="-128"/>
              </a:rPr>
              <a:t>できる</a:t>
            </a:r>
            <a:r>
              <a:rPr lang="ja-JP" altLang="en-US" sz="1800" dirty="0">
                <a:solidFill>
                  <a:srgbClr val="000000"/>
                </a:solidFill>
                <a:latin typeface="メイリオ" panose="020B0604030504040204" pitchFamily="50" charset="-128"/>
                <a:ea typeface="メイリオ" panose="020B0604030504040204" pitchFamily="50" charset="-128"/>
              </a:rPr>
              <a:t>ことを本人又は家族に伝えている場合に、</a:t>
            </a:r>
            <a:r>
              <a:rPr lang="ja-JP" altLang="en-US" sz="1800" u="sng" dirty="0">
                <a:solidFill>
                  <a:srgbClr val="FF0000"/>
                </a:solidFill>
                <a:latin typeface="メイリオ" panose="020B0604030504040204" pitchFamily="50" charset="-128"/>
                <a:ea typeface="メイリオ" panose="020B0604030504040204" pitchFamily="50" charset="-128"/>
              </a:rPr>
              <a:t>事前の本人又は家族の</a:t>
            </a:r>
            <a:r>
              <a:rPr lang="ja-JP" altLang="en-US" sz="1800" u="sng" dirty="0" smtClean="0">
                <a:solidFill>
                  <a:srgbClr val="FF0000"/>
                </a:solidFill>
                <a:latin typeface="メイリオ" panose="020B0604030504040204" pitchFamily="50" charset="-128"/>
                <a:ea typeface="メイリオ" panose="020B0604030504040204" pitchFamily="50" charset="-128"/>
              </a:rPr>
              <a:t>具体的</a:t>
            </a:r>
            <a:r>
              <a:rPr lang="ja-JP" altLang="en-US" sz="1800" u="sng" dirty="0">
                <a:solidFill>
                  <a:srgbClr val="FF0000"/>
                </a:solidFill>
                <a:latin typeface="メイリオ" panose="020B0604030504040204" pitchFamily="50" charset="-128"/>
                <a:ea typeface="メイリオ" panose="020B0604030504040204" pitchFamily="50" charset="-128"/>
              </a:rPr>
              <a:t>な依頼</a:t>
            </a:r>
            <a:r>
              <a:rPr lang="ja-JP" altLang="en-US" sz="1800" u="sng" dirty="0">
                <a:solidFill>
                  <a:srgbClr val="000000"/>
                </a:solidFill>
                <a:latin typeface="メイリオ" panose="020B0604030504040204" pitchFamily="50" charset="-128"/>
                <a:ea typeface="メイリオ" panose="020B0604030504040204" pitchFamily="50" charset="-128"/>
              </a:rPr>
              <a:t>に基づき</a:t>
            </a:r>
            <a:r>
              <a:rPr lang="ja-JP" altLang="en-US" sz="1800" dirty="0">
                <a:solidFill>
                  <a:srgbClr val="000000"/>
                </a:solidFill>
                <a:latin typeface="メイリオ" panose="020B0604030504040204" pitchFamily="50" charset="-128"/>
                <a:ea typeface="メイリオ" panose="020B0604030504040204" pitchFamily="50" charset="-128"/>
              </a:rPr>
              <a:t>、</a:t>
            </a:r>
            <a:r>
              <a:rPr lang="ja-JP" altLang="en-US" sz="1800" u="sng" dirty="0">
                <a:solidFill>
                  <a:srgbClr val="FF0000"/>
                </a:solidFill>
                <a:latin typeface="メイリオ" panose="020B0604030504040204" pitchFamily="50" charset="-128"/>
                <a:ea typeface="メイリオ" panose="020B0604030504040204" pitchFamily="50" charset="-128"/>
              </a:rPr>
              <a:t>医師の処方</a:t>
            </a:r>
            <a:r>
              <a:rPr lang="ja-JP" altLang="en-US" sz="1800" u="sng" dirty="0">
                <a:solidFill>
                  <a:srgbClr val="000000"/>
                </a:solidFill>
                <a:latin typeface="メイリオ" panose="020B0604030504040204" pitchFamily="50" charset="-128"/>
                <a:ea typeface="メイリオ" panose="020B0604030504040204" pitchFamily="50" charset="-128"/>
              </a:rPr>
              <a:t>を受け</a:t>
            </a:r>
            <a:r>
              <a:rPr lang="ja-JP" altLang="en-US" sz="1800" dirty="0">
                <a:solidFill>
                  <a:srgbClr val="000000"/>
                </a:solidFill>
                <a:latin typeface="メイリオ" panose="020B0604030504040204" pitchFamily="50" charset="-128"/>
                <a:ea typeface="メイリオ" panose="020B0604030504040204" pitchFamily="50" charset="-128"/>
              </a:rPr>
              <a:t>、あらかじめ患者ごとに区分し</a:t>
            </a:r>
            <a:r>
              <a:rPr lang="ja-JP" altLang="en-US" sz="1800" dirty="0" smtClean="0">
                <a:solidFill>
                  <a:srgbClr val="000000"/>
                </a:solidFill>
                <a:latin typeface="メイリオ" panose="020B0604030504040204" pitchFamily="50" charset="-128"/>
                <a:ea typeface="メイリオ" panose="020B0604030504040204" pitchFamily="50" charset="-128"/>
              </a:rPr>
              <a:t>授与された</a:t>
            </a:r>
            <a:r>
              <a:rPr lang="ja-JP" altLang="en-US" sz="1800" dirty="0">
                <a:solidFill>
                  <a:srgbClr val="000000"/>
                </a:solidFill>
                <a:latin typeface="メイリオ" panose="020B0604030504040204" pitchFamily="50" charset="-128"/>
                <a:ea typeface="メイリオ" panose="020B0604030504040204" pitchFamily="50" charset="-128"/>
              </a:rPr>
              <a:t>医薬品について・・・医薬品の使用を介助すること。</a:t>
            </a:r>
            <a:endParaRPr lang="en-US" altLang="ja-JP" sz="18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5000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① 患者が入院・入所して治療する必要がなく容態が安定していること。</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② 副作用の危険性や投薬量の調整等のため、医師又は看護職員による連続的な容態</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　の経過観察が必要である場合ではないこと。</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③ 内服薬については誤嚥の可能性、座薬については肛門からの出血の可能性など、</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　当該医薬品の使用の方法そのものについて専門的な配慮が必要な場合ではない</a:t>
            </a:r>
            <a:r>
              <a:rPr lang="ja-JP" altLang="en-US" sz="1600" dirty="0" err="1">
                <a:solidFill>
                  <a:srgbClr val="000000"/>
                </a:solidFill>
                <a:latin typeface="メイリオ" panose="020B0604030504040204" pitchFamily="50" charset="-128"/>
                <a:ea typeface="メイリオ" panose="020B0604030504040204" pitchFamily="50" charset="-128"/>
              </a:rPr>
              <a:t>こ</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defTabSz="914400" fontAlgn="base">
              <a:lnSpc>
                <a:spcPct val="100000"/>
              </a:lnSpc>
              <a:spcBef>
                <a:spcPct val="0"/>
              </a:spcBef>
              <a:spcAft>
                <a:spcPct val="0"/>
              </a:spcAft>
              <a:buNone/>
            </a:pPr>
            <a:r>
              <a:rPr lang="ja-JP" altLang="en-US" sz="1600" dirty="0">
                <a:solidFill>
                  <a:srgbClr val="000000"/>
                </a:solidFill>
                <a:latin typeface="メイリオ" panose="020B0604030504040204" pitchFamily="50" charset="-128"/>
                <a:ea typeface="メイリオ" panose="020B0604030504040204" pitchFamily="50" charset="-128"/>
              </a:rPr>
              <a:t>　と。</a:t>
            </a:r>
            <a:endParaRPr lang="en-US" altLang="ja-JP" sz="1600" dirty="0">
              <a:solidFill>
                <a:srgbClr val="000000"/>
              </a:solidFill>
              <a:latin typeface="メイリオ" panose="020B0604030504040204" pitchFamily="50" charset="-128"/>
              <a:ea typeface="メイリオ" panose="020B0604030504040204" pitchFamily="50" charset="-128"/>
            </a:endParaRPr>
          </a:p>
        </p:txBody>
      </p:sp>
      <p:pic>
        <p:nvPicPr>
          <p:cNvPr id="9"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1475" y="4912179"/>
            <a:ext cx="406400" cy="406400"/>
          </a:xfrm>
          <a:prstGeom prst="rect">
            <a:avLst/>
          </a:prstGeom>
        </p:spPr>
      </p:pic>
    </p:spTree>
    <p:extLst>
      <p:ext uri="{BB962C8B-B14F-4D97-AF65-F5344CB8AC3E}">
        <p14:creationId xmlns:p14="http://schemas.microsoft.com/office/powerpoint/2010/main" val="920738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77888" y="1441773"/>
            <a:ext cx="8229600" cy="2434533"/>
          </a:xfrm>
        </p:spPr>
        <p:txBody>
          <a:bodyPr/>
          <a:lstStyle/>
          <a:p>
            <a:pPr marL="0" lvl="0" indent="0"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a:t>
            </a: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kern="1200" dirty="0" smtClean="0">
                <a:solidFill>
                  <a:srgbClr val="000000"/>
                </a:solidFill>
                <a:latin typeface="メイリオ" panose="020B0604030504040204" pitchFamily="50" charset="-128"/>
                <a:ea typeface="メイリオ" panose="020B0604030504040204" pitchFamily="50" charset="-128"/>
              </a:rPr>
              <a:t>病状</a:t>
            </a:r>
            <a:r>
              <a:rPr lang="ja-JP" altLang="en-US" sz="2000" kern="1200" dirty="0">
                <a:solidFill>
                  <a:srgbClr val="000000"/>
                </a:solidFill>
                <a:latin typeface="メイリオ" panose="020B0604030504040204" pitchFamily="50" charset="-128"/>
                <a:ea typeface="メイリオ" panose="020B0604030504040204" pitchFamily="50" charset="-128"/>
              </a:rPr>
              <a:t>が不安定であること等により専門的な管理が必要な場合には、</a:t>
            </a:r>
            <a:endParaRPr lang="en-US" altLang="ja-JP" sz="2000" kern="1200" dirty="0">
              <a:solidFill>
                <a:srgbClr val="000000"/>
              </a:solidFill>
              <a:latin typeface="メイリオ" panose="020B0604030504040204" pitchFamily="50" charset="-128"/>
              <a:ea typeface="メイリオ" panose="020B0604030504040204" pitchFamily="50" charset="-128"/>
            </a:endParaRPr>
          </a:p>
          <a:p>
            <a:pPr marL="0" lvl="0" indent="0" eaLnBrk="1" hangingPunct="1">
              <a:spcBef>
                <a:spcPts val="480"/>
              </a:spcBef>
              <a:buNone/>
            </a:pPr>
            <a:r>
              <a:rPr lang="ja-JP" altLang="en-US" sz="2000" kern="1200" dirty="0">
                <a:solidFill>
                  <a:srgbClr val="FF0000"/>
                </a:solidFill>
                <a:latin typeface="メイリオ" panose="020B0604030504040204" pitchFamily="50" charset="-128"/>
                <a:ea typeface="メイリオ" panose="020B0604030504040204" pitchFamily="50" charset="-128"/>
              </a:rPr>
              <a:t>　</a:t>
            </a:r>
            <a:r>
              <a:rPr lang="ja-JP" altLang="en-US" sz="2000" kern="1200" dirty="0" smtClean="0">
                <a:solidFill>
                  <a:srgbClr val="FF0000"/>
                </a:solidFill>
                <a:latin typeface="メイリオ" panose="020B0604030504040204" pitchFamily="50" charset="-128"/>
                <a:ea typeface="メイリオ" panose="020B0604030504040204" pitchFamily="50" charset="-128"/>
              </a:rPr>
              <a:t> 医</a:t>
            </a:r>
            <a:r>
              <a:rPr lang="ja-JP" altLang="en-US" sz="2000" kern="1200" dirty="0">
                <a:solidFill>
                  <a:srgbClr val="FF0000"/>
                </a:solidFill>
                <a:latin typeface="メイリオ" panose="020B0604030504040204" pitchFamily="50" charset="-128"/>
                <a:ea typeface="メイリオ" panose="020B0604030504040204" pitchFamily="50" charset="-128"/>
              </a:rPr>
              <a:t>行為であるとされる場合もあり得る</a:t>
            </a:r>
            <a:r>
              <a:rPr lang="ja-JP" altLang="en-US" sz="2000" kern="1200" dirty="0" smtClean="0">
                <a:solidFill>
                  <a:srgbClr val="FF0000"/>
                </a:solidFill>
                <a:latin typeface="メイリオ" panose="020B0604030504040204" pitchFamily="50" charset="-128"/>
                <a:ea typeface="メイリオ" panose="020B0604030504040204" pitchFamily="50" charset="-128"/>
              </a:rPr>
              <a:t>。</a:t>
            </a:r>
            <a:endParaRPr lang="en-US" altLang="ja-JP" sz="2000" kern="1200" dirty="0" smtClean="0">
              <a:solidFill>
                <a:srgbClr val="FF0000"/>
              </a:solidFill>
              <a:latin typeface="メイリオ" panose="020B0604030504040204" pitchFamily="50" charset="-128"/>
              <a:ea typeface="メイリオ" panose="020B0604030504040204" pitchFamily="50" charset="-128"/>
            </a:endParaRPr>
          </a:p>
          <a:p>
            <a:pPr marL="354013" lvl="0" indent="-354013" eaLnBrk="1" hangingPunct="1">
              <a:spcBef>
                <a:spcPct val="50000"/>
              </a:spcBef>
              <a:buNone/>
            </a:pPr>
            <a:r>
              <a:rPr lang="ja-JP" altLang="en-US" sz="2000" kern="1200" dirty="0" smtClean="0">
                <a:latin typeface="メイリオ" panose="020B0604030504040204" pitchFamily="50" charset="-128"/>
                <a:ea typeface="メイリオ" panose="020B0604030504040204" pitchFamily="50" charset="-128"/>
              </a:rPr>
              <a:t>■ </a:t>
            </a:r>
            <a:r>
              <a:rPr lang="ja-JP" altLang="en-US" sz="2000" kern="1200" dirty="0" smtClean="0">
                <a:solidFill>
                  <a:srgbClr val="000000"/>
                </a:solidFill>
                <a:latin typeface="メイリオ" panose="020B0604030504040204" pitchFamily="50" charset="-128"/>
                <a:ea typeface="メイリオ" panose="020B0604030504040204" pitchFamily="50" charset="-128"/>
              </a:rPr>
              <a:t>福祉</a:t>
            </a:r>
            <a:r>
              <a:rPr lang="ja-JP" altLang="en-US" sz="2000" kern="1200" dirty="0">
                <a:solidFill>
                  <a:srgbClr val="000000"/>
                </a:solidFill>
                <a:latin typeface="メイリオ" panose="020B0604030504040204" pitchFamily="50" charset="-128"/>
                <a:ea typeface="メイリオ" panose="020B0604030504040204" pitchFamily="50" charset="-128"/>
              </a:rPr>
              <a:t>施設等においては、</a:t>
            </a:r>
            <a:r>
              <a:rPr lang="ja-JP" altLang="en-US" sz="2000" kern="1200" dirty="0">
                <a:solidFill>
                  <a:srgbClr val="FF0000"/>
                </a:solidFill>
                <a:latin typeface="メイリオ" panose="020B0604030504040204" pitchFamily="50" charset="-128"/>
                <a:ea typeface="メイリオ" panose="020B0604030504040204" pitchFamily="50" charset="-128"/>
              </a:rPr>
              <a:t>看護職員によって実施されることが</a:t>
            </a:r>
            <a:r>
              <a:rPr lang="ja-JP" altLang="en-US" sz="2000" kern="1200" dirty="0" smtClean="0">
                <a:solidFill>
                  <a:srgbClr val="FF0000"/>
                </a:solidFill>
                <a:latin typeface="メイリオ" panose="020B0604030504040204" pitchFamily="50" charset="-128"/>
                <a:ea typeface="メイリオ" panose="020B0604030504040204" pitchFamily="50" charset="-128"/>
              </a:rPr>
              <a:t>望</a:t>
            </a:r>
            <a:r>
              <a:rPr lang="ja-JP" altLang="en-US" sz="2000" kern="1200" dirty="0" err="1" smtClean="0">
                <a:solidFill>
                  <a:srgbClr val="FF0000"/>
                </a:solidFill>
                <a:latin typeface="メイリオ" panose="020B0604030504040204" pitchFamily="50" charset="-128"/>
                <a:ea typeface="メイリオ" panose="020B0604030504040204" pitchFamily="50" charset="-128"/>
              </a:rPr>
              <a:t>ま</a:t>
            </a:r>
            <a:r>
              <a:rPr lang="ja-JP" altLang="en-US" sz="2000" kern="1200" dirty="0" smtClean="0">
                <a:solidFill>
                  <a:srgbClr val="FF0000"/>
                </a:solidFill>
                <a:latin typeface="メイリオ" panose="020B0604030504040204" pitchFamily="50" charset="-128"/>
                <a:ea typeface="メイリオ" panose="020B0604030504040204" pitchFamily="50" charset="-128"/>
              </a:rPr>
              <a:t>　   しく</a:t>
            </a:r>
            <a:r>
              <a:rPr lang="ja-JP" altLang="en-US" sz="2000" kern="1200" dirty="0">
                <a:solidFill>
                  <a:srgbClr val="000000"/>
                </a:solidFill>
                <a:latin typeface="メイリオ" panose="020B0604030504040204" pitchFamily="50" charset="-128"/>
                <a:ea typeface="メイリオ" panose="020B0604030504040204" pitchFamily="50" charset="-128"/>
              </a:rPr>
              <a:t>、また、その配置がある場合には、その指導の下で実施</a:t>
            </a:r>
            <a:r>
              <a:rPr lang="ja-JP" altLang="en-US" sz="2000" kern="1200" dirty="0" smtClean="0">
                <a:solidFill>
                  <a:srgbClr val="000000"/>
                </a:solidFill>
                <a:latin typeface="メイリオ" panose="020B0604030504040204" pitchFamily="50" charset="-128"/>
                <a:ea typeface="メイリオ" panose="020B0604030504040204" pitchFamily="50" charset="-128"/>
              </a:rPr>
              <a:t>される</a:t>
            </a:r>
            <a:r>
              <a:rPr lang="ja-JP" altLang="en-US" sz="2000" kern="1200" dirty="0">
                <a:solidFill>
                  <a:srgbClr val="000000"/>
                </a:solidFill>
                <a:latin typeface="メイリオ" panose="020B0604030504040204" pitchFamily="50" charset="-128"/>
                <a:ea typeface="メイリオ" panose="020B0604030504040204" pitchFamily="50" charset="-128"/>
              </a:rPr>
              <a:t>べきである。</a:t>
            </a:r>
            <a:endParaRPr lang="en-US" altLang="ja-JP" sz="2000" kern="1200" dirty="0">
              <a:solidFill>
                <a:srgbClr val="000000"/>
              </a:solidFill>
              <a:latin typeface="メイリオ" panose="020B0604030504040204" pitchFamily="50" charset="-128"/>
              <a:ea typeface="メイリオ" panose="020B0604030504040204" pitchFamily="50" charset="-128"/>
            </a:endParaRPr>
          </a:p>
          <a:p>
            <a:pPr marL="0" lvl="0" indent="0" eaLnBrk="1" hangingPunct="1">
              <a:spcBef>
                <a:spcPts val="480"/>
              </a:spcBef>
              <a:buNone/>
            </a:pPr>
            <a:endParaRPr lang="en-US" altLang="ja-JP" sz="2000" kern="1200" dirty="0">
              <a:latin typeface="メイリオ" panose="020B0604030504040204" pitchFamily="50" charset="-128"/>
              <a:ea typeface="メイリオ" panose="020B0604030504040204" pitchFamily="50" charset="-128"/>
            </a:endParaRPr>
          </a:p>
          <a:p>
            <a:pPr marL="0" indent="0">
              <a:buNone/>
            </a:pPr>
            <a:r>
              <a:rPr lang="ja-JP" altLang="en-US" sz="2000" dirty="0">
                <a:solidFill>
                  <a:srgbClr val="292929"/>
                </a:solidFill>
                <a:latin typeface="メイリオ" panose="020B0604030504040204" pitchFamily="50" charset="-128"/>
                <a:ea typeface="メイリオ"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30</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77888" y="3619721"/>
            <a:ext cx="8208912"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事前に本人又は家族から依頼があったことが確認できない。</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同意書</a:t>
            </a:r>
            <a:r>
              <a:rPr lang="ja-JP" altLang="en-US" sz="2000" kern="0" dirty="0" smtClean="0">
                <a:solidFill>
                  <a:srgbClr val="000000"/>
                </a:solidFill>
                <a:latin typeface="メイリオ" panose="020B0604030504040204" pitchFamily="50" charset="-128"/>
                <a:ea typeface="メイリオ" panose="020B0604030504040204" pitchFamily="50" charset="-128"/>
              </a:rPr>
              <a:t>はあるが、内容が不足している。</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800" y="5363037"/>
            <a:ext cx="406400" cy="406400"/>
          </a:xfrm>
          <a:prstGeom prst="rect">
            <a:avLst/>
          </a:prstGeom>
        </p:spPr>
      </p:pic>
    </p:spTree>
    <p:extLst>
      <p:ext uri="{BB962C8B-B14F-4D97-AF65-F5344CB8AC3E}">
        <p14:creationId xmlns:p14="http://schemas.microsoft.com/office/powerpoint/2010/main" val="1008375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5"/>
            <a:ext cx="8332839" cy="4525963"/>
          </a:xfrm>
        </p:spPr>
        <p:txBody>
          <a:bodyPr/>
          <a:lstStyle/>
          <a:p>
            <a:pPr marL="0" lvl="0" indent="0">
              <a:buNone/>
            </a:pPr>
            <a:r>
              <a:rPr lang="en-US" altLang="ja-JP" sz="2400" dirty="0" smtClean="0">
                <a:solidFill>
                  <a:srgbClr val="292929"/>
                </a:solidFill>
                <a:latin typeface="メイリオ" panose="020B0604030504040204" pitchFamily="50" charset="-128"/>
                <a:ea typeface="メイリオ" panose="020B0604030504040204" pitchFamily="50" charset="-128"/>
              </a:rPr>
              <a:t>10</a:t>
            </a:r>
            <a:r>
              <a:rPr lang="ja-JP" altLang="en-US" sz="2400" dirty="0" smtClean="0">
                <a:solidFill>
                  <a:srgbClr val="292929"/>
                </a:solidFill>
                <a:latin typeface="メイリオ" panose="020B0604030504040204" pitchFamily="50" charset="-128"/>
                <a:ea typeface="メイリオ" panose="020B0604030504040204" pitchFamily="50" charset="-128"/>
              </a:rPr>
              <a:t>　</a:t>
            </a:r>
            <a:r>
              <a:rPr lang="ja-JP" altLang="en-US" sz="2400" dirty="0">
                <a:solidFill>
                  <a:srgbClr val="292929"/>
                </a:solidFill>
                <a:latin typeface="メイリオ" panose="020B0604030504040204" pitchFamily="50" charset="-128"/>
                <a:ea typeface="メイリオ" panose="020B0604030504040204" pitchFamily="50" charset="-128"/>
              </a:rPr>
              <a:t>褥瘡予防</a:t>
            </a:r>
            <a:r>
              <a:rPr lang="ja-JP" altLang="en-US" sz="2400" dirty="0" smtClean="0">
                <a:solidFill>
                  <a:srgbClr val="292929"/>
                </a:solidFill>
                <a:latin typeface="メイリオ" panose="020B0604030504040204" pitchFamily="50" charset="-128"/>
                <a:ea typeface="メイリオ" panose="020B0604030504040204" pitchFamily="50" charset="-128"/>
              </a:rPr>
              <a:t>に関すること</a:t>
            </a:r>
            <a:endParaRPr lang="en-US" altLang="ja-JP" sz="2400" dirty="0" smtClean="0">
              <a:solidFill>
                <a:srgbClr val="292929"/>
              </a:solidFill>
              <a:latin typeface="メイリオ" panose="020B0604030504040204" pitchFamily="50" charset="-128"/>
              <a:ea typeface="メイリオ" panose="020B0604030504040204" pitchFamily="50" charset="-128"/>
            </a:endParaRPr>
          </a:p>
          <a:p>
            <a:pPr marL="0" lvl="0" indent="0">
              <a:buNone/>
            </a:pPr>
            <a:r>
              <a:rPr lang="ja-JP" altLang="en-US" sz="2400" dirty="0">
                <a:solidFill>
                  <a:srgbClr val="292929"/>
                </a:solidFill>
                <a:latin typeface="メイリオ" panose="020B0604030504040204" pitchFamily="50" charset="-128"/>
                <a:ea typeface="メイリオ" panose="020B0604030504040204" pitchFamily="50" charset="-128"/>
              </a:rPr>
              <a:t>　</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介護老人福祉施設・介護老人保健施設・介護医療院</a:t>
            </a:r>
            <a:r>
              <a:rPr lang="en-US" altLang="ja-JP" sz="2400" dirty="0">
                <a:solidFill>
                  <a:srgbClr val="292929"/>
                </a:solidFill>
                <a:latin typeface="メイリオ" panose="020B0604030504040204" pitchFamily="50" charset="-128"/>
                <a:ea typeface="メイリオ" panose="020B0604030504040204" pitchFamily="50" charset="-128"/>
              </a:rPr>
              <a:t>】</a:t>
            </a: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褥</a:t>
            </a:r>
            <a:r>
              <a:rPr lang="ja-JP" altLang="en-US" sz="2000" dirty="0">
                <a:latin typeface="メイリオ" panose="020B0604030504040204" pitchFamily="50" charset="-128"/>
                <a:ea typeface="メイリオ" panose="020B0604030504040204" pitchFamily="50" charset="-128"/>
              </a:rPr>
              <a:t>瘡</a:t>
            </a:r>
            <a:r>
              <a:rPr lang="ja-JP" altLang="en-US" sz="2000" dirty="0" smtClean="0">
                <a:latin typeface="メイリオ" panose="020B0604030504040204" pitchFamily="50" charset="-128"/>
                <a:ea typeface="メイリオ" panose="020B0604030504040204" pitchFamily="50" charset="-128"/>
              </a:rPr>
              <a:t>が</a:t>
            </a:r>
            <a:r>
              <a:rPr lang="ja-JP" altLang="en-US" sz="2000" dirty="0">
                <a:latin typeface="メイリオ" panose="020B0604030504040204" pitchFamily="50" charset="-128"/>
                <a:ea typeface="メイリオ" panose="020B0604030504040204" pitchFamily="50" charset="-128"/>
              </a:rPr>
              <a:t>発生</a:t>
            </a:r>
            <a:r>
              <a:rPr lang="ja-JP" altLang="en-US" sz="2000" dirty="0" smtClean="0">
                <a:latin typeface="メイリオ" panose="020B0604030504040204" pitchFamily="50" charset="-128"/>
                <a:ea typeface="メイリオ" panose="020B0604030504040204" pitchFamily="50" charset="-128"/>
              </a:rPr>
              <a:t>しないよう適切な介護を行うとともに、その発生を予防</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するための</a:t>
            </a:r>
            <a:r>
              <a:rPr lang="ja-JP" altLang="en-US" sz="2000" dirty="0" smtClean="0">
                <a:solidFill>
                  <a:srgbClr val="FF0000"/>
                </a:solidFill>
                <a:latin typeface="メイリオ" panose="020B0604030504040204" pitchFamily="50" charset="-128"/>
                <a:ea typeface="メイリオ" panose="020B0604030504040204" pitchFamily="50" charset="-128"/>
              </a:rPr>
              <a:t>体制を整備</a:t>
            </a:r>
            <a:r>
              <a:rPr lang="ja-JP" altLang="en-US" sz="2000" dirty="0" smtClean="0">
                <a:latin typeface="メイリオ" panose="020B0604030504040204" pitchFamily="50" charset="-128"/>
                <a:ea typeface="メイリオ" panose="020B0604030504040204" pitchFamily="50" charset="-128"/>
              </a:rPr>
              <a:t>しなければならない。</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・褥瘡予防のための計画の作成、実践、評価。</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・専任の施設内褥瘡予防対策を担当する者を決める。</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・褥瘡対策チームを設置。</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・褥瘡対策のための指針の整備</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・施設内職員継続教育の実施</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a:t>
            </a:r>
            <a:r>
              <a:rPr lang="en-US" altLang="ja-JP" sz="2400" kern="0" dirty="0" smtClean="0">
                <a:solidFill>
                  <a:schemeClr val="bg1"/>
                </a:solidFill>
                <a:latin typeface="メイリオ" panose="020B0604030504040204" pitchFamily="50" charset="-128"/>
                <a:ea typeface="メイリオ" panose="020B0604030504040204" pitchFamily="50" charset="-128"/>
              </a:rPr>
              <a:t>31</a:t>
            </a:r>
            <a:r>
              <a:rPr lang="ja-JP" altLang="en-US" sz="2400" kern="0" dirty="0" smtClean="0">
                <a:solidFill>
                  <a:schemeClr val="bg1"/>
                </a:solidFill>
                <a:latin typeface="メイリオ" panose="020B0604030504040204" pitchFamily="50" charset="-128"/>
                <a:ea typeface="メイリオ" panose="020B0604030504040204" pitchFamily="50" charset="-128"/>
              </a:rPr>
              <a:t>）</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77888" y="4750470"/>
            <a:ext cx="8046680"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褥</a:t>
            </a:r>
            <a:r>
              <a:rPr lang="ja-JP" altLang="en-US" sz="2000" kern="0" dirty="0">
                <a:solidFill>
                  <a:srgbClr val="000000"/>
                </a:solidFill>
                <a:latin typeface="メイリオ" panose="020B0604030504040204" pitchFamily="50" charset="-128"/>
                <a:ea typeface="メイリオ" panose="020B0604030504040204" pitchFamily="50" charset="-128"/>
              </a:rPr>
              <a:t>瘡</a:t>
            </a:r>
            <a:r>
              <a:rPr lang="ja-JP" altLang="en-US" sz="2000" kern="0" dirty="0" smtClean="0">
                <a:solidFill>
                  <a:srgbClr val="000000"/>
                </a:solidFill>
                <a:latin typeface="メイリオ" panose="020B0604030504040204" pitchFamily="50" charset="-128"/>
                <a:ea typeface="メイリオ" panose="020B0604030504040204" pitchFamily="50" charset="-128"/>
              </a:rPr>
              <a:t>対策チームを設置していない。</a:t>
            </a:r>
            <a:endParaRPr lang="ja-JP" altLang="en-US" sz="1600" kern="0" dirty="0">
              <a:solidFill>
                <a:srgbClr val="000000"/>
              </a:solidFill>
              <a:latin typeface="メイリオ" panose="020B0604030504040204" pitchFamily="50" charset="-128"/>
              <a:ea typeface="メイリオ" panose="020B0604030504040204" pitchFamily="50" charset="-128"/>
            </a:endParaRP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施設内職員継続教育を実施していない。</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7888" y="4166079"/>
            <a:ext cx="406400" cy="406400"/>
          </a:xfrm>
          <a:prstGeom prst="rect">
            <a:avLst/>
          </a:prstGeom>
        </p:spPr>
      </p:pic>
    </p:spTree>
    <p:extLst>
      <p:ext uri="{BB962C8B-B14F-4D97-AF65-F5344CB8AC3E}">
        <p14:creationId xmlns:p14="http://schemas.microsoft.com/office/powerpoint/2010/main" val="3544881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8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555845"/>
            <a:ext cx="8499987" cy="1965277"/>
          </a:xfrm>
        </p:spPr>
        <p:txBody>
          <a:bodyPr/>
          <a:lstStyle/>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④</a:t>
            </a:r>
            <a:r>
              <a:rPr lang="ja-JP" altLang="en-US" sz="2000" dirty="0" smtClean="0">
                <a:latin typeface="メイリオ" panose="020B0604030504040204" pitchFamily="50" charset="-128"/>
                <a:ea typeface="メイリオ" panose="020B0604030504040204" pitchFamily="50" charset="-128"/>
              </a:rPr>
              <a:t> 従業者に対し、身体的拘束等の適正化のための研修を定期的に実施</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すること。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smtClean="0">
                <a:latin typeface="メイリオ" panose="020B0604030504040204" pitchFamily="50" charset="-128"/>
                <a:ea typeface="メイリオ" panose="020B0604030504040204" pitchFamily="50" charset="-128"/>
              </a:rPr>
              <a:t>定期的な教育</a:t>
            </a:r>
            <a:r>
              <a:rPr lang="ja-JP" altLang="en-US" sz="2000" dirty="0" smtClean="0">
                <a:solidFill>
                  <a:srgbClr val="FF0000"/>
                </a:solidFill>
                <a:latin typeface="メイリオ" panose="020B0604030504040204" pitchFamily="50" charset="-128"/>
                <a:ea typeface="メイリオ" panose="020B0604030504040204" pitchFamily="50" charset="-128"/>
              </a:rPr>
              <a:t>（年</a:t>
            </a:r>
            <a:r>
              <a:rPr lang="en-US" altLang="ja-JP" sz="2000" dirty="0" smtClean="0">
                <a:solidFill>
                  <a:srgbClr val="FF0000"/>
                </a:solidFill>
                <a:latin typeface="メイリオ" panose="020B0604030504040204" pitchFamily="50" charset="-128"/>
                <a:ea typeface="メイリオ" panose="020B0604030504040204" pitchFamily="50" charset="-128"/>
              </a:rPr>
              <a:t>2</a:t>
            </a:r>
            <a:r>
              <a:rPr lang="ja-JP" altLang="en-US" sz="2000" dirty="0" smtClean="0">
                <a:solidFill>
                  <a:srgbClr val="FF0000"/>
                </a:solidFill>
                <a:latin typeface="メイリオ" panose="020B0604030504040204" pitchFamily="50" charset="-128"/>
                <a:ea typeface="メイリオ" panose="020B0604030504040204" pitchFamily="50" charset="-128"/>
              </a:rPr>
              <a:t>回以上）</a:t>
            </a:r>
            <a:r>
              <a:rPr lang="ja-JP" altLang="en-US" sz="2000" dirty="0" smtClean="0">
                <a:latin typeface="メイリオ" panose="020B0604030504040204" pitchFamily="50" charset="-128"/>
                <a:ea typeface="メイリオ" panose="020B0604030504040204" pitchFamily="50" charset="-128"/>
              </a:rPr>
              <a:t>及び</a:t>
            </a:r>
            <a:r>
              <a:rPr lang="ja-JP" altLang="en-US" sz="2000" dirty="0" smtClean="0">
                <a:solidFill>
                  <a:srgbClr val="FF0000"/>
                </a:solidFill>
                <a:latin typeface="メイリオ" panose="020B0604030504040204" pitchFamily="50" charset="-128"/>
                <a:ea typeface="メイリオ" panose="020B0604030504040204" pitchFamily="50" charset="-128"/>
              </a:rPr>
              <a:t>新規採用時</a:t>
            </a:r>
            <a:r>
              <a:rPr lang="ja-JP" altLang="en-US" sz="2000" dirty="0" smtClean="0">
                <a:latin typeface="メイリオ" panose="020B0604030504040204" pitchFamily="50" charset="-128"/>
                <a:ea typeface="メイリオ" panose="020B0604030504040204" pitchFamily="50" charset="-128"/>
              </a:rPr>
              <a:t>には必ず実施すること</a:t>
            </a:r>
            <a:r>
              <a:rPr lang="ja-JP" altLang="en-US" sz="2000" dirty="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研修</a:t>
            </a:r>
            <a:r>
              <a:rPr lang="ja-JP" altLang="en-US" sz="2000" dirty="0" smtClean="0">
                <a:latin typeface="メイリオ" panose="020B0604030504040204" pitchFamily="50" charset="-128"/>
                <a:ea typeface="メイリオ" panose="020B0604030504040204" pitchFamily="50" charset="-128"/>
              </a:rPr>
              <a:t>の</a:t>
            </a:r>
            <a:r>
              <a:rPr lang="ja-JP" altLang="en-US" sz="2000" dirty="0" smtClean="0">
                <a:solidFill>
                  <a:srgbClr val="FF0000"/>
                </a:solidFill>
                <a:latin typeface="メイリオ" panose="020B0604030504040204" pitchFamily="50" charset="-128"/>
                <a:ea typeface="メイリオ" panose="020B0604030504040204" pitchFamily="50" charset="-128"/>
              </a:rPr>
              <a:t>実施</a:t>
            </a:r>
            <a:r>
              <a:rPr lang="ja-JP" altLang="en-US" sz="2000" dirty="0">
                <a:solidFill>
                  <a:srgbClr val="FF0000"/>
                </a:solidFill>
                <a:latin typeface="メイリオ" panose="020B0604030504040204" pitchFamily="50" charset="-128"/>
                <a:ea typeface="メイリオ" panose="020B0604030504040204" pitchFamily="50" charset="-128"/>
              </a:rPr>
              <a:t>内容</a:t>
            </a:r>
            <a:r>
              <a:rPr lang="ja-JP" altLang="en-US" sz="2000" dirty="0" smtClean="0">
                <a:latin typeface="メイリオ" panose="020B0604030504040204" pitchFamily="50" charset="-128"/>
                <a:ea typeface="メイリオ" panose="020B0604030504040204" pitchFamily="50" charset="-128"/>
              </a:rPr>
              <a:t>についても</a:t>
            </a:r>
            <a:r>
              <a:rPr lang="ja-JP" altLang="en-US" sz="2000" dirty="0" smtClean="0">
                <a:solidFill>
                  <a:srgbClr val="FF0000"/>
                </a:solidFill>
                <a:latin typeface="メイリオ" panose="020B0604030504040204" pitchFamily="50" charset="-128"/>
                <a:ea typeface="メイリオ" panose="020B0604030504040204" pitchFamily="50" charset="-128"/>
              </a:rPr>
              <a:t>記録</a:t>
            </a:r>
            <a:r>
              <a:rPr lang="ja-JP" altLang="en-US" sz="2000" dirty="0" smtClean="0">
                <a:latin typeface="メイリオ" panose="020B0604030504040204" pitchFamily="50" charset="-128"/>
                <a:ea typeface="メイリオ" panose="020B0604030504040204" pitchFamily="50" charset="-128"/>
              </a:rPr>
              <a:t>することが必要。</a:t>
            </a: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に関するもの（３）</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67544" y="3545553"/>
            <a:ext cx="8208912" cy="1138773"/>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noProof="0" dirty="0" smtClean="0">
                <a:solidFill>
                  <a:srgbClr val="000000"/>
                </a:solidFill>
                <a:latin typeface="メイリオ" panose="020B0604030504040204" pitchFamily="50" charset="-128"/>
                <a:ea typeface="メイリオ" panose="020B0604030504040204" pitchFamily="50" charset="-128"/>
              </a:rPr>
              <a:t>研修を年</a:t>
            </a:r>
            <a:r>
              <a:rPr lang="en-US" altLang="ja-JP" sz="2000" kern="0" noProof="0" dirty="0" smtClean="0">
                <a:solidFill>
                  <a:srgbClr val="000000"/>
                </a:solidFill>
                <a:latin typeface="メイリオ" panose="020B0604030504040204" pitchFamily="50" charset="-128"/>
                <a:ea typeface="メイリオ" panose="020B0604030504040204" pitchFamily="50" charset="-128"/>
              </a:rPr>
              <a:t>1</a:t>
            </a:r>
            <a:r>
              <a:rPr lang="ja-JP" altLang="en-US" sz="2000" kern="0" noProof="0" dirty="0" smtClean="0">
                <a:solidFill>
                  <a:srgbClr val="000000"/>
                </a:solidFill>
                <a:latin typeface="メイリオ" panose="020B0604030504040204" pitchFamily="50" charset="-128"/>
                <a:ea typeface="メイリオ" panose="020B0604030504040204" pitchFamily="50" charset="-128"/>
              </a:rPr>
              <a:t>回しか実施していない。</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a:solidFill>
                  <a:srgbClr val="000000"/>
                </a:solidFill>
                <a:latin typeface="メイリオ" panose="020B0604030504040204" pitchFamily="50" charset="-128"/>
                <a:ea typeface="メイリオ" panose="020B0604030504040204" pitchFamily="50" charset="-128"/>
              </a:rPr>
              <a:t>研修</a:t>
            </a:r>
            <a:r>
              <a:rPr lang="ja-JP" altLang="en-US" sz="2000" kern="0" dirty="0" smtClean="0">
                <a:solidFill>
                  <a:srgbClr val="000000"/>
                </a:solidFill>
                <a:latin typeface="メイリオ" panose="020B0604030504040204" pitchFamily="50" charset="-128"/>
                <a:ea typeface="メイリオ" panose="020B0604030504040204" pitchFamily="50" charset="-128"/>
              </a:rPr>
              <a:t>の実施内容を記録していない。</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9821" y="5261575"/>
            <a:ext cx="406400" cy="406400"/>
          </a:xfrm>
          <a:prstGeom prst="rect">
            <a:avLst/>
          </a:prstGeom>
        </p:spPr>
      </p:pic>
    </p:spTree>
    <p:extLst>
      <p:ext uri="{BB962C8B-B14F-4D97-AF65-F5344CB8AC3E}">
        <p14:creationId xmlns:p14="http://schemas.microsoft.com/office/powerpoint/2010/main" val="1467999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6"/>
            <a:ext cx="8229601" cy="3583426"/>
          </a:xfrm>
        </p:spPr>
        <p:txBody>
          <a:bodyPr/>
          <a:lstStyle/>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⑤身体的拘束等を行う場合には、その態様及び時間、その際の入所者</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の心身の状況並びに緊急やむを得ない理由を記録しなければなら</a:t>
            </a:r>
            <a:r>
              <a:rPr lang="ja-JP" altLang="en-US" sz="2000" dirty="0" err="1" smtClean="0">
                <a:latin typeface="メイリオ" panose="020B0604030504040204" pitchFamily="50" charset="-128"/>
                <a:ea typeface="メイリオ" panose="020B0604030504040204" pitchFamily="50" charset="-128"/>
              </a:rPr>
              <a:t>な</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い。</a:t>
            </a:r>
            <a:endParaRPr lang="en-US" altLang="ja-JP" sz="2000" dirty="0" smtClean="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smtClean="0">
                <a:latin typeface="メイリオ" panose="020B0604030504040204" pitchFamily="50" charset="-128"/>
                <a:ea typeface="メイリオ" panose="020B0604030504040204" pitchFamily="50" charset="-128"/>
              </a:rPr>
              <a:t>利用者本人や家族に対して、</a:t>
            </a:r>
            <a:r>
              <a:rPr lang="ja-JP" altLang="en-US" sz="2000" dirty="0" smtClean="0">
                <a:solidFill>
                  <a:srgbClr val="FF0000"/>
                </a:solidFill>
                <a:latin typeface="メイリオ" panose="020B0604030504040204" pitchFamily="50" charset="-128"/>
                <a:ea typeface="メイリオ" panose="020B0604030504040204" pitchFamily="50" charset="-128"/>
              </a:rPr>
              <a:t>身体拘束の内容</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目的</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理由</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拘束の時間</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時間帯</a:t>
            </a: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rgbClr val="FF0000"/>
                </a:solidFill>
                <a:latin typeface="メイリオ" panose="020B0604030504040204" pitchFamily="50" charset="-128"/>
                <a:ea typeface="メイリオ" panose="020B0604030504040204" pitchFamily="50" charset="-128"/>
              </a:rPr>
              <a:t>期間</a:t>
            </a:r>
            <a:r>
              <a:rPr lang="ja-JP" altLang="en-US" sz="2000" dirty="0" smtClean="0">
                <a:latin typeface="メイリオ" panose="020B0604030504040204" pitchFamily="50" charset="-128"/>
                <a:ea typeface="メイリオ" panose="020B0604030504040204" pitchFamily="50" charset="-128"/>
              </a:rPr>
              <a:t>等をできる限り詳細に説明し、十分な理解を得るよう努める。その際には、施設長や医師、その他の現場の責任者から説明を行うなど、説明手続きや説明者について事前に明文化しておく。仮に、事前に身体拘束について施設としての考え方を利用者や家族に説明し、理解を得ている場合であっても、実際に身体拘束を行う時点で、必ず個別に説明を行う。</a:t>
            </a:r>
            <a:br>
              <a:rPr lang="ja-JP" altLang="en-US" sz="2000" dirty="0" smtClean="0">
                <a:latin typeface="メイリオ" panose="020B0604030504040204" pitchFamily="50" charset="-128"/>
                <a:ea typeface="メイリオ" panose="020B0604030504040204" pitchFamily="50" charset="-128"/>
              </a:rPr>
            </a:b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に関するもの（４）</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57199" y="4885152"/>
            <a:ext cx="8229601" cy="1446550"/>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a:solidFill>
                  <a:srgbClr val="000000"/>
                </a:solidFill>
                <a:latin typeface="メイリオ" panose="020B0604030504040204" pitchFamily="50" charset="-128"/>
                <a:ea typeface="メイリオ" panose="020B0604030504040204" pitchFamily="50" charset="-128"/>
              </a:rPr>
              <a:t>やむを得ず身体的拘束等を実施する場合、医師が診療録に記録する項目が不足している。（介護老人保健施設、介護医療院</a:t>
            </a:r>
            <a:r>
              <a:rPr lang="ja-JP" altLang="en-US" sz="2000" kern="0" dirty="0" smtClean="0">
                <a:solidFill>
                  <a:srgbClr val="000000"/>
                </a:solidFill>
                <a:latin typeface="メイリオ" panose="020B0604030504040204" pitchFamily="50" charset="-128"/>
                <a:ea typeface="メイリオ" panose="020B0604030504040204" pitchFamily="50" charset="-128"/>
              </a:rPr>
              <a:t>）</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身体拘束の期間を定めていない。</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5303" y="5838825"/>
            <a:ext cx="406400" cy="406400"/>
          </a:xfrm>
          <a:prstGeom prst="rect">
            <a:avLst/>
          </a:prstGeom>
        </p:spPr>
      </p:pic>
    </p:spTree>
    <p:extLst>
      <p:ext uri="{BB962C8B-B14F-4D97-AF65-F5344CB8AC3E}">
        <p14:creationId xmlns:p14="http://schemas.microsoft.com/office/powerpoint/2010/main" val="2591432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2</a:t>
            </a:r>
            <a:r>
              <a:rPr lang="ja-JP" altLang="en-US" sz="2400" dirty="0">
                <a:solidFill>
                  <a:srgbClr val="292929"/>
                </a:solidFill>
                <a:latin typeface="メイリオ" panose="020B0604030504040204" pitchFamily="50" charset="-128"/>
                <a:ea typeface="メイリオ" panose="020B0604030504040204" pitchFamily="50" charset="-128"/>
              </a:rPr>
              <a:t>　施設サービス計画に関する</a:t>
            </a:r>
            <a:r>
              <a:rPr lang="ja-JP" altLang="en-US" sz="2400" dirty="0" smtClean="0">
                <a:solidFill>
                  <a:srgbClr val="292929"/>
                </a:solidFill>
                <a:latin typeface="メイリオ" panose="020B0604030504040204" pitchFamily="50" charset="-128"/>
                <a:ea typeface="メイリオ" panose="020B0604030504040204" pitchFamily="50" charset="-128"/>
              </a:rPr>
              <a:t>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（１）施設サービス計画の作成</a:t>
            </a:r>
            <a:endParaRPr kumimoji="1" lang="en-US" altLang="ja-JP" sz="2000" dirty="0" smtClean="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課題</a:t>
            </a:r>
            <a:r>
              <a:rPr lang="ja-JP" altLang="en-US" sz="2000" dirty="0">
                <a:latin typeface="メイリオ" panose="020B0604030504040204" pitchFamily="50" charset="-128"/>
                <a:ea typeface="メイリオ" panose="020B0604030504040204" pitchFamily="50" charset="-128"/>
              </a:rPr>
              <a:t>分析</a:t>
            </a:r>
            <a:r>
              <a:rPr lang="ja-JP" altLang="en-US" sz="2000" dirty="0" smtClean="0">
                <a:latin typeface="メイリオ" panose="020B0604030504040204" pitchFamily="50" charset="-128"/>
                <a:ea typeface="メイリオ" panose="020B0604030504040204" pitchFamily="50" charset="-128"/>
              </a:rPr>
              <a:t>の実施</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・施設サービス計画の作成に当たっては、</a:t>
            </a:r>
            <a:r>
              <a:rPr lang="ja-JP" altLang="en-US" sz="2000" dirty="0">
                <a:solidFill>
                  <a:srgbClr val="FF0000"/>
                </a:solidFill>
                <a:latin typeface="メイリオ" panose="020B0604030504040204" pitchFamily="50" charset="-128"/>
                <a:ea typeface="メイリオ" panose="020B0604030504040204" pitchFamily="50" charset="-128"/>
              </a:rPr>
              <a:t>適切な方法</a:t>
            </a:r>
            <a:r>
              <a:rPr lang="ja-JP" altLang="en-US" sz="2000" dirty="0">
                <a:latin typeface="メイリオ" panose="020B0604030504040204" pitchFamily="50" charset="-128"/>
                <a:ea typeface="メイリオ" panose="020B0604030504040204" pitchFamily="50" charset="-128"/>
              </a:rPr>
              <a:t>により、</a:t>
            </a:r>
            <a:r>
              <a:rPr lang="ja-JP" altLang="en-US" sz="2000" dirty="0" smtClean="0">
                <a:latin typeface="メイリオ" panose="020B0604030504040204" pitchFamily="50" charset="-128"/>
                <a:ea typeface="メイリオ" panose="020B0604030504040204" pitchFamily="50" charset="-128"/>
              </a:rPr>
              <a:t>入所</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者</a:t>
            </a:r>
            <a:r>
              <a:rPr lang="ja-JP" altLang="en-US" sz="2000" dirty="0">
                <a:latin typeface="メイリオ" panose="020B0604030504040204" pitchFamily="50" charset="-128"/>
                <a:ea typeface="メイリオ" panose="020B0604030504040204" pitchFamily="50" charset="-128"/>
              </a:rPr>
              <a:t>の解決すべき</a:t>
            </a:r>
            <a:r>
              <a:rPr lang="ja-JP" altLang="en-US" sz="2000" dirty="0">
                <a:solidFill>
                  <a:srgbClr val="FF0000"/>
                </a:solidFill>
                <a:latin typeface="メイリオ" panose="020B0604030504040204" pitchFamily="50" charset="-128"/>
                <a:ea typeface="メイリオ" panose="020B0604030504040204" pitchFamily="50" charset="-128"/>
              </a:rPr>
              <a:t>課題を把握</a:t>
            </a:r>
            <a:r>
              <a:rPr lang="ja-JP" altLang="en-US" sz="2000" dirty="0">
                <a:latin typeface="メイリオ" panose="020B0604030504040204" pitchFamily="50" charset="-128"/>
                <a:ea typeface="メイリオ" panose="020B0604030504040204" pitchFamily="50" charset="-128"/>
              </a:rPr>
              <a:t>しなければならない</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② 原案の作成</a:t>
            </a:r>
            <a:endParaRPr lang="ja-JP" altLang="en-US" sz="2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アセスメントの結果に基づき</a:t>
            </a:r>
            <a:r>
              <a:rPr lang="ja-JP" altLang="en-US" sz="2000" dirty="0" smtClean="0">
                <a:latin typeface="メイリオ" panose="020B0604030504040204" pitchFamily="50" charset="-128"/>
                <a:ea typeface="メイリオ" panose="020B0604030504040204" pitchFamily="50" charset="-128"/>
              </a:rPr>
              <a:t>、施設サービス計画の原案を作成し</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なければならない。</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457200" y="4959239"/>
            <a:ext cx="8229600" cy="1077218"/>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指摘事項）</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アセスメント表にて把握されていない課題が、原案の生活全般の解決すべき課題に記載されている。</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a:t>
            </a:r>
            <a:r>
              <a:rPr lang="ja-JP" altLang="en-US" sz="2000" kern="0" dirty="0" smtClean="0">
                <a:solidFill>
                  <a:srgbClr val="000000"/>
                </a:solidFill>
                <a:latin typeface="メイリオ" panose="020B0604030504040204" pitchFamily="50" charset="-128"/>
                <a:ea typeface="メイリオ" panose="020B0604030504040204" pitchFamily="50" charset="-128"/>
              </a:rPr>
              <a:t>短期を除く</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a:t>
            </a:r>
            <a:endPar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に関するもの（５）</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9820" y="6245225"/>
            <a:ext cx="406400" cy="406400"/>
          </a:xfrm>
          <a:prstGeom prst="rect">
            <a:avLst/>
          </a:prstGeom>
        </p:spPr>
      </p:pic>
    </p:spTree>
    <p:extLst>
      <p:ext uri="{BB962C8B-B14F-4D97-AF65-F5344CB8AC3E}">
        <p14:creationId xmlns:p14="http://schemas.microsoft.com/office/powerpoint/2010/main" val="2762020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372168" cy="4525963"/>
          </a:xfrm>
        </p:spPr>
        <p:txBody>
          <a:bodyPr/>
          <a:lstStyle/>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③ 原案の説明及び同意</a:t>
            </a:r>
            <a:endParaRPr lang="en-US" altLang="ja-JP" sz="2000" dirty="0" smtClean="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   ・原案</a:t>
            </a:r>
            <a:r>
              <a:rPr lang="ja-JP" altLang="en-US" sz="2000" dirty="0">
                <a:latin typeface="メイリオ" panose="020B0604030504040204" pitchFamily="50" charset="-128"/>
                <a:ea typeface="メイリオ" panose="020B0604030504040204" pitchFamily="50" charset="-128"/>
              </a:rPr>
              <a:t>の内容について入所者又は家族に説明し、</a:t>
            </a:r>
            <a:r>
              <a:rPr lang="ja-JP" altLang="en-US" sz="2000" dirty="0">
                <a:solidFill>
                  <a:srgbClr val="FF0000"/>
                </a:solidFill>
                <a:latin typeface="メイリオ" panose="020B0604030504040204" pitchFamily="50" charset="-128"/>
                <a:ea typeface="メイリオ" panose="020B0604030504040204" pitchFamily="50" charset="-128"/>
              </a:rPr>
              <a:t>文書により</a:t>
            </a:r>
            <a:r>
              <a:rPr lang="ja-JP" altLang="en-US" sz="2000" dirty="0" smtClean="0">
                <a:solidFill>
                  <a:srgbClr val="FF0000"/>
                </a:solidFill>
                <a:latin typeface="メイリオ" panose="020B0604030504040204" pitchFamily="50" charset="-128"/>
                <a:ea typeface="メイリオ" panose="020B0604030504040204" pitchFamily="50" charset="-128"/>
              </a:rPr>
              <a:t>入所者</a:t>
            </a:r>
            <a:endParaRPr lang="en-US" altLang="ja-JP" sz="2000" dirty="0" smtClean="0">
              <a:solidFill>
                <a:srgbClr val="FF0000"/>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smtClean="0">
                <a:solidFill>
                  <a:srgbClr val="FF0000"/>
                </a:solidFill>
                <a:latin typeface="メイリオ" panose="020B0604030504040204" pitchFamily="50" charset="-128"/>
                <a:ea typeface="メイリオ" panose="020B0604030504040204" pitchFamily="50" charset="-128"/>
              </a:rPr>
              <a:t>　の</a:t>
            </a:r>
            <a:r>
              <a:rPr lang="ja-JP" altLang="en-US" sz="2000" dirty="0">
                <a:solidFill>
                  <a:srgbClr val="FF0000"/>
                </a:solidFill>
                <a:latin typeface="メイリオ" panose="020B0604030504040204" pitchFamily="50" charset="-128"/>
                <a:ea typeface="メイリオ" panose="020B0604030504040204" pitchFamily="50" charset="-128"/>
              </a:rPr>
              <a:t>同意</a:t>
            </a:r>
            <a:r>
              <a:rPr lang="ja-JP" altLang="en-US" sz="2000" dirty="0">
                <a:latin typeface="メイリオ" panose="020B0604030504040204" pitchFamily="50" charset="-128"/>
                <a:ea typeface="メイリオ" panose="020B0604030504040204" pitchFamily="50" charset="-128"/>
              </a:rPr>
              <a:t>を得なければならない</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pPr lvl="0" indent="107950">
              <a:buClr>
                <a:srgbClr val="000000"/>
              </a:buClr>
              <a:buFont typeface="Wingdings" panose="05000000000000000000" pitchFamily="2" charset="2"/>
              <a:buChar char="Ø"/>
            </a:pPr>
            <a:r>
              <a:rPr lang="ja-JP" altLang="en-US" sz="2000" dirty="0" smtClean="0">
                <a:latin typeface="メイリオ" panose="020B0604030504040204" pitchFamily="50" charset="-128"/>
                <a:ea typeface="メイリオ" panose="020B0604030504040204" pitchFamily="50" charset="-128"/>
              </a:rPr>
              <a:t>家族</a:t>
            </a:r>
            <a:r>
              <a:rPr lang="ja-JP" altLang="en-US" sz="2000" dirty="0">
                <a:latin typeface="メイリオ" panose="020B0604030504040204" pitchFamily="50" charset="-128"/>
                <a:ea typeface="メイリオ" panose="020B0604030504040204" pitchFamily="50" charset="-128"/>
              </a:rPr>
              <a:t>の署名を得るのに時間を要する場合、施設</a:t>
            </a:r>
            <a:r>
              <a:rPr lang="ja-JP" altLang="en-US" sz="2000" dirty="0" smtClean="0">
                <a:latin typeface="メイリオ" panose="020B0604030504040204" pitchFamily="50" charset="-128"/>
                <a:ea typeface="メイリオ" panose="020B0604030504040204" pitchFamily="50" charset="-128"/>
              </a:rPr>
              <a:t>サービス計画書の</a:t>
            </a:r>
            <a:endParaRPr lang="en-US" altLang="ja-JP" sz="2000" dirty="0" smtClean="0">
              <a:latin typeface="メイリオ" panose="020B0604030504040204" pitchFamily="50" charset="-128"/>
              <a:ea typeface="メイリオ" panose="020B0604030504040204" pitchFamily="50" charset="-128"/>
            </a:endParaRPr>
          </a:p>
          <a:p>
            <a:pPr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内容</a:t>
            </a:r>
            <a:r>
              <a:rPr lang="ja-JP" altLang="en-US" sz="2000" dirty="0">
                <a:latin typeface="メイリオ" panose="020B0604030504040204" pitchFamily="50" charset="-128"/>
                <a:ea typeface="メイリオ" panose="020B0604030504040204" pitchFamily="50" charset="-128"/>
              </a:rPr>
              <a:t>について電話で説明を行い、同意が</a:t>
            </a:r>
            <a:r>
              <a:rPr lang="ja-JP" altLang="en-US" sz="2000" dirty="0" smtClean="0">
                <a:latin typeface="メイリオ" panose="020B0604030504040204" pitchFamily="50" charset="-128"/>
                <a:ea typeface="メイリオ" panose="020B0604030504040204" pitchFamily="50" charset="-128"/>
              </a:rPr>
              <a:t>得られた</a:t>
            </a:r>
            <a:r>
              <a:rPr lang="ja-JP" altLang="en-US" sz="2000" dirty="0">
                <a:latin typeface="メイリオ" panose="020B0604030504040204" pitchFamily="50" charset="-128"/>
                <a:ea typeface="メイリオ" panose="020B0604030504040204" pitchFamily="50" charset="-128"/>
              </a:rPr>
              <a:t>年月日、</a:t>
            </a:r>
            <a:r>
              <a:rPr lang="ja-JP" altLang="en-US" sz="2000" dirty="0" smtClean="0">
                <a:latin typeface="メイリオ" panose="020B0604030504040204" pitchFamily="50" charset="-128"/>
                <a:ea typeface="メイリオ" panose="020B0604030504040204" pitchFamily="50" charset="-128"/>
              </a:rPr>
              <a:t>同意者</a:t>
            </a:r>
            <a:endParaRPr lang="en-US" altLang="ja-JP" sz="2000" dirty="0" smtClean="0">
              <a:latin typeface="メイリオ" panose="020B0604030504040204" pitchFamily="50" charset="-128"/>
              <a:ea typeface="メイリオ" panose="020B0604030504040204" pitchFamily="50" charset="-128"/>
            </a:endParaRPr>
          </a:p>
          <a:p>
            <a:pPr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等</a:t>
            </a:r>
            <a:r>
              <a:rPr lang="ja-JP" altLang="en-US" sz="2000" dirty="0">
                <a:latin typeface="メイリオ" panose="020B0604030504040204" pitchFamily="50" charset="-128"/>
                <a:ea typeface="メイリオ" panose="020B0604030504040204" pitchFamily="50" charset="-128"/>
              </a:rPr>
              <a:t>を</a:t>
            </a:r>
            <a:r>
              <a:rPr lang="ja-JP" altLang="en-US" sz="2000" dirty="0" smtClean="0">
                <a:latin typeface="メイリオ" panose="020B0604030504040204" pitchFamily="50" charset="-128"/>
                <a:ea typeface="メイリオ" panose="020B0604030504040204" pitchFamily="50" charset="-128"/>
              </a:rPr>
              <a:t>記載する。</a:t>
            </a:r>
            <a:endParaRPr lang="en-US" altLang="ja-JP" sz="2000" dirty="0" smtClean="0">
              <a:latin typeface="メイリオ" panose="020B0604030504040204" pitchFamily="50" charset="-128"/>
              <a:ea typeface="メイリオ" panose="020B0604030504040204" pitchFamily="50" charset="-128"/>
            </a:endParaRPr>
          </a:p>
          <a:p>
            <a:pPr marL="806450" lvl="0" indent="-463550">
              <a:buClr>
                <a:srgbClr val="000000"/>
              </a:buClr>
              <a:buNone/>
            </a:pPr>
            <a:r>
              <a:rPr lang="ja-JP" altLang="en-US" sz="1800" dirty="0">
                <a:latin typeface="メイリオ" panose="020B0604030504040204" pitchFamily="50" charset="-128"/>
                <a:ea typeface="メイリオ" panose="020B0604030504040204" pitchFamily="50" charset="-128"/>
              </a:rPr>
              <a:t>　</a:t>
            </a:r>
            <a:r>
              <a:rPr lang="en-US" altLang="ja-JP" sz="1800" dirty="0" smtClean="0">
                <a:latin typeface="メイリオ" panose="020B0604030504040204" pitchFamily="50" charset="-128"/>
                <a:ea typeface="メイリオ" panose="020B0604030504040204" pitchFamily="50" charset="-128"/>
              </a:rPr>
              <a:t>※</a:t>
            </a:r>
            <a:r>
              <a:rPr lang="ja-JP" altLang="en-US" sz="1800" dirty="0" smtClean="0">
                <a:latin typeface="メイリオ" panose="020B0604030504040204" pitchFamily="50" charset="-128"/>
                <a:ea typeface="メイリオ" panose="020B0604030504040204" pitchFamily="50" charset="-128"/>
              </a:rPr>
              <a:t>県作成「施設サービス計画の作成の手引き（令和</a:t>
            </a:r>
            <a:r>
              <a:rPr lang="en-US" altLang="ja-JP" sz="1800" dirty="0" smtClean="0">
                <a:latin typeface="メイリオ" panose="020B0604030504040204" pitchFamily="50" charset="-128"/>
                <a:ea typeface="メイリオ" panose="020B0604030504040204" pitchFamily="50" charset="-128"/>
              </a:rPr>
              <a:t>3</a:t>
            </a:r>
            <a:r>
              <a:rPr lang="ja-JP" altLang="en-US" sz="1800" dirty="0" smtClean="0">
                <a:latin typeface="メイリオ" panose="020B0604030504040204" pitchFamily="50" charset="-128"/>
                <a:ea typeface="メイリオ" panose="020B0604030504040204" pitchFamily="50" charset="-128"/>
              </a:rPr>
              <a:t>年</a:t>
            </a:r>
            <a:r>
              <a:rPr lang="en-US" altLang="ja-JP" sz="1800" dirty="0" smtClean="0">
                <a:latin typeface="メイリオ" panose="020B0604030504040204" pitchFamily="50" charset="-128"/>
                <a:ea typeface="メイリオ" panose="020B0604030504040204" pitchFamily="50" charset="-128"/>
              </a:rPr>
              <a:t>12</a:t>
            </a:r>
            <a:r>
              <a:rPr lang="ja-JP" altLang="en-US" sz="1800" dirty="0" smtClean="0">
                <a:latin typeface="メイリオ" panose="020B0604030504040204" pitchFamily="50" charset="-128"/>
                <a:ea typeface="メイリオ" panose="020B0604030504040204" pitchFamily="50" charset="-128"/>
              </a:rPr>
              <a:t>月（修正））」　参照</a:t>
            </a: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000" dirty="0">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a:t>
            </a: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457200" y="4420630"/>
            <a:ext cx="8229600" cy="769441"/>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指摘事項）</a:t>
            </a:r>
          </a:p>
          <a:p>
            <a:pPr marL="342900" lvl="0" indent="-342900" eaLnBrk="0" fontAlgn="base" hangingPunct="0">
              <a:spcBef>
                <a:spcPct val="20000"/>
              </a:spcBef>
              <a:spcAft>
                <a:spcPct val="0"/>
              </a:spcAft>
              <a:buFont typeface="Wingdings" panose="05000000000000000000" pitchFamily="2" charset="2"/>
              <a:buChar char="l"/>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口頭で原案に同意を得た事案について、同意の</a:t>
            </a:r>
            <a:r>
              <a:rPr lang="ja-JP" altLang="en-US" sz="2000" kern="0" dirty="0" smtClean="0">
                <a:solidFill>
                  <a:srgbClr val="000000"/>
                </a:solidFill>
                <a:latin typeface="メイリオ" panose="020B0604030504040204" pitchFamily="50" charset="-128"/>
                <a:ea typeface="メイリオ" panose="020B0604030504040204" pitchFamily="50" charset="-128"/>
              </a:rPr>
              <a:t>確認ができない。</a:t>
            </a:r>
            <a:endParaRPr lang="en-US" altLang="ja-JP" sz="2000" kern="0" dirty="0" smtClean="0">
              <a:solidFill>
                <a:srgbClr val="000000"/>
              </a:solidFill>
              <a:latin typeface="メイリオ" panose="020B0604030504040204" pitchFamily="50" charset="-128"/>
              <a:ea typeface="メイリオ" panose="020B0604030504040204" pitchFamily="50" charset="-128"/>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に関するもの（６）</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1178" y="5421288"/>
            <a:ext cx="406400" cy="406400"/>
          </a:xfrm>
          <a:prstGeom prst="rect">
            <a:avLst/>
          </a:prstGeom>
        </p:spPr>
      </p:pic>
    </p:spTree>
    <p:extLst>
      <p:ext uri="{BB962C8B-B14F-4D97-AF65-F5344CB8AC3E}">
        <p14:creationId xmlns:p14="http://schemas.microsoft.com/office/powerpoint/2010/main" val="717220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199" y="1301726"/>
            <a:ext cx="8323545" cy="4212384"/>
          </a:xfrm>
        </p:spPr>
        <p:txBody>
          <a:bodyPr/>
          <a:lstStyle/>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3</a:t>
            </a:r>
            <a:r>
              <a:rPr lang="ja-JP" altLang="en-US" sz="2400" dirty="0">
                <a:solidFill>
                  <a:srgbClr val="292929"/>
                </a:solidFill>
                <a:latin typeface="メイリオ" panose="020B0604030504040204" pitchFamily="50" charset="-128"/>
                <a:ea typeface="メイリオ" panose="020B0604030504040204" pitchFamily="50" charset="-128"/>
              </a:rPr>
              <a:t>　感染症対策に関する</a:t>
            </a:r>
            <a:r>
              <a:rPr lang="ja-JP" altLang="en-US" sz="2400" dirty="0" smtClean="0">
                <a:solidFill>
                  <a:srgbClr val="292929"/>
                </a:solidFill>
                <a:latin typeface="メイリオ" panose="020B0604030504040204" pitchFamily="50" charset="-128"/>
                <a:ea typeface="メイリオ" panose="020B0604030504040204" pitchFamily="50" charset="-128"/>
              </a:rPr>
              <a:t>こと</a:t>
            </a:r>
            <a:r>
              <a:rPr lang="en-US" altLang="ja-JP" sz="2400" dirty="0" smtClean="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000" dirty="0" smtClean="0">
                <a:solidFill>
                  <a:srgbClr val="292929"/>
                </a:solidFill>
                <a:latin typeface="メイリオ" panose="020B0604030504040204" pitchFamily="50" charset="-128"/>
                <a:ea typeface="メイリオ" panose="020B0604030504040204" pitchFamily="50" charset="-128"/>
              </a:rPr>
              <a:t>（１</a:t>
            </a:r>
            <a:r>
              <a:rPr lang="ja-JP" altLang="en-US" sz="2000" dirty="0">
                <a:solidFill>
                  <a:srgbClr val="292929"/>
                </a:solidFill>
                <a:latin typeface="メイリオ" panose="020B0604030504040204" pitchFamily="50" charset="-128"/>
                <a:ea typeface="メイリオ" panose="020B0604030504040204" pitchFamily="50" charset="-128"/>
              </a:rPr>
              <a:t>）感染症の予防及びまん延の防止のための措置</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r>
              <a:rPr lang="ja-JP" altLang="en-US" sz="2000" dirty="0" smtClean="0">
                <a:latin typeface="メイリオ" panose="020B0604030504040204" pitchFamily="50" charset="-128"/>
                <a:ea typeface="メイリオ" panose="020B0604030504040204" pitchFamily="50" charset="-128"/>
              </a:rPr>
              <a:t>① </a:t>
            </a:r>
            <a:r>
              <a:rPr lang="ja-JP" altLang="en-US" sz="2000" dirty="0">
                <a:latin typeface="メイリオ" panose="020B0604030504040204" pitchFamily="50" charset="-128"/>
                <a:ea typeface="メイリオ" panose="020B0604030504040204" pitchFamily="50" charset="-128"/>
              </a:rPr>
              <a:t>事故発生の防止のための従業者に対する研修を定期的に行うこと。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定期的な教育</a:t>
            </a:r>
            <a:r>
              <a:rPr lang="ja-JP" altLang="en-US" sz="2000" dirty="0">
                <a:solidFill>
                  <a:srgbClr val="FF0000"/>
                </a:solidFill>
                <a:latin typeface="メイリオ" panose="020B0604030504040204" pitchFamily="50" charset="-128"/>
                <a:ea typeface="メイリオ" panose="020B0604030504040204" pitchFamily="50" charset="-128"/>
              </a:rPr>
              <a:t>（年</a:t>
            </a:r>
            <a:r>
              <a:rPr lang="en-US" altLang="ja-JP" sz="2000" dirty="0">
                <a:solidFill>
                  <a:srgbClr val="FF0000"/>
                </a:solidFill>
                <a:latin typeface="メイリオ" panose="020B0604030504040204" pitchFamily="50" charset="-128"/>
                <a:ea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rPr>
              <a:t>回以上）</a:t>
            </a:r>
            <a:r>
              <a:rPr lang="ja-JP" altLang="en-US" sz="2000" dirty="0">
                <a:latin typeface="メイリオ" panose="020B0604030504040204" pitchFamily="50" charset="-128"/>
                <a:ea typeface="メイリオ" panose="020B0604030504040204" pitchFamily="50" charset="-128"/>
              </a:rPr>
              <a:t>及び</a:t>
            </a:r>
            <a:r>
              <a:rPr lang="ja-JP" altLang="en-US" sz="2000" dirty="0">
                <a:solidFill>
                  <a:srgbClr val="FF0000"/>
                </a:solidFill>
                <a:latin typeface="メイリオ" panose="020B0604030504040204" pitchFamily="50" charset="-128"/>
                <a:ea typeface="メイリオ" panose="020B0604030504040204" pitchFamily="50" charset="-128"/>
              </a:rPr>
              <a:t>新規採用時</a:t>
            </a:r>
            <a:r>
              <a:rPr lang="ja-JP" altLang="en-US" sz="2000" dirty="0">
                <a:latin typeface="メイリオ" panose="020B0604030504040204" pitchFamily="50" charset="-128"/>
                <a:ea typeface="メイリオ" panose="020B0604030504040204" pitchFamily="50" charset="-128"/>
              </a:rPr>
              <a:t>には必ず実施すること。</a:t>
            </a:r>
            <a:endParaRPr lang="en-US" altLang="ja-JP" sz="2000" dirty="0">
              <a:latin typeface="メイリオ" panose="020B0604030504040204" pitchFamily="50" charset="-128"/>
              <a:ea typeface="メイリオ" panose="020B0604030504040204" pitchFamily="50" charset="-128"/>
            </a:endParaRPr>
          </a:p>
          <a:p>
            <a:pPr lvl="0">
              <a:buClr>
                <a:srgbClr val="000000"/>
              </a:buCl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研修の</a:t>
            </a:r>
            <a:r>
              <a:rPr lang="ja-JP" altLang="en-US" sz="2000" dirty="0">
                <a:solidFill>
                  <a:srgbClr val="FF0000"/>
                </a:solidFill>
                <a:latin typeface="メイリオ" panose="020B0604030504040204" pitchFamily="50" charset="-128"/>
                <a:ea typeface="メイリオ" panose="020B0604030504040204" pitchFamily="50" charset="-128"/>
              </a:rPr>
              <a:t>実施内容</a:t>
            </a:r>
            <a:r>
              <a:rPr lang="ja-JP" altLang="en-US" sz="2000" dirty="0">
                <a:latin typeface="メイリオ" panose="020B0604030504040204" pitchFamily="50" charset="-128"/>
                <a:ea typeface="メイリオ" panose="020B0604030504040204" pitchFamily="50" charset="-128"/>
              </a:rPr>
              <a:t>についても</a:t>
            </a:r>
            <a:r>
              <a:rPr lang="ja-JP" altLang="en-US" sz="2000" dirty="0">
                <a:solidFill>
                  <a:srgbClr val="FF0000"/>
                </a:solidFill>
                <a:latin typeface="メイリオ" panose="020B0604030504040204" pitchFamily="50" charset="-128"/>
                <a:ea typeface="メイリオ" panose="020B0604030504040204" pitchFamily="50" charset="-128"/>
              </a:rPr>
              <a:t>記録</a:t>
            </a:r>
            <a:r>
              <a:rPr lang="ja-JP" altLang="en-US" sz="2000" dirty="0">
                <a:latin typeface="メイリオ" panose="020B0604030504040204" pitchFamily="50" charset="-128"/>
                <a:ea typeface="メイリオ" panose="020B0604030504040204" pitchFamily="50" charset="-128"/>
              </a:rPr>
              <a:t>することが必要。</a:t>
            </a:r>
            <a:endParaRPr lang="en-US" altLang="ja-JP" sz="2000" dirty="0">
              <a:latin typeface="メイリオ" panose="020B0604030504040204" pitchFamily="50" charset="-128"/>
              <a:ea typeface="メイリオ" panose="020B0604030504040204" pitchFamily="50" charset="-128"/>
            </a:endParaRPr>
          </a:p>
          <a:p>
            <a:pPr marL="0" indent="0">
              <a:buClr>
                <a:srgbClr val="000000"/>
              </a:buClr>
              <a:buNone/>
            </a:pPr>
            <a:r>
              <a:rPr lang="ja-JP" altLang="en-US" sz="2000" dirty="0" smtClean="0">
                <a:solidFill>
                  <a:srgbClr val="292929"/>
                </a:solidFill>
                <a:latin typeface="メイリオ" panose="020B0604030504040204" pitchFamily="50" charset="-128"/>
                <a:ea typeface="メイリオ" panose="020B0604030504040204" pitchFamily="50" charset="-128"/>
              </a:rPr>
              <a:t>② 介護</a:t>
            </a:r>
            <a:r>
              <a:rPr lang="ja-JP" altLang="en-US" sz="2000" dirty="0">
                <a:solidFill>
                  <a:srgbClr val="292929"/>
                </a:solidFill>
                <a:latin typeface="メイリオ" panose="020B0604030504040204" pitchFamily="50" charset="-128"/>
                <a:ea typeface="メイリオ" panose="020B0604030504040204" pitchFamily="50" charset="-128"/>
              </a:rPr>
              <a:t>職員その他の従業者に対し、感染症及び食中毒の予防及び</a:t>
            </a:r>
            <a:r>
              <a:rPr lang="ja-JP" altLang="en-US" sz="2000" dirty="0" err="1" smtClean="0">
                <a:solidFill>
                  <a:srgbClr val="292929"/>
                </a:solidFill>
                <a:latin typeface="メイリオ" panose="020B0604030504040204" pitchFamily="50" charset="-128"/>
                <a:ea typeface="メイリオ" panose="020B0604030504040204" pitchFamily="50" charset="-128"/>
              </a:rPr>
              <a:t>まん</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en-US" altLang="ja-JP"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延</a:t>
            </a:r>
            <a:r>
              <a:rPr lang="ja-JP" altLang="en-US" sz="2000" dirty="0">
                <a:solidFill>
                  <a:srgbClr val="292929"/>
                </a:solidFill>
                <a:latin typeface="メイリオ" panose="020B0604030504040204" pitchFamily="50" charset="-128"/>
                <a:ea typeface="メイリオ" panose="020B0604030504040204" pitchFamily="50" charset="-128"/>
              </a:rPr>
              <a:t>の防止のための研修並びに感染症の予防及びまん延の防止の</a:t>
            </a:r>
            <a:r>
              <a:rPr lang="ja-JP" altLang="en-US" sz="2000" dirty="0" smtClean="0">
                <a:solidFill>
                  <a:srgbClr val="292929"/>
                </a:solidFill>
                <a:latin typeface="メイリオ" panose="020B0604030504040204" pitchFamily="50" charset="-128"/>
                <a:ea typeface="メイリオ" panose="020B0604030504040204" pitchFamily="50" charset="-128"/>
              </a:rPr>
              <a:t>ため</a:t>
            </a:r>
            <a:endParaRPr lang="en-US" altLang="ja-JP" sz="2000" dirty="0" smtClean="0">
              <a:solidFill>
                <a:srgbClr val="292929"/>
              </a:solidFill>
              <a:latin typeface="メイリオ" panose="020B0604030504040204" pitchFamily="50" charset="-128"/>
              <a:ea typeface="メイリオ" panose="020B0604030504040204" pitchFamily="50" charset="-128"/>
            </a:endParaRPr>
          </a:p>
          <a:p>
            <a:pPr marL="0" indent="0">
              <a:buClr>
                <a:srgbClr val="000000"/>
              </a:buClr>
              <a:buNone/>
            </a:pPr>
            <a:r>
              <a:rPr lang="en-US" altLang="ja-JP" sz="2000" dirty="0">
                <a:solidFill>
                  <a:srgbClr val="292929"/>
                </a:solidFill>
                <a:latin typeface="メイリオ" panose="020B0604030504040204" pitchFamily="50" charset="-128"/>
                <a:ea typeface="メイリオ" panose="020B0604030504040204" pitchFamily="50" charset="-128"/>
              </a:rPr>
              <a:t> </a:t>
            </a:r>
            <a:r>
              <a:rPr lang="en-US" altLang="ja-JP"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292929"/>
                </a:solidFill>
                <a:latin typeface="メイリオ" panose="020B0604030504040204" pitchFamily="50" charset="-128"/>
                <a:ea typeface="メイリオ" panose="020B0604030504040204" pitchFamily="50" charset="-128"/>
              </a:rPr>
              <a:t>の</a:t>
            </a:r>
            <a:r>
              <a:rPr lang="ja-JP" altLang="en-US" sz="2000" dirty="0">
                <a:solidFill>
                  <a:srgbClr val="FF0000"/>
                </a:solidFill>
                <a:latin typeface="メイリオ" panose="020B0604030504040204" pitchFamily="50" charset="-128"/>
                <a:ea typeface="メイリオ" panose="020B0604030504040204" pitchFamily="50" charset="-128"/>
              </a:rPr>
              <a:t>訓練を</a:t>
            </a:r>
            <a:r>
              <a:rPr lang="ja-JP" altLang="en-US" sz="2000" dirty="0" smtClean="0">
                <a:solidFill>
                  <a:srgbClr val="FF0000"/>
                </a:solidFill>
                <a:latin typeface="メイリオ" panose="020B0604030504040204" pitchFamily="50" charset="-128"/>
                <a:ea typeface="メイリオ" panose="020B0604030504040204" pitchFamily="50" charset="-128"/>
              </a:rPr>
              <a:t>定期的（年</a:t>
            </a:r>
            <a:r>
              <a:rPr lang="en-US" altLang="ja-JP" sz="2000" dirty="0" smtClean="0">
                <a:solidFill>
                  <a:srgbClr val="FF0000"/>
                </a:solidFill>
                <a:latin typeface="メイリオ" panose="020B0604030504040204" pitchFamily="50" charset="-128"/>
                <a:ea typeface="メイリオ" panose="020B0604030504040204" pitchFamily="50" charset="-128"/>
              </a:rPr>
              <a:t>2</a:t>
            </a:r>
            <a:r>
              <a:rPr lang="ja-JP" altLang="en-US" sz="2000" dirty="0" smtClean="0">
                <a:solidFill>
                  <a:srgbClr val="FF0000"/>
                </a:solidFill>
                <a:latin typeface="メイリオ" panose="020B0604030504040204" pitchFamily="50" charset="-128"/>
                <a:ea typeface="メイリオ" panose="020B0604030504040204" pitchFamily="50" charset="-128"/>
              </a:rPr>
              <a:t>回以上）に</a:t>
            </a:r>
            <a:r>
              <a:rPr lang="ja-JP" altLang="en-US" sz="2000" dirty="0">
                <a:solidFill>
                  <a:srgbClr val="FF0000"/>
                </a:solidFill>
                <a:latin typeface="メイリオ" panose="020B0604030504040204" pitchFamily="50" charset="-128"/>
                <a:ea typeface="メイリオ" panose="020B0604030504040204" pitchFamily="50" charset="-128"/>
              </a:rPr>
              <a:t>実施</a:t>
            </a:r>
            <a:r>
              <a:rPr lang="ja-JP" altLang="en-US" sz="2000" dirty="0">
                <a:solidFill>
                  <a:srgbClr val="292929"/>
                </a:solidFill>
                <a:latin typeface="メイリオ" panose="020B0604030504040204" pitchFamily="50" charset="-128"/>
                <a:ea typeface="メイリオ" panose="020B0604030504040204" pitchFamily="50" charset="-128"/>
              </a:rPr>
              <a:t>すること。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に関するもの（７）</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57199" y="4429343"/>
            <a:ext cx="8229601" cy="1815882"/>
          </a:xfrm>
          <a:prstGeom prst="rect">
            <a:avLst/>
          </a:prstGeom>
          <a:noFill/>
          <a:ln>
            <a:solidFill>
              <a:schemeClr val="tx1"/>
            </a:solidFill>
            <a:prstDash val="dash"/>
          </a:ln>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指摘事項）</a:t>
            </a:r>
          </a:p>
          <a:p>
            <a:pPr marL="342900" lvl="0" indent="-342900" eaLnBrk="0" fontAlgn="base" hangingPunct="0">
              <a:spcBef>
                <a:spcPct val="20000"/>
              </a:spcBef>
              <a:spcAft>
                <a:spcPct val="0"/>
              </a:spcAft>
              <a:buFont typeface="Wingdings" panose="05000000000000000000" pitchFamily="2" charset="2"/>
              <a:buChar char="l"/>
              <a:defRPr/>
            </a:pPr>
            <a:r>
              <a:rPr lang="ja-JP" altLang="en-US" sz="2000" kern="0" dirty="0" smtClean="0">
                <a:solidFill>
                  <a:srgbClr val="000000"/>
                </a:solidFill>
                <a:latin typeface="メイリオ" panose="020B0604030504040204" pitchFamily="50" charset="-128"/>
                <a:ea typeface="メイリオ" panose="020B0604030504040204" pitchFamily="50" charset="-128"/>
              </a:rPr>
              <a:t>定期的な教育（訓練）を年</a:t>
            </a:r>
            <a:r>
              <a:rPr lang="en-US" altLang="ja-JP" sz="2000" kern="0" dirty="0" smtClean="0">
                <a:solidFill>
                  <a:srgbClr val="000000"/>
                </a:solidFill>
                <a:latin typeface="メイリオ" panose="020B0604030504040204" pitchFamily="50" charset="-128"/>
                <a:ea typeface="メイリオ" panose="020B0604030504040204" pitchFamily="50" charset="-128"/>
              </a:rPr>
              <a:t>2</a:t>
            </a:r>
            <a:r>
              <a:rPr lang="ja-JP" altLang="en-US" sz="2000" kern="0" dirty="0" smtClean="0">
                <a:solidFill>
                  <a:srgbClr val="000000"/>
                </a:solidFill>
                <a:latin typeface="メイリオ" panose="020B0604030504040204" pitchFamily="50" charset="-128"/>
                <a:ea typeface="メイリオ" panose="020B0604030504040204" pitchFamily="50" charset="-128"/>
              </a:rPr>
              <a:t>回以上実施できていない（特養・短期を</a:t>
            </a:r>
            <a:r>
              <a:rPr lang="ja-JP" altLang="en-US" sz="2000" kern="0" dirty="0">
                <a:solidFill>
                  <a:srgbClr val="000000"/>
                </a:solidFill>
                <a:latin typeface="メイリオ" panose="020B0604030504040204" pitchFamily="50" charset="-128"/>
                <a:ea typeface="メイリオ" panose="020B0604030504040204" pitchFamily="50" charset="-128"/>
              </a:rPr>
              <a:t>除く） </a:t>
            </a:r>
            <a:endParaRPr lang="en-US" altLang="ja-JP" sz="1600" kern="0" dirty="0" smtClean="0">
              <a:solidFill>
                <a:srgbClr val="000000"/>
              </a:solidFill>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新規採用時の研修を実施していない。</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l"/>
              <a:tabLst/>
              <a:defRPr/>
            </a:pPr>
            <a:r>
              <a:rPr lang="ja-JP" altLang="en-US" sz="2000" kern="0" dirty="0" smtClean="0">
                <a:solidFill>
                  <a:srgbClr val="000000"/>
                </a:solidFill>
                <a:latin typeface="メイリオ" panose="020B0604030504040204" pitchFamily="50" charset="-128"/>
                <a:ea typeface="メイリオ" panose="020B0604030504040204" pitchFamily="50" charset="-128"/>
              </a:rPr>
              <a:t>研修・訓練の実施内容を記録していない。</a:t>
            </a:r>
            <a:endParaRPr kumimoji="1" lang="en-US" altLang="ja-JP" sz="1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5705082"/>
            <a:ext cx="406400" cy="406400"/>
          </a:xfrm>
          <a:prstGeom prst="rect">
            <a:avLst/>
          </a:prstGeom>
        </p:spPr>
      </p:pic>
    </p:spTree>
    <p:extLst>
      <p:ext uri="{BB962C8B-B14F-4D97-AF65-F5344CB8AC3E}">
        <p14:creationId xmlns:p14="http://schemas.microsoft.com/office/powerpoint/2010/main" val="1420376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3"/>
          <p:cNvSpPr>
            <a:spLocks noGrp="1"/>
          </p:cNvSpPr>
          <p:nvPr>
            <p:ph idx="1"/>
          </p:nvPr>
        </p:nvSpPr>
        <p:spPr>
          <a:xfrm>
            <a:off x="457200" y="1301725"/>
            <a:ext cx="8229600" cy="4525963"/>
          </a:xfrm>
        </p:spPr>
        <p:txBody>
          <a:bodyPr/>
          <a:lstStyle/>
          <a:p>
            <a:pPr lvl="0" eaLnBrk="1" hangingPunct="1">
              <a:spcBef>
                <a:spcPts val="480"/>
              </a:spcBef>
              <a:buNone/>
            </a:pPr>
            <a:r>
              <a:rPr lang="ja-JP" altLang="en-US" sz="2000" dirty="0">
                <a:solidFill>
                  <a:srgbClr val="292929"/>
                </a:solidFill>
                <a:latin typeface="メイリオ" panose="020B0604030504040204" pitchFamily="50" charset="-128"/>
                <a:ea typeface="メイリオ" panose="020B0604030504040204" pitchFamily="50" charset="-128"/>
              </a:rPr>
              <a:t>③</a:t>
            </a:r>
            <a:r>
              <a:rPr lang="ja-JP" altLang="en-US" sz="2000" dirty="0" smtClean="0">
                <a:solidFill>
                  <a:srgbClr val="292929"/>
                </a:solidFill>
                <a:latin typeface="メイリオ" panose="020B0604030504040204" pitchFamily="50" charset="-128"/>
                <a:ea typeface="メイリオ" panose="020B0604030504040204" pitchFamily="50" charset="-128"/>
              </a:rPr>
              <a:t> </a:t>
            </a:r>
            <a:r>
              <a:rPr lang="ja-JP" altLang="en-US" sz="2000" dirty="0" smtClean="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厚生労働大臣が定める感染症又は食中毒の発生が疑われる際</a:t>
            </a:r>
            <a:r>
              <a:rPr lang="ja-JP" altLang="en-US" sz="2000" dirty="0" smtClean="0">
                <a:solidFill>
                  <a:srgbClr val="000000"/>
                </a:solidFill>
                <a:latin typeface="メイリオ" panose="020B0604030504040204" pitchFamily="50" charset="-128"/>
                <a:ea typeface="メイリオ" panose="020B0604030504040204" pitchFamily="50" charset="-128"/>
              </a:rPr>
              <a:t>の</a:t>
            </a:r>
            <a:endParaRPr lang="en-US" altLang="ja-JP" sz="2000" dirty="0" smtClean="0">
              <a:solidFill>
                <a:srgbClr val="000000"/>
              </a:solidFill>
              <a:latin typeface="メイリオ" panose="020B0604030504040204" pitchFamily="50" charset="-128"/>
              <a:ea typeface="メイリオ" panose="020B0604030504040204" pitchFamily="50" charset="-128"/>
            </a:endParaRPr>
          </a:p>
          <a:p>
            <a:pPr lvl="0" eaLnBrk="1" hangingPunct="1">
              <a:spcBef>
                <a:spcPts val="480"/>
              </a:spcBef>
              <a:buNone/>
            </a:pPr>
            <a:r>
              <a:rPr lang="en-US" altLang="ja-JP" sz="2000" dirty="0">
                <a:solidFill>
                  <a:srgbClr val="000000"/>
                </a:solidFill>
                <a:latin typeface="メイリオ" panose="020B0604030504040204" pitchFamily="50" charset="-128"/>
                <a:ea typeface="メイリオ" panose="020B0604030504040204" pitchFamily="50" charset="-128"/>
              </a:rPr>
              <a:t> </a:t>
            </a:r>
            <a:r>
              <a:rPr lang="en-US" altLang="ja-JP" sz="2000" dirty="0" smtClean="0">
                <a:solidFill>
                  <a:srgbClr val="000000"/>
                </a:solidFill>
                <a:latin typeface="メイリオ" panose="020B0604030504040204" pitchFamily="50" charset="-128"/>
                <a:ea typeface="メイリオ" panose="020B0604030504040204" pitchFamily="50" charset="-128"/>
              </a:rPr>
              <a:t>    </a:t>
            </a:r>
            <a:r>
              <a:rPr lang="ja-JP" altLang="en-US" sz="2000" dirty="0" smtClean="0">
                <a:solidFill>
                  <a:srgbClr val="000000"/>
                </a:solidFill>
                <a:latin typeface="メイリオ" panose="020B0604030504040204" pitchFamily="50" charset="-128"/>
                <a:ea typeface="メイリオ" panose="020B0604030504040204" pitchFamily="50" charset="-128"/>
              </a:rPr>
              <a:t>対処</a:t>
            </a:r>
            <a:r>
              <a:rPr lang="ja-JP" altLang="en-US" sz="2000" dirty="0">
                <a:solidFill>
                  <a:srgbClr val="000000"/>
                </a:solidFill>
                <a:latin typeface="メイリオ" panose="020B0604030504040204" pitchFamily="50" charset="-128"/>
                <a:ea typeface="メイリオ" panose="020B0604030504040204" pitchFamily="50" charset="-128"/>
              </a:rPr>
              <a:t>等に関する手順（平成</a:t>
            </a:r>
            <a:r>
              <a:rPr lang="en-US" altLang="ja-JP" sz="2000" dirty="0">
                <a:solidFill>
                  <a:srgbClr val="000000"/>
                </a:solidFill>
                <a:latin typeface="メイリオ" panose="020B0604030504040204" pitchFamily="50" charset="-128"/>
                <a:ea typeface="メイリオ" panose="020B0604030504040204" pitchFamily="50" charset="-128"/>
              </a:rPr>
              <a:t>18</a:t>
            </a:r>
            <a:r>
              <a:rPr lang="ja-JP" altLang="en-US" sz="2000" dirty="0">
                <a:solidFill>
                  <a:srgbClr val="000000"/>
                </a:solidFill>
                <a:latin typeface="メイリオ" panose="020B0604030504040204" pitchFamily="50" charset="-128"/>
                <a:ea typeface="メイリオ" panose="020B0604030504040204" pitchFamily="50" charset="-128"/>
              </a:rPr>
              <a:t>年</a:t>
            </a:r>
            <a:r>
              <a:rPr lang="en-US" altLang="ja-JP" sz="2000" dirty="0">
                <a:solidFill>
                  <a:srgbClr val="000000"/>
                </a:solidFill>
                <a:latin typeface="メイリオ" panose="020B0604030504040204" pitchFamily="50" charset="-128"/>
                <a:ea typeface="メイリオ" panose="020B0604030504040204" pitchFamily="50" charset="-128"/>
              </a:rPr>
              <a:t>3</a:t>
            </a:r>
            <a:r>
              <a:rPr lang="ja-JP" altLang="en-US" sz="2000" dirty="0">
                <a:solidFill>
                  <a:srgbClr val="000000"/>
                </a:solidFill>
                <a:latin typeface="メイリオ" panose="020B0604030504040204" pitchFamily="50" charset="-128"/>
                <a:ea typeface="メイリオ" panose="020B0604030504040204" pitchFamily="50" charset="-128"/>
              </a:rPr>
              <a:t>月</a:t>
            </a:r>
            <a:r>
              <a:rPr lang="en-US" altLang="ja-JP" sz="2000" dirty="0">
                <a:solidFill>
                  <a:srgbClr val="000000"/>
                </a:solidFill>
                <a:latin typeface="メイリオ" panose="020B0604030504040204" pitchFamily="50" charset="-128"/>
                <a:ea typeface="メイリオ" panose="020B0604030504040204" pitchFamily="50" charset="-128"/>
              </a:rPr>
              <a:t>31</a:t>
            </a:r>
            <a:r>
              <a:rPr lang="ja-JP" altLang="en-US" sz="2000" dirty="0">
                <a:solidFill>
                  <a:srgbClr val="000000"/>
                </a:solidFill>
                <a:latin typeface="メイリオ" panose="020B0604030504040204" pitchFamily="50" charset="-128"/>
                <a:ea typeface="メイリオ" panose="020B0604030504040204" pitchFamily="50" charset="-128"/>
              </a:rPr>
              <a:t>日厚生労働省告示第</a:t>
            </a:r>
            <a:r>
              <a:rPr lang="en-US" altLang="ja-JP" sz="2000" dirty="0" smtClean="0">
                <a:solidFill>
                  <a:srgbClr val="000000"/>
                </a:solidFill>
                <a:latin typeface="メイリオ" panose="020B0604030504040204" pitchFamily="50" charset="-128"/>
                <a:ea typeface="メイリオ" panose="020B0604030504040204" pitchFamily="50" charset="-128"/>
              </a:rPr>
              <a:t>268</a:t>
            </a:r>
          </a:p>
          <a:p>
            <a:pPr lvl="0" eaLnBrk="1" hangingPunct="1">
              <a:spcBef>
                <a:spcPts val="480"/>
              </a:spcBef>
              <a:buNone/>
            </a:pPr>
            <a:r>
              <a:rPr lang="en-US" altLang="ja-JP" sz="2000" dirty="0">
                <a:solidFill>
                  <a:srgbClr val="000000"/>
                </a:solidFill>
                <a:latin typeface="メイリオ" panose="020B0604030504040204" pitchFamily="50" charset="-128"/>
                <a:ea typeface="メイリオ" panose="020B0604030504040204" pitchFamily="50" charset="-128"/>
              </a:rPr>
              <a:t> </a:t>
            </a:r>
            <a:r>
              <a:rPr lang="en-US" altLang="ja-JP" sz="2000" dirty="0" smtClean="0">
                <a:solidFill>
                  <a:srgbClr val="000000"/>
                </a:solidFill>
                <a:latin typeface="メイリオ" panose="020B0604030504040204" pitchFamily="50" charset="-128"/>
                <a:ea typeface="メイリオ" panose="020B0604030504040204" pitchFamily="50" charset="-128"/>
              </a:rPr>
              <a:t>    </a:t>
            </a:r>
            <a:r>
              <a:rPr lang="ja-JP" altLang="en-US" sz="2000" dirty="0" smtClean="0">
                <a:solidFill>
                  <a:srgbClr val="000000"/>
                </a:solidFill>
                <a:latin typeface="メイリオ" panose="020B0604030504040204" pitchFamily="50" charset="-128"/>
                <a:ea typeface="メイリオ" panose="020B0604030504040204" pitchFamily="50" charset="-128"/>
              </a:rPr>
              <a:t>号</a:t>
            </a:r>
            <a:r>
              <a:rPr lang="ja-JP" altLang="en-US" sz="2000" dirty="0">
                <a:solidFill>
                  <a:srgbClr val="000000"/>
                </a:solidFill>
                <a:latin typeface="メイリオ" panose="020B0604030504040204" pitchFamily="50" charset="-128"/>
                <a:ea typeface="メイリオ" panose="020B0604030504040204" pitchFamily="50" charset="-128"/>
              </a:rPr>
              <a:t>）」に沿った対応を行うこと。</a:t>
            </a:r>
            <a:endParaRPr lang="en-US" altLang="ja-JP" sz="2000" dirty="0">
              <a:solidFill>
                <a:srgbClr val="000000"/>
              </a:solidFill>
              <a:latin typeface="メイリオ" panose="020B0604030504040204" pitchFamily="50" charset="-128"/>
              <a:ea typeface="メイリオ" panose="020B0604030504040204" pitchFamily="50" charset="-128"/>
            </a:endParaRPr>
          </a:p>
          <a:p>
            <a:pPr lvl="0" eaLnBrk="1" hangingPunct="1">
              <a:spcBef>
                <a:spcPct val="50000"/>
              </a:spcBef>
              <a:buNone/>
            </a:pPr>
            <a:r>
              <a:rPr lang="ja-JP" altLang="en-US" sz="1800" dirty="0" smtClean="0">
                <a:solidFill>
                  <a:srgbClr val="000000"/>
                </a:solidFill>
                <a:latin typeface="メイリオ" panose="020B0604030504040204" pitchFamily="50" charset="-128"/>
                <a:ea typeface="メイリオ" panose="020B0604030504040204" pitchFamily="50" charset="-128"/>
              </a:rPr>
              <a:t>　</a:t>
            </a:r>
            <a:r>
              <a:rPr lang="ja-JP" altLang="en-US" sz="1800" u="sng" dirty="0" smtClean="0">
                <a:solidFill>
                  <a:srgbClr val="000000"/>
                </a:solidFill>
                <a:latin typeface="メイリオ" panose="020B0604030504040204" pitchFamily="50" charset="-128"/>
                <a:ea typeface="メイリオ" panose="020B0604030504040204" pitchFamily="50" charset="-128"/>
              </a:rPr>
              <a:t>（</a:t>
            </a:r>
            <a:r>
              <a:rPr lang="ja-JP" altLang="en-US" sz="1800" u="sng" dirty="0">
                <a:solidFill>
                  <a:srgbClr val="000000"/>
                </a:solidFill>
                <a:latin typeface="メイリオ" panose="020B0604030504040204" pitchFamily="50" charset="-128"/>
                <a:ea typeface="メイリオ" panose="020B0604030504040204" pitchFamily="50" charset="-128"/>
              </a:rPr>
              <a:t>抜粋）同一の有症者等が</a:t>
            </a:r>
            <a:r>
              <a:rPr lang="en-US" altLang="ja-JP" sz="1800" u="sng" dirty="0">
                <a:solidFill>
                  <a:srgbClr val="FF0000"/>
                </a:solidFill>
                <a:latin typeface="メイリオ" panose="020B0604030504040204" pitchFamily="50" charset="-128"/>
                <a:ea typeface="メイリオ" panose="020B0604030504040204" pitchFamily="50" charset="-128"/>
              </a:rPr>
              <a:t>10</a:t>
            </a:r>
            <a:r>
              <a:rPr lang="ja-JP" altLang="en-US" sz="1800" u="sng" dirty="0">
                <a:solidFill>
                  <a:srgbClr val="FF0000"/>
                </a:solidFill>
                <a:latin typeface="メイリオ" panose="020B0604030504040204" pitchFamily="50" charset="-128"/>
                <a:ea typeface="メイリオ" panose="020B0604030504040204" pitchFamily="50" charset="-128"/>
              </a:rPr>
              <a:t>名以上</a:t>
            </a:r>
            <a:r>
              <a:rPr lang="ja-JP" altLang="en-US" sz="1800" u="sng" dirty="0">
                <a:solidFill>
                  <a:srgbClr val="000000"/>
                </a:solidFill>
                <a:latin typeface="メイリオ" panose="020B0604030504040204" pitchFamily="50" charset="-128"/>
                <a:ea typeface="メイリオ" panose="020B0604030504040204" pitchFamily="50" charset="-128"/>
              </a:rPr>
              <a:t>又は全利用者の半数以上発生した場合</a:t>
            </a:r>
            <a:endParaRPr lang="en-US" altLang="ja-JP" sz="2400" dirty="0">
              <a:solidFill>
                <a:srgbClr val="000000"/>
              </a:solidFill>
              <a:latin typeface="メイリオ" panose="020B0604030504040204" pitchFamily="50" charset="-128"/>
              <a:ea typeface="メイリオ" panose="020B0604030504040204" pitchFamily="50" charset="-128"/>
            </a:endParaRPr>
          </a:p>
          <a:p>
            <a:pPr lvl="0" eaLnBrk="1" hangingPunct="1">
              <a:spcBef>
                <a:spcPct val="50000"/>
              </a:spcBef>
              <a:buNone/>
            </a:pPr>
            <a:r>
              <a:rPr lang="ja-JP" altLang="en-US" sz="2000" dirty="0" smtClean="0">
                <a:solidFill>
                  <a:srgbClr val="000000"/>
                </a:solidFill>
                <a:latin typeface="メイリオ" panose="020B0604030504040204" pitchFamily="50" charset="-128"/>
                <a:ea typeface="メイリオ" panose="020B0604030504040204" pitchFamily="50" charset="-128"/>
              </a:rPr>
              <a:t>　</a:t>
            </a:r>
            <a:r>
              <a:rPr lang="en-US" altLang="ja-JP" sz="2000" dirty="0" smtClean="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最初の患者等が発症してからの</a:t>
            </a:r>
            <a:r>
              <a:rPr lang="ja-JP" altLang="en-US" sz="2000" dirty="0">
                <a:solidFill>
                  <a:srgbClr val="FF0000"/>
                </a:solidFill>
                <a:latin typeface="メイリオ" panose="020B0604030504040204" pitchFamily="50" charset="-128"/>
                <a:ea typeface="メイリオ" panose="020B0604030504040204" pitchFamily="50" charset="-128"/>
              </a:rPr>
              <a:t>累積の人数</a:t>
            </a:r>
            <a:r>
              <a:rPr lang="ja-JP" altLang="en-US" sz="2000" dirty="0">
                <a:solidFill>
                  <a:srgbClr val="000000"/>
                </a:solidFill>
                <a:latin typeface="メイリオ" panose="020B0604030504040204" pitchFamily="50" charset="-128"/>
                <a:ea typeface="メイリオ" panose="020B0604030504040204" pitchFamily="50" charset="-128"/>
              </a:rPr>
              <a:t>で報告すること。</a:t>
            </a:r>
            <a:endParaRPr lang="en-US" altLang="ja-JP" sz="2000" dirty="0">
              <a:solidFill>
                <a:srgbClr val="000000"/>
              </a:solidFill>
              <a:latin typeface="メイリオ" panose="020B0604030504040204" pitchFamily="50" charset="-128"/>
              <a:ea typeface="メイリオ" panose="020B0604030504040204" pitchFamily="50" charset="-128"/>
            </a:endParaRPr>
          </a:p>
          <a:p>
            <a:pPr lvl="0" eaLnBrk="1" hangingPunct="1">
              <a:spcBef>
                <a:spcPct val="0"/>
              </a:spcBef>
              <a:buNone/>
            </a:pPr>
            <a:r>
              <a:rPr lang="ja-JP" altLang="en-US" sz="2400" dirty="0">
                <a:solidFill>
                  <a:srgbClr val="000000"/>
                </a:solidFill>
              </a:rPr>
              <a:t>　</a:t>
            </a:r>
            <a:r>
              <a:rPr lang="ja-JP" altLang="en-US" sz="1600" dirty="0" smtClean="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平成</a:t>
            </a:r>
            <a:r>
              <a:rPr lang="en-US" altLang="ja-JP" sz="1600" dirty="0">
                <a:solidFill>
                  <a:srgbClr val="000000"/>
                </a:solidFill>
                <a:latin typeface="メイリオ" panose="020B0604030504040204" pitchFamily="50" charset="-128"/>
                <a:ea typeface="メイリオ" panose="020B0604030504040204" pitchFamily="50" charset="-128"/>
              </a:rPr>
              <a:t>26</a:t>
            </a:r>
            <a:r>
              <a:rPr lang="ja-JP" altLang="en-US" sz="1600" dirty="0">
                <a:solidFill>
                  <a:srgbClr val="000000"/>
                </a:solidFill>
                <a:latin typeface="メイリオ" panose="020B0604030504040204" pitchFamily="50" charset="-128"/>
                <a:ea typeface="メイリオ" panose="020B0604030504040204" pitchFamily="50" charset="-128"/>
              </a:rPr>
              <a:t>年</a:t>
            </a:r>
            <a:r>
              <a:rPr lang="en-US" altLang="ja-JP" sz="1600" dirty="0">
                <a:solidFill>
                  <a:srgbClr val="000000"/>
                </a:solidFill>
                <a:latin typeface="メイリオ" panose="020B0604030504040204" pitchFamily="50" charset="-128"/>
                <a:ea typeface="メイリオ" panose="020B0604030504040204" pitchFamily="50" charset="-128"/>
              </a:rPr>
              <a:t>1</a:t>
            </a:r>
            <a:r>
              <a:rPr lang="ja-JP" altLang="en-US" sz="1600" dirty="0">
                <a:solidFill>
                  <a:srgbClr val="000000"/>
                </a:solidFill>
                <a:latin typeface="メイリオ" panose="020B0604030504040204" pitchFamily="50" charset="-128"/>
                <a:ea typeface="メイリオ" panose="020B0604030504040204" pitchFamily="50" charset="-128"/>
              </a:rPr>
              <a:t>月</a:t>
            </a:r>
            <a:r>
              <a:rPr lang="en-US" altLang="ja-JP" sz="1600" dirty="0">
                <a:solidFill>
                  <a:srgbClr val="000000"/>
                </a:solidFill>
                <a:latin typeface="メイリオ" panose="020B0604030504040204" pitchFamily="50" charset="-128"/>
                <a:ea typeface="メイリオ" panose="020B0604030504040204" pitchFamily="50" charset="-128"/>
              </a:rPr>
              <a:t>31</a:t>
            </a:r>
            <a:r>
              <a:rPr lang="ja-JP" altLang="en-US" sz="1600" dirty="0">
                <a:solidFill>
                  <a:srgbClr val="000000"/>
                </a:solidFill>
                <a:latin typeface="メイリオ" panose="020B0604030504040204" pitchFamily="50" charset="-128"/>
                <a:ea typeface="メイリオ" panose="020B0604030504040204" pitchFamily="50" charset="-128"/>
              </a:rPr>
              <a:t>日</a:t>
            </a:r>
            <a:r>
              <a:rPr lang="en-US" altLang="ja-JP" sz="1600" dirty="0">
                <a:solidFill>
                  <a:srgbClr val="000000"/>
                </a:solidFill>
                <a:latin typeface="メイリオ" panose="020B0604030504040204" pitchFamily="50" charset="-128"/>
                <a:ea typeface="メイリオ" panose="020B0604030504040204" pitchFamily="50" charset="-128"/>
              </a:rPr>
              <a:t>25</a:t>
            </a:r>
            <a:r>
              <a:rPr lang="ja-JP" altLang="en-US" sz="1600" dirty="0">
                <a:solidFill>
                  <a:srgbClr val="000000"/>
                </a:solidFill>
                <a:latin typeface="メイリオ" panose="020B0604030504040204" pitchFamily="50" charset="-128"/>
                <a:ea typeface="メイリオ" panose="020B0604030504040204" pitchFamily="50" charset="-128"/>
              </a:rPr>
              <a:t>長寿第</a:t>
            </a:r>
            <a:r>
              <a:rPr lang="en-US" altLang="ja-JP" sz="1600" dirty="0">
                <a:solidFill>
                  <a:srgbClr val="000000"/>
                </a:solidFill>
                <a:latin typeface="メイリオ" panose="020B0604030504040204" pitchFamily="50" charset="-128"/>
                <a:ea typeface="メイリオ" panose="020B0604030504040204" pitchFamily="50" charset="-128"/>
              </a:rPr>
              <a:t>52888</a:t>
            </a:r>
            <a:r>
              <a:rPr lang="ja-JP" altLang="en-US" sz="1600" dirty="0">
                <a:solidFill>
                  <a:srgbClr val="000000"/>
                </a:solidFill>
                <a:latin typeface="メイリオ" panose="020B0604030504040204" pitchFamily="50" charset="-128"/>
                <a:ea typeface="メイリオ" panose="020B0604030504040204" pitchFamily="50" charset="-128"/>
              </a:rPr>
              <a:t>号香川県健康福祉部長寿社会対策課長通知）</a:t>
            </a:r>
            <a:endParaRPr lang="en-US" altLang="ja-JP" sz="1600" dirty="0">
              <a:solidFill>
                <a:srgbClr val="000000"/>
              </a:solidFill>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1800" dirty="0" smtClean="0">
              <a:latin typeface="メイリオ" panose="020B0604030504040204" pitchFamily="50" charset="-128"/>
              <a:ea typeface="メイリオ" panose="020B0604030504040204" pitchFamily="50" charset="-128"/>
            </a:endParaRPr>
          </a:p>
          <a:p>
            <a:pPr marL="0" lvl="0" indent="0">
              <a:buClr>
                <a:srgbClr val="000000"/>
              </a:buClr>
              <a:buNone/>
            </a:pPr>
            <a:endParaRPr lang="ja-JP" altLang="en-US" sz="1800" dirty="0">
              <a:latin typeface="メイリオ" panose="020B0604030504040204" pitchFamily="50" charset="-128"/>
              <a:ea typeface="メイリオ" panose="020B0604030504040204" pitchFamily="50" charset="-128"/>
            </a:endParaRPr>
          </a:p>
          <a:p>
            <a:pPr marL="0" lvl="0" indent="0">
              <a:buClr>
                <a:srgbClr val="000000"/>
              </a:buClr>
              <a:buNone/>
            </a:pPr>
            <a:endParaRPr lang="en-US" altLang="ja-JP" sz="2000" dirty="0" smtClean="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600EA-2BCB-4856-BAAB-8FEFFA2EA264}"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1"/>
          <p:cNvSpPr txBox="1">
            <a:spLocks/>
          </p:cNvSpPr>
          <p:nvPr/>
        </p:nvSpPr>
        <p:spPr bwMode="auto">
          <a:xfrm>
            <a:off x="457200" y="188640"/>
            <a:ext cx="8229600" cy="92211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ＭＳ ゴシック" panose="020B0609070205080204" pitchFamily="49" charset="-128"/>
                <a:ea typeface="ＭＳ ゴシック" panose="020B0609070205080204" pitchFamily="49"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smtClean="0">
                <a:solidFill>
                  <a:schemeClr val="bg1"/>
                </a:solidFill>
                <a:latin typeface="メイリオ" panose="020B0604030504040204" pitchFamily="50" charset="-128"/>
                <a:ea typeface="メイリオ" panose="020B0604030504040204" pitchFamily="50" charset="-128"/>
              </a:rPr>
              <a:t>運営指導・監査の結果について（介護施設等）</a:t>
            </a:r>
            <a:r>
              <a:rPr lang="en-US" altLang="ja-JP" sz="2400" kern="0" dirty="0" smtClean="0">
                <a:solidFill>
                  <a:schemeClr val="bg1"/>
                </a:solidFill>
                <a:latin typeface="メイリオ" panose="020B0604030504040204" pitchFamily="50" charset="-128"/>
                <a:ea typeface="メイリオ" panose="020B0604030504040204" pitchFamily="50" charset="-128"/>
              </a:rPr>
              <a:t/>
            </a:r>
            <a:br>
              <a:rPr lang="en-US" altLang="ja-JP" sz="2400" kern="0" dirty="0" smtClean="0">
                <a:solidFill>
                  <a:schemeClr val="bg1"/>
                </a:solidFill>
                <a:latin typeface="メイリオ" panose="020B0604030504040204" pitchFamily="50" charset="-128"/>
                <a:ea typeface="メイリオ" panose="020B0604030504040204" pitchFamily="50" charset="-128"/>
              </a:rPr>
            </a:br>
            <a:r>
              <a:rPr lang="ja-JP" altLang="en-US" sz="2400" kern="0" dirty="0">
                <a:solidFill>
                  <a:schemeClr val="bg1"/>
                </a:solidFill>
                <a:latin typeface="メイリオ" panose="020B0604030504040204" pitchFamily="50" charset="-128"/>
                <a:ea typeface="メイリオ" panose="020B0604030504040204" pitchFamily="50" charset="-128"/>
              </a:rPr>
              <a:t>処遇</a:t>
            </a:r>
            <a:r>
              <a:rPr lang="ja-JP" altLang="en-US" sz="2400" kern="0" dirty="0" smtClean="0">
                <a:solidFill>
                  <a:schemeClr val="bg1"/>
                </a:solidFill>
                <a:latin typeface="メイリオ" panose="020B0604030504040204" pitchFamily="50" charset="-128"/>
                <a:ea typeface="メイリオ" panose="020B0604030504040204" pitchFamily="50" charset="-128"/>
              </a:rPr>
              <a:t>に関するもの（８）</a:t>
            </a:r>
            <a:endParaRPr lang="ja-JP" altLang="en-US" sz="2400" kern="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77888" y="3762191"/>
            <a:ext cx="8208912" cy="769441"/>
          </a:xfrm>
          <a:prstGeom prst="rect">
            <a:avLst/>
          </a:prstGeom>
          <a:noFill/>
          <a:ln>
            <a:solidFill>
              <a:schemeClr val="tx1"/>
            </a:solidFill>
            <a:prstDash val="dash"/>
          </a:ln>
        </p:spPr>
        <p:txBody>
          <a:bodyPr wrap="square" rtlCol="0">
            <a:spAutoFit/>
          </a:bodyPr>
          <a:lstStyle/>
          <a:p>
            <a:pPr lvl="0">
              <a:spcBef>
                <a:spcPct val="20000"/>
              </a:spcBef>
            </a:pPr>
            <a:r>
              <a:rPr lang="ja-JP" altLang="en-US" sz="2000" kern="0" dirty="0">
                <a:solidFill>
                  <a:schemeClr val="tx2"/>
                </a:solidFill>
                <a:latin typeface="メイリオ" panose="020B0604030504040204" pitchFamily="50" charset="-128"/>
                <a:ea typeface="メイリオ" panose="020B0604030504040204" pitchFamily="50" charset="-128"/>
              </a:rPr>
              <a:t>（</a:t>
            </a:r>
            <a:r>
              <a:rPr lang="ja-JP" altLang="en-US" sz="2000" kern="0" dirty="0" smtClean="0">
                <a:solidFill>
                  <a:schemeClr val="tx2"/>
                </a:solidFill>
                <a:latin typeface="メイリオ" panose="020B0604030504040204" pitchFamily="50" charset="-128"/>
                <a:ea typeface="メイリオ" panose="020B0604030504040204" pitchFamily="50" charset="-128"/>
              </a:rPr>
              <a:t>指摘事項）</a:t>
            </a:r>
          </a:p>
          <a:p>
            <a:pPr marL="342900" lvl="0" indent="-342900">
              <a:spcBef>
                <a:spcPct val="20000"/>
              </a:spcBef>
              <a:buFont typeface="Wingdings" panose="05000000000000000000" pitchFamily="2" charset="2"/>
              <a:buChar char="l"/>
            </a:pPr>
            <a:r>
              <a:rPr lang="ja-JP" altLang="en-US" sz="2000" kern="0" dirty="0" smtClean="0">
                <a:solidFill>
                  <a:schemeClr val="tx2"/>
                </a:solidFill>
                <a:latin typeface="メイリオ" panose="020B0604030504040204" pitchFamily="50" charset="-128"/>
                <a:ea typeface="メイリオ" panose="020B0604030504040204" pitchFamily="50" charset="-128"/>
              </a:rPr>
              <a:t>指針に「累積の人数でない」と記載あり。</a:t>
            </a:r>
            <a:endParaRPr lang="en-US" altLang="ja-JP" sz="1600" kern="0" dirty="0" smtClean="0">
              <a:solidFill>
                <a:schemeClr val="tx2"/>
              </a:solidFill>
              <a:latin typeface="メイリオ" panose="020B0604030504040204" pitchFamily="50" charset="-128"/>
              <a:ea typeface="メイリオ" panose="020B0604030504040204" pitchFamily="50" charset="-128"/>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6661" y="5167615"/>
            <a:ext cx="406400" cy="406400"/>
          </a:xfrm>
          <a:prstGeom prst="rect">
            <a:avLst/>
          </a:prstGeom>
        </p:spPr>
      </p:pic>
    </p:spTree>
    <p:extLst>
      <p:ext uri="{BB962C8B-B14F-4D97-AF65-F5344CB8AC3E}">
        <p14:creationId xmlns:p14="http://schemas.microsoft.com/office/powerpoint/2010/main" val="1140206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ユーザー定義 1">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2496</TotalTime>
  <Words>8011</Words>
  <Application>Microsoft Office PowerPoint</Application>
  <PresentationFormat>画面に合わせる (4:3)</PresentationFormat>
  <Paragraphs>520</Paragraphs>
  <Slides>32</Slides>
  <Notes>32</Notes>
  <HiddenSlides>0</HiddenSlides>
  <MMClips>32</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32</vt:i4>
      </vt:variant>
    </vt:vector>
  </HeadingPairs>
  <TitlesOfParts>
    <vt:vector size="39" baseType="lpstr">
      <vt:lpstr>ＭＳ Ｐゴシック</vt:lpstr>
      <vt:lpstr>ＭＳ ゴシック</vt:lpstr>
      <vt:lpstr>メイリオ</vt:lpstr>
      <vt:lpstr>游ゴシック</vt:lpstr>
      <vt:lpstr>Arial</vt:lpstr>
      <vt:lpstr>Wingdings</vt:lpstr>
      <vt:lpstr>標準デザイン</vt:lpstr>
      <vt:lpstr>令和６年度運営指導の指導事項について （処遇に関するもの）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SG19200のC20-3659</dc:creator>
  <cp:lastModifiedBy>SG19200のC20-3686</cp:lastModifiedBy>
  <cp:revision>167</cp:revision>
  <cp:lastPrinted>2024-03-18T09:50:13Z</cp:lastPrinted>
  <dcterms:created xsi:type="dcterms:W3CDTF">2024-03-14T07:21:14Z</dcterms:created>
  <dcterms:modified xsi:type="dcterms:W3CDTF">2025-03-04T07:13:28Z</dcterms:modified>
</cp:coreProperties>
</file>