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358" r:id="rId2"/>
    <p:sldId id="360" r:id="rId3"/>
    <p:sldId id="359" r:id="rId4"/>
    <p:sldId id="365" r:id="rId5"/>
    <p:sldId id="364" r:id="rId6"/>
    <p:sldId id="352" r:id="rId7"/>
    <p:sldId id="362" r:id="rId8"/>
    <p:sldId id="353" r:id="rId9"/>
    <p:sldId id="361" r:id="rId10"/>
    <p:sldId id="363" r:id="rId11"/>
    <p:sldId id="370" r:id="rId12"/>
    <p:sldId id="366" r:id="rId13"/>
    <p:sldId id="367" r:id="rId14"/>
    <p:sldId id="369" r:id="rId15"/>
    <p:sldId id="368" r:id="rId16"/>
    <p:sldId id="371" r:id="rId17"/>
    <p:sldId id="373" r:id="rId18"/>
    <p:sldId id="374" r:id="rId19"/>
    <p:sldId id="372" r:id="rId20"/>
  </p:sldIdLst>
  <p:sldSz cx="9144000" cy="6858000" type="screen4x3"/>
  <p:notesSz cx="7102475" cy="10233025"/>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ゴシック" panose="020B0609070205080204" pitchFamily="49"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ゴシック" panose="020B0609070205080204" pitchFamily="49"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ゴシック" panose="020B0609070205080204" pitchFamily="49"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ゴシック" panose="020B0609070205080204" pitchFamily="49"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ゴシック" panose="020B0609070205080204" pitchFamily="49"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ゴシック" panose="020B0609070205080204" pitchFamily="49"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ゴシック" panose="020B0609070205080204" pitchFamily="49"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ゴシック" panose="020B0609070205080204" pitchFamily="49"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ゴシック" panose="020B0609070205080204" pitchFamily="49"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F6F7"/>
    <a:srgbClr val="C1E4FF"/>
    <a:srgbClr val="0088EE"/>
    <a:srgbClr val="E5F2F3"/>
    <a:srgbClr val="292929"/>
    <a:srgbClr val="1C1C1C"/>
    <a:srgbClr val="FF0000"/>
    <a:srgbClr val="CC00CC"/>
    <a:srgbClr val="FF00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12" autoAdjust="0"/>
    <p:restoredTop sz="73582" autoAdjust="0"/>
  </p:normalViewPr>
  <p:slideViewPr>
    <p:cSldViewPr>
      <p:cViewPr varScale="1">
        <p:scale>
          <a:sx n="50" d="100"/>
          <a:sy n="50" d="100"/>
        </p:scale>
        <p:origin x="1976" y="44"/>
      </p:cViewPr>
      <p:guideLst>
        <p:guide orient="horz" pos="2160"/>
        <p:guide pos="2880"/>
      </p:guideLst>
    </p:cSldViewPr>
  </p:slideViewPr>
  <p:outlineViewPr>
    <p:cViewPr>
      <p:scale>
        <a:sx n="33" d="100"/>
        <a:sy n="33" d="100"/>
      </p:scale>
      <p:origin x="0" y="-828"/>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1" y="1"/>
            <a:ext cx="3079539" cy="51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04" tIns="47303" rIns="94604" bIns="47303" numCol="1" anchor="t" anchorCtr="0" compatLnSpc="1">
            <a:prstTxWarp prst="textNoShape">
              <a:avLst/>
            </a:prstTxWarp>
          </a:bodyPr>
          <a:lstStyle>
            <a:lvl1pPr eaLnBrk="1" hangingPunct="1">
              <a:defRPr sz="1300">
                <a:ea typeface="ＭＳ Ｐゴシック" panose="020B0600070205080204" pitchFamily="50" charset="-128"/>
              </a:defRPr>
            </a:lvl1pPr>
          </a:lstStyle>
          <a:p>
            <a:pPr>
              <a:defRPr/>
            </a:pPr>
            <a:endParaRPr lang="en-US" altLang="ja-JP"/>
          </a:p>
        </p:txBody>
      </p:sp>
      <p:sp>
        <p:nvSpPr>
          <p:cNvPr id="118787" name="Rectangle 3"/>
          <p:cNvSpPr>
            <a:spLocks noGrp="1" noChangeArrowheads="1"/>
          </p:cNvSpPr>
          <p:nvPr>
            <p:ph type="dt" sz="quarter" idx="1"/>
          </p:nvPr>
        </p:nvSpPr>
        <p:spPr bwMode="auto">
          <a:xfrm>
            <a:off x="4022938" y="1"/>
            <a:ext cx="3077951" cy="51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04" tIns="47303" rIns="94604" bIns="47303" numCol="1" anchor="t" anchorCtr="0" compatLnSpc="1">
            <a:prstTxWarp prst="textNoShape">
              <a:avLst/>
            </a:prstTxWarp>
          </a:bodyPr>
          <a:lstStyle>
            <a:lvl1pPr algn="r" eaLnBrk="1" hangingPunct="1">
              <a:defRPr sz="1300">
                <a:ea typeface="ＭＳ Ｐゴシック" panose="020B0600070205080204" pitchFamily="50" charset="-128"/>
              </a:defRPr>
            </a:lvl1pPr>
          </a:lstStyle>
          <a:p>
            <a:pPr>
              <a:defRPr/>
            </a:pPr>
            <a:endParaRPr lang="en-US" altLang="ja-JP"/>
          </a:p>
        </p:txBody>
      </p:sp>
      <p:sp>
        <p:nvSpPr>
          <p:cNvPr id="118788" name="Rectangle 4"/>
          <p:cNvSpPr>
            <a:spLocks noGrp="1" noChangeArrowheads="1"/>
          </p:cNvSpPr>
          <p:nvPr>
            <p:ph type="ftr" sz="quarter" idx="2"/>
          </p:nvPr>
        </p:nvSpPr>
        <p:spPr bwMode="auto">
          <a:xfrm>
            <a:off x="1" y="9720344"/>
            <a:ext cx="3079539" cy="51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04" tIns="47303" rIns="94604" bIns="47303" numCol="1" anchor="b" anchorCtr="0" compatLnSpc="1">
            <a:prstTxWarp prst="textNoShape">
              <a:avLst/>
            </a:prstTxWarp>
          </a:bodyPr>
          <a:lstStyle>
            <a:lvl1pPr eaLnBrk="1" hangingPunct="1">
              <a:defRPr sz="1300">
                <a:ea typeface="ＭＳ Ｐゴシック" panose="020B0600070205080204" pitchFamily="50" charset="-128"/>
              </a:defRPr>
            </a:lvl1pPr>
          </a:lstStyle>
          <a:p>
            <a:pPr>
              <a:defRPr/>
            </a:pPr>
            <a:endParaRPr lang="en-US" altLang="ja-JP"/>
          </a:p>
        </p:txBody>
      </p:sp>
      <p:sp>
        <p:nvSpPr>
          <p:cNvPr id="118789" name="Rectangle 5"/>
          <p:cNvSpPr>
            <a:spLocks noGrp="1" noChangeArrowheads="1"/>
          </p:cNvSpPr>
          <p:nvPr>
            <p:ph type="sldNum" sz="quarter" idx="3"/>
          </p:nvPr>
        </p:nvSpPr>
        <p:spPr bwMode="auto">
          <a:xfrm>
            <a:off x="4022938" y="9720344"/>
            <a:ext cx="3077951" cy="51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04" tIns="47303" rIns="94604" bIns="47303" numCol="1" anchor="b" anchorCtr="0" compatLnSpc="1">
            <a:prstTxWarp prst="textNoShape">
              <a:avLst/>
            </a:prstTxWarp>
          </a:bodyPr>
          <a:lstStyle>
            <a:lvl1pPr algn="r" eaLnBrk="1" hangingPunct="1">
              <a:defRPr sz="1300">
                <a:ea typeface="ＭＳ Ｐゴシック" panose="020B0600070205080204" pitchFamily="50" charset="-128"/>
              </a:defRPr>
            </a:lvl1pPr>
          </a:lstStyle>
          <a:p>
            <a:pPr>
              <a:defRPr/>
            </a:pPr>
            <a:fld id="{F1D4FABF-99E6-4DAD-8590-F8C6CB5F2153}" type="slidenum">
              <a:rPr lang="en-US" altLang="ja-JP"/>
              <a:pPr>
                <a:defRPr/>
              </a:pPr>
              <a:t>‹#›</a:t>
            </a:fld>
            <a:endParaRPr lang="en-US" altLang="ja-JP"/>
          </a:p>
        </p:txBody>
      </p:sp>
    </p:spTree>
    <p:extLst>
      <p:ext uri="{BB962C8B-B14F-4D97-AF65-F5344CB8AC3E}">
        <p14:creationId xmlns:p14="http://schemas.microsoft.com/office/powerpoint/2010/main" val="2470649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1" y="1"/>
            <a:ext cx="3079539" cy="51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04" tIns="47303" rIns="94604" bIns="47303" numCol="1" anchor="t" anchorCtr="0" compatLnSpc="1">
            <a:prstTxWarp prst="textNoShape">
              <a:avLst/>
            </a:prstTxWarp>
          </a:bodyPr>
          <a:lstStyle>
            <a:lvl1pPr eaLnBrk="1" hangingPunct="1">
              <a:defRPr sz="1300">
                <a:ea typeface="ＭＳ Ｐゴシック" panose="020B0600070205080204" pitchFamily="50" charset="-128"/>
              </a:defRPr>
            </a:lvl1pPr>
          </a:lstStyle>
          <a:p>
            <a:pPr>
              <a:defRPr/>
            </a:pPr>
            <a:endParaRPr lang="en-US" altLang="ja-JP"/>
          </a:p>
        </p:txBody>
      </p:sp>
      <p:sp>
        <p:nvSpPr>
          <p:cNvPr id="30723" name="Rectangle 3"/>
          <p:cNvSpPr>
            <a:spLocks noGrp="1" noChangeArrowheads="1"/>
          </p:cNvSpPr>
          <p:nvPr>
            <p:ph type="dt" idx="1"/>
          </p:nvPr>
        </p:nvSpPr>
        <p:spPr bwMode="auto">
          <a:xfrm>
            <a:off x="4022938" y="1"/>
            <a:ext cx="3077951" cy="51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04" tIns="47303" rIns="94604" bIns="47303" numCol="1" anchor="t" anchorCtr="0" compatLnSpc="1">
            <a:prstTxWarp prst="textNoShape">
              <a:avLst/>
            </a:prstTxWarp>
          </a:bodyPr>
          <a:lstStyle>
            <a:lvl1pPr algn="r" eaLnBrk="1" hangingPunct="1">
              <a:defRPr sz="1300">
                <a:ea typeface="ＭＳ Ｐゴシック" panose="020B0600070205080204" pitchFamily="50" charset="-128"/>
              </a:defRPr>
            </a:lvl1pPr>
          </a:lstStyle>
          <a:p>
            <a:pPr>
              <a:defRPr/>
            </a:pPr>
            <a:endParaRPr lang="en-US" altLang="ja-JP"/>
          </a:p>
        </p:txBody>
      </p:sp>
      <p:sp>
        <p:nvSpPr>
          <p:cNvPr id="2052" name="Rectangle 4"/>
          <p:cNvSpPr>
            <a:spLocks noGrp="1" noRot="1" noChangeAspect="1" noChangeArrowheads="1" noTextEdit="1"/>
          </p:cNvSpPr>
          <p:nvPr>
            <p:ph type="sldImg" idx="2"/>
          </p:nvPr>
        </p:nvSpPr>
        <p:spPr bwMode="auto">
          <a:xfrm>
            <a:off x="995363" y="768350"/>
            <a:ext cx="5113337" cy="3835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p:cNvSpPr>
            <a:spLocks noGrp="1" noChangeArrowheads="1"/>
          </p:cNvSpPr>
          <p:nvPr>
            <p:ph type="body" sz="quarter" idx="3"/>
          </p:nvPr>
        </p:nvSpPr>
        <p:spPr bwMode="auto">
          <a:xfrm>
            <a:off x="708345" y="4860171"/>
            <a:ext cx="5685791" cy="460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04" tIns="47303" rIns="94604" bIns="47303"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30726" name="Rectangle 6"/>
          <p:cNvSpPr>
            <a:spLocks noGrp="1" noChangeArrowheads="1"/>
          </p:cNvSpPr>
          <p:nvPr>
            <p:ph type="ftr" sz="quarter" idx="4"/>
          </p:nvPr>
        </p:nvSpPr>
        <p:spPr bwMode="auto">
          <a:xfrm>
            <a:off x="1" y="9720344"/>
            <a:ext cx="3079539" cy="51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04" tIns="47303" rIns="94604" bIns="47303" numCol="1" anchor="b" anchorCtr="0" compatLnSpc="1">
            <a:prstTxWarp prst="textNoShape">
              <a:avLst/>
            </a:prstTxWarp>
          </a:bodyPr>
          <a:lstStyle>
            <a:lvl1pPr eaLnBrk="1" hangingPunct="1">
              <a:defRPr sz="1300">
                <a:ea typeface="ＭＳ Ｐゴシック" panose="020B0600070205080204" pitchFamily="50" charset="-128"/>
              </a:defRPr>
            </a:lvl1pPr>
          </a:lstStyle>
          <a:p>
            <a:pPr>
              <a:defRPr/>
            </a:pPr>
            <a:endParaRPr lang="en-US" altLang="ja-JP"/>
          </a:p>
        </p:txBody>
      </p:sp>
      <p:sp>
        <p:nvSpPr>
          <p:cNvPr id="30727" name="Rectangle 7"/>
          <p:cNvSpPr>
            <a:spLocks noGrp="1" noChangeArrowheads="1"/>
          </p:cNvSpPr>
          <p:nvPr>
            <p:ph type="sldNum" sz="quarter" idx="5"/>
          </p:nvPr>
        </p:nvSpPr>
        <p:spPr bwMode="auto">
          <a:xfrm>
            <a:off x="4022938" y="9720344"/>
            <a:ext cx="3077951" cy="51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04" tIns="47303" rIns="94604" bIns="47303" numCol="1" anchor="b" anchorCtr="0" compatLnSpc="1">
            <a:prstTxWarp prst="textNoShape">
              <a:avLst/>
            </a:prstTxWarp>
          </a:bodyPr>
          <a:lstStyle>
            <a:lvl1pPr algn="r" eaLnBrk="1" hangingPunct="1">
              <a:defRPr sz="1300">
                <a:ea typeface="ＭＳ Ｐゴシック" panose="020B0600070205080204" pitchFamily="50" charset="-128"/>
              </a:defRPr>
            </a:lvl1pPr>
          </a:lstStyle>
          <a:p>
            <a:pPr>
              <a:defRPr/>
            </a:pPr>
            <a:fld id="{5C8F3649-899B-4135-99BC-D8BC86D025DE}" type="slidenum">
              <a:rPr lang="en-US" altLang="ja-JP"/>
              <a:pPr>
                <a:defRPr/>
              </a:pPr>
              <a:t>‹#›</a:t>
            </a:fld>
            <a:endParaRPr lang="en-US" altLang="ja-JP"/>
          </a:p>
        </p:txBody>
      </p:sp>
    </p:spTree>
    <p:extLst>
      <p:ext uri="{BB962C8B-B14F-4D97-AF65-F5344CB8AC3E}">
        <p14:creationId xmlns:p14="http://schemas.microsoft.com/office/powerpoint/2010/main" val="17642674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 イメージ プレースホルダー 1"/>
          <p:cNvSpPr>
            <a:spLocks noGrp="1" noRot="1" noChangeAspect="1" noTextEdit="1"/>
          </p:cNvSpPr>
          <p:nvPr>
            <p:ph type="sldImg"/>
          </p:nvPr>
        </p:nvSpPr>
        <p:spPr>
          <a:ln/>
        </p:spPr>
      </p:sp>
      <p:sp>
        <p:nvSpPr>
          <p:cNvPr id="5123" name="ノート プレースホルダー 2"/>
          <p:cNvSpPr>
            <a:spLocks noGrp="1"/>
          </p:cNvSpPr>
          <p:nvPr>
            <p:ph type="body" idx="1"/>
          </p:nvPr>
        </p:nvSpPr>
        <p:spPr>
          <a:noFill/>
        </p:spPr>
        <p:txBody>
          <a:bodyPr/>
          <a:lstStyle/>
          <a:p>
            <a:r>
              <a:rPr lang="ja-JP" altLang="en-US" sz="1500" dirty="0">
                <a:latin typeface="+mn-ea"/>
                <a:ea typeface="+mn-ea"/>
              </a:rPr>
              <a:t>令和６年度の運営指導の指摘事項のうち、介護報酬に係るものについて、お知らせします。</a:t>
            </a:r>
          </a:p>
        </p:txBody>
      </p:sp>
      <p:sp>
        <p:nvSpPr>
          <p:cNvPr id="5124" name="スライド番号プレースホルダー 3"/>
          <p:cNvSpPr>
            <a:spLocks noGrp="1"/>
          </p:cNvSpPr>
          <p:nvPr>
            <p:ph type="sldNum" sz="quarter" idx="5"/>
          </p:nvPr>
        </p:nvSpPr>
        <p:spPr>
          <a:noFill/>
        </p:spPr>
        <p:txBody>
          <a:bodyPr/>
          <a:lstStyle>
            <a:lvl1pPr>
              <a:defRPr kumimoji="1">
                <a:solidFill>
                  <a:schemeClr val="tx1"/>
                </a:solidFill>
                <a:latin typeface="Arial" panose="020B0604020202020204" pitchFamily="34" charset="0"/>
                <a:ea typeface="ＭＳ ゴシック" panose="020B0609070205080204" pitchFamily="49" charset="-128"/>
              </a:defRPr>
            </a:lvl1pPr>
            <a:lvl2pPr marL="805021" indent="-308095">
              <a:defRPr kumimoji="1">
                <a:solidFill>
                  <a:schemeClr val="tx1"/>
                </a:solidFill>
                <a:latin typeface="Arial" panose="020B0604020202020204" pitchFamily="34" charset="0"/>
                <a:ea typeface="ＭＳ ゴシック" panose="020B0609070205080204" pitchFamily="49" charset="-128"/>
              </a:defRPr>
            </a:lvl2pPr>
            <a:lvl3pPr marL="1240663" indent="-246808">
              <a:defRPr kumimoji="1">
                <a:solidFill>
                  <a:schemeClr val="tx1"/>
                </a:solidFill>
                <a:latin typeface="Arial" panose="020B0604020202020204" pitchFamily="34" charset="0"/>
                <a:ea typeface="ＭＳ ゴシック" panose="020B0609070205080204" pitchFamily="49" charset="-128"/>
              </a:defRPr>
            </a:lvl3pPr>
            <a:lvl4pPr marL="1739246" indent="-246808">
              <a:defRPr kumimoji="1">
                <a:solidFill>
                  <a:schemeClr val="tx1"/>
                </a:solidFill>
                <a:latin typeface="Arial" panose="020B0604020202020204" pitchFamily="34" charset="0"/>
                <a:ea typeface="ＭＳ ゴシック" panose="020B0609070205080204" pitchFamily="49" charset="-128"/>
              </a:defRPr>
            </a:lvl4pPr>
            <a:lvl5pPr marL="2236173" indent="-246808">
              <a:defRPr kumimoji="1">
                <a:solidFill>
                  <a:schemeClr val="tx1"/>
                </a:solidFill>
                <a:latin typeface="Arial" panose="020B0604020202020204" pitchFamily="34" charset="0"/>
                <a:ea typeface="ＭＳ ゴシック" panose="020B0609070205080204" pitchFamily="49" charset="-128"/>
              </a:defRPr>
            </a:lvl5pPr>
            <a:lvl6pPr marL="2713222" indent="-246808" eaLnBrk="0" fontAlgn="base" hangingPunct="0">
              <a:spcBef>
                <a:spcPct val="0"/>
              </a:spcBef>
              <a:spcAft>
                <a:spcPct val="0"/>
              </a:spcAft>
              <a:defRPr kumimoji="1">
                <a:solidFill>
                  <a:schemeClr val="tx1"/>
                </a:solidFill>
                <a:latin typeface="Arial" panose="020B0604020202020204" pitchFamily="34" charset="0"/>
                <a:ea typeface="ＭＳ ゴシック" panose="020B0609070205080204" pitchFamily="49" charset="-128"/>
              </a:defRPr>
            </a:lvl6pPr>
            <a:lvl7pPr marL="3190274" indent="-246808" eaLnBrk="0" fontAlgn="base" hangingPunct="0">
              <a:spcBef>
                <a:spcPct val="0"/>
              </a:spcBef>
              <a:spcAft>
                <a:spcPct val="0"/>
              </a:spcAft>
              <a:defRPr kumimoji="1">
                <a:solidFill>
                  <a:schemeClr val="tx1"/>
                </a:solidFill>
                <a:latin typeface="Arial" panose="020B0604020202020204" pitchFamily="34" charset="0"/>
                <a:ea typeface="ＭＳ ゴシック" panose="020B0609070205080204" pitchFamily="49" charset="-128"/>
              </a:defRPr>
            </a:lvl7pPr>
            <a:lvl8pPr marL="3667324" indent="-246808" eaLnBrk="0" fontAlgn="base" hangingPunct="0">
              <a:spcBef>
                <a:spcPct val="0"/>
              </a:spcBef>
              <a:spcAft>
                <a:spcPct val="0"/>
              </a:spcAft>
              <a:defRPr kumimoji="1">
                <a:solidFill>
                  <a:schemeClr val="tx1"/>
                </a:solidFill>
                <a:latin typeface="Arial" panose="020B0604020202020204" pitchFamily="34" charset="0"/>
                <a:ea typeface="ＭＳ ゴシック" panose="020B0609070205080204" pitchFamily="49" charset="-128"/>
              </a:defRPr>
            </a:lvl8pPr>
            <a:lvl9pPr marL="4144374" indent="-246808" eaLnBrk="0" fontAlgn="base" hangingPunct="0">
              <a:spcBef>
                <a:spcPct val="0"/>
              </a:spcBef>
              <a:spcAft>
                <a:spcPct val="0"/>
              </a:spcAft>
              <a:defRPr kumimoji="1">
                <a:solidFill>
                  <a:schemeClr val="tx1"/>
                </a:solidFill>
                <a:latin typeface="Arial" panose="020B0604020202020204" pitchFamily="34" charset="0"/>
                <a:ea typeface="ＭＳ ゴシック" panose="020B0609070205080204" pitchFamily="49" charset="-128"/>
              </a:defRPr>
            </a:lvl9pPr>
          </a:lstStyle>
          <a:p>
            <a:fld id="{F086475B-57CB-4E62-B4C4-FF42C139684A}" type="slidenum">
              <a:rPr lang="en-US" altLang="ja-JP" smtClean="0">
                <a:ea typeface="ＭＳ Ｐゴシック" panose="020B0600070205080204" pitchFamily="50" charset="-128"/>
              </a:rPr>
              <a:pPr/>
              <a:t>1</a:t>
            </a:fld>
            <a:endParaRPr lang="en-US" altLang="ja-JP" smtClean="0">
              <a:ea typeface="ＭＳ Ｐゴシック" panose="020B0600070205080204" pitchFamily="50" charset="-128"/>
            </a:endParaRPr>
          </a:p>
        </p:txBody>
      </p:sp>
    </p:spTree>
    <p:extLst>
      <p:ext uri="{BB962C8B-B14F-4D97-AF65-F5344CB8AC3E}">
        <p14:creationId xmlns:p14="http://schemas.microsoft.com/office/powerpoint/2010/main" val="747030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500" dirty="0">
                <a:latin typeface="+mn-ea"/>
                <a:ea typeface="+mn-ea"/>
              </a:rPr>
              <a:t>短期入所生活介護の口腔連携強化加算についてです。事業所の</a:t>
            </a:r>
            <a:r>
              <a:rPr lang="ja-JP" altLang="en-US" sz="1500" dirty="0">
                <a:solidFill>
                  <a:srgbClr val="FF0000"/>
                </a:solidFill>
                <a:latin typeface="+mn-ea"/>
                <a:ea typeface="+mn-ea"/>
              </a:rPr>
              <a:t>従業者が</a:t>
            </a:r>
            <a:r>
              <a:rPr lang="ja-JP" altLang="en-US" sz="1500" dirty="0">
                <a:latin typeface="+mn-ea"/>
                <a:ea typeface="+mn-ea"/>
              </a:rPr>
              <a:t>、口腔の健康状態の評価を実施した場合において、歯科医療機関及び介護支援専門員に対し、別紙様式</a:t>
            </a:r>
            <a:r>
              <a:rPr lang="en-US" altLang="ja-JP" sz="1500" dirty="0">
                <a:latin typeface="+mn-ea"/>
                <a:ea typeface="+mn-ea"/>
              </a:rPr>
              <a:t>11</a:t>
            </a:r>
            <a:r>
              <a:rPr lang="ja-JP" altLang="en-US" sz="1500" dirty="0">
                <a:latin typeface="+mn-ea"/>
                <a:ea typeface="+mn-ea"/>
              </a:rPr>
              <a:t>等により情報提供を行ったときに算定できるものですが、</a:t>
            </a:r>
            <a:r>
              <a:rPr lang="ja-JP" altLang="en-US" sz="1500" kern="0" dirty="0">
                <a:solidFill>
                  <a:srgbClr val="000000"/>
                </a:solidFill>
                <a:latin typeface="+mn-ea"/>
                <a:ea typeface="+mn-ea"/>
              </a:rPr>
              <a:t>従業者が評価したことが分かる記録がない施設が見受けられましたので、記録に残していただくようにお願いします。</a:t>
            </a:r>
            <a:endParaRPr lang="ja-JP" altLang="en-US" sz="1500" dirty="0">
              <a:latin typeface="+mn-ea"/>
              <a:ea typeface="+mn-ea"/>
            </a:endParaRPr>
          </a:p>
        </p:txBody>
      </p:sp>
      <p:sp>
        <p:nvSpPr>
          <p:cNvPr id="4" name="スライド番号プレースホルダー 3"/>
          <p:cNvSpPr>
            <a:spLocks noGrp="1"/>
          </p:cNvSpPr>
          <p:nvPr>
            <p:ph type="sldNum" sz="quarter" idx="10"/>
          </p:nvPr>
        </p:nvSpPr>
        <p:spPr/>
        <p:txBody>
          <a:bodyPr/>
          <a:lstStyle/>
          <a:p>
            <a:pPr>
              <a:defRPr/>
            </a:pPr>
            <a:fld id="{5C8F3649-899B-4135-99BC-D8BC86D025DE}" type="slidenum">
              <a:rPr lang="en-US" altLang="ja-JP" smtClean="0"/>
              <a:pPr>
                <a:defRPr/>
              </a:pPr>
              <a:t>10</a:t>
            </a:fld>
            <a:endParaRPr lang="en-US" altLang="ja-JP"/>
          </a:p>
        </p:txBody>
      </p:sp>
    </p:spTree>
    <p:extLst>
      <p:ext uri="{BB962C8B-B14F-4D97-AF65-F5344CB8AC3E}">
        <p14:creationId xmlns:p14="http://schemas.microsoft.com/office/powerpoint/2010/main" val="2493173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buClr>
                <a:srgbClr val="000000"/>
              </a:buClr>
            </a:pPr>
            <a:r>
              <a:rPr lang="ja-JP" altLang="en-US" sz="1500" dirty="0" smtClean="0">
                <a:latin typeface="+mn-ea"/>
                <a:ea typeface="+mn-ea"/>
              </a:rPr>
              <a:t>介護老人保健</a:t>
            </a:r>
            <a:r>
              <a:rPr lang="ja-JP" altLang="en-US" sz="1500" dirty="0">
                <a:latin typeface="+mn-ea"/>
                <a:ea typeface="+mn-ea"/>
              </a:rPr>
              <a:t>施設の</a:t>
            </a:r>
            <a:r>
              <a:rPr lang="zh-TW" altLang="en-US" sz="1500" dirty="0">
                <a:latin typeface="+mn-ea"/>
                <a:ea typeface="+mn-ea"/>
              </a:rPr>
              <a:t>退所時栄養情報連携加算</a:t>
            </a:r>
            <a:r>
              <a:rPr lang="ja-JP" altLang="en-US" sz="1500" dirty="0">
                <a:latin typeface="+mn-ea"/>
                <a:ea typeface="+mn-ea"/>
              </a:rPr>
              <a:t>についてです。特別食等を必要とする入所者又は低栄養状態にあると医師が判断した入所者が、施設から退所する際に、医療機関等に対して、当該入所者の同意を得て、管理栄養士が当該入所者の栄養管理に関する情報を提供した時に算定できるもので、</a:t>
            </a:r>
            <a:r>
              <a:rPr lang="en-US" altLang="ja-JP" sz="1500" dirty="0">
                <a:latin typeface="+mn-ea"/>
                <a:ea typeface="+mn-ea"/>
              </a:rPr>
              <a:t>『</a:t>
            </a:r>
            <a:r>
              <a:rPr lang="ja-JP" altLang="en-US" sz="1500" dirty="0">
                <a:latin typeface="+mn-ea"/>
                <a:ea typeface="+mn-ea"/>
              </a:rPr>
              <a:t>入所者の同意</a:t>
            </a:r>
            <a:r>
              <a:rPr lang="en-US" altLang="ja-JP" sz="1500" dirty="0">
                <a:latin typeface="+mn-ea"/>
                <a:ea typeface="+mn-ea"/>
              </a:rPr>
              <a:t>』</a:t>
            </a:r>
            <a:r>
              <a:rPr lang="ja-JP" altLang="en-US" sz="1500" kern="0" dirty="0">
                <a:solidFill>
                  <a:srgbClr val="000000"/>
                </a:solidFill>
                <a:latin typeface="+mn-ea"/>
                <a:ea typeface="+mn-ea"/>
              </a:rPr>
              <a:t>について記載等がなく、確認することができなかった施設がありましたので、記録に残していただくようにお願いします。</a:t>
            </a:r>
            <a:endParaRPr lang="ja-JP" altLang="en-US" sz="1500" dirty="0">
              <a:latin typeface="+mn-ea"/>
              <a:ea typeface="+mn-ea"/>
            </a:endParaRPr>
          </a:p>
        </p:txBody>
      </p:sp>
      <p:sp>
        <p:nvSpPr>
          <p:cNvPr id="4" name="スライド番号プレースホルダー 3"/>
          <p:cNvSpPr>
            <a:spLocks noGrp="1"/>
          </p:cNvSpPr>
          <p:nvPr>
            <p:ph type="sldNum" sz="quarter" idx="10"/>
          </p:nvPr>
        </p:nvSpPr>
        <p:spPr/>
        <p:txBody>
          <a:bodyPr/>
          <a:lstStyle/>
          <a:p>
            <a:pPr>
              <a:defRPr/>
            </a:pPr>
            <a:fld id="{5C8F3649-899B-4135-99BC-D8BC86D025DE}" type="slidenum">
              <a:rPr lang="en-US" altLang="ja-JP" smtClean="0"/>
              <a:pPr>
                <a:defRPr/>
              </a:pPr>
              <a:t>11</a:t>
            </a:fld>
            <a:endParaRPr lang="en-US" altLang="ja-JP"/>
          </a:p>
        </p:txBody>
      </p:sp>
    </p:spTree>
    <p:extLst>
      <p:ext uri="{BB962C8B-B14F-4D97-AF65-F5344CB8AC3E}">
        <p14:creationId xmlns:p14="http://schemas.microsoft.com/office/powerpoint/2010/main" val="2407573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500" dirty="0">
                <a:latin typeface="+mn-ea"/>
                <a:ea typeface="+mn-ea"/>
              </a:rPr>
              <a:t>介護老人保健施設における</a:t>
            </a:r>
            <a:r>
              <a:rPr lang="en-US" altLang="ja-JP" sz="1500" dirty="0">
                <a:latin typeface="+mn-ea"/>
                <a:ea typeface="+mn-ea"/>
              </a:rPr>
              <a:t>『</a:t>
            </a:r>
            <a:r>
              <a:rPr lang="zh-TW" altLang="en-US" sz="1500" dirty="0">
                <a:latin typeface="+mn-ea"/>
                <a:ea typeface="+mn-ea"/>
              </a:rPr>
              <a:t>退所時情報提供加算</a:t>
            </a:r>
            <a:r>
              <a:rPr lang="en-US" altLang="ja-JP" sz="1500" dirty="0">
                <a:latin typeface="+mn-ea"/>
                <a:ea typeface="+mn-ea"/>
              </a:rPr>
              <a:t>』</a:t>
            </a:r>
            <a:r>
              <a:rPr lang="ja-JP" altLang="en-US" sz="1500" dirty="0">
                <a:latin typeface="+mn-ea"/>
                <a:ea typeface="+mn-ea"/>
              </a:rPr>
              <a:t>についてです。</a:t>
            </a:r>
            <a:endParaRPr lang="en-US" altLang="ja-JP" sz="1500" dirty="0">
              <a:latin typeface="+mn-ea"/>
              <a:ea typeface="+mn-ea"/>
            </a:endParaRPr>
          </a:p>
          <a:p>
            <a:r>
              <a:rPr lang="zh-TW" altLang="en-US" sz="1500" dirty="0">
                <a:latin typeface="+mn-ea"/>
                <a:ea typeface="+mn-ea"/>
              </a:rPr>
              <a:t>退所時情報提供加算</a:t>
            </a:r>
            <a:r>
              <a:rPr lang="ja-JP" altLang="en-US" sz="1500" dirty="0">
                <a:latin typeface="+mn-ea"/>
                <a:ea typeface="+mn-ea"/>
              </a:rPr>
              <a:t>は令和６年度の報酬改定により、情報提供時の様式が追加されました。</a:t>
            </a:r>
            <a:r>
              <a:rPr lang="zh-TW" altLang="en-US" sz="1500" dirty="0">
                <a:latin typeface="+mn-ea"/>
                <a:ea typeface="+mn-ea"/>
              </a:rPr>
              <a:t>退所時情報提供加算</a:t>
            </a:r>
            <a:r>
              <a:rPr lang="ja-JP" altLang="en-US" sz="1500" dirty="0">
                <a:latin typeface="+mn-ea"/>
                <a:ea typeface="+mn-ea"/>
              </a:rPr>
              <a:t>（</a:t>
            </a:r>
            <a:r>
              <a:rPr lang="en-US" altLang="ja-JP" sz="1500" dirty="0">
                <a:latin typeface="+mn-ea"/>
                <a:ea typeface="+mn-ea"/>
              </a:rPr>
              <a:t>Ⅰ</a:t>
            </a:r>
            <a:r>
              <a:rPr lang="ja-JP" altLang="en-US" sz="1500" dirty="0">
                <a:latin typeface="+mn-ea"/>
                <a:ea typeface="+mn-ea"/>
              </a:rPr>
              <a:t>）を算定するにあたり、従来の様式２に加えて様式１３を交付することとなっていますので、施設独自様式を使用している場合は、改めて様式１３の内容を確認し、必要な項目を網羅するようお願いいたします。</a:t>
            </a:r>
          </a:p>
        </p:txBody>
      </p:sp>
      <p:sp>
        <p:nvSpPr>
          <p:cNvPr id="4" name="スライド番号プレースホルダー 3"/>
          <p:cNvSpPr>
            <a:spLocks noGrp="1"/>
          </p:cNvSpPr>
          <p:nvPr>
            <p:ph type="sldNum" sz="quarter" idx="10"/>
          </p:nvPr>
        </p:nvSpPr>
        <p:spPr/>
        <p:txBody>
          <a:bodyPr/>
          <a:lstStyle/>
          <a:p>
            <a:pPr>
              <a:defRPr/>
            </a:pPr>
            <a:fld id="{5C8F3649-899B-4135-99BC-D8BC86D025DE}" type="slidenum">
              <a:rPr lang="en-US" altLang="ja-JP" smtClean="0"/>
              <a:pPr>
                <a:defRPr/>
              </a:pPr>
              <a:t>12</a:t>
            </a:fld>
            <a:endParaRPr lang="en-US" altLang="ja-JP"/>
          </a:p>
        </p:txBody>
      </p:sp>
    </p:spTree>
    <p:extLst>
      <p:ext uri="{BB962C8B-B14F-4D97-AF65-F5344CB8AC3E}">
        <p14:creationId xmlns:p14="http://schemas.microsoft.com/office/powerpoint/2010/main" val="4161578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500" dirty="0">
                <a:latin typeface="+mn-ea"/>
                <a:ea typeface="+mn-ea"/>
              </a:rPr>
              <a:t>介護老人保健施設における</a:t>
            </a:r>
            <a:r>
              <a:rPr lang="en-US" altLang="ja-JP" sz="1500" dirty="0">
                <a:latin typeface="+mn-ea"/>
                <a:ea typeface="+mn-ea"/>
              </a:rPr>
              <a:t>『</a:t>
            </a:r>
            <a:r>
              <a:rPr lang="zh-TW" altLang="en-US" sz="1500" dirty="0">
                <a:latin typeface="+mn-ea"/>
                <a:ea typeface="+mn-ea"/>
              </a:rPr>
              <a:t>入退所前連携加算</a:t>
            </a:r>
            <a:r>
              <a:rPr lang="en-US" altLang="ja-JP" sz="1500" dirty="0">
                <a:latin typeface="+mn-ea"/>
                <a:ea typeface="+mn-ea"/>
              </a:rPr>
              <a:t>』</a:t>
            </a:r>
            <a:r>
              <a:rPr lang="ja-JP" altLang="en-US" sz="1500" dirty="0">
                <a:latin typeface="+mn-ea"/>
                <a:ea typeface="+mn-ea"/>
              </a:rPr>
              <a:t>についてです。</a:t>
            </a:r>
            <a:endParaRPr lang="en-US" altLang="ja-JP" sz="1500" dirty="0">
              <a:latin typeface="+mn-ea"/>
              <a:ea typeface="+mn-ea"/>
            </a:endParaRPr>
          </a:p>
          <a:p>
            <a:r>
              <a:rPr lang="zh-TW" altLang="en-US" sz="1500" dirty="0">
                <a:latin typeface="+mn-ea"/>
                <a:ea typeface="+mn-ea"/>
              </a:rPr>
              <a:t>入退所前連携加算</a:t>
            </a:r>
            <a:r>
              <a:rPr lang="ja-JP" altLang="en-US" sz="1500" dirty="0">
                <a:latin typeface="+mn-ea"/>
                <a:ea typeface="+mn-ea"/>
              </a:rPr>
              <a:t>は、入所者が退所後に利用を希望する指定居宅介護支援事業者と連携し、退所後の居宅サービス又は地域密着型サービスの利用方針を定める又は利用上必要な調整を行うこととなっていますが、連携先の事業者名や介護支援専門員の名前等の記録を残していない場合がありました。加算の算定にあたっては、どこの事業者とどういった連携を行ったかの記録を残すようお願いします。</a:t>
            </a:r>
          </a:p>
        </p:txBody>
      </p:sp>
      <p:sp>
        <p:nvSpPr>
          <p:cNvPr id="4" name="スライド番号プレースホルダー 3"/>
          <p:cNvSpPr>
            <a:spLocks noGrp="1"/>
          </p:cNvSpPr>
          <p:nvPr>
            <p:ph type="sldNum" sz="quarter" idx="10"/>
          </p:nvPr>
        </p:nvSpPr>
        <p:spPr/>
        <p:txBody>
          <a:bodyPr/>
          <a:lstStyle/>
          <a:p>
            <a:pPr>
              <a:defRPr/>
            </a:pPr>
            <a:fld id="{5C8F3649-899B-4135-99BC-D8BC86D025DE}" type="slidenum">
              <a:rPr lang="en-US" altLang="ja-JP" smtClean="0"/>
              <a:pPr>
                <a:defRPr/>
              </a:pPr>
              <a:t>13</a:t>
            </a:fld>
            <a:endParaRPr lang="en-US" altLang="ja-JP"/>
          </a:p>
        </p:txBody>
      </p:sp>
    </p:spTree>
    <p:extLst>
      <p:ext uri="{BB962C8B-B14F-4D97-AF65-F5344CB8AC3E}">
        <p14:creationId xmlns:p14="http://schemas.microsoft.com/office/powerpoint/2010/main" val="2056078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500" dirty="0">
                <a:latin typeface="+mn-ea"/>
                <a:ea typeface="+mn-ea"/>
              </a:rPr>
              <a:t>介護老人保健施設における</a:t>
            </a:r>
            <a:r>
              <a:rPr lang="en-US" altLang="ja-JP" sz="1500" dirty="0">
                <a:latin typeface="+mn-ea"/>
                <a:ea typeface="+mn-ea"/>
              </a:rPr>
              <a:t>『</a:t>
            </a:r>
            <a:r>
              <a:rPr lang="zh-TW" altLang="en-US" sz="1500" dirty="0">
                <a:latin typeface="+mn-ea"/>
                <a:ea typeface="+mn-ea"/>
              </a:rPr>
              <a:t>所定疾患施設療養費</a:t>
            </a:r>
            <a:r>
              <a:rPr lang="en-US" altLang="ja-JP" sz="1500" dirty="0">
                <a:latin typeface="+mn-ea"/>
                <a:ea typeface="+mn-ea"/>
              </a:rPr>
              <a:t>』</a:t>
            </a:r>
            <a:r>
              <a:rPr lang="ja-JP" altLang="en-US" sz="1500" dirty="0">
                <a:latin typeface="+mn-ea"/>
                <a:ea typeface="+mn-ea"/>
              </a:rPr>
              <a:t>についてです。</a:t>
            </a:r>
            <a:endParaRPr lang="en-US" altLang="ja-JP" sz="1500" dirty="0">
              <a:latin typeface="+mn-ea"/>
              <a:ea typeface="+mn-ea"/>
            </a:endParaRPr>
          </a:p>
          <a:p>
            <a:r>
              <a:rPr lang="ja-JP" altLang="en-US" sz="1500" dirty="0">
                <a:latin typeface="+mn-ea"/>
                <a:ea typeface="+mn-ea"/>
              </a:rPr>
              <a:t>肺炎等により治療を必要とする状態となった入所者に対し、治療管理として投薬、検査、注射、処置等が行われた場合に算定できるものであり、算定要件に「算定開始年度の翌年度以降において、当該施設の前年度における当該入所者に対する投薬、検査、注射、処置等の実施状況を公表していること」とありますが、公表内容が前年度における実施状況の件数のみの施設が複数ありました。法人や施設のホームページ等を活用し、「投薬、検査、駐車、処置等」の前年度における実績情報の公表をお願いいたします。</a:t>
            </a:r>
          </a:p>
          <a:p>
            <a:endParaRPr lang="ja-JP" altLang="en-US" sz="1500" dirty="0">
              <a:latin typeface="+mn-ea"/>
              <a:ea typeface="+mn-ea"/>
            </a:endParaRPr>
          </a:p>
          <a:p>
            <a:endParaRPr lang="ja-JP" altLang="en-US" sz="1500" dirty="0">
              <a:latin typeface="+mn-ea"/>
              <a:ea typeface="+mn-ea"/>
            </a:endParaRPr>
          </a:p>
        </p:txBody>
      </p:sp>
      <p:sp>
        <p:nvSpPr>
          <p:cNvPr id="4" name="スライド番号プレースホルダー 3"/>
          <p:cNvSpPr>
            <a:spLocks noGrp="1"/>
          </p:cNvSpPr>
          <p:nvPr>
            <p:ph type="sldNum" sz="quarter" idx="10"/>
          </p:nvPr>
        </p:nvSpPr>
        <p:spPr/>
        <p:txBody>
          <a:bodyPr/>
          <a:lstStyle/>
          <a:p>
            <a:pPr>
              <a:defRPr/>
            </a:pPr>
            <a:fld id="{5C8F3649-899B-4135-99BC-D8BC86D025DE}" type="slidenum">
              <a:rPr lang="en-US" altLang="ja-JP" smtClean="0"/>
              <a:pPr>
                <a:defRPr/>
              </a:pPr>
              <a:t>14</a:t>
            </a:fld>
            <a:endParaRPr lang="en-US" altLang="ja-JP"/>
          </a:p>
        </p:txBody>
      </p:sp>
    </p:spTree>
    <p:extLst>
      <p:ext uri="{BB962C8B-B14F-4D97-AF65-F5344CB8AC3E}">
        <p14:creationId xmlns:p14="http://schemas.microsoft.com/office/powerpoint/2010/main" val="4180759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buClr>
                <a:srgbClr val="000000"/>
              </a:buClr>
            </a:pPr>
            <a:r>
              <a:rPr lang="ja-JP" altLang="en-US" sz="1500" dirty="0">
                <a:latin typeface="+mn-ea"/>
                <a:ea typeface="+mn-ea"/>
              </a:rPr>
              <a:t>特定施設入居者生活介護及び介護老人保健施設の</a:t>
            </a:r>
            <a:r>
              <a:rPr lang="zh-TW" altLang="en-US" sz="1500" dirty="0">
                <a:latin typeface="+mn-ea"/>
                <a:ea typeface="+mn-ea"/>
              </a:rPr>
              <a:t>高齢者施設等感染対策向上加算</a:t>
            </a:r>
            <a:r>
              <a:rPr lang="en-US" altLang="zh-TW" sz="1500" dirty="0">
                <a:latin typeface="+mn-ea"/>
                <a:ea typeface="+mn-ea"/>
              </a:rPr>
              <a:t>Ⅰ</a:t>
            </a:r>
            <a:r>
              <a:rPr lang="ja-JP" altLang="en-US" sz="1500" dirty="0">
                <a:latin typeface="+mn-ea"/>
                <a:ea typeface="+mn-ea"/>
              </a:rPr>
              <a:t>についてです。加算を算定する場合には、「第二種協定指定医療機関と</a:t>
            </a:r>
            <a:r>
              <a:rPr lang="ja-JP" altLang="en-US" sz="1500" dirty="0" smtClean="0">
                <a:latin typeface="+mn-ea"/>
                <a:ea typeface="+mn-ea"/>
              </a:rPr>
              <a:t>の間</a:t>
            </a:r>
            <a:r>
              <a:rPr lang="ja-JP" altLang="en-US" sz="1500" dirty="0">
                <a:latin typeface="+mn-ea"/>
                <a:ea typeface="+mn-ea"/>
              </a:rPr>
              <a:t>で、新興感染症の発生時等の対応を行う体制を確保していること」、「協力医療機関等との間で、感染症の発生時等の対応を取り決めるとともに、感染症の発生時等に、協力医療機関等と連携し適切に対応していること」となっています。協力医療機関等と口頭で確認しているが、文章等で残しておらず、対応の取り決めや体制の確保状況が確認できなかったため、契約書や</a:t>
            </a:r>
            <a:r>
              <a:rPr lang="ja-JP" altLang="en-US" sz="1500" dirty="0" smtClean="0">
                <a:latin typeface="+mn-ea"/>
                <a:ea typeface="+mn-ea"/>
              </a:rPr>
              <a:t>覚書など</a:t>
            </a:r>
            <a:r>
              <a:rPr lang="ja-JP" altLang="en-US" sz="1500" dirty="0">
                <a:latin typeface="+mn-ea"/>
                <a:ea typeface="+mn-ea"/>
              </a:rPr>
              <a:t>で取り決め内容等を残すようにお願いいたします。</a:t>
            </a:r>
            <a:endParaRPr lang="ja-JP" altLang="en-US" sz="1700" dirty="0">
              <a:latin typeface="+mn-ea"/>
              <a:ea typeface="+mn-ea"/>
            </a:endParaRPr>
          </a:p>
        </p:txBody>
      </p:sp>
      <p:sp>
        <p:nvSpPr>
          <p:cNvPr id="4" name="スライド番号プレースホルダー 3"/>
          <p:cNvSpPr>
            <a:spLocks noGrp="1"/>
          </p:cNvSpPr>
          <p:nvPr>
            <p:ph type="sldNum" sz="quarter" idx="10"/>
          </p:nvPr>
        </p:nvSpPr>
        <p:spPr/>
        <p:txBody>
          <a:bodyPr/>
          <a:lstStyle/>
          <a:p>
            <a:pPr>
              <a:defRPr/>
            </a:pPr>
            <a:fld id="{5C8F3649-899B-4135-99BC-D8BC86D025DE}" type="slidenum">
              <a:rPr lang="en-US" altLang="ja-JP" smtClean="0"/>
              <a:pPr>
                <a:defRPr/>
              </a:pPr>
              <a:t>15</a:t>
            </a:fld>
            <a:endParaRPr lang="en-US" altLang="ja-JP"/>
          </a:p>
        </p:txBody>
      </p:sp>
    </p:spTree>
    <p:extLst>
      <p:ext uri="{BB962C8B-B14F-4D97-AF65-F5344CB8AC3E}">
        <p14:creationId xmlns:p14="http://schemas.microsoft.com/office/powerpoint/2010/main" val="783876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276">
              <a:defRPr/>
            </a:pPr>
            <a:r>
              <a:rPr lang="ja-JP" altLang="en-US" sz="1500" dirty="0">
                <a:latin typeface="+mn-ea"/>
                <a:ea typeface="+mn-ea"/>
              </a:rPr>
              <a:t>短期入所療養介護の緊急短期入所受入加算についてです。加算を算定する場合には、「緊急利用者にかかる</a:t>
            </a:r>
            <a:r>
              <a:rPr lang="ja-JP" altLang="en-US" sz="1500" dirty="0">
                <a:solidFill>
                  <a:srgbClr val="FF0000"/>
                </a:solidFill>
                <a:latin typeface="+mn-ea"/>
                <a:ea typeface="+mn-ea"/>
              </a:rPr>
              <a:t>変更前</a:t>
            </a:r>
            <a:r>
              <a:rPr lang="ja-JP" altLang="en-US" sz="1500" dirty="0">
                <a:latin typeface="+mn-ea"/>
                <a:ea typeface="+mn-ea"/>
              </a:rPr>
              <a:t>後の</a:t>
            </a:r>
            <a:r>
              <a:rPr lang="ja-JP" altLang="en-US" sz="1500" dirty="0">
                <a:solidFill>
                  <a:srgbClr val="FF0000"/>
                </a:solidFill>
                <a:latin typeface="+mn-ea"/>
                <a:ea typeface="+mn-ea"/>
              </a:rPr>
              <a:t>居宅サービス計画</a:t>
            </a:r>
            <a:r>
              <a:rPr lang="ja-JP" altLang="en-US" sz="1500" dirty="0">
                <a:latin typeface="+mn-ea"/>
                <a:ea typeface="+mn-ea"/>
              </a:rPr>
              <a:t>を保存するなどして、適正な緊急利用に努めること」となっています。今年度、</a:t>
            </a:r>
            <a:r>
              <a:rPr lang="ja-JP" altLang="en-US" sz="1500" kern="0" dirty="0">
                <a:solidFill>
                  <a:srgbClr val="000000"/>
                </a:solidFill>
                <a:latin typeface="+mn-ea"/>
                <a:ea typeface="+mn-ea"/>
              </a:rPr>
              <a:t>変更前の居宅サービス計画を保存していなかった施設がありましたので、今一度算定要件を見直していただければと思います。</a:t>
            </a:r>
            <a:endParaRPr lang="en-US" altLang="ja-JP" sz="1500" kern="0" dirty="0">
              <a:solidFill>
                <a:srgbClr val="000000"/>
              </a:solidFill>
              <a:latin typeface="+mn-ea"/>
              <a:ea typeface="+mn-ea"/>
            </a:endParaRPr>
          </a:p>
        </p:txBody>
      </p:sp>
      <p:sp>
        <p:nvSpPr>
          <p:cNvPr id="4" name="スライド番号プレースホルダー 3"/>
          <p:cNvSpPr>
            <a:spLocks noGrp="1"/>
          </p:cNvSpPr>
          <p:nvPr>
            <p:ph type="sldNum" sz="quarter" idx="10"/>
          </p:nvPr>
        </p:nvSpPr>
        <p:spPr/>
        <p:txBody>
          <a:bodyPr/>
          <a:lstStyle/>
          <a:p>
            <a:pPr>
              <a:defRPr/>
            </a:pPr>
            <a:fld id="{5C8F3649-899B-4135-99BC-D8BC86D025DE}" type="slidenum">
              <a:rPr lang="en-US" altLang="ja-JP" smtClean="0"/>
              <a:pPr>
                <a:defRPr/>
              </a:pPr>
              <a:t>16</a:t>
            </a:fld>
            <a:endParaRPr lang="en-US" altLang="ja-JP"/>
          </a:p>
        </p:txBody>
      </p:sp>
    </p:spTree>
    <p:extLst>
      <p:ext uri="{BB962C8B-B14F-4D97-AF65-F5344CB8AC3E}">
        <p14:creationId xmlns:p14="http://schemas.microsoft.com/office/powerpoint/2010/main" val="2166376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500" dirty="0">
                <a:latin typeface="+mn-ea"/>
                <a:ea typeface="+mn-ea"/>
              </a:rPr>
              <a:t>介護医療院における基本施設サービス費についてです。</a:t>
            </a:r>
            <a:endParaRPr lang="en-US" altLang="ja-JP" sz="1500" dirty="0">
              <a:latin typeface="+mn-ea"/>
              <a:ea typeface="+mn-ea"/>
            </a:endParaRPr>
          </a:p>
          <a:p>
            <a:r>
              <a:rPr lang="ja-JP" altLang="en-US" sz="1500" dirty="0">
                <a:latin typeface="+mn-ea"/>
                <a:ea typeface="+mn-ea"/>
              </a:rPr>
              <a:t>介護医療院サービス費は、人員配置や喀痰吸引等の状況により、算定可能となる区分が変わりますので、毎月の状況を確認し、記録を残すようお願いします。また、算定区分が変わる場合は、県に届出が必要となりますので、その都度ご連絡いただくようお願いします。</a:t>
            </a:r>
          </a:p>
          <a:p>
            <a:endParaRPr lang="ja-JP" altLang="en-US" sz="1500" dirty="0">
              <a:latin typeface="+mn-ea"/>
              <a:ea typeface="+mn-ea"/>
            </a:endParaRPr>
          </a:p>
        </p:txBody>
      </p:sp>
      <p:sp>
        <p:nvSpPr>
          <p:cNvPr id="4" name="スライド番号プレースホルダー 3"/>
          <p:cNvSpPr>
            <a:spLocks noGrp="1"/>
          </p:cNvSpPr>
          <p:nvPr>
            <p:ph type="sldNum" sz="quarter" idx="10"/>
          </p:nvPr>
        </p:nvSpPr>
        <p:spPr/>
        <p:txBody>
          <a:bodyPr/>
          <a:lstStyle/>
          <a:p>
            <a:pPr>
              <a:defRPr/>
            </a:pPr>
            <a:fld id="{5C8F3649-899B-4135-99BC-D8BC86D025DE}" type="slidenum">
              <a:rPr lang="en-US" altLang="ja-JP" smtClean="0"/>
              <a:pPr>
                <a:defRPr/>
              </a:pPr>
              <a:t>17</a:t>
            </a:fld>
            <a:endParaRPr lang="en-US" altLang="ja-JP"/>
          </a:p>
        </p:txBody>
      </p:sp>
    </p:spTree>
    <p:extLst>
      <p:ext uri="{BB962C8B-B14F-4D97-AF65-F5344CB8AC3E}">
        <p14:creationId xmlns:p14="http://schemas.microsoft.com/office/powerpoint/2010/main" val="1323476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500" dirty="0">
                <a:latin typeface="+mn-ea"/>
                <a:ea typeface="+mn-ea"/>
              </a:rPr>
              <a:t>介護医療院におけるサービス提供体制強化加算についてです。</a:t>
            </a:r>
            <a:endParaRPr lang="en-US" altLang="ja-JP" sz="1500" dirty="0">
              <a:latin typeface="+mn-ea"/>
              <a:ea typeface="+mn-ea"/>
            </a:endParaRPr>
          </a:p>
          <a:p>
            <a:r>
              <a:rPr lang="ja-JP" altLang="en-US" sz="1500" dirty="0">
                <a:latin typeface="+mn-ea"/>
                <a:ea typeface="+mn-ea"/>
              </a:rPr>
              <a:t>サービス提供体制強化加算は、毎年度４月から２月までの職員の割合により、算定する加算が変わりますので、毎年の状況を確認し、記録を残すようお願いします。</a:t>
            </a:r>
          </a:p>
          <a:p>
            <a:endParaRPr lang="ja-JP" altLang="en-US" sz="1500" dirty="0">
              <a:latin typeface="+mn-ea"/>
              <a:ea typeface="+mn-ea"/>
            </a:endParaRPr>
          </a:p>
        </p:txBody>
      </p:sp>
      <p:sp>
        <p:nvSpPr>
          <p:cNvPr id="4" name="スライド番号プレースホルダー 3"/>
          <p:cNvSpPr>
            <a:spLocks noGrp="1"/>
          </p:cNvSpPr>
          <p:nvPr>
            <p:ph type="sldNum" sz="quarter" idx="10"/>
          </p:nvPr>
        </p:nvSpPr>
        <p:spPr/>
        <p:txBody>
          <a:bodyPr/>
          <a:lstStyle/>
          <a:p>
            <a:pPr>
              <a:defRPr/>
            </a:pPr>
            <a:fld id="{5C8F3649-899B-4135-99BC-D8BC86D025DE}" type="slidenum">
              <a:rPr lang="en-US" altLang="ja-JP" smtClean="0"/>
              <a:pPr>
                <a:defRPr/>
              </a:pPr>
              <a:t>18</a:t>
            </a:fld>
            <a:endParaRPr lang="en-US" altLang="ja-JP"/>
          </a:p>
        </p:txBody>
      </p:sp>
    </p:spTree>
    <p:extLst>
      <p:ext uri="{BB962C8B-B14F-4D97-AF65-F5344CB8AC3E}">
        <p14:creationId xmlns:p14="http://schemas.microsoft.com/office/powerpoint/2010/main" val="3992616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276">
              <a:defRPr/>
            </a:pPr>
            <a:r>
              <a:rPr lang="ja-JP" altLang="en-US" sz="1500" dirty="0">
                <a:latin typeface="+mn-ea"/>
                <a:ea typeface="+mn-ea"/>
              </a:rPr>
              <a:t>生活機能向上連携加算についてです。算定には、施設・事業所の機能訓練指導員、看護職員、介護職員、生活相談員その他の職種の者が</a:t>
            </a:r>
            <a:r>
              <a:rPr lang="ja-JP" altLang="en-US" sz="1500" dirty="0">
                <a:solidFill>
                  <a:srgbClr val="FF0000"/>
                </a:solidFill>
                <a:latin typeface="+mn-ea"/>
                <a:ea typeface="+mn-ea"/>
              </a:rPr>
              <a:t>共同して</a:t>
            </a:r>
            <a:r>
              <a:rPr lang="ja-JP" altLang="en-US" sz="1500" dirty="0">
                <a:latin typeface="+mn-ea"/>
                <a:ea typeface="+mn-ea"/>
              </a:rPr>
              <a:t>アセスメント、利用者の身体の状況等の評価及び</a:t>
            </a:r>
            <a:r>
              <a:rPr lang="ja-JP" altLang="en-US" sz="1500" dirty="0">
                <a:solidFill>
                  <a:srgbClr val="FF0000"/>
                </a:solidFill>
                <a:latin typeface="+mn-ea"/>
                <a:ea typeface="+mn-ea"/>
              </a:rPr>
              <a:t>個別機能訓練計画の作成</a:t>
            </a:r>
            <a:r>
              <a:rPr lang="ja-JP" altLang="en-US" sz="1500" dirty="0">
                <a:latin typeface="+mn-ea"/>
                <a:ea typeface="+mn-ea"/>
              </a:rPr>
              <a:t>を行っていること。また、個別機能訓練計画には、利用者ごとにその目標、</a:t>
            </a:r>
            <a:r>
              <a:rPr lang="ja-JP" altLang="en-US" sz="1500" dirty="0">
                <a:solidFill>
                  <a:srgbClr val="FF0000"/>
                </a:solidFill>
                <a:latin typeface="+mn-ea"/>
                <a:ea typeface="+mn-ea"/>
              </a:rPr>
              <a:t>実施時間</a:t>
            </a:r>
            <a:r>
              <a:rPr lang="ja-JP" altLang="en-US" sz="1500" dirty="0">
                <a:latin typeface="+mn-ea"/>
                <a:ea typeface="+mn-ea"/>
              </a:rPr>
              <a:t>、実施方法等の内容を記載しなければならない。と言う要件があります。今年度、</a:t>
            </a:r>
            <a:r>
              <a:rPr lang="ja-JP" altLang="en-US" sz="1500" kern="0" dirty="0">
                <a:solidFill>
                  <a:srgbClr val="000000"/>
                </a:solidFill>
                <a:latin typeface="+mn-ea"/>
                <a:ea typeface="+mn-ea"/>
              </a:rPr>
              <a:t>個別機能訓練計画等の記録から、多職種が共同して計画を作成したことが分からなかった施設や個別機能訓練計画に実施時間について記載がなかった施設がありましたので、記録に残していただくようにお願いします。</a:t>
            </a:r>
            <a:endParaRPr lang="en-US" altLang="ja-JP" sz="1500" kern="0" dirty="0">
              <a:solidFill>
                <a:srgbClr val="000000"/>
              </a:solidFill>
              <a:latin typeface="+mn-ea"/>
              <a:ea typeface="+mn-ea"/>
            </a:endParaRPr>
          </a:p>
          <a:p>
            <a:pPr defTabSz="914276">
              <a:defRPr/>
            </a:pPr>
            <a:endParaRPr lang="en-US" altLang="ja-JP" sz="1100" dirty="0">
              <a:latin typeface="メイリオ" panose="020B0604030504040204" pitchFamily="50" charset="-128"/>
              <a:ea typeface="メイリオ" panose="020B0604030504040204" pitchFamily="50" charset="-128"/>
            </a:endParaRPr>
          </a:p>
          <a:p>
            <a:pPr defTabSz="914276">
              <a:defRPr/>
            </a:pPr>
            <a:endParaRPr lang="en-US" altLang="ja-JP" sz="1100" dirty="0">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5C8F3649-899B-4135-99BC-D8BC86D025DE}" type="slidenum">
              <a:rPr lang="en-US" altLang="ja-JP" smtClean="0"/>
              <a:pPr>
                <a:defRPr/>
              </a:pPr>
              <a:t>19</a:t>
            </a:fld>
            <a:endParaRPr lang="en-US" altLang="ja-JP"/>
          </a:p>
        </p:txBody>
      </p:sp>
    </p:spTree>
    <p:extLst>
      <p:ext uri="{BB962C8B-B14F-4D97-AF65-F5344CB8AC3E}">
        <p14:creationId xmlns:p14="http://schemas.microsoft.com/office/powerpoint/2010/main" val="947521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500" dirty="0">
                <a:latin typeface="+mn-ea"/>
                <a:ea typeface="+mn-ea"/>
              </a:rPr>
              <a:t>看護体制加算についてです。看護体制加算は、介護老人福祉施設、短期入所生活介護にそれぞれにおいて算定可能です。しかし、介護老人福祉施設と併設短期入所を兼務しているが、両事業所での按分ができていない、看護職員が機能訓練指導員を兼務しているが、機能訓練指導員の業務時間を除外できていない、という事例が、以前から多く見られます。記載の緑本のページ内容も確認し、適切に看護職員数を算出するようにしてください。</a:t>
            </a:r>
          </a:p>
        </p:txBody>
      </p:sp>
      <p:sp>
        <p:nvSpPr>
          <p:cNvPr id="4" name="スライド番号プレースホルダー 3"/>
          <p:cNvSpPr>
            <a:spLocks noGrp="1"/>
          </p:cNvSpPr>
          <p:nvPr>
            <p:ph type="sldNum" sz="quarter" idx="10"/>
          </p:nvPr>
        </p:nvSpPr>
        <p:spPr/>
        <p:txBody>
          <a:bodyPr/>
          <a:lstStyle/>
          <a:p>
            <a:pPr>
              <a:defRPr/>
            </a:pPr>
            <a:fld id="{5C8F3649-899B-4135-99BC-D8BC86D025DE}" type="slidenum">
              <a:rPr lang="en-US" altLang="ja-JP" smtClean="0"/>
              <a:pPr>
                <a:defRPr/>
              </a:pPr>
              <a:t>2</a:t>
            </a:fld>
            <a:endParaRPr lang="en-US" altLang="ja-JP"/>
          </a:p>
        </p:txBody>
      </p:sp>
    </p:spTree>
    <p:extLst>
      <p:ext uri="{BB962C8B-B14F-4D97-AF65-F5344CB8AC3E}">
        <p14:creationId xmlns:p14="http://schemas.microsoft.com/office/powerpoint/2010/main" val="2909033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500" dirty="0">
                <a:latin typeface="+mn-ea"/>
                <a:ea typeface="+mn-ea"/>
              </a:rPr>
              <a:t>介護老人福祉施設の夜勤職員配置加算についてです。夜間の配置について必要な配置数を満たさないにも関わらず、加算を算定している事例がありました。</a:t>
            </a:r>
            <a:endParaRPr lang="en-US" altLang="ja-JP" sz="1500" dirty="0">
              <a:latin typeface="+mn-ea"/>
              <a:ea typeface="+mn-ea"/>
            </a:endParaRPr>
          </a:p>
          <a:p>
            <a:pPr defTabSz="914276">
              <a:defRPr/>
            </a:pPr>
            <a:r>
              <a:rPr lang="ja-JP" altLang="en-US" sz="1500" dirty="0">
                <a:latin typeface="+mn-ea"/>
                <a:ea typeface="+mn-ea"/>
              </a:rPr>
              <a:t>夜勤職員数の計算における「夜勤時間帯」とは、記載しているとおり、午後</a:t>
            </a:r>
            <a:r>
              <a:rPr lang="en-US" altLang="ja-JP" sz="1500" dirty="0">
                <a:latin typeface="+mn-ea"/>
                <a:ea typeface="+mn-ea"/>
              </a:rPr>
              <a:t>10</a:t>
            </a:r>
            <a:r>
              <a:rPr lang="ja-JP" altLang="en-US" sz="1500" dirty="0">
                <a:latin typeface="+mn-ea"/>
                <a:ea typeface="+mn-ea"/>
              </a:rPr>
              <a:t>時から翌日午前５時までの時間を含めた連続する</a:t>
            </a:r>
            <a:r>
              <a:rPr lang="en-US" altLang="ja-JP" sz="1500" dirty="0">
                <a:latin typeface="+mn-ea"/>
                <a:ea typeface="+mn-ea"/>
              </a:rPr>
              <a:t>16</a:t>
            </a:r>
            <a:r>
              <a:rPr lang="ja-JP" altLang="en-US" sz="1500" dirty="0">
                <a:latin typeface="+mn-ea"/>
                <a:ea typeface="+mn-ea"/>
              </a:rPr>
              <a:t>時間をいうものです。これは施設で設定するものであり、介護職員の夜勤シフトとは必ずしも一致しません。</a:t>
            </a:r>
            <a:endParaRPr lang="en-US" altLang="ja-JP" sz="1500" dirty="0">
              <a:latin typeface="+mn-ea"/>
              <a:ea typeface="+mn-ea"/>
            </a:endParaRPr>
          </a:p>
          <a:p>
            <a:pPr defTabSz="914276">
              <a:defRPr/>
            </a:pPr>
            <a:r>
              <a:rPr lang="ja-JP" altLang="en-US" sz="1500" dirty="0">
                <a:latin typeface="+mn-ea"/>
                <a:ea typeface="+mn-ea"/>
              </a:rPr>
              <a:t>また、職員の数に含むことができるのは、介護職員又は看護職員のみであり、生活相談員や機能訓練指導員は含むことができません。この点も誤りが多いケースですので、十分注意してください。</a:t>
            </a:r>
          </a:p>
        </p:txBody>
      </p:sp>
      <p:sp>
        <p:nvSpPr>
          <p:cNvPr id="4" name="スライド番号プレースホルダー 3"/>
          <p:cNvSpPr>
            <a:spLocks noGrp="1"/>
          </p:cNvSpPr>
          <p:nvPr>
            <p:ph type="sldNum" sz="quarter" idx="10"/>
          </p:nvPr>
        </p:nvSpPr>
        <p:spPr/>
        <p:txBody>
          <a:bodyPr/>
          <a:lstStyle/>
          <a:p>
            <a:pPr>
              <a:defRPr/>
            </a:pPr>
            <a:fld id="{5C8F3649-899B-4135-99BC-D8BC86D025DE}" type="slidenum">
              <a:rPr lang="en-US" altLang="ja-JP" smtClean="0"/>
              <a:pPr>
                <a:defRPr/>
              </a:pPr>
              <a:t>3</a:t>
            </a:fld>
            <a:endParaRPr lang="en-US" altLang="ja-JP"/>
          </a:p>
        </p:txBody>
      </p:sp>
    </p:spTree>
    <p:extLst>
      <p:ext uri="{BB962C8B-B14F-4D97-AF65-F5344CB8AC3E}">
        <p14:creationId xmlns:p14="http://schemas.microsoft.com/office/powerpoint/2010/main" val="729329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276">
              <a:defRPr/>
            </a:pPr>
            <a:r>
              <a:rPr lang="ja-JP" altLang="en-US" sz="1500" dirty="0">
                <a:latin typeface="+mn-ea"/>
                <a:ea typeface="+mn-ea"/>
              </a:rPr>
              <a:t>生活機能向上連携加算についてです。算定には、施設・事業所の機能訓練指導員、看護職員、介護職員、生活相談員その他の職種の者が</a:t>
            </a:r>
            <a:r>
              <a:rPr lang="ja-JP" altLang="en-US" sz="1500" dirty="0">
                <a:solidFill>
                  <a:srgbClr val="FF0000"/>
                </a:solidFill>
                <a:latin typeface="+mn-ea"/>
                <a:ea typeface="+mn-ea"/>
              </a:rPr>
              <a:t>共同して</a:t>
            </a:r>
            <a:r>
              <a:rPr lang="ja-JP" altLang="en-US" sz="1500" dirty="0">
                <a:latin typeface="+mn-ea"/>
                <a:ea typeface="+mn-ea"/>
              </a:rPr>
              <a:t>アセスメント、利用者の身体の状況等の評価及び</a:t>
            </a:r>
            <a:r>
              <a:rPr lang="ja-JP" altLang="en-US" sz="1500" dirty="0">
                <a:solidFill>
                  <a:srgbClr val="FF0000"/>
                </a:solidFill>
                <a:latin typeface="+mn-ea"/>
                <a:ea typeface="+mn-ea"/>
              </a:rPr>
              <a:t>個別機能訓練計画の作成</a:t>
            </a:r>
            <a:r>
              <a:rPr lang="ja-JP" altLang="en-US" sz="1500" dirty="0">
                <a:latin typeface="+mn-ea"/>
                <a:ea typeface="+mn-ea"/>
              </a:rPr>
              <a:t>を行っていること。また、個別機能訓練計画には、利用者ごとにその目標、</a:t>
            </a:r>
            <a:r>
              <a:rPr lang="ja-JP" altLang="en-US" sz="1500" dirty="0">
                <a:solidFill>
                  <a:srgbClr val="FF0000"/>
                </a:solidFill>
                <a:latin typeface="+mn-ea"/>
                <a:ea typeface="+mn-ea"/>
              </a:rPr>
              <a:t>実施時間</a:t>
            </a:r>
            <a:r>
              <a:rPr lang="ja-JP" altLang="en-US" sz="1500" dirty="0">
                <a:latin typeface="+mn-ea"/>
                <a:ea typeface="+mn-ea"/>
              </a:rPr>
              <a:t>、実施方法等の内容を記載しなければならない。と言う要件があります。今年度、</a:t>
            </a:r>
            <a:r>
              <a:rPr lang="ja-JP" altLang="en-US" sz="1500" kern="0" dirty="0">
                <a:solidFill>
                  <a:srgbClr val="000000"/>
                </a:solidFill>
                <a:latin typeface="+mn-ea"/>
                <a:ea typeface="+mn-ea"/>
              </a:rPr>
              <a:t>個別機能訓練計画等の記録から、多職種が共同して計画を作成したことが分からなかった施設や個別機能訓練計画に実施時間について記載がなかった施設がありましたので、記録に残していただくようにお願いします。</a:t>
            </a:r>
            <a:endParaRPr lang="en-US" altLang="ja-JP" sz="1500" kern="0" dirty="0">
              <a:solidFill>
                <a:srgbClr val="000000"/>
              </a:solidFill>
              <a:latin typeface="+mn-ea"/>
              <a:ea typeface="+mn-ea"/>
            </a:endParaRPr>
          </a:p>
          <a:p>
            <a:pPr defTabSz="914276">
              <a:defRPr/>
            </a:pPr>
            <a:endParaRPr lang="en-US" altLang="ja-JP" sz="1100" dirty="0">
              <a:latin typeface="メイリオ" panose="020B0604030504040204" pitchFamily="50" charset="-128"/>
              <a:ea typeface="メイリオ" panose="020B0604030504040204" pitchFamily="50" charset="-128"/>
            </a:endParaRPr>
          </a:p>
          <a:p>
            <a:pPr defTabSz="914276">
              <a:defRPr/>
            </a:pPr>
            <a:endParaRPr lang="en-US" altLang="ja-JP" sz="1100" dirty="0">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5C8F3649-899B-4135-99BC-D8BC86D025DE}" type="slidenum">
              <a:rPr lang="en-US" altLang="ja-JP" smtClean="0"/>
              <a:pPr>
                <a:defRPr/>
              </a:pPr>
              <a:t>4</a:t>
            </a:fld>
            <a:endParaRPr lang="en-US" altLang="ja-JP"/>
          </a:p>
        </p:txBody>
      </p:sp>
    </p:spTree>
    <p:extLst>
      <p:ext uri="{BB962C8B-B14F-4D97-AF65-F5344CB8AC3E}">
        <p14:creationId xmlns:p14="http://schemas.microsoft.com/office/powerpoint/2010/main" val="3143525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276">
              <a:defRPr/>
            </a:pPr>
            <a:r>
              <a:rPr lang="ja-JP" altLang="en-US" sz="1500" dirty="0">
                <a:latin typeface="+mn-ea"/>
                <a:ea typeface="+mn-ea"/>
              </a:rPr>
              <a:t>個別機能訓練加算です。「施設において、機能訓練指導員、看護職員、介護職員、生活相談員その他の職種の者が</a:t>
            </a:r>
            <a:r>
              <a:rPr lang="ja-JP" altLang="en-US" sz="1500" dirty="0">
                <a:solidFill>
                  <a:srgbClr val="FF0000"/>
                </a:solidFill>
                <a:latin typeface="+mn-ea"/>
                <a:ea typeface="+mn-ea"/>
              </a:rPr>
              <a:t>共同して個別機能訓練計画の作成</a:t>
            </a:r>
            <a:r>
              <a:rPr lang="ja-JP" altLang="en-US" sz="1500" dirty="0">
                <a:latin typeface="+mn-ea"/>
                <a:ea typeface="+mn-ea"/>
              </a:rPr>
              <a:t>を行っていること。」「個別機能訓練に関する記録（</a:t>
            </a:r>
            <a:r>
              <a:rPr lang="ja-JP" altLang="en-US" sz="1500" dirty="0">
                <a:solidFill>
                  <a:srgbClr val="FF0000"/>
                </a:solidFill>
                <a:latin typeface="+mn-ea"/>
                <a:ea typeface="+mn-ea"/>
              </a:rPr>
              <a:t>実施時間</a:t>
            </a:r>
            <a:r>
              <a:rPr lang="ja-JP" altLang="en-US" sz="1500" dirty="0">
                <a:latin typeface="+mn-ea"/>
                <a:ea typeface="+mn-ea"/>
              </a:rPr>
              <a:t>、訓練内容、担当者等）は利用者ごとに保管。」することとなっています。今年度、</a:t>
            </a:r>
            <a:r>
              <a:rPr lang="ja-JP" altLang="en-US" sz="1500" kern="0" dirty="0">
                <a:solidFill>
                  <a:srgbClr val="000000"/>
                </a:solidFill>
                <a:latin typeface="+mn-ea"/>
                <a:ea typeface="+mn-ea"/>
              </a:rPr>
              <a:t>個別機能訓練計画等の記録から、多職種が共同して計画を作成したことが分からなかった施設や、個別機能訓練に関する記録に実施時間について記載がなかった施設がありました。どちらも記録に残すようにしてください。</a:t>
            </a:r>
            <a:endParaRPr lang="en-US" altLang="ja-JP" sz="1500" kern="0" dirty="0">
              <a:solidFill>
                <a:srgbClr val="000000"/>
              </a:solidFill>
              <a:latin typeface="+mn-ea"/>
              <a:ea typeface="+mn-ea"/>
            </a:endParaRPr>
          </a:p>
          <a:p>
            <a:pPr defTabSz="914276">
              <a:defRPr/>
            </a:pP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5C8F3649-899B-4135-99BC-D8BC86D025DE}" type="slidenum">
              <a:rPr lang="en-US" altLang="ja-JP" smtClean="0"/>
              <a:pPr>
                <a:defRPr/>
              </a:pPr>
              <a:t>5</a:t>
            </a:fld>
            <a:endParaRPr lang="en-US" altLang="ja-JP"/>
          </a:p>
        </p:txBody>
      </p:sp>
    </p:spTree>
    <p:extLst>
      <p:ext uri="{BB962C8B-B14F-4D97-AF65-F5344CB8AC3E}">
        <p14:creationId xmlns:p14="http://schemas.microsoft.com/office/powerpoint/2010/main" val="1273394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500" dirty="0">
                <a:latin typeface="+mn-ea"/>
                <a:ea typeface="+mn-ea"/>
              </a:rPr>
              <a:t>退所時情報提供加算は、令和６年報酬改定により新設された加算です。</a:t>
            </a:r>
            <a:endParaRPr lang="en-US" altLang="ja-JP" sz="1500" dirty="0">
              <a:latin typeface="+mn-ea"/>
              <a:ea typeface="+mn-ea"/>
            </a:endParaRPr>
          </a:p>
          <a:p>
            <a:r>
              <a:rPr lang="ja-JP" altLang="en-US" sz="1500" dirty="0">
                <a:latin typeface="+mn-ea"/>
                <a:ea typeface="+mn-ea"/>
              </a:rPr>
              <a:t>この加算は、入所者が退所し、医療機関に入院する場合に、所定の様式により入所者の状態等を医療機関に提供した場合に算定できるものです。これについて、職員間の連携が不十分で、医療機関に提供していないにも関わらず、当加算を算定している事例がありました。</a:t>
            </a:r>
            <a:endParaRPr lang="en-US" altLang="ja-JP" sz="1500" dirty="0">
              <a:latin typeface="+mn-ea"/>
              <a:ea typeface="+mn-ea"/>
            </a:endParaRPr>
          </a:p>
          <a:p>
            <a:r>
              <a:rPr lang="ja-JP" altLang="en-US" sz="1500" dirty="0">
                <a:latin typeface="+mn-ea"/>
                <a:ea typeface="+mn-ea"/>
              </a:rPr>
              <a:t>当然のことながら、確実に情報共有を行い、提出もれなどがないようにお願いします。</a:t>
            </a:r>
            <a:endParaRPr lang="en-US" altLang="ja-JP" sz="1500" dirty="0">
              <a:latin typeface="+mn-ea"/>
              <a:ea typeface="+mn-ea"/>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5C8F3649-899B-4135-99BC-D8BC86D025DE}" type="slidenum">
              <a:rPr lang="en-US" altLang="ja-JP" smtClean="0"/>
              <a:pPr>
                <a:defRPr/>
              </a:pPr>
              <a:t>6</a:t>
            </a:fld>
            <a:endParaRPr lang="en-US" altLang="ja-JP"/>
          </a:p>
        </p:txBody>
      </p:sp>
    </p:spTree>
    <p:extLst>
      <p:ext uri="{BB962C8B-B14F-4D97-AF65-F5344CB8AC3E}">
        <p14:creationId xmlns:p14="http://schemas.microsoft.com/office/powerpoint/2010/main" val="23873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276">
              <a:defRPr/>
            </a:pPr>
            <a:r>
              <a:rPr lang="ja-JP" altLang="en-US" sz="1500" dirty="0">
                <a:latin typeface="+mn-ea"/>
                <a:ea typeface="+mn-ea"/>
              </a:rPr>
              <a:t>口腔衛生管理加算についてです。算定する場合には、歯科衛生士は、口腔に関する問題点、歯科医師からの指示内容の要点、歯科衛生士が実施した口腔衛生の管理の内容、入所者に係る口腔清掃等について介護職員への具体的な技術的助言及び指導の内容及びその他必要と思われる事項に係る記録を</a:t>
            </a:r>
            <a:r>
              <a:rPr lang="ja-JP" altLang="en-US" sz="1500" dirty="0">
                <a:solidFill>
                  <a:srgbClr val="FF0000"/>
                </a:solidFill>
                <a:latin typeface="+mn-ea"/>
                <a:ea typeface="+mn-ea"/>
              </a:rPr>
              <a:t>別紙様式３を参考として</a:t>
            </a:r>
            <a:r>
              <a:rPr lang="ja-JP" altLang="en-US" sz="1500" dirty="0">
                <a:latin typeface="+mn-ea"/>
                <a:ea typeface="+mn-ea"/>
              </a:rPr>
              <a:t>作成し、施設に提出すること。となっています。今年度、ショートの口腔連携強化加算の様式を使用していた施設がありましたので、こちらの加算を算定する場合には別紙様式３を参考にしてください。</a:t>
            </a:r>
            <a:endParaRPr lang="en-US" altLang="ja-JP" sz="1500" dirty="0">
              <a:latin typeface="+mn-ea"/>
              <a:ea typeface="+mn-ea"/>
            </a:endParaRPr>
          </a:p>
          <a:p>
            <a:endParaRPr lang="ja-JP" altLang="en-US" sz="1500" dirty="0">
              <a:latin typeface="+mn-ea"/>
              <a:ea typeface="+mn-ea"/>
            </a:endParaRPr>
          </a:p>
        </p:txBody>
      </p:sp>
      <p:sp>
        <p:nvSpPr>
          <p:cNvPr id="4" name="スライド番号プレースホルダー 3"/>
          <p:cNvSpPr>
            <a:spLocks noGrp="1"/>
          </p:cNvSpPr>
          <p:nvPr>
            <p:ph type="sldNum" sz="quarter" idx="10"/>
          </p:nvPr>
        </p:nvSpPr>
        <p:spPr/>
        <p:txBody>
          <a:bodyPr/>
          <a:lstStyle/>
          <a:p>
            <a:pPr>
              <a:defRPr/>
            </a:pPr>
            <a:fld id="{5C8F3649-899B-4135-99BC-D8BC86D025DE}" type="slidenum">
              <a:rPr lang="en-US" altLang="ja-JP" smtClean="0"/>
              <a:pPr>
                <a:defRPr/>
              </a:pPr>
              <a:t>7</a:t>
            </a:fld>
            <a:endParaRPr lang="en-US" altLang="ja-JP"/>
          </a:p>
        </p:txBody>
      </p:sp>
    </p:spTree>
    <p:extLst>
      <p:ext uri="{BB962C8B-B14F-4D97-AF65-F5344CB8AC3E}">
        <p14:creationId xmlns:p14="http://schemas.microsoft.com/office/powerpoint/2010/main" val="3894895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500" dirty="0">
                <a:latin typeface="+mn-ea"/>
                <a:ea typeface="+mn-ea"/>
              </a:rPr>
              <a:t>サービス提供体制強化加算についてです。</a:t>
            </a:r>
            <a:endParaRPr lang="en-US" altLang="ja-JP" sz="1500" dirty="0">
              <a:latin typeface="+mn-ea"/>
              <a:ea typeface="+mn-ea"/>
            </a:endParaRPr>
          </a:p>
          <a:p>
            <a:r>
              <a:rPr lang="ja-JP" altLang="en-US" sz="1500" dirty="0">
                <a:latin typeface="+mn-ea"/>
                <a:ea typeface="+mn-ea"/>
              </a:rPr>
              <a:t>介護福祉士の割合について、計算誤りにより、必要な割合を満たさないにもかかわらず、加算を算定している事例がありました。</a:t>
            </a:r>
            <a:endParaRPr lang="en-US" altLang="ja-JP" sz="1500" dirty="0">
              <a:latin typeface="+mn-ea"/>
              <a:ea typeface="+mn-ea"/>
            </a:endParaRPr>
          </a:p>
          <a:p>
            <a:r>
              <a:rPr lang="ja-JP" altLang="en-US" sz="1500" dirty="0">
                <a:latin typeface="+mn-ea"/>
                <a:ea typeface="+mn-ea"/>
              </a:rPr>
              <a:t>記載のとおり、介護福祉士の有無や勤続年数等に留意し、計算結果についても、十分確認するようにしてください。また、算出記録は適切に保管してください。</a:t>
            </a:r>
          </a:p>
        </p:txBody>
      </p:sp>
      <p:sp>
        <p:nvSpPr>
          <p:cNvPr id="4" name="スライド番号プレースホルダー 3"/>
          <p:cNvSpPr>
            <a:spLocks noGrp="1"/>
          </p:cNvSpPr>
          <p:nvPr>
            <p:ph type="sldNum" sz="quarter" idx="10"/>
          </p:nvPr>
        </p:nvSpPr>
        <p:spPr/>
        <p:txBody>
          <a:bodyPr/>
          <a:lstStyle/>
          <a:p>
            <a:pPr>
              <a:defRPr/>
            </a:pPr>
            <a:fld id="{5C8F3649-899B-4135-99BC-D8BC86D025DE}" type="slidenum">
              <a:rPr lang="en-US" altLang="ja-JP" smtClean="0"/>
              <a:pPr>
                <a:defRPr/>
              </a:pPr>
              <a:t>8</a:t>
            </a:fld>
            <a:endParaRPr lang="en-US" altLang="ja-JP"/>
          </a:p>
        </p:txBody>
      </p:sp>
    </p:spTree>
    <p:extLst>
      <p:ext uri="{BB962C8B-B14F-4D97-AF65-F5344CB8AC3E}">
        <p14:creationId xmlns:p14="http://schemas.microsoft.com/office/powerpoint/2010/main" val="4193576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276">
              <a:defRPr/>
            </a:pPr>
            <a:r>
              <a:rPr lang="ja-JP" altLang="en-US" sz="1500" dirty="0">
                <a:latin typeface="+mn-ea"/>
                <a:ea typeface="+mn-ea"/>
              </a:rPr>
              <a:t>短期入所生活介護の緊急短期入所受入加算についてです。加算を算定する場合には、「緊急利用者にかかる</a:t>
            </a:r>
            <a:r>
              <a:rPr lang="ja-JP" altLang="en-US" sz="1500" dirty="0">
                <a:solidFill>
                  <a:srgbClr val="FF0000"/>
                </a:solidFill>
                <a:latin typeface="+mn-ea"/>
                <a:ea typeface="+mn-ea"/>
              </a:rPr>
              <a:t>変更前</a:t>
            </a:r>
            <a:r>
              <a:rPr lang="ja-JP" altLang="en-US" sz="1500" dirty="0">
                <a:latin typeface="+mn-ea"/>
                <a:ea typeface="+mn-ea"/>
              </a:rPr>
              <a:t>後の</a:t>
            </a:r>
            <a:r>
              <a:rPr lang="ja-JP" altLang="en-US" sz="1500" dirty="0">
                <a:solidFill>
                  <a:srgbClr val="FF0000"/>
                </a:solidFill>
                <a:latin typeface="+mn-ea"/>
                <a:ea typeface="+mn-ea"/>
              </a:rPr>
              <a:t>居宅サービス計画</a:t>
            </a:r>
            <a:r>
              <a:rPr lang="ja-JP" altLang="en-US" sz="1500" dirty="0">
                <a:latin typeface="+mn-ea"/>
                <a:ea typeface="+mn-ea"/>
              </a:rPr>
              <a:t>を保存するなどして、適正な緊急利用に努めること」また、「算定対象期間は原則として７日以内。ただし、やむを得ない事情により、７日以内に適切な方策が立てられない場合には、その状況を</a:t>
            </a:r>
            <a:r>
              <a:rPr lang="ja-JP" altLang="en-US" sz="1500" dirty="0">
                <a:solidFill>
                  <a:srgbClr val="FF0000"/>
                </a:solidFill>
                <a:latin typeface="+mn-ea"/>
                <a:ea typeface="+mn-ea"/>
              </a:rPr>
              <a:t>記録した上で</a:t>
            </a:r>
            <a:r>
              <a:rPr lang="en-US" altLang="ja-JP" sz="1500" dirty="0">
                <a:latin typeface="+mn-ea"/>
                <a:ea typeface="+mn-ea"/>
              </a:rPr>
              <a:t>14</a:t>
            </a:r>
            <a:r>
              <a:rPr lang="ja-JP" altLang="en-US" sz="1500" dirty="0">
                <a:latin typeface="+mn-ea"/>
                <a:ea typeface="+mn-ea"/>
              </a:rPr>
              <a:t>日を限度に引き続き加算を算定することができる」となっています。今年度、</a:t>
            </a:r>
            <a:r>
              <a:rPr lang="ja-JP" altLang="en-US" sz="1500" kern="0" dirty="0">
                <a:solidFill>
                  <a:srgbClr val="000000"/>
                </a:solidFill>
                <a:latin typeface="+mn-ea"/>
                <a:ea typeface="+mn-ea"/>
              </a:rPr>
              <a:t>変更前の居宅サービス計画を保存していなかったり、７日を超えて算定していたが、やむを得ない事情について記録がなかった施設がありましたので、今一度算定要件を見直していただければと思います。</a:t>
            </a:r>
            <a:endParaRPr lang="en-US" altLang="ja-JP" sz="1500" kern="0" dirty="0">
              <a:solidFill>
                <a:srgbClr val="000000"/>
              </a:solidFill>
              <a:latin typeface="+mn-ea"/>
              <a:ea typeface="+mn-ea"/>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5C8F3649-899B-4135-99BC-D8BC86D025DE}" type="slidenum">
              <a:rPr lang="en-US" altLang="ja-JP" smtClean="0"/>
              <a:pPr>
                <a:defRPr/>
              </a:pPr>
              <a:t>9</a:t>
            </a:fld>
            <a:endParaRPr lang="en-US" altLang="ja-JP"/>
          </a:p>
        </p:txBody>
      </p:sp>
    </p:spTree>
    <p:extLst>
      <p:ext uri="{BB962C8B-B14F-4D97-AF65-F5344CB8AC3E}">
        <p14:creationId xmlns:p14="http://schemas.microsoft.com/office/powerpoint/2010/main" val="3800900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37536CB6-2681-42C2-AAF6-5141A6681703}" type="slidenum">
              <a:rPr lang="en-US" altLang="ja-JP"/>
              <a:pPr>
                <a:defRPr/>
              </a:pPr>
              <a:t>‹#›</a:t>
            </a:fld>
            <a:endParaRPr lang="en-US" altLang="ja-JP"/>
          </a:p>
        </p:txBody>
      </p:sp>
    </p:spTree>
    <p:extLst>
      <p:ext uri="{BB962C8B-B14F-4D97-AF65-F5344CB8AC3E}">
        <p14:creationId xmlns:p14="http://schemas.microsoft.com/office/powerpoint/2010/main" val="3821984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7A138D84-49F1-47AC-929D-F7EDCFA011D6}" type="slidenum">
              <a:rPr lang="en-US" altLang="ja-JP"/>
              <a:pPr>
                <a:defRPr/>
              </a:pPr>
              <a:t>‹#›</a:t>
            </a:fld>
            <a:endParaRPr lang="en-US" altLang="ja-JP"/>
          </a:p>
        </p:txBody>
      </p:sp>
    </p:spTree>
    <p:extLst>
      <p:ext uri="{BB962C8B-B14F-4D97-AF65-F5344CB8AC3E}">
        <p14:creationId xmlns:p14="http://schemas.microsoft.com/office/powerpoint/2010/main" val="2761208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C9A555B-6F80-4E0C-89F9-F06F8BC6C76A}" type="slidenum">
              <a:rPr lang="en-US" altLang="ja-JP"/>
              <a:pPr>
                <a:defRPr/>
              </a:pPr>
              <a:t>‹#›</a:t>
            </a:fld>
            <a:endParaRPr lang="en-US" altLang="ja-JP"/>
          </a:p>
        </p:txBody>
      </p:sp>
    </p:spTree>
    <p:extLst>
      <p:ext uri="{BB962C8B-B14F-4D97-AF65-F5344CB8AC3E}">
        <p14:creationId xmlns:p14="http://schemas.microsoft.com/office/powerpoint/2010/main" val="4250167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0"/>
            <a:ext cx="8229600" cy="4525963"/>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787D1E2-84E1-4497-A53C-D058237DDF20}" type="slidenum">
              <a:rPr lang="en-US" altLang="ja-JP"/>
              <a:pPr>
                <a:defRPr/>
              </a:pPr>
              <a:t>‹#›</a:t>
            </a:fld>
            <a:endParaRPr lang="en-US" altLang="ja-JP"/>
          </a:p>
        </p:txBody>
      </p:sp>
    </p:spTree>
    <p:extLst>
      <p:ext uri="{BB962C8B-B14F-4D97-AF65-F5344CB8AC3E}">
        <p14:creationId xmlns:p14="http://schemas.microsoft.com/office/powerpoint/2010/main" val="4174543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F6F0789D-4630-4160-B871-6C1D2ED7D396}" type="slidenum">
              <a:rPr lang="en-US" altLang="ja-JP"/>
              <a:pPr>
                <a:defRPr/>
              </a:pPr>
              <a:t>‹#›</a:t>
            </a:fld>
            <a:endParaRPr lang="en-US" altLang="ja-JP"/>
          </a:p>
        </p:txBody>
      </p:sp>
    </p:spTree>
    <p:extLst>
      <p:ext uri="{BB962C8B-B14F-4D97-AF65-F5344CB8AC3E}">
        <p14:creationId xmlns:p14="http://schemas.microsoft.com/office/powerpoint/2010/main" val="1344903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a:ln/>
        </p:spPr>
        <p:txBody>
          <a:bodyPr/>
          <a:lstStyle>
            <a:lvl1pPr>
              <a:defRPr/>
            </a:lvl1pPr>
          </a:lstStyle>
          <a:p>
            <a:pPr>
              <a:defRPr/>
            </a:pPr>
            <a:fld id="{30BAEF2F-A2E0-4161-AC89-75D7F585BD5D}" type="slidenum">
              <a:rPr lang="en-US" altLang="ja-JP"/>
              <a:pPr>
                <a:defRPr/>
              </a:pPr>
              <a:t>‹#›</a:t>
            </a:fld>
            <a:endParaRPr lang="en-US" altLang="ja-JP"/>
          </a:p>
        </p:txBody>
      </p:sp>
    </p:spTree>
    <p:extLst>
      <p:ext uri="{BB962C8B-B14F-4D97-AF65-F5344CB8AC3E}">
        <p14:creationId xmlns:p14="http://schemas.microsoft.com/office/powerpoint/2010/main" val="1311159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833ABE4-410C-4930-A01A-F62F31DFE773}" type="slidenum">
              <a:rPr lang="en-US" altLang="ja-JP"/>
              <a:pPr>
                <a:defRPr/>
              </a:pPr>
              <a:t>‹#›</a:t>
            </a:fld>
            <a:endParaRPr lang="en-US" altLang="ja-JP"/>
          </a:p>
        </p:txBody>
      </p:sp>
    </p:spTree>
    <p:extLst>
      <p:ext uri="{BB962C8B-B14F-4D97-AF65-F5344CB8AC3E}">
        <p14:creationId xmlns:p14="http://schemas.microsoft.com/office/powerpoint/2010/main" val="76276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50F1598-6F4F-40F8-8508-3D4C8730E4FD}" type="slidenum">
              <a:rPr lang="en-US" altLang="ja-JP"/>
              <a:pPr>
                <a:defRPr/>
              </a:pPr>
              <a:t>‹#›</a:t>
            </a:fld>
            <a:endParaRPr lang="en-US" altLang="ja-JP"/>
          </a:p>
        </p:txBody>
      </p:sp>
    </p:spTree>
    <p:extLst>
      <p:ext uri="{BB962C8B-B14F-4D97-AF65-F5344CB8AC3E}">
        <p14:creationId xmlns:p14="http://schemas.microsoft.com/office/powerpoint/2010/main" val="437198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058477AE-7F5B-4174-87AC-181F5EFB1393}" type="slidenum">
              <a:rPr lang="en-US" altLang="ja-JP"/>
              <a:pPr>
                <a:defRPr/>
              </a:pPr>
              <a:t>‹#›</a:t>
            </a:fld>
            <a:endParaRPr lang="en-US" altLang="ja-JP"/>
          </a:p>
        </p:txBody>
      </p:sp>
    </p:spTree>
    <p:extLst>
      <p:ext uri="{BB962C8B-B14F-4D97-AF65-F5344CB8AC3E}">
        <p14:creationId xmlns:p14="http://schemas.microsoft.com/office/powerpoint/2010/main" val="2975229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8CEE599D-76DB-4136-83A6-37CCA3701BDD}" type="slidenum">
              <a:rPr lang="en-US" altLang="ja-JP"/>
              <a:pPr>
                <a:defRPr/>
              </a:pPr>
              <a:t>‹#›</a:t>
            </a:fld>
            <a:endParaRPr lang="en-US" altLang="ja-JP"/>
          </a:p>
        </p:txBody>
      </p:sp>
    </p:spTree>
    <p:extLst>
      <p:ext uri="{BB962C8B-B14F-4D97-AF65-F5344CB8AC3E}">
        <p14:creationId xmlns:p14="http://schemas.microsoft.com/office/powerpoint/2010/main" val="188601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A60600EA-2BCB-4856-BAAB-8FEFFA2EA264}" type="slidenum">
              <a:rPr lang="en-US" altLang="ja-JP"/>
              <a:pPr>
                <a:defRPr/>
              </a:pPr>
              <a:t>‹#›</a:t>
            </a:fld>
            <a:endParaRPr lang="en-US" altLang="ja-JP"/>
          </a:p>
        </p:txBody>
      </p:sp>
    </p:spTree>
    <p:extLst>
      <p:ext uri="{BB962C8B-B14F-4D97-AF65-F5344CB8AC3E}">
        <p14:creationId xmlns:p14="http://schemas.microsoft.com/office/powerpoint/2010/main" val="4154551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8F51E741-AEAF-45FF-B144-E5B1F668E884}" type="slidenum">
              <a:rPr lang="en-US" altLang="ja-JP"/>
              <a:pPr>
                <a:defRPr/>
              </a:pPr>
              <a:t>‹#›</a:t>
            </a:fld>
            <a:endParaRPr lang="en-US" altLang="ja-JP"/>
          </a:p>
        </p:txBody>
      </p:sp>
    </p:spTree>
    <p:extLst>
      <p:ext uri="{BB962C8B-B14F-4D97-AF65-F5344CB8AC3E}">
        <p14:creationId xmlns:p14="http://schemas.microsoft.com/office/powerpoint/2010/main" val="3103471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92B2279B-C203-4723-AAB2-790B34CC926E}" type="slidenum">
              <a:rPr lang="en-US" altLang="ja-JP"/>
              <a:pPr>
                <a:defRPr/>
              </a:pPr>
              <a:t>‹#›</a:t>
            </a:fld>
            <a:endParaRPr lang="en-US" altLang="ja-JP"/>
          </a:p>
        </p:txBody>
      </p:sp>
    </p:spTree>
    <p:extLst>
      <p:ext uri="{BB962C8B-B14F-4D97-AF65-F5344CB8AC3E}">
        <p14:creationId xmlns:p14="http://schemas.microsoft.com/office/powerpoint/2010/main" val="214068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2B752E4-80BF-4E1C-8B01-F37FC790AC40}" type="slidenum">
              <a:rPr lang="en-US" altLang="ja-JP"/>
              <a:pPr>
                <a:defRPr/>
              </a:pPr>
              <a:t>‹#›</a:t>
            </a:fld>
            <a:endParaRPr lang="en-US" altLang="ja-JP"/>
          </a:p>
        </p:txBody>
      </p:sp>
    </p:spTree>
    <p:extLst>
      <p:ext uri="{BB962C8B-B14F-4D97-AF65-F5344CB8AC3E}">
        <p14:creationId xmlns:p14="http://schemas.microsoft.com/office/powerpoint/2010/main" val="3035595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mn-ea"/>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n-ea"/>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ＭＳ Ｐゴシック" panose="020B0600070205080204" pitchFamily="50" charset="-128"/>
              </a:defRPr>
            </a:lvl1pPr>
          </a:lstStyle>
          <a:p>
            <a:pPr>
              <a:defRPr/>
            </a:pPr>
            <a:fld id="{34AFC3EB-674E-4F1C-9427-0651018E7703}"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番号プレースホル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0D083C9F-D5E4-4848-9F78-44F7960797CD}" type="slidenum">
              <a:rPr lang="en-US" altLang="ja-JP" sz="1400" smtClean="0"/>
              <a:pPr>
                <a:spcBef>
                  <a:spcPct val="0"/>
                </a:spcBef>
                <a:buFontTx/>
                <a:buNone/>
              </a:pPr>
              <a:t>1</a:t>
            </a:fld>
            <a:endParaRPr lang="en-US" altLang="ja-JP" sz="1400" smtClean="0"/>
          </a:p>
        </p:txBody>
      </p:sp>
      <p:sp>
        <p:nvSpPr>
          <p:cNvPr id="4099" name="Rectangle 5"/>
          <p:cNvSpPr>
            <a:spLocks noGrp="1" noChangeArrowheads="1"/>
          </p:cNvSpPr>
          <p:nvPr>
            <p:ph type="subTitle" idx="1"/>
          </p:nvPr>
        </p:nvSpPr>
        <p:spPr>
          <a:xfrm>
            <a:off x="1371600" y="4183063"/>
            <a:ext cx="6400800" cy="1487487"/>
          </a:xfrm>
        </p:spPr>
        <p:txBody>
          <a:bodyPr/>
          <a:lstStyle/>
          <a:p>
            <a:pPr eaLnBrk="1" hangingPunct="1"/>
            <a:r>
              <a:rPr lang="ja-JP" altLang="en-US" sz="2800" dirty="0" smtClean="0">
                <a:latin typeface="メイリオ" panose="020B0604030504040204" pitchFamily="50" charset="-128"/>
                <a:ea typeface="メイリオ" panose="020B0604030504040204" pitchFamily="50" charset="-128"/>
              </a:rPr>
              <a:t>香川県健康福祉部長寿社会対策課</a:t>
            </a:r>
          </a:p>
          <a:p>
            <a:pPr eaLnBrk="1" hangingPunct="1"/>
            <a:r>
              <a:rPr lang="ja-JP" altLang="en-US" sz="2800" dirty="0" smtClean="0">
                <a:latin typeface="メイリオ" panose="020B0604030504040204" pitchFamily="50" charset="-128"/>
                <a:ea typeface="メイリオ" panose="020B0604030504040204" pitchFamily="50" charset="-128"/>
              </a:rPr>
              <a:t>施設サービスグループ</a:t>
            </a:r>
          </a:p>
          <a:p>
            <a:pPr eaLnBrk="1" hangingPunct="1"/>
            <a:r>
              <a:rPr lang="ja-JP" altLang="en-US" sz="2800" dirty="0" smtClean="0">
                <a:latin typeface="メイリオ" panose="020B0604030504040204" pitchFamily="50" charset="-128"/>
                <a:ea typeface="メイリオ" panose="020B0604030504040204" pitchFamily="50" charset="-128"/>
              </a:rPr>
              <a:t>令和７年３月</a:t>
            </a:r>
          </a:p>
        </p:txBody>
      </p:sp>
      <p:sp>
        <p:nvSpPr>
          <p:cNvPr id="4100" name="Text Box 7"/>
          <p:cNvSpPr txBox="1">
            <a:spLocks noChangeArrowheads="1"/>
          </p:cNvSpPr>
          <p:nvPr/>
        </p:nvSpPr>
        <p:spPr bwMode="auto">
          <a:xfrm>
            <a:off x="7524750" y="260350"/>
            <a:ext cx="863600" cy="346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1600" dirty="0" smtClean="0">
                <a:latin typeface="ＭＳ ゴシック" panose="020B0609070205080204" pitchFamily="49" charset="-128"/>
                <a:ea typeface="ＭＳ ゴシック" panose="020B0609070205080204" pitchFamily="49" charset="-128"/>
              </a:rPr>
              <a:t>資料２</a:t>
            </a:r>
            <a:endParaRPr lang="ja-JP" altLang="en-US" sz="1600" dirty="0">
              <a:latin typeface="ＭＳ ゴシック" panose="020B0609070205080204" pitchFamily="49" charset="-128"/>
              <a:ea typeface="ＭＳ ゴシック" panose="020B0609070205080204" pitchFamily="49" charset="-128"/>
            </a:endParaRPr>
          </a:p>
        </p:txBody>
      </p:sp>
      <p:sp>
        <p:nvSpPr>
          <p:cNvPr id="4101" name="Rectangle 8"/>
          <p:cNvSpPr>
            <a:spLocks noGrp="1" noChangeArrowheads="1"/>
          </p:cNvSpPr>
          <p:nvPr>
            <p:ph type="ctrTitle"/>
          </p:nvPr>
        </p:nvSpPr>
        <p:spPr>
          <a:xfrm>
            <a:off x="622300" y="1544638"/>
            <a:ext cx="8064500" cy="2087562"/>
          </a:xfrm>
          <a:solidFill>
            <a:schemeClr val="accent1"/>
          </a:solidFill>
        </p:spPr>
        <p:txBody>
          <a:bodyPr/>
          <a:lstStyle/>
          <a:p>
            <a:pPr eaLnBrk="1" hangingPunct="1"/>
            <a:r>
              <a:rPr lang="ja-JP" altLang="en-US" sz="2800" dirty="0" smtClean="0">
                <a:latin typeface="メイリオ" panose="020B0604030504040204" pitchFamily="50" charset="-128"/>
                <a:ea typeface="メイリオ" panose="020B0604030504040204" pitchFamily="50" charset="-128"/>
              </a:rPr>
              <a:t>令和６年度運営指導の指摘事項について</a:t>
            </a:r>
            <a:r>
              <a:rPr lang="ja-JP" altLang="en-US" sz="2400" dirty="0" smtClean="0">
                <a:latin typeface="メイリオ" panose="020B0604030504040204" pitchFamily="50" charset="-128"/>
                <a:ea typeface="メイリオ" panose="020B0604030504040204" pitchFamily="50" charset="-128"/>
              </a:rPr>
              <a:t/>
            </a:r>
            <a:br>
              <a:rPr lang="ja-JP" altLang="en-US" sz="2400" dirty="0" smtClean="0">
                <a:latin typeface="メイリオ" panose="020B0604030504040204" pitchFamily="50" charset="-128"/>
                <a:ea typeface="メイリオ" panose="020B0604030504040204" pitchFamily="50" charset="-128"/>
              </a:rPr>
            </a:br>
            <a:r>
              <a:rPr lang="ja-JP" altLang="en-US" sz="2800" dirty="0" smtClean="0">
                <a:latin typeface="メイリオ" panose="020B0604030504040204" pitchFamily="50" charset="-128"/>
                <a:ea typeface="メイリオ" panose="020B0604030504040204" pitchFamily="50" charset="-128"/>
              </a:rPr>
              <a:t>（</a:t>
            </a:r>
            <a:r>
              <a:rPr lang="ja-JP" altLang="en-US" sz="2800" dirty="0">
                <a:latin typeface="メイリオ" panose="020B0604030504040204" pitchFamily="50" charset="-128"/>
                <a:ea typeface="メイリオ" panose="020B0604030504040204" pitchFamily="50" charset="-128"/>
              </a:rPr>
              <a:t>介護</a:t>
            </a:r>
            <a:r>
              <a:rPr lang="ja-JP" altLang="en-US" sz="2800" dirty="0" smtClean="0">
                <a:latin typeface="メイリオ" panose="020B0604030504040204" pitchFamily="50" charset="-128"/>
                <a:ea typeface="メイリオ" panose="020B0604030504040204" pitchFamily="50" charset="-128"/>
              </a:rPr>
              <a:t>報酬に係るもの）</a:t>
            </a:r>
          </a:p>
        </p:txBody>
      </p:sp>
      <p:pic>
        <p:nvPicPr>
          <p:cNvPr id="4"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43751" y="5348287"/>
            <a:ext cx="406400" cy="406400"/>
          </a:xfrm>
          <a:prstGeom prst="rect">
            <a:avLst/>
          </a:prstGeom>
        </p:spPr>
      </p:pic>
    </p:spTree>
    <p:extLst>
      <p:ext uri="{BB962C8B-B14F-4D97-AF65-F5344CB8AC3E}">
        <p14:creationId xmlns:p14="http://schemas.microsoft.com/office/powerpoint/2010/main" val="19022036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60914" y="1407438"/>
            <a:ext cx="8229600" cy="4976325"/>
          </a:xfrm>
        </p:spPr>
        <p:txBody>
          <a:bodyPr/>
          <a:lstStyle/>
          <a:p>
            <a:pPr marL="0" lvl="0" indent="0">
              <a:buNone/>
            </a:pPr>
            <a:r>
              <a:rPr lang="ja-JP" altLang="en-US" sz="2000" dirty="0" smtClean="0">
                <a:solidFill>
                  <a:srgbClr val="292929"/>
                </a:solidFill>
                <a:latin typeface="メイリオ" panose="020B0604030504040204" pitchFamily="50" charset="-128"/>
                <a:ea typeface="メイリオ" panose="020B0604030504040204" pitchFamily="50" charset="-128"/>
              </a:rPr>
              <a:t>（２）短期入所生活介護</a:t>
            </a:r>
            <a:endParaRPr lang="en-US" altLang="ja-JP" sz="2000" dirty="0" smtClean="0">
              <a:solidFill>
                <a:srgbClr val="292929"/>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➁ </a:t>
            </a:r>
            <a:r>
              <a:rPr lang="ja-JP" altLang="en-US" sz="2000" b="1" dirty="0" smtClean="0">
                <a:solidFill>
                  <a:schemeClr val="accent2"/>
                </a:solidFill>
                <a:latin typeface="メイリオ" panose="020B0604030504040204" pitchFamily="50" charset="-128"/>
                <a:ea typeface="メイリオ" panose="020B0604030504040204" pitchFamily="50" charset="-128"/>
              </a:rPr>
              <a:t>口腔</a:t>
            </a:r>
            <a:r>
              <a:rPr lang="ja-JP" altLang="en-US" sz="2000" b="1" dirty="0">
                <a:solidFill>
                  <a:schemeClr val="accent2"/>
                </a:solidFill>
                <a:latin typeface="メイリオ" panose="020B0604030504040204" pitchFamily="50" charset="-128"/>
                <a:ea typeface="メイリオ" panose="020B0604030504040204" pitchFamily="50" charset="-128"/>
              </a:rPr>
              <a:t>連携強化</a:t>
            </a:r>
            <a:r>
              <a:rPr lang="ja-JP" altLang="en-US" sz="2000" b="1" dirty="0" smtClean="0">
                <a:solidFill>
                  <a:schemeClr val="accent2"/>
                </a:solidFill>
                <a:latin typeface="メイリオ" panose="020B0604030504040204" pitchFamily="50" charset="-128"/>
                <a:ea typeface="メイリオ" panose="020B0604030504040204" pitchFamily="50" charset="-128"/>
              </a:rPr>
              <a:t>加算</a:t>
            </a:r>
            <a:r>
              <a:rPr lang="ja-JP" altLang="en-US" sz="1600" dirty="0" smtClean="0">
                <a:latin typeface="メイリオ" panose="020B0604030504040204" pitchFamily="50" charset="-128"/>
                <a:ea typeface="メイリオ" panose="020B0604030504040204" pitchFamily="50" charset="-128"/>
              </a:rPr>
              <a:t>（</a:t>
            </a:r>
            <a:r>
              <a:rPr lang="en-US" altLang="ja-JP" sz="1600" dirty="0" smtClean="0">
                <a:latin typeface="メイリオ" panose="020B0604030504040204" pitchFamily="50" charset="-128"/>
                <a:ea typeface="メイリオ" panose="020B0604030504040204" pitchFamily="50" charset="-128"/>
              </a:rPr>
              <a:t>R6</a:t>
            </a:r>
            <a:r>
              <a:rPr lang="ja-JP" altLang="en-US" sz="1600" dirty="0" smtClean="0">
                <a:latin typeface="メイリオ" panose="020B0604030504040204" pitchFamily="50" charset="-128"/>
                <a:ea typeface="メイリオ" panose="020B0604030504040204" pitchFamily="50" charset="-128"/>
              </a:rPr>
              <a:t>青本</a:t>
            </a:r>
            <a:r>
              <a:rPr lang="en-US" altLang="ja-JP" sz="1600" dirty="0" smtClean="0">
                <a:latin typeface="メイリオ" panose="020B0604030504040204" pitchFamily="50" charset="-128"/>
                <a:ea typeface="メイリオ" panose="020B0604030504040204" pitchFamily="50" charset="-128"/>
              </a:rPr>
              <a:t>P363</a:t>
            </a:r>
            <a:r>
              <a:rPr lang="ja-JP" altLang="en-US" sz="1600" dirty="0" smtClean="0">
                <a:latin typeface="メイリオ" panose="020B0604030504040204" pitchFamily="50" charset="-128"/>
                <a:ea typeface="メイリオ" panose="020B0604030504040204" pitchFamily="50" charset="-128"/>
              </a:rPr>
              <a:t>等参照）</a:t>
            </a:r>
            <a:endParaRPr lang="en-US" altLang="ja-JP" sz="16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■事業所</a:t>
            </a:r>
            <a:r>
              <a:rPr lang="ja-JP" altLang="en-US" sz="2000" dirty="0">
                <a:latin typeface="メイリオ" panose="020B0604030504040204" pitchFamily="50" charset="-128"/>
                <a:ea typeface="メイリオ" panose="020B0604030504040204" pitchFamily="50" charset="-128"/>
              </a:rPr>
              <a:t>の</a:t>
            </a:r>
            <a:r>
              <a:rPr lang="ja-JP" altLang="en-US" sz="2000" dirty="0" smtClean="0">
                <a:solidFill>
                  <a:srgbClr val="FF0000"/>
                </a:solidFill>
                <a:latin typeface="メイリオ" panose="020B0604030504040204" pitchFamily="50" charset="-128"/>
                <a:ea typeface="メイリオ" panose="020B0604030504040204" pitchFamily="50" charset="-128"/>
              </a:rPr>
              <a:t>従業者が</a:t>
            </a:r>
            <a:r>
              <a:rPr lang="ja-JP" altLang="en-US" sz="2000" dirty="0" smtClean="0">
                <a:latin typeface="メイリオ" panose="020B0604030504040204" pitchFamily="50" charset="-128"/>
                <a:ea typeface="メイリオ" panose="020B0604030504040204" pitchFamily="50" charset="-128"/>
              </a:rPr>
              <a:t>、口腔の健康状態の評価を実施した場合において、歯科医療機関及び介護支援専門員に対し、別紙様式</a:t>
            </a:r>
            <a:r>
              <a:rPr lang="en-US" altLang="ja-JP" sz="2000" dirty="0" smtClean="0">
                <a:latin typeface="メイリオ" panose="020B0604030504040204" pitchFamily="50" charset="-128"/>
                <a:ea typeface="メイリオ" panose="020B0604030504040204" pitchFamily="50" charset="-128"/>
              </a:rPr>
              <a:t>11</a:t>
            </a:r>
            <a:r>
              <a:rPr lang="ja-JP" altLang="en-US" sz="2000" dirty="0">
                <a:latin typeface="メイリオ" panose="020B0604030504040204" pitchFamily="50" charset="-128"/>
                <a:ea typeface="メイリオ" panose="020B0604030504040204" pitchFamily="50" charset="-128"/>
              </a:rPr>
              <a:t>等</a:t>
            </a:r>
            <a:r>
              <a:rPr lang="ja-JP" altLang="en-US" sz="2000" dirty="0" smtClean="0">
                <a:latin typeface="メイリオ" panose="020B0604030504040204" pitchFamily="50" charset="-128"/>
                <a:ea typeface="メイリオ" panose="020B0604030504040204" pitchFamily="50" charset="-128"/>
              </a:rPr>
              <a:t>により情報提供を行ったときに算定。</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10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smtClean="0">
              <a:latin typeface="メイリオ" panose="020B0604030504040204" pitchFamily="50" charset="-128"/>
              <a:ea typeface="メイリオ" panose="020B0604030504040204" pitchFamily="50" charset="-128"/>
            </a:endParaRPr>
          </a:p>
          <a:p>
            <a:pPr marL="0" indent="0">
              <a:buClr>
                <a:srgbClr val="000000"/>
              </a:buClr>
              <a:buNone/>
            </a:pPr>
            <a:r>
              <a:rPr lang="ja-JP" altLang="en-US" sz="2000" dirty="0" smtClean="0">
                <a:latin typeface="メイリオ" panose="020B0604030504040204" pitchFamily="50" charset="-128"/>
                <a:ea typeface="メイリオ" panose="020B0604030504040204" pitchFamily="50" charset="-128"/>
              </a:rPr>
              <a:t>▶従業者が口腔の健康状態の評価を実施したことが分かるように記録すること。</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en-US" altLang="ja-JP" sz="2000" dirty="0" smtClean="0">
                <a:latin typeface="メイリオ" panose="020B0604030504040204" pitchFamily="50" charset="-128"/>
                <a:ea typeface="メイリオ" panose="020B0604030504040204" pitchFamily="50" charset="-128"/>
              </a:rPr>
              <a:t>※</a:t>
            </a:r>
            <a:r>
              <a:rPr lang="ja-JP" altLang="en-US" sz="2000" dirty="0" smtClean="0">
                <a:latin typeface="メイリオ" panose="020B0604030504040204" pitchFamily="50" charset="-128"/>
                <a:ea typeface="メイリオ" panose="020B0604030504040204" pitchFamily="50" charset="-128"/>
              </a:rPr>
              <a:t>別紙様式</a:t>
            </a:r>
            <a:r>
              <a:rPr lang="en-US" altLang="ja-JP" sz="2000" dirty="0" smtClean="0">
                <a:latin typeface="メイリオ" panose="020B0604030504040204" pitchFamily="50" charset="-128"/>
                <a:ea typeface="メイリオ" panose="020B0604030504040204" pitchFamily="50" charset="-128"/>
              </a:rPr>
              <a:t>11</a:t>
            </a:r>
            <a:r>
              <a:rPr lang="ja-JP" altLang="en-US" sz="2000" dirty="0">
                <a:latin typeface="メイリオ" panose="020B0604030504040204" pitchFamily="50" charset="-128"/>
                <a:ea typeface="メイリオ" panose="020B0604030504040204" pitchFamily="50" charset="-128"/>
              </a:rPr>
              <a:t>について</a:t>
            </a:r>
            <a:r>
              <a:rPr lang="ja-JP" altLang="en-US" sz="2000" dirty="0" smtClean="0">
                <a:latin typeface="メイリオ" panose="020B0604030504040204" pitchFamily="50" charset="-128"/>
                <a:ea typeface="メイリオ" panose="020B0604030504040204" pitchFamily="50" charset="-128"/>
              </a:rPr>
              <a:t>は、</a:t>
            </a:r>
            <a:r>
              <a:rPr lang="en-US" altLang="ja-JP" sz="2000" dirty="0" smtClean="0">
                <a:latin typeface="メイリオ" panose="020B0604030504040204" pitchFamily="50" charset="-128"/>
                <a:ea typeface="メイリオ" panose="020B0604030504040204" pitchFamily="50" charset="-128"/>
              </a:rPr>
              <a:t>R6</a:t>
            </a:r>
            <a:r>
              <a:rPr lang="ja-JP" altLang="en-US" sz="2000" dirty="0" smtClean="0">
                <a:latin typeface="メイリオ" panose="020B0604030504040204" pitchFamily="50" charset="-128"/>
                <a:ea typeface="メイリオ" panose="020B0604030504040204" pitchFamily="50" charset="-128"/>
              </a:rPr>
              <a:t>緑本</a:t>
            </a:r>
            <a:r>
              <a:rPr lang="en-US" altLang="ja-JP" sz="2000" dirty="0" smtClean="0">
                <a:latin typeface="メイリオ" panose="020B0604030504040204" pitchFamily="50" charset="-128"/>
                <a:ea typeface="メイリオ" panose="020B0604030504040204" pitchFamily="50" charset="-128"/>
              </a:rPr>
              <a:t>P363</a:t>
            </a:r>
            <a:r>
              <a:rPr lang="ja-JP" altLang="en-US" sz="2000" dirty="0" smtClean="0">
                <a:latin typeface="メイリオ" panose="020B0604030504040204" pitchFamily="50" charset="-128"/>
                <a:ea typeface="メイリオ" panose="020B0604030504040204" pitchFamily="50" charset="-128"/>
              </a:rPr>
              <a:t>を参照してください。</a:t>
            </a:r>
            <a:endParaRPr lang="ja-JP" altLang="en-US" sz="20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報酬</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sp>
        <p:nvSpPr>
          <p:cNvPr id="5" name="テキスト ボックス 4"/>
          <p:cNvSpPr txBox="1"/>
          <p:nvPr/>
        </p:nvSpPr>
        <p:spPr>
          <a:xfrm>
            <a:off x="467544" y="3272250"/>
            <a:ext cx="8208912" cy="1077218"/>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a:t>
            </a: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eaLnBrk="0" fontAlgn="base" hangingPunct="0">
              <a:spcBef>
                <a:spcPct val="20000"/>
              </a:spcBef>
              <a:spcAft>
                <a:spcPct val="0"/>
              </a:spcAft>
              <a:buFont typeface="Wingdings" panose="05000000000000000000" pitchFamily="2" charset="2"/>
              <a:buChar char="l"/>
            </a:pPr>
            <a:r>
              <a:rPr lang="ja-JP" altLang="en-US" sz="2000" kern="0" dirty="0" smtClean="0">
                <a:solidFill>
                  <a:srgbClr val="000000"/>
                </a:solidFill>
                <a:latin typeface="メイリオ" panose="020B0604030504040204" pitchFamily="50" charset="-128"/>
                <a:ea typeface="メイリオ" panose="020B0604030504040204" pitchFamily="50" charset="-128"/>
              </a:rPr>
              <a:t>歯科医師が口腔の健康状態を診た記録はあるが、従業者が評価したことが分かる記録がなかった。</a:t>
            </a:r>
            <a:endParaRPr lang="en-US" altLang="ja-JP" sz="2000" kern="0" dirty="0" smtClean="0">
              <a:solidFill>
                <a:srgbClr val="000000"/>
              </a:solidFill>
              <a:latin typeface="メイリオ" panose="020B0604030504040204" pitchFamily="50" charset="-128"/>
              <a:ea typeface="メイリオ" panose="020B0604030504040204" pitchFamily="50" charset="-128"/>
            </a:endParaRPr>
          </a:p>
        </p:txBody>
      </p:sp>
      <p:pic>
        <p:nvPicPr>
          <p:cNvPr id="4"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12360" y="5501113"/>
            <a:ext cx="406400" cy="406400"/>
          </a:xfrm>
          <a:prstGeom prst="rect">
            <a:avLst/>
          </a:prstGeom>
        </p:spPr>
      </p:pic>
    </p:spTree>
    <p:extLst>
      <p:ext uri="{BB962C8B-B14F-4D97-AF65-F5344CB8AC3E}">
        <p14:creationId xmlns:p14="http://schemas.microsoft.com/office/powerpoint/2010/main" val="42252961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6656" y="1698230"/>
            <a:ext cx="8230143" cy="2304255"/>
          </a:xfrm>
        </p:spPr>
        <p:txBody>
          <a:bodyPr/>
          <a:lstStyle/>
          <a:p>
            <a:pPr marL="0" indent="0">
              <a:buClr>
                <a:srgbClr val="000000"/>
              </a:buClr>
              <a:buNone/>
            </a:pPr>
            <a:r>
              <a:rPr lang="ja-JP" altLang="en-US" sz="2000" dirty="0" smtClean="0">
                <a:solidFill>
                  <a:srgbClr val="292929"/>
                </a:solidFill>
                <a:latin typeface="メイリオ" panose="020B0604030504040204" pitchFamily="50" charset="-128"/>
                <a:ea typeface="メイリオ" panose="020B0604030504040204" pitchFamily="50" charset="-128"/>
              </a:rPr>
              <a:t>（</a:t>
            </a:r>
            <a:r>
              <a:rPr lang="ja-JP" altLang="en-US" sz="2000" dirty="0">
                <a:solidFill>
                  <a:srgbClr val="292929"/>
                </a:solidFill>
                <a:latin typeface="メイリオ" panose="020B0604030504040204" pitchFamily="50" charset="-128"/>
                <a:ea typeface="メイリオ" panose="020B0604030504040204" pitchFamily="50" charset="-128"/>
              </a:rPr>
              <a:t>３）介護老人保健施設</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① </a:t>
            </a:r>
            <a:r>
              <a:rPr lang="ja-JP" altLang="en-US" sz="2000" b="1" dirty="0" smtClean="0">
                <a:solidFill>
                  <a:schemeClr val="accent2"/>
                </a:solidFill>
                <a:latin typeface="メイリオ" panose="020B0604030504040204" pitchFamily="50" charset="-128"/>
                <a:ea typeface="メイリオ" panose="020B0604030504040204" pitchFamily="50" charset="-128"/>
              </a:rPr>
              <a:t>退所時栄養情報連携加算</a:t>
            </a:r>
            <a:r>
              <a:rPr lang="ja-JP" altLang="en-US" sz="1600" dirty="0" smtClean="0">
                <a:latin typeface="メイリオ" panose="020B0604030504040204" pitchFamily="50" charset="-128"/>
                <a:ea typeface="メイリオ" panose="020B0604030504040204" pitchFamily="50" charset="-128"/>
              </a:rPr>
              <a:t>（</a:t>
            </a:r>
            <a:r>
              <a:rPr lang="en-US" altLang="ja-JP" sz="1600" dirty="0" smtClean="0">
                <a:latin typeface="メイリオ" panose="020B0604030504040204" pitchFamily="50" charset="-128"/>
                <a:ea typeface="メイリオ" panose="020B0604030504040204" pitchFamily="50" charset="-128"/>
              </a:rPr>
              <a:t>R</a:t>
            </a:r>
            <a:r>
              <a:rPr lang="en-US" altLang="ja-JP" sz="1600" dirty="0">
                <a:latin typeface="メイリオ" panose="020B0604030504040204" pitchFamily="50" charset="-128"/>
                <a:ea typeface="メイリオ" panose="020B0604030504040204" pitchFamily="50" charset="-128"/>
              </a:rPr>
              <a:t>6</a:t>
            </a:r>
            <a:r>
              <a:rPr lang="ja-JP" altLang="en-US" sz="1600" dirty="0" smtClean="0">
                <a:latin typeface="メイリオ" panose="020B0604030504040204" pitchFamily="50" charset="-128"/>
                <a:ea typeface="メイリオ" panose="020B0604030504040204" pitchFamily="50" charset="-128"/>
              </a:rPr>
              <a:t>青本</a:t>
            </a:r>
            <a:r>
              <a:rPr lang="en-US" altLang="ja-JP" sz="1600" dirty="0" smtClean="0">
                <a:latin typeface="メイリオ" panose="020B0604030504040204" pitchFamily="50" charset="-128"/>
                <a:ea typeface="メイリオ" panose="020B0604030504040204" pitchFamily="50" charset="-128"/>
              </a:rPr>
              <a:t>P966</a:t>
            </a:r>
            <a:r>
              <a:rPr lang="ja-JP" altLang="en-US" sz="1600" dirty="0" smtClean="0">
                <a:latin typeface="メイリオ" panose="020B0604030504040204" pitchFamily="50" charset="-128"/>
                <a:ea typeface="メイリオ" panose="020B0604030504040204" pitchFamily="50" charset="-128"/>
              </a:rPr>
              <a:t>等参照）</a:t>
            </a:r>
            <a:endParaRPr lang="en-US" altLang="ja-JP" sz="16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■特別食等を必要とする入所者又は低栄養状態にあると医師が判断し</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a:t>
            </a:r>
            <a:r>
              <a:rPr lang="ja-JP" altLang="en-US" sz="2000" dirty="0" err="1" smtClean="0">
                <a:latin typeface="メイリオ" panose="020B0604030504040204" pitchFamily="50" charset="-128"/>
                <a:ea typeface="メイリオ" panose="020B0604030504040204" pitchFamily="50" charset="-128"/>
              </a:rPr>
              <a:t>た</a:t>
            </a:r>
            <a:r>
              <a:rPr lang="ja-JP" altLang="en-US" sz="2000" dirty="0" smtClean="0">
                <a:latin typeface="メイリオ" panose="020B0604030504040204" pitchFamily="50" charset="-128"/>
                <a:ea typeface="メイリオ" panose="020B0604030504040204" pitchFamily="50" charset="-128"/>
              </a:rPr>
              <a:t>入所者が、施設から退所する際に、医療機関等に対して、当該入</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所者の同意を得て、管理栄養士が当該入所者の栄養管理に関する情</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報を提供した時に算定する。</a:t>
            </a:r>
            <a:endParaRPr lang="ja-JP" altLang="en-US" sz="20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1" lang="en-US" altLang="ja-JP"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報酬</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sp>
        <p:nvSpPr>
          <p:cNvPr id="5" name="テキスト ボックス 4"/>
          <p:cNvSpPr txBox="1"/>
          <p:nvPr/>
        </p:nvSpPr>
        <p:spPr>
          <a:xfrm>
            <a:off x="456656" y="4163071"/>
            <a:ext cx="8230143" cy="769441"/>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a:t>
            </a: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eaLnBrk="0" fontAlgn="base" hangingPunct="0">
              <a:spcBef>
                <a:spcPct val="20000"/>
              </a:spcBef>
              <a:spcAft>
                <a:spcPct val="0"/>
              </a:spcAft>
              <a:buFont typeface="Wingdings" panose="05000000000000000000" pitchFamily="2" charset="2"/>
              <a:buChar char="l"/>
            </a:pP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rPr>
              <a:t>当該入所者から同意を得たことが確認できなかった。</a:t>
            </a:r>
            <a:endParaRPr kumimoji="1" lang="en-US" altLang="ja-JP"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endParaRPr>
          </a:p>
        </p:txBody>
      </p:sp>
      <p:pic>
        <p:nvPicPr>
          <p:cNvPr id="4"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13600" y="5299598"/>
            <a:ext cx="406400" cy="406400"/>
          </a:xfrm>
          <a:prstGeom prst="rect">
            <a:avLst/>
          </a:prstGeom>
        </p:spPr>
      </p:pic>
    </p:spTree>
    <p:extLst>
      <p:ext uri="{BB962C8B-B14F-4D97-AF65-F5344CB8AC3E}">
        <p14:creationId xmlns:p14="http://schemas.microsoft.com/office/powerpoint/2010/main" val="36738896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9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198" y="1442449"/>
            <a:ext cx="8435281" cy="3528392"/>
          </a:xfrm>
        </p:spPr>
        <p:txBody>
          <a:bodyPr/>
          <a:lstStyle/>
          <a:p>
            <a:pPr marL="0" indent="0">
              <a:buNone/>
            </a:pPr>
            <a:r>
              <a:rPr lang="ja-JP" altLang="en-US" sz="2000" dirty="0" smtClean="0">
                <a:solidFill>
                  <a:srgbClr val="292929"/>
                </a:solidFill>
                <a:latin typeface="メイリオ" panose="020B0604030504040204" pitchFamily="50" charset="-128"/>
                <a:ea typeface="メイリオ" panose="020B0604030504040204" pitchFamily="50" charset="-128"/>
              </a:rPr>
              <a:t>（３）介護老人保健施設</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➁ </a:t>
            </a:r>
            <a:r>
              <a:rPr lang="zh-TW" altLang="en-US" sz="2000" b="1" dirty="0" smtClean="0">
                <a:solidFill>
                  <a:schemeClr val="accent2"/>
                </a:solidFill>
                <a:latin typeface="メイリオ" panose="020B0604030504040204" pitchFamily="50" charset="-128"/>
                <a:ea typeface="メイリオ" panose="020B0604030504040204" pitchFamily="50" charset="-128"/>
              </a:rPr>
              <a:t>退所</a:t>
            </a:r>
            <a:r>
              <a:rPr lang="zh-TW" altLang="en-US" sz="2000" b="1" dirty="0">
                <a:solidFill>
                  <a:schemeClr val="accent2"/>
                </a:solidFill>
                <a:latin typeface="メイリオ" panose="020B0604030504040204" pitchFamily="50" charset="-128"/>
                <a:ea typeface="メイリオ" panose="020B0604030504040204" pitchFamily="50" charset="-128"/>
              </a:rPr>
              <a:t>時情報提供</a:t>
            </a:r>
            <a:r>
              <a:rPr lang="zh-TW" altLang="en-US" sz="2000" b="1" dirty="0" smtClean="0">
                <a:solidFill>
                  <a:schemeClr val="accent2"/>
                </a:solidFill>
                <a:latin typeface="メイリオ" panose="020B0604030504040204" pitchFamily="50" charset="-128"/>
                <a:ea typeface="メイリオ" panose="020B0604030504040204" pitchFamily="50" charset="-128"/>
              </a:rPr>
              <a:t>加算</a:t>
            </a:r>
            <a:r>
              <a:rPr lang="ja-JP" altLang="en-US" sz="2000" b="1" dirty="0" smtClean="0">
                <a:solidFill>
                  <a:schemeClr val="accent2"/>
                </a:solidFill>
                <a:latin typeface="メイリオ" panose="020B0604030504040204" pitchFamily="50" charset="-128"/>
                <a:ea typeface="メイリオ" panose="020B0604030504040204" pitchFamily="50" charset="-128"/>
              </a:rPr>
              <a:t>（</a:t>
            </a:r>
            <a:r>
              <a:rPr lang="en-US" altLang="ja-JP" sz="2000" b="1" dirty="0" smtClean="0">
                <a:solidFill>
                  <a:schemeClr val="accent2"/>
                </a:solidFill>
                <a:latin typeface="メイリオ" panose="020B0604030504040204" pitchFamily="50" charset="-128"/>
                <a:ea typeface="メイリオ" panose="020B0604030504040204" pitchFamily="50" charset="-128"/>
              </a:rPr>
              <a:t>Ⅰ</a:t>
            </a:r>
            <a:r>
              <a:rPr lang="ja-JP" altLang="en-US" sz="2000" b="1" dirty="0" smtClean="0">
                <a:solidFill>
                  <a:schemeClr val="accent2"/>
                </a:solidFill>
                <a:latin typeface="メイリオ" panose="020B0604030504040204" pitchFamily="50" charset="-128"/>
                <a:ea typeface="メイリオ" panose="020B0604030504040204" pitchFamily="50" charset="-128"/>
              </a:rPr>
              <a:t>）</a:t>
            </a:r>
            <a:r>
              <a:rPr lang="ja-JP" altLang="en-US" sz="1600" dirty="0" smtClean="0">
                <a:latin typeface="メイリオ" panose="020B0604030504040204" pitchFamily="50" charset="-128"/>
                <a:ea typeface="メイリオ" panose="020B0604030504040204" pitchFamily="50" charset="-128"/>
              </a:rPr>
              <a:t>（</a:t>
            </a:r>
            <a:r>
              <a:rPr lang="en-US" altLang="ja-JP" sz="1600" dirty="0" smtClean="0">
                <a:latin typeface="メイリオ" panose="020B0604030504040204" pitchFamily="50" charset="-128"/>
                <a:ea typeface="メイリオ" panose="020B0604030504040204" pitchFamily="50" charset="-128"/>
              </a:rPr>
              <a:t>R</a:t>
            </a:r>
            <a:r>
              <a:rPr lang="en-US" altLang="ja-JP" sz="1600" dirty="0">
                <a:latin typeface="メイリオ" panose="020B0604030504040204" pitchFamily="50" charset="-128"/>
                <a:ea typeface="メイリオ" panose="020B0604030504040204" pitchFamily="50" charset="-128"/>
              </a:rPr>
              <a:t>6</a:t>
            </a:r>
            <a:r>
              <a:rPr lang="ja-JP" altLang="en-US" sz="1600" dirty="0" smtClean="0">
                <a:latin typeface="メイリオ" panose="020B0604030504040204" pitchFamily="50" charset="-128"/>
                <a:ea typeface="メイリオ" panose="020B0604030504040204" pitchFamily="50" charset="-128"/>
              </a:rPr>
              <a:t>青本</a:t>
            </a:r>
            <a:r>
              <a:rPr lang="en-US" altLang="ja-JP" sz="1600" dirty="0" smtClean="0">
                <a:latin typeface="メイリオ" panose="020B0604030504040204" pitchFamily="50" charset="-128"/>
                <a:ea typeface="メイリオ" panose="020B0604030504040204" pitchFamily="50" charset="-128"/>
              </a:rPr>
              <a:t>P971</a:t>
            </a:r>
            <a:r>
              <a:rPr lang="ja-JP" altLang="en-US" sz="1600" dirty="0" smtClean="0">
                <a:latin typeface="メイリオ" panose="020B0604030504040204" pitchFamily="50" charset="-128"/>
                <a:ea typeface="メイリオ" panose="020B0604030504040204" pitchFamily="50" charset="-128"/>
              </a:rPr>
              <a:t>参照）</a:t>
            </a:r>
            <a:endParaRPr lang="en-US" altLang="ja-JP" sz="16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■②　退所</a:t>
            </a:r>
            <a:r>
              <a:rPr lang="ja-JP" altLang="en-US" sz="2000" dirty="0">
                <a:latin typeface="メイリオ" panose="020B0604030504040204" pitchFamily="50" charset="-128"/>
                <a:ea typeface="メイリオ" panose="020B0604030504040204" pitchFamily="50" charset="-128"/>
              </a:rPr>
              <a:t>時情報提供加算</a:t>
            </a:r>
            <a:r>
              <a:rPr lang="en-US" altLang="ja-JP" sz="2000" dirty="0">
                <a:latin typeface="メイリオ" panose="020B0604030504040204" pitchFamily="50" charset="-128"/>
                <a:ea typeface="メイリオ" panose="020B0604030504040204" pitchFamily="50" charset="-128"/>
              </a:rPr>
              <a:t>(Ⅰ)</a:t>
            </a: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　入所者</a:t>
            </a:r>
            <a:r>
              <a:rPr lang="ja-JP" altLang="en-US" sz="2000" dirty="0">
                <a:latin typeface="メイリオ" panose="020B0604030504040204" pitchFamily="50" charset="-128"/>
                <a:ea typeface="メイリオ" panose="020B0604030504040204" pitchFamily="50" charset="-128"/>
              </a:rPr>
              <a:t>が居宅又は他の社会福祉施設等へ退所する場合、退所後の主治の医師に対して入所者を紹介するに当たっては、事前に主治の医師と調整し、別紙様式２</a:t>
            </a:r>
            <a:r>
              <a:rPr lang="ja-JP" altLang="en-US" sz="2000" dirty="0">
                <a:solidFill>
                  <a:srgbClr val="FF0000"/>
                </a:solidFill>
                <a:latin typeface="メイリオ" panose="020B0604030504040204" pitchFamily="50" charset="-128"/>
                <a:ea typeface="メイリオ" panose="020B0604030504040204" pitchFamily="50" charset="-128"/>
              </a:rPr>
              <a:t>及び別紙様式</a:t>
            </a:r>
            <a:r>
              <a:rPr lang="en-US" altLang="ja-JP" sz="2000" dirty="0">
                <a:solidFill>
                  <a:srgbClr val="FF0000"/>
                </a:solidFill>
                <a:latin typeface="メイリオ" panose="020B0604030504040204" pitchFamily="50" charset="-128"/>
                <a:ea typeface="メイリオ" panose="020B0604030504040204" pitchFamily="50" charset="-128"/>
              </a:rPr>
              <a:t>13</a:t>
            </a:r>
            <a:r>
              <a:rPr lang="ja-JP" altLang="en-US" sz="2000" dirty="0">
                <a:latin typeface="メイリオ" panose="020B0604030504040204" pitchFamily="50" charset="-128"/>
                <a:ea typeface="メイリオ" panose="020B0604030504040204" pitchFamily="50" charset="-128"/>
              </a:rPr>
              <a:t>の文書に必要な事項を記載の上、入所者又は主治の医師に交付するとともに、交付した文書の写しを診療録に添付すること。また、当該文書に入所者の諸検査の結果、薬歴、退所後の治療計画等を示す書類を添付すること</a:t>
            </a:r>
            <a:r>
              <a:rPr lang="ja-JP" altLang="en-US" sz="1800" dirty="0" smtClean="0">
                <a:latin typeface="メイリオ" panose="020B0604030504040204" pitchFamily="50" charset="-128"/>
                <a:ea typeface="メイリオ" panose="020B0604030504040204" pitchFamily="50" charset="-128"/>
              </a:rPr>
              <a:t>。</a:t>
            </a:r>
            <a:endParaRPr lang="ja-JP" altLang="en-US" sz="18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報酬</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sp>
        <p:nvSpPr>
          <p:cNvPr id="5" name="テキスト ボックス 4"/>
          <p:cNvSpPr txBox="1"/>
          <p:nvPr/>
        </p:nvSpPr>
        <p:spPr>
          <a:xfrm>
            <a:off x="457198" y="4763927"/>
            <a:ext cx="8229602" cy="1077218"/>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a:t>
            </a: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a:spcBef>
                <a:spcPct val="20000"/>
              </a:spcBef>
              <a:buFont typeface="Wingdings" panose="05000000000000000000" pitchFamily="2" charset="2"/>
              <a:buChar char="l"/>
            </a:pPr>
            <a:r>
              <a:rPr lang="ja-JP" altLang="en-US" sz="2000" kern="0" dirty="0" smtClean="0">
                <a:solidFill>
                  <a:srgbClr val="000000"/>
                </a:solidFill>
                <a:latin typeface="メイリオ" panose="020B0604030504040204" pitchFamily="50" charset="-128"/>
                <a:ea typeface="メイリオ" panose="020B0604030504040204" pitchFamily="50" charset="-128"/>
              </a:rPr>
              <a:t>別紙様式</a:t>
            </a:r>
            <a:r>
              <a:rPr lang="en-US" altLang="ja-JP" sz="2000" kern="0" dirty="0" smtClean="0">
                <a:solidFill>
                  <a:srgbClr val="000000"/>
                </a:solidFill>
                <a:latin typeface="メイリオ" panose="020B0604030504040204" pitchFamily="50" charset="-128"/>
                <a:ea typeface="メイリオ" panose="020B0604030504040204" pitchFamily="50" charset="-128"/>
              </a:rPr>
              <a:t>13</a:t>
            </a:r>
            <a:r>
              <a:rPr lang="ja-JP" altLang="en-US" sz="2000" kern="0" dirty="0" smtClean="0">
                <a:solidFill>
                  <a:srgbClr val="000000"/>
                </a:solidFill>
                <a:latin typeface="メイリオ" panose="020B0604030504040204" pitchFamily="50" charset="-128"/>
                <a:ea typeface="メイリオ" panose="020B0604030504040204" pitchFamily="50" charset="-128"/>
              </a:rPr>
              <a:t>の内容が不足している施設の独自様式で交付されているため、別紙</a:t>
            </a:r>
            <a:r>
              <a:rPr lang="ja-JP" altLang="en-US" sz="2000" kern="0" dirty="0">
                <a:solidFill>
                  <a:srgbClr val="000000"/>
                </a:solidFill>
                <a:latin typeface="メイリオ" panose="020B0604030504040204" pitchFamily="50" charset="-128"/>
                <a:ea typeface="メイリオ" panose="020B0604030504040204" pitchFamily="50" charset="-128"/>
              </a:rPr>
              <a:t>様式</a:t>
            </a:r>
            <a:r>
              <a:rPr lang="en-US" altLang="ja-JP" sz="2000" kern="0" dirty="0">
                <a:solidFill>
                  <a:srgbClr val="000000"/>
                </a:solidFill>
                <a:latin typeface="メイリオ" panose="020B0604030504040204" pitchFamily="50" charset="-128"/>
                <a:ea typeface="メイリオ" panose="020B0604030504040204" pitchFamily="50" charset="-128"/>
              </a:rPr>
              <a:t>13</a:t>
            </a:r>
            <a:r>
              <a:rPr lang="ja-JP" altLang="en-US" sz="2000" kern="0" dirty="0">
                <a:solidFill>
                  <a:srgbClr val="000000"/>
                </a:solidFill>
                <a:latin typeface="メイリオ" panose="020B0604030504040204" pitchFamily="50" charset="-128"/>
                <a:ea typeface="メイリオ" panose="020B0604030504040204" pitchFamily="50" charset="-128"/>
              </a:rPr>
              <a:t>の</a:t>
            </a:r>
            <a:r>
              <a:rPr lang="ja-JP" altLang="en-US" sz="2000" kern="0" dirty="0" smtClean="0">
                <a:solidFill>
                  <a:srgbClr val="000000"/>
                </a:solidFill>
                <a:latin typeface="メイリオ" panose="020B0604030504040204" pitchFamily="50" charset="-128"/>
                <a:ea typeface="メイリオ" panose="020B0604030504040204" pitchFamily="50" charset="-128"/>
              </a:rPr>
              <a:t>内容について改めて確認すること。</a:t>
            </a:r>
            <a:endParaRPr kumimoji="1" lang="en-US" altLang="ja-JP"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endParaRPr>
          </a:p>
        </p:txBody>
      </p:sp>
      <p:pic>
        <p:nvPicPr>
          <p:cNvPr id="4"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24328" y="5949280"/>
            <a:ext cx="406400" cy="406400"/>
          </a:xfrm>
          <a:prstGeom prst="rect">
            <a:avLst/>
          </a:prstGeom>
        </p:spPr>
      </p:pic>
    </p:spTree>
    <p:extLst>
      <p:ext uri="{BB962C8B-B14F-4D97-AF65-F5344CB8AC3E}">
        <p14:creationId xmlns:p14="http://schemas.microsoft.com/office/powerpoint/2010/main" val="27032131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0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198" y="1268760"/>
            <a:ext cx="8795322" cy="3528392"/>
          </a:xfrm>
        </p:spPr>
        <p:txBody>
          <a:bodyPr/>
          <a:lstStyle/>
          <a:p>
            <a:pPr marL="0" indent="0">
              <a:buNone/>
            </a:pPr>
            <a:r>
              <a:rPr lang="ja-JP" altLang="en-US" sz="2000" dirty="0" smtClean="0">
                <a:solidFill>
                  <a:srgbClr val="292929"/>
                </a:solidFill>
                <a:latin typeface="メイリオ" panose="020B0604030504040204" pitchFamily="50" charset="-128"/>
                <a:ea typeface="メイリオ" panose="020B0604030504040204" pitchFamily="50" charset="-128"/>
              </a:rPr>
              <a:t>（３）介護老人保健施設</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③ </a:t>
            </a:r>
            <a:r>
              <a:rPr lang="zh-TW" altLang="en-US" sz="2000" b="1" dirty="0" smtClean="0">
                <a:solidFill>
                  <a:schemeClr val="accent2"/>
                </a:solidFill>
                <a:latin typeface="メイリオ" panose="020B0604030504040204" pitchFamily="50" charset="-128"/>
                <a:ea typeface="メイリオ" panose="020B0604030504040204" pitchFamily="50" charset="-128"/>
              </a:rPr>
              <a:t>入退所前連携加算</a:t>
            </a:r>
            <a:r>
              <a:rPr lang="ja-JP" altLang="en-US" sz="2000" b="1" dirty="0" smtClean="0">
                <a:solidFill>
                  <a:schemeClr val="accent2"/>
                </a:solidFill>
                <a:latin typeface="メイリオ" panose="020B0604030504040204" pitchFamily="50" charset="-128"/>
                <a:ea typeface="メイリオ" panose="020B0604030504040204" pitchFamily="50" charset="-128"/>
              </a:rPr>
              <a:t>（</a:t>
            </a:r>
            <a:r>
              <a:rPr lang="en-US" altLang="ja-JP" sz="2000" b="1" dirty="0" smtClean="0">
                <a:solidFill>
                  <a:schemeClr val="accent2"/>
                </a:solidFill>
                <a:latin typeface="メイリオ" panose="020B0604030504040204" pitchFamily="50" charset="-128"/>
                <a:ea typeface="メイリオ" panose="020B0604030504040204" pitchFamily="50" charset="-128"/>
              </a:rPr>
              <a:t>Ⅰ</a:t>
            </a:r>
            <a:r>
              <a:rPr lang="ja-JP" altLang="en-US" sz="2000" b="1" dirty="0" smtClean="0">
                <a:solidFill>
                  <a:schemeClr val="accent2"/>
                </a:solidFill>
                <a:latin typeface="メイリオ" panose="020B0604030504040204" pitchFamily="50" charset="-128"/>
                <a:ea typeface="メイリオ" panose="020B0604030504040204" pitchFamily="50" charset="-128"/>
              </a:rPr>
              <a:t>）（</a:t>
            </a:r>
            <a:r>
              <a:rPr lang="en-US" altLang="ja-JP" sz="2000" b="1" dirty="0" smtClean="0">
                <a:solidFill>
                  <a:schemeClr val="accent2"/>
                </a:solidFill>
                <a:latin typeface="メイリオ" panose="020B0604030504040204" pitchFamily="50" charset="-128"/>
                <a:ea typeface="メイリオ" panose="020B0604030504040204" pitchFamily="50" charset="-128"/>
              </a:rPr>
              <a:t>Ⅱ</a:t>
            </a:r>
            <a:r>
              <a:rPr lang="ja-JP" altLang="en-US" sz="2000" b="1" dirty="0" smtClean="0">
                <a:solidFill>
                  <a:schemeClr val="accent2"/>
                </a:solidFill>
                <a:latin typeface="メイリオ" panose="020B0604030504040204" pitchFamily="50" charset="-128"/>
                <a:ea typeface="メイリオ" panose="020B0604030504040204" pitchFamily="50" charset="-128"/>
              </a:rPr>
              <a:t>）</a:t>
            </a:r>
            <a:r>
              <a:rPr lang="ja-JP" altLang="en-US" sz="1600" dirty="0" smtClean="0">
                <a:latin typeface="メイリオ" panose="020B0604030504040204" pitchFamily="50" charset="-128"/>
                <a:ea typeface="メイリオ" panose="020B0604030504040204" pitchFamily="50" charset="-128"/>
              </a:rPr>
              <a:t>（</a:t>
            </a:r>
            <a:r>
              <a:rPr lang="en-US" altLang="ja-JP" sz="1600" dirty="0" smtClean="0">
                <a:latin typeface="メイリオ" panose="020B0604030504040204" pitchFamily="50" charset="-128"/>
                <a:ea typeface="メイリオ" panose="020B0604030504040204" pitchFamily="50" charset="-128"/>
              </a:rPr>
              <a:t>R</a:t>
            </a:r>
            <a:r>
              <a:rPr lang="en-US" altLang="ja-JP" sz="1600" dirty="0">
                <a:latin typeface="メイリオ" panose="020B0604030504040204" pitchFamily="50" charset="-128"/>
                <a:ea typeface="メイリオ" panose="020B0604030504040204" pitchFamily="50" charset="-128"/>
              </a:rPr>
              <a:t>6</a:t>
            </a:r>
            <a:r>
              <a:rPr lang="ja-JP" altLang="en-US" sz="1600" dirty="0" smtClean="0">
                <a:latin typeface="メイリオ" panose="020B0604030504040204" pitchFamily="50" charset="-128"/>
                <a:ea typeface="メイリオ" panose="020B0604030504040204" pitchFamily="50" charset="-128"/>
              </a:rPr>
              <a:t>青本</a:t>
            </a:r>
            <a:r>
              <a:rPr lang="en-US" altLang="ja-JP" sz="1600" dirty="0" smtClean="0">
                <a:latin typeface="メイリオ" panose="020B0604030504040204" pitchFamily="50" charset="-128"/>
                <a:ea typeface="メイリオ" panose="020B0604030504040204" pitchFamily="50" charset="-128"/>
              </a:rPr>
              <a:t>P973</a:t>
            </a:r>
            <a:r>
              <a:rPr lang="ja-JP" altLang="en-US" sz="1600" dirty="0" smtClean="0">
                <a:latin typeface="メイリオ" panose="020B0604030504040204" pitchFamily="50" charset="-128"/>
                <a:ea typeface="メイリオ" panose="020B0604030504040204" pitchFamily="50" charset="-128"/>
              </a:rPr>
              <a:t>参照）</a:t>
            </a:r>
            <a:endParaRPr lang="en-US" altLang="ja-JP" sz="16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■④</a:t>
            </a:r>
            <a:r>
              <a:rPr lang="ja-JP" altLang="en-US" sz="2000" dirty="0">
                <a:latin typeface="メイリオ" panose="020B0604030504040204" pitchFamily="50" charset="-128"/>
                <a:ea typeface="メイリオ" panose="020B0604030504040204" pitchFamily="50" charset="-128"/>
              </a:rPr>
              <a:t>　入退所前連携</a:t>
            </a:r>
            <a:r>
              <a:rPr lang="ja-JP" altLang="en-US" sz="2000" dirty="0" smtClean="0">
                <a:latin typeface="メイリオ" panose="020B0604030504040204" pitchFamily="50" charset="-128"/>
                <a:ea typeface="メイリオ" panose="020B0604030504040204" pitchFamily="50" charset="-128"/>
              </a:rPr>
              <a:t>加算</a:t>
            </a:r>
            <a:r>
              <a:rPr lang="en-US" altLang="ja-JP" sz="2000" dirty="0">
                <a:latin typeface="メイリオ" panose="020B0604030504040204" pitchFamily="50" charset="-128"/>
                <a:ea typeface="メイリオ" panose="020B0604030504040204" pitchFamily="50" charset="-128"/>
              </a:rPr>
              <a:t>(Ⅰ)</a:t>
            </a:r>
          </a:p>
          <a:p>
            <a:pPr marL="0" indent="0">
              <a:buClr>
                <a:srgbClr val="000000"/>
              </a:buClr>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ロ</a:t>
            </a:r>
            <a:r>
              <a:rPr lang="ja-JP" altLang="en-US" sz="2000" dirty="0">
                <a:latin typeface="メイリオ" panose="020B0604030504040204" pitchFamily="50" charset="-128"/>
                <a:ea typeface="メイリオ" panose="020B0604030504040204" pitchFamily="50" charset="-128"/>
              </a:rPr>
              <a:t>　５の</a:t>
            </a:r>
            <a:r>
              <a:rPr lang="en-US" altLang="ja-JP" sz="2000" dirty="0">
                <a:latin typeface="メイリオ" panose="020B0604030504040204" pitchFamily="50" charset="-128"/>
                <a:ea typeface="メイリオ" panose="020B0604030504040204" pitchFamily="50" charset="-128"/>
              </a:rPr>
              <a:t>(25)</a:t>
            </a:r>
            <a:r>
              <a:rPr lang="ja-JP" altLang="en-US" sz="2000" dirty="0">
                <a:latin typeface="メイリオ" panose="020B0604030504040204" pitchFamily="50" charset="-128"/>
                <a:ea typeface="メイリオ" panose="020B0604030504040204" pitchFamily="50" charset="-128"/>
              </a:rPr>
              <a:t>の③イ及びロを準用する。</a:t>
            </a:r>
            <a:endParaRPr lang="ja-JP" altLang="en-US" sz="18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報酬</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sp>
        <p:nvSpPr>
          <p:cNvPr id="5" name="テキスト ボックス 4"/>
          <p:cNvSpPr txBox="1"/>
          <p:nvPr/>
        </p:nvSpPr>
        <p:spPr>
          <a:xfrm>
            <a:off x="457199" y="4873138"/>
            <a:ext cx="8229602" cy="1384995"/>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a:t>
            </a: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a:spcBef>
                <a:spcPct val="20000"/>
              </a:spcBef>
              <a:buFont typeface="Wingdings" panose="05000000000000000000" pitchFamily="2" charset="2"/>
              <a:buChar char="l"/>
            </a:pPr>
            <a:r>
              <a:rPr lang="ja-JP" altLang="en-US" sz="2000" kern="0" noProof="0" dirty="0" smtClean="0">
                <a:solidFill>
                  <a:srgbClr val="000000"/>
                </a:solidFill>
                <a:latin typeface="メイリオ" panose="020B0604030504040204" pitchFamily="50" charset="-128"/>
                <a:ea typeface="メイリオ" panose="020B0604030504040204" pitchFamily="50" charset="-128"/>
              </a:rPr>
              <a:t>連携の内容の要点を記録することとなっているが、連携先の居宅介護支援事業者の名称及び</a:t>
            </a:r>
            <a:r>
              <a:rPr lang="ja-JP" altLang="en-US" sz="2000" dirty="0">
                <a:latin typeface="メイリオ" panose="020B0604030504040204" pitchFamily="50" charset="-128"/>
                <a:ea typeface="メイリオ" panose="020B0604030504040204" pitchFamily="50" charset="-128"/>
              </a:rPr>
              <a:t>介護支援</a:t>
            </a:r>
            <a:r>
              <a:rPr lang="ja-JP" altLang="en-US" sz="2000" dirty="0" smtClean="0">
                <a:latin typeface="メイリオ" panose="020B0604030504040204" pitchFamily="50" charset="-128"/>
                <a:ea typeface="メイリオ" panose="020B0604030504040204" pitchFamily="50" charset="-128"/>
              </a:rPr>
              <a:t>専門員の名前、提供した情報</a:t>
            </a:r>
            <a:r>
              <a:rPr lang="ja-JP" altLang="en-US" sz="2000" kern="0" noProof="0" dirty="0" smtClean="0">
                <a:solidFill>
                  <a:srgbClr val="000000"/>
                </a:solidFill>
                <a:latin typeface="メイリオ" panose="020B0604030504040204" pitchFamily="50" charset="-128"/>
                <a:ea typeface="メイリオ" panose="020B0604030504040204" pitchFamily="50" charset="-128"/>
              </a:rPr>
              <a:t>等の記録がなかった。これらについて記録を残すこと。</a:t>
            </a:r>
            <a:endParaRPr kumimoji="1" lang="en-US" altLang="ja-JP"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endParaRPr>
          </a:p>
        </p:txBody>
      </p:sp>
      <p:sp>
        <p:nvSpPr>
          <p:cNvPr id="2" name="テキスト ボックス 1"/>
          <p:cNvSpPr txBox="1"/>
          <p:nvPr/>
        </p:nvSpPr>
        <p:spPr>
          <a:xfrm>
            <a:off x="925251" y="2859683"/>
            <a:ext cx="7859216" cy="2308324"/>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rPr>
              <a:t>③　退所前連携加算</a:t>
            </a:r>
          </a:p>
          <a:p>
            <a:r>
              <a:rPr lang="ja-JP" altLang="en-US" dirty="0">
                <a:latin typeface="メイリオ" panose="020B0604030504040204" pitchFamily="50" charset="-128"/>
                <a:ea typeface="メイリオ" panose="020B0604030504040204" pitchFamily="50" charset="-128"/>
              </a:rPr>
              <a:t>イ　退所前連携加算については、入所期間が一月を超える入所者の退所に先立って、指定居宅介護支援事業者の介護支援専門員と連携し、退所後の居宅における居宅サービスの利用上必要な調整を行った場合に、入所者一人につき一回に限り退所日に加算を行うものであること。</a:t>
            </a:r>
          </a:p>
          <a:p>
            <a:r>
              <a:rPr lang="ja-JP" altLang="en-US" dirty="0">
                <a:latin typeface="メイリオ" panose="020B0604030504040204" pitchFamily="50" charset="-128"/>
                <a:ea typeface="メイリオ" panose="020B0604030504040204" pitchFamily="50" charset="-128"/>
              </a:rPr>
              <a:t>ロ　退所前連携を行った場合は、連携を行った日及び連携の内容の要点に関する記録を行うこと。</a:t>
            </a:r>
          </a:p>
          <a:p>
            <a:endParaRPr kumimoji="1" lang="ja-JP" altLang="en-US" dirty="0">
              <a:latin typeface="メイリオ" panose="020B0604030504040204" pitchFamily="50" charset="-128"/>
              <a:ea typeface="メイリオ" panose="020B0604030504040204" pitchFamily="50" charset="-128"/>
            </a:endParaRPr>
          </a:p>
        </p:txBody>
      </p:sp>
      <p:pic>
        <p:nvPicPr>
          <p:cNvPr id="7"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16800" y="5981675"/>
            <a:ext cx="406400" cy="406400"/>
          </a:xfrm>
          <a:prstGeom prst="rect">
            <a:avLst/>
          </a:prstGeom>
        </p:spPr>
      </p:pic>
    </p:spTree>
    <p:extLst>
      <p:ext uri="{BB962C8B-B14F-4D97-AF65-F5344CB8AC3E}">
        <p14:creationId xmlns:p14="http://schemas.microsoft.com/office/powerpoint/2010/main" val="39342373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6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198" y="1268760"/>
            <a:ext cx="8435281" cy="4374174"/>
          </a:xfrm>
        </p:spPr>
        <p:txBody>
          <a:bodyPr/>
          <a:lstStyle/>
          <a:p>
            <a:pPr marL="0" indent="0">
              <a:buNone/>
            </a:pPr>
            <a:r>
              <a:rPr lang="ja-JP" altLang="en-US" sz="2000" dirty="0" smtClean="0">
                <a:solidFill>
                  <a:srgbClr val="292929"/>
                </a:solidFill>
                <a:latin typeface="メイリオ" panose="020B0604030504040204" pitchFamily="50" charset="-128"/>
                <a:ea typeface="メイリオ" panose="020B0604030504040204" pitchFamily="50" charset="-128"/>
              </a:rPr>
              <a:t>（３）介護老人保健施設</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④ </a:t>
            </a:r>
            <a:r>
              <a:rPr lang="zh-TW" altLang="en-US" sz="2000" b="1" dirty="0" smtClean="0">
                <a:solidFill>
                  <a:schemeClr val="accent2"/>
                </a:solidFill>
                <a:latin typeface="メイリオ" panose="020B0604030504040204" pitchFamily="50" charset="-128"/>
                <a:ea typeface="メイリオ" panose="020B0604030504040204" pitchFamily="50" charset="-128"/>
              </a:rPr>
              <a:t>所定</a:t>
            </a:r>
            <a:r>
              <a:rPr lang="zh-TW" altLang="en-US" sz="2000" b="1" dirty="0">
                <a:solidFill>
                  <a:schemeClr val="accent2"/>
                </a:solidFill>
                <a:latin typeface="メイリオ" panose="020B0604030504040204" pitchFamily="50" charset="-128"/>
                <a:ea typeface="メイリオ" panose="020B0604030504040204" pitchFamily="50" charset="-128"/>
              </a:rPr>
              <a:t>疾患施設療養費</a:t>
            </a:r>
            <a:r>
              <a:rPr lang="ja-JP" altLang="en-US" sz="1600" dirty="0" smtClean="0">
                <a:latin typeface="メイリオ" panose="020B0604030504040204" pitchFamily="50" charset="-128"/>
                <a:ea typeface="メイリオ" panose="020B0604030504040204" pitchFamily="50" charset="-128"/>
              </a:rPr>
              <a:t>（</a:t>
            </a:r>
            <a:r>
              <a:rPr lang="en-US" altLang="ja-JP" sz="1600" dirty="0" smtClean="0">
                <a:latin typeface="メイリオ" panose="020B0604030504040204" pitchFamily="50" charset="-128"/>
                <a:ea typeface="メイリオ" panose="020B0604030504040204" pitchFamily="50" charset="-128"/>
              </a:rPr>
              <a:t>R</a:t>
            </a:r>
            <a:r>
              <a:rPr lang="en-US" altLang="ja-JP" sz="1600" dirty="0">
                <a:latin typeface="メイリオ" panose="020B0604030504040204" pitchFamily="50" charset="-128"/>
                <a:ea typeface="メイリオ" panose="020B0604030504040204" pitchFamily="50" charset="-128"/>
              </a:rPr>
              <a:t>6</a:t>
            </a:r>
            <a:r>
              <a:rPr lang="ja-JP" altLang="en-US" sz="1600" dirty="0" smtClean="0">
                <a:latin typeface="メイリオ" panose="020B0604030504040204" pitchFamily="50" charset="-128"/>
                <a:ea typeface="メイリオ" panose="020B0604030504040204" pitchFamily="50" charset="-128"/>
              </a:rPr>
              <a:t>青本</a:t>
            </a:r>
            <a:r>
              <a:rPr lang="en-US" altLang="ja-JP" sz="1600" dirty="0" smtClean="0">
                <a:latin typeface="メイリオ" panose="020B0604030504040204" pitchFamily="50" charset="-128"/>
                <a:ea typeface="メイリオ" panose="020B0604030504040204" pitchFamily="50" charset="-128"/>
              </a:rPr>
              <a:t>P988</a:t>
            </a:r>
            <a:r>
              <a:rPr lang="ja-JP" altLang="en-US" sz="1600" dirty="0" smtClean="0">
                <a:latin typeface="メイリオ" panose="020B0604030504040204" pitchFamily="50" charset="-128"/>
                <a:ea typeface="メイリオ" panose="020B0604030504040204" pitchFamily="50" charset="-128"/>
              </a:rPr>
              <a:t>参照）</a:t>
            </a:r>
            <a:endParaRPr lang="en-US" altLang="ja-JP" sz="16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 肺炎</a:t>
            </a:r>
            <a:r>
              <a:rPr lang="ja-JP" altLang="en-US" sz="2000" dirty="0">
                <a:latin typeface="メイリオ" panose="020B0604030504040204" pitchFamily="50" charset="-128"/>
                <a:ea typeface="メイリオ" panose="020B0604030504040204" pitchFamily="50" charset="-128"/>
              </a:rPr>
              <a:t>等により治療を必要とする状態となった入所者に対し、</a:t>
            </a:r>
            <a:r>
              <a:rPr lang="ja-JP" altLang="en-US" sz="2000" dirty="0" smtClean="0">
                <a:latin typeface="メイリオ" panose="020B0604030504040204" pitchFamily="50" charset="-128"/>
                <a:ea typeface="メイリオ" panose="020B0604030504040204" pitchFamily="50" charset="-128"/>
              </a:rPr>
              <a:t>治療</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en-US" altLang="ja-JP" sz="2000" dirty="0">
                <a:latin typeface="メイリオ" panose="020B0604030504040204" pitchFamily="50" charset="-128"/>
                <a:ea typeface="メイリオ" panose="020B0604030504040204" pitchFamily="50" charset="-128"/>
              </a:rPr>
              <a:t> </a:t>
            </a:r>
            <a:r>
              <a:rPr lang="en-US" altLang="ja-JP" sz="2000" dirty="0" smtClean="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管理</a:t>
            </a:r>
            <a:r>
              <a:rPr lang="ja-JP" altLang="en-US" sz="2000" dirty="0">
                <a:latin typeface="メイリオ" panose="020B0604030504040204" pitchFamily="50" charset="-128"/>
                <a:ea typeface="メイリオ" panose="020B0604030504040204" pitchFamily="50" charset="-128"/>
              </a:rPr>
              <a:t>として投薬、検査、注射、処置等が行われた場合に算定</a:t>
            </a:r>
            <a:r>
              <a:rPr lang="ja-JP" altLang="en-US" sz="2000" dirty="0" smtClean="0">
                <a:latin typeface="メイリオ" panose="020B0604030504040204" pitchFamily="50" charset="-128"/>
                <a:ea typeface="メイリオ" panose="020B0604030504040204" pitchFamily="50" charset="-128"/>
              </a:rPr>
              <a:t>できる。</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　</a:t>
            </a:r>
            <a:r>
              <a:rPr lang="en-US" altLang="ja-JP" sz="2000" dirty="0" smtClean="0">
                <a:latin typeface="メイリオ" panose="020B0604030504040204" pitchFamily="50" charset="-128"/>
                <a:ea typeface="メイリオ" panose="020B0604030504040204" pitchFamily="50" charset="-128"/>
              </a:rPr>
              <a:t>※</a:t>
            </a:r>
            <a:r>
              <a:rPr lang="ja-JP" altLang="en-US" sz="2000" dirty="0" smtClean="0">
                <a:latin typeface="メイリオ" panose="020B0604030504040204" pitchFamily="50" charset="-128"/>
                <a:ea typeface="メイリオ" panose="020B0604030504040204" pitchFamily="50" charset="-128"/>
              </a:rPr>
              <a:t>対象となる入所者の状態は以下のとおりである。</a:t>
            </a:r>
            <a:endParaRPr lang="en-US" altLang="ja-JP" sz="2000" dirty="0" smtClean="0">
              <a:latin typeface="メイリオ" panose="020B0604030504040204" pitchFamily="50" charset="-128"/>
              <a:ea typeface="メイリオ" panose="020B0604030504040204" pitchFamily="50" charset="-128"/>
            </a:endParaRPr>
          </a:p>
          <a:p>
            <a:pPr marL="0" indent="0">
              <a:buClr>
                <a:srgbClr val="000000"/>
              </a:buClr>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①肺炎　　　　　　</a:t>
            </a:r>
            <a:r>
              <a:rPr lang="ja-JP" altLang="en-US" sz="2000" dirty="0">
                <a:latin typeface="メイリオ" panose="020B0604030504040204" pitchFamily="50" charset="-128"/>
                <a:ea typeface="メイリオ" panose="020B0604030504040204" pitchFamily="50" charset="-128"/>
              </a:rPr>
              <a:t>④蜂窩</a:t>
            </a:r>
            <a:r>
              <a:rPr lang="ja-JP" altLang="en-US" sz="2000" dirty="0" smtClean="0">
                <a:latin typeface="メイリオ" panose="020B0604030504040204" pitchFamily="50" charset="-128"/>
                <a:ea typeface="メイリオ" panose="020B0604030504040204" pitchFamily="50" charset="-128"/>
              </a:rPr>
              <a:t>織炎</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　②尿路感染症　　　⑤慢性心不全の憎悪</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　③帯状疱疹</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　■ 算定</a:t>
            </a:r>
            <a:r>
              <a:rPr lang="ja-JP" altLang="en-US" sz="2000" dirty="0">
                <a:latin typeface="メイリオ" panose="020B0604030504040204" pitchFamily="50" charset="-128"/>
                <a:ea typeface="メイリオ" panose="020B0604030504040204" pitchFamily="50" charset="-128"/>
              </a:rPr>
              <a:t>開始年度の翌年度以降において、当該施設の前年度に</a:t>
            </a:r>
            <a:r>
              <a:rPr lang="ja-JP" altLang="en-US" sz="2000" dirty="0" smtClean="0">
                <a:latin typeface="メイリオ" panose="020B0604030504040204" pitchFamily="50" charset="-128"/>
                <a:ea typeface="メイリオ" panose="020B0604030504040204" pitchFamily="50" charset="-128"/>
              </a:rPr>
              <a:t>おける</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 当該</a:t>
            </a:r>
            <a:r>
              <a:rPr lang="ja-JP" altLang="en-US" sz="2000" dirty="0">
                <a:latin typeface="メイリオ" panose="020B0604030504040204" pitchFamily="50" charset="-128"/>
                <a:ea typeface="メイリオ" panose="020B0604030504040204" pitchFamily="50" charset="-128"/>
              </a:rPr>
              <a:t>入所者に対する</a:t>
            </a:r>
            <a:r>
              <a:rPr lang="ja-JP" altLang="en-US" sz="2000" dirty="0">
                <a:solidFill>
                  <a:srgbClr val="FF0000"/>
                </a:solidFill>
                <a:latin typeface="メイリオ" panose="020B0604030504040204" pitchFamily="50" charset="-128"/>
                <a:ea typeface="メイリオ" panose="020B0604030504040204" pitchFamily="50" charset="-128"/>
              </a:rPr>
              <a:t>投薬</a:t>
            </a:r>
            <a:r>
              <a:rPr lang="ja-JP" altLang="en-US" sz="2000" dirty="0">
                <a:latin typeface="メイリオ" panose="020B0604030504040204" pitchFamily="50" charset="-128"/>
                <a:ea typeface="メイリオ" panose="020B0604030504040204" pitchFamily="50" charset="-128"/>
              </a:rPr>
              <a:t>、</a:t>
            </a:r>
            <a:r>
              <a:rPr lang="ja-JP" altLang="en-US" sz="2000" dirty="0">
                <a:solidFill>
                  <a:srgbClr val="FF0000"/>
                </a:solidFill>
                <a:latin typeface="メイリオ" panose="020B0604030504040204" pitchFamily="50" charset="-128"/>
                <a:ea typeface="メイリオ" panose="020B0604030504040204" pitchFamily="50" charset="-128"/>
              </a:rPr>
              <a:t>検査</a:t>
            </a:r>
            <a:r>
              <a:rPr lang="ja-JP" altLang="en-US" sz="2000" dirty="0">
                <a:latin typeface="メイリオ" panose="020B0604030504040204" pitchFamily="50" charset="-128"/>
                <a:ea typeface="メイリオ" panose="020B0604030504040204" pitchFamily="50" charset="-128"/>
              </a:rPr>
              <a:t>、</a:t>
            </a:r>
            <a:r>
              <a:rPr lang="ja-JP" altLang="en-US" sz="2000" dirty="0">
                <a:solidFill>
                  <a:srgbClr val="FF0000"/>
                </a:solidFill>
                <a:latin typeface="メイリオ" panose="020B0604030504040204" pitchFamily="50" charset="-128"/>
                <a:ea typeface="メイリオ" panose="020B0604030504040204" pitchFamily="50" charset="-128"/>
              </a:rPr>
              <a:t>注射</a:t>
            </a:r>
            <a:r>
              <a:rPr lang="ja-JP" altLang="en-US" sz="2000" dirty="0">
                <a:latin typeface="メイリオ" panose="020B0604030504040204" pitchFamily="50" charset="-128"/>
                <a:ea typeface="メイリオ" panose="020B0604030504040204" pitchFamily="50" charset="-128"/>
              </a:rPr>
              <a:t>、</a:t>
            </a:r>
            <a:r>
              <a:rPr lang="ja-JP" altLang="en-US" sz="2000" dirty="0">
                <a:solidFill>
                  <a:srgbClr val="FF0000"/>
                </a:solidFill>
                <a:latin typeface="メイリオ" panose="020B0604030504040204" pitchFamily="50" charset="-128"/>
                <a:ea typeface="メイリオ" panose="020B0604030504040204" pitchFamily="50" charset="-128"/>
              </a:rPr>
              <a:t>処置</a:t>
            </a:r>
            <a:r>
              <a:rPr lang="ja-JP" altLang="en-US" sz="2000" dirty="0">
                <a:latin typeface="メイリオ" panose="020B0604030504040204" pitchFamily="50" charset="-128"/>
                <a:ea typeface="メイリオ" panose="020B0604030504040204" pitchFamily="50" charset="-128"/>
              </a:rPr>
              <a:t>等の実施状況を</a:t>
            </a:r>
            <a:r>
              <a:rPr lang="ja-JP" altLang="en-US" sz="2000" dirty="0" smtClean="0">
                <a:latin typeface="メイリオ" panose="020B0604030504040204" pitchFamily="50" charset="-128"/>
                <a:ea typeface="メイリオ" panose="020B0604030504040204" pitchFamily="50" charset="-128"/>
              </a:rPr>
              <a:t>公表</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en-US" altLang="ja-JP" sz="2000" dirty="0">
                <a:latin typeface="メイリオ" panose="020B0604030504040204" pitchFamily="50" charset="-128"/>
                <a:ea typeface="メイリオ" panose="020B0604030504040204" pitchFamily="50" charset="-128"/>
              </a:rPr>
              <a:t> </a:t>
            </a:r>
            <a:r>
              <a:rPr lang="en-US" altLang="ja-JP" sz="2000" dirty="0" smtClean="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して</a:t>
            </a:r>
            <a:r>
              <a:rPr lang="ja-JP" altLang="en-US" sz="2000" dirty="0">
                <a:latin typeface="メイリオ" panose="020B0604030504040204" pitchFamily="50" charset="-128"/>
                <a:ea typeface="メイリオ" panose="020B0604030504040204" pitchFamily="50" charset="-128"/>
              </a:rPr>
              <a:t>いること。</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ja-JP" altLang="en-US" sz="20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報酬</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sp>
        <p:nvSpPr>
          <p:cNvPr id="5" name="テキスト ボックス 4"/>
          <p:cNvSpPr txBox="1"/>
          <p:nvPr/>
        </p:nvSpPr>
        <p:spPr>
          <a:xfrm>
            <a:off x="457198" y="5517232"/>
            <a:ext cx="8229602" cy="769441"/>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a:t>
            </a: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eaLnBrk="0" fontAlgn="base" hangingPunct="0">
              <a:spcBef>
                <a:spcPct val="20000"/>
              </a:spcBef>
              <a:spcAft>
                <a:spcPct val="0"/>
              </a:spcAft>
              <a:buFont typeface="Wingdings" panose="05000000000000000000" pitchFamily="2" charset="2"/>
              <a:buChar char="l"/>
            </a:pPr>
            <a:r>
              <a:rPr lang="ja-JP" altLang="en-US" sz="2000" kern="0" dirty="0" smtClean="0">
                <a:solidFill>
                  <a:srgbClr val="000000"/>
                </a:solidFill>
                <a:latin typeface="メイリオ" panose="020B0604030504040204" pitchFamily="50" charset="-128"/>
                <a:ea typeface="メイリオ" panose="020B0604030504040204" pitchFamily="50" charset="-128"/>
              </a:rPr>
              <a:t>前年度</a:t>
            </a:r>
            <a:r>
              <a:rPr lang="ja-JP" altLang="en-US" sz="2000" kern="0" dirty="0">
                <a:solidFill>
                  <a:srgbClr val="000000"/>
                </a:solidFill>
                <a:latin typeface="メイリオ" panose="020B0604030504040204" pitchFamily="50" charset="-128"/>
                <a:ea typeface="メイリオ" panose="020B0604030504040204" pitchFamily="50" charset="-128"/>
              </a:rPr>
              <a:t>における実施状況の公表</a:t>
            </a:r>
            <a:r>
              <a:rPr lang="ja-JP" altLang="en-US" sz="2000" kern="0" dirty="0" smtClean="0">
                <a:solidFill>
                  <a:srgbClr val="000000"/>
                </a:solidFill>
                <a:latin typeface="メイリオ" panose="020B0604030504040204" pitchFamily="50" charset="-128"/>
                <a:ea typeface="メイリオ" panose="020B0604030504040204" pitchFamily="50" charset="-128"/>
              </a:rPr>
              <a:t>を件数のみ行っていた</a:t>
            </a:r>
            <a:r>
              <a:rPr lang="ja-JP" altLang="en-US" sz="2000" kern="0" dirty="0">
                <a:solidFill>
                  <a:srgbClr val="000000"/>
                </a:solidFill>
                <a:latin typeface="メイリオ" panose="020B0604030504040204" pitchFamily="50" charset="-128"/>
                <a:ea typeface="メイリオ" panose="020B0604030504040204" pitchFamily="50" charset="-128"/>
              </a:rPr>
              <a:t>。</a:t>
            </a:r>
            <a:endParaRPr kumimoji="1" lang="en-US" altLang="ja-JP"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endParaRPr>
          </a:p>
        </p:txBody>
      </p:sp>
      <p:pic>
        <p:nvPicPr>
          <p:cNvPr id="4"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16800" y="5013176"/>
            <a:ext cx="406400" cy="406400"/>
          </a:xfrm>
          <a:prstGeom prst="rect">
            <a:avLst/>
          </a:prstGeom>
        </p:spPr>
      </p:pic>
    </p:spTree>
    <p:extLst>
      <p:ext uri="{BB962C8B-B14F-4D97-AF65-F5344CB8AC3E}">
        <p14:creationId xmlns:p14="http://schemas.microsoft.com/office/powerpoint/2010/main" val="36296380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6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199" y="1412777"/>
            <a:ext cx="8229601" cy="3024336"/>
          </a:xfrm>
        </p:spPr>
        <p:txBody>
          <a:bodyPr/>
          <a:lstStyle/>
          <a:p>
            <a:pPr marL="0" indent="0">
              <a:buClr>
                <a:srgbClr val="000000"/>
              </a:buClr>
              <a:buNone/>
            </a:pPr>
            <a:r>
              <a:rPr lang="zh-TW" altLang="en-US" sz="2000" dirty="0" smtClean="0">
                <a:latin typeface="メイリオ" panose="020B0604030504040204" pitchFamily="50" charset="-128"/>
                <a:ea typeface="メイリオ" panose="020B0604030504040204" pitchFamily="50" charset="-128"/>
              </a:rPr>
              <a:t>（</a:t>
            </a:r>
            <a:r>
              <a:rPr lang="ja-JP" altLang="en-US" sz="2000" dirty="0" smtClean="0">
                <a:latin typeface="メイリオ" panose="020B0604030504040204" pitchFamily="50" charset="-128"/>
                <a:ea typeface="メイリオ" panose="020B0604030504040204" pitchFamily="50" charset="-128"/>
              </a:rPr>
              <a:t>３</a:t>
            </a:r>
            <a:r>
              <a:rPr lang="zh-TW" altLang="en-US" sz="2000" dirty="0" smtClean="0">
                <a:latin typeface="メイリオ" panose="020B0604030504040204" pitchFamily="50" charset="-128"/>
                <a:ea typeface="メイリオ" panose="020B0604030504040204" pitchFamily="50" charset="-128"/>
              </a:rPr>
              <a:t>）</a:t>
            </a:r>
            <a:r>
              <a:rPr lang="ja-JP" altLang="en-US" sz="2000" dirty="0" smtClean="0">
                <a:latin typeface="メイリオ" panose="020B0604030504040204" pitchFamily="50" charset="-128"/>
                <a:ea typeface="メイリオ" panose="020B0604030504040204" pitchFamily="50" charset="-128"/>
              </a:rPr>
              <a:t>介護老人保健施設、特定</a:t>
            </a:r>
            <a:r>
              <a:rPr lang="ja-JP" altLang="en-US" sz="2000" dirty="0">
                <a:latin typeface="メイリオ" panose="020B0604030504040204" pitchFamily="50" charset="-128"/>
                <a:ea typeface="メイリオ" panose="020B0604030504040204" pitchFamily="50" charset="-128"/>
              </a:rPr>
              <a:t>施設入居者生活介護</a:t>
            </a:r>
            <a:endParaRPr lang="zh-TW" altLang="en-US"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⑤ </a:t>
            </a:r>
            <a:r>
              <a:rPr lang="ja-JP" altLang="en-US" sz="2000" b="1" dirty="0" smtClean="0">
                <a:solidFill>
                  <a:schemeClr val="accent2"/>
                </a:solidFill>
                <a:latin typeface="メイリオ" panose="020B0604030504040204" pitchFamily="50" charset="-128"/>
                <a:ea typeface="メイリオ" panose="020B0604030504040204" pitchFamily="50" charset="-128"/>
              </a:rPr>
              <a:t>高齢者施設等感染対策向上加算</a:t>
            </a:r>
            <a:r>
              <a:rPr lang="en-US" altLang="ja-JP" sz="2000" b="1" dirty="0" smtClean="0">
                <a:solidFill>
                  <a:schemeClr val="accent2"/>
                </a:solidFill>
                <a:latin typeface="メイリオ" panose="020B0604030504040204" pitchFamily="50" charset="-128"/>
                <a:ea typeface="メイリオ" panose="020B0604030504040204" pitchFamily="50" charset="-128"/>
              </a:rPr>
              <a:t>Ⅰ</a:t>
            </a:r>
            <a:r>
              <a:rPr lang="ja-JP" altLang="en-US" sz="1600" dirty="0" smtClean="0">
                <a:latin typeface="メイリオ" panose="020B0604030504040204" pitchFamily="50" charset="-128"/>
                <a:ea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rPr>
              <a:t>6</a:t>
            </a:r>
            <a:r>
              <a:rPr lang="ja-JP" altLang="en-US" sz="1600" dirty="0" smtClean="0">
                <a:latin typeface="メイリオ" panose="020B0604030504040204" pitchFamily="50" charset="-128"/>
                <a:ea typeface="メイリオ" panose="020B0604030504040204" pitchFamily="50" charset="-128"/>
              </a:rPr>
              <a:t>青本</a:t>
            </a:r>
            <a:r>
              <a:rPr lang="en-US" altLang="ja-JP" sz="1600" dirty="0" smtClean="0">
                <a:latin typeface="メイリオ" panose="020B0604030504040204" pitchFamily="50" charset="-128"/>
                <a:ea typeface="メイリオ" panose="020B0604030504040204" pitchFamily="50" charset="-128"/>
              </a:rPr>
              <a:t>P514</a:t>
            </a:r>
            <a:r>
              <a:rPr lang="ja-JP" altLang="en-US" sz="1600" dirty="0" err="1" smtClean="0">
                <a:latin typeface="メイリオ" panose="020B0604030504040204" pitchFamily="50" charset="-128"/>
                <a:ea typeface="メイリオ" panose="020B0604030504040204" pitchFamily="50" charset="-128"/>
              </a:rPr>
              <a:t>、</a:t>
            </a:r>
            <a:r>
              <a:rPr lang="en-US" altLang="ja-JP" sz="1600" dirty="0" smtClean="0">
                <a:latin typeface="メイリオ" panose="020B0604030504040204" pitchFamily="50" charset="-128"/>
                <a:ea typeface="メイリオ" panose="020B0604030504040204" pitchFamily="50" charset="-128"/>
              </a:rPr>
              <a:t>P1002</a:t>
            </a:r>
            <a:r>
              <a:rPr lang="ja-JP" altLang="en-US" sz="1600" dirty="0" smtClean="0">
                <a:latin typeface="メイリオ" panose="020B0604030504040204" pitchFamily="50" charset="-128"/>
                <a:ea typeface="メイリオ" panose="020B0604030504040204" pitchFamily="50" charset="-128"/>
              </a:rPr>
              <a:t>等参照）</a:t>
            </a:r>
            <a:endParaRPr lang="en-US" altLang="ja-JP" sz="16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 第二種協定指定医療機関との間で、新興感染症の発生時等の対応を　　　　　　　　　　　　　　　　　　　　　</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行う体制を確保していること。</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 協力医療機関等との間で、感染症の発生時等の対応を取り決めると</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 ともに、感染症の発生時等に、協力医療機関等と連携し適切に対応</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 していること。</a:t>
            </a:r>
            <a:endParaRPr lang="ja-JP" altLang="en-US" sz="20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199" y="188640"/>
            <a:ext cx="8229601"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報酬</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sp>
        <p:nvSpPr>
          <p:cNvPr id="5" name="テキスト ボックス 4"/>
          <p:cNvSpPr txBox="1"/>
          <p:nvPr/>
        </p:nvSpPr>
        <p:spPr>
          <a:xfrm>
            <a:off x="457199" y="4187007"/>
            <a:ext cx="8229601" cy="769441"/>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a:t>
            </a: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eaLnBrk="0" fontAlgn="base" hangingPunct="0">
              <a:spcBef>
                <a:spcPct val="20000"/>
              </a:spcBef>
              <a:spcAft>
                <a:spcPct val="0"/>
              </a:spcAft>
              <a:buFont typeface="Wingdings" panose="05000000000000000000" pitchFamily="2" charset="2"/>
              <a:buChar char="l"/>
            </a:pPr>
            <a:r>
              <a:rPr lang="ja-JP" altLang="en-US" sz="2000" kern="0" dirty="0" smtClean="0">
                <a:solidFill>
                  <a:srgbClr val="000000"/>
                </a:solidFill>
                <a:latin typeface="メイリオ" panose="020B0604030504040204" pitchFamily="50" charset="-128"/>
                <a:ea typeface="メイリオ" panose="020B0604030504040204" pitchFamily="50" charset="-128"/>
              </a:rPr>
              <a:t>感染症発生時の対応の取り決めについて確認できなかった</a:t>
            </a:r>
            <a:r>
              <a:rPr lang="ja-JP" altLang="en-US" sz="2000" kern="0" dirty="0">
                <a:solidFill>
                  <a:srgbClr val="000000"/>
                </a:solidFill>
                <a:latin typeface="メイリオ" panose="020B0604030504040204" pitchFamily="50" charset="-128"/>
                <a:ea typeface="メイリオ" panose="020B0604030504040204" pitchFamily="50" charset="-128"/>
              </a:rPr>
              <a:t>。</a:t>
            </a:r>
            <a:endParaRPr kumimoji="1" lang="en-US" altLang="ja-JP"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endParaRPr>
          </a:p>
        </p:txBody>
      </p:sp>
      <p:pic>
        <p:nvPicPr>
          <p:cNvPr id="4"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48264" y="5397636"/>
            <a:ext cx="406400" cy="406400"/>
          </a:xfrm>
          <a:prstGeom prst="rect">
            <a:avLst/>
          </a:prstGeom>
        </p:spPr>
      </p:pic>
    </p:spTree>
    <p:extLst>
      <p:ext uri="{BB962C8B-B14F-4D97-AF65-F5344CB8AC3E}">
        <p14:creationId xmlns:p14="http://schemas.microsoft.com/office/powerpoint/2010/main" val="38279619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7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201" y="1340768"/>
            <a:ext cx="8229600" cy="4608512"/>
          </a:xfrm>
        </p:spPr>
        <p:txBody>
          <a:bodyPr/>
          <a:lstStyle/>
          <a:p>
            <a:pPr marL="0" lvl="0" indent="0">
              <a:buClr>
                <a:srgbClr val="000000"/>
              </a:buClr>
              <a:buNone/>
            </a:pPr>
            <a:r>
              <a:rPr lang="zh-TW" altLang="en-US" sz="2000" dirty="0" smtClean="0">
                <a:latin typeface="メイリオ" panose="020B0604030504040204" pitchFamily="50" charset="-128"/>
                <a:ea typeface="メイリオ" panose="020B0604030504040204" pitchFamily="50" charset="-128"/>
              </a:rPr>
              <a:t>（</a:t>
            </a:r>
            <a:r>
              <a:rPr lang="ja-JP" altLang="en-US" sz="2000" dirty="0" smtClean="0">
                <a:latin typeface="メイリオ" panose="020B0604030504040204" pitchFamily="50" charset="-128"/>
                <a:ea typeface="メイリオ" panose="020B0604030504040204" pitchFamily="50" charset="-128"/>
              </a:rPr>
              <a:t>４</a:t>
            </a:r>
            <a:r>
              <a:rPr lang="zh-TW" altLang="en-US" sz="2000" dirty="0" smtClean="0">
                <a:latin typeface="メイリオ" panose="020B0604030504040204" pitchFamily="50" charset="-128"/>
                <a:ea typeface="メイリオ" panose="020B0604030504040204" pitchFamily="50" charset="-128"/>
              </a:rPr>
              <a:t>）</a:t>
            </a:r>
            <a:r>
              <a:rPr lang="zh-TW" altLang="en-US" sz="2000" dirty="0">
                <a:latin typeface="メイリオ" panose="020B0604030504040204" pitchFamily="50" charset="-128"/>
                <a:ea typeface="メイリオ" panose="020B0604030504040204" pitchFamily="50" charset="-128"/>
              </a:rPr>
              <a:t>短期入所療養介護</a:t>
            </a: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① </a:t>
            </a:r>
            <a:r>
              <a:rPr lang="ja-JP" altLang="en-US" sz="2000" b="1" dirty="0" smtClean="0">
                <a:solidFill>
                  <a:schemeClr val="accent2"/>
                </a:solidFill>
                <a:latin typeface="メイリオ" panose="020B0604030504040204" pitchFamily="50" charset="-128"/>
                <a:ea typeface="メイリオ" panose="020B0604030504040204" pitchFamily="50" charset="-128"/>
              </a:rPr>
              <a:t>緊急短期入所受入加算</a:t>
            </a:r>
            <a:r>
              <a:rPr lang="ja-JP" altLang="en-US" sz="1600" dirty="0" smtClean="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６</a:t>
            </a:r>
            <a:r>
              <a:rPr lang="ja-JP" altLang="en-US" sz="1600" dirty="0" smtClean="0">
                <a:latin typeface="メイリオ" panose="020B0604030504040204" pitchFamily="50" charset="-128"/>
                <a:ea typeface="メイリオ" panose="020B0604030504040204" pitchFamily="50" charset="-128"/>
              </a:rPr>
              <a:t>青本</a:t>
            </a:r>
            <a:r>
              <a:rPr lang="en-US" altLang="ja-JP" sz="1600" dirty="0" smtClean="0">
                <a:latin typeface="メイリオ" panose="020B0604030504040204" pitchFamily="50" charset="-128"/>
                <a:ea typeface="メイリオ" panose="020B0604030504040204" pitchFamily="50" charset="-128"/>
              </a:rPr>
              <a:t>P414</a:t>
            </a:r>
            <a:r>
              <a:rPr lang="ja-JP" altLang="en-US" sz="1600" dirty="0" smtClean="0">
                <a:latin typeface="メイリオ" panose="020B0604030504040204" pitchFamily="50" charset="-128"/>
                <a:ea typeface="メイリオ" panose="020B0604030504040204" pitchFamily="50" charset="-128"/>
              </a:rPr>
              <a:t>等参照）</a:t>
            </a:r>
            <a:endParaRPr lang="en-US" altLang="ja-JP" sz="16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■介護を行う者が疾病にかかっていることその他やむを得ない理由に</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より短期入所が必要となった場合であって、かつ、居宅サービス計</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画を担当する居宅介護支援事業所の介護支援専門員が、その必要性</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を認め緊急に短期入所療養介護が行われた場合に算定できる。</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■緊急利用した者に関する</a:t>
            </a:r>
            <a:r>
              <a:rPr lang="ja-JP" altLang="en-US" sz="2000" dirty="0" smtClean="0">
                <a:solidFill>
                  <a:srgbClr val="FF0000"/>
                </a:solidFill>
                <a:latin typeface="メイリオ" panose="020B0604030504040204" pitchFamily="50" charset="-128"/>
                <a:ea typeface="メイリオ" panose="020B0604030504040204" pitchFamily="50" charset="-128"/>
              </a:rPr>
              <a:t>利用の理由</a:t>
            </a:r>
            <a:r>
              <a:rPr lang="ja-JP" altLang="en-US" sz="2000" dirty="0" smtClean="0">
                <a:latin typeface="メイリオ" panose="020B0604030504040204" pitchFamily="50" charset="-128"/>
                <a:ea typeface="メイリオ" panose="020B0604030504040204" pitchFamily="50" charset="-128"/>
              </a:rPr>
              <a:t>、</a:t>
            </a:r>
            <a:r>
              <a:rPr lang="ja-JP" altLang="en-US" sz="2000" dirty="0" smtClean="0">
                <a:solidFill>
                  <a:srgbClr val="FF0000"/>
                </a:solidFill>
                <a:latin typeface="メイリオ" panose="020B0604030504040204" pitchFamily="50" charset="-128"/>
                <a:ea typeface="メイリオ" panose="020B0604030504040204" pitchFamily="50" charset="-128"/>
              </a:rPr>
              <a:t>期間</a:t>
            </a:r>
            <a:r>
              <a:rPr lang="ja-JP" altLang="en-US" sz="2000" dirty="0" smtClean="0">
                <a:latin typeface="メイリオ" panose="020B0604030504040204" pitchFamily="50" charset="-128"/>
                <a:ea typeface="メイリオ" panose="020B0604030504040204" pitchFamily="50" charset="-128"/>
              </a:rPr>
              <a:t>、</a:t>
            </a:r>
            <a:r>
              <a:rPr lang="ja-JP" altLang="en-US" sz="2000" dirty="0" smtClean="0">
                <a:solidFill>
                  <a:srgbClr val="FF0000"/>
                </a:solidFill>
                <a:latin typeface="メイリオ" panose="020B0604030504040204" pitchFamily="50" charset="-128"/>
                <a:ea typeface="メイリオ" panose="020B0604030504040204" pitchFamily="50" charset="-128"/>
              </a:rPr>
              <a:t>緊急受入れ後の対応</a:t>
            </a:r>
            <a:r>
              <a:rPr lang="ja-JP" altLang="en-US" sz="2000" dirty="0" smtClean="0">
                <a:latin typeface="メイリオ" panose="020B0604030504040204" pitchFamily="50" charset="-128"/>
                <a:ea typeface="メイリオ" panose="020B0604030504040204" pitchFamily="50" charset="-128"/>
              </a:rPr>
              <a:t>な</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どの事項を記録しておくこと。また、緊急利用者にかかる</a:t>
            </a:r>
            <a:r>
              <a:rPr lang="ja-JP" altLang="en-US" sz="2000" dirty="0" smtClean="0">
                <a:solidFill>
                  <a:srgbClr val="FF0000"/>
                </a:solidFill>
                <a:latin typeface="メイリオ" panose="020B0604030504040204" pitchFamily="50" charset="-128"/>
                <a:ea typeface="メイリオ" panose="020B0604030504040204" pitchFamily="50" charset="-128"/>
              </a:rPr>
              <a:t>変更前後</a:t>
            </a:r>
            <a:endParaRPr lang="en-US" altLang="ja-JP" sz="2000" dirty="0" smtClean="0">
              <a:solidFill>
                <a:srgbClr val="FF0000"/>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solidFill>
                  <a:srgbClr val="FF0000"/>
                </a:solidFill>
                <a:latin typeface="メイリオ" panose="020B0604030504040204" pitchFamily="50" charset="-128"/>
                <a:ea typeface="メイリオ" panose="020B0604030504040204" pitchFamily="50" charset="-128"/>
              </a:rPr>
              <a:t>　</a:t>
            </a:r>
            <a:r>
              <a:rPr lang="ja-JP" altLang="en-US" sz="2000" dirty="0" smtClean="0">
                <a:solidFill>
                  <a:srgbClr val="FF0000"/>
                </a:solidFill>
                <a:latin typeface="メイリオ" panose="020B0604030504040204" pitchFamily="50" charset="-128"/>
                <a:ea typeface="メイリオ" panose="020B0604030504040204" pitchFamily="50" charset="-128"/>
              </a:rPr>
              <a:t>の居宅介護サービス計画を保存</a:t>
            </a:r>
            <a:r>
              <a:rPr lang="ja-JP" altLang="en-US" sz="2000" dirty="0" smtClean="0">
                <a:latin typeface="メイリオ" panose="020B0604030504040204" pitchFamily="50" charset="-128"/>
                <a:ea typeface="メイリオ" panose="020B0604030504040204" pitchFamily="50" charset="-128"/>
              </a:rPr>
              <a:t>するなどして、適瀬名緊急利用に努</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めること。</a:t>
            </a:r>
            <a:endParaRPr lang="ja-JP" altLang="en-US" sz="20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1" lang="en-US" altLang="ja-JP"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報酬</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sp>
        <p:nvSpPr>
          <p:cNvPr id="5" name="テキスト ボックス 4"/>
          <p:cNvSpPr txBox="1"/>
          <p:nvPr/>
        </p:nvSpPr>
        <p:spPr>
          <a:xfrm>
            <a:off x="457200" y="5419387"/>
            <a:ext cx="8229600" cy="769441"/>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a:t>
            </a: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eaLnBrk="0" fontAlgn="base" hangingPunct="0">
              <a:spcBef>
                <a:spcPct val="20000"/>
              </a:spcBef>
              <a:spcAft>
                <a:spcPct val="0"/>
              </a:spcAft>
              <a:buFont typeface="Wingdings" panose="05000000000000000000" pitchFamily="2" charset="2"/>
              <a:buChar char="l"/>
            </a:pPr>
            <a:r>
              <a:rPr lang="ja-JP" altLang="en-US" sz="2000" kern="0" dirty="0" smtClean="0">
                <a:solidFill>
                  <a:srgbClr val="000000"/>
                </a:solidFill>
                <a:latin typeface="メイリオ" panose="020B0604030504040204" pitchFamily="50" charset="-128"/>
                <a:ea typeface="メイリオ" panose="020B0604030504040204" pitchFamily="50" charset="-128"/>
              </a:rPr>
              <a:t>変更前の居宅介護サービス計画を保存していない。</a:t>
            </a:r>
            <a:endParaRPr kumimoji="1" lang="en-US" altLang="ja-JP"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endParaRPr>
          </a:p>
        </p:txBody>
      </p:sp>
      <p:pic>
        <p:nvPicPr>
          <p:cNvPr id="4"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16800" y="5599277"/>
            <a:ext cx="406400" cy="406400"/>
          </a:xfrm>
          <a:prstGeom prst="rect">
            <a:avLst/>
          </a:prstGeom>
        </p:spPr>
      </p:pic>
    </p:spTree>
    <p:extLst>
      <p:ext uri="{BB962C8B-B14F-4D97-AF65-F5344CB8AC3E}">
        <p14:creationId xmlns:p14="http://schemas.microsoft.com/office/powerpoint/2010/main" val="15876013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5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199" y="1412776"/>
            <a:ext cx="8436280" cy="4525963"/>
          </a:xfrm>
        </p:spPr>
        <p:txBody>
          <a:bodyPr/>
          <a:lstStyle/>
          <a:p>
            <a:pPr marL="0" indent="0">
              <a:buNone/>
            </a:pPr>
            <a:r>
              <a:rPr lang="ja-JP" altLang="en-US" sz="2000" dirty="0" smtClean="0">
                <a:solidFill>
                  <a:srgbClr val="292929"/>
                </a:solidFill>
                <a:latin typeface="メイリオ" panose="020B0604030504040204" pitchFamily="50" charset="-128"/>
                <a:ea typeface="メイリオ" panose="020B0604030504040204" pitchFamily="50" charset="-128"/>
              </a:rPr>
              <a:t>（５）介護医療院</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① </a:t>
            </a:r>
            <a:r>
              <a:rPr lang="ja-JP" altLang="en-US" sz="2000" b="1" dirty="0" smtClean="0">
                <a:solidFill>
                  <a:schemeClr val="accent2"/>
                </a:solidFill>
                <a:latin typeface="メイリオ" panose="020B0604030504040204" pitchFamily="50" charset="-128"/>
                <a:ea typeface="メイリオ" panose="020B0604030504040204" pitchFamily="50" charset="-128"/>
              </a:rPr>
              <a:t>介護</a:t>
            </a:r>
            <a:r>
              <a:rPr lang="ja-JP" altLang="en-US" sz="2000" b="1" dirty="0">
                <a:solidFill>
                  <a:schemeClr val="accent2"/>
                </a:solidFill>
                <a:latin typeface="メイリオ" panose="020B0604030504040204" pitchFamily="50" charset="-128"/>
                <a:ea typeface="メイリオ" panose="020B0604030504040204" pitchFamily="50" charset="-128"/>
              </a:rPr>
              <a:t>医療院サービス費</a:t>
            </a:r>
            <a:r>
              <a:rPr lang="ja-JP" altLang="en-US" sz="1600" dirty="0" smtClean="0">
                <a:latin typeface="メイリオ" panose="020B0604030504040204" pitchFamily="50" charset="-128"/>
                <a:ea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rPr>
              <a:t>6</a:t>
            </a:r>
            <a:r>
              <a:rPr lang="ja-JP" altLang="en-US" sz="1600" dirty="0" smtClean="0">
                <a:latin typeface="メイリオ" panose="020B0604030504040204" pitchFamily="50" charset="-128"/>
                <a:ea typeface="メイリオ" panose="020B0604030504040204" pitchFamily="50" charset="-128"/>
              </a:rPr>
              <a:t>青本</a:t>
            </a:r>
            <a:r>
              <a:rPr lang="en-US" altLang="ja-JP" sz="1600" dirty="0" smtClean="0">
                <a:latin typeface="メイリオ" panose="020B0604030504040204" pitchFamily="50" charset="-128"/>
                <a:ea typeface="メイリオ" panose="020B0604030504040204" pitchFamily="50" charset="-128"/>
              </a:rPr>
              <a:t>P1027</a:t>
            </a:r>
            <a:r>
              <a:rPr lang="ja-JP" altLang="en-US" sz="1600" dirty="0" smtClean="0">
                <a:latin typeface="メイリオ" panose="020B0604030504040204" pitchFamily="50" charset="-128"/>
                <a:ea typeface="メイリオ" panose="020B0604030504040204" pitchFamily="50" charset="-128"/>
              </a:rPr>
              <a:t>等参照）</a:t>
            </a:r>
            <a:endParaRPr lang="en-US" altLang="ja-JP" sz="16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看護職員及び介護職員の配置数について、当該区分の介護医療院サービス費を算定すべき介護医療院サービスの施設基準上必要とされる員数を月の末日において満たさない場合は、当該施設基準を満たさなくなった月の翌月の末日において当該施設基準を満たしている場合を除き、当該施設基準を満たさなくなった月の翌々月に算定区分の変更の届出を行い、届出を行った月から当該届出に係る介護医療院サービス費を算定しなければならない。</a:t>
            </a: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報酬</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sp>
        <p:nvSpPr>
          <p:cNvPr id="5" name="テキスト ボックス 4"/>
          <p:cNvSpPr txBox="1"/>
          <p:nvPr/>
        </p:nvSpPr>
        <p:spPr>
          <a:xfrm>
            <a:off x="570883" y="4707674"/>
            <a:ext cx="8208912" cy="1077218"/>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a:t>
            </a: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a:spcBef>
                <a:spcPct val="20000"/>
              </a:spcBef>
              <a:buFont typeface="Wingdings" panose="05000000000000000000" pitchFamily="2" charset="2"/>
              <a:buChar char="l"/>
            </a:pPr>
            <a:r>
              <a:rPr lang="ja-JP" altLang="en-US" sz="2000" dirty="0">
                <a:solidFill>
                  <a:schemeClr val="tx2"/>
                </a:solidFill>
                <a:latin typeface="メイリオ" panose="020B0604030504040204" pitchFamily="50" charset="-128"/>
                <a:ea typeface="メイリオ" panose="020B0604030504040204" pitchFamily="50" charset="-128"/>
              </a:rPr>
              <a:t>施設</a:t>
            </a:r>
            <a:r>
              <a:rPr lang="ja-JP" altLang="en-US" sz="2000" dirty="0" smtClean="0">
                <a:solidFill>
                  <a:schemeClr val="tx2"/>
                </a:solidFill>
                <a:latin typeface="メイリオ" panose="020B0604030504040204" pitchFamily="50" charset="-128"/>
                <a:ea typeface="メイリオ" panose="020B0604030504040204" pitchFamily="50" charset="-128"/>
              </a:rPr>
              <a:t>基準を確認した記録が残っていなかったため、月毎に施設</a:t>
            </a:r>
            <a:r>
              <a:rPr lang="ja-JP" altLang="en-US" sz="2000" dirty="0">
                <a:solidFill>
                  <a:schemeClr val="tx2"/>
                </a:solidFill>
                <a:latin typeface="メイリオ" panose="020B0604030504040204" pitchFamily="50" charset="-128"/>
                <a:ea typeface="メイリオ" panose="020B0604030504040204" pitchFamily="50" charset="-128"/>
              </a:rPr>
              <a:t>基準の確認を行い、記録を残すこと</a:t>
            </a:r>
            <a:r>
              <a:rPr lang="ja-JP" altLang="en-US" sz="2000" kern="0" dirty="0" smtClean="0">
                <a:solidFill>
                  <a:srgbClr val="000000"/>
                </a:solidFill>
                <a:latin typeface="メイリオ" panose="020B0604030504040204" pitchFamily="50" charset="-128"/>
                <a:ea typeface="メイリオ" panose="020B0604030504040204" pitchFamily="50" charset="-128"/>
              </a:rPr>
              <a:t>。</a:t>
            </a:r>
            <a:endParaRPr kumimoji="1" lang="en-US" altLang="ja-JP"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endParaRPr>
          </a:p>
        </p:txBody>
      </p:sp>
      <p:pic>
        <p:nvPicPr>
          <p:cNvPr id="4"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13600" y="5885057"/>
            <a:ext cx="406400" cy="406400"/>
          </a:xfrm>
          <a:prstGeom prst="rect">
            <a:avLst/>
          </a:prstGeom>
        </p:spPr>
      </p:pic>
    </p:spTree>
    <p:extLst>
      <p:ext uri="{BB962C8B-B14F-4D97-AF65-F5344CB8AC3E}">
        <p14:creationId xmlns:p14="http://schemas.microsoft.com/office/powerpoint/2010/main" val="41854381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6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199" y="1267204"/>
            <a:ext cx="8436280" cy="4525963"/>
          </a:xfrm>
        </p:spPr>
        <p:txBody>
          <a:bodyPr/>
          <a:lstStyle/>
          <a:p>
            <a:pPr marL="0" indent="0">
              <a:buClr>
                <a:srgbClr val="000000"/>
              </a:buClr>
              <a:buNone/>
            </a:pPr>
            <a:r>
              <a:rPr lang="ja-JP" altLang="en-US" sz="2000" dirty="0" smtClean="0">
                <a:solidFill>
                  <a:srgbClr val="292929"/>
                </a:solidFill>
                <a:latin typeface="メイリオ" panose="020B0604030504040204" pitchFamily="50" charset="-128"/>
                <a:ea typeface="メイリオ" panose="020B0604030504040204" pitchFamily="50" charset="-128"/>
              </a:rPr>
              <a:t>（５）</a:t>
            </a:r>
            <a:r>
              <a:rPr lang="ja-JP" altLang="en-US" sz="2000" dirty="0">
                <a:solidFill>
                  <a:srgbClr val="292929"/>
                </a:solidFill>
                <a:latin typeface="メイリオ" panose="020B0604030504040204" pitchFamily="50" charset="-128"/>
                <a:ea typeface="メイリオ" panose="020B0604030504040204" pitchFamily="50" charset="-128"/>
              </a:rPr>
              <a:t>介護</a:t>
            </a:r>
            <a:r>
              <a:rPr lang="ja-JP" altLang="en-US" sz="2000" dirty="0" smtClean="0">
                <a:solidFill>
                  <a:srgbClr val="292929"/>
                </a:solidFill>
                <a:latin typeface="メイリオ" panose="020B0604030504040204" pitchFamily="50" charset="-128"/>
                <a:ea typeface="メイリオ" panose="020B0604030504040204" pitchFamily="50" charset="-128"/>
              </a:rPr>
              <a:t>医療院</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② </a:t>
            </a:r>
            <a:r>
              <a:rPr lang="ja-JP" altLang="en-US" sz="2000" b="1" dirty="0" smtClean="0">
                <a:solidFill>
                  <a:schemeClr val="accent2"/>
                </a:solidFill>
                <a:latin typeface="メイリオ" panose="020B0604030504040204" pitchFamily="50" charset="-128"/>
                <a:ea typeface="メイリオ" panose="020B0604030504040204" pitchFamily="50" charset="-128"/>
              </a:rPr>
              <a:t>サービス</a:t>
            </a:r>
            <a:r>
              <a:rPr lang="ja-JP" altLang="en-US" sz="2000" b="1" dirty="0">
                <a:solidFill>
                  <a:schemeClr val="accent2"/>
                </a:solidFill>
                <a:latin typeface="メイリオ" panose="020B0604030504040204" pitchFamily="50" charset="-128"/>
                <a:ea typeface="メイリオ" panose="020B0604030504040204" pitchFamily="50" charset="-128"/>
              </a:rPr>
              <a:t>提供体制強化</a:t>
            </a:r>
            <a:r>
              <a:rPr lang="ja-JP" altLang="en-US" sz="2000" b="1" dirty="0" smtClean="0">
                <a:solidFill>
                  <a:schemeClr val="accent2"/>
                </a:solidFill>
                <a:latin typeface="メイリオ" panose="020B0604030504040204" pitchFamily="50" charset="-128"/>
                <a:ea typeface="メイリオ" panose="020B0604030504040204" pitchFamily="50" charset="-128"/>
              </a:rPr>
              <a:t>加算</a:t>
            </a:r>
            <a:r>
              <a:rPr lang="ja-JP" altLang="en-US" sz="1600" dirty="0" smtClean="0">
                <a:latin typeface="メイリオ" panose="020B0604030504040204" pitchFamily="50" charset="-128"/>
                <a:ea typeface="メイリオ" panose="020B0604030504040204" pitchFamily="50" charset="-128"/>
              </a:rPr>
              <a:t>（</a:t>
            </a:r>
            <a:r>
              <a:rPr lang="en-US" altLang="ja-JP" sz="1600" dirty="0" smtClean="0">
                <a:latin typeface="メイリオ" panose="020B0604030504040204" pitchFamily="50" charset="-128"/>
                <a:ea typeface="メイリオ" panose="020B0604030504040204" pitchFamily="50" charset="-128"/>
              </a:rPr>
              <a:t>6</a:t>
            </a:r>
            <a:r>
              <a:rPr lang="ja-JP" altLang="en-US" sz="1600" dirty="0" smtClean="0">
                <a:latin typeface="メイリオ" panose="020B0604030504040204" pitchFamily="50" charset="-128"/>
                <a:ea typeface="メイリオ" panose="020B0604030504040204" pitchFamily="50" charset="-128"/>
              </a:rPr>
              <a:t>青本</a:t>
            </a:r>
            <a:r>
              <a:rPr lang="en-US" altLang="ja-JP" sz="1600" dirty="0" smtClean="0">
                <a:latin typeface="メイリオ" panose="020B0604030504040204" pitchFamily="50" charset="-128"/>
                <a:ea typeface="メイリオ" panose="020B0604030504040204" pitchFamily="50" charset="-128"/>
              </a:rPr>
              <a:t>P1075</a:t>
            </a:r>
            <a:r>
              <a:rPr lang="ja-JP" altLang="en-US" sz="1600" dirty="0" smtClean="0">
                <a:latin typeface="メイリオ" panose="020B0604030504040204" pitchFamily="50" charset="-128"/>
                <a:ea typeface="メイリオ" panose="020B0604030504040204" pitchFamily="50" charset="-128"/>
              </a:rPr>
              <a:t>等参照）</a:t>
            </a:r>
            <a:endParaRPr lang="en-US" altLang="ja-JP" sz="16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■①　職員</a:t>
            </a:r>
            <a:r>
              <a:rPr lang="ja-JP" altLang="en-US" sz="2000" dirty="0">
                <a:latin typeface="メイリオ" panose="020B0604030504040204" pitchFamily="50" charset="-128"/>
                <a:ea typeface="メイリオ" panose="020B0604030504040204" pitchFamily="50" charset="-128"/>
              </a:rPr>
              <a:t>の割合の算出に当たっては、常勤換算方法により算出した前年度</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三月を除く。</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の平均を用いることとする。なお、この場合の介護職員に係る常勤換算にあっては、利用者・入所者への介護業務</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計画作成等介護を行うに当たって必要な業務は含まれるが、請求事務等介護に関わらない業務を除く。</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に従事している時間を用いても差し支えない。</a:t>
            </a:r>
            <a:endParaRPr lang="ja-JP" altLang="en-US" sz="1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a:t>
            </a: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報酬</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sp>
        <p:nvSpPr>
          <p:cNvPr id="5" name="テキスト ボックス 4"/>
          <p:cNvSpPr txBox="1"/>
          <p:nvPr/>
        </p:nvSpPr>
        <p:spPr>
          <a:xfrm>
            <a:off x="457199" y="4221088"/>
            <a:ext cx="8208912" cy="769441"/>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a:t>
            </a: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eaLnBrk="0" fontAlgn="base" hangingPunct="0">
              <a:spcBef>
                <a:spcPct val="20000"/>
              </a:spcBef>
              <a:spcAft>
                <a:spcPct val="0"/>
              </a:spcAft>
              <a:buFont typeface="Wingdings" panose="05000000000000000000" pitchFamily="2" charset="2"/>
              <a:buChar char="l"/>
            </a:pPr>
            <a:r>
              <a:rPr lang="ja-JP" altLang="en-US" sz="2000" kern="0" dirty="0" smtClean="0">
                <a:solidFill>
                  <a:srgbClr val="000000"/>
                </a:solidFill>
                <a:latin typeface="メイリオ" panose="020B0604030504040204" pitchFamily="50" charset="-128"/>
                <a:ea typeface="メイリオ" panose="020B0604030504040204" pitchFamily="50" charset="-128"/>
              </a:rPr>
              <a:t>記録が残っていなかったため、毎年の記録を残すこと。</a:t>
            </a:r>
            <a:endParaRPr kumimoji="1" lang="en-US" altLang="ja-JP"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endParaRPr>
          </a:p>
        </p:txBody>
      </p:sp>
      <p:pic>
        <p:nvPicPr>
          <p:cNvPr id="9"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41574" y="5386767"/>
            <a:ext cx="406400" cy="406400"/>
          </a:xfrm>
          <a:prstGeom prst="rect">
            <a:avLst/>
          </a:prstGeom>
        </p:spPr>
      </p:pic>
    </p:spTree>
    <p:extLst>
      <p:ext uri="{BB962C8B-B14F-4D97-AF65-F5344CB8AC3E}">
        <p14:creationId xmlns:p14="http://schemas.microsoft.com/office/powerpoint/2010/main" val="1791814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1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67544" y="1415009"/>
            <a:ext cx="8177814" cy="2950096"/>
          </a:xfrm>
        </p:spPr>
        <p:txBody>
          <a:bodyPr/>
          <a:lstStyle/>
          <a:p>
            <a:pPr marL="0" indent="0">
              <a:buNone/>
            </a:pPr>
            <a:r>
              <a:rPr lang="ja-JP" altLang="en-US" sz="2000" dirty="0" smtClean="0">
                <a:solidFill>
                  <a:srgbClr val="292929"/>
                </a:solidFill>
                <a:latin typeface="メイリオ" panose="020B0604030504040204" pitchFamily="50" charset="-128"/>
                <a:ea typeface="メイリオ" panose="020B0604030504040204" pitchFamily="50" charset="-128"/>
              </a:rPr>
              <a:t>（６）特定施設入居者生活介護</a:t>
            </a:r>
            <a:endParaRPr lang="en-US" altLang="ja-JP" sz="2000" dirty="0" smtClean="0">
              <a:solidFill>
                <a:srgbClr val="292929"/>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① </a:t>
            </a:r>
            <a:r>
              <a:rPr lang="ja-JP" altLang="en-US" sz="2000" b="1" dirty="0">
                <a:solidFill>
                  <a:schemeClr val="accent2"/>
                </a:solidFill>
                <a:latin typeface="メイリオ" panose="020B0604030504040204" pitchFamily="50" charset="-128"/>
                <a:ea typeface="メイリオ" panose="020B0604030504040204" pitchFamily="50" charset="-128"/>
              </a:rPr>
              <a:t>生活</a:t>
            </a:r>
            <a:r>
              <a:rPr lang="ja-JP" altLang="en-US" sz="2000" b="1" dirty="0" smtClean="0">
                <a:solidFill>
                  <a:schemeClr val="accent2"/>
                </a:solidFill>
                <a:latin typeface="メイリオ" panose="020B0604030504040204" pitchFamily="50" charset="-128"/>
                <a:ea typeface="メイリオ" panose="020B0604030504040204" pitchFamily="50" charset="-128"/>
              </a:rPr>
              <a:t>機能向上連携加算</a:t>
            </a:r>
            <a:r>
              <a:rPr lang="ja-JP" altLang="en-US" sz="1600" dirty="0" smtClean="0">
                <a:latin typeface="メイリオ" panose="020B0604030504040204" pitchFamily="50" charset="-128"/>
                <a:ea typeface="メイリオ" panose="020B0604030504040204" pitchFamily="50" charset="-128"/>
              </a:rPr>
              <a:t>（</a:t>
            </a:r>
            <a:r>
              <a:rPr lang="en-US" altLang="ja-JP" sz="1600" dirty="0" smtClean="0">
                <a:latin typeface="メイリオ" panose="020B0604030504040204" pitchFamily="50" charset="-128"/>
                <a:ea typeface="メイリオ" panose="020B0604030504040204" pitchFamily="50" charset="-128"/>
              </a:rPr>
              <a:t>R6</a:t>
            </a:r>
            <a:r>
              <a:rPr lang="ja-JP" altLang="en-US" sz="1600" dirty="0" smtClean="0">
                <a:latin typeface="メイリオ" panose="020B0604030504040204" pitchFamily="50" charset="-128"/>
                <a:ea typeface="メイリオ" panose="020B0604030504040204" pitchFamily="50" charset="-128"/>
              </a:rPr>
              <a:t>青本</a:t>
            </a:r>
            <a:r>
              <a:rPr lang="en-US" altLang="ja-JP" sz="1600" dirty="0" smtClean="0">
                <a:latin typeface="メイリオ" panose="020B0604030504040204" pitchFamily="50" charset="-128"/>
                <a:ea typeface="メイリオ" panose="020B0604030504040204" pitchFamily="50" charset="-128"/>
              </a:rPr>
              <a:t>P497</a:t>
            </a:r>
            <a:r>
              <a:rPr lang="ja-JP" altLang="en-US" sz="1600" dirty="0" smtClean="0">
                <a:latin typeface="メイリオ" panose="020B0604030504040204" pitchFamily="50" charset="-128"/>
                <a:ea typeface="メイリオ" panose="020B0604030504040204" pitchFamily="50" charset="-128"/>
              </a:rPr>
              <a:t>等参照）</a:t>
            </a:r>
            <a:endParaRPr lang="en-US" altLang="ja-JP" sz="16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■施設・事業所の機能訓練指導員、看護職員、介護職員、生活相談員</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その他の職種の者が</a:t>
            </a:r>
            <a:r>
              <a:rPr lang="ja-JP" altLang="en-US" sz="2000" dirty="0" smtClean="0">
                <a:solidFill>
                  <a:srgbClr val="FF0000"/>
                </a:solidFill>
                <a:latin typeface="メイリオ" panose="020B0604030504040204" pitchFamily="50" charset="-128"/>
                <a:ea typeface="メイリオ" panose="020B0604030504040204" pitchFamily="50" charset="-128"/>
              </a:rPr>
              <a:t>共同して</a:t>
            </a:r>
            <a:r>
              <a:rPr lang="ja-JP" altLang="en-US" sz="2000" dirty="0" smtClean="0">
                <a:latin typeface="メイリオ" panose="020B0604030504040204" pitchFamily="50" charset="-128"/>
                <a:ea typeface="メイリオ" panose="020B0604030504040204" pitchFamily="50" charset="-128"/>
              </a:rPr>
              <a:t>アセスメント、利用者の身体の状況等</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の評価及び</a:t>
            </a:r>
            <a:r>
              <a:rPr lang="ja-JP" altLang="en-US" sz="2000" dirty="0" smtClean="0">
                <a:solidFill>
                  <a:srgbClr val="FF0000"/>
                </a:solidFill>
                <a:latin typeface="メイリオ" panose="020B0604030504040204" pitchFamily="50" charset="-128"/>
                <a:ea typeface="メイリオ" panose="020B0604030504040204" pitchFamily="50" charset="-128"/>
              </a:rPr>
              <a:t>個別機能訓練計画の作成</a:t>
            </a:r>
            <a:r>
              <a:rPr lang="ja-JP" altLang="en-US" sz="2000" dirty="0" smtClean="0">
                <a:latin typeface="メイリオ" panose="020B0604030504040204" pitchFamily="50" charset="-128"/>
                <a:ea typeface="メイリオ" panose="020B0604030504040204" pitchFamily="50" charset="-128"/>
              </a:rPr>
              <a:t>を行っていること。</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■個別機能訓練計画には、利用者ごとにその目標、</a:t>
            </a:r>
            <a:r>
              <a:rPr lang="ja-JP" altLang="en-US" sz="2000" dirty="0" smtClean="0">
                <a:solidFill>
                  <a:srgbClr val="FF0000"/>
                </a:solidFill>
                <a:latin typeface="メイリオ" panose="020B0604030504040204" pitchFamily="50" charset="-128"/>
                <a:ea typeface="メイリオ" panose="020B0604030504040204" pitchFamily="50" charset="-128"/>
              </a:rPr>
              <a:t>実施時間</a:t>
            </a:r>
            <a:r>
              <a:rPr lang="ja-JP" altLang="en-US" sz="2000" dirty="0" smtClean="0">
                <a:latin typeface="メイリオ" panose="020B0604030504040204" pitchFamily="50" charset="-128"/>
                <a:ea typeface="メイリオ" panose="020B0604030504040204" pitchFamily="50" charset="-128"/>
              </a:rPr>
              <a:t>、実施方</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法等の内容を記載しなければならない。</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10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smtClean="0">
              <a:latin typeface="メイリオ" panose="020B0604030504040204" pitchFamily="50" charset="-128"/>
              <a:ea typeface="メイリオ" panose="020B0604030504040204" pitchFamily="50" charset="-128"/>
            </a:endParaRPr>
          </a:p>
          <a:p>
            <a:pPr marL="0" indent="0">
              <a:buClr>
                <a:srgbClr val="000000"/>
              </a:buClr>
              <a:buNone/>
            </a:pPr>
            <a:endParaRPr lang="en-US" altLang="ja-JP" sz="2000" dirty="0" smtClean="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報酬</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sp>
        <p:nvSpPr>
          <p:cNvPr id="5" name="テキスト ボックス 4"/>
          <p:cNvSpPr txBox="1"/>
          <p:nvPr/>
        </p:nvSpPr>
        <p:spPr>
          <a:xfrm>
            <a:off x="457200" y="4484096"/>
            <a:ext cx="8188158" cy="1446550"/>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a:t>
            </a: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eaLnBrk="0" fontAlgn="base" hangingPunct="0">
              <a:spcBef>
                <a:spcPct val="20000"/>
              </a:spcBef>
              <a:spcAft>
                <a:spcPct val="0"/>
              </a:spcAft>
              <a:buFont typeface="Wingdings" panose="05000000000000000000" pitchFamily="2" charset="2"/>
              <a:buChar char="l"/>
            </a:pPr>
            <a:r>
              <a:rPr lang="ja-JP" altLang="en-US" sz="2000" kern="0" dirty="0" smtClean="0">
                <a:solidFill>
                  <a:srgbClr val="000000"/>
                </a:solidFill>
                <a:latin typeface="メイリオ" panose="020B0604030504040204" pitchFamily="50" charset="-128"/>
                <a:ea typeface="メイリオ" panose="020B0604030504040204" pitchFamily="50" charset="-128"/>
              </a:rPr>
              <a:t>個別機能訓練計画等の記録から、多職種が共同して計画を作成したことが分からなかった。</a:t>
            </a:r>
            <a:endParaRPr lang="en-US" altLang="ja-JP" sz="2000" kern="0" dirty="0" smtClean="0">
              <a:solidFill>
                <a:srgbClr val="000000"/>
              </a:solidFill>
              <a:latin typeface="メイリオ" panose="020B0604030504040204" pitchFamily="50" charset="-128"/>
              <a:ea typeface="メイリオ" panose="020B0604030504040204" pitchFamily="50" charset="-128"/>
            </a:endParaRPr>
          </a:p>
          <a:p>
            <a:pPr marL="342900" lvl="0" indent="-342900" eaLnBrk="0" fontAlgn="base" hangingPunct="0">
              <a:spcBef>
                <a:spcPct val="20000"/>
              </a:spcBef>
              <a:spcAft>
                <a:spcPct val="0"/>
              </a:spcAft>
              <a:buFont typeface="Wingdings" panose="05000000000000000000" pitchFamily="2" charset="2"/>
              <a:buChar char="l"/>
            </a:pPr>
            <a:r>
              <a:rPr lang="ja-JP" altLang="en-US" sz="2000" kern="0" dirty="0" smtClean="0">
                <a:solidFill>
                  <a:srgbClr val="000000"/>
                </a:solidFill>
                <a:latin typeface="メイリオ" panose="020B0604030504040204" pitchFamily="50" charset="-128"/>
                <a:ea typeface="メイリオ" panose="020B0604030504040204" pitchFamily="50" charset="-128"/>
              </a:rPr>
              <a:t>個別機能訓練計画に実施時間について記載がなかった。</a:t>
            </a:r>
            <a:endParaRPr lang="en-US" altLang="ja-JP" sz="2000" kern="0" dirty="0" smtClean="0">
              <a:solidFill>
                <a:srgbClr val="000000"/>
              </a:solidFill>
              <a:latin typeface="メイリオ" panose="020B0604030504040204" pitchFamily="50" charset="-128"/>
              <a:ea typeface="メイリオ" panose="020B0604030504040204" pitchFamily="50" charset="-128"/>
            </a:endParaRPr>
          </a:p>
        </p:txBody>
      </p:sp>
      <p:pic>
        <p:nvPicPr>
          <p:cNvPr id="4"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00" y="6085100"/>
            <a:ext cx="406400" cy="406400"/>
          </a:xfrm>
          <a:prstGeom prst="rect">
            <a:avLst/>
          </a:prstGeom>
        </p:spPr>
      </p:pic>
    </p:spTree>
    <p:extLst>
      <p:ext uri="{BB962C8B-B14F-4D97-AF65-F5344CB8AC3E}">
        <p14:creationId xmlns:p14="http://schemas.microsoft.com/office/powerpoint/2010/main" val="549789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0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77888" y="1313102"/>
            <a:ext cx="8229600" cy="5408373"/>
          </a:xfrm>
        </p:spPr>
        <p:txBody>
          <a:bodyPr/>
          <a:lstStyle/>
          <a:p>
            <a:pPr marL="0" lvl="0" indent="0">
              <a:buNone/>
            </a:pPr>
            <a:r>
              <a:rPr lang="ja-JP" altLang="en-US" sz="2000" dirty="0" smtClean="0">
                <a:solidFill>
                  <a:srgbClr val="292929"/>
                </a:solidFill>
                <a:latin typeface="メイリオ" panose="020B0604030504040204" pitchFamily="50" charset="-128"/>
                <a:ea typeface="メイリオ" panose="020B0604030504040204" pitchFamily="50" charset="-128"/>
              </a:rPr>
              <a:t>（１）介護老人福祉施設、短期入所生活介護</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① </a:t>
            </a:r>
            <a:r>
              <a:rPr lang="ja-JP" altLang="en-US" sz="2000" b="1" dirty="0" smtClean="0">
                <a:solidFill>
                  <a:schemeClr val="accent2"/>
                </a:solidFill>
                <a:latin typeface="メイリオ" panose="020B0604030504040204" pitchFamily="50" charset="-128"/>
                <a:ea typeface="メイリオ" panose="020B0604030504040204" pitchFamily="50" charset="-128"/>
              </a:rPr>
              <a:t>看護体制加算</a:t>
            </a:r>
            <a:r>
              <a:rPr lang="en-US" altLang="ja-JP" sz="2000" b="1" dirty="0" smtClean="0">
                <a:solidFill>
                  <a:schemeClr val="accent2"/>
                </a:solidFill>
                <a:latin typeface="メイリオ" panose="020B0604030504040204" pitchFamily="50" charset="-128"/>
                <a:ea typeface="メイリオ" panose="020B0604030504040204" pitchFamily="50" charset="-128"/>
              </a:rPr>
              <a:t>Ⅱ</a:t>
            </a:r>
            <a:r>
              <a:rPr lang="ja-JP" altLang="en-US" sz="1600" dirty="0" smtClean="0">
                <a:latin typeface="メイリオ" panose="020B0604030504040204" pitchFamily="50" charset="-128"/>
                <a:ea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rPr>
              <a:t>R6</a:t>
            </a:r>
            <a:r>
              <a:rPr lang="ja-JP" altLang="en-US" sz="1600" dirty="0" smtClean="0">
                <a:latin typeface="メイリオ" panose="020B0604030504040204" pitchFamily="50" charset="-128"/>
                <a:ea typeface="メイリオ" panose="020B0604030504040204" pitchFamily="50" charset="-128"/>
              </a:rPr>
              <a:t>青本</a:t>
            </a:r>
            <a:r>
              <a:rPr lang="en-US" altLang="ja-JP" sz="1600" dirty="0" smtClean="0">
                <a:latin typeface="メイリオ" panose="020B0604030504040204" pitchFamily="50" charset="-128"/>
                <a:ea typeface="メイリオ" panose="020B0604030504040204" pitchFamily="50" charset="-128"/>
              </a:rPr>
              <a:t>P350</a:t>
            </a:r>
            <a:r>
              <a:rPr lang="ja-JP" altLang="en-US" sz="1600" dirty="0" err="1" smtClean="0">
                <a:latin typeface="メイリオ" panose="020B0604030504040204" pitchFamily="50" charset="-128"/>
                <a:ea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rPr>
              <a:t>P886</a:t>
            </a:r>
            <a:r>
              <a:rPr lang="ja-JP" altLang="en-US" sz="1600" dirty="0" smtClean="0">
                <a:latin typeface="メイリオ" panose="020B0604030504040204" pitchFamily="50" charset="-128"/>
                <a:ea typeface="メイリオ" panose="020B0604030504040204" pitchFamily="50" charset="-128"/>
              </a:rPr>
              <a:t>等参照）</a:t>
            </a:r>
            <a:endParaRPr lang="en-US" altLang="ja-JP" sz="16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看護職員の数が、入所者（利用者）の数が</a:t>
            </a:r>
            <a:r>
              <a:rPr lang="en-US" altLang="ja-JP" sz="2000" dirty="0" smtClean="0">
                <a:latin typeface="メイリオ" panose="020B0604030504040204" pitchFamily="50" charset="-128"/>
                <a:ea typeface="メイリオ" panose="020B0604030504040204" pitchFamily="50" charset="-128"/>
              </a:rPr>
              <a:t>25</a:t>
            </a:r>
            <a:r>
              <a:rPr lang="ja-JP" altLang="en-US" sz="2000" dirty="0" smtClean="0">
                <a:latin typeface="メイリオ" panose="020B0604030504040204" pitchFamily="50" charset="-128"/>
                <a:ea typeface="メイリオ" panose="020B0604030504040204" pitchFamily="50" charset="-128"/>
              </a:rPr>
              <a:t>又はその端数を増すごとに１以上であること、介護老人福祉施設においては、それに加えて最低基準に１を加えた数以上であること。また、</a:t>
            </a:r>
            <a:r>
              <a:rPr lang="en-US" altLang="ja-JP" sz="2000" dirty="0" smtClean="0">
                <a:latin typeface="メイリオ" panose="020B0604030504040204" pitchFamily="50" charset="-128"/>
                <a:ea typeface="メイリオ" panose="020B0604030504040204" pitchFamily="50" charset="-128"/>
              </a:rPr>
              <a:t>24</a:t>
            </a:r>
            <a:r>
              <a:rPr lang="ja-JP" altLang="en-US" sz="2000" dirty="0" smtClean="0">
                <a:latin typeface="メイリオ" panose="020B0604030504040204" pitchFamily="50" charset="-128"/>
                <a:ea typeface="メイリオ" panose="020B0604030504040204" pitchFamily="50" charset="-128"/>
              </a:rPr>
              <a:t>時間の連絡体制（オンコール等）を確保すること。</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▶次の点に十分注意すること。</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・本体施設と併設短期の看護職員を兼務する場合、</a:t>
            </a:r>
            <a:r>
              <a:rPr lang="ja-JP" altLang="en-US" sz="2000" dirty="0" smtClean="0">
                <a:solidFill>
                  <a:srgbClr val="FF0000"/>
                </a:solidFill>
                <a:latin typeface="メイリオ" panose="020B0604030504040204" pitchFamily="50" charset="-128"/>
                <a:ea typeface="メイリオ" panose="020B0604030504040204" pitchFamily="50" charset="-128"/>
              </a:rPr>
              <a:t>勤務実態等に応じて按分</a:t>
            </a:r>
            <a:r>
              <a:rPr lang="ja-JP" altLang="en-US" sz="2000" dirty="0" smtClean="0">
                <a:latin typeface="メイリオ" panose="020B0604030504040204" pitchFamily="50" charset="-128"/>
                <a:ea typeface="メイリオ" panose="020B0604030504040204" pitchFamily="50" charset="-128"/>
              </a:rPr>
              <a:t>し、常勤換算数を算出すること（</a:t>
            </a:r>
            <a:r>
              <a:rPr lang="en-US" altLang="ja-JP" sz="2000" dirty="0" smtClean="0">
                <a:latin typeface="メイリオ" panose="020B0604030504040204" pitchFamily="50" charset="-128"/>
                <a:ea typeface="メイリオ" panose="020B0604030504040204" pitchFamily="50" charset="-128"/>
              </a:rPr>
              <a:t>R6</a:t>
            </a:r>
            <a:r>
              <a:rPr lang="ja-JP" altLang="en-US" sz="2000" dirty="0" smtClean="0">
                <a:latin typeface="メイリオ" panose="020B0604030504040204" pitchFamily="50" charset="-128"/>
                <a:ea typeface="メイリオ" panose="020B0604030504040204" pitchFamily="50" charset="-128"/>
              </a:rPr>
              <a:t>緑本</a:t>
            </a:r>
            <a:r>
              <a:rPr lang="en-US" altLang="ja-JP" sz="2000" dirty="0" smtClean="0">
                <a:latin typeface="メイリオ" panose="020B0604030504040204" pitchFamily="50" charset="-128"/>
                <a:ea typeface="メイリオ" panose="020B0604030504040204" pitchFamily="50" charset="-128"/>
              </a:rPr>
              <a:t>P208</a:t>
            </a:r>
            <a:r>
              <a:rPr lang="ja-JP" altLang="en-US" sz="2000" dirty="0" smtClean="0">
                <a:latin typeface="メイリオ" panose="020B0604030504040204" pitchFamily="50" charset="-128"/>
                <a:ea typeface="メイリオ" panose="020B0604030504040204" pitchFamily="50" charset="-128"/>
              </a:rPr>
              <a:t>参照）。</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・看護職員が機能訓練指導員を兼務する場合、</a:t>
            </a:r>
            <a:r>
              <a:rPr lang="ja-JP" altLang="en-US" sz="2000" dirty="0" smtClean="0">
                <a:solidFill>
                  <a:srgbClr val="FF0000"/>
                </a:solidFill>
                <a:latin typeface="メイリオ" panose="020B0604030504040204" pitchFamily="50" charset="-128"/>
                <a:ea typeface="メイリオ" panose="020B0604030504040204" pitchFamily="50" charset="-128"/>
              </a:rPr>
              <a:t>機能訓練指導員としての業務に従事する時間</a:t>
            </a:r>
            <a:r>
              <a:rPr lang="ja-JP" altLang="en-US" sz="2000" dirty="0" smtClean="0">
                <a:latin typeface="メイリオ" panose="020B0604030504040204" pitchFamily="50" charset="-128"/>
                <a:ea typeface="メイリオ" panose="020B0604030504040204" pitchFamily="50" charset="-128"/>
              </a:rPr>
              <a:t>は、常勤換算の</a:t>
            </a:r>
            <a:r>
              <a:rPr lang="ja-JP" altLang="en-US" sz="2000" dirty="0" smtClean="0">
                <a:solidFill>
                  <a:srgbClr val="FF0000"/>
                </a:solidFill>
                <a:latin typeface="メイリオ" panose="020B0604030504040204" pitchFamily="50" charset="-128"/>
                <a:ea typeface="メイリオ" panose="020B0604030504040204" pitchFamily="50" charset="-128"/>
              </a:rPr>
              <a:t>看護職員数に含めない</a:t>
            </a:r>
            <a:r>
              <a:rPr lang="ja-JP" altLang="en-US" sz="2000" dirty="0" smtClean="0">
                <a:latin typeface="メイリオ" panose="020B0604030504040204" pitchFamily="50" charset="-128"/>
                <a:ea typeface="メイリオ" panose="020B0604030504040204" pitchFamily="50" charset="-128"/>
              </a:rPr>
              <a:t>こと（</a:t>
            </a:r>
            <a:r>
              <a:rPr lang="en-US" altLang="ja-JP" sz="2000" dirty="0" smtClean="0">
                <a:latin typeface="メイリオ" panose="020B0604030504040204" pitchFamily="50" charset="-128"/>
                <a:ea typeface="メイリオ" panose="020B0604030504040204" pitchFamily="50" charset="-128"/>
              </a:rPr>
              <a:t>R6</a:t>
            </a:r>
            <a:r>
              <a:rPr lang="ja-JP" altLang="en-US" sz="2000" dirty="0" smtClean="0">
                <a:latin typeface="メイリオ" panose="020B0604030504040204" pitchFamily="50" charset="-128"/>
                <a:ea typeface="メイリオ" panose="020B0604030504040204" pitchFamily="50" charset="-128"/>
              </a:rPr>
              <a:t>緑本</a:t>
            </a:r>
            <a:r>
              <a:rPr lang="en-US" altLang="ja-JP" sz="2000" dirty="0" smtClean="0">
                <a:latin typeface="メイリオ" panose="020B0604030504040204" pitchFamily="50" charset="-128"/>
                <a:ea typeface="メイリオ" panose="020B0604030504040204" pitchFamily="50" charset="-128"/>
              </a:rPr>
              <a:t>P209</a:t>
            </a:r>
            <a:r>
              <a:rPr lang="ja-JP" altLang="en-US" sz="2000" dirty="0" smtClean="0">
                <a:latin typeface="メイリオ" panose="020B0604030504040204" pitchFamily="50" charset="-128"/>
                <a:ea typeface="メイリオ" panose="020B0604030504040204" pitchFamily="50" charset="-128"/>
              </a:rPr>
              <a:t>参照）。</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ja-JP" altLang="en-US" sz="20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報酬</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sp>
        <p:nvSpPr>
          <p:cNvPr id="5" name="テキスト ボックス 4"/>
          <p:cNvSpPr txBox="1"/>
          <p:nvPr/>
        </p:nvSpPr>
        <p:spPr>
          <a:xfrm>
            <a:off x="488232" y="3474767"/>
            <a:ext cx="8208912" cy="769441"/>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a:t>
            </a: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eaLnBrk="0" fontAlgn="base" hangingPunct="0">
              <a:spcBef>
                <a:spcPct val="20000"/>
              </a:spcBef>
              <a:spcAft>
                <a:spcPct val="0"/>
              </a:spcAft>
              <a:buFont typeface="Wingdings" panose="05000000000000000000" pitchFamily="2" charset="2"/>
              <a:buChar char="l"/>
            </a:pPr>
            <a:r>
              <a:rPr lang="ja-JP" altLang="en-US" sz="2000" kern="0" dirty="0" smtClean="0">
                <a:solidFill>
                  <a:srgbClr val="000000"/>
                </a:solidFill>
                <a:latin typeface="メイリオ" panose="020B0604030504040204" pitchFamily="50" charset="-128"/>
                <a:ea typeface="メイリオ" panose="020B0604030504040204" pitchFamily="50" charset="-128"/>
              </a:rPr>
              <a:t>看護職員の常勤換算による配置数が明確になっていない。</a:t>
            </a:r>
            <a:endParaRPr kumimoji="1" lang="en-US" altLang="ja-JP"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endParaRPr>
          </a:p>
        </p:txBody>
      </p:sp>
      <p:pic>
        <p:nvPicPr>
          <p:cNvPr id="4"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12360" y="6085100"/>
            <a:ext cx="406400" cy="406400"/>
          </a:xfrm>
          <a:prstGeom prst="rect">
            <a:avLst/>
          </a:prstGeom>
        </p:spPr>
      </p:pic>
    </p:spTree>
    <p:extLst>
      <p:ext uri="{BB962C8B-B14F-4D97-AF65-F5344CB8AC3E}">
        <p14:creationId xmlns:p14="http://schemas.microsoft.com/office/powerpoint/2010/main" val="9398095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8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200" y="1313102"/>
            <a:ext cx="8229600" cy="4932123"/>
          </a:xfrm>
        </p:spPr>
        <p:txBody>
          <a:bodyPr/>
          <a:lstStyle/>
          <a:p>
            <a:pPr marL="0" lvl="0" indent="0">
              <a:buNone/>
            </a:pPr>
            <a:r>
              <a:rPr lang="ja-JP" altLang="en-US" sz="2000" dirty="0" smtClean="0">
                <a:solidFill>
                  <a:srgbClr val="292929"/>
                </a:solidFill>
                <a:latin typeface="メイリオ" panose="020B0604030504040204" pitchFamily="50" charset="-128"/>
                <a:ea typeface="メイリオ" panose="020B0604030504040204" pitchFamily="50" charset="-128"/>
              </a:rPr>
              <a:t>（１）介護老人福祉施設、短期入所生活介護</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② </a:t>
            </a:r>
            <a:r>
              <a:rPr lang="ja-JP" altLang="en-US" sz="2000" b="1" dirty="0" smtClean="0">
                <a:solidFill>
                  <a:schemeClr val="accent2"/>
                </a:solidFill>
                <a:latin typeface="メイリオ" panose="020B0604030504040204" pitchFamily="50" charset="-128"/>
                <a:ea typeface="メイリオ" panose="020B0604030504040204" pitchFamily="50" charset="-128"/>
              </a:rPr>
              <a:t>夜勤職員配置加算</a:t>
            </a:r>
            <a:r>
              <a:rPr lang="ja-JP" altLang="en-US" sz="1600" dirty="0" smtClean="0">
                <a:latin typeface="メイリオ" panose="020B0604030504040204" pitchFamily="50" charset="-128"/>
                <a:ea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rPr>
              <a:t>R6</a:t>
            </a:r>
            <a:r>
              <a:rPr lang="ja-JP" altLang="en-US" sz="1600" dirty="0" smtClean="0">
                <a:latin typeface="メイリオ" panose="020B0604030504040204" pitchFamily="50" charset="-128"/>
                <a:ea typeface="メイリオ" panose="020B0604030504040204" pitchFamily="50" charset="-128"/>
              </a:rPr>
              <a:t>青本</a:t>
            </a:r>
            <a:r>
              <a:rPr lang="en-US" altLang="ja-JP" sz="1600" dirty="0" smtClean="0">
                <a:latin typeface="メイリオ" panose="020B0604030504040204" pitchFamily="50" charset="-128"/>
                <a:ea typeface="メイリオ" panose="020B0604030504040204" pitchFamily="50" charset="-128"/>
              </a:rPr>
              <a:t>P356</a:t>
            </a:r>
            <a:r>
              <a:rPr lang="ja-JP" altLang="en-US" sz="1600" dirty="0" err="1" smtClean="0">
                <a:latin typeface="メイリオ" panose="020B0604030504040204" pitchFamily="50" charset="-128"/>
                <a:ea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rPr>
              <a:t>P888</a:t>
            </a:r>
            <a:r>
              <a:rPr lang="ja-JP" altLang="en-US" sz="1600" dirty="0" smtClean="0">
                <a:latin typeface="メイリオ" panose="020B0604030504040204" pitchFamily="50" charset="-128"/>
                <a:ea typeface="メイリオ" panose="020B0604030504040204" pitchFamily="50" charset="-128"/>
              </a:rPr>
              <a:t>等参照）</a:t>
            </a:r>
            <a:endParaRPr lang="en-US" altLang="ja-JP" sz="16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夜勤を行う介護職員又は看護職員の数が、最低基準を１以上上回っている場合に算定するもの。</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▶次の点に十分注意すること。</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・夜勤を行う職員の数は、歴月ごとに夜勤時間帯（</a:t>
            </a:r>
            <a:r>
              <a:rPr lang="ja-JP" altLang="en-US" sz="2000" dirty="0" smtClean="0">
                <a:solidFill>
                  <a:srgbClr val="FF0000"/>
                </a:solidFill>
                <a:latin typeface="メイリオ" panose="020B0604030504040204" pitchFamily="50" charset="-128"/>
                <a:ea typeface="メイリオ" panose="020B0604030504040204" pitchFamily="50" charset="-128"/>
              </a:rPr>
              <a:t>午後</a:t>
            </a:r>
            <a:r>
              <a:rPr lang="en-US" altLang="ja-JP" sz="2000" dirty="0" smtClean="0">
                <a:solidFill>
                  <a:srgbClr val="FF0000"/>
                </a:solidFill>
                <a:latin typeface="メイリオ" panose="020B0604030504040204" pitchFamily="50" charset="-128"/>
                <a:ea typeface="メイリオ" panose="020B0604030504040204" pitchFamily="50" charset="-128"/>
              </a:rPr>
              <a:t>10</a:t>
            </a:r>
            <a:r>
              <a:rPr lang="ja-JP" altLang="en-US" sz="2000" dirty="0" smtClean="0">
                <a:solidFill>
                  <a:srgbClr val="FF0000"/>
                </a:solidFill>
                <a:latin typeface="メイリオ" panose="020B0604030504040204" pitchFamily="50" charset="-128"/>
                <a:ea typeface="メイリオ" panose="020B0604030504040204" pitchFamily="50" charset="-128"/>
              </a:rPr>
              <a:t>時から翌日午前５時までの時間を含めた連続する</a:t>
            </a:r>
            <a:r>
              <a:rPr lang="en-US" altLang="ja-JP" sz="2000" dirty="0" smtClean="0">
                <a:solidFill>
                  <a:srgbClr val="FF0000"/>
                </a:solidFill>
                <a:latin typeface="メイリオ" panose="020B0604030504040204" pitchFamily="50" charset="-128"/>
                <a:ea typeface="メイリオ" panose="020B0604030504040204" pitchFamily="50" charset="-128"/>
              </a:rPr>
              <a:t>16</a:t>
            </a:r>
            <a:r>
              <a:rPr lang="ja-JP" altLang="en-US" sz="2000" dirty="0" smtClean="0">
                <a:solidFill>
                  <a:srgbClr val="FF0000"/>
                </a:solidFill>
                <a:latin typeface="メイリオ" panose="020B0604030504040204" pitchFamily="50" charset="-128"/>
                <a:ea typeface="メイリオ" panose="020B0604030504040204" pitchFamily="50" charset="-128"/>
              </a:rPr>
              <a:t>時間をいう。</a:t>
            </a:r>
            <a:r>
              <a:rPr lang="ja-JP" altLang="en-US" sz="2000" dirty="0" smtClean="0">
                <a:latin typeface="メイリオ" panose="020B0604030504040204" pitchFamily="50" charset="-128"/>
                <a:ea typeface="メイリオ" panose="020B0604030504040204" pitchFamily="50" charset="-128"/>
              </a:rPr>
              <a:t>）における延夜勤時間数を、当該月の日数に</a:t>
            </a:r>
            <a:r>
              <a:rPr lang="en-US" altLang="ja-JP" sz="2000" dirty="0" smtClean="0">
                <a:latin typeface="メイリオ" panose="020B0604030504040204" pitchFamily="50" charset="-128"/>
                <a:ea typeface="メイリオ" panose="020B0604030504040204" pitchFamily="50" charset="-128"/>
              </a:rPr>
              <a:t>16</a:t>
            </a:r>
            <a:r>
              <a:rPr lang="ja-JP" altLang="en-US" sz="2000" dirty="0" smtClean="0">
                <a:latin typeface="メイリオ" panose="020B0604030504040204" pitchFamily="50" charset="-128"/>
                <a:ea typeface="メイリオ" panose="020B0604030504040204" pitchFamily="50" charset="-128"/>
              </a:rPr>
              <a:t>を乗じて得た数で除することによって算定し、小数点第３位以下は切り捨てること。</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・夜勤を行う職員の数に、</a:t>
            </a:r>
            <a:r>
              <a:rPr lang="ja-JP" altLang="en-US" sz="2000" dirty="0" smtClean="0">
                <a:solidFill>
                  <a:srgbClr val="FF0000"/>
                </a:solidFill>
                <a:latin typeface="メイリオ" panose="020B0604030504040204" pitchFamily="50" charset="-128"/>
                <a:ea typeface="メイリオ" panose="020B0604030504040204" pitchFamily="50" charset="-128"/>
              </a:rPr>
              <a:t>生活相談員や機能訓練指導員としての勤務時間</a:t>
            </a:r>
            <a:r>
              <a:rPr lang="ja-JP" altLang="en-US" sz="2000" dirty="0" smtClean="0">
                <a:latin typeface="メイリオ" panose="020B0604030504040204" pitchFamily="50" charset="-128"/>
                <a:ea typeface="メイリオ" panose="020B0604030504040204" pitchFamily="50" charset="-128"/>
              </a:rPr>
              <a:t>を含まないこと。</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ja-JP" altLang="en-US" sz="20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報酬</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sp>
        <p:nvSpPr>
          <p:cNvPr id="5" name="テキスト ボックス 4"/>
          <p:cNvSpPr txBox="1"/>
          <p:nvPr/>
        </p:nvSpPr>
        <p:spPr>
          <a:xfrm>
            <a:off x="457200" y="2852936"/>
            <a:ext cx="8208912" cy="769441"/>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a:t>
            </a: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eaLnBrk="0" fontAlgn="base" hangingPunct="0">
              <a:spcBef>
                <a:spcPct val="20000"/>
              </a:spcBef>
              <a:spcAft>
                <a:spcPct val="0"/>
              </a:spcAft>
              <a:buFont typeface="Wingdings" panose="05000000000000000000" pitchFamily="2" charset="2"/>
              <a:buChar char="l"/>
            </a:pPr>
            <a:r>
              <a:rPr lang="ja-JP" altLang="en-US" sz="2000" kern="0" dirty="0" smtClean="0">
                <a:solidFill>
                  <a:srgbClr val="000000"/>
                </a:solidFill>
                <a:latin typeface="メイリオ" panose="020B0604030504040204" pitchFamily="50" charset="-128"/>
                <a:ea typeface="メイリオ" panose="020B0604030504040204" pitchFamily="50" charset="-128"/>
              </a:rPr>
              <a:t>必要な配置数を満たさないにもかかわらず、加算を算定していた。</a:t>
            </a:r>
            <a:endParaRPr kumimoji="1" lang="en-US" altLang="ja-JP"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endParaRPr>
          </a:p>
        </p:txBody>
      </p:sp>
      <p:pic>
        <p:nvPicPr>
          <p:cNvPr id="4"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16800" y="5838825"/>
            <a:ext cx="406400" cy="406400"/>
          </a:xfrm>
          <a:prstGeom prst="rect">
            <a:avLst/>
          </a:prstGeom>
        </p:spPr>
      </p:pic>
    </p:spTree>
    <p:extLst>
      <p:ext uri="{BB962C8B-B14F-4D97-AF65-F5344CB8AC3E}">
        <p14:creationId xmlns:p14="http://schemas.microsoft.com/office/powerpoint/2010/main" val="11168614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6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78591" y="1549788"/>
            <a:ext cx="8229600" cy="4525963"/>
          </a:xfrm>
        </p:spPr>
        <p:txBody>
          <a:bodyPr/>
          <a:lstStyle/>
          <a:p>
            <a:pPr marL="0" lvl="0" indent="0">
              <a:buNone/>
            </a:pPr>
            <a:r>
              <a:rPr lang="ja-JP" altLang="en-US" sz="2000" dirty="0" smtClean="0">
                <a:solidFill>
                  <a:srgbClr val="292929"/>
                </a:solidFill>
                <a:latin typeface="メイリオ" panose="020B0604030504040204" pitchFamily="50" charset="-128"/>
                <a:ea typeface="メイリオ" panose="020B0604030504040204" pitchFamily="50" charset="-128"/>
              </a:rPr>
              <a:t>（１）介護老人福祉施設、短期入所生活介護</a:t>
            </a:r>
            <a:endParaRPr lang="en-US" altLang="ja-JP" sz="2000" dirty="0" smtClean="0">
              <a:solidFill>
                <a:srgbClr val="292929"/>
              </a:solidFill>
              <a:latin typeface="メイリオ" panose="020B0604030504040204" pitchFamily="50" charset="-128"/>
              <a:ea typeface="メイリオ" panose="020B0604030504040204" pitchFamily="50" charset="-128"/>
            </a:endParaRPr>
          </a:p>
          <a:p>
            <a:pPr marL="0" lvl="0" indent="0">
              <a:buNone/>
            </a:pPr>
            <a:r>
              <a:rPr lang="ja-JP" altLang="en-US" sz="2000" dirty="0" smtClean="0">
                <a:latin typeface="メイリオ" panose="020B0604030504040204" pitchFamily="50" charset="-128"/>
                <a:ea typeface="メイリオ" panose="020B0604030504040204" pitchFamily="50" charset="-128"/>
              </a:rPr>
              <a:t>③ </a:t>
            </a:r>
            <a:r>
              <a:rPr lang="ja-JP" altLang="en-US" sz="2000" b="1" dirty="0">
                <a:solidFill>
                  <a:schemeClr val="accent2"/>
                </a:solidFill>
                <a:latin typeface="メイリオ" panose="020B0604030504040204" pitchFamily="50" charset="-128"/>
                <a:ea typeface="メイリオ" panose="020B0604030504040204" pitchFamily="50" charset="-128"/>
              </a:rPr>
              <a:t>生活</a:t>
            </a:r>
            <a:r>
              <a:rPr lang="ja-JP" altLang="en-US" sz="2000" b="1" dirty="0" smtClean="0">
                <a:solidFill>
                  <a:schemeClr val="accent2"/>
                </a:solidFill>
                <a:latin typeface="メイリオ" panose="020B0604030504040204" pitchFamily="50" charset="-128"/>
                <a:ea typeface="メイリオ" panose="020B0604030504040204" pitchFamily="50" charset="-128"/>
              </a:rPr>
              <a:t>機能向上連携加算</a:t>
            </a:r>
            <a:r>
              <a:rPr lang="ja-JP" altLang="en-US" sz="1600" dirty="0" smtClean="0">
                <a:latin typeface="メイリオ" panose="020B0604030504040204" pitchFamily="50" charset="-128"/>
                <a:ea typeface="メイリオ" panose="020B0604030504040204" pitchFamily="50" charset="-128"/>
              </a:rPr>
              <a:t>（</a:t>
            </a:r>
            <a:r>
              <a:rPr lang="en-US" altLang="ja-JP" sz="1600" dirty="0" smtClean="0">
                <a:latin typeface="メイリオ" panose="020B0604030504040204" pitchFamily="50" charset="-128"/>
                <a:ea typeface="メイリオ" panose="020B0604030504040204" pitchFamily="50" charset="-128"/>
              </a:rPr>
              <a:t>R6</a:t>
            </a:r>
            <a:r>
              <a:rPr lang="ja-JP" altLang="en-US" sz="1600" dirty="0" smtClean="0">
                <a:latin typeface="メイリオ" panose="020B0604030504040204" pitchFamily="50" charset="-128"/>
                <a:ea typeface="メイリオ" panose="020B0604030504040204" pitchFamily="50" charset="-128"/>
              </a:rPr>
              <a:t>青本</a:t>
            </a:r>
            <a:r>
              <a:rPr lang="en-US" altLang="ja-JP" sz="1600" dirty="0" smtClean="0">
                <a:latin typeface="メイリオ" panose="020B0604030504040204" pitchFamily="50" charset="-128"/>
                <a:ea typeface="メイリオ" panose="020B0604030504040204" pitchFamily="50" charset="-128"/>
              </a:rPr>
              <a:t>P497</a:t>
            </a:r>
            <a:r>
              <a:rPr lang="ja-JP" altLang="en-US" sz="1600" dirty="0" err="1" smtClean="0">
                <a:latin typeface="メイリオ" panose="020B0604030504040204" pitchFamily="50" charset="-128"/>
                <a:ea typeface="メイリオ" panose="020B0604030504040204" pitchFamily="50" charset="-128"/>
              </a:rPr>
              <a:t>、</a:t>
            </a:r>
            <a:r>
              <a:rPr lang="en-US" altLang="ja-JP" sz="1600" dirty="0" smtClean="0">
                <a:latin typeface="メイリオ" panose="020B0604030504040204" pitchFamily="50" charset="-128"/>
                <a:ea typeface="メイリオ" panose="020B0604030504040204" pitchFamily="50" charset="-128"/>
              </a:rPr>
              <a:t>P892</a:t>
            </a:r>
            <a:r>
              <a:rPr lang="ja-JP" altLang="en-US" sz="1600" dirty="0" smtClean="0">
                <a:latin typeface="メイリオ" panose="020B0604030504040204" pitchFamily="50" charset="-128"/>
                <a:ea typeface="メイリオ" panose="020B0604030504040204" pitchFamily="50" charset="-128"/>
              </a:rPr>
              <a:t>等参照）</a:t>
            </a:r>
            <a:endParaRPr lang="en-US" altLang="ja-JP" sz="16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■施設・事業所の機能訓練指導員、看護職員、介護職員、生活相談員その他の職種の者が</a:t>
            </a:r>
            <a:r>
              <a:rPr lang="ja-JP" altLang="en-US" sz="2000" dirty="0" smtClean="0">
                <a:solidFill>
                  <a:srgbClr val="FF0000"/>
                </a:solidFill>
                <a:latin typeface="メイリオ" panose="020B0604030504040204" pitchFamily="50" charset="-128"/>
                <a:ea typeface="メイリオ" panose="020B0604030504040204" pitchFamily="50" charset="-128"/>
              </a:rPr>
              <a:t>共同して</a:t>
            </a:r>
            <a:r>
              <a:rPr lang="ja-JP" altLang="en-US" sz="2000" dirty="0" smtClean="0">
                <a:latin typeface="メイリオ" panose="020B0604030504040204" pitchFamily="50" charset="-128"/>
                <a:ea typeface="メイリオ" panose="020B0604030504040204" pitchFamily="50" charset="-128"/>
              </a:rPr>
              <a:t>アセスメント、利用者の身体の状況等の評価及び</a:t>
            </a:r>
            <a:r>
              <a:rPr lang="ja-JP" altLang="en-US" sz="2000" dirty="0" smtClean="0">
                <a:solidFill>
                  <a:srgbClr val="FF0000"/>
                </a:solidFill>
                <a:latin typeface="メイリオ" panose="020B0604030504040204" pitchFamily="50" charset="-128"/>
                <a:ea typeface="メイリオ" panose="020B0604030504040204" pitchFamily="50" charset="-128"/>
              </a:rPr>
              <a:t>個別機能訓練計画の作成</a:t>
            </a:r>
            <a:r>
              <a:rPr lang="ja-JP" altLang="en-US" sz="2000" dirty="0" smtClean="0">
                <a:latin typeface="メイリオ" panose="020B0604030504040204" pitchFamily="50" charset="-128"/>
                <a:ea typeface="メイリオ" panose="020B0604030504040204" pitchFamily="50" charset="-128"/>
              </a:rPr>
              <a:t>を行っていること。</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■個別機能訓練計画には、利用者ごとにその目標、</a:t>
            </a:r>
            <a:r>
              <a:rPr lang="ja-JP" altLang="en-US" sz="2000" dirty="0" smtClean="0">
                <a:solidFill>
                  <a:srgbClr val="FF0000"/>
                </a:solidFill>
                <a:latin typeface="メイリオ" panose="020B0604030504040204" pitchFamily="50" charset="-128"/>
                <a:ea typeface="メイリオ" panose="020B0604030504040204" pitchFamily="50" charset="-128"/>
              </a:rPr>
              <a:t>実施時間</a:t>
            </a:r>
            <a:r>
              <a:rPr lang="ja-JP" altLang="en-US" sz="2000" dirty="0" smtClean="0">
                <a:latin typeface="メイリオ" panose="020B0604030504040204" pitchFamily="50" charset="-128"/>
                <a:ea typeface="メイリオ" panose="020B0604030504040204" pitchFamily="50" charset="-128"/>
              </a:rPr>
              <a:t>、実施方法等の内容を記載しなければならない。</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10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smtClean="0">
              <a:latin typeface="メイリオ" panose="020B0604030504040204" pitchFamily="50" charset="-128"/>
              <a:ea typeface="メイリオ" panose="020B0604030504040204" pitchFamily="50" charset="-128"/>
            </a:endParaRPr>
          </a:p>
          <a:p>
            <a:pPr marL="0" indent="0">
              <a:buClr>
                <a:srgbClr val="000000"/>
              </a:buClr>
              <a:buNone/>
            </a:pPr>
            <a:endParaRPr lang="en-US" altLang="ja-JP" sz="2000" dirty="0" smtClean="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報酬</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sp>
        <p:nvSpPr>
          <p:cNvPr id="5" name="テキスト ボックス 4"/>
          <p:cNvSpPr txBox="1"/>
          <p:nvPr/>
        </p:nvSpPr>
        <p:spPr>
          <a:xfrm>
            <a:off x="478591" y="4149080"/>
            <a:ext cx="8208912" cy="1446550"/>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a:t>
            </a: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eaLnBrk="0" fontAlgn="base" hangingPunct="0">
              <a:spcBef>
                <a:spcPct val="20000"/>
              </a:spcBef>
              <a:spcAft>
                <a:spcPct val="0"/>
              </a:spcAft>
              <a:buFont typeface="Wingdings" panose="05000000000000000000" pitchFamily="2" charset="2"/>
              <a:buChar char="l"/>
            </a:pPr>
            <a:r>
              <a:rPr lang="ja-JP" altLang="en-US" sz="2000" kern="0" dirty="0" smtClean="0">
                <a:solidFill>
                  <a:srgbClr val="000000"/>
                </a:solidFill>
                <a:latin typeface="メイリオ" panose="020B0604030504040204" pitchFamily="50" charset="-128"/>
                <a:ea typeface="メイリオ" panose="020B0604030504040204" pitchFamily="50" charset="-128"/>
              </a:rPr>
              <a:t>個別機能訓練計画等の記録から、多職種が共同して計画を作成したことが分からなかった。</a:t>
            </a:r>
            <a:endParaRPr lang="en-US" altLang="ja-JP" sz="2000" kern="0" dirty="0" smtClean="0">
              <a:solidFill>
                <a:srgbClr val="000000"/>
              </a:solidFill>
              <a:latin typeface="メイリオ" panose="020B0604030504040204" pitchFamily="50" charset="-128"/>
              <a:ea typeface="メイリオ" panose="020B0604030504040204" pitchFamily="50" charset="-128"/>
            </a:endParaRPr>
          </a:p>
          <a:p>
            <a:pPr marL="342900" lvl="0" indent="-342900" eaLnBrk="0" fontAlgn="base" hangingPunct="0">
              <a:spcBef>
                <a:spcPct val="20000"/>
              </a:spcBef>
              <a:spcAft>
                <a:spcPct val="0"/>
              </a:spcAft>
              <a:buFont typeface="Wingdings" panose="05000000000000000000" pitchFamily="2" charset="2"/>
              <a:buChar char="l"/>
            </a:pPr>
            <a:r>
              <a:rPr lang="ja-JP" altLang="en-US" sz="2000" kern="0" dirty="0" smtClean="0">
                <a:solidFill>
                  <a:srgbClr val="000000"/>
                </a:solidFill>
                <a:latin typeface="メイリオ" panose="020B0604030504040204" pitchFamily="50" charset="-128"/>
                <a:ea typeface="メイリオ" panose="020B0604030504040204" pitchFamily="50" charset="-128"/>
              </a:rPr>
              <a:t>個別機能訓練計画に実施時間について記載がなかった。</a:t>
            </a:r>
            <a:endParaRPr lang="en-US" altLang="ja-JP" sz="2000" kern="0" dirty="0" smtClean="0">
              <a:solidFill>
                <a:srgbClr val="000000"/>
              </a:solidFill>
              <a:latin typeface="メイリオ" panose="020B0604030504040204" pitchFamily="50" charset="-128"/>
              <a:ea typeface="メイリオ" panose="020B0604030504040204" pitchFamily="50" charset="-128"/>
            </a:endParaRPr>
          </a:p>
        </p:txBody>
      </p:sp>
      <p:pic>
        <p:nvPicPr>
          <p:cNvPr id="2"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6376" y="5838825"/>
            <a:ext cx="406400" cy="406400"/>
          </a:xfrm>
          <a:prstGeom prst="rect">
            <a:avLst/>
          </a:prstGeom>
        </p:spPr>
      </p:pic>
    </p:spTree>
    <p:extLst>
      <p:ext uri="{BB962C8B-B14F-4D97-AF65-F5344CB8AC3E}">
        <p14:creationId xmlns:p14="http://schemas.microsoft.com/office/powerpoint/2010/main" val="21662666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9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200" y="1394464"/>
            <a:ext cx="8229600" cy="4525963"/>
          </a:xfrm>
        </p:spPr>
        <p:txBody>
          <a:bodyPr/>
          <a:lstStyle/>
          <a:p>
            <a:pPr marL="0" lvl="0" indent="0">
              <a:buNone/>
            </a:pPr>
            <a:r>
              <a:rPr lang="ja-JP" altLang="en-US" sz="2000" dirty="0" smtClean="0">
                <a:solidFill>
                  <a:srgbClr val="292929"/>
                </a:solidFill>
                <a:latin typeface="メイリオ" panose="020B0604030504040204" pitchFamily="50" charset="-128"/>
                <a:ea typeface="メイリオ" panose="020B0604030504040204" pitchFamily="50" charset="-128"/>
              </a:rPr>
              <a:t>（１）介護老人福祉施設</a:t>
            </a:r>
            <a:endParaRPr lang="en-US" altLang="ja-JP" sz="2000" dirty="0" smtClean="0">
              <a:solidFill>
                <a:srgbClr val="292929"/>
              </a:solidFill>
              <a:latin typeface="メイリオ" panose="020B0604030504040204" pitchFamily="50" charset="-128"/>
              <a:ea typeface="メイリオ" panose="020B0604030504040204" pitchFamily="50" charset="-128"/>
            </a:endParaRPr>
          </a:p>
          <a:p>
            <a:pPr marL="0" indent="0">
              <a:buNone/>
            </a:pPr>
            <a:r>
              <a:rPr lang="ja-JP" altLang="en-US" sz="2000" dirty="0" smtClean="0">
                <a:latin typeface="メイリオ" panose="020B0604030504040204" pitchFamily="50" charset="-128"/>
                <a:ea typeface="メイリオ" panose="020B0604030504040204" pitchFamily="50" charset="-128"/>
              </a:rPr>
              <a:t>④ </a:t>
            </a:r>
            <a:r>
              <a:rPr lang="ja-JP" altLang="en-US" sz="2000" b="1" dirty="0">
                <a:solidFill>
                  <a:schemeClr val="accent2"/>
                </a:solidFill>
                <a:latin typeface="メイリオ" panose="020B0604030504040204" pitchFamily="50" charset="-128"/>
                <a:ea typeface="メイリオ" panose="020B0604030504040204" pitchFamily="50" charset="-128"/>
              </a:rPr>
              <a:t>個別機能</a:t>
            </a:r>
            <a:r>
              <a:rPr lang="ja-JP" altLang="en-US" sz="2000" b="1" dirty="0" smtClean="0">
                <a:solidFill>
                  <a:schemeClr val="accent2"/>
                </a:solidFill>
                <a:latin typeface="メイリオ" panose="020B0604030504040204" pitchFamily="50" charset="-128"/>
                <a:ea typeface="メイリオ" panose="020B0604030504040204" pitchFamily="50" charset="-128"/>
              </a:rPr>
              <a:t>訓練加算</a:t>
            </a:r>
            <a:r>
              <a:rPr lang="ja-JP" altLang="en-US" sz="1600" dirty="0" smtClean="0">
                <a:latin typeface="メイリオ" panose="020B0604030504040204" pitchFamily="50" charset="-128"/>
                <a:ea typeface="メイリオ" panose="020B0604030504040204" pitchFamily="50" charset="-128"/>
              </a:rPr>
              <a:t>（</a:t>
            </a:r>
            <a:r>
              <a:rPr lang="en-US" altLang="ja-JP" sz="1600" dirty="0" smtClean="0">
                <a:latin typeface="メイリオ" panose="020B0604030504040204" pitchFamily="50" charset="-128"/>
                <a:ea typeface="メイリオ" panose="020B0604030504040204" pitchFamily="50" charset="-128"/>
              </a:rPr>
              <a:t>R6</a:t>
            </a:r>
            <a:r>
              <a:rPr lang="ja-JP" altLang="en-US" sz="1600" dirty="0" smtClean="0">
                <a:latin typeface="メイリオ" panose="020B0604030504040204" pitchFamily="50" charset="-128"/>
                <a:ea typeface="メイリオ" panose="020B0604030504040204" pitchFamily="50" charset="-128"/>
              </a:rPr>
              <a:t>青本</a:t>
            </a:r>
            <a:r>
              <a:rPr lang="en-US" altLang="ja-JP" sz="1600" dirty="0" smtClean="0">
                <a:latin typeface="メイリオ" panose="020B0604030504040204" pitchFamily="50" charset="-128"/>
                <a:ea typeface="メイリオ" panose="020B0604030504040204" pitchFamily="50" charset="-128"/>
              </a:rPr>
              <a:t>P894</a:t>
            </a:r>
            <a:r>
              <a:rPr lang="ja-JP" altLang="en-US" sz="1600" dirty="0" smtClean="0">
                <a:latin typeface="メイリオ" panose="020B0604030504040204" pitchFamily="50" charset="-128"/>
                <a:ea typeface="メイリオ" panose="020B0604030504040204" pitchFamily="50" charset="-128"/>
              </a:rPr>
              <a:t>等参照）</a:t>
            </a:r>
            <a:endParaRPr lang="en-US" altLang="ja-JP" sz="16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■施設</a:t>
            </a:r>
            <a:r>
              <a:rPr lang="ja-JP" altLang="en-US" sz="2000" dirty="0">
                <a:latin typeface="メイリオ" panose="020B0604030504040204" pitchFamily="50" charset="-128"/>
                <a:ea typeface="メイリオ" panose="020B0604030504040204" pitchFamily="50" charset="-128"/>
              </a:rPr>
              <a:t>に</a:t>
            </a:r>
            <a:r>
              <a:rPr lang="ja-JP" altLang="en-US" sz="2000" dirty="0" smtClean="0">
                <a:latin typeface="メイリオ" panose="020B0604030504040204" pitchFamily="50" charset="-128"/>
                <a:ea typeface="メイリオ" panose="020B0604030504040204" pitchFamily="50" charset="-128"/>
              </a:rPr>
              <a:t>おいて、機能訓練指導員、看護職員、介護職員、生活相談員その他の職種の者が</a:t>
            </a:r>
            <a:r>
              <a:rPr lang="ja-JP" altLang="en-US" sz="2000" dirty="0" smtClean="0">
                <a:solidFill>
                  <a:srgbClr val="FF0000"/>
                </a:solidFill>
                <a:latin typeface="メイリオ" panose="020B0604030504040204" pitchFamily="50" charset="-128"/>
                <a:ea typeface="メイリオ" panose="020B0604030504040204" pitchFamily="50" charset="-128"/>
              </a:rPr>
              <a:t>共同して個別機能訓練計画の作成</a:t>
            </a:r>
            <a:r>
              <a:rPr lang="ja-JP" altLang="en-US" sz="2000" dirty="0" smtClean="0">
                <a:latin typeface="メイリオ" panose="020B0604030504040204" pitchFamily="50" charset="-128"/>
                <a:ea typeface="メイリオ" panose="020B0604030504040204" pitchFamily="50" charset="-128"/>
              </a:rPr>
              <a:t>を行っていること。</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■個別機能訓練に関する記録（</a:t>
            </a:r>
            <a:r>
              <a:rPr lang="ja-JP" altLang="en-US" sz="2000" dirty="0" smtClean="0">
                <a:solidFill>
                  <a:srgbClr val="FF0000"/>
                </a:solidFill>
                <a:latin typeface="メイリオ" panose="020B0604030504040204" pitchFamily="50" charset="-128"/>
                <a:ea typeface="メイリオ" panose="020B0604030504040204" pitchFamily="50" charset="-128"/>
              </a:rPr>
              <a:t>実施時間</a:t>
            </a:r>
            <a:r>
              <a:rPr lang="ja-JP" altLang="en-US" sz="2000" dirty="0" smtClean="0">
                <a:latin typeface="メイリオ" panose="020B0604030504040204" pitchFamily="50" charset="-128"/>
                <a:ea typeface="メイリオ" panose="020B0604030504040204" pitchFamily="50" charset="-128"/>
              </a:rPr>
              <a:t>、訓練内容、担当者等）は利用者ごとに保管。</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10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smtClean="0">
              <a:latin typeface="メイリオ" panose="020B0604030504040204" pitchFamily="50" charset="-128"/>
              <a:ea typeface="メイリオ" panose="020B0604030504040204" pitchFamily="50" charset="-128"/>
            </a:endParaRPr>
          </a:p>
          <a:p>
            <a:pPr marL="0" indent="0">
              <a:buClr>
                <a:srgbClr val="000000"/>
              </a:buClr>
              <a:buNone/>
            </a:pPr>
            <a:endParaRPr lang="en-US" altLang="ja-JP" sz="2000" dirty="0" smtClean="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報酬</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sp>
        <p:nvSpPr>
          <p:cNvPr id="5" name="テキスト ボックス 4"/>
          <p:cNvSpPr txBox="1"/>
          <p:nvPr/>
        </p:nvSpPr>
        <p:spPr>
          <a:xfrm>
            <a:off x="457200" y="4149080"/>
            <a:ext cx="8208912" cy="1446550"/>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a:t>
            </a: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eaLnBrk="0" fontAlgn="base" hangingPunct="0">
              <a:spcBef>
                <a:spcPct val="20000"/>
              </a:spcBef>
              <a:spcAft>
                <a:spcPct val="0"/>
              </a:spcAft>
              <a:buFont typeface="Wingdings" panose="05000000000000000000" pitchFamily="2" charset="2"/>
              <a:buChar char="l"/>
            </a:pPr>
            <a:r>
              <a:rPr lang="ja-JP" altLang="en-US" sz="2000" kern="0" dirty="0" smtClean="0">
                <a:solidFill>
                  <a:srgbClr val="000000"/>
                </a:solidFill>
                <a:latin typeface="メイリオ" panose="020B0604030504040204" pitchFamily="50" charset="-128"/>
                <a:ea typeface="メイリオ" panose="020B0604030504040204" pitchFamily="50" charset="-128"/>
              </a:rPr>
              <a:t>個別機能訓練計画等の記録から、多職種が共同して計画を作成したことが分からなかった。</a:t>
            </a:r>
            <a:endParaRPr lang="en-US" altLang="ja-JP" sz="2000" kern="0" dirty="0" smtClean="0">
              <a:solidFill>
                <a:srgbClr val="000000"/>
              </a:solidFill>
              <a:latin typeface="メイリオ" panose="020B0604030504040204" pitchFamily="50" charset="-128"/>
              <a:ea typeface="メイリオ" panose="020B0604030504040204" pitchFamily="50" charset="-128"/>
            </a:endParaRPr>
          </a:p>
          <a:p>
            <a:pPr marL="342900" lvl="0" indent="-342900" eaLnBrk="0" fontAlgn="base" hangingPunct="0">
              <a:spcBef>
                <a:spcPct val="20000"/>
              </a:spcBef>
              <a:spcAft>
                <a:spcPct val="0"/>
              </a:spcAft>
              <a:buFont typeface="Wingdings" panose="05000000000000000000" pitchFamily="2" charset="2"/>
              <a:buChar char="l"/>
            </a:pPr>
            <a:r>
              <a:rPr lang="ja-JP" altLang="en-US" sz="2000" kern="0" dirty="0" smtClean="0">
                <a:solidFill>
                  <a:srgbClr val="000000"/>
                </a:solidFill>
                <a:latin typeface="メイリオ" panose="020B0604030504040204" pitchFamily="50" charset="-128"/>
                <a:ea typeface="メイリオ" panose="020B0604030504040204" pitchFamily="50" charset="-128"/>
              </a:rPr>
              <a:t>個別機能訓練に関する記録に実施時間について記載がなかった。</a:t>
            </a:r>
            <a:endParaRPr lang="en-US" altLang="ja-JP" sz="2000" kern="0" dirty="0" smtClean="0">
              <a:solidFill>
                <a:srgbClr val="000000"/>
              </a:solidFill>
              <a:latin typeface="メイリオ" panose="020B0604030504040204" pitchFamily="50" charset="-128"/>
              <a:ea typeface="メイリオ" panose="020B0604030504040204" pitchFamily="50" charset="-128"/>
            </a:endParaRPr>
          </a:p>
        </p:txBody>
      </p:sp>
      <p:pic>
        <p:nvPicPr>
          <p:cNvPr id="4"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43751" y="5922134"/>
            <a:ext cx="406400" cy="406400"/>
          </a:xfrm>
          <a:prstGeom prst="rect">
            <a:avLst/>
          </a:prstGeom>
        </p:spPr>
      </p:pic>
    </p:spTree>
    <p:extLst>
      <p:ext uri="{BB962C8B-B14F-4D97-AF65-F5344CB8AC3E}">
        <p14:creationId xmlns:p14="http://schemas.microsoft.com/office/powerpoint/2010/main" val="4372726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7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200" y="1484784"/>
            <a:ext cx="8486385" cy="4525963"/>
          </a:xfrm>
        </p:spPr>
        <p:txBody>
          <a:bodyPr/>
          <a:lstStyle/>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（１）介護老人福祉施設</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⑤</a:t>
            </a:r>
            <a:r>
              <a:rPr lang="ja-JP" altLang="en-US" sz="2000" b="1" dirty="0" smtClean="0">
                <a:solidFill>
                  <a:schemeClr val="accent2"/>
                </a:solidFill>
                <a:latin typeface="メイリオ" panose="020B0604030504040204" pitchFamily="50" charset="-128"/>
                <a:ea typeface="メイリオ" panose="020B0604030504040204" pitchFamily="50" charset="-128"/>
              </a:rPr>
              <a:t>退所時情報提供加算</a:t>
            </a:r>
            <a:r>
              <a:rPr lang="ja-JP" altLang="en-US" sz="1600" dirty="0" smtClean="0">
                <a:latin typeface="メイリオ" panose="020B0604030504040204" pitchFamily="50" charset="-128"/>
                <a:ea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rPr>
              <a:t>6</a:t>
            </a:r>
            <a:r>
              <a:rPr lang="ja-JP" altLang="en-US" sz="1600" dirty="0" smtClean="0">
                <a:latin typeface="メイリオ" panose="020B0604030504040204" pitchFamily="50" charset="-128"/>
                <a:ea typeface="メイリオ" panose="020B0604030504040204" pitchFamily="50" charset="-128"/>
              </a:rPr>
              <a:t>青本</a:t>
            </a:r>
            <a:r>
              <a:rPr lang="en-US" altLang="ja-JP" sz="1600" dirty="0" smtClean="0">
                <a:latin typeface="メイリオ" panose="020B0604030504040204" pitchFamily="50" charset="-128"/>
                <a:ea typeface="メイリオ" panose="020B0604030504040204" pitchFamily="50" charset="-128"/>
              </a:rPr>
              <a:t>P904</a:t>
            </a:r>
            <a:r>
              <a:rPr lang="ja-JP" altLang="en-US" sz="1600" dirty="0" smtClean="0">
                <a:latin typeface="メイリオ" panose="020B0604030504040204" pitchFamily="50" charset="-128"/>
                <a:ea typeface="メイリオ" panose="020B0604030504040204" pitchFamily="50" charset="-128"/>
              </a:rPr>
              <a:t>等参照）</a:t>
            </a:r>
            <a:endParaRPr lang="en-US" altLang="ja-JP" sz="16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■入所者が退所し、医療機関に入院する場合において、当該医療機関に対して、当該入所者の同意を得て、当該入所者の心身の状況、生活歴等の情報を提供した上で、当該入所者の紹介を行った場合に</a:t>
            </a:r>
            <a:r>
              <a:rPr lang="ja-JP" altLang="en-US" sz="2000" dirty="0" smtClean="0">
                <a:latin typeface="メイリオ" panose="020B0604030504040204" pitchFamily="50" charset="-128"/>
                <a:ea typeface="メイリオ" panose="020B0604030504040204" pitchFamily="50" charset="-128"/>
              </a:rPr>
              <a:t>算定</a:t>
            </a:r>
            <a:endParaRPr lang="en-US" altLang="ja-JP" sz="2000" dirty="0" smtClean="0">
              <a:latin typeface="メイリオ" panose="020B0604030504040204" pitchFamily="50" charset="-128"/>
              <a:ea typeface="メイリオ" panose="020B0604030504040204" pitchFamily="50" charset="-128"/>
            </a:endParaRPr>
          </a:p>
          <a:p>
            <a:pPr>
              <a:buClr>
                <a:srgbClr val="000000"/>
              </a:buClr>
              <a:buFont typeface="Wingdings" panose="05000000000000000000" pitchFamily="2" charset="2"/>
              <a:buChar char="n"/>
            </a:pPr>
            <a:r>
              <a:rPr lang="ja-JP" altLang="en-US" sz="2000" dirty="0" smtClean="0">
                <a:latin typeface="メイリオ" panose="020B0604030504040204" pitchFamily="50" charset="-128"/>
                <a:ea typeface="メイリオ" panose="020B0604030504040204" pitchFamily="50" charset="-128"/>
              </a:rPr>
              <a:t>医療機関に対して、別紙様式</a:t>
            </a:r>
            <a:r>
              <a:rPr lang="en-US" altLang="ja-JP" sz="2000" dirty="0" smtClean="0">
                <a:latin typeface="メイリオ" panose="020B0604030504040204" pitchFamily="50" charset="-128"/>
                <a:ea typeface="メイリオ" panose="020B0604030504040204" pitchFamily="50" charset="-128"/>
              </a:rPr>
              <a:t>13</a:t>
            </a:r>
            <a:r>
              <a:rPr lang="ja-JP" altLang="en-US" sz="2000" dirty="0" smtClean="0">
                <a:latin typeface="メイリオ" panose="020B0604030504040204" pitchFamily="50" charset="-128"/>
                <a:ea typeface="メイリオ" panose="020B0604030504040204" pitchFamily="50" charset="-128"/>
              </a:rPr>
              <a:t>により交付し、交付した文書の写しを介護記録等に添付すること</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10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報酬</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sp>
        <p:nvSpPr>
          <p:cNvPr id="5" name="テキスト ボックス 4"/>
          <p:cNvSpPr txBox="1"/>
          <p:nvPr/>
        </p:nvSpPr>
        <p:spPr>
          <a:xfrm>
            <a:off x="595935" y="4077072"/>
            <a:ext cx="8208912" cy="1077218"/>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a:t>
            </a: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eaLnBrk="0" fontAlgn="base" hangingPunct="0">
              <a:spcBef>
                <a:spcPct val="20000"/>
              </a:spcBef>
              <a:spcAft>
                <a:spcPct val="0"/>
              </a:spcAft>
              <a:buFont typeface="Wingdings" panose="05000000000000000000" pitchFamily="2" charset="2"/>
              <a:buChar char="l"/>
            </a:pPr>
            <a:r>
              <a:rPr lang="ja-JP" altLang="en-US" sz="2000" kern="0" dirty="0" smtClean="0">
                <a:solidFill>
                  <a:srgbClr val="000000"/>
                </a:solidFill>
                <a:latin typeface="メイリオ" panose="020B0604030504040204" pitchFamily="50" charset="-128"/>
                <a:ea typeface="メイリオ" panose="020B0604030504040204" pitchFamily="50" charset="-128"/>
              </a:rPr>
              <a:t>医療機関に情報提供をしていないにもかかわらず、当加算を算定した。（職員間の連携が不十分で提供を失念していた）</a:t>
            </a:r>
            <a:endParaRPr kumimoji="1" lang="en-US" altLang="ja-JP"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endParaRPr>
          </a:p>
        </p:txBody>
      </p:sp>
      <p:pic>
        <p:nvPicPr>
          <p:cNvPr id="2"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36595" y="5604347"/>
            <a:ext cx="406400" cy="406400"/>
          </a:xfrm>
          <a:prstGeom prst="rect">
            <a:avLst/>
          </a:prstGeom>
        </p:spPr>
      </p:pic>
    </p:spTree>
    <p:extLst>
      <p:ext uri="{BB962C8B-B14F-4D97-AF65-F5344CB8AC3E}">
        <p14:creationId xmlns:p14="http://schemas.microsoft.com/office/powerpoint/2010/main" val="16202612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83772" y="1412776"/>
            <a:ext cx="8229600" cy="4525963"/>
          </a:xfrm>
        </p:spPr>
        <p:txBody>
          <a:bodyPr/>
          <a:lstStyle/>
          <a:p>
            <a:pPr marL="0" lvl="0" indent="0">
              <a:buNone/>
            </a:pPr>
            <a:r>
              <a:rPr lang="ja-JP" altLang="en-US" sz="2000" dirty="0" smtClean="0">
                <a:solidFill>
                  <a:srgbClr val="292929"/>
                </a:solidFill>
                <a:latin typeface="メイリオ" panose="020B0604030504040204" pitchFamily="50" charset="-128"/>
                <a:ea typeface="メイリオ" panose="020B0604030504040204" pitchFamily="50" charset="-128"/>
              </a:rPr>
              <a:t>（１）介護老人福祉施設</a:t>
            </a:r>
            <a:endParaRPr lang="en-US" altLang="ja-JP" sz="2000" dirty="0" smtClean="0">
              <a:solidFill>
                <a:srgbClr val="292929"/>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⑥ </a:t>
            </a:r>
            <a:r>
              <a:rPr lang="ja-JP" altLang="en-US" sz="2000" b="1" dirty="0">
                <a:solidFill>
                  <a:schemeClr val="accent2"/>
                </a:solidFill>
                <a:latin typeface="メイリオ" panose="020B0604030504040204" pitchFamily="50" charset="-128"/>
                <a:ea typeface="メイリオ" panose="020B0604030504040204" pitchFamily="50" charset="-128"/>
              </a:rPr>
              <a:t>口腔衛生</a:t>
            </a:r>
            <a:r>
              <a:rPr lang="ja-JP" altLang="en-US" sz="2000" b="1" dirty="0" smtClean="0">
                <a:solidFill>
                  <a:schemeClr val="accent2"/>
                </a:solidFill>
                <a:latin typeface="メイリオ" panose="020B0604030504040204" pitchFamily="50" charset="-128"/>
                <a:ea typeface="メイリオ" panose="020B0604030504040204" pitchFamily="50" charset="-128"/>
              </a:rPr>
              <a:t>管理加算</a:t>
            </a:r>
            <a:r>
              <a:rPr lang="ja-JP" altLang="en-US" sz="1600" dirty="0" smtClean="0">
                <a:latin typeface="メイリオ" panose="020B0604030504040204" pitchFamily="50" charset="-128"/>
                <a:ea typeface="メイリオ" panose="020B0604030504040204" pitchFamily="50" charset="-128"/>
              </a:rPr>
              <a:t>（</a:t>
            </a:r>
            <a:r>
              <a:rPr lang="en-US" altLang="ja-JP" sz="1600" dirty="0" smtClean="0">
                <a:latin typeface="メイリオ" panose="020B0604030504040204" pitchFamily="50" charset="-128"/>
                <a:ea typeface="メイリオ" panose="020B0604030504040204" pitchFamily="50" charset="-128"/>
              </a:rPr>
              <a:t>R6</a:t>
            </a:r>
            <a:r>
              <a:rPr lang="ja-JP" altLang="en-US" sz="1600" dirty="0" smtClean="0">
                <a:latin typeface="メイリオ" panose="020B0604030504040204" pitchFamily="50" charset="-128"/>
                <a:ea typeface="メイリオ" panose="020B0604030504040204" pitchFamily="50" charset="-128"/>
              </a:rPr>
              <a:t>青本</a:t>
            </a:r>
            <a:r>
              <a:rPr lang="en-US" altLang="ja-JP" sz="1600" dirty="0" smtClean="0">
                <a:latin typeface="メイリオ" panose="020B0604030504040204" pitchFamily="50" charset="-128"/>
                <a:ea typeface="メイリオ" panose="020B0604030504040204" pitchFamily="50" charset="-128"/>
              </a:rPr>
              <a:t>P912</a:t>
            </a:r>
            <a:r>
              <a:rPr lang="ja-JP" altLang="en-US" sz="1600" dirty="0" err="1" smtClean="0">
                <a:latin typeface="メイリオ" panose="020B0604030504040204" pitchFamily="50" charset="-128"/>
                <a:ea typeface="メイリオ" panose="020B0604030504040204" pitchFamily="50" charset="-128"/>
              </a:rPr>
              <a:t>、</a:t>
            </a:r>
            <a:r>
              <a:rPr lang="en-US" altLang="ja-JP" sz="1600" dirty="0" smtClean="0">
                <a:latin typeface="メイリオ" panose="020B0604030504040204" pitchFamily="50" charset="-128"/>
                <a:ea typeface="メイリオ" panose="020B0604030504040204" pitchFamily="50" charset="-128"/>
              </a:rPr>
              <a:t>913</a:t>
            </a:r>
            <a:r>
              <a:rPr lang="ja-JP" altLang="en-US" sz="1600" dirty="0" smtClean="0">
                <a:latin typeface="メイリオ" panose="020B0604030504040204" pitchFamily="50" charset="-128"/>
                <a:ea typeface="メイリオ" panose="020B0604030504040204" pitchFamily="50" charset="-128"/>
              </a:rPr>
              <a:t>等参照）</a:t>
            </a:r>
            <a:endParaRPr lang="en-US" altLang="ja-JP" sz="16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歯科</a:t>
            </a:r>
            <a:r>
              <a:rPr lang="ja-JP" altLang="en-US" sz="2000" dirty="0" smtClean="0">
                <a:latin typeface="メイリオ" panose="020B0604030504040204" pitchFamily="50" charset="-128"/>
                <a:ea typeface="メイリオ" panose="020B0604030504040204" pitchFamily="50" charset="-128"/>
              </a:rPr>
              <a:t>衛生士は、口腔に関する問題点、歯科医師からの指示内容の要点、歯科衛生士が実施した口腔衛生の管理の内容、入所者に係る口腔清掃等について介護職員への具体的な技術的助言及び指導の内容及びその他必要と思われる事項に係る記録を</a:t>
            </a:r>
            <a:r>
              <a:rPr lang="ja-JP" altLang="en-US" sz="2000" dirty="0" smtClean="0">
                <a:solidFill>
                  <a:srgbClr val="FF0000"/>
                </a:solidFill>
                <a:latin typeface="メイリオ" panose="020B0604030504040204" pitchFamily="50" charset="-128"/>
                <a:ea typeface="メイリオ" panose="020B0604030504040204" pitchFamily="50" charset="-128"/>
              </a:rPr>
              <a:t>別紙様式３を参考として</a:t>
            </a:r>
            <a:r>
              <a:rPr lang="ja-JP" altLang="en-US" sz="2000" dirty="0" smtClean="0">
                <a:latin typeface="メイリオ" panose="020B0604030504040204" pitchFamily="50" charset="-128"/>
                <a:ea typeface="メイリオ" panose="020B0604030504040204" pitchFamily="50" charset="-128"/>
              </a:rPr>
              <a:t>作成し、施設に提出すること。</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smtClean="0">
              <a:latin typeface="メイリオ" panose="020B0604030504040204" pitchFamily="50" charset="-128"/>
              <a:ea typeface="メイリオ" panose="020B0604030504040204" pitchFamily="50" charset="-128"/>
            </a:endParaRPr>
          </a:p>
          <a:p>
            <a:pPr marL="0" indent="0">
              <a:buClr>
                <a:srgbClr val="000000"/>
              </a:buClr>
              <a:buNone/>
            </a:pP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en-US" altLang="ja-JP" sz="2000" dirty="0" smtClean="0">
                <a:latin typeface="メイリオ" panose="020B0604030504040204" pitchFamily="50" charset="-128"/>
                <a:ea typeface="メイリオ" panose="020B0604030504040204" pitchFamily="50" charset="-128"/>
              </a:rPr>
              <a:t>※</a:t>
            </a:r>
            <a:r>
              <a:rPr lang="ja-JP" altLang="en-US" sz="2000" dirty="0" smtClean="0">
                <a:latin typeface="メイリオ" panose="020B0604030504040204" pitchFamily="50" charset="-128"/>
                <a:ea typeface="メイリオ" panose="020B0604030504040204" pitchFamily="50" charset="-128"/>
              </a:rPr>
              <a:t>別紙様式３については、</a:t>
            </a:r>
            <a:r>
              <a:rPr lang="en-US" altLang="ja-JP" sz="2000" dirty="0" smtClean="0">
                <a:latin typeface="メイリオ" panose="020B0604030504040204" pitchFamily="50" charset="-128"/>
                <a:ea typeface="メイリオ" panose="020B0604030504040204" pitchFamily="50" charset="-128"/>
              </a:rPr>
              <a:t>R6</a:t>
            </a:r>
            <a:r>
              <a:rPr lang="ja-JP" altLang="en-US" sz="2000" dirty="0" smtClean="0">
                <a:latin typeface="メイリオ" panose="020B0604030504040204" pitchFamily="50" charset="-128"/>
                <a:ea typeface="メイリオ" panose="020B0604030504040204" pitchFamily="50" charset="-128"/>
              </a:rPr>
              <a:t>緑本</a:t>
            </a:r>
            <a:r>
              <a:rPr lang="en-US" altLang="ja-JP" sz="2000" dirty="0" smtClean="0">
                <a:latin typeface="メイリオ" panose="020B0604030504040204" pitchFamily="50" charset="-128"/>
                <a:ea typeface="メイリオ" panose="020B0604030504040204" pitchFamily="50" charset="-128"/>
              </a:rPr>
              <a:t>P949</a:t>
            </a:r>
            <a:r>
              <a:rPr lang="ja-JP" altLang="en-US" sz="2000" dirty="0" smtClean="0">
                <a:latin typeface="メイリオ" panose="020B0604030504040204" pitchFamily="50" charset="-128"/>
                <a:ea typeface="メイリオ" panose="020B0604030504040204" pitchFamily="50" charset="-128"/>
              </a:rPr>
              <a:t>を参照してください。</a:t>
            </a:r>
            <a:endParaRPr lang="ja-JP" altLang="en-US" sz="20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報酬</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sp>
        <p:nvSpPr>
          <p:cNvPr id="5" name="テキスト ボックス 4"/>
          <p:cNvSpPr txBox="1"/>
          <p:nvPr/>
        </p:nvSpPr>
        <p:spPr>
          <a:xfrm>
            <a:off x="460059" y="4149080"/>
            <a:ext cx="8232308" cy="1077218"/>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a:t>
            </a: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eaLnBrk="0" fontAlgn="base" hangingPunct="0">
              <a:spcBef>
                <a:spcPct val="20000"/>
              </a:spcBef>
              <a:spcAft>
                <a:spcPct val="0"/>
              </a:spcAft>
              <a:buFont typeface="Wingdings" panose="05000000000000000000" pitchFamily="2" charset="2"/>
              <a:buChar char="l"/>
            </a:pPr>
            <a:r>
              <a:rPr lang="ja-JP" altLang="en-US" sz="2000" kern="0" dirty="0" smtClean="0">
                <a:solidFill>
                  <a:srgbClr val="000000"/>
                </a:solidFill>
                <a:latin typeface="メイリオ" panose="020B0604030504040204" pitchFamily="50" charset="-128"/>
                <a:ea typeface="メイリオ" panose="020B0604030504040204" pitchFamily="50" charset="-128"/>
              </a:rPr>
              <a:t>別紙様式３を使用せず、短期入所生活介護の口腔</a:t>
            </a:r>
            <a:r>
              <a:rPr lang="ja-JP" altLang="en-US" sz="2000" kern="0" dirty="0">
                <a:solidFill>
                  <a:srgbClr val="000000"/>
                </a:solidFill>
                <a:latin typeface="メイリオ" panose="020B0604030504040204" pitchFamily="50" charset="-128"/>
                <a:ea typeface="メイリオ" panose="020B0604030504040204" pitchFamily="50" charset="-128"/>
              </a:rPr>
              <a:t>連携強化</a:t>
            </a:r>
            <a:r>
              <a:rPr lang="ja-JP" altLang="en-US" sz="2000" kern="0" dirty="0" smtClean="0">
                <a:solidFill>
                  <a:srgbClr val="000000"/>
                </a:solidFill>
                <a:latin typeface="メイリオ" panose="020B0604030504040204" pitchFamily="50" charset="-128"/>
                <a:ea typeface="メイリオ" panose="020B0604030504040204" pitchFamily="50" charset="-128"/>
              </a:rPr>
              <a:t>加算の様式を使用していた。</a:t>
            </a:r>
            <a:endParaRPr lang="en-US" altLang="ja-JP" sz="2000" kern="0" dirty="0" smtClean="0">
              <a:solidFill>
                <a:srgbClr val="000000"/>
              </a:solidFill>
              <a:latin typeface="メイリオ" panose="020B0604030504040204" pitchFamily="50" charset="-128"/>
              <a:ea typeface="メイリオ" panose="020B0604030504040204" pitchFamily="50" charset="-128"/>
            </a:endParaRPr>
          </a:p>
        </p:txBody>
      </p:sp>
      <p:pic>
        <p:nvPicPr>
          <p:cNvPr id="7"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40352" y="5685582"/>
            <a:ext cx="406400" cy="406400"/>
          </a:xfrm>
          <a:prstGeom prst="rect">
            <a:avLst/>
          </a:prstGeom>
        </p:spPr>
      </p:pic>
    </p:spTree>
    <p:extLst>
      <p:ext uri="{BB962C8B-B14F-4D97-AF65-F5344CB8AC3E}">
        <p14:creationId xmlns:p14="http://schemas.microsoft.com/office/powerpoint/2010/main" val="29884838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4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46856" y="1389396"/>
            <a:ext cx="8229600" cy="4525963"/>
          </a:xfrm>
        </p:spPr>
        <p:txBody>
          <a:bodyPr/>
          <a:lstStyle/>
          <a:p>
            <a:pPr marL="0" lvl="0" indent="0">
              <a:buNone/>
            </a:pPr>
            <a:r>
              <a:rPr lang="ja-JP" altLang="en-US" sz="2000" dirty="0" smtClean="0">
                <a:solidFill>
                  <a:srgbClr val="292929"/>
                </a:solidFill>
                <a:latin typeface="メイリオ" panose="020B0604030504040204" pitchFamily="50" charset="-128"/>
                <a:ea typeface="メイリオ" panose="020B0604030504040204" pitchFamily="50" charset="-128"/>
              </a:rPr>
              <a:t>（１）介護老人福祉施設、短期入所生活介護</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⑦ </a:t>
            </a:r>
            <a:r>
              <a:rPr lang="ja-JP" altLang="en-US" sz="2000" b="1" dirty="0">
                <a:solidFill>
                  <a:schemeClr val="accent2"/>
                </a:solidFill>
                <a:latin typeface="メイリオ" panose="020B0604030504040204" pitchFamily="50" charset="-128"/>
                <a:ea typeface="メイリオ" panose="020B0604030504040204" pitchFamily="50" charset="-128"/>
              </a:rPr>
              <a:t>サービス提供</a:t>
            </a:r>
            <a:r>
              <a:rPr lang="ja-JP" altLang="en-US" sz="2000" b="1" dirty="0" smtClean="0">
                <a:solidFill>
                  <a:schemeClr val="accent2"/>
                </a:solidFill>
                <a:latin typeface="メイリオ" panose="020B0604030504040204" pitchFamily="50" charset="-128"/>
                <a:ea typeface="メイリオ" panose="020B0604030504040204" pitchFamily="50" charset="-128"/>
              </a:rPr>
              <a:t>体制強化加算</a:t>
            </a:r>
            <a:r>
              <a:rPr lang="ja-JP" altLang="en-US" sz="1600" dirty="0" smtClean="0">
                <a:latin typeface="メイリオ" panose="020B0604030504040204" pitchFamily="50" charset="-128"/>
                <a:ea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rPr>
              <a:t>R6</a:t>
            </a:r>
            <a:r>
              <a:rPr lang="ja-JP" altLang="en-US" sz="1600" dirty="0" smtClean="0">
                <a:latin typeface="メイリオ" panose="020B0604030504040204" pitchFamily="50" charset="-128"/>
                <a:ea typeface="メイリオ" panose="020B0604030504040204" pitchFamily="50" charset="-128"/>
              </a:rPr>
              <a:t>青本</a:t>
            </a:r>
            <a:r>
              <a:rPr lang="en-US" altLang="ja-JP" sz="1600" dirty="0" smtClean="0">
                <a:latin typeface="メイリオ" panose="020B0604030504040204" pitchFamily="50" charset="-128"/>
                <a:ea typeface="メイリオ" panose="020B0604030504040204" pitchFamily="50" charset="-128"/>
              </a:rPr>
              <a:t>P368</a:t>
            </a:r>
            <a:r>
              <a:rPr lang="ja-JP" altLang="en-US" sz="1600" dirty="0" err="1" smtClean="0">
                <a:latin typeface="メイリオ" panose="020B0604030504040204" pitchFamily="50" charset="-128"/>
                <a:ea typeface="メイリオ" panose="020B0604030504040204" pitchFamily="50" charset="-128"/>
              </a:rPr>
              <a:t>、</a:t>
            </a:r>
            <a:r>
              <a:rPr lang="en-US" altLang="ja-JP" sz="1600" dirty="0" smtClean="0">
                <a:latin typeface="メイリオ" panose="020B0604030504040204" pitchFamily="50" charset="-128"/>
                <a:ea typeface="メイリオ" panose="020B0604030504040204" pitchFamily="50" charset="-128"/>
              </a:rPr>
              <a:t>934</a:t>
            </a:r>
            <a:r>
              <a:rPr lang="ja-JP" altLang="en-US" sz="1600" dirty="0" smtClean="0">
                <a:latin typeface="メイリオ" panose="020B0604030504040204" pitchFamily="50" charset="-128"/>
                <a:ea typeface="メイリオ" panose="020B0604030504040204" pitchFamily="50" charset="-128"/>
              </a:rPr>
              <a:t>等参照）</a:t>
            </a:r>
            <a:endParaRPr lang="en-US" altLang="ja-JP" sz="16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介護</a:t>
            </a:r>
            <a:r>
              <a:rPr lang="ja-JP" altLang="en-US" sz="2000" dirty="0" smtClean="0">
                <a:latin typeface="メイリオ" panose="020B0604030504040204" pitchFamily="50" charset="-128"/>
                <a:ea typeface="メイリオ" panose="020B0604030504040204" pitchFamily="50" charset="-128"/>
              </a:rPr>
              <a:t>職員に占める介護福祉士の割合が一定以上の場合等に算定するもの。</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1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▶職員の割合は、前年度（３月を除く）の平均により算出するものであるが、</a:t>
            </a:r>
            <a:r>
              <a:rPr lang="ja-JP" altLang="en-US" sz="2000" dirty="0" smtClean="0">
                <a:solidFill>
                  <a:srgbClr val="FF0000"/>
                </a:solidFill>
                <a:latin typeface="メイリオ" panose="020B0604030504040204" pitchFamily="50" charset="-128"/>
                <a:ea typeface="メイリオ" panose="020B0604030504040204" pitchFamily="50" charset="-128"/>
              </a:rPr>
              <a:t>計算に含めていない介護職員がいないか、介護福祉士資格の有無や勤続年数に誤りがないか</a:t>
            </a:r>
            <a:r>
              <a:rPr lang="ja-JP" altLang="en-US" sz="2000" dirty="0" smtClean="0">
                <a:latin typeface="メイリオ" panose="020B0604030504040204" pitchFamily="50" charset="-128"/>
                <a:ea typeface="メイリオ" panose="020B0604030504040204" pitchFamily="50" charset="-128"/>
              </a:rPr>
              <a:t>等を</a:t>
            </a:r>
            <a:r>
              <a:rPr lang="ja-JP" altLang="en-US" sz="2000" dirty="0" smtClean="0">
                <a:solidFill>
                  <a:srgbClr val="FF0000"/>
                </a:solidFill>
                <a:latin typeface="メイリオ" panose="020B0604030504040204" pitchFamily="50" charset="-128"/>
                <a:ea typeface="メイリオ" panose="020B0604030504040204" pitchFamily="50" charset="-128"/>
              </a:rPr>
              <a:t>十分に確認</a:t>
            </a:r>
            <a:r>
              <a:rPr lang="ja-JP" altLang="en-US" sz="2000" dirty="0" smtClean="0">
                <a:latin typeface="メイリオ" panose="020B0604030504040204" pitchFamily="50" charset="-128"/>
                <a:ea typeface="メイリオ" panose="020B0604030504040204" pitchFamily="50" charset="-128"/>
              </a:rPr>
              <a:t>のうえ、算定をすること。また、算出の記録は適切に保管すること。</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ja-JP" altLang="en-US" sz="20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報酬</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sp>
        <p:nvSpPr>
          <p:cNvPr id="5" name="テキスト ボックス 4"/>
          <p:cNvSpPr txBox="1"/>
          <p:nvPr/>
        </p:nvSpPr>
        <p:spPr>
          <a:xfrm>
            <a:off x="477888" y="2852936"/>
            <a:ext cx="8208912" cy="1077218"/>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a:t>
            </a: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eaLnBrk="0" fontAlgn="base" hangingPunct="0">
              <a:spcBef>
                <a:spcPct val="20000"/>
              </a:spcBef>
              <a:spcAft>
                <a:spcPct val="0"/>
              </a:spcAft>
              <a:buFont typeface="Wingdings" panose="05000000000000000000" pitchFamily="2" charset="2"/>
              <a:buChar char="l"/>
            </a:pPr>
            <a:r>
              <a:rPr lang="ja-JP" altLang="en-US" sz="2000" kern="0" dirty="0" smtClean="0">
                <a:solidFill>
                  <a:srgbClr val="000000"/>
                </a:solidFill>
                <a:latin typeface="メイリオ" panose="020B0604030504040204" pitchFamily="50" charset="-128"/>
                <a:ea typeface="メイリオ" panose="020B0604030504040204" pitchFamily="50" charset="-128"/>
              </a:rPr>
              <a:t>実績が必要な割合を満たさないにもかかわらず、当加算を算定していた。</a:t>
            </a:r>
            <a:endParaRPr kumimoji="1" lang="en-US" altLang="ja-JP"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endParaRPr>
          </a:p>
        </p:txBody>
      </p:sp>
      <p:pic>
        <p:nvPicPr>
          <p:cNvPr id="4"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16800" y="5469136"/>
            <a:ext cx="406400" cy="406400"/>
          </a:xfrm>
          <a:prstGeom prst="rect">
            <a:avLst/>
          </a:prstGeom>
        </p:spPr>
      </p:pic>
    </p:spTree>
    <p:extLst>
      <p:ext uri="{BB962C8B-B14F-4D97-AF65-F5344CB8AC3E}">
        <p14:creationId xmlns:p14="http://schemas.microsoft.com/office/powerpoint/2010/main" val="20198851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6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46856" y="1415008"/>
            <a:ext cx="8229600" cy="4525963"/>
          </a:xfrm>
        </p:spPr>
        <p:txBody>
          <a:bodyPr/>
          <a:lstStyle/>
          <a:p>
            <a:pPr marL="0" lvl="0" indent="0">
              <a:buNone/>
            </a:pPr>
            <a:r>
              <a:rPr lang="ja-JP" altLang="en-US" sz="2000" dirty="0" smtClean="0">
                <a:solidFill>
                  <a:srgbClr val="292929"/>
                </a:solidFill>
                <a:latin typeface="メイリオ" panose="020B0604030504040204" pitchFamily="50" charset="-128"/>
                <a:ea typeface="メイリオ" panose="020B0604030504040204" pitchFamily="50" charset="-128"/>
              </a:rPr>
              <a:t>（２）短期入所生活介護</a:t>
            </a:r>
            <a:endParaRPr lang="en-US" altLang="ja-JP" sz="2000" dirty="0" smtClean="0">
              <a:solidFill>
                <a:srgbClr val="292929"/>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① </a:t>
            </a:r>
            <a:r>
              <a:rPr lang="ja-JP" altLang="en-US" sz="2000" b="1" dirty="0" smtClean="0">
                <a:solidFill>
                  <a:schemeClr val="accent2"/>
                </a:solidFill>
                <a:latin typeface="メイリオ" panose="020B0604030504040204" pitchFamily="50" charset="-128"/>
                <a:ea typeface="メイリオ" panose="020B0604030504040204" pitchFamily="50" charset="-128"/>
              </a:rPr>
              <a:t>緊急短期入所受入加算</a:t>
            </a:r>
            <a:r>
              <a:rPr lang="ja-JP" altLang="en-US" sz="1600" dirty="0" smtClean="0">
                <a:latin typeface="メイリオ" panose="020B0604030504040204" pitchFamily="50" charset="-128"/>
                <a:ea typeface="メイリオ" panose="020B0604030504040204" pitchFamily="50" charset="-128"/>
              </a:rPr>
              <a:t>（</a:t>
            </a:r>
            <a:r>
              <a:rPr lang="en-US" altLang="ja-JP" sz="1600" dirty="0" smtClean="0">
                <a:latin typeface="メイリオ" panose="020B0604030504040204" pitchFamily="50" charset="-128"/>
                <a:ea typeface="メイリオ" panose="020B0604030504040204" pitchFamily="50" charset="-128"/>
              </a:rPr>
              <a:t>R6</a:t>
            </a:r>
            <a:r>
              <a:rPr lang="ja-JP" altLang="en-US" sz="1600" dirty="0" smtClean="0">
                <a:latin typeface="メイリオ" panose="020B0604030504040204" pitchFamily="50" charset="-128"/>
                <a:ea typeface="メイリオ" panose="020B0604030504040204" pitchFamily="50" charset="-128"/>
              </a:rPr>
              <a:t>青本</a:t>
            </a:r>
            <a:r>
              <a:rPr lang="en-US" altLang="ja-JP" sz="1600" dirty="0" smtClean="0">
                <a:latin typeface="メイリオ" panose="020B0604030504040204" pitchFamily="50" charset="-128"/>
                <a:ea typeface="メイリオ" panose="020B0604030504040204" pitchFamily="50" charset="-128"/>
              </a:rPr>
              <a:t>P360</a:t>
            </a:r>
            <a:r>
              <a:rPr lang="ja-JP" altLang="en-US" sz="1600" dirty="0" err="1" smtClean="0">
                <a:latin typeface="メイリオ" panose="020B0604030504040204" pitchFamily="50" charset="-128"/>
                <a:ea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rPr>
              <a:t>361</a:t>
            </a:r>
            <a:r>
              <a:rPr lang="ja-JP" altLang="en-US" sz="1600" dirty="0" smtClean="0">
                <a:latin typeface="メイリオ" panose="020B0604030504040204" pitchFamily="50" charset="-128"/>
                <a:ea typeface="メイリオ" panose="020B0604030504040204" pitchFamily="50" charset="-128"/>
              </a:rPr>
              <a:t>等参照）</a:t>
            </a:r>
            <a:endParaRPr lang="en-US" altLang="ja-JP" sz="16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■緊急利用者にかかる</a:t>
            </a:r>
            <a:r>
              <a:rPr lang="ja-JP" altLang="en-US" sz="2000" dirty="0" smtClean="0">
                <a:solidFill>
                  <a:srgbClr val="FF0000"/>
                </a:solidFill>
                <a:latin typeface="メイリオ" panose="020B0604030504040204" pitchFamily="50" charset="-128"/>
                <a:ea typeface="メイリオ" panose="020B0604030504040204" pitchFamily="50" charset="-128"/>
              </a:rPr>
              <a:t>変更前</a:t>
            </a:r>
            <a:r>
              <a:rPr lang="ja-JP" altLang="en-US" sz="2000" dirty="0" smtClean="0">
                <a:latin typeface="メイリオ" panose="020B0604030504040204" pitchFamily="50" charset="-128"/>
                <a:ea typeface="メイリオ" panose="020B0604030504040204" pitchFamily="50" charset="-128"/>
              </a:rPr>
              <a:t>後の</a:t>
            </a:r>
            <a:r>
              <a:rPr lang="ja-JP" altLang="en-US" sz="2000" dirty="0" smtClean="0">
                <a:solidFill>
                  <a:srgbClr val="FF0000"/>
                </a:solidFill>
                <a:latin typeface="メイリオ" panose="020B0604030504040204" pitchFamily="50" charset="-128"/>
                <a:ea typeface="メイリオ" panose="020B0604030504040204" pitchFamily="50" charset="-128"/>
              </a:rPr>
              <a:t>居宅サービス計画</a:t>
            </a:r>
            <a:r>
              <a:rPr lang="ja-JP" altLang="en-US" sz="2000" dirty="0" smtClean="0">
                <a:latin typeface="メイリオ" panose="020B0604030504040204" pitchFamily="50" charset="-128"/>
                <a:ea typeface="メイリオ" panose="020B0604030504040204" pitchFamily="50" charset="-128"/>
              </a:rPr>
              <a:t>を保存するなどし　</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て、適正な緊急利用に努めること。</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■算定対象期間は原則として７日以内。ただし、やむを得ない事情により、７日以内に適切な方策が立てられない場合には、その状況を</a:t>
            </a:r>
            <a:r>
              <a:rPr lang="ja-JP" altLang="en-US" sz="2000" dirty="0" smtClean="0">
                <a:solidFill>
                  <a:srgbClr val="FF0000"/>
                </a:solidFill>
                <a:latin typeface="メイリオ" panose="020B0604030504040204" pitchFamily="50" charset="-128"/>
                <a:ea typeface="メイリオ" panose="020B0604030504040204" pitchFamily="50" charset="-128"/>
              </a:rPr>
              <a:t>記録した上で</a:t>
            </a:r>
            <a:r>
              <a:rPr lang="en-US" altLang="ja-JP" sz="2000" dirty="0" smtClean="0">
                <a:latin typeface="メイリオ" panose="020B0604030504040204" pitchFamily="50" charset="-128"/>
                <a:ea typeface="メイリオ" panose="020B0604030504040204" pitchFamily="50" charset="-128"/>
              </a:rPr>
              <a:t>14</a:t>
            </a:r>
            <a:r>
              <a:rPr lang="ja-JP" altLang="en-US" sz="2000" dirty="0" smtClean="0">
                <a:latin typeface="メイリオ" panose="020B0604030504040204" pitchFamily="50" charset="-128"/>
                <a:ea typeface="メイリオ" panose="020B0604030504040204" pitchFamily="50" charset="-128"/>
              </a:rPr>
              <a:t>日を限度に引き続き加算を算定することができる。</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10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ja-JP" altLang="en-US" sz="20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報酬</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sp>
        <p:nvSpPr>
          <p:cNvPr id="5" name="テキスト ボックス 4"/>
          <p:cNvSpPr txBox="1"/>
          <p:nvPr/>
        </p:nvSpPr>
        <p:spPr>
          <a:xfrm>
            <a:off x="457200" y="4077072"/>
            <a:ext cx="8208912" cy="1446550"/>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a:t>
            </a: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eaLnBrk="0" fontAlgn="base" hangingPunct="0">
              <a:spcBef>
                <a:spcPct val="20000"/>
              </a:spcBef>
              <a:spcAft>
                <a:spcPct val="0"/>
              </a:spcAft>
              <a:buFont typeface="Wingdings" panose="05000000000000000000" pitchFamily="2" charset="2"/>
              <a:buChar char="l"/>
            </a:pPr>
            <a:r>
              <a:rPr lang="ja-JP" altLang="en-US" sz="2000" kern="0" dirty="0" smtClean="0">
                <a:solidFill>
                  <a:srgbClr val="000000"/>
                </a:solidFill>
                <a:latin typeface="メイリオ" panose="020B0604030504040204" pitchFamily="50" charset="-128"/>
                <a:ea typeface="メイリオ" panose="020B0604030504040204" pitchFamily="50" charset="-128"/>
              </a:rPr>
              <a:t>変更前の居宅サービス計画を保存していなかった。</a:t>
            </a:r>
            <a:endParaRPr lang="en-US" altLang="ja-JP" sz="2000" kern="0" dirty="0" smtClean="0">
              <a:solidFill>
                <a:srgbClr val="000000"/>
              </a:solidFill>
              <a:latin typeface="メイリオ" panose="020B0604030504040204" pitchFamily="50" charset="-128"/>
              <a:ea typeface="メイリオ" panose="020B0604030504040204" pitchFamily="50" charset="-128"/>
            </a:endParaRPr>
          </a:p>
          <a:p>
            <a:pPr marL="342900" lvl="0" indent="-342900" eaLnBrk="0" fontAlgn="base" hangingPunct="0">
              <a:spcBef>
                <a:spcPct val="20000"/>
              </a:spcBef>
              <a:spcAft>
                <a:spcPct val="0"/>
              </a:spcAft>
              <a:buFont typeface="Wingdings" panose="05000000000000000000" pitchFamily="2" charset="2"/>
              <a:buChar char="l"/>
            </a:pP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rPr>
              <a:t>７日を超えて算定していたが、やむを得ない事情について記録がなかった。</a:t>
            </a:r>
            <a:endParaRPr kumimoji="1" lang="en-US" altLang="ja-JP"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endParaRPr>
          </a:p>
        </p:txBody>
      </p:sp>
      <p:pic>
        <p:nvPicPr>
          <p:cNvPr id="4"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16800" y="5827876"/>
            <a:ext cx="406400" cy="406400"/>
          </a:xfrm>
          <a:prstGeom prst="rect">
            <a:avLst/>
          </a:prstGeom>
        </p:spPr>
      </p:pic>
    </p:spTree>
    <p:extLst>
      <p:ext uri="{BB962C8B-B14F-4D97-AF65-F5344CB8AC3E}">
        <p14:creationId xmlns:p14="http://schemas.microsoft.com/office/powerpoint/2010/main" val="10270869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6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Ricepaper2</Template>
  <TotalTime>9115</TotalTime>
  <Words>5108</Words>
  <Application>Microsoft Office PowerPoint</Application>
  <PresentationFormat>画面に合わせる (4:3)</PresentationFormat>
  <Paragraphs>274</Paragraphs>
  <Slides>19</Slides>
  <Notes>19</Notes>
  <HiddenSlides>0</HiddenSlides>
  <MMClips>19</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19</vt:i4>
      </vt:variant>
    </vt:vector>
  </HeadingPairs>
  <TitlesOfParts>
    <vt:vector size="27" baseType="lpstr">
      <vt:lpstr>ＭＳ Ｐゴシック</vt:lpstr>
      <vt:lpstr>ＭＳ Ｐ明朝</vt:lpstr>
      <vt:lpstr>ＭＳ ゴシック</vt:lpstr>
      <vt:lpstr>新細明體</vt:lpstr>
      <vt:lpstr>メイリオ</vt:lpstr>
      <vt:lpstr>Arial</vt:lpstr>
      <vt:lpstr>Wingdings</vt:lpstr>
      <vt:lpstr>標準デザイン</vt:lpstr>
      <vt:lpstr>令和６年度運営指導の指摘事項について （介護報酬に係るもの）</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香川県</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介護サービス施設・事業所集団指導資料</dc:title>
  <dc:creator>C08-1467</dc:creator>
  <cp:lastModifiedBy>SG19200のC20-3668</cp:lastModifiedBy>
  <cp:revision>666</cp:revision>
  <cp:lastPrinted>2025-02-21T05:17:33Z</cp:lastPrinted>
  <dcterms:created xsi:type="dcterms:W3CDTF">2012-01-11T23:32:50Z</dcterms:created>
  <dcterms:modified xsi:type="dcterms:W3CDTF">2025-03-05T00:23:35Z</dcterms:modified>
</cp:coreProperties>
</file>