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handoutMasterIdLst>
    <p:handoutMasterId r:id="rId6"/>
  </p:handoutMasterIdLst>
  <p:sldIdLst>
    <p:sldId id="358" r:id="rId2"/>
    <p:sldId id="353" r:id="rId3"/>
    <p:sldId id="359" r:id="rId4"/>
  </p:sldIdLst>
  <p:sldSz cx="9144000" cy="6858000" type="screen4x3"/>
  <p:notesSz cx="7102475" cy="10233025"/>
  <p:defaultTex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ゴシック" panose="020B0609070205080204" pitchFamily="49"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ゴシック" panose="020B0609070205080204" pitchFamily="49"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ゴシック" panose="020B0609070205080204" pitchFamily="49"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ゴシック" panose="020B0609070205080204" pitchFamily="49"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ゴシック" panose="020B0609070205080204" pitchFamily="49"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ゴシック" panose="020B0609070205080204" pitchFamily="49"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ゴシック" panose="020B0609070205080204" pitchFamily="49"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ゴシック" panose="020B0609070205080204" pitchFamily="49"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ゴシック" panose="020B0609070205080204" pitchFamily="49"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F6F7"/>
    <a:srgbClr val="C1E4FF"/>
    <a:srgbClr val="0088EE"/>
    <a:srgbClr val="E5F2F3"/>
    <a:srgbClr val="292929"/>
    <a:srgbClr val="1C1C1C"/>
    <a:srgbClr val="FF0000"/>
    <a:srgbClr val="CC00CC"/>
    <a:srgbClr val="FF00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12" autoAdjust="0"/>
    <p:restoredTop sz="87600" autoAdjust="0"/>
  </p:normalViewPr>
  <p:slideViewPr>
    <p:cSldViewPr>
      <p:cViewPr varScale="1">
        <p:scale>
          <a:sx n="73" d="100"/>
          <a:sy n="73" d="100"/>
        </p:scale>
        <p:origin x="1949" y="67"/>
      </p:cViewPr>
      <p:guideLst>
        <p:guide orient="horz" pos="2160"/>
        <p:guide pos="2880"/>
      </p:guideLst>
    </p:cSldViewPr>
  </p:slideViewPr>
  <p:outlineViewPr>
    <p:cViewPr>
      <p:scale>
        <a:sx n="33" d="100"/>
        <a:sy n="33" d="100"/>
      </p:scale>
      <p:origin x="0" y="-828"/>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786" name="Rectangle 2"/>
          <p:cNvSpPr>
            <a:spLocks noGrp="1" noChangeArrowheads="1"/>
          </p:cNvSpPr>
          <p:nvPr>
            <p:ph type="hdr" sz="quarter"/>
          </p:nvPr>
        </p:nvSpPr>
        <p:spPr bwMode="auto">
          <a:xfrm>
            <a:off x="1" y="1"/>
            <a:ext cx="3079539" cy="511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617" tIns="47309" rIns="94617" bIns="47309" numCol="1" anchor="t" anchorCtr="0" compatLnSpc="1">
            <a:prstTxWarp prst="textNoShape">
              <a:avLst/>
            </a:prstTxWarp>
          </a:bodyPr>
          <a:lstStyle>
            <a:lvl1pPr eaLnBrk="1" hangingPunct="1">
              <a:defRPr sz="1300">
                <a:ea typeface="ＭＳ Ｐゴシック" panose="020B0600070205080204" pitchFamily="50" charset="-128"/>
              </a:defRPr>
            </a:lvl1pPr>
          </a:lstStyle>
          <a:p>
            <a:pPr>
              <a:defRPr/>
            </a:pPr>
            <a:endParaRPr lang="en-US" altLang="ja-JP"/>
          </a:p>
        </p:txBody>
      </p:sp>
      <p:sp>
        <p:nvSpPr>
          <p:cNvPr id="118787" name="Rectangle 3"/>
          <p:cNvSpPr>
            <a:spLocks noGrp="1" noChangeArrowheads="1"/>
          </p:cNvSpPr>
          <p:nvPr>
            <p:ph type="dt" sz="quarter" idx="1"/>
          </p:nvPr>
        </p:nvSpPr>
        <p:spPr bwMode="auto">
          <a:xfrm>
            <a:off x="4022937" y="1"/>
            <a:ext cx="3077951" cy="511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617" tIns="47309" rIns="94617" bIns="47309" numCol="1" anchor="t" anchorCtr="0" compatLnSpc="1">
            <a:prstTxWarp prst="textNoShape">
              <a:avLst/>
            </a:prstTxWarp>
          </a:bodyPr>
          <a:lstStyle>
            <a:lvl1pPr algn="r" eaLnBrk="1" hangingPunct="1">
              <a:defRPr sz="1300">
                <a:ea typeface="ＭＳ Ｐゴシック" panose="020B0600070205080204" pitchFamily="50" charset="-128"/>
              </a:defRPr>
            </a:lvl1pPr>
          </a:lstStyle>
          <a:p>
            <a:pPr>
              <a:defRPr/>
            </a:pPr>
            <a:endParaRPr lang="en-US" altLang="ja-JP"/>
          </a:p>
        </p:txBody>
      </p:sp>
      <p:sp>
        <p:nvSpPr>
          <p:cNvPr id="118788" name="Rectangle 4"/>
          <p:cNvSpPr>
            <a:spLocks noGrp="1" noChangeArrowheads="1"/>
          </p:cNvSpPr>
          <p:nvPr>
            <p:ph type="ftr" sz="quarter" idx="2"/>
          </p:nvPr>
        </p:nvSpPr>
        <p:spPr bwMode="auto">
          <a:xfrm>
            <a:off x="1" y="9720343"/>
            <a:ext cx="3079539" cy="511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617" tIns="47309" rIns="94617" bIns="47309" numCol="1" anchor="b" anchorCtr="0" compatLnSpc="1">
            <a:prstTxWarp prst="textNoShape">
              <a:avLst/>
            </a:prstTxWarp>
          </a:bodyPr>
          <a:lstStyle>
            <a:lvl1pPr eaLnBrk="1" hangingPunct="1">
              <a:defRPr sz="1300">
                <a:ea typeface="ＭＳ Ｐゴシック" panose="020B0600070205080204" pitchFamily="50" charset="-128"/>
              </a:defRPr>
            </a:lvl1pPr>
          </a:lstStyle>
          <a:p>
            <a:pPr>
              <a:defRPr/>
            </a:pPr>
            <a:endParaRPr lang="en-US" altLang="ja-JP"/>
          </a:p>
        </p:txBody>
      </p:sp>
      <p:sp>
        <p:nvSpPr>
          <p:cNvPr id="118789" name="Rectangle 5"/>
          <p:cNvSpPr>
            <a:spLocks noGrp="1" noChangeArrowheads="1"/>
          </p:cNvSpPr>
          <p:nvPr>
            <p:ph type="sldNum" sz="quarter" idx="3"/>
          </p:nvPr>
        </p:nvSpPr>
        <p:spPr bwMode="auto">
          <a:xfrm>
            <a:off x="4022937" y="9720343"/>
            <a:ext cx="3077951" cy="511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617" tIns="47309" rIns="94617" bIns="47309" numCol="1" anchor="b" anchorCtr="0" compatLnSpc="1">
            <a:prstTxWarp prst="textNoShape">
              <a:avLst/>
            </a:prstTxWarp>
          </a:bodyPr>
          <a:lstStyle>
            <a:lvl1pPr algn="r" eaLnBrk="1" hangingPunct="1">
              <a:defRPr sz="1300">
                <a:ea typeface="ＭＳ Ｐゴシック" panose="020B0600070205080204" pitchFamily="50" charset="-128"/>
              </a:defRPr>
            </a:lvl1pPr>
          </a:lstStyle>
          <a:p>
            <a:pPr>
              <a:defRPr/>
            </a:pPr>
            <a:fld id="{F1D4FABF-99E6-4DAD-8590-F8C6CB5F2153}" type="slidenum">
              <a:rPr lang="en-US" altLang="ja-JP"/>
              <a:pPr>
                <a:defRPr/>
              </a:pPr>
              <a:t>‹#›</a:t>
            </a:fld>
            <a:endParaRPr lang="en-US" altLang="ja-JP"/>
          </a:p>
        </p:txBody>
      </p:sp>
    </p:spTree>
    <p:extLst>
      <p:ext uri="{BB962C8B-B14F-4D97-AF65-F5344CB8AC3E}">
        <p14:creationId xmlns:p14="http://schemas.microsoft.com/office/powerpoint/2010/main" val="24706497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1" y="1"/>
            <a:ext cx="3079539" cy="511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617" tIns="47309" rIns="94617" bIns="47309" numCol="1" anchor="t" anchorCtr="0" compatLnSpc="1">
            <a:prstTxWarp prst="textNoShape">
              <a:avLst/>
            </a:prstTxWarp>
          </a:bodyPr>
          <a:lstStyle>
            <a:lvl1pPr eaLnBrk="1" hangingPunct="1">
              <a:defRPr sz="1300">
                <a:ea typeface="ＭＳ Ｐゴシック" panose="020B0600070205080204" pitchFamily="50" charset="-128"/>
              </a:defRPr>
            </a:lvl1pPr>
          </a:lstStyle>
          <a:p>
            <a:pPr>
              <a:defRPr/>
            </a:pPr>
            <a:endParaRPr lang="en-US" altLang="ja-JP"/>
          </a:p>
        </p:txBody>
      </p:sp>
      <p:sp>
        <p:nvSpPr>
          <p:cNvPr id="30723" name="Rectangle 3"/>
          <p:cNvSpPr>
            <a:spLocks noGrp="1" noChangeArrowheads="1"/>
          </p:cNvSpPr>
          <p:nvPr>
            <p:ph type="dt" idx="1"/>
          </p:nvPr>
        </p:nvSpPr>
        <p:spPr bwMode="auto">
          <a:xfrm>
            <a:off x="4022937" y="1"/>
            <a:ext cx="3077951" cy="511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617" tIns="47309" rIns="94617" bIns="47309" numCol="1" anchor="t" anchorCtr="0" compatLnSpc="1">
            <a:prstTxWarp prst="textNoShape">
              <a:avLst/>
            </a:prstTxWarp>
          </a:bodyPr>
          <a:lstStyle>
            <a:lvl1pPr algn="r" eaLnBrk="1" hangingPunct="1">
              <a:defRPr sz="1300">
                <a:ea typeface="ＭＳ Ｐゴシック" panose="020B0600070205080204" pitchFamily="50" charset="-128"/>
              </a:defRPr>
            </a:lvl1pPr>
          </a:lstStyle>
          <a:p>
            <a:pPr>
              <a:defRPr/>
            </a:pPr>
            <a:endParaRPr lang="en-US" altLang="ja-JP"/>
          </a:p>
        </p:txBody>
      </p:sp>
      <p:sp>
        <p:nvSpPr>
          <p:cNvPr id="2052" name="Rectangle 4"/>
          <p:cNvSpPr>
            <a:spLocks noGrp="1" noRot="1" noChangeAspect="1" noChangeArrowheads="1" noTextEdit="1"/>
          </p:cNvSpPr>
          <p:nvPr>
            <p:ph type="sldImg" idx="2"/>
          </p:nvPr>
        </p:nvSpPr>
        <p:spPr bwMode="auto">
          <a:xfrm>
            <a:off x="995363" y="768350"/>
            <a:ext cx="5113337" cy="3835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5" name="Rectangle 5"/>
          <p:cNvSpPr>
            <a:spLocks noGrp="1" noChangeArrowheads="1"/>
          </p:cNvSpPr>
          <p:nvPr>
            <p:ph type="body" sz="quarter" idx="3"/>
          </p:nvPr>
        </p:nvSpPr>
        <p:spPr bwMode="auto">
          <a:xfrm>
            <a:off x="708344" y="4860171"/>
            <a:ext cx="5685791" cy="4604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617" tIns="47309" rIns="94617" bIns="47309"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30726" name="Rectangle 6"/>
          <p:cNvSpPr>
            <a:spLocks noGrp="1" noChangeArrowheads="1"/>
          </p:cNvSpPr>
          <p:nvPr>
            <p:ph type="ftr" sz="quarter" idx="4"/>
          </p:nvPr>
        </p:nvSpPr>
        <p:spPr bwMode="auto">
          <a:xfrm>
            <a:off x="1" y="9720343"/>
            <a:ext cx="3079539" cy="511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617" tIns="47309" rIns="94617" bIns="47309" numCol="1" anchor="b" anchorCtr="0" compatLnSpc="1">
            <a:prstTxWarp prst="textNoShape">
              <a:avLst/>
            </a:prstTxWarp>
          </a:bodyPr>
          <a:lstStyle>
            <a:lvl1pPr eaLnBrk="1" hangingPunct="1">
              <a:defRPr sz="1300">
                <a:ea typeface="ＭＳ Ｐゴシック" panose="020B0600070205080204" pitchFamily="50" charset="-128"/>
              </a:defRPr>
            </a:lvl1pPr>
          </a:lstStyle>
          <a:p>
            <a:pPr>
              <a:defRPr/>
            </a:pPr>
            <a:endParaRPr lang="en-US" altLang="ja-JP"/>
          </a:p>
        </p:txBody>
      </p:sp>
      <p:sp>
        <p:nvSpPr>
          <p:cNvPr id="30727" name="Rectangle 7"/>
          <p:cNvSpPr>
            <a:spLocks noGrp="1" noChangeArrowheads="1"/>
          </p:cNvSpPr>
          <p:nvPr>
            <p:ph type="sldNum" sz="quarter" idx="5"/>
          </p:nvPr>
        </p:nvSpPr>
        <p:spPr bwMode="auto">
          <a:xfrm>
            <a:off x="4022937" y="9720343"/>
            <a:ext cx="3077951" cy="511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617" tIns="47309" rIns="94617" bIns="47309" numCol="1" anchor="b" anchorCtr="0" compatLnSpc="1">
            <a:prstTxWarp prst="textNoShape">
              <a:avLst/>
            </a:prstTxWarp>
          </a:bodyPr>
          <a:lstStyle>
            <a:lvl1pPr algn="r" eaLnBrk="1" hangingPunct="1">
              <a:defRPr sz="1300">
                <a:ea typeface="ＭＳ Ｐゴシック" panose="020B0600070205080204" pitchFamily="50" charset="-128"/>
              </a:defRPr>
            </a:lvl1pPr>
          </a:lstStyle>
          <a:p>
            <a:pPr>
              <a:defRPr/>
            </a:pPr>
            <a:fld id="{5C8F3649-899B-4135-99BC-D8BC86D025DE}" type="slidenum">
              <a:rPr lang="en-US" altLang="ja-JP"/>
              <a:pPr>
                <a:defRPr/>
              </a:pPr>
              <a:t>‹#›</a:t>
            </a:fld>
            <a:endParaRPr lang="en-US" altLang="ja-JP"/>
          </a:p>
        </p:txBody>
      </p:sp>
    </p:spTree>
    <p:extLst>
      <p:ext uri="{BB962C8B-B14F-4D97-AF65-F5344CB8AC3E}">
        <p14:creationId xmlns:p14="http://schemas.microsoft.com/office/powerpoint/2010/main" val="17642674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スライド イメージ プレースホルダー 1"/>
          <p:cNvSpPr>
            <a:spLocks noGrp="1" noRot="1" noChangeAspect="1" noTextEdit="1"/>
          </p:cNvSpPr>
          <p:nvPr>
            <p:ph type="sldImg"/>
          </p:nvPr>
        </p:nvSpPr>
        <p:spPr>
          <a:ln/>
        </p:spPr>
      </p:sp>
      <p:sp>
        <p:nvSpPr>
          <p:cNvPr id="5123" name="ノート プレースホルダー 2"/>
          <p:cNvSpPr>
            <a:spLocks noGrp="1"/>
          </p:cNvSpPr>
          <p:nvPr>
            <p:ph type="body" idx="1"/>
          </p:nvPr>
        </p:nvSpPr>
        <p:spPr>
          <a:noFill/>
        </p:spPr>
        <p:txBody>
          <a:bodyPr/>
          <a:lstStyle/>
          <a:p>
            <a:r>
              <a:rPr lang="ja-JP" altLang="en-US" smtClean="0">
                <a:latin typeface="Arial" panose="020B0604020202020204" pitchFamily="34" charset="0"/>
              </a:rPr>
              <a:t>令和６年報酬改定事項のうち、協力医療機関に関する届出、重要事項のウェブサイト公開について、お知らせします。</a:t>
            </a:r>
          </a:p>
        </p:txBody>
      </p:sp>
      <p:sp>
        <p:nvSpPr>
          <p:cNvPr id="5124" name="スライド番号プレースホルダー 3"/>
          <p:cNvSpPr>
            <a:spLocks noGrp="1"/>
          </p:cNvSpPr>
          <p:nvPr>
            <p:ph type="sldNum" sz="quarter" idx="5"/>
          </p:nvPr>
        </p:nvSpPr>
        <p:spPr>
          <a:noFill/>
        </p:spPr>
        <p:txBody>
          <a:bodyPr/>
          <a:lstStyle>
            <a:lvl1pPr>
              <a:defRPr kumimoji="1">
                <a:solidFill>
                  <a:schemeClr val="tx1"/>
                </a:solidFill>
                <a:latin typeface="Arial" panose="020B0604020202020204" pitchFamily="34" charset="0"/>
                <a:ea typeface="ＭＳ ゴシック" panose="020B0609070205080204" pitchFamily="49" charset="-128"/>
              </a:defRPr>
            </a:lvl1pPr>
            <a:lvl2pPr marL="805131" indent="-308137">
              <a:defRPr kumimoji="1">
                <a:solidFill>
                  <a:schemeClr val="tx1"/>
                </a:solidFill>
                <a:latin typeface="Arial" panose="020B0604020202020204" pitchFamily="34" charset="0"/>
                <a:ea typeface="ＭＳ ゴシック" panose="020B0609070205080204" pitchFamily="49" charset="-128"/>
              </a:defRPr>
            </a:lvl2pPr>
            <a:lvl3pPr marL="1240831" indent="-246841">
              <a:defRPr kumimoji="1">
                <a:solidFill>
                  <a:schemeClr val="tx1"/>
                </a:solidFill>
                <a:latin typeface="Arial" panose="020B0604020202020204" pitchFamily="34" charset="0"/>
                <a:ea typeface="ＭＳ ゴシック" panose="020B0609070205080204" pitchFamily="49" charset="-128"/>
              </a:defRPr>
            </a:lvl3pPr>
            <a:lvl4pPr marL="1739481" indent="-246841">
              <a:defRPr kumimoji="1">
                <a:solidFill>
                  <a:schemeClr val="tx1"/>
                </a:solidFill>
                <a:latin typeface="Arial" panose="020B0604020202020204" pitchFamily="34" charset="0"/>
                <a:ea typeface="ＭＳ ゴシック" panose="020B0609070205080204" pitchFamily="49" charset="-128"/>
              </a:defRPr>
            </a:lvl4pPr>
            <a:lvl5pPr marL="2236476" indent="-246841">
              <a:defRPr kumimoji="1">
                <a:solidFill>
                  <a:schemeClr val="tx1"/>
                </a:solidFill>
                <a:latin typeface="Arial" panose="020B0604020202020204" pitchFamily="34" charset="0"/>
                <a:ea typeface="ＭＳ ゴシック" panose="020B0609070205080204" pitchFamily="49" charset="-128"/>
              </a:defRPr>
            </a:lvl5pPr>
            <a:lvl6pPr marL="2713590" indent="-246841" eaLnBrk="0" fontAlgn="base" hangingPunct="0">
              <a:spcBef>
                <a:spcPct val="0"/>
              </a:spcBef>
              <a:spcAft>
                <a:spcPct val="0"/>
              </a:spcAft>
              <a:defRPr kumimoji="1">
                <a:solidFill>
                  <a:schemeClr val="tx1"/>
                </a:solidFill>
                <a:latin typeface="Arial" panose="020B0604020202020204" pitchFamily="34" charset="0"/>
                <a:ea typeface="ＭＳ ゴシック" panose="020B0609070205080204" pitchFamily="49" charset="-128"/>
              </a:defRPr>
            </a:lvl6pPr>
            <a:lvl7pPr marL="3190706" indent="-246841" eaLnBrk="0" fontAlgn="base" hangingPunct="0">
              <a:spcBef>
                <a:spcPct val="0"/>
              </a:spcBef>
              <a:spcAft>
                <a:spcPct val="0"/>
              </a:spcAft>
              <a:defRPr kumimoji="1">
                <a:solidFill>
                  <a:schemeClr val="tx1"/>
                </a:solidFill>
                <a:latin typeface="Arial" panose="020B0604020202020204" pitchFamily="34" charset="0"/>
                <a:ea typeface="ＭＳ ゴシック" panose="020B0609070205080204" pitchFamily="49" charset="-128"/>
              </a:defRPr>
            </a:lvl7pPr>
            <a:lvl8pPr marL="3667820" indent="-246841" eaLnBrk="0" fontAlgn="base" hangingPunct="0">
              <a:spcBef>
                <a:spcPct val="0"/>
              </a:spcBef>
              <a:spcAft>
                <a:spcPct val="0"/>
              </a:spcAft>
              <a:defRPr kumimoji="1">
                <a:solidFill>
                  <a:schemeClr val="tx1"/>
                </a:solidFill>
                <a:latin typeface="Arial" panose="020B0604020202020204" pitchFamily="34" charset="0"/>
                <a:ea typeface="ＭＳ ゴシック" panose="020B0609070205080204" pitchFamily="49" charset="-128"/>
              </a:defRPr>
            </a:lvl8pPr>
            <a:lvl9pPr marL="4144935" indent="-246841" eaLnBrk="0" fontAlgn="base" hangingPunct="0">
              <a:spcBef>
                <a:spcPct val="0"/>
              </a:spcBef>
              <a:spcAft>
                <a:spcPct val="0"/>
              </a:spcAft>
              <a:defRPr kumimoji="1">
                <a:solidFill>
                  <a:schemeClr val="tx1"/>
                </a:solidFill>
                <a:latin typeface="Arial" panose="020B0604020202020204" pitchFamily="34" charset="0"/>
                <a:ea typeface="ＭＳ ゴシック" panose="020B0609070205080204" pitchFamily="49" charset="-128"/>
              </a:defRPr>
            </a:lvl9pPr>
          </a:lstStyle>
          <a:p>
            <a:fld id="{F086475B-57CB-4E62-B4C4-FF42C139684A}" type="slidenum">
              <a:rPr lang="en-US" altLang="ja-JP" smtClean="0">
                <a:ea typeface="ＭＳ Ｐゴシック" panose="020B0600070205080204" pitchFamily="50" charset="-128"/>
              </a:rPr>
              <a:pPr/>
              <a:t>1</a:t>
            </a:fld>
            <a:endParaRPr lang="en-US" altLang="ja-JP" smtClean="0">
              <a:ea typeface="ＭＳ Ｐゴシック" panose="020B0600070205080204" pitchFamily="50" charset="-128"/>
            </a:endParaRPr>
          </a:p>
        </p:txBody>
      </p:sp>
    </p:spTree>
    <p:extLst>
      <p:ext uri="{BB962C8B-B14F-4D97-AF65-F5344CB8AC3E}">
        <p14:creationId xmlns:p14="http://schemas.microsoft.com/office/powerpoint/2010/main" val="747030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400" dirty="0" smtClean="0">
                <a:latin typeface="+mn-ea"/>
                <a:ea typeface="+mn-ea"/>
              </a:rPr>
              <a:t>令和６年報酬改定に伴い、介護保険施設等は、一定の要件を満たす協力医療機関を設定しなければならないこととされました。また、急変時の対応等を確認し、１年に１回以上、県に届け出ることとされ、今年度、皆様には、提出に御協力いただいたところです。この届出については、引続き年１回以上の届出が必要ですので、協力医療機関と連携し、適切に対応をお願いします。</a:t>
            </a:r>
            <a:endParaRPr kumimoji="1" lang="ja-JP" altLang="en-US" sz="1400" dirty="0">
              <a:latin typeface="+mn-ea"/>
              <a:ea typeface="+mn-ea"/>
            </a:endParaRPr>
          </a:p>
        </p:txBody>
      </p:sp>
      <p:sp>
        <p:nvSpPr>
          <p:cNvPr id="4" name="スライド番号プレースホルダー 3"/>
          <p:cNvSpPr>
            <a:spLocks noGrp="1"/>
          </p:cNvSpPr>
          <p:nvPr>
            <p:ph type="sldNum" sz="quarter" idx="10"/>
          </p:nvPr>
        </p:nvSpPr>
        <p:spPr/>
        <p:txBody>
          <a:bodyPr/>
          <a:lstStyle/>
          <a:p>
            <a:pPr>
              <a:defRPr/>
            </a:pPr>
            <a:fld id="{5C8F3649-899B-4135-99BC-D8BC86D025DE}" type="slidenum">
              <a:rPr lang="en-US" altLang="ja-JP" smtClean="0"/>
              <a:pPr>
                <a:defRPr/>
              </a:pPr>
              <a:t>2</a:t>
            </a:fld>
            <a:endParaRPr lang="en-US" altLang="ja-JP"/>
          </a:p>
        </p:txBody>
      </p:sp>
    </p:spTree>
    <p:extLst>
      <p:ext uri="{BB962C8B-B14F-4D97-AF65-F5344CB8AC3E}">
        <p14:creationId xmlns:p14="http://schemas.microsoft.com/office/powerpoint/2010/main" val="1507038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400" dirty="0" smtClean="0">
                <a:latin typeface="+mn-ea"/>
                <a:ea typeface="+mn-ea"/>
              </a:rPr>
              <a:t>重要事項のウェブサイト掲載についてです。事業所の重要事項説明書について、記載のいずれかの方法により、ウェブサイトに掲載する必要があります。</a:t>
            </a:r>
            <a:endParaRPr kumimoji="1" lang="en-US" altLang="ja-JP" sz="1400" dirty="0" smtClean="0">
              <a:latin typeface="+mn-ea"/>
              <a:ea typeface="+mn-ea"/>
            </a:endParaRPr>
          </a:p>
          <a:p>
            <a:r>
              <a:rPr kumimoji="1" lang="ja-JP" altLang="en-US" sz="1400" dirty="0" smtClean="0">
                <a:latin typeface="+mn-ea"/>
                <a:ea typeface="+mn-ea"/>
              </a:rPr>
              <a:t>新たな基準となりますが、利用者の利便性向上のために、公表が義務付けられた趣旨も踏まえ、確実に対応してください。</a:t>
            </a:r>
            <a:endParaRPr kumimoji="1" lang="ja-JP" altLang="en-US" sz="1400" dirty="0">
              <a:latin typeface="+mn-ea"/>
              <a:ea typeface="+mn-ea"/>
            </a:endParaRPr>
          </a:p>
        </p:txBody>
      </p:sp>
      <p:sp>
        <p:nvSpPr>
          <p:cNvPr id="4" name="スライド番号プレースホルダー 3"/>
          <p:cNvSpPr>
            <a:spLocks noGrp="1"/>
          </p:cNvSpPr>
          <p:nvPr>
            <p:ph type="sldNum" sz="quarter" idx="10"/>
          </p:nvPr>
        </p:nvSpPr>
        <p:spPr/>
        <p:txBody>
          <a:bodyPr/>
          <a:lstStyle/>
          <a:p>
            <a:pPr>
              <a:defRPr/>
            </a:pPr>
            <a:fld id="{5C8F3649-899B-4135-99BC-D8BC86D025DE}" type="slidenum">
              <a:rPr lang="en-US" altLang="ja-JP" smtClean="0"/>
              <a:pPr>
                <a:defRPr/>
              </a:pPr>
              <a:t>3</a:t>
            </a:fld>
            <a:endParaRPr lang="en-US" altLang="ja-JP"/>
          </a:p>
        </p:txBody>
      </p:sp>
    </p:spTree>
    <p:extLst>
      <p:ext uri="{BB962C8B-B14F-4D97-AF65-F5344CB8AC3E}">
        <p14:creationId xmlns:p14="http://schemas.microsoft.com/office/powerpoint/2010/main" val="119988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37536CB6-2681-42C2-AAF6-5141A6681703}" type="slidenum">
              <a:rPr lang="en-US" altLang="ja-JP"/>
              <a:pPr>
                <a:defRPr/>
              </a:pPr>
              <a:t>‹#›</a:t>
            </a:fld>
            <a:endParaRPr lang="en-US" altLang="ja-JP"/>
          </a:p>
        </p:txBody>
      </p:sp>
    </p:spTree>
    <p:extLst>
      <p:ext uri="{BB962C8B-B14F-4D97-AF65-F5344CB8AC3E}">
        <p14:creationId xmlns:p14="http://schemas.microsoft.com/office/powerpoint/2010/main" val="3821984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7A138D84-49F1-47AC-929D-F7EDCFA011D6}" type="slidenum">
              <a:rPr lang="en-US" altLang="ja-JP"/>
              <a:pPr>
                <a:defRPr/>
              </a:pPr>
              <a:t>‹#›</a:t>
            </a:fld>
            <a:endParaRPr lang="en-US" altLang="ja-JP"/>
          </a:p>
        </p:txBody>
      </p:sp>
    </p:spTree>
    <p:extLst>
      <p:ext uri="{BB962C8B-B14F-4D97-AF65-F5344CB8AC3E}">
        <p14:creationId xmlns:p14="http://schemas.microsoft.com/office/powerpoint/2010/main" val="2761208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CC9A555B-6F80-4E0C-89F9-F06F8BC6C76A}" type="slidenum">
              <a:rPr lang="en-US" altLang="ja-JP"/>
              <a:pPr>
                <a:defRPr/>
              </a:pPr>
              <a:t>‹#›</a:t>
            </a:fld>
            <a:endParaRPr lang="en-US" altLang="ja-JP"/>
          </a:p>
        </p:txBody>
      </p:sp>
    </p:spTree>
    <p:extLst>
      <p:ext uri="{BB962C8B-B14F-4D97-AF65-F5344CB8AC3E}">
        <p14:creationId xmlns:p14="http://schemas.microsoft.com/office/powerpoint/2010/main" val="42501672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57200" y="1600200"/>
            <a:ext cx="8229600" cy="4525963"/>
          </a:xfrm>
        </p:spPr>
        <p:txBody>
          <a:bodyPr/>
          <a:lstStyle/>
          <a:p>
            <a:pPr lvl="0"/>
            <a:endParaRPr lang="ja-JP" alt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6787D1E2-84E1-4497-A53C-D058237DDF20}" type="slidenum">
              <a:rPr lang="en-US" altLang="ja-JP"/>
              <a:pPr>
                <a:defRPr/>
              </a:pPr>
              <a:t>‹#›</a:t>
            </a:fld>
            <a:endParaRPr lang="en-US" altLang="ja-JP"/>
          </a:p>
        </p:txBody>
      </p:sp>
    </p:spTree>
    <p:extLst>
      <p:ext uri="{BB962C8B-B14F-4D97-AF65-F5344CB8AC3E}">
        <p14:creationId xmlns:p14="http://schemas.microsoft.com/office/powerpoint/2010/main" val="41745438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638"/>
            <a:ext cx="82296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F6F0789D-4630-4160-B871-6C1D2ED7D396}" type="slidenum">
              <a:rPr lang="en-US" altLang="ja-JP"/>
              <a:pPr>
                <a:defRPr/>
              </a:pPr>
              <a:t>‹#›</a:t>
            </a:fld>
            <a:endParaRPr lang="en-US" altLang="ja-JP"/>
          </a:p>
        </p:txBody>
      </p:sp>
    </p:spTree>
    <p:extLst>
      <p:ext uri="{BB962C8B-B14F-4D97-AF65-F5344CB8AC3E}">
        <p14:creationId xmlns:p14="http://schemas.microsoft.com/office/powerpoint/2010/main" val="13449032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8200" y="1600200"/>
            <a:ext cx="4038600"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648200" y="3938588"/>
            <a:ext cx="4038600"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8" name="Rectangle 6"/>
          <p:cNvSpPr>
            <a:spLocks noGrp="1" noChangeArrowheads="1"/>
          </p:cNvSpPr>
          <p:nvPr>
            <p:ph type="sldNum" sz="quarter" idx="12"/>
          </p:nvPr>
        </p:nvSpPr>
        <p:spPr>
          <a:ln/>
        </p:spPr>
        <p:txBody>
          <a:bodyPr/>
          <a:lstStyle>
            <a:lvl1pPr>
              <a:defRPr/>
            </a:lvl1pPr>
          </a:lstStyle>
          <a:p>
            <a:pPr>
              <a:defRPr/>
            </a:pPr>
            <a:fld id="{30BAEF2F-A2E0-4161-AC89-75D7F585BD5D}" type="slidenum">
              <a:rPr lang="en-US" altLang="ja-JP"/>
              <a:pPr>
                <a:defRPr/>
              </a:pPr>
              <a:t>‹#›</a:t>
            </a:fld>
            <a:endParaRPr lang="en-US" altLang="ja-JP"/>
          </a:p>
        </p:txBody>
      </p:sp>
    </p:spTree>
    <p:extLst>
      <p:ext uri="{BB962C8B-B14F-4D97-AF65-F5344CB8AC3E}">
        <p14:creationId xmlns:p14="http://schemas.microsoft.com/office/powerpoint/2010/main" val="1311159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6833ABE4-410C-4930-A01A-F62F31DFE773}" type="slidenum">
              <a:rPr lang="en-US" altLang="ja-JP"/>
              <a:pPr>
                <a:defRPr/>
              </a:pPr>
              <a:t>‹#›</a:t>
            </a:fld>
            <a:endParaRPr lang="en-US" altLang="ja-JP"/>
          </a:p>
        </p:txBody>
      </p:sp>
    </p:spTree>
    <p:extLst>
      <p:ext uri="{BB962C8B-B14F-4D97-AF65-F5344CB8AC3E}">
        <p14:creationId xmlns:p14="http://schemas.microsoft.com/office/powerpoint/2010/main" val="76276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50F1598-6F4F-40F8-8508-3D4C8730E4FD}" type="slidenum">
              <a:rPr lang="en-US" altLang="ja-JP"/>
              <a:pPr>
                <a:defRPr/>
              </a:pPr>
              <a:t>‹#›</a:t>
            </a:fld>
            <a:endParaRPr lang="en-US" altLang="ja-JP"/>
          </a:p>
        </p:txBody>
      </p:sp>
    </p:spTree>
    <p:extLst>
      <p:ext uri="{BB962C8B-B14F-4D97-AF65-F5344CB8AC3E}">
        <p14:creationId xmlns:p14="http://schemas.microsoft.com/office/powerpoint/2010/main" val="437198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058477AE-7F5B-4174-87AC-181F5EFB1393}" type="slidenum">
              <a:rPr lang="en-US" altLang="ja-JP"/>
              <a:pPr>
                <a:defRPr/>
              </a:pPr>
              <a:t>‹#›</a:t>
            </a:fld>
            <a:endParaRPr lang="en-US" altLang="ja-JP"/>
          </a:p>
        </p:txBody>
      </p:sp>
    </p:spTree>
    <p:extLst>
      <p:ext uri="{BB962C8B-B14F-4D97-AF65-F5344CB8AC3E}">
        <p14:creationId xmlns:p14="http://schemas.microsoft.com/office/powerpoint/2010/main" val="2975229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8CEE599D-76DB-4136-83A6-37CCA3701BDD}" type="slidenum">
              <a:rPr lang="en-US" altLang="ja-JP"/>
              <a:pPr>
                <a:defRPr/>
              </a:pPr>
              <a:t>‹#›</a:t>
            </a:fld>
            <a:endParaRPr lang="en-US" altLang="ja-JP"/>
          </a:p>
        </p:txBody>
      </p:sp>
    </p:spTree>
    <p:extLst>
      <p:ext uri="{BB962C8B-B14F-4D97-AF65-F5344CB8AC3E}">
        <p14:creationId xmlns:p14="http://schemas.microsoft.com/office/powerpoint/2010/main" val="188601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A60600EA-2BCB-4856-BAAB-8FEFFA2EA264}" type="slidenum">
              <a:rPr lang="en-US" altLang="ja-JP"/>
              <a:pPr>
                <a:defRPr/>
              </a:pPr>
              <a:t>‹#›</a:t>
            </a:fld>
            <a:endParaRPr lang="en-US" altLang="ja-JP"/>
          </a:p>
        </p:txBody>
      </p:sp>
    </p:spTree>
    <p:extLst>
      <p:ext uri="{BB962C8B-B14F-4D97-AF65-F5344CB8AC3E}">
        <p14:creationId xmlns:p14="http://schemas.microsoft.com/office/powerpoint/2010/main" val="4154551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8F51E741-AEAF-45FF-B144-E5B1F668E884}" type="slidenum">
              <a:rPr lang="en-US" altLang="ja-JP"/>
              <a:pPr>
                <a:defRPr/>
              </a:pPr>
              <a:t>‹#›</a:t>
            </a:fld>
            <a:endParaRPr lang="en-US" altLang="ja-JP"/>
          </a:p>
        </p:txBody>
      </p:sp>
    </p:spTree>
    <p:extLst>
      <p:ext uri="{BB962C8B-B14F-4D97-AF65-F5344CB8AC3E}">
        <p14:creationId xmlns:p14="http://schemas.microsoft.com/office/powerpoint/2010/main" val="3103471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92B2279B-C203-4723-AAB2-790B34CC926E}" type="slidenum">
              <a:rPr lang="en-US" altLang="ja-JP"/>
              <a:pPr>
                <a:defRPr/>
              </a:pPr>
              <a:t>‹#›</a:t>
            </a:fld>
            <a:endParaRPr lang="en-US" altLang="ja-JP"/>
          </a:p>
        </p:txBody>
      </p:sp>
    </p:spTree>
    <p:extLst>
      <p:ext uri="{BB962C8B-B14F-4D97-AF65-F5344CB8AC3E}">
        <p14:creationId xmlns:p14="http://schemas.microsoft.com/office/powerpoint/2010/main" val="214068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82B752E4-80BF-4E1C-8B01-F37FC790AC40}" type="slidenum">
              <a:rPr lang="en-US" altLang="ja-JP"/>
              <a:pPr>
                <a:defRPr/>
              </a:pPr>
              <a:t>‹#›</a:t>
            </a:fld>
            <a:endParaRPr lang="en-US" altLang="ja-JP"/>
          </a:p>
        </p:txBody>
      </p:sp>
    </p:spTree>
    <p:extLst>
      <p:ext uri="{BB962C8B-B14F-4D97-AF65-F5344CB8AC3E}">
        <p14:creationId xmlns:p14="http://schemas.microsoft.com/office/powerpoint/2010/main" val="3035595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mn-ea"/>
              </a:defRPr>
            </a:lvl1pPr>
          </a:lstStyle>
          <a:p>
            <a:pPr>
              <a:defRPr/>
            </a:pPr>
            <a:endParaRPr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mn-ea"/>
              </a:defRPr>
            </a:lvl1pPr>
          </a:lstStyle>
          <a:p>
            <a:pPr>
              <a:defRPr/>
            </a:pPr>
            <a:endParaRPr lang="en-US" altLang="ja-JP"/>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ea typeface="ＭＳ Ｐゴシック" panose="020B0600070205080204" pitchFamily="50" charset="-128"/>
              </a:defRPr>
            </a:lvl1pPr>
          </a:lstStyle>
          <a:p>
            <a:pPr>
              <a:defRPr/>
            </a:pPr>
            <a:fld id="{34AFC3EB-674E-4F1C-9427-0651018E7703}"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1.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1.png"/><Relationship Id="rId4"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番号プレースホル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0D083C9F-D5E4-4848-9F78-44F7960797CD}" type="slidenum">
              <a:rPr lang="en-US" altLang="ja-JP" sz="1400" smtClean="0"/>
              <a:pPr>
                <a:spcBef>
                  <a:spcPct val="0"/>
                </a:spcBef>
                <a:buFontTx/>
                <a:buNone/>
              </a:pPr>
              <a:t>1</a:t>
            </a:fld>
            <a:endParaRPr lang="en-US" altLang="ja-JP" sz="1400" smtClean="0"/>
          </a:p>
        </p:txBody>
      </p:sp>
      <p:sp>
        <p:nvSpPr>
          <p:cNvPr id="4099" name="Rectangle 5"/>
          <p:cNvSpPr>
            <a:spLocks noGrp="1" noChangeArrowheads="1"/>
          </p:cNvSpPr>
          <p:nvPr>
            <p:ph type="subTitle" idx="1"/>
          </p:nvPr>
        </p:nvSpPr>
        <p:spPr>
          <a:xfrm>
            <a:off x="1371600" y="4183063"/>
            <a:ext cx="6400800" cy="1487487"/>
          </a:xfrm>
        </p:spPr>
        <p:txBody>
          <a:bodyPr/>
          <a:lstStyle/>
          <a:p>
            <a:pPr eaLnBrk="1" hangingPunct="1"/>
            <a:r>
              <a:rPr lang="ja-JP" altLang="en-US" sz="2800" dirty="0" smtClean="0">
                <a:latin typeface="メイリオ" panose="020B0604030504040204" pitchFamily="50" charset="-128"/>
                <a:ea typeface="メイリオ" panose="020B0604030504040204" pitchFamily="50" charset="-128"/>
              </a:rPr>
              <a:t>香川県健康福祉部長寿社会対策課</a:t>
            </a:r>
          </a:p>
          <a:p>
            <a:pPr eaLnBrk="1" hangingPunct="1"/>
            <a:r>
              <a:rPr lang="ja-JP" altLang="en-US" sz="2800" dirty="0" smtClean="0">
                <a:latin typeface="メイリオ" panose="020B0604030504040204" pitchFamily="50" charset="-128"/>
                <a:ea typeface="メイリオ" panose="020B0604030504040204" pitchFamily="50" charset="-128"/>
              </a:rPr>
              <a:t>施設サービスグループ</a:t>
            </a:r>
          </a:p>
          <a:p>
            <a:pPr eaLnBrk="1" hangingPunct="1"/>
            <a:r>
              <a:rPr lang="ja-JP" altLang="en-US" sz="2800" dirty="0" smtClean="0">
                <a:latin typeface="メイリオ" panose="020B0604030504040204" pitchFamily="50" charset="-128"/>
                <a:ea typeface="メイリオ" panose="020B0604030504040204" pitchFamily="50" charset="-128"/>
              </a:rPr>
              <a:t>令和７年３月</a:t>
            </a:r>
          </a:p>
        </p:txBody>
      </p:sp>
      <p:sp>
        <p:nvSpPr>
          <p:cNvPr id="4100" name="Text Box 7"/>
          <p:cNvSpPr txBox="1">
            <a:spLocks noChangeArrowheads="1"/>
          </p:cNvSpPr>
          <p:nvPr/>
        </p:nvSpPr>
        <p:spPr bwMode="auto">
          <a:xfrm>
            <a:off x="7524750" y="260350"/>
            <a:ext cx="863600" cy="346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1600" dirty="0" smtClean="0">
                <a:latin typeface="ＭＳ ゴシック" panose="020B0609070205080204" pitchFamily="49" charset="-128"/>
                <a:ea typeface="ＭＳ ゴシック" panose="020B0609070205080204" pitchFamily="49" charset="-128"/>
              </a:rPr>
              <a:t>資料３</a:t>
            </a:r>
            <a:endParaRPr lang="ja-JP" altLang="en-US" sz="1600" dirty="0">
              <a:latin typeface="ＭＳ ゴシック" panose="020B0609070205080204" pitchFamily="49" charset="-128"/>
              <a:ea typeface="ＭＳ ゴシック" panose="020B0609070205080204" pitchFamily="49" charset="-128"/>
            </a:endParaRPr>
          </a:p>
        </p:txBody>
      </p:sp>
      <p:sp>
        <p:nvSpPr>
          <p:cNvPr id="4101" name="Rectangle 8"/>
          <p:cNvSpPr>
            <a:spLocks noGrp="1" noChangeArrowheads="1"/>
          </p:cNvSpPr>
          <p:nvPr>
            <p:ph type="ctrTitle"/>
          </p:nvPr>
        </p:nvSpPr>
        <p:spPr>
          <a:xfrm>
            <a:off x="539750" y="1557338"/>
            <a:ext cx="8064500" cy="2087562"/>
          </a:xfrm>
          <a:solidFill>
            <a:schemeClr val="accent6">
              <a:lumMod val="20000"/>
              <a:lumOff val="80000"/>
            </a:schemeClr>
          </a:solidFill>
        </p:spPr>
        <p:txBody>
          <a:bodyPr/>
          <a:lstStyle/>
          <a:p>
            <a:pPr eaLnBrk="1" hangingPunct="1"/>
            <a:r>
              <a:rPr lang="ja-JP" altLang="en-US" sz="2800" dirty="0" smtClean="0">
                <a:latin typeface="メイリオ" panose="020B0604030504040204" pitchFamily="50" charset="-128"/>
                <a:ea typeface="メイリオ" panose="020B0604030504040204" pitchFamily="50" charset="-128"/>
              </a:rPr>
              <a:t>令和６年介護報酬改定に係る事項について</a:t>
            </a:r>
            <a:r>
              <a:rPr lang="ja-JP" altLang="en-US" sz="2400" dirty="0" smtClean="0">
                <a:latin typeface="メイリオ" panose="020B0604030504040204" pitchFamily="50" charset="-128"/>
                <a:ea typeface="メイリオ" panose="020B0604030504040204" pitchFamily="50" charset="-128"/>
              </a:rPr>
              <a:t/>
            </a:r>
            <a:br>
              <a:rPr lang="ja-JP" altLang="en-US" sz="2400" dirty="0" smtClean="0">
                <a:latin typeface="メイリオ" panose="020B0604030504040204" pitchFamily="50" charset="-128"/>
                <a:ea typeface="メイリオ" panose="020B0604030504040204" pitchFamily="50" charset="-128"/>
              </a:rPr>
            </a:br>
            <a:r>
              <a:rPr lang="ja-JP" altLang="en-US" sz="2800" dirty="0" smtClean="0">
                <a:latin typeface="メイリオ" panose="020B0604030504040204" pitchFamily="50" charset="-128"/>
                <a:ea typeface="メイリオ" panose="020B0604030504040204" pitchFamily="50" charset="-128"/>
              </a:rPr>
              <a:t>（介護保険施設及び居住系サービス）</a:t>
            </a:r>
          </a:p>
        </p:txBody>
      </p:sp>
      <p:pic>
        <p:nvPicPr>
          <p:cNvPr id="3" name="録音されたサウンド">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772400" y="5757862"/>
            <a:ext cx="487363" cy="487363"/>
          </a:xfrm>
          <a:prstGeom prst="rect">
            <a:avLst/>
          </a:prstGeom>
        </p:spPr>
      </p:pic>
    </p:spTree>
    <p:extLst>
      <p:ext uri="{BB962C8B-B14F-4D97-AF65-F5344CB8AC3E}">
        <p14:creationId xmlns:p14="http://schemas.microsoft.com/office/powerpoint/2010/main" val="190220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70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コンテンツ プレースホルダー 3"/>
          <p:cNvSpPr>
            <a:spLocks noGrp="1"/>
          </p:cNvSpPr>
          <p:nvPr>
            <p:ph idx="1"/>
          </p:nvPr>
        </p:nvSpPr>
        <p:spPr>
          <a:xfrm>
            <a:off x="436512" y="2001056"/>
            <a:ext cx="8229600" cy="3979028"/>
          </a:xfrm>
        </p:spPr>
        <p:txBody>
          <a:bodyPr/>
          <a:lstStyle/>
          <a:p>
            <a:pPr marL="0" lvl="0" indent="0">
              <a:buNone/>
            </a:pPr>
            <a:r>
              <a:rPr lang="ja-JP" altLang="en-US" sz="2000" dirty="0" smtClean="0">
                <a:latin typeface="メイリオ" panose="020B0604030504040204" pitchFamily="50" charset="-128"/>
                <a:ea typeface="メイリオ" panose="020B0604030504040204" pitchFamily="50" charset="-128"/>
              </a:rPr>
              <a:t>今年度、提出いただいた協力医療機関に関する届出書について、</a:t>
            </a:r>
            <a:r>
              <a:rPr lang="ja-JP" altLang="en-US" sz="2000" dirty="0" smtClean="0">
                <a:solidFill>
                  <a:srgbClr val="FF0000"/>
                </a:solidFill>
                <a:latin typeface="メイリオ" panose="020B0604030504040204" pitchFamily="50" charset="-128"/>
                <a:ea typeface="メイリオ" panose="020B0604030504040204" pitchFamily="50" charset="-128"/>
              </a:rPr>
              <a:t>年１回</a:t>
            </a:r>
            <a:r>
              <a:rPr lang="ja-JP" altLang="en-US" sz="2000" dirty="0" smtClean="0">
                <a:latin typeface="メイリオ" panose="020B0604030504040204" pitchFamily="50" charset="-128"/>
                <a:ea typeface="メイリオ" panose="020B0604030504040204" pitchFamily="50" charset="-128"/>
              </a:rPr>
              <a:t>以上の届出が義務付けられています。</a:t>
            </a:r>
            <a:endParaRPr lang="en-US" altLang="ja-JP" sz="2000" dirty="0" smtClean="0">
              <a:latin typeface="メイリオ" panose="020B0604030504040204" pitchFamily="50" charset="-128"/>
              <a:ea typeface="メイリオ" panose="020B0604030504040204" pitchFamily="50" charset="-128"/>
            </a:endParaRPr>
          </a:p>
          <a:p>
            <a:pPr marL="0" lvl="0" indent="0">
              <a:buNone/>
            </a:pPr>
            <a:r>
              <a:rPr lang="ja-JP" altLang="en-US" sz="2000" dirty="0">
                <a:latin typeface="メイリオ" panose="020B0604030504040204" pitchFamily="50" charset="-128"/>
                <a:ea typeface="メイリオ" panose="020B0604030504040204" pitchFamily="50" charset="-128"/>
              </a:rPr>
              <a:t>協力医療</a:t>
            </a:r>
            <a:r>
              <a:rPr lang="ja-JP" altLang="en-US" sz="2000" dirty="0" smtClean="0">
                <a:latin typeface="メイリオ" panose="020B0604030504040204" pitchFamily="50" charset="-128"/>
                <a:ea typeface="メイリオ" panose="020B0604030504040204" pitchFamily="50" charset="-128"/>
              </a:rPr>
              <a:t>機関との間で、急変時等の対応を確認の上、所定の様式により提出してください。</a:t>
            </a:r>
            <a:endParaRPr lang="en-US" altLang="ja-JP" sz="2000" dirty="0">
              <a:latin typeface="メイリオ" panose="020B0604030504040204" pitchFamily="50" charset="-128"/>
              <a:ea typeface="メイリオ" panose="020B0604030504040204" pitchFamily="50" charset="-128"/>
            </a:endParaRPr>
          </a:p>
          <a:p>
            <a:pPr marL="0" lvl="0" indent="0">
              <a:buNone/>
            </a:pPr>
            <a:r>
              <a:rPr lang="ja-JP" altLang="en-US" sz="2000" dirty="0" smtClean="0">
                <a:latin typeface="メイリオ" panose="020B0604030504040204" pitchFamily="50" charset="-128"/>
                <a:ea typeface="メイリオ" panose="020B0604030504040204" pitchFamily="50" charset="-128"/>
              </a:rPr>
              <a:t>電子</a:t>
            </a:r>
            <a:r>
              <a:rPr lang="ja-JP" altLang="en-US" sz="2000" dirty="0">
                <a:latin typeface="メイリオ" panose="020B0604030504040204" pitchFamily="50" charset="-128"/>
                <a:ea typeface="メイリオ" panose="020B0604030504040204" pitchFamily="50" charset="-128"/>
              </a:rPr>
              <a:t>申請</a:t>
            </a:r>
            <a:r>
              <a:rPr lang="ja-JP" altLang="en-US" sz="2000" dirty="0" smtClean="0">
                <a:latin typeface="メイリオ" panose="020B0604030504040204" pitchFamily="50" charset="-128"/>
                <a:ea typeface="メイリオ" panose="020B0604030504040204" pitchFamily="50" charset="-128"/>
              </a:rPr>
              <a:t>システムによる報告も可能です。</a:t>
            </a:r>
            <a:endParaRPr lang="en-US" altLang="ja-JP" sz="2000" dirty="0" smtClean="0">
              <a:latin typeface="メイリオ" panose="020B0604030504040204" pitchFamily="50" charset="-128"/>
              <a:ea typeface="メイリオ" panose="020B0604030504040204" pitchFamily="50" charset="-128"/>
            </a:endParaRPr>
          </a:p>
          <a:p>
            <a:pPr marL="0" lvl="0" indent="0">
              <a:buNone/>
            </a:pPr>
            <a:r>
              <a:rPr lang="ja-JP" altLang="en-US" sz="2000" dirty="0" smtClean="0">
                <a:latin typeface="メイリオ" panose="020B0604030504040204" pitchFamily="50" charset="-128"/>
                <a:ea typeface="メイリオ" panose="020B0604030504040204" pitchFamily="50" charset="-128"/>
              </a:rPr>
              <a:t>（</a:t>
            </a:r>
            <a:r>
              <a:rPr lang="en-US" altLang="ja-JP" sz="2000" dirty="0" smtClean="0">
                <a:latin typeface="メイリオ" panose="020B0604030504040204" pitchFamily="50" charset="-128"/>
                <a:ea typeface="メイリオ" panose="020B0604030504040204" pitchFamily="50" charset="-128"/>
              </a:rPr>
              <a:t>URL</a:t>
            </a:r>
            <a:r>
              <a:rPr lang="ja-JP" altLang="en-US" sz="2000" dirty="0" smtClean="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https://</a:t>
            </a:r>
            <a:r>
              <a:rPr lang="en-US" altLang="ja-JP" sz="1400" dirty="0" smtClean="0">
                <a:latin typeface="メイリオ" panose="020B0604030504040204" pitchFamily="50" charset="-128"/>
                <a:ea typeface="メイリオ" panose="020B0604030504040204" pitchFamily="50" charset="-128"/>
              </a:rPr>
              <a:t>apply.e-tumo.jp/pref-kagawa-u/offer/offerList_detail?tempSeq=6347</a:t>
            </a:r>
            <a:endParaRPr lang="en-US" altLang="ja-JP" sz="1800" dirty="0">
              <a:latin typeface="メイリオ" panose="020B0604030504040204" pitchFamily="50" charset="-128"/>
              <a:ea typeface="メイリオ" panose="020B0604030504040204" pitchFamily="50" charset="-128"/>
            </a:endParaRPr>
          </a:p>
          <a:p>
            <a:pPr marL="0" lvl="0" indent="0">
              <a:buClr>
                <a:srgbClr val="000000"/>
              </a:buClr>
              <a:buNone/>
            </a:pPr>
            <a:r>
              <a:rPr lang="ja-JP" altLang="en-US" sz="2000" dirty="0" smtClean="0">
                <a:latin typeface="メイリオ" panose="020B0604030504040204" pitchFamily="50" charset="-128"/>
                <a:ea typeface="メイリオ" panose="020B0604030504040204" pitchFamily="50" charset="-128"/>
              </a:rPr>
              <a:t>なお、各要件を満たす協力医療機関を定めていない事業所においては、可能な限り速やかに、連携体制の構築をお願いします。</a:t>
            </a:r>
            <a:endParaRPr lang="en-US" altLang="ja-JP" sz="2000" dirty="0" smtClean="0">
              <a:latin typeface="メイリオ" panose="020B0604030504040204" pitchFamily="50" charset="-128"/>
              <a:ea typeface="メイリオ" panose="020B0604030504040204" pitchFamily="50" charset="-128"/>
            </a:endParaRPr>
          </a:p>
          <a:p>
            <a:pPr marL="0" lvl="0" indent="0">
              <a:buClr>
                <a:srgbClr val="000000"/>
              </a:buClr>
              <a:buNone/>
            </a:pPr>
            <a:endParaRPr lang="en-US" altLang="ja-JP" sz="1000" dirty="0" smtClean="0">
              <a:latin typeface="メイリオ" panose="020B0604030504040204" pitchFamily="50" charset="-128"/>
              <a:ea typeface="メイリオ" panose="020B0604030504040204" pitchFamily="50" charset="-128"/>
            </a:endParaRPr>
          </a:p>
          <a:p>
            <a:pPr marL="0" lvl="0" indent="0">
              <a:buClr>
                <a:srgbClr val="000000"/>
              </a:buClr>
              <a:buNone/>
            </a:pPr>
            <a:endParaRPr lang="en-US" altLang="ja-JP" sz="2000" dirty="0">
              <a:latin typeface="メイリオ" panose="020B0604030504040204" pitchFamily="50" charset="-128"/>
              <a:ea typeface="メイリオ" panose="020B0604030504040204" pitchFamily="50" charset="-128"/>
            </a:endParaRPr>
          </a:p>
          <a:p>
            <a:pPr marL="0" lvl="0" indent="0">
              <a:buClr>
                <a:srgbClr val="000000"/>
              </a:buClr>
              <a:buNone/>
            </a:pPr>
            <a:endParaRPr lang="en-US" altLang="ja-JP" sz="2000" dirty="0" smtClean="0">
              <a:latin typeface="メイリオ" panose="020B0604030504040204" pitchFamily="50" charset="-128"/>
              <a:ea typeface="メイリオ" panose="020B0604030504040204" pitchFamily="50" charset="-128"/>
            </a:endParaRPr>
          </a:p>
          <a:p>
            <a:pPr marL="0" lvl="0" indent="0">
              <a:buClr>
                <a:srgbClr val="000000"/>
              </a:buClr>
              <a:buNone/>
            </a:pPr>
            <a:endParaRPr lang="en-US" altLang="ja-JP" sz="2000" dirty="0" smtClean="0">
              <a:latin typeface="メイリオ" panose="020B0604030504040204" pitchFamily="50" charset="-128"/>
              <a:ea typeface="メイリオ" panose="020B0604030504040204" pitchFamily="50" charset="-128"/>
            </a:endParaRPr>
          </a:p>
          <a:p>
            <a:pPr marL="0" lvl="0" indent="0">
              <a:buClr>
                <a:srgbClr val="000000"/>
              </a:buClr>
              <a:buNone/>
            </a:pPr>
            <a:endParaRPr lang="ja-JP" altLang="en-US" sz="2000" dirty="0">
              <a:latin typeface="メイリオ" panose="020B0604030504040204" pitchFamily="50" charset="-128"/>
              <a:ea typeface="メイリオ" panose="020B0604030504040204" pitchFamily="50" charset="-128"/>
            </a:endParaRPr>
          </a:p>
        </p:txBody>
      </p:sp>
      <p:sp>
        <p:nvSpPr>
          <p:cNvPr id="3" name="スライド番号プレースホルダー 2"/>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60600EA-2BCB-4856-BAAB-8FEFFA2EA264}" type="slidenum">
              <a:rPr kumimoji="1" lang="en-US" altLang="ja-JP" sz="14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6" name="タイトル 1"/>
          <p:cNvSpPr txBox="1">
            <a:spLocks/>
          </p:cNvSpPr>
          <p:nvPr/>
        </p:nvSpPr>
        <p:spPr bwMode="auto">
          <a:xfrm>
            <a:off x="457200" y="188640"/>
            <a:ext cx="8229600" cy="470056"/>
          </a:xfrm>
          <a:prstGeom prst="rect">
            <a:avLst/>
          </a:prstGeom>
          <a:solidFill>
            <a:srgbClr val="0088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ＭＳ ゴシック" panose="020B0609070205080204" pitchFamily="49" charset="-128"/>
                <a:ea typeface="ＭＳ ゴシック" panose="020B0609070205080204" pitchFamily="49" charset="-128"/>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r>
              <a:rPr lang="ja-JP" altLang="en-US" sz="2400" kern="0" dirty="0" smtClean="0">
                <a:solidFill>
                  <a:schemeClr val="bg1"/>
                </a:solidFill>
                <a:latin typeface="メイリオ" panose="020B0604030504040204" pitchFamily="50" charset="-128"/>
                <a:ea typeface="メイリオ" panose="020B0604030504040204" pitchFamily="50" charset="-128"/>
              </a:rPr>
              <a:t>協力医療機関に関する届出</a:t>
            </a:r>
            <a:endParaRPr lang="ja-JP" altLang="en-US" sz="2400" kern="0" dirty="0">
              <a:solidFill>
                <a:schemeClr val="bg1"/>
              </a:solidFill>
              <a:latin typeface="メイリオ" panose="020B0604030504040204" pitchFamily="50" charset="-128"/>
              <a:ea typeface="メイリオ" panose="020B0604030504040204" pitchFamily="50" charset="-128"/>
            </a:endParaRPr>
          </a:p>
        </p:txBody>
      </p:sp>
      <p:sp>
        <p:nvSpPr>
          <p:cNvPr id="2" name="角丸四角形 1"/>
          <p:cNvSpPr/>
          <p:nvPr/>
        </p:nvSpPr>
        <p:spPr>
          <a:xfrm>
            <a:off x="1130932" y="933832"/>
            <a:ext cx="6840760"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srgbClr val="FF0000"/>
                </a:solidFill>
              </a:rPr>
              <a:t>年１回の届出が、引続き必要です</a:t>
            </a:r>
            <a:endParaRPr kumimoji="1" lang="ja-JP" altLang="en-US" sz="2400" dirty="0">
              <a:solidFill>
                <a:srgbClr val="FF0000"/>
              </a:solidFill>
            </a:endParaRPr>
          </a:p>
        </p:txBody>
      </p:sp>
      <p:sp>
        <p:nvSpPr>
          <p:cNvPr id="7" name="テキスト ボックス 6"/>
          <p:cNvSpPr txBox="1"/>
          <p:nvPr/>
        </p:nvSpPr>
        <p:spPr>
          <a:xfrm>
            <a:off x="467544" y="4902866"/>
            <a:ext cx="8208912" cy="1077218"/>
          </a:xfrm>
          <a:prstGeom prst="rect">
            <a:avLst/>
          </a:prstGeom>
          <a:noFill/>
          <a:ln>
            <a:solidFill>
              <a:schemeClr val="tx1"/>
            </a:solidFill>
            <a:prstDash val="dash"/>
          </a:ln>
        </p:spPr>
        <p:txBody>
          <a:bodyPr wrap="square" rtlCol="0">
            <a:spAutoFit/>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1" lang="ja-JP" altLang="en-US" sz="2000" b="0" i="0" u="none" strike="noStrike" kern="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rPr>
              <a:t>（対象施設）</a:t>
            </a:r>
          </a:p>
          <a:p>
            <a:pPr lvl="0">
              <a:spcBef>
                <a:spcPct val="20000"/>
              </a:spcBef>
            </a:pPr>
            <a:r>
              <a:rPr lang="ja-JP" altLang="en-US" sz="2000" kern="0" dirty="0">
                <a:solidFill>
                  <a:srgbClr val="000000"/>
                </a:solidFill>
                <a:latin typeface="メイリオ" panose="020B0604030504040204" pitchFamily="50" charset="-128"/>
                <a:ea typeface="メイリオ" panose="020B0604030504040204" pitchFamily="50" charset="-128"/>
              </a:rPr>
              <a:t>介護老人福祉施設、介護老人保健施設、介護医療院、特定施設入居者生活介護、養護老人ホーム、軽費老人ホーム</a:t>
            </a:r>
            <a:endParaRPr kumimoji="1" lang="en-US" altLang="ja-JP" sz="2000" b="0" i="0" u="none" strike="noStrike" kern="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endParaRPr>
          </a:p>
        </p:txBody>
      </p:sp>
      <p:pic>
        <p:nvPicPr>
          <p:cNvPr id="4" name="録音されたサウンド">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971692" y="6093296"/>
            <a:ext cx="487363" cy="487363"/>
          </a:xfrm>
          <a:prstGeom prst="rect">
            <a:avLst/>
          </a:prstGeom>
        </p:spPr>
      </p:pic>
    </p:spTree>
    <p:extLst>
      <p:ext uri="{BB962C8B-B14F-4D97-AF65-F5344CB8AC3E}">
        <p14:creationId xmlns:p14="http://schemas.microsoft.com/office/powerpoint/2010/main" val="2019885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046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コンテンツ プレースホルダー 3"/>
          <p:cNvSpPr>
            <a:spLocks noGrp="1"/>
          </p:cNvSpPr>
          <p:nvPr>
            <p:ph idx="1"/>
          </p:nvPr>
        </p:nvSpPr>
        <p:spPr>
          <a:xfrm>
            <a:off x="457200" y="2400797"/>
            <a:ext cx="8229600" cy="3600400"/>
          </a:xfrm>
        </p:spPr>
        <p:txBody>
          <a:bodyPr/>
          <a:lstStyle/>
          <a:p>
            <a:pPr marL="0" lvl="0" indent="0">
              <a:buNone/>
            </a:pPr>
            <a:r>
              <a:rPr lang="ja-JP" altLang="en-US" sz="2400" dirty="0" smtClean="0">
                <a:solidFill>
                  <a:srgbClr val="292929"/>
                </a:solidFill>
                <a:latin typeface="メイリオ" panose="020B0604030504040204" pitchFamily="50" charset="-128"/>
                <a:ea typeface="メイリオ" panose="020B0604030504040204" pitchFamily="50" charset="-128"/>
              </a:rPr>
              <a:t>令和６年度介護報酬改定により、全サービスに重要事項のウェブサイトへの掲載が義務付けられました。</a:t>
            </a:r>
            <a:endParaRPr lang="en-US" altLang="ja-JP" sz="2000" dirty="0" smtClean="0">
              <a:latin typeface="メイリオ" panose="020B0604030504040204" pitchFamily="50" charset="-128"/>
              <a:ea typeface="メイリオ" panose="020B0604030504040204" pitchFamily="50" charset="-128"/>
            </a:endParaRPr>
          </a:p>
          <a:p>
            <a:pPr marL="0" lvl="0" indent="0">
              <a:buClr>
                <a:srgbClr val="000000"/>
              </a:buClr>
              <a:buNone/>
            </a:pPr>
            <a:endParaRPr lang="en-US" altLang="ja-JP" sz="2000" dirty="0" smtClean="0">
              <a:latin typeface="メイリオ" panose="020B0604030504040204" pitchFamily="50" charset="-128"/>
              <a:ea typeface="メイリオ" panose="020B0604030504040204" pitchFamily="50" charset="-128"/>
            </a:endParaRPr>
          </a:p>
          <a:p>
            <a:pPr marL="0" lvl="0" indent="0">
              <a:buClr>
                <a:srgbClr val="000000"/>
              </a:buClr>
              <a:buNone/>
            </a:pPr>
            <a:endParaRPr lang="en-US" altLang="ja-JP" sz="2000" dirty="0" smtClean="0">
              <a:latin typeface="メイリオ" panose="020B0604030504040204" pitchFamily="50" charset="-128"/>
              <a:ea typeface="メイリオ" panose="020B0604030504040204" pitchFamily="50" charset="-128"/>
            </a:endParaRPr>
          </a:p>
          <a:p>
            <a:pPr marL="0" lvl="0" indent="0">
              <a:buClr>
                <a:srgbClr val="000000"/>
              </a:buClr>
              <a:buNone/>
            </a:pPr>
            <a:endParaRPr lang="en-US" altLang="ja-JP" sz="2000" dirty="0" smtClean="0">
              <a:latin typeface="メイリオ" panose="020B0604030504040204" pitchFamily="50" charset="-128"/>
              <a:ea typeface="メイリオ" panose="020B0604030504040204" pitchFamily="50" charset="-128"/>
            </a:endParaRPr>
          </a:p>
          <a:p>
            <a:pPr marL="0" indent="0">
              <a:buClr>
                <a:srgbClr val="000000"/>
              </a:buClr>
              <a:buNone/>
            </a:pPr>
            <a:endParaRPr lang="en-US" altLang="ja-JP" sz="2000" dirty="0" smtClean="0">
              <a:latin typeface="メイリオ" panose="020B0604030504040204" pitchFamily="50" charset="-128"/>
              <a:ea typeface="メイリオ" panose="020B0604030504040204" pitchFamily="50" charset="-128"/>
            </a:endParaRPr>
          </a:p>
          <a:p>
            <a:pPr marL="0" indent="0">
              <a:buClr>
                <a:srgbClr val="000000"/>
              </a:buClr>
              <a:buNone/>
            </a:pPr>
            <a:r>
              <a:rPr lang="ja-JP" altLang="en-US" sz="2400" dirty="0" smtClean="0">
                <a:latin typeface="メイリオ" panose="020B0604030504040204" pitchFamily="50" charset="-128"/>
                <a:ea typeface="メイリオ" panose="020B0604030504040204" pitchFamily="50" charset="-128"/>
              </a:rPr>
              <a:t>▶インターネット上で情報の閲覧が完結するよう、新たに設けられた規定です。</a:t>
            </a:r>
            <a:r>
              <a:rPr lang="ja-JP" altLang="en-US" sz="2400" dirty="0" smtClean="0">
                <a:solidFill>
                  <a:srgbClr val="FF0000"/>
                </a:solidFill>
                <a:latin typeface="メイリオ" panose="020B0604030504040204" pitchFamily="50" charset="-128"/>
                <a:ea typeface="メイリオ" panose="020B0604030504040204" pitchFamily="50" charset="-128"/>
              </a:rPr>
              <a:t>確実に対応をお願いします</a:t>
            </a:r>
            <a:r>
              <a:rPr lang="ja-JP" altLang="en-US" sz="2400" dirty="0" smtClean="0">
                <a:latin typeface="メイリオ" panose="020B0604030504040204" pitchFamily="50" charset="-128"/>
                <a:ea typeface="メイリオ" panose="020B0604030504040204" pitchFamily="50" charset="-128"/>
              </a:rPr>
              <a:t>。</a:t>
            </a:r>
            <a:endParaRPr lang="ja-JP" altLang="en-US" sz="2400" dirty="0">
              <a:latin typeface="メイリオ" panose="020B0604030504040204" pitchFamily="50" charset="-128"/>
              <a:ea typeface="メイリオ" panose="020B0604030504040204" pitchFamily="50" charset="-128"/>
            </a:endParaRPr>
          </a:p>
        </p:txBody>
      </p:sp>
      <p:sp>
        <p:nvSpPr>
          <p:cNvPr id="3" name="スライド番号プレースホルダー 2"/>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60600EA-2BCB-4856-BAAB-8FEFFA2EA264}" type="slidenum">
              <a:rPr kumimoji="1" lang="en-US" altLang="ja-JP" sz="14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6" name="タイトル 1"/>
          <p:cNvSpPr txBox="1">
            <a:spLocks/>
          </p:cNvSpPr>
          <p:nvPr/>
        </p:nvSpPr>
        <p:spPr bwMode="auto">
          <a:xfrm>
            <a:off x="457200" y="188640"/>
            <a:ext cx="8229600" cy="648072"/>
          </a:xfrm>
          <a:prstGeom prst="rect">
            <a:avLst/>
          </a:prstGeom>
          <a:solidFill>
            <a:srgbClr val="0088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ＭＳ ゴシック" panose="020B0609070205080204" pitchFamily="49" charset="-128"/>
                <a:ea typeface="ＭＳ ゴシック" panose="020B0609070205080204" pitchFamily="49" charset="-128"/>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r>
              <a:rPr lang="ja-JP" altLang="en-US" sz="2400" kern="0" dirty="0" smtClean="0">
                <a:solidFill>
                  <a:schemeClr val="bg1"/>
                </a:solidFill>
                <a:latin typeface="メイリオ" panose="020B0604030504040204" pitchFamily="50" charset="-128"/>
                <a:ea typeface="メイリオ" panose="020B0604030504040204" pitchFamily="50" charset="-128"/>
              </a:rPr>
              <a:t>重要事項説明書のウェブサイト掲載</a:t>
            </a:r>
            <a:endParaRPr lang="ja-JP" altLang="en-US" sz="2400" kern="0" dirty="0">
              <a:solidFill>
                <a:schemeClr val="bg1"/>
              </a:solidFill>
              <a:latin typeface="メイリオ" panose="020B0604030504040204" pitchFamily="50" charset="-128"/>
              <a:ea typeface="メイリオ" panose="020B0604030504040204" pitchFamily="50" charset="-128"/>
            </a:endParaRPr>
          </a:p>
        </p:txBody>
      </p:sp>
      <p:sp>
        <p:nvSpPr>
          <p:cNvPr id="5" name="テキスト ボックス 4"/>
          <p:cNvSpPr txBox="1"/>
          <p:nvPr/>
        </p:nvSpPr>
        <p:spPr>
          <a:xfrm>
            <a:off x="611560" y="3212976"/>
            <a:ext cx="6830416" cy="1348061"/>
          </a:xfrm>
          <a:prstGeom prst="rect">
            <a:avLst/>
          </a:prstGeom>
          <a:noFill/>
          <a:ln>
            <a:solidFill>
              <a:schemeClr val="tx1"/>
            </a:solidFill>
            <a:prstDash val="dash"/>
          </a:ln>
        </p:spPr>
        <p:txBody>
          <a:bodyPr wrap="square" rtlCol="0">
            <a:spAutoFit/>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1" lang="ja-JP" altLang="en-US" sz="2400" b="0" i="0" u="none" strike="noStrike" kern="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rPr>
              <a:t>公表方法は次の２通りです。</a:t>
            </a:r>
          </a:p>
          <a:p>
            <a:pPr marL="342900" lvl="0" indent="-342900" eaLnBrk="0" fontAlgn="base" hangingPunct="0">
              <a:spcBef>
                <a:spcPct val="20000"/>
              </a:spcBef>
              <a:spcAft>
                <a:spcPct val="0"/>
              </a:spcAft>
              <a:buFont typeface="Wingdings" panose="05000000000000000000" pitchFamily="2" charset="2"/>
              <a:buChar char="l"/>
            </a:pPr>
            <a:r>
              <a:rPr lang="ja-JP" altLang="en-US" sz="2400" kern="0" noProof="0" dirty="0" smtClean="0">
                <a:solidFill>
                  <a:srgbClr val="000000"/>
                </a:solidFill>
                <a:latin typeface="メイリオ" panose="020B0604030504040204" pitchFamily="50" charset="-128"/>
                <a:ea typeface="メイリオ" panose="020B0604030504040204" pitchFamily="50" charset="-128"/>
              </a:rPr>
              <a:t>法人のホームページに掲載</a:t>
            </a:r>
            <a:endParaRPr lang="en-US" altLang="ja-JP" sz="2400" kern="0" noProof="0" dirty="0" smtClean="0">
              <a:solidFill>
                <a:srgbClr val="000000"/>
              </a:solidFill>
              <a:latin typeface="メイリオ" panose="020B0604030504040204" pitchFamily="50" charset="-128"/>
              <a:ea typeface="メイリオ" panose="020B0604030504040204" pitchFamily="50" charset="-128"/>
            </a:endParaRPr>
          </a:p>
          <a:p>
            <a:pPr marL="342900" lvl="0" indent="-342900" eaLnBrk="0" fontAlgn="base" hangingPunct="0">
              <a:spcBef>
                <a:spcPct val="20000"/>
              </a:spcBef>
              <a:spcAft>
                <a:spcPct val="0"/>
              </a:spcAft>
              <a:buFont typeface="Wingdings" panose="05000000000000000000" pitchFamily="2" charset="2"/>
              <a:buChar char="l"/>
            </a:pPr>
            <a:r>
              <a:rPr kumimoji="1" lang="ja-JP" altLang="en-US" sz="2400" b="0" i="0" u="none" strike="noStrike" kern="0" cap="none" spc="0" normalizeH="0" baseline="0" dirty="0">
                <a:ln>
                  <a:noFill/>
                </a:ln>
                <a:solidFill>
                  <a:srgbClr val="000000"/>
                </a:solidFill>
                <a:effectLst/>
                <a:uLnTx/>
                <a:uFillTx/>
                <a:latin typeface="メイリオ" panose="020B0604030504040204" pitchFamily="50" charset="-128"/>
                <a:ea typeface="メイリオ" panose="020B0604030504040204" pitchFamily="50" charset="-128"/>
              </a:rPr>
              <a:t>介護サービス公表</a:t>
            </a:r>
            <a:r>
              <a:rPr kumimoji="1" lang="ja-JP" altLang="en-US" sz="2400" b="0" i="0" u="none" strike="noStrike" kern="0" cap="none" spc="0" normalizeH="0" baseline="0" dirty="0" smtClean="0">
                <a:ln>
                  <a:noFill/>
                </a:ln>
                <a:solidFill>
                  <a:srgbClr val="000000"/>
                </a:solidFill>
                <a:effectLst/>
                <a:uLnTx/>
                <a:uFillTx/>
                <a:latin typeface="メイリオ" panose="020B0604030504040204" pitchFamily="50" charset="-128"/>
                <a:ea typeface="メイリオ" panose="020B0604030504040204" pitchFamily="50" charset="-128"/>
              </a:rPr>
              <a:t>システムに掲載</a:t>
            </a:r>
            <a:endParaRPr kumimoji="1" lang="en-US" altLang="ja-JP" sz="2400" b="0" i="0" u="none" strike="noStrike" kern="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endParaRPr>
          </a:p>
        </p:txBody>
      </p:sp>
      <p:sp>
        <p:nvSpPr>
          <p:cNvPr id="7" name="角丸四角形 6"/>
          <p:cNvSpPr/>
          <p:nvPr/>
        </p:nvSpPr>
        <p:spPr>
          <a:xfrm>
            <a:off x="971600" y="1288851"/>
            <a:ext cx="6840760" cy="79208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schemeClr val="tx1"/>
                </a:solidFill>
              </a:rPr>
              <a:t>令和７年４月１日から</a:t>
            </a:r>
            <a:r>
              <a:rPr lang="ja-JP" altLang="en-US" sz="2400" dirty="0" smtClean="0">
                <a:solidFill>
                  <a:srgbClr val="FF0000"/>
                </a:solidFill>
              </a:rPr>
              <a:t>義務化</a:t>
            </a:r>
            <a:r>
              <a:rPr lang="ja-JP" altLang="en-US" sz="2400" dirty="0" smtClean="0">
                <a:solidFill>
                  <a:schemeClr val="tx1"/>
                </a:solidFill>
              </a:rPr>
              <a:t>です</a:t>
            </a:r>
            <a:endParaRPr kumimoji="1" lang="ja-JP" altLang="en-US" sz="2400" dirty="0">
              <a:solidFill>
                <a:schemeClr val="tx1"/>
              </a:solidFill>
            </a:endParaRPr>
          </a:p>
        </p:txBody>
      </p:sp>
      <p:pic>
        <p:nvPicPr>
          <p:cNvPr id="2" name="録音されたサウンド">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830252" y="5833692"/>
            <a:ext cx="487363" cy="487363"/>
          </a:xfrm>
          <a:prstGeom prst="rect">
            <a:avLst/>
          </a:prstGeom>
        </p:spPr>
      </p:pic>
    </p:spTree>
    <p:extLst>
      <p:ext uri="{BB962C8B-B14F-4D97-AF65-F5344CB8AC3E}">
        <p14:creationId xmlns:p14="http://schemas.microsoft.com/office/powerpoint/2010/main" val="1116861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33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Ricepaper2</Template>
  <TotalTime>8798</TotalTime>
  <Words>439</Words>
  <Application>Microsoft Office PowerPoint</Application>
  <PresentationFormat>画面に合わせる (4:3)</PresentationFormat>
  <Paragraphs>38</Paragraphs>
  <Slides>3</Slides>
  <Notes>3</Notes>
  <HiddenSlides>0</HiddenSlides>
  <MMClips>3</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vt:i4>
      </vt:variant>
    </vt:vector>
  </HeadingPairs>
  <TitlesOfParts>
    <vt:vector size="10" baseType="lpstr">
      <vt:lpstr>ＭＳ Ｐゴシック</vt:lpstr>
      <vt:lpstr>ＭＳ Ｐ明朝</vt:lpstr>
      <vt:lpstr>ＭＳ ゴシック</vt:lpstr>
      <vt:lpstr>メイリオ</vt:lpstr>
      <vt:lpstr>Arial</vt:lpstr>
      <vt:lpstr>Wingdings</vt:lpstr>
      <vt:lpstr>標準デザイン</vt:lpstr>
      <vt:lpstr>令和６年介護報酬改定に係る事項について （介護保険施設及び居住系サービス）</vt:lpstr>
      <vt:lpstr>PowerPoint プレゼンテーション</vt:lpstr>
      <vt:lpstr>PowerPoint プレゼンテーション</vt:lpstr>
    </vt:vector>
  </TitlesOfParts>
  <Company>香川県</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介護サービス施設・事業所集団指導資料</dc:title>
  <dc:creator>C08-1467</dc:creator>
  <cp:lastModifiedBy>SG19200のC20-3686</cp:lastModifiedBy>
  <cp:revision>628</cp:revision>
  <cp:lastPrinted>2025-02-21T05:23:05Z</cp:lastPrinted>
  <dcterms:created xsi:type="dcterms:W3CDTF">2012-01-11T23:32:50Z</dcterms:created>
  <dcterms:modified xsi:type="dcterms:W3CDTF">2025-02-28T01:11:48Z</dcterms:modified>
</cp:coreProperties>
</file>