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9" r:id="rId4"/>
    <p:sldId id="260" r:id="rId5"/>
    <p:sldId id="261" r:id="rId6"/>
    <p:sldId id="262" r:id="rId7"/>
  </p:sldIdLst>
  <p:sldSz cx="9144000" cy="6858000" type="screen4x3"/>
  <p:notesSz cx="7102475" cy="10231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79" autoAdjust="0"/>
  </p:normalViewPr>
  <p:slideViewPr>
    <p:cSldViewPr snapToGrid="0">
      <p:cViewPr varScale="1">
        <p:scale>
          <a:sx n="78" d="100"/>
          <a:sy n="78" d="100"/>
        </p:scale>
        <p:origin x="24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3349"/>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39" cy="513349"/>
          </a:xfrm>
          <a:prstGeom prst="rect">
            <a:avLst/>
          </a:prstGeom>
        </p:spPr>
        <p:txBody>
          <a:bodyPr vert="horz" lIns="99048" tIns="49524" rIns="99048" bIns="49524" rtlCol="0"/>
          <a:lstStyle>
            <a:lvl1pPr algn="r">
              <a:defRPr sz="1300"/>
            </a:lvl1pPr>
          </a:lstStyle>
          <a:p>
            <a:fld id="{DD91FB17-CDB8-4BAA-A788-BCD339A93785}" type="datetimeFigureOut">
              <a:rPr kumimoji="1" lang="ja-JP" altLang="en-US" smtClean="0"/>
              <a:t>2025/3/5</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10248" y="4923879"/>
            <a:ext cx="5681980" cy="4028629"/>
          </a:xfrm>
          <a:prstGeom prst="rect">
            <a:avLst/>
          </a:prstGeom>
        </p:spPr>
        <p:txBody>
          <a:bodyPr vert="horz" lIns="99048" tIns="49524" rIns="99048" bIns="495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18091"/>
            <a:ext cx="3077739" cy="513348"/>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8091"/>
            <a:ext cx="3077739" cy="513348"/>
          </a:xfrm>
          <a:prstGeom prst="rect">
            <a:avLst/>
          </a:prstGeom>
        </p:spPr>
        <p:txBody>
          <a:bodyPr vert="horz" lIns="99048" tIns="49524" rIns="99048" bIns="49524" rtlCol="0" anchor="b"/>
          <a:lstStyle>
            <a:lvl1pPr algn="r">
              <a:defRPr sz="1300"/>
            </a:lvl1pPr>
          </a:lstStyle>
          <a:p>
            <a:fld id="{2D6288E2-7B47-46CE-80ED-08CFBE479DCD}" type="slidenum">
              <a:rPr kumimoji="1" lang="ja-JP" altLang="en-US" smtClean="0"/>
              <a:t>‹#›</a:t>
            </a:fld>
            <a:endParaRPr kumimoji="1" lang="ja-JP" altLang="en-US"/>
          </a:p>
        </p:txBody>
      </p:sp>
    </p:spTree>
    <p:extLst>
      <p:ext uri="{BB962C8B-B14F-4D97-AF65-F5344CB8AC3E}">
        <p14:creationId xmlns:p14="http://schemas.microsoft.com/office/powerpoint/2010/main" val="31243676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介護老人保健施設及び介護医療院について、令和７年８月から開始となる、室料相当額控除について説明します。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D6288E2-7B47-46CE-80ED-08CFBE479DCD}" type="slidenum">
              <a:rPr kumimoji="1" lang="ja-JP" altLang="en-US" smtClean="0"/>
              <a:t>1</a:t>
            </a:fld>
            <a:endParaRPr kumimoji="1" lang="ja-JP" altLang="en-US"/>
          </a:p>
        </p:txBody>
      </p:sp>
    </p:spTree>
    <p:extLst>
      <p:ext uri="{BB962C8B-B14F-4D97-AF65-F5344CB8AC3E}">
        <p14:creationId xmlns:p14="http://schemas.microsoft.com/office/powerpoint/2010/main" val="309990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室料相当額控除の対象となる施設は限られていますので、まず、ご自身の施設が対象となっているかどうかを確認する必要があります。</a:t>
            </a:r>
            <a:endParaRPr kumimoji="1" lang="en-US" altLang="ja-JP" dirty="0" smtClean="0"/>
          </a:p>
          <a:p>
            <a:endParaRPr kumimoji="1" lang="en-US" altLang="ja-JP" dirty="0" smtClean="0"/>
          </a:p>
          <a:p>
            <a:r>
              <a:rPr kumimoji="1" lang="ja-JP" altLang="en-US" dirty="0" smtClean="0"/>
              <a:t>資料の下段にある「算定要件等」の項にあるとおり、県内で対象となる施設は次のとおりです。</a:t>
            </a:r>
            <a:endParaRPr kumimoji="1" lang="en-US" altLang="ja-JP" dirty="0" smtClean="0"/>
          </a:p>
          <a:p>
            <a:r>
              <a:rPr kumimoji="1" lang="ja-JP" altLang="en-US" dirty="0" smtClean="0"/>
              <a:t>・介護老人保健施設のうち、主に介護保健施設サービス費の</a:t>
            </a:r>
            <a:r>
              <a:rPr kumimoji="1" lang="en-US" altLang="ja-JP" dirty="0" smtClean="0"/>
              <a:t>Ⅱ</a:t>
            </a:r>
            <a:r>
              <a:rPr kumimoji="1" lang="ja-JP" altLang="en-US" dirty="0" err="1" smtClean="0"/>
              <a:t>、</a:t>
            </a:r>
            <a:r>
              <a:rPr kumimoji="1" lang="en-US" altLang="ja-JP" dirty="0" smtClean="0"/>
              <a:t>Ⅲ</a:t>
            </a:r>
            <a:r>
              <a:rPr kumimoji="1" lang="ja-JP" altLang="en-US" dirty="0" smtClean="0"/>
              <a:t>または</a:t>
            </a:r>
            <a:r>
              <a:rPr kumimoji="1" lang="en-US" altLang="ja-JP" dirty="0" smtClean="0"/>
              <a:t>Ⅳ</a:t>
            </a:r>
            <a:r>
              <a:rPr kumimoji="1" lang="ja-JP" altLang="en-US" dirty="0" smtClean="0"/>
              <a:t>を算定している施設</a:t>
            </a:r>
            <a:endParaRPr kumimoji="1" lang="en-US" altLang="ja-JP" dirty="0" smtClean="0"/>
          </a:p>
          <a:p>
            <a:r>
              <a:rPr kumimoji="1" lang="ja-JP" altLang="en-US" dirty="0" smtClean="0"/>
              <a:t>・</a:t>
            </a:r>
            <a:r>
              <a:rPr kumimoji="1" lang="en-US" altLang="ja-JP" dirty="0" smtClean="0"/>
              <a:t>Ⅱ</a:t>
            </a:r>
            <a:r>
              <a:rPr kumimoji="1" lang="ja-JP" altLang="en-US" dirty="0" smtClean="0"/>
              <a:t>型の多床室を持つ介護医療院</a:t>
            </a:r>
            <a:endParaRPr kumimoji="1" lang="en-US" altLang="ja-JP" dirty="0" smtClean="0"/>
          </a:p>
          <a:p>
            <a:endParaRPr kumimoji="1" lang="en-US" altLang="ja-JP" dirty="0" smtClean="0"/>
          </a:p>
          <a:p>
            <a:r>
              <a:rPr kumimoji="1" lang="ja-JP" altLang="en-US" dirty="0" smtClean="0"/>
              <a:t>また、現在、介護保健施設サービス費の</a:t>
            </a:r>
            <a:r>
              <a:rPr kumimoji="1" lang="en-US" altLang="ja-JP" dirty="0" smtClean="0"/>
              <a:t>Ⅰ</a:t>
            </a:r>
            <a:r>
              <a:rPr kumimoji="1" lang="ja-JP" altLang="en-US" dirty="0" smtClean="0"/>
              <a:t>を算定している介護老人保健施設は、今後、その他型を算定する可能性がありますので、ご注意ください。</a:t>
            </a:r>
            <a:endParaRPr kumimoji="1" lang="en-US" altLang="ja-JP" dirty="0" smtClean="0"/>
          </a:p>
          <a:p>
            <a:endParaRPr kumimoji="1" lang="en-US" altLang="ja-JP" dirty="0" smtClean="0"/>
          </a:p>
          <a:p>
            <a:r>
              <a:rPr kumimoji="1" lang="ja-JP" altLang="en-US" dirty="0" smtClean="0"/>
              <a:t>資料の中段にある「単位数」の項にあるとおり、室料相当額控除の対象となる多床室を利用する方につきましては、１日につきに</a:t>
            </a:r>
            <a:r>
              <a:rPr kumimoji="1" lang="en-US" altLang="ja-JP" dirty="0" smtClean="0"/>
              <a:t>26</a:t>
            </a:r>
            <a:r>
              <a:rPr kumimoji="1" lang="ja-JP" altLang="en-US" dirty="0" smtClean="0"/>
              <a:t>単位が減算となります。</a:t>
            </a:r>
            <a:endParaRPr kumimoji="1" lang="en-US" altLang="ja-JP" dirty="0" smtClean="0"/>
          </a:p>
          <a:p>
            <a:r>
              <a:rPr kumimoji="1" lang="ja-JP" altLang="en-US" dirty="0" smtClean="0"/>
              <a:t>併せて、基準費用額が１日につき</a:t>
            </a:r>
            <a:r>
              <a:rPr kumimoji="1" lang="en-US" altLang="ja-JP" dirty="0" smtClean="0"/>
              <a:t>260</a:t>
            </a:r>
            <a:r>
              <a:rPr kumimoji="1" lang="ja-JP" altLang="en-US" dirty="0" smtClean="0"/>
              <a:t>円増加します。</a:t>
            </a:r>
            <a:endParaRPr kumimoji="1" lang="en-US" altLang="ja-JP" dirty="0" smtClean="0"/>
          </a:p>
          <a:p>
            <a:r>
              <a:rPr kumimoji="1" lang="ja-JP" altLang="en-US" dirty="0" smtClean="0"/>
              <a:t>詳細については次のページをご確認ください。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D6288E2-7B47-46CE-80ED-08CFBE479DCD}" type="slidenum">
              <a:rPr kumimoji="1" lang="ja-JP" altLang="en-US" smtClean="0"/>
              <a:t>2</a:t>
            </a:fld>
            <a:endParaRPr kumimoji="1" lang="ja-JP" altLang="en-US"/>
          </a:p>
        </p:txBody>
      </p:sp>
    </p:spTree>
    <p:extLst>
      <p:ext uri="{BB962C8B-B14F-4D97-AF65-F5344CB8AC3E}">
        <p14:creationId xmlns:p14="http://schemas.microsoft.com/office/powerpoint/2010/main" val="116015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室料相当額控除の対象となる多床室を利用する方について、利用者負担段階が第１段階から第３段階までの方につきましては、負担限度額は変わりません。</a:t>
            </a:r>
            <a:endParaRPr kumimoji="1" lang="en-US" altLang="ja-JP" dirty="0" smtClean="0"/>
          </a:p>
          <a:p>
            <a:endParaRPr kumimoji="1" lang="en-US" altLang="ja-JP" dirty="0" smtClean="0"/>
          </a:p>
          <a:p>
            <a:r>
              <a:rPr kumimoji="1" lang="ja-JP" altLang="en-US" dirty="0" smtClean="0"/>
              <a:t>一方、第４段階の方は補足給付の対象となりませんので、事前にご説明いただきますようお願いいたします。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D6288E2-7B47-46CE-80ED-08CFBE479DCD}" type="slidenum">
              <a:rPr kumimoji="1" lang="ja-JP" altLang="en-US" smtClean="0"/>
              <a:t>3</a:t>
            </a:fld>
            <a:endParaRPr kumimoji="1" lang="ja-JP" altLang="en-US"/>
          </a:p>
        </p:txBody>
      </p:sp>
    </p:spTree>
    <p:extLst>
      <p:ext uri="{BB962C8B-B14F-4D97-AF65-F5344CB8AC3E}">
        <p14:creationId xmlns:p14="http://schemas.microsoft.com/office/powerpoint/2010/main" val="93688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室料相当額控除の対象となる療養室につきましては、資料に記載している厚生労働省通知にある留意事項のとおりです。</a:t>
            </a:r>
            <a:endParaRPr kumimoji="1" lang="en-US" altLang="ja-JP" dirty="0" smtClean="0"/>
          </a:p>
          <a:p>
            <a:endParaRPr kumimoji="1" lang="en-US" altLang="ja-JP" dirty="0" smtClean="0"/>
          </a:p>
          <a:p>
            <a:r>
              <a:rPr kumimoji="1" lang="ja-JP" altLang="en-US" dirty="0" smtClean="0"/>
              <a:t>短期入所療養介護については、本体施設の基準に準じます。</a:t>
            </a:r>
            <a:endParaRPr kumimoji="1" lang="en-US" altLang="ja-JP" dirty="0" smtClean="0"/>
          </a:p>
          <a:p>
            <a:endParaRPr kumimoji="1" lang="en-US" altLang="ja-JP" dirty="0" smtClean="0"/>
          </a:p>
          <a:p>
            <a:r>
              <a:rPr kumimoji="1" lang="ja-JP" altLang="en-US" dirty="0" smtClean="0"/>
              <a:t>介護医療院については、</a:t>
            </a:r>
            <a:r>
              <a:rPr kumimoji="1" lang="en-US" altLang="ja-JP" dirty="0" smtClean="0"/>
              <a:t>Ⅱ</a:t>
            </a:r>
            <a:r>
              <a:rPr kumimoji="1" lang="ja-JP" altLang="en-US" dirty="0" smtClean="0"/>
              <a:t>型介護医療院の多床室が対象となります。</a:t>
            </a:r>
            <a:endParaRPr kumimoji="1" lang="en-US" altLang="ja-JP" dirty="0" smtClean="0"/>
          </a:p>
          <a:p>
            <a:endParaRPr kumimoji="1" lang="en-US" altLang="ja-JP" dirty="0" smtClean="0"/>
          </a:p>
          <a:p>
            <a:r>
              <a:rPr kumimoji="1" lang="ja-JP" altLang="en-US" dirty="0" smtClean="0"/>
              <a:t>介護老人保健施設については、おおむね３年毎にその後の３年間が対象となるかどうかを判定します。</a:t>
            </a:r>
            <a:endParaRPr kumimoji="1" lang="en-US" altLang="ja-JP" dirty="0" smtClean="0"/>
          </a:p>
          <a:p>
            <a:r>
              <a:rPr kumimoji="1" lang="ja-JP" altLang="en-US" dirty="0" smtClean="0"/>
              <a:t>介護老人保健施設の詳細については次のページをご確認ください。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D6288E2-7B47-46CE-80ED-08CFBE479DCD}" type="slidenum">
              <a:rPr kumimoji="1" lang="ja-JP" altLang="en-US" smtClean="0"/>
              <a:t>4</a:t>
            </a:fld>
            <a:endParaRPr kumimoji="1" lang="ja-JP" altLang="en-US"/>
          </a:p>
        </p:txBody>
      </p:sp>
    </p:spTree>
    <p:extLst>
      <p:ext uri="{BB962C8B-B14F-4D97-AF65-F5344CB8AC3E}">
        <p14:creationId xmlns:p14="http://schemas.microsoft.com/office/powerpoint/2010/main" val="756973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介護保健施設サービス費</a:t>
            </a:r>
            <a:r>
              <a:rPr kumimoji="1" lang="en-US" altLang="ja-JP" dirty="0" smtClean="0"/>
              <a:t>Ⅰ</a:t>
            </a:r>
            <a:r>
              <a:rPr kumimoji="1" lang="ja-JP" altLang="en-US" dirty="0" smtClean="0"/>
              <a:t>を算定している介護老人保健施設につきましては、資料のとおり、施設基準を満たさなくなった場合、介護保健施設サービス費</a:t>
            </a:r>
            <a:r>
              <a:rPr kumimoji="1" lang="en-US" altLang="ja-JP" dirty="0" smtClean="0"/>
              <a:t>Ⅳ</a:t>
            </a:r>
            <a:r>
              <a:rPr kumimoji="1" lang="ja-JP" altLang="en-US" dirty="0" smtClean="0"/>
              <a:t>を算定することとなります。</a:t>
            </a:r>
            <a:endParaRPr kumimoji="1" lang="en-US" altLang="ja-JP" dirty="0" smtClean="0"/>
          </a:p>
          <a:p>
            <a:endParaRPr kumimoji="1" lang="en-US" altLang="ja-JP" dirty="0" smtClean="0"/>
          </a:p>
          <a:p>
            <a:r>
              <a:rPr kumimoji="1" lang="ja-JP" altLang="en-US" dirty="0" smtClean="0"/>
              <a:t>３年に１度、</a:t>
            </a:r>
            <a:r>
              <a:rPr kumimoji="1" lang="en-US" altLang="ja-JP" dirty="0" smtClean="0"/>
              <a:t>4</a:t>
            </a:r>
            <a:r>
              <a:rPr kumimoji="1" lang="ja-JP" altLang="en-US" dirty="0" smtClean="0"/>
              <a:t>月から</a:t>
            </a:r>
            <a:r>
              <a:rPr kumimoji="1" lang="en-US" altLang="ja-JP" dirty="0" smtClean="0"/>
              <a:t>3</a:t>
            </a:r>
            <a:r>
              <a:rPr kumimoji="1" lang="ja-JP" altLang="en-US" dirty="0" smtClean="0"/>
              <a:t>月までの</a:t>
            </a:r>
            <a:r>
              <a:rPr kumimoji="1" lang="en-US" altLang="ja-JP" dirty="0" smtClean="0"/>
              <a:t>12</a:t>
            </a:r>
            <a:r>
              <a:rPr kumimoji="1" lang="ja-JP" altLang="en-US" dirty="0" smtClean="0"/>
              <a:t>か月のうち、介護保健施設サービス費の</a:t>
            </a:r>
            <a:r>
              <a:rPr kumimoji="1" lang="en-US" altLang="ja-JP" dirty="0" smtClean="0"/>
              <a:t>Ⅱ</a:t>
            </a:r>
            <a:r>
              <a:rPr kumimoji="1" lang="ja-JP" altLang="en-US" dirty="0" err="1" smtClean="0"/>
              <a:t>、</a:t>
            </a:r>
            <a:r>
              <a:rPr kumimoji="1" lang="en-US" altLang="ja-JP" dirty="0" smtClean="0"/>
              <a:t>Ⅲ</a:t>
            </a:r>
            <a:r>
              <a:rPr kumimoji="1" lang="ja-JP" altLang="en-US" dirty="0" smtClean="0"/>
              <a:t>または</a:t>
            </a:r>
            <a:r>
              <a:rPr kumimoji="1" lang="en-US" altLang="ja-JP" dirty="0" smtClean="0"/>
              <a:t>Ⅳ</a:t>
            </a:r>
            <a:r>
              <a:rPr kumimoji="1" lang="ja-JP" altLang="en-US" dirty="0" smtClean="0"/>
              <a:t>を算定している月が</a:t>
            </a:r>
            <a:r>
              <a:rPr kumimoji="1" lang="en-US" altLang="ja-JP" dirty="0" smtClean="0"/>
              <a:t>7</a:t>
            </a:r>
            <a:r>
              <a:rPr kumimoji="1" lang="ja-JP" altLang="en-US" dirty="0" smtClean="0"/>
              <a:t>か月以上ある場合は、次の３年間、室料相当額控除の対象となります。</a:t>
            </a:r>
            <a:endParaRPr kumimoji="1" lang="en-US" altLang="ja-JP" dirty="0" smtClean="0"/>
          </a:p>
          <a:p>
            <a:endParaRPr kumimoji="1" lang="en-US" altLang="ja-JP" dirty="0" smtClean="0"/>
          </a:p>
          <a:p>
            <a:r>
              <a:rPr kumimoji="1" lang="ja-JP" altLang="en-US" dirty="0" smtClean="0"/>
              <a:t>具体的には、</a:t>
            </a:r>
            <a:r>
              <a:rPr lang="ja-JP" altLang="en-US" sz="1300" dirty="0"/>
              <a:t>令和６年度の</a:t>
            </a:r>
            <a:r>
              <a:rPr lang="en-US" altLang="ja-JP" sz="1300" dirty="0"/>
              <a:t>1</a:t>
            </a:r>
            <a:r>
              <a:rPr lang="ja-JP" altLang="en-US" sz="1300" dirty="0"/>
              <a:t>年間の算定の実績により、</a:t>
            </a:r>
            <a:r>
              <a:rPr kumimoji="1" lang="ja-JP" altLang="en-US" dirty="0" smtClean="0"/>
              <a:t>令和７年８月から令和９年７月までの間、室料相当額控除の対象</a:t>
            </a:r>
            <a:r>
              <a:rPr lang="ja-JP" altLang="en-US" sz="1300" dirty="0"/>
              <a:t>となるかどうかが決まります。</a:t>
            </a:r>
            <a:endParaRPr lang="en-US" altLang="ja-JP" sz="1300" dirty="0"/>
          </a:p>
          <a:p>
            <a:r>
              <a:rPr lang="ja-JP" altLang="en-US" sz="1300" dirty="0"/>
              <a:t>次に、令和８年度の</a:t>
            </a:r>
            <a:r>
              <a:rPr lang="en-US" altLang="ja-JP" sz="1300" dirty="0"/>
              <a:t>1</a:t>
            </a:r>
            <a:r>
              <a:rPr lang="ja-JP" altLang="en-US" sz="1300" dirty="0"/>
              <a:t>年間の算定の実績により、令和９年８月から令和</a:t>
            </a:r>
            <a:r>
              <a:rPr lang="en-US" altLang="ja-JP" sz="1300" dirty="0"/>
              <a:t>12</a:t>
            </a:r>
            <a:r>
              <a:rPr lang="ja-JP" altLang="en-US" sz="1300" dirty="0"/>
              <a:t>年７月までの間、</a:t>
            </a:r>
            <a:r>
              <a:rPr kumimoji="1" lang="ja-JP" altLang="en-US" dirty="0" smtClean="0"/>
              <a:t>室料相当額控除の</a:t>
            </a:r>
            <a:r>
              <a:rPr lang="ja-JP" altLang="en-US" sz="1300" dirty="0"/>
              <a:t>対象となるかどうかが決まります。</a:t>
            </a:r>
            <a:endParaRPr lang="en-US" altLang="ja-JP" sz="1300" dirty="0"/>
          </a:p>
          <a:p>
            <a:endParaRPr lang="en-US" altLang="ja-JP" sz="1300" dirty="0"/>
          </a:p>
          <a:p>
            <a:r>
              <a:rPr lang="ja-JP" altLang="en-US" sz="1300" dirty="0"/>
              <a:t>留意事項中の「計画期間」については、資料最下部に現在及び今後の市町村介護保険事業計画の計画期間を掲載していますので、ご参考ください。</a:t>
            </a:r>
            <a:endParaRPr lang="en-US" altLang="ja-JP" sz="1300" dirty="0"/>
          </a:p>
        </p:txBody>
      </p:sp>
      <p:sp>
        <p:nvSpPr>
          <p:cNvPr id="4" name="スライド番号プレースホルダー 3"/>
          <p:cNvSpPr>
            <a:spLocks noGrp="1"/>
          </p:cNvSpPr>
          <p:nvPr>
            <p:ph type="sldNum" sz="quarter" idx="10"/>
          </p:nvPr>
        </p:nvSpPr>
        <p:spPr/>
        <p:txBody>
          <a:bodyPr/>
          <a:lstStyle/>
          <a:p>
            <a:fld id="{2D6288E2-7B47-46CE-80ED-08CFBE479DCD}" type="slidenum">
              <a:rPr kumimoji="1" lang="ja-JP" altLang="en-US" smtClean="0"/>
              <a:t>5</a:t>
            </a:fld>
            <a:endParaRPr kumimoji="1" lang="ja-JP" altLang="en-US"/>
          </a:p>
        </p:txBody>
      </p:sp>
    </p:spTree>
    <p:extLst>
      <p:ext uri="{BB962C8B-B14F-4D97-AF65-F5344CB8AC3E}">
        <p14:creationId xmlns:p14="http://schemas.microsoft.com/office/powerpoint/2010/main" val="201948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室料相当額控除の施行に伴い、</a:t>
            </a:r>
            <a:r>
              <a:rPr lang="ja-JP" altLang="en-US" sz="1300" dirty="0"/>
              <a:t>介護給付費算定に係る体制等に関する届出の様式が令和７年８月以降、変更となります。</a:t>
            </a:r>
            <a:endParaRPr lang="en-US" altLang="ja-JP" sz="1300" dirty="0"/>
          </a:p>
          <a:p>
            <a:r>
              <a:rPr lang="ja-JP" altLang="en-US" sz="1300" dirty="0"/>
              <a:t>新しい様式は香川県ホームページに掲載予定です。</a:t>
            </a:r>
            <a:endParaRPr lang="en-US" altLang="ja-JP" sz="1300" dirty="0"/>
          </a:p>
          <a:p>
            <a:endParaRPr kumimoji="1" lang="en-US" altLang="ja-JP" dirty="0" smtClean="0"/>
          </a:p>
          <a:p>
            <a:r>
              <a:rPr kumimoji="1" lang="ja-JP" altLang="en-US" dirty="0" smtClean="0"/>
              <a:t>令和７年８月の施行に合わせ、新様式での届出が必要となる施設及び提出時期につきまして、香川県が指定する施設については、後日改めて通知します。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D6288E2-7B47-46CE-80ED-08CFBE479DCD}" type="slidenum">
              <a:rPr kumimoji="1" lang="ja-JP" altLang="en-US" smtClean="0"/>
              <a:t>6</a:t>
            </a:fld>
            <a:endParaRPr kumimoji="1" lang="ja-JP" altLang="en-US"/>
          </a:p>
        </p:txBody>
      </p:sp>
    </p:spTree>
    <p:extLst>
      <p:ext uri="{BB962C8B-B14F-4D97-AF65-F5344CB8AC3E}">
        <p14:creationId xmlns:p14="http://schemas.microsoft.com/office/powerpoint/2010/main" val="203756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5DF926D-F70C-4361-9295-E078731F8FDF}" type="datetimeFigureOut">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380B93-89EF-4329-BAED-0A7B01B776BF}" type="slidenum">
              <a:rPr kumimoji="1" lang="ja-JP" altLang="en-US" smtClean="0"/>
              <a:t>‹#›</a:t>
            </a:fld>
            <a:endParaRPr kumimoji="1" lang="ja-JP" altLang="en-US"/>
          </a:p>
        </p:txBody>
      </p:sp>
    </p:spTree>
    <p:extLst>
      <p:ext uri="{BB962C8B-B14F-4D97-AF65-F5344CB8AC3E}">
        <p14:creationId xmlns:p14="http://schemas.microsoft.com/office/powerpoint/2010/main" val="287512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5DF926D-F70C-4361-9295-E078731F8FDF}" type="datetimeFigureOut">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380B93-89EF-4329-BAED-0A7B01B776BF}" type="slidenum">
              <a:rPr kumimoji="1" lang="ja-JP" altLang="en-US" smtClean="0"/>
              <a:t>‹#›</a:t>
            </a:fld>
            <a:endParaRPr kumimoji="1" lang="ja-JP" altLang="en-US"/>
          </a:p>
        </p:txBody>
      </p:sp>
    </p:spTree>
    <p:extLst>
      <p:ext uri="{BB962C8B-B14F-4D97-AF65-F5344CB8AC3E}">
        <p14:creationId xmlns:p14="http://schemas.microsoft.com/office/powerpoint/2010/main" val="221874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5DF926D-F70C-4361-9295-E078731F8FDF}" type="datetimeFigureOut">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380B93-89EF-4329-BAED-0A7B01B776BF}" type="slidenum">
              <a:rPr kumimoji="1" lang="ja-JP" altLang="en-US" smtClean="0"/>
              <a:t>‹#›</a:t>
            </a:fld>
            <a:endParaRPr kumimoji="1" lang="ja-JP" altLang="en-US"/>
          </a:p>
        </p:txBody>
      </p:sp>
    </p:spTree>
    <p:extLst>
      <p:ext uri="{BB962C8B-B14F-4D97-AF65-F5344CB8AC3E}">
        <p14:creationId xmlns:p14="http://schemas.microsoft.com/office/powerpoint/2010/main" val="203654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27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5DF926D-F70C-4361-9295-E078731F8FDF}" type="datetimeFigureOut">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380B93-89EF-4329-BAED-0A7B01B776BF}" type="slidenum">
              <a:rPr kumimoji="1" lang="ja-JP" altLang="en-US" smtClean="0"/>
              <a:t>‹#›</a:t>
            </a:fld>
            <a:endParaRPr kumimoji="1" lang="ja-JP" altLang="en-US"/>
          </a:p>
        </p:txBody>
      </p:sp>
    </p:spTree>
    <p:extLst>
      <p:ext uri="{BB962C8B-B14F-4D97-AF65-F5344CB8AC3E}">
        <p14:creationId xmlns:p14="http://schemas.microsoft.com/office/powerpoint/2010/main" val="267916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5DF926D-F70C-4361-9295-E078731F8FDF}" type="datetimeFigureOut">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380B93-89EF-4329-BAED-0A7B01B776BF}" type="slidenum">
              <a:rPr kumimoji="1" lang="ja-JP" altLang="en-US" smtClean="0"/>
              <a:t>‹#›</a:t>
            </a:fld>
            <a:endParaRPr kumimoji="1" lang="ja-JP" altLang="en-US"/>
          </a:p>
        </p:txBody>
      </p:sp>
    </p:spTree>
    <p:extLst>
      <p:ext uri="{BB962C8B-B14F-4D97-AF65-F5344CB8AC3E}">
        <p14:creationId xmlns:p14="http://schemas.microsoft.com/office/powerpoint/2010/main" val="369814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5DF926D-F70C-4361-9295-E078731F8FDF}" type="datetimeFigureOut">
              <a:rPr kumimoji="1" lang="ja-JP" altLang="en-US" smtClean="0"/>
              <a:t>2025/3/5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380B93-89EF-4329-BAED-0A7B01B776BF}" type="slidenum">
              <a:rPr kumimoji="1" lang="ja-JP" altLang="en-US" smtClean="0"/>
              <a:t>‹#›</a:t>
            </a:fld>
            <a:endParaRPr kumimoji="1" lang="ja-JP" altLang="en-US"/>
          </a:p>
        </p:txBody>
      </p:sp>
    </p:spTree>
    <p:extLst>
      <p:ext uri="{BB962C8B-B14F-4D97-AF65-F5344CB8AC3E}">
        <p14:creationId xmlns:p14="http://schemas.microsoft.com/office/powerpoint/2010/main" val="269765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DF926D-F70C-4361-9295-E078731F8FDF}" type="datetimeFigureOut">
              <a:rPr kumimoji="1" lang="ja-JP" altLang="en-US" smtClean="0"/>
              <a:t>2025/3/5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5380B93-89EF-4329-BAED-0A7B01B776BF}" type="slidenum">
              <a:rPr kumimoji="1" lang="ja-JP" altLang="en-US" smtClean="0"/>
              <a:t>‹#›</a:t>
            </a:fld>
            <a:endParaRPr kumimoji="1" lang="ja-JP" altLang="en-US"/>
          </a:p>
        </p:txBody>
      </p:sp>
    </p:spTree>
    <p:extLst>
      <p:ext uri="{BB962C8B-B14F-4D97-AF65-F5344CB8AC3E}">
        <p14:creationId xmlns:p14="http://schemas.microsoft.com/office/powerpoint/2010/main" val="239015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5DF926D-F70C-4361-9295-E078731F8FDF}" type="datetimeFigureOut">
              <a:rPr kumimoji="1" lang="ja-JP" altLang="en-US" smtClean="0"/>
              <a:t>2025/3/5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5380B93-89EF-4329-BAED-0A7B01B776BF}" type="slidenum">
              <a:rPr kumimoji="1" lang="ja-JP" altLang="en-US" smtClean="0"/>
              <a:t>‹#›</a:t>
            </a:fld>
            <a:endParaRPr kumimoji="1" lang="ja-JP" altLang="en-US"/>
          </a:p>
        </p:txBody>
      </p:sp>
    </p:spTree>
    <p:extLst>
      <p:ext uri="{BB962C8B-B14F-4D97-AF65-F5344CB8AC3E}">
        <p14:creationId xmlns:p14="http://schemas.microsoft.com/office/powerpoint/2010/main" val="400987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F926D-F70C-4361-9295-E078731F8FDF}" type="datetimeFigureOut">
              <a:rPr kumimoji="1" lang="ja-JP" altLang="en-US" smtClean="0"/>
              <a:t>2025/3/5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5380B93-89EF-4329-BAED-0A7B01B776BF}" type="slidenum">
              <a:rPr kumimoji="1" lang="ja-JP" altLang="en-US" smtClean="0"/>
              <a:t>‹#›</a:t>
            </a:fld>
            <a:endParaRPr kumimoji="1" lang="ja-JP" altLang="en-US"/>
          </a:p>
        </p:txBody>
      </p:sp>
    </p:spTree>
    <p:extLst>
      <p:ext uri="{BB962C8B-B14F-4D97-AF65-F5344CB8AC3E}">
        <p14:creationId xmlns:p14="http://schemas.microsoft.com/office/powerpoint/2010/main" val="87355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5DF926D-F70C-4361-9295-E078731F8FDF}" type="datetimeFigureOut">
              <a:rPr kumimoji="1" lang="ja-JP" altLang="en-US" smtClean="0"/>
              <a:t>2025/3/5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380B93-89EF-4329-BAED-0A7B01B776BF}" type="slidenum">
              <a:rPr kumimoji="1" lang="ja-JP" altLang="en-US" smtClean="0"/>
              <a:t>‹#›</a:t>
            </a:fld>
            <a:endParaRPr kumimoji="1" lang="ja-JP" altLang="en-US"/>
          </a:p>
        </p:txBody>
      </p:sp>
    </p:spTree>
    <p:extLst>
      <p:ext uri="{BB962C8B-B14F-4D97-AF65-F5344CB8AC3E}">
        <p14:creationId xmlns:p14="http://schemas.microsoft.com/office/powerpoint/2010/main" val="225976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5DF926D-F70C-4361-9295-E078731F8FDF}" type="datetimeFigureOut">
              <a:rPr kumimoji="1" lang="ja-JP" altLang="en-US" smtClean="0"/>
              <a:t>2025/3/5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380B93-89EF-4329-BAED-0A7B01B776BF}" type="slidenum">
              <a:rPr kumimoji="1" lang="ja-JP" altLang="en-US" smtClean="0"/>
              <a:t>‹#›</a:t>
            </a:fld>
            <a:endParaRPr kumimoji="1" lang="ja-JP" altLang="en-US"/>
          </a:p>
        </p:txBody>
      </p:sp>
    </p:spTree>
    <p:extLst>
      <p:ext uri="{BB962C8B-B14F-4D97-AF65-F5344CB8AC3E}">
        <p14:creationId xmlns:p14="http://schemas.microsoft.com/office/powerpoint/2010/main" val="374079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F926D-F70C-4361-9295-E078731F8FDF}" type="datetimeFigureOut">
              <a:rPr kumimoji="1" lang="ja-JP" altLang="en-US" smtClean="0"/>
              <a:t>2025/3/5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80B93-89EF-4329-BAED-0A7B01B776BF}" type="slidenum">
              <a:rPr kumimoji="1" lang="ja-JP" altLang="en-US" smtClean="0"/>
              <a:t>‹#›</a:t>
            </a:fld>
            <a:endParaRPr kumimoji="1" lang="ja-JP" altLang="en-US"/>
          </a:p>
        </p:txBody>
      </p:sp>
    </p:spTree>
    <p:extLst>
      <p:ext uri="{BB962C8B-B14F-4D97-AF65-F5344CB8AC3E}">
        <p14:creationId xmlns:p14="http://schemas.microsoft.com/office/powerpoint/2010/main" val="1769273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4.ti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en-US" altLang="ja-JP" sz="3200" dirty="0" smtClean="0"/>
              <a:t>【</a:t>
            </a:r>
            <a:r>
              <a:rPr lang="ja-JP" altLang="en-US" sz="3200" dirty="0"/>
              <a:t>介護老人保健</a:t>
            </a:r>
            <a:r>
              <a:rPr lang="ja-JP" altLang="en-US" sz="3200" dirty="0" smtClean="0"/>
              <a:t>施設・介護医療院</a:t>
            </a:r>
            <a:r>
              <a:rPr lang="en-US" altLang="ja-JP" sz="3200" dirty="0" smtClean="0"/>
              <a:t>】</a:t>
            </a:r>
            <a:br>
              <a:rPr lang="en-US" altLang="ja-JP" sz="3200" dirty="0" smtClean="0"/>
            </a:br>
            <a:r>
              <a:rPr lang="en-US" altLang="ja-JP" sz="3200" dirty="0" smtClean="0"/>
              <a:t/>
            </a:r>
            <a:br>
              <a:rPr lang="en-US" altLang="ja-JP" sz="3200" dirty="0" smtClean="0"/>
            </a:br>
            <a:r>
              <a:rPr kumimoji="1" lang="ja-JP" altLang="en-US" sz="3200" dirty="0" smtClean="0"/>
              <a:t>室料相当額控除（令和</a:t>
            </a:r>
            <a:r>
              <a:rPr kumimoji="1" lang="en-US" altLang="ja-JP" sz="3200" dirty="0" smtClean="0"/>
              <a:t>7</a:t>
            </a:r>
            <a:r>
              <a:rPr kumimoji="1" lang="ja-JP" altLang="en-US" sz="3200" dirty="0" smtClean="0"/>
              <a:t>年</a:t>
            </a:r>
            <a:r>
              <a:rPr kumimoji="1" lang="en-US" altLang="ja-JP" sz="3200" dirty="0" smtClean="0"/>
              <a:t>8</a:t>
            </a:r>
            <a:r>
              <a:rPr kumimoji="1" lang="ja-JP" altLang="en-US" sz="3200" dirty="0" smtClean="0"/>
              <a:t>月～）</a:t>
            </a:r>
            <a:r>
              <a:rPr kumimoji="1" lang="en-US" altLang="ja-JP" sz="3200" dirty="0" smtClean="0"/>
              <a:t/>
            </a:r>
            <a:br>
              <a:rPr kumimoji="1" lang="en-US" altLang="ja-JP" sz="3200" dirty="0" smtClean="0"/>
            </a:br>
            <a:r>
              <a:rPr kumimoji="1" lang="ja-JP" altLang="en-US" sz="3200" dirty="0" smtClean="0"/>
              <a:t>について</a:t>
            </a:r>
            <a:endParaRPr kumimoji="1" lang="ja-JP" altLang="en-US" sz="3200" dirty="0"/>
          </a:p>
        </p:txBody>
      </p:sp>
      <p:sp>
        <p:nvSpPr>
          <p:cNvPr id="3" name="サブタイトル 2"/>
          <p:cNvSpPr>
            <a:spLocks noGrp="1"/>
          </p:cNvSpPr>
          <p:nvPr>
            <p:ph type="subTitle" idx="1"/>
          </p:nvPr>
        </p:nvSpPr>
        <p:spPr>
          <a:xfrm>
            <a:off x="1143000" y="4277360"/>
            <a:ext cx="6858000" cy="980440"/>
          </a:xfrm>
        </p:spPr>
        <p:txBody>
          <a:bodyPr>
            <a:normAutofit/>
          </a:bodyPr>
          <a:lstStyle/>
          <a:p>
            <a:r>
              <a:rPr kumimoji="1" lang="en-US" altLang="ja-JP" sz="1800" dirty="0" smtClean="0"/>
              <a:t>2025.3.21</a:t>
            </a:r>
            <a:endParaRPr lang="en-US" altLang="ja-JP" sz="1800" dirty="0"/>
          </a:p>
          <a:p>
            <a:r>
              <a:rPr kumimoji="1" lang="ja-JP" altLang="en-US" sz="1800" dirty="0" smtClean="0"/>
              <a:t>香川県長寿社会対策課施設サービスグループ</a:t>
            </a:r>
            <a:endParaRPr kumimoji="1" lang="ja-JP" altLang="en-US" sz="1800" dirty="0"/>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48600" y="5828212"/>
            <a:ext cx="609600" cy="609600"/>
          </a:xfrm>
          <a:prstGeom prst="rect">
            <a:avLst/>
          </a:prstGeom>
        </p:spPr>
      </p:pic>
      <p:sp>
        <p:nvSpPr>
          <p:cNvPr id="5" name="Text Box 7"/>
          <p:cNvSpPr txBox="1">
            <a:spLocks noChangeArrowheads="1"/>
          </p:cNvSpPr>
          <p:nvPr/>
        </p:nvSpPr>
        <p:spPr bwMode="auto">
          <a:xfrm>
            <a:off x="7569200" y="565627"/>
            <a:ext cx="8636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600" dirty="0" smtClean="0">
                <a:latin typeface="ＭＳ ゴシック" panose="020B0609070205080204" pitchFamily="49" charset="-128"/>
                <a:ea typeface="ＭＳ ゴシック" panose="020B0609070205080204" pitchFamily="49" charset="-128"/>
              </a:rPr>
              <a:t>資料４</a:t>
            </a:r>
            <a:endParaRPr lang="ja-JP" altLang="en-US" sz="1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35060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63769"/>
            <a:ext cx="9144000" cy="6330462"/>
          </a:xfrm>
          <a:prstGeom prst="rect">
            <a:avLst/>
          </a:prstGeom>
        </p:spPr>
      </p:pic>
      <p:sp>
        <p:nvSpPr>
          <p:cNvPr id="5" name="テキスト ボックス 4"/>
          <p:cNvSpPr txBox="1"/>
          <p:nvPr/>
        </p:nvSpPr>
        <p:spPr>
          <a:xfrm>
            <a:off x="2715945" y="6594231"/>
            <a:ext cx="6340197" cy="276999"/>
          </a:xfrm>
          <a:prstGeom prst="rect">
            <a:avLst/>
          </a:prstGeom>
          <a:noFill/>
        </p:spPr>
        <p:txBody>
          <a:bodyPr wrap="none" rtlCol="0">
            <a:spAutoFit/>
          </a:bodyPr>
          <a:lstStyle/>
          <a:p>
            <a:r>
              <a:rPr kumimoji="1" lang="en-US" altLang="ja-JP" sz="1200" dirty="0" smtClean="0"/>
              <a:t>※</a:t>
            </a:r>
            <a:r>
              <a:rPr kumimoji="1" lang="ja-JP" altLang="en-US" sz="1200" dirty="0" smtClean="0"/>
              <a:t>厚生労働省老健局資料「令和</a:t>
            </a:r>
            <a:r>
              <a:rPr kumimoji="1" lang="ja-JP" altLang="en-US" sz="1200" dirty="0"/>
              <a:t>６年度介護報酬改定における改定事項に</a:t>
            </a:r>
            <a:r>
              <a:rPr kumimoji="1" lang="ja-JP" altLang="en-US" sz="1200" dirty="0" smtClean="0"/>
              <a:t>ついて」より抜粋</a:t>
            </a:r>
            <a:endParaRPr kumimoji="1" lang="ja-JP" altLang="en-US" sz="1200" dirty="0"/>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6542" y="5984631"/>
            <a:ext cx="609600" cy="609600"/>
          </a:xfrm>
          <a:prstGeom prst="rect">
            <a:avLst/>
          </a:prstGeom>
        </p:spPr>
      </p:pic>
    </p:spTree>
    <p:extLst>
      <p:ext uri="{BB962C8B-B14F-4D97-AF65-F5344CB8AC3E}">
        <p14:creationId xmlns:p14="http://schemas.microsoft.com/office/powerpoint/2010/main" val="38588514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8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63769"/>
            <a:ext cx="9144000" cy="6330462"/>
          </a:xfrm>
          <a:prstGeom prst="rect">
            <a:avLst/>
          </a:prstGeom>
        </p:spPr>
      </p:pic>
      <p:sp>
        <p:nvSpPr>
          <p:cNvPr id="3" name="テキスト ボックス 2"/>
          <p:cNvSpPr txBox="1"/>
          <p:nvPr/>
        </p:nvSpPr>
        <p:spPr>
          <a:xfrm>
            <a:off x="2715945" y="6594231"/>
            <a:ext cx="6340197" cy="276999"/>
          </a:xfrm>
          <a:prstGeom prst="rect">
            <a:avLst/>
          </a:prstGeom>
          <a:noFill/>
        </p:spPr>
        <p:txBody>
          <a:bodyPr wrap="none" rtlCol="0">
            <a:spAutoFit/>
          </a:bodyPr>
          <a:lstStyle/>
          <a:p>
            <a:r>
              <a:rPr kumimoji="1" lang="en-US" altLang="ja-JP" sz="1200" dirty="0" smtClean="0"/>
              <a:t>※</a:t>
            </a:r>
            <a:r>
              <a:rPr kumimoji="1" lang="ja-JP" altLang="en-US" sz="1200" dirty="0" smtClean="0"/>
              <a:t>厚生労働省老健局資料「令和</a:t>
            </a:r>
            <a:r>
              <a:rPr kumimoji="1" lang="ja-JP" altLang="en-US" sz="1200" dirty="0"/>
              <a:t>６年度介護報酬改定における改定事項に</a:t>
            </a:r>
            <a:r>
              <a:rPr kumimoji="1" lang="ja-JP" altLang="en-US" sz="1200" dirty="0" smtClean="0"/>
              <a:t>ついて」より抜粋</a:t>
            </a:r>
            <a:endParaRPr kumimoji="1" lang="ja-JP" altLang="en-US" sz="1200" dirty="0"/>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73529" y="5984631"/>
            <a:ext cx="609600" cy="609600"/>
          </a:xfrm>
          <a:prstGeom prst="rect">
            <a:avLst/>
          </a:prstGeom>
        </p:spPr>
      </p:pic>
    </p:spTree>
    <p:extLst>
      <p:ext uri="{BB962C8B-B14F-4D97-AF65-F5344CB8AC3E}">
        <p14:creationId xmlns:p14="http://schemas.microsoft.com/office/powerpoint/2010/main" val="1939614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74913495"/>
              </p:ext>
            </p:extLst>
          </p:nvPr>
        </p:nvGraphicFramePr>
        <p:xfrm>
          <a:off x="261727" y="1168397"/>
          <a:ext cx="8584099" cy="4685284"/>
        </p:xfrm>
        <a:graphic>
          <a:graphicData uri="http://schemas.openxmlformats.org/drawingml/2006/table">
            <a:tbl>
              <a:tblPr firstRow="1" bandRow="1">
                <a:tableStyleId>{5A111915-BE36-4E01-A7E5-04B1672EAD32}</a:tableStyleId>
              </a:tblPr>
              <a:tblGrid>
                <a:gridCol w="1865247">
                  <a:extLst>
                    <a:ext uri="{9D8B030D-6E8A-4147-A177-3AD203B41FA5}">
                      <a16:colId xmlns:a16="http://schemas.microsoft.com/office/drawing/2014/main" val="1387367609"/>
                    </a:ext>
                  </a:extLst>
                </a:gridCol>
                <a:gridCol w="6718852">
                  <a:extLst>
                    <a:ext uri="{9D8B030D-6E8A-4147-A177-3AD203B41FA5}">
                      <a16:colId xmlns:a16="http://schemas.microsoft.com/office/drawing/2014/main" val="3994569382"/>
                    </a:ext>
                  </a:extLst>
                </a:gridCol>
              </a:tblGrid>
              <a:tr h="326644">
                <a:tc>
                  <a:txBody>
                    <a:bodyPr/>
                    <a:lstStyle/>
                    <a:p>
                      <a:pPr algn="ctr"/>
                      <a:r>
                        <a:rPr kumimoji="1" lang="ja-JP" altLang="en-US" sz="1400" dirty="0" smtClean="0"/>
                        <a:t>施設・サービス種別</a:t>
                      </a:r>
                      <a:endParaRPr kumimoji="1" lang="ja-JP" altLang="en-US" sz="1400" dirty="0"/>
                    </a:p>
                  </a:txBody>
                  <a:tcPr/>
                </a:tc>
                <a:tc>
                  <a:txBody>
                    <a:bodyPr/>
                    <a:lstStyle/>
                    <a:p>
                      <a:pPr algn="ctr"/>
                      <a:r>
                        <a:rPr kumimoji="1" lang="ja-JP" altLang="en-US" sz="1400" dirty="0" smtClean="0"/>
                        <a:t>基準</a:t>
                      </a:r>
                      <a:endParaRPr kumimoji="1" lang="ja-JP" altLang="en-US" sz="1400" dirty="0"/>
                    </a:p>
                  </a:txBody>
                  <a:tcPr/>
                </a:tc>
                <a:extLst>
                  <a:ext uri="{0D108BD9-81ED-4DB2-BD59-A6C34878D82A}">
                    <a16:rowId xmlns:a16="http://schemas.microsoft.com/office/drawing/2014/main" val="1652734501"/>
                  </a:ext>
                </a:extLst>
              </a:tr>
              <a:tr h="475679">
                <a:tc>
                  <a:txBody>
                    <a:bodyPr/>
                    <a:lstStyle/>
                    <a:p>
                      <a:r>
                        <a:rPr kumimoji="1" lang="ja-JP" altLang="en-US" sz="1400" b="0" i="0" u="none" strike="noStrike" kern="1200" baseline="0" dirty="0" smtClean="0">
                          <a:solidFill>
                            <a:schemeClr val="tx1"/>
                          </a:solidFill>
                          <a:latin typeface="+mn-lt"/>
                          <a:ea typeface="+mn-ea"/>
                          <a:cs typeface="+mn-cs"/>
                        </a:rPr>
                        <a:t>短期入所療養介護</a:t>
                      </a:r>
                      <a:endParaRPr kumimoji="1" lang="en-US" altLang="ja-JP" sz="1400" b="0" i="0" u="none" strike="noStrike" kern="1200" baseline="0" dirty="0" smtClean="0">
                        <a:solidFill>
                          <a:schemeClr val="tx1"/>
                        </a:solidFill>
                        <a:latin typeface="+mn-lt"/>
                        <a:ea typeface="+mn-ea"/>
                        <a:cs typeface="+mn-cs"/>
                      </a:endParaRPr>
                    </a:p>
                    <a:p>
                      <a:r>
                        <a:rPr kumimoji="1" lang="en-US" altLang="ja-JP" sz="1400" b="0" i="0" u="none" strike="noStrike" kern="1200" baseline="0" dirty="0" smtClean="0">
                          <a:solidFill>
                            <a:schemeClr val="tx1"/>
                          </a:solidFill>
                          <a:latin typeface="+mn-lt"/>
                          <a:ea typeface="+mn-ea"/>
                          <a:cs typeface="+mn-cs"/>
                        </a:rPr>
                        <a:t>※</a:t>
                      </a:r>
                      <a:r>
                        <a:rPr kumimoji="1" lang="ja-JP" altLang="en-US" sz="1400" b="0" i="0" u="none" strike="noStrike" kern="1200" baseline="0" dirty="0" smtClean="0">
                          <a:solidFill>
                            <a:schemeClr val="tx1"/>
                          </a:solidFill>
                          <a:latin typeface="+mn-lt"/>
                          <a:ea typeface="+mn-ea"/>
                          <a:cs typeface="+mn-cs"/>
                        </a:rPr>
                        <a:t>３の⒀</a:t>
                      </a:r>
                      <a:endParaRPr kumimoji="1" lang="ja-JP" altLang="en-US" sz="1400" dirty="0"/>
                    </a:p>
                  </a:txBody>
                  <a:tcPr/>
                </a:tc>
                <a:tc>
                  <a:txBody>
                    <a:bodyPr/>
                    <a:lstStyle/>
                    <a:p>
                      <a:r>
                        <a:rPr kumimoji="1" lang="ja-JP" altLang="en-US" sz="1200" b="0" i="0" u="none" strike="noStrike" kern="1200" baseline="0" dirty="0" smtClean="0">
                          <a:solidFill>
                            <a:schemeClr val="tx1"/>
                          </a:solidFill>
                          <a:latin typeface="+mn-lt"/>
                          <a:ea typeface="+mn-ea"/>
                          <a:cs typeface="+mn-cs"/>
                        </a:rPr>
                        <a:t> 介護老人保健施設が行う短期入所療養介護に係る室料相当額の控除については６の⑿を、介護医療院が行う短期入所療養介護に係る室料相当額の控除については８の⒃を準用する。	</a:t>
                      </a:r>
                    </a:p>
                  </a:txBody>
                  <a:tcPr/>
                </a:tc>
                <a:extLst>
                  <a:ext uri="{0D108BD9-81ED-4DB2-BD59-A6C34878D82A}">
                    <a16:rowId xmlns:a16="http://schemas.microsoft.com/office/drawing/2014/main" val="751100888"/>
                  </a:ext>
                </a:extLst>
              </a:tr>
              <a:tr h="2602242">
                <a:tc>
                  <a:txBody>
                    <a:bodyPr/>
                    <a:lstStyle/>
                    <a:p>
                      <a:r>
                        <a:rPr kumimoji="1" lang="ja-JP" altLang="en-US" sz="1400" b="0" i="0" u="none" strike="noStrike" kern="1200" baseline="0" dirty="0" smtClean="0">
                          <a:solidFill>
                            <a:schemeClr val="tx1"/>
                          </a:solidFill>
                          <a:latin typeface="+mn-lt"/>
                          <a:ea typeface="+mn-ea"/>
                          <a:cs typeface="+mn-cs"/>
                        </a:rPr>
                        <a:t>介護老人保健施設</a:t>
                      </a:r>
                      <a:endParaRPr kumimoji="1" lang="en-US" altLang="ja-JP" sz="1400" b="0" i="0" u="none" strike="noStrike" kern="1200" baseline="0" dirty="0" smtClean="0">
                        <a:solidFill>
                          <a:schemeClr val="tx1"/>
                        </a:solidFill>
                        <a:latin typeface="+mn-lt"/>
                        <a:ea typeface="+mn-ea"/>
                        <a:cs typeface="+mn-cs"/>
                      </a:endParaRPr>
                    </a:p>
                    <a:p>
                      <a:r>
                        <a:rPr kumimoji="1" lang="en-US" altLang="ja-JP" sz="1400" b="0" i="0" u="none" strike="noStrike" kern="1200" baseline="0" dirty="0" smtClean="0">
                          <a:solidFill>
                            <a:schemeClr val="tx1"/>
                          </a:solidFill>
                          <a:latin typeface="+mn-lt"/>
                          <a:ea typeface="+mn-ea"/>
                          <a:cs typeface="+mn-cs"/>
                        </a:rPr>
                        <a:t>※</a:t>
                      </a:r>
                      <a:r>
                        <a:rPr kumimoji="1" lang="ja-JP" altLang="en-US" sz="1400" b="0" i="0" u="none" strike="noStrike" kern="1200" baseline="0" dirty="0" smtClean="0">
                          <a:solidFill>
                            <a:schemeClr val="tx1"/>
                          </a:solidFill>
                          <a:latin typeface="+mn-lt"/>
                          <a:ea typeface="+mn-ea"/>
                          <a:cs typeface="+mn-cs"/>
                        </a:rPr>
                        <a:t>６の⑿</a:t>
                      </a:r>
                      <a:endParaRPr kumimoji="1" lang="ja-JP" altLang="en-US" sz="1400" dirty="0"/>
                    </a:p>
                  </a:txBody>
                  <a:tcPr/>
                </a:tc>
                <a:tc>
                  <a:txBody>
                    <a:bodyPr/>
                    <a:lstStyle/>
                    <a:p>
                      <a:r>
                        <a:rPr kumimoji="1" lang="ja-JP" altLang="en-US" sz="1200" b="0" i="0" u="none" strike="noStrike" kern="1200" baseline="0" dirty="0" smtClean="0">
                          <a:solidFill>
                            <a:schemeClr val="tx1"/>
                          </a:solidFill>
                          <a:latin typeface="+mn-lt"/>
                          <a:ea typeface="+mn-ea"/>
                          <a:cs typeface="+mn-cs"/>
                        </a:rPr>
                        <a:t>令和７年８月以降、次に掲げる要件に該当する場合、多床室の利用者に係る介護保健施設サービス費について、室料相当額を控除することとする。</a:t>
                      </a:r>
                    </a:p>
                    <a:p>
                      <a:r>
                        <a:rPr kumimoji="1" lang="ja-JP" altLang="en-US" sz="1200" b="0" i="0" u="none" strike="noStrike" kern="1200" baseline="0" dirty="0" smtClean="0">
                          <a:solidFill>
                            <a:schemeClr val="tx1"/>
                          </a:solidFill>
                          <a:latin typeface="+mn-lt"/>
                          <a:ea typeface="+mn-ea"/>
                          <a:cs typeface="+mn-cs"/>
                        </a:rPr>
                        <a:t>①当該介護老人保健施設の療養室に係る床面積の合計を入所定員で除した数が８以上であること。なお、療養室に係る床面積の合計については、内法による測定とすること。</a:t>
                      </a:r>
                    </a:p>
                    <a:p>
                      <a:r>
                        <a:rPr kumimoji="1" lang="ja-JP" altLang="en-US" sz="1200" b="0" i="0" u="none" strike="noStrike" kern="1200" baseline="0" dirty="0" smtClean="0">
                          <a:solidFill>
                            <a:schemeClr val="tx1"/>
                          </a:solidFill>
                          <a:latin typeface="+mn-lt"/>
                          <a:ea typeface="+mn-ea"/>
                          <a:cs typeface="+mn-cs"/>
                        </a:rPr>
                        <a:t>②令和７年８月から令和９年７月までの間は、令和６年度において、介護保健施設サービス費</a:t>
                      </a:r>
                      <a:r>
                        <a:rPr kumimoji="1" lang="en-US" altLang="ja-JP" sz="1200" b="0" i="0" u="none" strike="noStrike" kern="1200" baseline="0" dirty="0" smtClean="0">
                          <a:solidFill>
                            <a:schemeClr val="tx1"/>
                          </a:solidFill>
                          <a:latin typeface="+mn-lt"/>
                          <a:ea typeface="+mn-ea"/>
                          <a:cs typeface="+mn-cs"/>
                        </a:rPr>
                        <a:t>(Ⅱ)</a:t>
                      </a:r>
                      <a:r>
                        <a:rPr kumimoji="1" lang="ja-JP" altLang="en-US" sz="1200" b="0" i="0" u="none" strike="noStrike" kern="1200" baseline="0" dirty="0" err="1"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介護保健施設サービス費</a:t>
                      </a:r>
                      <a:r>
                        <a:rPr kumimoji="1" lang="en-US" altLang="ja-JP" sz="1200" b="0" i="0" u="none" strike="noStrike" kern="1200" baseline="0" dirty="0" smtClean="0">
                          <a:solidFill>
                            <a:schemeClr val="tx1"/>
                          </a:solidFill>
                          <a:latin typeface="+mn-lt"/>
                          <a:ea typeface="+mn-ea"/>
                          <a:cs typeface="+mn-cs"/>
                        </a:rPr>
                        <a:t>(Ⅲ)</a:t>
                      </a:r>
                      <a:r>
                        <a:rPr kumimoji="1" lang="ja-JP" altLang="en-US" sz="1200" b="0" i="0" u="none" strike="noStrike" kern="1200" baseline="0" dirty="0" smtClean="0">
                          <a:solidFill>
                            <a:schemeClr val="tx1"/>
                          </a:solidFill>
                          <a:latin typeface="+mn-lt"/>
                          <a:ea typeface="+mn-ea"/>
                          <a:cs typeface="+mn-cs"/>
                        </a:rPr>
                        <a:t>又は介護保健施設サービス費</a:t>
                      </a:r>
                      <a:r>
                        <a:rPr kumimoji="1" lang="en-US" altLang="ja-JP" sz="1200" b="0" i="0" u="none" strike="noStrike" kern="1200" baseline="0" dirty="0" smtClean="0">
                          <a:solidFill>
                            <a:schemeClr val="tx1"/>
                          </a:solidFill>
                          <a:latin typeface="+mn-lt"/>
                          <a:ea typeface="+mn-ea"/>
                          <a:cs typeface="+mn-cs"/>
                        </a:rPr>
                        <a:t>(Ⅳ)</a:t>
                      </a:r>
                      <a:r>
                        <a:rPr kumimoji="1" lang="ja-JP" altLang="en-US" sz="1200" b="0" i="0" u="none" strike="noStrike" kern="1200" baseline="0" dirty="0" smtClean="0">
                          <a:solidFill>
                            <a:schemeClr val="tx1"/>
                          </a:solidFill>
                          <a:latin typeface="+mn-lt"/>
                          <a:ea typeface="+mn-ea"/>
                          <a:cs typeface="+mn-cs"/>
                        </a:rPr>
                        <a:t>を算定した月が、介護保健施設サービス費</a:t>
                      </a:r>
                      <a:r>
                        <a:rPr kumimoji="1" lang="en-US" altLang="ja-JP" sz="1200" b="0" i="0" u="none" strike="noStrike" kern="1200" baseline="0" dirty="0" smtClean="0">
                          <a:solidFill>
                            <a:schemeClr val="tx1"/>
                          </a:solidFill>
                          <a:latin typeface="+mn-lt"/>
                          <a:ea typeface="+mn-ea"/>
                          <a:cs typeface="+mn-cs"/>
                        </a:rPr>
                        <a:t>(Ⅰ)</a:t>
                      </a:r>
                      <a:r>
                        <a:rPr kumimoji="1" lang="ja-JP" altLang="en-US" sz="1200" b="0" i="0" u="none" strike="noStrike" kern="1200" baseline="0" dirty="0" smtClean="0">
                          <a:solidFill>
                            <a:schemeClr val="tx1"/>
                          </a:solidFill>
                          <a:latin typeface="+mn-lt"/>
                          <a:ea typeface="+mn-ea"/>
                          <a:cs typeface="+mn-cs"/>
                        </a:rPr>
                        <a:t>を算定した月より多い、つまり７か月以上であること。</a:t>
                      </a:r>
                    </a:p>
                    <a:p>
                      <a:r>
                        <a:rPr kumimoji="1" lang="ja-JP" altLang="en-US" sz="1200" b="0" i="0" u="none" strike="noStrike" kern="1200" baseline="0" dirty="0" smtClean="0">
                          <a:solidFill>
                            <a:schemeClr val="tx1"/>
                          </a:solidFill>
                          <a:latin typeface="+mn-lt"/>
                          <a:ea typeface="+mn-ea"/>
                          <a:cs typeface="+mn-cs"/>
                        </a:rPr>
                        <a:t>令和９年８月以降は、算定日が属する計画期間の前の計画期間（算定日が計画期間の開始後４月以内の日である場合は、前の計画期間の前の計画期間）の最終年度において、介護保健施設サービス費</a:t>
                      </a:r>
                      <a:r>
                        <a:rPr kumimoji="1" lang="en-US" altLang="ja-JP" sz="1200" b="0" i="0" u="none" strike="noStrike" kern="1200" baseline="0" dirty="0" smtClean="0">
                          <a:solidFill>
                            <a:schemeClr val="tx1"/>
                          </a:solidFill>
                          <a:latin typeface="+mn-lt"/>
                          <a:ea typeface="+mn-ea"/>
                          <a:cs typeface="+mn-cs"/>
                        </a:rPr>
                        <a:t>(Ⅱ)</a:t>
                      </a:r>
                      <a:r>
                        <a:rPr kumimoji="1" lang="ja-JP" altLang="en-US" sz="1200" b="0" i="0" u="none" strike="noStrike" kern="1200" baseline="0" dirty="0" err="1"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介護保健施設サービス費</a:t>
                      </a:r>
                      <a:r>
                        <a:rPr kumimoji="1" lang="en-US" altLang="ja-JP" sz="1200" b="0" i="0" u="none" strike="noStrike" kern="1200" baseline="0" dirty="0" smtClean="0">
                          <a:solidFill>
                            <a:schemeClr val="tx1"/>
                          </a:solidFill>
                          <a:latin typeface="+mn-lt"/>
                          <a:ea typeface="+mn-ea"/>
                          <a:cs typeface="+mn-cs"/>
                        </a:rPr>
                        <a:t>(Ⅲ)</a:t>
                      </a:r>
                      <a:r>
                        <a:rPr kumimoji="1" lang="ja-JP" altLang="en-US" sz="1200" b="0" i="0" u="none" strike="noStrike" kern="1200" baseline="0" dirty="0" smtClean="0">
                          <a:solidFill>
                            <a:schemeClr val="tx1"/>
                          </a:solidFill>
                          <a:latin typeface="+mn-lt"/>
                          <a:ea typeface="+mn-ea"/>
                          <a:cs typeface="+mn-cs"/>
                        </a:rPr>
                        <a:t>又は介護保健施設サービス費</a:t>
                      </a:r>
                      <a:r>
                        <a:rPr kumimoji="1" lang="en-US" altLang="ja-JP" sz="1200" b="0" i="0" u="none" strike="noStrike" kern="1200" baseline="0" dirty="0" smtClean="0">
                          <a:solidFill>
                            <a:schemeClr val="tx1"/>
                          </a:solidFill>
                          <a:latin typeface="+mn-lt"/>
                          <a:ea typeface="+mn-ea"/>
                          <a:cs typeface="+mn-cs"/>
                        </a:rPr>
                        <a:t>(Ⅳ)</a:t>
                      </a:r>
                      <a:r>
                        <a:rPr kumimoji="1" lang="ja-JP" altLang="en-US" sz="1200" b="0" i="0" u="none" strike="noStrike" kern="1200" baseline="0" dirty="0" smtClean="0">
                          <a:solidFill>
                            <a:schemeClr val="tx1"/>
                          </a:solidFill>
                          <a:latin typeface="+mn-lt"/>
                          <a:ea typeface="+mn-ea"/>
                          <a:cs typeface="+mn-cs"/>
                        </a:rPr>
                        <a:t>を算定した月が、介護保健施設サービス費</a:t>
                      </a:r>
                      <a:r>
                        <a:rPr kumimoji="1" lang="en-US" altLang="ja-JP" sz="1200" b="0" i="0" u="none" strike="noStrike" kern="1200" baseline="0" dirty="0" smtClean="0">
                          <a:solidFill>
                            <a:schemeClr val="tx1"/>
                          </a:solidFill>
                          <a:latin typeface="+mn-lt"/>
                          <a:ea typeface="+mn-ea"/>
                          <a:cs typeface="+mn-cs"/>
                        </a:rPr>
                        <a:t>(Ⅰ)</a:t>
                      </a:r>
                      <a:r>
                        <a:rPr kumimoji="1" lang="ja-JP" altLang="en-US" sz="1200" b="0" i="0" u="none" strike="noStrike" kern="1200" baseline="0" dirty="0" smtClean="0">
                          <a:solidFill>
                            <a:schemeClr val="tx1"/>
                          </a:solidFill>
                          <a:latin typeface="+mn-lt"/>
                          <a:ea typeface="+mn-ea"/>
                          <a:cs typeface="+mn-cs"/>
                        </a:rPr>
                        <a:t>を算定した月より多いこと。具体的には、令和９年８月から令和</a:t>
                      </a:r>
                      <a:r>
                        <a:rPr kumimoji="1" lang="en-US" altLang="ja-JP" sz="1200" b="0" i="0" u="none" strike="noStrike" kern="1200" baseline="0" dirty="0" smtClean="0">
                          <a:solidFill>
                            <a:schemeClr val="tx1"/>
                          </a:solidFill>
                          <a:latin typeface="+mn-lt"/>
                          <a:ea typeface="+mn-ea"/>
                          <a:cs typeface="+mn-cs"/>
                        </a:rPr>
                        <a:t>12</a:t>
                      </a:r>
                      <a:r>
                        <a:rPr kumimoji="1" lang="ja-JP" altLang="en-US" sz="1200" b="0" i="0" u="none" strike="noStrike" kern="1200" baseline="0" dirty="0" smtClean="0">
                          <a:solidFill>
                            <a:schemeClr val="tx1"/>
                          </a:solidFill>
                          <a:latin typeface="+mn-lt"/>
                          <a:ea typeface="+mn-ea"/>
                          <a:cs typeface="+mn-cs"/>
                        </a:rPr>
                        <a:t>年７月までの間は、令和８年度において、介護保健施設サービス費</a:t>
                      </a:r>
                      <a:r>
                        <a:rPr kumimoji="1" lang="en-US" altLang="ja-JP" sz="1200" b="0" i="0" u="none" strike="noStrike" kern="1200" baseline="0" dirty="0" smtClean="0">
                          <a:solidFill>
                            <a:schemeClr val="tx1"/>
                          </a:solidFill>
                          <a:latin typeface="+mn-lt"/>
                          <a:ea typeface="+mn-ea"/>
                          <a:cs typeface="+mn-cs"/>
                        </a:rPr>
                        <a:t>(Ⅱ)</a:t>
                      </a:r>
                      <a:r>
                        <a:rPr kumimoji="1" lang="ja-JP" altLang="en-US" sz="1200" b="0" i="0" u="none" strike="noStrike" kern="1200" baseline="0" dirty="0" err="1"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介護保健施設サービス費</a:t>
                      </a:r>
                      <a:r>
                        <a:rPr kumimoji="1" lang="en-US" altLang="ja-JP" sz="1200" b="0" i="0" u="none" strike="noStrike" kern="1200" baseline="0" dirty="0" smtClean="0">
                          <a:solidFill>
                            <a:schemeClr val="tx1"/>
                          </a:solidFill>
                          <a:latin typeface="+mn-lt"/>
                          <a:ea typeface="+mn-ea"/>
                          <a:cs typeface="+mn-cs"/>
                        </a:rPr>
                        <a:t>(Ⅲ)</a:t>
                      </a:r>
                      <a:r>
                        <a:rPr kumimoji="1" lang="ja-JP" altLang="en-US" sz="1200" b="0" i="0" u="none" strike="noStrike" kern="1200" baseline="0" dirty="0" smtClean="0">
                          <a:solidFill>
                            <a:schemeClr val="tx1"/>
                          </a:solidFill>
                          <a:latin typeface="+mn-lt"/>
                          <a:ea typeface="+mn-ea"/>
                          <a:cs typeface="+mn-cs"/>
                        </a:rPr>
                        <a:t>又は介護保健施設サービス費</a:t>
                      </a:r>
                      <a:r>
                        <a:rPr kumimoji="1" lang="en-US" altLang="ja-JP" sz="1200" b="0" i="0" u="none" strike="noStrike" kern="1200" baseline="0" dirty="0" smtClean="0">
                          <a:solidFill>
                            <a:schemeClr val="tx1"/>
                          </a:solidFill>
                          <a:latin typeface="+mn-lt"/>
                          <a:ea typeface="+mn-ea"/>
                          <a:cs typeface="+mn-cs"/>
                        </a:rPr>
                        <a:t>(Ⅳ)</a:t>
                      </a:r>
                      <a:r>
                        <a:rPr kumimoji="1" lang="ja-JP" altLang="en-US" sz="1200" b="0" i="0" u="none" strike="noStrike" kern="1200" baseline="0" dirty="0" smtClean="0">
                          <a:solidFill>
                            <a:schemeClr val="tx1"/>
                          </a:solidFill>
                          <a:latin typeface="+mn-lt"/>
                          <a:ea typeface="+mn-ea"/>
                          <a:cs typeface="+mn-cs"/>
                        </a:rPr>
                        <a:t>を算定した月が、介護保健施設サービス費</a:t>
                      </a:r>
                      <a:r>
                        <a:rPr kumimoji="1" lang="en-US" altLang="ja-JP" sz="1200" b="0" i="0" u="none" strike="noStrike" kern="1200" baseline="0" dirty="0" smtClean="0">
                          <a:solidFill>
                            <a:schemeClr val="tx1"/>
                          </a:solidFill>
                          <a:latin typeface="+mn-lt"/>
                          <a:ea typeface="+mn-ea"/>
                          <a:cs typeface="+mn-cs"/>
                        </a:rPr>
                        <a:t>(Ⅰ)</a:t>
                      </a:r>
                      <a:r>
                        <a:rPr kumimoji="1" lang="ja-JP" altLang="en-US" sz="1200" b="0" i="0" u="none" strike="noStrike" kern="1200" baseline="0" dirty="0" smtClean="0">
                          <a:solidFill>
                            <a:schemeClr val="tx1"/>
                          </a:solidFill>
                          <a:latin typeface="+mn-lt"/>
                          <a:ea typeface="+mn-ea"/>
                          <a:cs typeface="+mn-cs"/>
                        </a:rPr>
                        <a:t>を算定した月より多い、つまり７か月以上であること。	</a:t>
                      </a:r>
                    </a:p>
                    <a:p>
                      <a:endParaRPr kumimoji="1" lang="ja-JP" altLang="en-US" sz="1200" dirty="0"/>
                    </a:p>
                  </a:txBody>
                  <a:tcPr/>
                </a:tc>
                <a:extLst>
                  <a:ext uri="{0D108BD9-81ED-4DB2-BD59-A6C34878D82A}">
                    <a16:rowId xmlns:a16="http://schemas.microsoft.com/office/drawing/2014/main" val="887657046"/>
                  </a:ext>
                </a:extLst>
              </a:tr>
              <a:tr h="923376">
                <a:tc>
                  <a:txBody>
                    <a:bodyPr/>
                    <a:lstStyle/>
                    <a:p>
                      <a:r>
                        <a:rPr kumimoji="1" lang="ja-JP" altLang="en-US" sz="1400" b="0" i="0" u="none" strike="noStrike" kern="1200" baseline="0" dirty="0" smtClean="0">
                          <a:solidFill>
                            <a:schemeClr val="tx1"/>
                          </a:solidFill>
                          <a:latin typeface="+mn-lt"/>
                          <a:ea typeface="+mn-ea"/>
                          <a:cs typeface="+mn-cs"/>
                        </a:rPr>
                        <a:t>介護医療院</a:t>
                      </a:r>
                      <a:endParaRPr kumimoji="1" lang="en-US" altLang="ja-JP" sz="1400" b="0" i="0" u="none" strike="noStrike" kern="1200" baseline="0" dirty="0" smtClean="0">
                        <a:solidFill>
                          <a:schemeClr val="tx1"/>
                        </a:solidFill>
                        <a:latin typeface="+mn-lt"/>
                        <a:ea typeface="+mn-ea"/>
                        <a:cs typeface="+mn-cs"/>
                      </a:endParaRPr>
                    </a:p>
                    <a:p>
                      <a:r>
                        <a:rPr kumimoji="1" lang="en-US" altLang="ja-JP" sz="1400" b="0" i="0" u="none" strike="noStrike" kern="1200" baseline="0" dirty="0" smtClean="0">
                          <a:solidFill>
                            <a:schemeClr val="tx1"/>
                          </a:solidFill>
                          <a:latin typeface="+mn-lt"/>
                          <a:ea typeface="+mn-ea"/>
                          <a:cs typeface="+mn-cs"/>
                        </a:rPr>
                        <a:t>※</a:t>
                      </a:r>
                      <a:r>
                        <a:rPr kumimoji="1" lang="ja-JP" altLang="en-US" sz="1400" b="0" i="0" u="none" strike="noStrike" kern="1200" baseline="0" dirty="0" smtClean="0">
                          <a:solidFill>
                            <a:schemeClr val="tx1"/>
                          </a:solidFill>
                          <a:latin typeface="+mn-lt"/>
                          <a:ea typeface="+mn-ea"/>
                          <a:cs typeface="+mn-cs"/>
                        </a:rPr>
                        <a:t>８の⒃</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令和７年８月以降、当該介護医療院の療養室に係る床面積の合計を入所定員で除した数が８以上である場合、多床室の利用者に係る</a:t>
                      </a:r>
                      <a:r>
                        <a:rPr kumimoji="1" lang="en-US" altLang="ja-JP" sz="1200" b="0" i="0" u="none" strike="noStrike" kern="1200" baseline="0" dirty="0" smtClean="0">
                          <a:solidFill>
                            <a:schemeClr val="tx1"/>
                          </a:solidFill>
                          <a:latin typeface="+mn-lt"/>
                          <a:ea typeface="+mn-ea"/>
                          <a:cs typeface="+mn-cs"/>
                        </a:rPr>
                        <a:t>Ⅱ</a:t>
                      </a:r>
                      <a:r>
                        <a:rPr kumimoji="1" lang="ja-JP" altLang="en-US" sz="1200" b="0" i="0" u="none" strike="noStrike" kern="1200" baseline="0" dirty="0" smtClean="0">
                          <a:solidFill>
                            <a:schemeClr val="tx1"/>
                          </a:solidFill>
                          <a:latin typeface="+mn-lt"/>
                          <a:ea typeface="+mn-ea"/>
                          <a:cs typeface="+mn-cs"/>
                        </a:rPr>
                        <a:t>型介護医療院サービス費及び</a:t>
                      </a:r>
                      <a:r>
                        <a:rPr kumimoji="1" lang="en-US" altLang="ja-JP" sz="1200" b="0" i="0" u="none" strike="noStrike" kern="1200" baseline="0" dirty="0" smtClean="0">
                          <a:solidFill>
                            <a:schemeClr val="tx1"/>
                          </a:solidFill>
                          <a:latin typeface="+mn-lt"/>
                          <a:ea typeface="+mn-ea"/>
                          <a:cs typeface="+mn-cs"/>
                        </a:rPr>
                        <a:t>Ⅱ</a:t>
                      </a:r>
                      <a:r>
                        <a:rPr kumimoji="1" lang="ja-JP" altLang="en-US" sz="1200" b="0" i="0" u="none" strike="noStrike" kern="1200" baseline="0" dirty="0" smtClean="0">
                          <a:solidFill>
                            <a:schemeClr val="tx1"/>
                          </a:solidFill>
                          <a:latin typeface="+mn-lt"/>
                          <a:ea typeface="+mn-ea"/>
                          <a:cs typeface="+mn-cs"/>
                        </a:rPr>
                        <a:t>型特別介護医療院サービス費について、室料相当額を控除することとする。なお、療養室に係る床面積の合計については、内法による測定とすること。	</a:t>
                      </a:r>
                    </a:p>
                    <a:p>
                      <a:endParaRPr kumimoji="1" lang="ja-JP" altLang="en-US" sz="1200" dirty="0"/>
                    </a:p>
                  </a:txBody>
                  <a:tcPr/>
                </a:tc>
                <a:extLst>
                  <a:ext uri="{0D108BD9-81ED-4DB2-BD59-A6C34878D82A}">
                    <a16:rowId xmlns:a16="http://schemas.microsoft.com/office/drawing/2014/main" val="359861990"/>
                  </a:ext>
                </a:extLst>
              </a:tr>
            </a:tbl>
          </a:graphicData>
        </a:graphic>
      </p:graphicFrame>
      <p:sp>
        <p:nvSpPr>
          <p:cNvPr id="3" name="テキスト ボックス 2"/>
          <p:cNvSpPr txBox="1"/>
          <p:nvPr/>
        </p:nvSpPr>
        <p:spPr>
          <a:xfrm>
            <a:off x="171005" y="6007651"/>
            <a:ext cx="8759635" cy="830997"/>
          </a:xfrm>
          <a:prstGeom prst="rect">
            <a:avLst/>
          </a:prstGeom>
          <a:noFill/>
        </p:spPr>
        <p:txBody>
          <a:bodyPr wrap="square" rtlCol="0">
            <a:spAutoFit/>
          </a:bodyPr>
          <a:lstStyle/>
          <a:p>
            <a:r>
              <a:rPr kumimoji="1" lang="en-US" altLang="ja-JP" sz="1200" dirty="0" smtClean="0"/>
              <a:t>※</a:t>
            </a:r>
            <a:r>
              <a:rPr kumimoji="1" lang="ja-JP" altLang="en-US" sz="1200" dirty="0" smtClean="0"/>
              <a:t>「計画期間</a:t>
            </a:r>
            <a:r>
              <a:rPr kumimoji="1" lang="ja-JP" altLang="en-US" sz="1200" dirty="0"/>
              <a:t>」：市町村において当該市町村が定める市町村介護保険事業計画の計画</a:t>
            </a:r>
            <a:r>
              <a:rPr kumimoji="1" lang="ja-JP" altLang="en-US" sz="1200" dirty="0" smtClean="0"/>
              <a:t>期間（</a:t>
            </a:r>
            <a:r>
              <a:rPr kumimoji="1" lang="ja-JP" altLang="en-US" sz="1200" dirty="0" smtClean="0">
                <a:latin typeface="游ゴシック" panose="020B0400000000000000" pitchFamily="50" charset="-128"/>
                <a:ea typeface="游ゴシック" panose="020B0400000000000000" pitchFamily="50" charset="-128"/>
              </a:rPr>
              <a:t>介護保険法</a:t>
            </a:r>
            <a:r>
              <a:rPr kumimoji="1" lang="zh-CN" altLang="en-US" sz="1200" dirty="0" smtClean="0">
                <a:latin typeface="游ゴシック" panose="020B0400000000000000" pitchFamily="50" charset="-128"/>
                <a:ea typeface="游ゴシック" panose="020B0400000000000000" pitchFamily="50" charset="-128"/>
              </a:rPr>
              <a:t>第</a:t>
            </a:r>
            <a:r>
              <a:rPr kumimoji="1" lang="en-US" altLang="ja-JP" sz="1200" dirty="0" smtClean="0">
                <a:latin typeface="游ゴシック" panose="020B0400000000000000" pitchFamily="50" charset="-128"/>
                <a:ea typeface="游ゴシック" panose="020B0400000000000000" pitchFamily="50" charset="-128"/>
              </a:rPr>
              <a:t>147</a:t>
            </a:r>
            <a:r>
              <a:rPr kumimoji="1" lang="zh-CN" altLang="en-US" sz="1200" dirty="0" smtClean="0">
                <a:latin typeface="游ゴシック" panose="020B0400000000000000" pitchFamily="50" charset="-128"/>
                <a:ea typeface="游ゴシック" panose="020B0400000000000000" pitchFamily="50" charset="-128"/>
              </a:rPr>
              <a:t>条</a:t>
            </a:r>
            <a:r>
              <a:rPr kumimoji="1" lang="ja-JP" altLang="en-US" sz="1200" dirty="0" smtClean="0">
                <a:latin typeface="游ゴシック" panose="020B0400000000000000" pitchFamily="50" charset="-128"/>
                <a:ea typeface="游ゴシック" panose="020B0400000000000000" pitchFamily="50" charset="-128"/>
              </a:rPr>
              <a:t>第</a:t>
            </a:r>
            <a:r>
              <a:rPr kumimoji="1" lang="en-US" altLang="ja-JP" sz="1200" dirty="0" smtClean="0">
                <a:latin typeface="游ゴシック" panose="020B0400000000000000" pitchFamily="50" charset="-128"/>
                <a:ea typeface="游ゴシック" panose="020B0400000000000000" pitchFamily="50" charset="-128"/>
              </a:rPr>
              <a:t>2</a:t>
            </a:r>
            <a:r>
              <a:rPr kumimoji="1" lang="ja-JP" altLang="en-US" sz="1200" dirty="0" smtClean="0">
                <a:latin typeface="游ゴシック" panose="020B0400000000000000" pitchFamily="50" charset="-128"/>
                <a:ea typeface="游ゴシック" panose="020B0400000000000000" pitchFamily="50" charset="-128"/>
              </a:rPr>
              <a:t>項第</a:t>
            </a:r>
            <a:r>
              <a:rPr kumimoji="1" lang="en-US" altLang="ja-JP" sz="1200" dirty="0" smtClean="0">
                <a:latin typeface="游ゴシック" panose="020B0400000000000000" pitchFamily="50" charset="-128"/>
                <a:ea typeface="游ゴシック" panose="020B0400000000000000" pitchFamily="50" charset="-128"/>
              </a:rPr>
              <a:t>1</a:t>
            </a:r>
            <a:r>
              <a:rPr kumimoji="1" lang="ja-JP" altLang="en-US" sz="1200" dirty="0" smtClean="0">
                <a:latin typeface="游ゴシック" panose="020B0400000000000000" pitchFamily="50" charset="-128"/>
                <a:ea typeface="游ゴシック" panose="020B0400000000000000" pitchFamily="50" charset="-128"/>
              </a:rPr>
              <a:t>号）</a:t>
            </a:r>
            <a:endParaRPr kumimoji="1" lang="en-US" altLang="ja-JP" sz="1200" dirty="0" smtClean="0">
              <a:latin typeface="游ゴシック" panose="020B0400000000000000" pitchFamily="50" charset="-128"/>
              <a:ea typeface="游ゴシック" panose="020B0400000000000000" pitchFamily="50" charset="-128"/>
            </a:endParaRPr>
          </a:p>
          <a:p>
            <a:r>
              <a:rPr kumimoji="1" lang="en-US" altLang="ja-JP" sz="1200" dirty="0"/>
              <a:t>※</a:t>
            </a:r>
            <a:r>
              <a:rPr kumimoji="1" lang="ja-JP" altLang="en-US" sz="1200" dirty="0" smtClean="0"/>
              <a:t>「</a:t>
            </a:r>
            <a:r>
              <a:rPr kumimoji="1" lang="ja-JP" altLang="en-US" sz="1200" dirty="0"/>
              <a:t>市町村介護保険事業計画」：三年を一期とする当該市町村が行う介護保険事業に係る保険給付の円滑な実施に関する計画（</a:t>
            </a:r>
            <a:r>
              <a:rPr kumimoji="1" lang="ja-JP" altLang="en-US" sz="1200" dirty="0">
                <a:latin typeface="游ゴシック" panose="020B0400000000000000" pitchFamily="50" charset="-128"/>
              </a:rPr>
              <a:t>介護保険法</a:t>
            </a:r>
            <a:r>
              <a:rPr kumimoji="1" lang="zh-CN" altLang="en-US" sz="1200" dirty="0">
                <a:latin typeface="游ゴシック" panose="020B0400000000000000" pitchFamily="50" charset="-128"/>
                <a:ea typeface="游ゴシック" panose="020B0400000000000000" pitchFamily="50" charset="-128"/>
              </a:rPr>
              <a:t>第</a:t>
            </a:r>
            <a:r>
              <a:rPr kumimoji="1" lang="en-US" altLang="ja-JP" sz="1200" dirty="0" smtClean="0">
                <a:latin typeface="游ゴシック" panose="020B0400000000000000" pitchFamily="50" charset="-128"/>
              </a:rPr>
              <a:t>107</a:t>
            </a:r>
            <a:r>
              <a:rPr kumimoji="1" lang="zh-CN" altLang="en-US" sz="1200" dirty="0">
                <a:latin typeface="游ゴシック" panose="020B0400000000000000" pitchFamily="50" charset="-128"/>
                <a:ea typeface="游ゴシック" panose="020B0400000000000000" pitchFamily="50" charset="-128"/>
              </a:rPr>
              <a:t>条</a:t>
            </a:r>
            <a:r>
              <a:rPr kumimoji="1" lang="ja-JP" altLang="en-US" sz="1200" dirty="0" smtClean="0">
                <a:latin typeface="游ゴシック" panose="020B0400000000000000" pitchFamily="50" charset="-128"/>
              </a:rPr>
              <a:t>第</a:t>
            </a:r>
            <a:r>
              <a:rPr kumimoji="1" lang="en-US" altLang="ja-JP" sz="1200" dirty="0" smtClean="0">
                <a:latin typeface="游ゴシック" panose="020B0400000000000000" pitchFamily="50" charset="-128"/>
              </a:rPr>
              <a:t>1</a:t>
            </a:r>
            <a:r>
              <a:rPr kumimoji="1" lang="ja-JP" altLang="en-US" sz="1200" dirty="0" smtClean="0">
                <a:latin typeface="游ゴシック" panose="020B0400000000000000" pitchFamily="50" charset="-128"/>
              </a:rPr>
              <a:t>項）</a:t>
            </a:r>
            <a:endParaRPr kumimoji="1" lang="en-US" altLang="ja-JP" sz="1200" dirty="0">
              <a:latin typeface="游ゴシック" panose="020B0400000000000000" pitchFamily="50" charset="-128"/>
            </a:endParaRPr>
          </a:p>
          <a:p>
            <a:endParaRPr kumimoji="1" lang="en-US" altLang="ja-JP" sz="1200" dirty="0" smtClean="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171005" y="352748"/>
            <a:ext cx="8759635" cy="738664"/>
          </a:xfrm>
          <a:prstGeom prst="rect">
            <a:avLst/>
          </a:prstGeom>
          <a:noFill/>
        </p:spPr>
        <p:txBody>
          <a:bodyPr wrap="square" rtlCol="0">
            <a:spAutoFit/>
          </a:bodyPr>
          <a:lstStyle/>
          <a:p>
            <a:r>
              <a:rPr kumimoji="1" lang="ja-JP" altLang="en-US" sz="1400" dirty="0"/>
              <a:t>指定居宅サービスに要する費用の額の算定に関する基準（短期入所サービス及び特定施設入居者生活介護に係る部分）及び指定施設</a:t>
            </a:r>
            <a:r>
              <a:rPr kumimoji="1" lang="ja-JP" altLang="en-US" sz="1400" dirty="0" smtClean="0"/>
              <a:t>サービス</a:t>
            </a:r>
            <a:r>
              <a:rPr kumimoji="1" lang="ja-JP" altLang="en-US" sz="1400" dirty="0"/>
              <a:t>等に要する費用の額の算定に関する基準の制定に伴う実施上の留意事項について（平成</a:t>
            </a:r>
            <a:r>
              <a:rPr kumimoji="1" lang="en-US" altLang="ja-JP" sz="1400" dirty="0"/>
              <a:t>12</a:t>
            </a:r>
            <a:r>
              <a:rPr kumimoji="1" lang="ja-JP" altLang="en-US" sz="1400" dirty="0"/>
              <a:t>年３月８日老企第</a:t>
            </a:r>
            <a:r>
              <a:rPr kumimoji="1" lang="en-US" altLang="ja-JP" sz="1400" dirty="0"/>
              <a:t>40</a:t>
            </a:r>
            <a:r>
              <a:rPr kumimoji="1" lang="ja-JP" altLang="en-US" sz="1400" dirty="0"/>
              <a:t>号厚生省老人保健</a:t>
            </a:r>
            <a:r>
              <a:rPr kumimoji="1" lang="ja-JP" altLang="en-US" sz="1400" dirty="0" smtClean="0"/>
              <a:t>福祉局</a:t>
            </a:r>
            <a:r>
              <a:rPr kumimoji="1" lang="ja-JP" altLang="en-US" sz="1400" dirty="0"/>
              <a:t>企画課長通知）</a:t>
            </a:r>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5398051"/>
            <a:ext cx="609600" cy="609600"/>
          </a:xfrm>
          <a:prstGeom prst="rect">
            <a:avLst/>
          </a:prstGeom>
        </p:spPr>
      </p:pic>
    </p:spTree>
    <p:extLst>
      <p:ext uri="{BB962C8B-B14F-4D97-AF65-F5344CB8AC3E}">
        <p14:creationId xmlns:p14="http://schemas.microsoft.com/office/powerpoint/2010/main" val="26841217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4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t="-864" b="62450"/>
          <a:stretch/>
        </p:blipFill>
        <p:spPr>
          <a:xfrm>
            <a:off x="108155" y="285135"/>
            <a:ext cx="8947356" cy="2379407"/>
          </a:xfrm>
          <a:prstGeom prst="rect">
            <a:avLst/>
          </a:prstGeom>
        </p:spPr>
      </p:pic>
      <p:sp>
        <p:nvSpPr>
          <p:cNvPr id="3" name="テキスト ボックス 2"/>
          <p:cNvSpPr txBox="1"/>
          <p:nvPr/>
        </p:nvSpPr>
        <p:spPr>
          <a:xfrm>
            <a:off x="1649641" y="2672678"/>
            <a:ext cx="7494359" cy="276999"/>
          </a:xfrm>
          <a:prstGeom prst="rect">
            <a:avLst/>
          </a:prstGeom>
          <a:noFill/>
        </p:spPr>
        <p:txBody>
          <a:bodyPr wrap="none" rtlCol="0">
            <a:spAutoFit/>
          </a:bodyPr>
          <a:lstStyle/>
          <a:p>
            <a:r>
              <a:rPr kumimoji="1" lang="en-US" altLang="ja-JP" sz="1200" dirty="0" smtClean="0">
                <a:latin typeface="游ゴシック" panose="020B0400000000000000" pitchFamily="50" charset="-128"/>
                <a:ea typeface="游ゴシック" panose="020B0400000000000000" pitchFamily="50" charset="-128"/>
              </a:rPr>
              <a:t>※</a:t>
            </a:r>
            <a:r>
              <a:rPr kumimoji="1" lang="zh-TW" altLang="en-US" sz="1200" dirty="0">
                <a:latin typeface="游ゴシック" panose="020B0400000000000000" pitchFamily="50" charset="-128"/>
                <a:ea typeface="游ゴシック" panose="020B0400000000000000" pitchFamily="50" charset="-128"/>
              </a:rPr>
              <a:t>社会保障審議会 介護給付費分科会（第</a:t>
            </a:r>
            <a:r>
              <a:rPr kumimoji="1" lang="en-US" altLang="zh-TW" sz="1200" dirty="0">
                <a:latin typeface="游ゴシック" panose="020B0400000000000000" pitchFamily="50" charset="-128"/>
                <a:ea typeface="游ゴシック" panose="020B0400000000000000" pitchFamily="50" charset="-128"/>
              </a:rPr>
              <a:t>234 </a:t>
            </a:r>
            <a:r>
              <a:rPr kumimoji="1" lang="zh-TW" altLang="en-US" sz="1200" dirty="0">
                <a:latin typeface="游ゴシック" panose="020B0400000000000000" pitchFamily="50" charset="-128"/>
                <a:ea typeface="游ゴシック" panose="020B0400000000000000" pitchFamily="50" charset="-128"/>
              </a:rPr>
              <a:t>回） 資料</a:t>
            </a:r>
            <a:r>
              <a:rPr kumimoji="1" lang="zh-TW" altLang="en-US" sz="1200" dirty="0" smtClean="0">
                <a:latin typeface="游ゴシック" panose="020B0400000000000000" pitchFamily="50" charset="-128"/>
                <a:ea typeface="游ゴシック" panose="020B0400000000000000" pitchFamily="50" charset="-128"/>
              </a:rPr>
              <a:t>３</a:t>
            </a:r>
            <a:r>
              <a:rPr kumimoji="1" lang="ja-JP" altLang="en-US" sz="1200" dirty="0" smtClean="0">
                <a:latin typeface="游ゴシック" panose="020B0400000000000000" pitchFamily="50" charset="-128"/>
                <a:ea typeface="游ゴシック" panose="020B0400000000000000" pitchFamily="50" charset="-128"/>
              </a:rPr>
              <a:t>「多床室の室料負担（改定の方向性）」より抜粋</a:t>
            </a:r>
            <a:endParaRPr kumimoji="1" lang="ja-JP" altLang="en-US" sz="1200"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202014" y="3206145"/>
            <a:ext cx="8759635" cy="276999"/>
          </a:xfrm>
          <a:prstGeom prst="rect">
            <a:avLst/>
          </a:prstGeom>
          <a:noFill/>
        </p:spPr>
        <p:txBody>
          <a:bodyPr wrap="square" rtlCol="0">
            <a:spAutoFit/>
          </a:bodyPr>
          <a:lstStyle/>
          <a:p>
            <a:r>
              <a:rPr kumimoji="1" lang="en-US" altLang="ja-JP" sz="1200" dirty="0" smtClean="0">
                <a:latin typeface="游ゴシック" panose="020B0400000000000000" pitchFamily="50" charset="-128"/>
                <a:ea typeface="游ゴシック" panose="020B0400000000000000" pitchFamily="50" charset="-128"/>
              </a:rPr>
              <a:t>【</a:t>
            </a:r>
            <a:r>
              <a:rPr kumimoji="1" lang="ja-JP" altLang="en-US" sz="1200" dirty="0" smtClean="0">
                <a:latin typeface="游ゴシック" panose="020B0400000000000000" pitchFamily="50" charset="-128"/>
                <a:ea typeface="游ゴシック" panose="020B0400000000000000" pitchFamily="50" charset="-128"/>
              </a:rPr>
              <a:t>対象月</a:t>
            </a:r>
            <a:r>
              <a:rPr kumimoji="1" lang="en-US" altLang="ja-JP" sz="1200" dirty="0" smtClean="0">
                <a:latin typeface="游ゴシック" panose="020B0400000000000000" pitchFamily="50" charset="-128"/>
                <a:ea typeface="游ゴシック" panose="020B0400000000000000" pitchFamily="50" charset="-128"/>
              </a:rPr>
              <a:t>】</a:t>
            </a:r>
            <a:r>
              <a:rPr kumimoji="1" lang="ja-JP" altLang="en-US" sz="1200" dirty="0" smtClean="0">
                <a:latin typeface="游ゴシック" panose="020B0400000000000000" pitchFamily="50" charset="-128"/>
                <a:ea typeface="游ゴシック" panose="020B0400000000000000" pitchFamily="50" charset="-128"/>
              </a:rPr>
              <a:t>令和７年８月～令和９年７月</a:t>
            </a:r>
            <a:endParaRPr kumimoji="1" lang="en-US" altLang="ja-JP" sz="1200" dirty="0" smtClean="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202015" y="4390249"/>
            <a:ext cx="8759635" cy="276999"/>
          </a:xfrm>
          <a:prstGeom prst="rect">
            <a:avLst/>
          </a:prstGeom>
          <a:noFill/>
        </p:spPr>
        <p:txBody>
          <a:bodyPr wrap="square" rtlCol="0">
            <a:spAutoFit/>
          </a:bodyPr>
          <a:lstStyle/>
          <a:p>
            <a:r>
              <a:rPr kumimoji="1" lang="en-US" altLang="ja-JP" sz="1200" dirty="0" smtClean="0">
                <a:latin typeface="游ゴシック" panose="020B0400000000000000" pitchFamily="50" charset="-128"/>
              </a:rPr>
              <a:t>【</a:t>
            </a:r>
            <a:r>
              <a:rPr kumimoji="1" lang="ja-JP" altLang="en-US" sz="1200" dirty="0" smtClean="0">
                <a:latin typeface="游ゴシック" panose="020B0400000000000000" pitchFamily="50" charset="-128"/>
              </a:rPr>
              <a:t>対象</a:t>
            </a:r>
            <a:r>
              <a:rPr kumimoji="1" lang="ja-JP" altLang="en-US" sz="1200" dirty="0">
                <a:latin typeface="游ゴシック" panose="020B0400000000000000" pitchFamily="50" charset="-128"/>
              </a:rPr>
              <a:t>月</a:t>
            </a:r>
            <a:r>
              <a:rPr kumimoji="1" lang="en-US" altLang="ja-JP" sz="1200" dirty="0">
                <a:latin typeface="游ゴシック" panose="020B0400000000000000" pitchFamily="50" charset="-128"/>
              </a:rPr>
              <a:t>】</a:t>
            </a:r>
            <a:r>
              <a:rPr kumimoji="1" lang="ja-JP" altLang="en-US" sz="1200" dirty="0" smtClean="0">
                <a:latin typeface="游ゴシック" panose="020B0400000000000000" pitchFamily="50" charset="-128"/>
                <a:ea typeface="游ゴシック" panose="020B0400000000000000" pitchFamily="50" charset="-128"/>
              </a:rPr>
              <a:t>令和９年８月～令和</a:t>
            </a:r>
            <a:r>
              <a:rPr kumimoji="1" lang="en-US" altLang="ja-JP" sz="1200" dirty="0" smtClean="0">
                <a:latin typeface="游ゴシック" panose="020B0400000000000000" pitchFamily="50" charset="-128"/>
                <a:ea typeface="游ゴシック" panose="020B0400000000000000" pitchFamily="50" charset="-128"/>
              </a:rPr>
              <a:t>12</a:t>
            </a:r>
            <a:r>
              <a:rPr kumimoji="1" lang="ja-JP" altLang="en-US" sz="1200" dirty="0" smtClean="0">
                <a:latin typeface="游ゴシック" panose="020B0400000000000000" pitchFamily="50" charset="-128"/>
                <a:ea typeface="游ゴシック" panose="020B0400000000000000" pitchFamily="50" charset="-128"/>
              </a:rPr>
              <a:t>年７月</a:t>
            </a:r>
            <a:endParaRPr kumimoji="1" lang="en-US" altLang="ja-JP" sz="1200" dirty="0" smtClean="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354869" y="3466927"/>
            <a:ext cx="8199196" cy="461665"/>
          </a:xfrm>
          <a:prstGeom prst="rect">
            <a:avLst/>
          </a:prstGeom>
          <a:noFill/>
        </p:spPr>
        <p:txBody>
          <a:bodyPr wrap="square" rtlCol="0">
            <a:spAutoFit/>
          </a:bodyPr>
          <a:lstStyle/>
          <a:p>
            <a:r>
              <a:rPr kumimoji="1" lang="ja-JP" altLang="en-US" sz="1200" dirty="0" smtClean="0">
                <a:latin typeface="游ゴシック" panose="020B0400000000000000" pitchFamily="50" charset="-128"/>
                <a:ea typeface="游ゴシック" panose="020B0400000000000000" pitchFamily="50" charset="-128"/>
              </a:rPr>
              <a:t>（要件）</a:t>
            </a:r>
            <a:endParaRPr kumimoji="1" lang="en-US" altLang="ja-JP" sz="1200" dirty="0">
              <a:latin typeface="游ゴシック" panose="020B0400000000000000" pitchFamily="50" charset="-128"/>
            </a:endParaRPr>
          </a:p>
          <a:p>
            <a:r>
              <a:rPr kumimoji="1" lang="ja-JP" altLang="en-US" sz="1200" dirty="0">
                <a:latin typeface="游ゴシック" panose="020B0400000000000000" pitchFamily="50" charset="-128"/>
              </a:rPr>
              <a:t>　</a:t>
            </a:r>
            <a:r>
              <a:rPr kumimoji="1" lang="en-US" altLang="ja-JP" sz="1200" dirty="0" smtClean="0">
                <a:latin typeface="游ゴシック" panose="020B0400000000000000" pitchFamily="50" charset="-128"/>
              </a:rPr>
              <a:t>【</a:t>
            </a:r>
            <a:r>
              <a:rPr kumimoji="1" lang="ja-JP" altLang="en-US" sz="1200" dirty="0" smtClean="0">
                <a:latin typeface="游ゴシック" panose="020B0400000000000000" pitchFamily="50" charset="-128"/>
              </a:rPr>
              <a:t>対象年度</a:t>
            </a:r>
            <a:r>
              <a:rPr kumimoji="1" lang="en-US" altLang="ja-JP" sz="1200" dirty="0" smtClean="0">
                <a:latin typeface="游ゴシック" panose="020B0400000000000000" pitchFamily="50" charset="-128"/>
              </a:rPr>
              <a:t>】</a:t>
            </a:r>
            <a:r>
              <a:rPr kumimoji="1" lang="ja-JP" altLang="en-US" sz="1200" dirty="0" smtClean="0">
                <a:latin typeface="游ゴシック" panose="020B0400000000000000" pitchFamily="50" charset="-128"/>
              </a:rPr>
              <a:t>令和６年度</a:t>
            </a:r>
            <a:r>
              <a:rPr kumimoji="1" lang="ja-JP" altLang="en-US" sz="1200" dirty="0">
                <a:latin typeface="游ゴシック" panose="020B0400000000000000" pitchFamily="50" charset="-128"/>
              </a:rPr>
              <a:t>（</a:t>
            </a:r>
            <a:r>
              <a:rPr kumimoji="1" lang="ja-JP" altLang="en-US" sz="1200" dirty="0" smtClean="0">
                <a:latin typeface="游ゴシック" panose="020B0400000000000000" pitchFamily="50" charset="-128"/>
              </a:rPr>
              <a:t>令和６年</a:t>
            </a:r>
            <a:r>
              <a:rPr kumimoji="1" lang="ja-JP" altLang="en-US" sz="1200" dirty="0">
                <a:latin typeface="游ゴシック" panose="020B0400000000000000" pitchFamily="50" charset="-128"/>
              </a:rPr>
              <a:t>４月～</a:t>
            </a:r>
            <a:r>
              <a:rPr kumimoji="1" lang="ja-JP" altLang="en-US" sz="1200" dirty="0" smtClean="0">
                <a:latin typeface="游ゴシック" panose="020B0400000000000000" pitchFamily="50" charset="-128"/>
              </a:rPr>
              <a:t>令和７年</a:t>
            </a:r>
            <a:r>
              <a:rPr kumimoji="1" lang="ja-JP" altLang="en-US" sz="1200" dirty="0">
                <a:latin typeface="游ゴシック" panose="020B0400000000000000" pitchFamily="50" charset="-128"/>
              </a:rPr>
              <a:t>３月）</a:t>
            </a:r>
            <a:endParaRPr kumimoji="1" lang="en-US" altLang="ja-JP" sz="1200" dirty="0">
              <a:latin typeface="游ゴシック" panose="020B0400000000000000" pitchFamily="50" charset="-128"/>
            </a:endParaRPr>
          </a:p>
        </p:txBody>
      </p:sp>
      <p:sp>
        <p:nvSpPr>
          <p:cNvPr id="8" name="テキスト ボックス 7"/>
          <p:cNvSpPr txBox="1"/>
          <p:nvPr/>
        </p:nvSpPr>
        <p:spPr>
          <a:xfrm>
            <a:off x="673508" y="3867460"/>
            <a:ext cx="8033412" cy="461665"/>
          </a:xfrm>
          <a:prstGeom prst="rect">
            <a:avLst/>
          </a:prstGeom>
          <a:noFill/>
        </p:spPr>
        <p:txBody>
          <a:bodyPr wrap="square" rtlCol="0">
            <a:spAutoFit/>
          </a:bodyPr>
          <a:lstStyle/>
          <a:p>
            <a:r>
              <a:rPr kumimoji="1" lang="ja-JP" altLang="en-US" sz="1200" dirty="0" smtClean="0">
                <a:latin typeface="游ゴシック" panose="020B0400000000000000" pitchFamily="50" charset="-128"/>
                <a:ea typeface="游ゴシック" panose="020B0400000000000000" pitchFamily="50" charset="-128"/>
              </a:rPr>
              <a:t>・上記の対象年度</a:t>
            </a:r>
            <a:r>
              <a:rPr kumimoji="1" lang="ja-JP" altLang="en-US" sz="1200" dirty="0" smtClean="0">
                <a:latin typeface="游ゴシック" panose="020B0400000000000000" pitchFamily="50" charset="-128"/>
              </a:rPr>
              <a:t>に、介護保健施設サービス費</a:t>
            </a:r>
            <a:r>
              <a:rPr kumimoji="1" lang="en-US" altLang="ja-JP" sz="1200" dirty="0" smtClean="0">
                <a:latin typeface="游ゴシック" panose="020B0400000000000000" pitchFamily="50" charset="-128"/>
              </a:rPr>
              <a:t>(Ⅱ)</a:t>
            </a:r>
            <a:r>
              <a:rPr kumimoji="1" lang="ja-JP" altLang="en-US" sz="1200" dirty="0" err="1" smtClean="0">
                <a:latin typeface="游ゴシック" panose="020B0400000000000000" pitchFamily="50" charset="-128"/>
              </a:rPr>
              <a:t>、</a:t>
            </a:r>
            <a:r>
              <a:rPr kumimoji="1" lang="ja-JP" altLang="en-US" sz="1200" dirty="0" smtClean="0">
                <a:latin typeface="游ゴシック" panose="020B0400000000000000" pitchFamily="50" charset="-128"/>
              </a:rPr>
              <a:t>介護保健施設サービス費</a:t>
            </a:r>
            <a:r>
              <a:rPr kumimoji="1" lang="en-US" altLang="ja-JP" sz="1200" dirty="0" smtClean="0">
                <a:latin typeface="游ゴシック" panose="020B0400000000000000" pitchFamily="50" charset="-128"/>
              </a:rPr>
              <a:t>(Ⅲ)</a:t>
            </a:r>
            <a:r>
              <a:rPr kumimoji="1" lang="ja-JP" altLang="en-US" sz="1200" dirty="0" smtClean="0">
                <a:latin typeface="游ゴシック" panose="020B0400000000000000" pitchFamily="50" charset="-128"/>
              </a:rPr>
              <a:t>又は介護保健施設サービス費</a:t>
            </a:r>
            <a:r>
              <a:rPr kumimoji="1" lang="en-US" altLang="ja-JP" sz="1200" dirty="0" smtClean="0">
                <a:latin typeface="游ゴシック" panose="020B0400000000000000" pitchFamily="50" charset="-128"/>
              </a:rPr>
              <a:t>(Ⅳ)</a:t>
            </a:r>
            <a:r>
              <a:rPr kumimoji="1" lang="ja-JP" altLang="en-US" sz="1200" dirty="0" smtClean="0">
                <a:latin typeface="游ゴシック" panose="020B0400000000000000" pitchFamily="50" charset="-128"/>
              </a:rPr>
              <a:t>を算定した月が、７か月以上であること</a:t>
            </a:r>
            <a:endParaRPr kumimoji="1" lang="en-US" altLang="ja-JP" sz="1200" dirty="0" smtClean="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673508" y="5074614"/>
            <a:ext cx="8033412" cy="461665"/>
          </a:xfrm>
          <a:prstGeom prst="rect">
            <a:avLst/>
          </a:prstGeom>
          <a:noFill/>
        </p:spPr>
        <p:txBody>
          <a:bodyPr wrap="square" rtlCol="0">
            <a:spAutoFit/>
          </a:bodyPr>
          <a:lstStyle/>
          <a:p>
            <a:r>
              <a:rPr kumimoji="1" lang="ja-JP" altLang="en-US" sz="1200" dirty="0" smtClean="0">
                <a:latin typeface="游ゴシック" panose="020B0400000000000000" pitchFamily="50" charset="-128"/>
                <a:ea typeface="游ゴシック" panose="020B0400000000000000" pitchFamily="50" charset="-128"/>
              </a:rPr>
              <a:t>・上記の</a:t>
            </a:r>
            <a:r>
              <a:rPr kumimoji="1" lang="ja-JP" altLang="en-US" sz="1200" dirty="0">
                <a:latin typeface="游ゴシック" panose="020B0400000000000000" pitchFamily="50" charset="-128"/>
              </a:rPr>
              <a:t>対象年度</a:t>
            </a:r>
            <a:r>
              <a:rPr kumimoji="1" lang="ja-JP" altLang="en-US" sz="1200" dirty="0" smtClean="0">
                <a:latin typeface="游ゴシック" panose="020B0400000000000000" pitchFamily="50" charset="-128"/>
              </a:rPr>
              <a:t>に、介護保健施設サービス費</a:t>
            </a:r>
            <a:r>
              <a:rPr kumimoji="1" lang="en-US" altLang="ja-JP" sz="1200" dirty="0" smtClean="0">
                <a:latin typeface="游ゴシック" panose="020B0400000000000000" pitchFamily="50" charset="-128"/>
              </a:rPr>
              <a:t>(Ⅱ)</a:t>
            </a:r>
            <a:r>
              <a:rPr kumimoji="1" lang="ja-JP" altLang="en-US" sz="1200" dirty="0" err="1" smtClean="0">
                <a:latin typeface="游ゴシック" panose="020B0400000000000000" pitchFamily="50" charset="-128"/>
              </a:rPr>
              <a:t>、</a:t>
            </a:r>
            <a:r>
              <a:rPr kumimoji="1" lang="ja-JP" altLang="en-US" sz="1200" dirty="0" smtClean="0">
                <a:latin typeface="游ゴシック" panose="020B0400000000000000" pitchFamily="50" charset="-128"/>
              </a:rPr>
              <a:t>介護保健施設サービス費</a:t>
            </a:r>
            <a:r>
              <a:rPr kumimoji="1" lang="en-US" altLang="ja-JP" sz="1200" dirty="0" smtClean="0">
                <a:latin typeface="游ゴシック" panose="020B0400000000000000" pitchFamily="50" charset="-128"/>
              </a:rPr>
              <a:t>(Ⅲ)</a:t>
            </a:r>
            <a:r>
              <a:rPr kumimoji="1" lang="ja-JP" altLang="en-US" sz="1200" dirty="0" smtClean="0">
                <a:latin typeface="游ゴシック" panose="020B0400000000000000" pitchFamily="50" charset="-128"/>
              </a:rPr>
              <a:t>又は介護保健施設サービス費</a:t>
            </a:r>
            <a:r>
              <a:rPr kumimoji="1" lang="en-US" altLang="ja-JP" sz="1200" dirty="0" smtClean="0">
                <a:latin typeface="游ゴシック" panose="020B0400000000000000" pitchFamily="50" charset="-128"/>
              </a:rPr>
              <a:t>(Ⅳ)</a:t>
            </a:r>
            <a:r>
              <a:rPr kumimoji="1" lang="ja-JP" altLang="en-US" sz="1200" dirty="0" smtClean="0">
                <a:latin typeface="游ゴシック" panose="020B0400000000000000" pitchFamily="50" charset="-128"/>
              </a:rPr>
              <a:t>を算定した月が、７か月以上であること</a:t>
            </a:r>
            <a:endParaRPr kumimoji="1" lang="en-US" altLang="ja-JP" sz="1200" dirty="0" smtClean="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354869" y="4677076"/>
            <a:ext cx="8199196" cy="461665"/>
          </a:xfrm>
          <a:prstGeom prst="rect">
            <a:avLst/>
          </a:prstGeom>
          <a:noFill/>
        </p:spPr>
        <p:txBody>
          <a:bodyPr wrap="square" rtlCol="0">
            <a:spAutoFit/>
          </a:bodyPr>
          <a:lstStyle/>
          <a:p>
            <a:r>
              <a:rPr kumimoji="1" lang="ja-JP" altLang="en-US" sz="1200" dirty="0" smtClean="0">
                <a:latin typeface="游ゴシック" panose="020B0400000000000000" pitchFamily="50" charset="-128"/>
                <a:ea typeface="游ゴシック" panose="020B0400000000000000" pitchFamily="50" charset="-128"/>
              </a:rPr>
              <a:t>（要件）</a:t>
            </a:r>
            <a:endParaRPr kumimoji="1" lang="en-US" altLang="ja-JP" sz="1200" dirty="0">
              <a:latin typeface="游ゴシック" panose="020B0400000000000000" pitchFamily="50" charset="-128"/>
            </a:endParaRPr>
          </a:p>
          <a:p>
            <a:r>
              <a:rPr kumimoji="1" lang="ja-JP" altLang="en-US" sz="1200" dirty="0">
                <a:latin typeface="游ゴシック" panose="020B0400000000000000" pitchFamily="50" charset="-128"/>
                <a:ea typeface="游ゴシック" panose="020B0400000000000000" pitchFamily="50" charset="-128"/>
              </a:rPr>
              <a:t>　</a:t>
            </a:r>
            <a:r>
              <a:rPr kumimoji="1" lang="en-US" altLang="ja-JP" sz="1200" dirty="0" smtClean="0">
                <a:latin typeface="游ゴシック" panose="020B0400000000000000" pitchFamily="50" charset="-128"/>
                <a:ea typeface="游ゴシック" panose="020B0400000000000000" pitchFamily="50" charset="-128"/>
              </a:rPr>
              <a:t>【</a:t>
            </a:r>
            <a:r>
              <a:rPr kumimoji="1" lang="ja-JP" altLang="en-US" sz="1200" dirty="0" smtClean="0">
                <a:latin typeface="游ゴシック" panose="020B0400000000000000" pitchFamily="50" charset="-128"/>
                <a:ea typeface="游ゴシック" panose="020B0400000000000000" pitchFamily="50" charset="-128"/>
              </a:rPr>
              <a:t>対象年度</a:t>
            </a:r>
            <a:r>
              <a:rPr kumimoji="1" lang="en-US" altLang="ja-JP" sz="1200" dirty="0" smtClean="0">
                <a:latin typeface="游ゴシック" panose="020B0400000000000000" pitchFamily="50" charset="-128"/>
                <a:ea typeface="游ゴシック" panose="020B0400000000000000" pitchFamily="50" charset="-128"/>
              </a:rPr>
              <a:t>】</a:t>
            </a:r>
            <a:r>
              <a:rPr kumimoji="1" lang="ja-JP" altLang="en-US" sz="1200" dirty="0" smtClean="0">
                <a:latin typeface="游ゴシック" panose="020B0400000000000000" pitchFamily="50" charset="-128"/>
                <a:ea typeface="游ゴシック" panose="020B0400000000000000" pitchFamily="50" charset="-128"/>
              </a:rPr>
              <a:t>令和８年度（令和８年４月～令和</a:t>
            </a:r>
            <a:r>
              <a:rPr kumimoji="1" lang="ja-JP" altLang="en-US" sz="1200" dirty="0">
                <a:latin typeface="游ゴシック" panose="020B0400000000000000" pitchFamily="50" charset="-128"/>
                <a:ea typeface="游ゴシック" panose="020B0400000000000000" pitchFamily="50" charset="-128"/>
              </a:rPr>
              <a:t>９</a:t>
            </a:r>
            <a:r>
              <a:rPr kumimoji="1" lang="ja-JP" altLang="en-US" sz="1200" dirty="0" smtClean="0">
                <a:latin typeface="游ゴシック" panose="020B0400000000000000" pitchFamily="50" charset="-128"/>
                <a:ea typeface="游ゴシック" panose="020B0400000000000000" pitchFamily="50" charset="-128"/>
              </a:rPr>
              <a:t>年３月）</a:t>
            </a:r>
            <a:endParaRPr kumimoji="1" lang="en-US" altLang="ja-JP" sz="1200" dirty="0" smtClean="0">
              <a:latin typeface="游ゴシック" panose="020B0400000000000000" pitchFamily="50" charset="-128"/>
              <a:ea typeface="游ゴシック" panose="020B0400000000000000" pitchFamily="50" charset="-128"/>
            </a:endParaRPr>
          </a:p>
        </p:txBody>
      </p:sp>
      <p:sp>
        <p:nvSpPr>
          <p:cNvPr id="22" name="テキスト ボックス 21"/>
          <p:cNvSpPr txBox="1"/>
          <p:nvPr/>
        </p:nvSpPr>
        <p:spPr>
          <a:xfrm>
            <a:off x="202014" y="5661543"/>
            <a:ext cx="8199196" cy="1015663"/>
          </a:xfrm>
          <a:prstGeom prst="rect">
            <a:avLst/>
          </a:prstGeom>
          <a:noFill/>
        </p:spPr>
        <p:txBody>
          <a:bodyPr wrap="square" rtlCol="0">
            <a:spAutoFit/>
          </a:bodyPr>
          <a:lstStyle/>
          <a:p>
            <a:r>
              <a:rPr kumimoji="1" lang="ja-JP" altLang="en-US" sz="1200" dirty="0" smtClean="0">
                <a:latin typeface="游ゴシック" panose="020B0400000000000000" pitchFamily="50" charset="-128"/>
                <a:ea typeface="游ゴシック" panose="020B0400000000000000" pitchFamily="50" charset="-128"/>
              </a:rPr>
              <a:t>（計画期間）</a:t>
            </a:r>
            <a:endParaRPr kumimoji="1" lang="en-US" altLang="ja-JP" sz="1200" dirty="0" smtClean="0">
              <a:latin typeface="游ゴシック" panose="020B0400000000000000" pitchFamily="50" charset="-128"/>
              <a:ea typeface="游ゴシック" panose="020B0400000000000000" pitchFamily="50" charset="-128"/>
            </a:endParaRPr>
          </a:p>
          <a:p>
            <a:r>
              <a:rPr kumimoji="1" lang="ja-JP" altLang="en-US" sz="1200" dirty="0">
                <a:latin typeface="游ゴシック" panose="020B0400000000000000" pitchFamily="50" charset="-128"/>
                <a:ea typeface="游ゴシック" panose="020B0400000000000000" pitchFamily="50" charset="-128"/>
              </a:rPr>
              <a:t>　</a:t>
            </a:r>
            <a:r>
              <a:rPr kumimoji="1" lang="ja-JP" altLang="en-US" sz="1200" dirty="0" smtClean="0">
                <a:latin typeface="游ゴシック" panose="020B0400000000000000" pitchFamily="50" charset="-128"/>
                <a:ea typeface="游ゴシック" panose="020B0400000000000000" pitchFamily="50" charset="-128"/>
              </a:rPr>
              <a:t>・第９期　令和６年４月～令和９年３月</a:t>
            </a:r>
            <a:endParaRPr kumimoji="1" lang="en-US" altLang="ja-JP" sz="1200" dirty="0">
              <a:latin typeface="游ゴシック" panose="020B0400000000000000" pitchFamily="50" charset="-128"/>
              <a:ea typeface="游ゴシック" panose="020B0400000000000000" pitchFamily="50" charset="-128"/>
            </a:endParaRPr>
          </a:p>
          <a:p>
            <a:r>
              <a:rPr kumimoji="1" lang="ja-JP" altLang="en-US" sz="1200" dirty="0">
                <a:latin typeface="游ゴシック" panose="020B0400000000000000" pitchFamily="50" charset="-128"/>
                <a:ea typeface="游ゴシック" panose="020B0400000000000000" pitchFamily="50" charset="-128"/>
              </a:rPr>
              <a:t>　・</a:t>
            </a:r>
            <a:r>
              <a:rPr kumimoji="1" lang="ja-JP" altLang="en-US" sz="1200" dirty="0" smtClean="0">
                <a:latin typeface="游ゴシック" panose="020B0400000000000000" pitchFamily="50" charset="-128"/>
                <a:ea typeface="游ゴシック" panose="020B0400000000000000" pitchFamily="50" charset="-128"/>
              </a:rPr>
              <a:t>第</a:t>
            </a:r>
            <a:r>
              <a:rPr kumimoji="1" lang="en-US" altLang="ja-JP" sz="1200" dirty="0" smtClean="0">
                <a:latin typeface="游ゴシック" panose="020B0400000000000000" pitchFamily="50" charset="-128"/>
                <a:ea typeface="游ゴシック" panose="020B0400000000000000" pitchFamily="50" charset="-128"/>
              </a:rPr>
              <a:t>10</a:t>
            </a:r>
            <a:r>
              <a:rPr kumimoji="1" lang="ja-JP" altLang="en-US" sz="1200" dirty="0" smtClean="0">
                <a:latin typeface="游ゴシック" panose="020B0400000000000000" pitchFamily="50" charset="-128"/>
                <a:ea typeface="游ゴシック" panose="020B0400000000000000" pitchFamily="50" charset="-128"/>
              </a:rPr>
              <a:t>期</a:t>
            </a:r>
            <a:r>
              <a:rPr kumimoji="1" lang="ja-JP" altLang="en-US" sz="1200" dirty="0">
                <a:latin typeface="游ゴシック" panose="020B0400000000000000" pitchFamily="50" charset="-128"/>
                <a:ea typeface="游ゴシック" panose="020B0400000000000000" pitchFamily="50" charset="-128"/>
              </a:rPr>
              <a:t>　</a:t>
            </a:r>
            <a:r>
              <a:rPr kumimoji="1" lang="ja-JP" altLang="en-US" sz="1200" dirty="0" smtClean="0">
                <a:latin typeface="游ゴシック" panose="020B0400000000000000" pitchFamily="50" charset="-128"/>
                <a:ea typeface="游ゴシック" panose="020B0400000000000000" pitchFamily="50" charset="-128"/>
              </a:rPr>
              <a:t>令和９年</a:t>
            </a:r>
            <a:r>
              <a:rPr kumimoji="1" lang="ja-JP" altLang="en-US" sz="1200" dirty="0">
                <a:latin typeface="游ゴシック" panose="020B0400000000000000" pitchFamily="50" charset="-128"/>
                <a:ea typeface="游ゴシック" panose="020B0400000000000000" pitchFamily="50" charset="-128"/>
              </a:rPr>
              <a:t>４月～</a:t>
            </a:r>
            <a:r>
              <a:rPr kumimoji="1" lang="ja-JP" altLang="en-US" sz="1200" dirty="0" smtClean="0">
                <a:latin typeface="游ゴシック" panose="020B0400000000000000" pitchFamily="50" charset="-128"/>
                <a:ea typeface="游ゴシック" panose="020B0400000000000000" pitchFamily="50" charset="-128"/>
              </a:rPr>
              <a:t>令和</a:t>
            </a:r>
            <a:r>
              <a:rPr kumimoji="1" lang="en-US" altLang="ja-JP" sz="1200" dirty="0" smtClean="0">
                <a:latin typeface="游ゴシック" panose="020B0400000000000000" pitchFamily="50" charset="-128"/>
                <a:ea typeface="游ゴシック" panose="020B0400000000000000" pitchFamily="50" charset="-128"/>
              </a:rPr>
              <a:t>12</a:t>
            </a:r>
            <a:r>
              <a:rPr kumimoji="1" lang="ja-JP" altLang="en-US" sz="1200" dirty="0" smtClean="0">
                <a:latin typeface="游ゴシック" panose="020B0400000000000000" pitchFamily="50" charset="-128"/>
                <a:ea typeface="游ゴシック" panose="020B0400000000000000" pitchFamily="50" charset="-128"/>
              </a:rPr>
              <a:t>年３月</a:t>
            </a:r>
            <a:endParaRPr kumimoji="1" lang="en-US" altLang="ja-JP" sz="1200" dirty="0">
              <a:latin typeface="游ゴシック" panose="020B0400000000000000" pitchFamily="50" charset="-128"/>
              <a:ea typeface="游ゴシック" panose="020B0400000000000000" pitchFamily="50" charset="-128"/>
            </a:endParaRPr>
          </a:p>
          <a:p>
            <a:r>
              <a:rPr kumimoji="1" lang="ja-JP" altLang="en-US" sz="1200" dirty="0">
                <a:latin typeface="游ゴシック" panose="020B0400000000000000" pitchFamily="50" charset="-128"/>
                <a:ea typeface="游ゴシック" panose="020B0400000000000000" pitchFamily="50" charset="-128"/>
              </a:rPr>
              <a:t>　・</a:t>
            </a:r>
            <a:r>
              <a:rPr kumimoji="1" lang="ja-JP" altLang="en-US" sz="1200" dirty="0" smtClean="0">
                <a:latin typeface="游ゴシック" panose="020B0400000000000000" pitchFamily="50" charset="-128"/>
                <a:ea typeface="游ゴシック" panose="020B0400000000000000" pitchFamily="50" charset="-128"/>
              </a:rPr>
              <a:t>第</a:t>
            </a:r>
            <a:r>
              <a:rPr kumimoji="1" lang="en-US" altLang="ja-JP" sz="1200" dirty="0" smtClean="0">
                <a:latin typeface="游ゴシック" panose="020B0400000000000000" pitchFamily="50" charset="-128"/>
                <a:ea typeface="游ゴシック" panose="020B0400000000000000" pitchFamily="50" charset="-128"/>
              </a:rPr>
              <a:t>11</a:t>
            </a:r>
            <a:r>
              <a:rPr kumimoji="1" lang="ja-JP" altLang="en-US" sz="1200" dirty="0" smtClean="0">
                <a:latin typeface="游ゴシック" panose="020B0400000000000000" pitchFamily="50" charset="-128"/>
                <a:ea typeface="游ゴシック" panose="020B0400000000000000" pitchFamily="50" charset="-128"/>
              </a:rPr>
              <a:t>期</a:t>
            </a:r>
            <a:r>
              <a:rPr kumimoji="1" lang="ja-JP" altLang="en-US" sz="1200" dirty="0">
                <a:latin typeface="游ゴシック" panose="020B0400000000000000" pitchFamily="50" charset="-128"/>
                <a:ea typeface="游ゴシック" panose="020B0400000000000000" pitchFamily="50" charset="-128"/>
              </a:rPr>
              <a:t>　</a:t>
            </a:r>
            <a:r>
              <a:rPr kumimoji="1" lang="ja-JP" altLang="en-US" sz="1200" dirty="0" smtClean="0">
                <a:latin typeface="游ゴシック" panose="020B0400000000000000" pitchFamily="50" charset="-128"/>
                <a:ea typeface="游ゴシック" panose="020B0400000000000000" pitchFamily="50" charset="-128"/>
              </a:rPr>
              <a:t>令和</a:t>
            </a:r>
            <a:r>
              <a:rPr kumimoji="1" lang="en-US" altLang="ja-JP" sz="1200" dirty="0" smtClean="0">
                <a:latin typeface="游ゴシック" panose="020B0400000000000000" pitchFamily="50" charset="-128"/>
                <a:ea typeface="游ゴシック" panose="020B0400000000000000" pitchFamily="50" charset="-128"/>
              </a:rPr>
              <a:t>12</a:t>
            </a:r>
            <a:r>
              <a:rPr kumimoji="1" lang="ja-JP" altLang="en-US" sz="1200" dirty="0" smtClean="0">
                <a:latin typeface="游ゴシック" panose="020B0400000000000000" pitchFamily="50" charset="-128"/>
                <a:ea typeface="游ゴシック" panose="020B0400000000000000" pitchFamily="50" charset="-128"/>
              </a:rPr>
              <a:t>年</a:t>
            </a:r>
            <a:r>
              <a:rPr kumimoji="1" lang="ja-JP" altLang="en-US" sz="1200" dirty="0">
                <a:latin typeface="游ゴシック" panose="020B0400000000000000" pitchFamily="50" charset="-128"/>
                <a:ea typeface="游ゴシック" panose="020B0400000000000000" pitchFamily="50" charset="-128"/>
              </a:rPr>
              <a:t>４月～</a:t>
            </a:r>
            <a:r>
              <a:rPr kumimoji="1" lang="ja-JP" altLang="en-US" sz="1200" dirty="0" smtClean="0">
                <a:latin typeface="游ゴシック" panose="020B0400000000000000" pitchFamily="50" charset="-128"/>
                <a:ea typeface="游ゴシック" panose="020B0400000000000000" pitchFamily="50" charset="-128"/>
              </a:rPr>
              <a:t>令和</a:t>
            </a:r>
            <a:r>
              <a:rPr kumimoji="1" lang="en-US" altLang="ja-JP" sz="1200" dirty="0" smtClean="0">
                <a:latin typeface="游ゴシック" panose="020B0400000000000000" pitchFamily="50" charset="-128"/>
                <a:ea typeface="游ゴシック" panose="020B0400000000000000" pitchFamily="50" charset="-128"/>
              </a:rPr>
              <a:t>15</a:t>
            </a:r>
            <a:r>
              <a:rPr kumimoji="1" lang="ja-JP" altLang="en-US" sz="1200" dirty="0" smtClean="0">
                <a:latin typeface="游ゴシック" panose="020B0400000000000000" pitchFamily="50" charset="-128"/>
                <a:ea typeface="游ゴシック" panose="020B0400000000000000" pitchFamily="50" charset="-128"/>
              </a:rPr>
              <a:t>年３月</a:t>
            </a:r>
            <a:endParaRPr kumimoji="1" lang="en-US" altLang="ja-JP" sz="1200" dirty="0">
              <a:latin typeface="游ゴシック" panose="020B0400000000000000" pitchFamily="50" charset="-128"/>
              <a:ea typeface="游ゴシック" panose="020B0400000000000000" pitchFamily="50" charset="-128"/>
            </a:endParaRPr>
          </a:p>
          <a:p>
            <a:endParaRPr kumimoji="1" lang="en-US" altLang="ja-JP" sz="1200" dirty="0" smtClean="0">
              <a:latin typeface="游ゴシック" panose="020B0400000000000000" pitchFamily="50" charset="-128"/>
              <a:ea typeface="游ゴシック" panose="020B0400000000000000" pitchFamily="50" charset="-128"/>
            </a:endParaRPr>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52049" y="5943645"/>
            <a:ext cx="609600" cy="609600"/>
          </a:xfrm>
          <a:prstGeom prst="rect">
            <a:avLst/>
          </a:prstGeom>
        </p:spPr>
      </p:pic>
    </p:spTree>
    <p:extLst>
      <p:ext uri="{BB962C8B-B14F-4D97-AF65-F5344CB8AC3E}">
        <p14:creationId xmlns:p14="http://schemas.microsoft.com/office/powerpoint/2010/main" val="3192772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7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0446" y="365760"/>
            <a:ext cx="7263527" cy="461665"/>
          </a:xfrm>
          <a:prstGeom prst="rect">
            <a:avLst/>
          </a:prstGeom>
          <a:noFill/>
        </p:spPr>
        <p:txBody>
          <a:bodyPr wrap="none" rtlCol="0">
            <a:spAutoFit/>
          </a:bodyPr>
          <a:lstStyle/>
          <a:p>
            <a:r>
              <a:rPr kumimoji="1" lang="ja-JP" altLang="en-US" sz="2400" dirty="0" smtClean="0"/>
              <a:t>介護</a:t>
            </a:r>
            <a:r>
              <a:rPr kumimoji="1" lang="ja-JP" altLang="en-US" sz="2400" dirty="0"/>
              <a:t>給付費算定に係る体制等に関する</a:t>
            </a:r>
            <a:r>
              <a:rPr kumimoji="1" lang="ja-JP" altLang="en-US" sz="2400" dirty="0" smtClean="0"/>
              <a:t>届出について</a:t>
            </a:r>
            <a:endParaRPr kumimoji="1" lang="ja-JP" altLang="en-US" sz="2400" dirty="0"/>
          </a:p>
        </p:txBody>
      </p:sp>
      <p:sp>
        <p:nvSpPr>
          <p:cNvPr id="3" name="テキスト ボックス 2"/>
          <p:cNvSpPr txBox="1"/>
          <p:nvPr/>
        </p:nvSpPr>
        <p:spPr>
          <a:xfrm>
            <a:off x="300446" y="998180"/>
            <a:ext cx="8494633" cy="923330"/>
          </a:xfrm>
          <a:prstGeom prst="rect">
            <a:avLst/>
          </a:prstGeom>
          <a:noFill/>
        </p:spPr>
        <p:txBody>
          <a:bodyPr wrap="none" rtlCol="0">
            <a:spAutoFit/>
          </a:bodyPr>
          <a:lstStyle/>
          <a:p>
            <a:r>
              <a:rPr lang="ja-JP" altLang="en-US" dirty="0" smtClean="0"/>
              <a:t>・８月以降の体制届に新たな項目が追加されます。（従来型老健、</a:t>
            </a:r>
            <a:r>
              <a:rPr lang="en-US" altLang="ja-JP" dirty="0" smtClean="0"/>
              <a:t>Ⅱ</a:t>
            </a:r>
            <a:r>
              <a:rPr lang="ja-JP" altLang="en-US" dirty="0" smtClean="0"/>
              <a:t>型医療院）</a:t>
            </a:r>
            <a:endParaRPr lang="en-US" altLang="ja-JP" dirty="0" smtClean="0"/>
          </a:p>
          <a:p>
            <a:r>
              <a:rPr lang="ja-JP" altLang="en-US" dirty="0"/>
              <a:t>・</a:t>
            </a:r>
            <a:r>
              <a:rPr lang="ja-JP" altLang="en-US" dirty="0" smtClean="0"/>
              <a:t>８月の算定までに届出</a:t>
            </a:r>
            <a:r>
              <a:rPr lang="ja-JP" altLang="en-US" dirty="0"/>
              <a:t>の</a:t>
            </a:r>
            <a:r>
              <a:rPr lang="ja-JP" altLang="en-US" dirty="0" smtClean="0"/>
              <a:t>提出が必要となる施設及び提出時期等について、</a:t>
            </a:r>
            <a:endParaRPr lang="en-US" altLang="ja-JP" dirty="0" smtClean="0"/>
          </a:p>
          <a:p>
            <a:r>
              <a:rPr lang="ja-JP" altLang="en-US" dirty="0" smtClean="0"/>
              <a:t>香川県が指定する施設については後日改めて通知します。</a:t>
            </a: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2976720421"/>
              </p:ext>
            </p:extLst>
          </p:nvPr>
        </p:nvGraphicFramePr>
        <p:xfrm>
          <a:off x="609600" y="2522090"/>
          <a:ext cx="7785101" cy="4031111"/>
        </p:xfrm>
        <a:graphic>
          <a:graphicData uri="http://schemas.openxmlformats.org/drawingml/2006/table">
            <a:tbl>
              <a:tblPr/>
              <a:tblGrid>
                <a:gridCol w="219643">
                  <a:extLst>
                    <a:ext uri="{9D8B030D-6E8A-4147-A177-3AD203B41FA5}">
                      <a16:colId xmlns:a16="http://schemas.microsoft.com/office/drawing/2014/main" val="153400566"/>
                    </a:ext>
                  </a:extLst>
                </a:gridCol>
                <a:gridCol w="1058791">
                  <a:extLst>
                    <a:ext uri="{9D8B030D-6E8A-4147-A177-3AD203B41FA5}">
                      <a16:colId xmlns:a16="http://schemas.microsoft.com/office/drawing/2014/main" val="2068037216"/>
                    </a:ext>
                  </a:extLst>
                </a:gridCol>
                <a:gridCol w="219643">
                  <a:extLst>
                    <a:ext uri="{9D8B030D-6E8A-4147-A177-3AD203B41FA5}">
                      <a16:colId xmlns:a16="http://schemas.microsoft.com/office/drawing/2014/main" val="3827599134"/>
                    </a:ext>
                  </a:extLst>
                </a:gridCol>
                <a:gridCol w="886081">
                  <a:extLst>
                    <a:ext uri="{9D8B030D-6E8A-4147-A177-3AD203B41FA5}">
                      <a16:colId xmlns:a16="http://schemas.microsoft.com/office/drawing/2014/main" val="519409311"/>
                    </a:ext>
                  </a:extLst>
                </a:gridCol>
                <a:gridCol w="1526236">
                  <a:extLst>
                    <a:ext uri="{9D8B030D-6E8A-4147-A177-3AD203B41FA5}">
                      <a16:colId xmlns:a16="http://schemas.microsoft.com/office/drawing/2014/main" val="335121966"/>
                    </a:ext>
                  </a:extLst>
                </a:gridCol>
                <a:gridCol w="242169">
                  <a:extLst>
                    <a:ext uri="{9D8B030D-6E8A-4147-A177-3AD203B41FA5}">
                      <a16:colId xmlns:a16="http://schemas.microsoft.com/office/drawing/2014/main" val="335092930"/>
                    </a:ext>
                  </a:extLst>
                </a:gridCol>
                <a:gridCol w="484341">
                  <a:extLst>
                    <a:ext uri="{9D8B030D-6E8A-4147-A177-3AD203B41FA5}">
                      <a16:colId xmlns:a16="http://schemas.microsoft.com/office/drawing/2014/main" val="2946010493"/>
                    </a:ext>
                  </a:extLst>
                </a:gridCol>
                <a:gridCol w="242169">
                  <a:extLst>
                    <a:ext uri="{9D8B030D-6E8A-4147-A177-3AD203B41FA5}">
                      <a16:colId xmlns:a16="http://schemas.microsoft.com/office/drawing/2014/main" val="98542296"/>
                    </a:ext>
                  </a:extLst>
                </a:gridCol>
                <a:gridCol w="242169">
                  <a:extLst>
                    <a:ext uri="{9D8B030D-6E8A-4147-A177-3AD203B41FA5}">
                      <a16:colId xmlns:a16="http://schemas.microsoft.com/office/drawing/2014/main" val="977629058"/>
                    </a:ext>
                  </a:extLst>
                </a:gridCol>
                <a:gridCol w="242169">
                  <a:extLst>
                    <a:ext uri="{9D8B030D-6E8A-4147-A177-3AD203B41FA5}">
                      <a16:colId xmlns:a16="http://schemas.microsoft.com/office/drawing/2014/main" val="1477817289"/>
                    </a:ext>
                  </a:extLst>
                </a:gridCol>
                <a:gridCol w="242169">
                  <a:extLst>
                    <a:ext uri="{9D8B030D-6E8A-4147-A177-3AD203B41FA5}">
                      <a16:colId xmlns:a16="http://schemas.microsoft.com/office/drawing/2014/main" val="3213404844"/>
                    </a:ext>
                  </a:extLst>
                </a:gridCol>
                <a:gridCol w="242169">
                  <a:extLst>
                    <a:ext uri="{9D8B030D-6E8A-4147-A177-3AD203B41FA5}">
                      <a16:colId xmlns:a16="http://schemas.microsoft.com/office/drawing/2014/main" val="388647102"/>
                    </a:ext>
                  </a:extLst>
                </a:gridCol>
                <a:gridCol w="242169">
                  <a:extLst>
                    <a:ext uri="{9D8B030D-6E8A-4147-A177-3AD203B41FA5}">
                      <a16:colId xmlns:a16="http://schemas.microsoft.com/office/drawing/2014/main" val="2804095345"/>
                    </a:ext>
                  </a:extLst>
                </a:gridCol>
                <a:gridCol w="242169">
                  <a:extLst>
                    <a:ext uri="{9D8B030D-6E8A-4147-A177-3AD203B41FA5}">
                      <a16:colId xmlns:a16="http://schemas.microsoft.com/office/drawing/2014/main" val="2093060577"/>
                    </a:ext>
                  </a:extLst>
                </a:gridCol>
                <a:gridCol w="242169">
                  <a:extLst>
                    <a:ext uri="{9D8B030D-6E8A-4147-A177-3AD203B41FA5}">
                      <a16:colId xmlns:a16="http://schemas.microsoft.com/office/drawing/2014/main" val="105282753"/>
                    </a:ext>
                  </a:extLst>
                </a:gridCol>
                <a:gridCol w="242169">
                  <a:extLst>
                    <a:ext uri="{9D8B030D-6E8A-4147-A177-3AD203B41FA5}">
                      <a16:colId xmlns:a16="http://schemas.microsoft.com/office/drawing/2014/main" val="403119418"/>
                    </a:ext>
                  </a:extLst>
                </a:gridCol>
                <a:gridCol w="242169">
                  <a:extLst>
                    <a:ext uri="{9D8B030D-6E8A-4147-A177-3AD203B41FA5}">
                      <a16:colId xmlns:a16="http://schemas.microsoft.com/office/drawing/2014/main" val="4069067195"/>
                    </a:ext>
                  </a:extLst>
                </a:gridCol>
                <a:gridCol w="242169">
                  <a:extLst>
                    <a:ext uri="{9D8B030D-6E8A-4147-A177-3AD203B41FA5}">
                      <a16:colId xmlns:a16="http://schemas.microsoft.com/office/drawing/2014/main" val="844074500"/>
                    </a:ext>
                  </a:extLst>
                </a:gridCol>
                <a:gridCol w="242169">
                  <a:extLst>
                    <a:ext uri="{9D8B030D-6E8A-4147-A177-3AD203B41FA5}">
                      <a16:colId xmlns:a16="http://schemas.microsoft.com/office/drawing/2014/main" val="2903423236"/>
                    </a:ext>
                  </a:extLst>
                </a:gridCol>
                <a:gridCol w="242169">
                  <a:extLst>
                    <a:ext uri="{9D8B030D-6E8A-4147-A177-3AD203B41FA5}">
                      <a16:colId xmlns:a16="http://schemas.microsoft.com/office/drawing/2014/main" val="448744902"/>
                    </a:ext>
                  </a:extLst>
                </a:gridCol>
              </a:tblGrid>
              <a:tr h="102525">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zh-TW" altLang="en-US" sz="500" b="0" i="0" u="none" strike="noStrike">
                          <a:effectLst/>
                          <a:latin typeface="HGSｺﾞｼｯｸM" panose="020B0600000000000000" pitchFamily="50" charset="-128"/>
                          <a:ea typeface="HGSｺﾞｼｯｸM" panose="020B0600000000000000" pitchFamily="50" charset="-128"/>
                        </a:rPr>
                        <a:t>夜間勤務条件基準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基準型</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６ 減算型</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1095067862"/>
                  </a:ext>
                </a:extLst>
              </a:tr>
              <a:tr h="102525">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rowSpan="3">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職員の欠員による減算の状況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a:noFill/>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a:noFill/>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医師</a:t>
                      </a:r>
                    </a:p>
                  </a:txBody>
                  <a:tcPr marL="0" marR="0" marT="0" marB="0" anchor="ctr">
                    <a:lnL>
                      <a:noFill/>
                    </a:lnL>
                    <a:lnR>
                      <a:noFill/>
                    </a:lnR>
                    <a:lnT w="6350" cap="flat" cmpd="sng" algn="ctr">
                      <a:solidFill>
                        <a:srgbClr val="000000"/>
                      </a:solidFill>
                      <a:prstDash val="dash"/>
                      <a:round/>
                      <a:headEnd type="none" w="med" len="med"/>
                      <a:tailEnd type="none" w="med" len="med"/>
                    </a:lnT>
                    <a:lnB>
                      <a:noFill/>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a:noFill/>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a:noFill/>
                    </a:lnB>
                    <a:solidFill>
                      <a:srgbClr val="FFFFFF"/>
                    </a:solidFill>
                  </a:tcPr>
                </a:tc>
                <a:tc gridSpan="3">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３ 看護職員</a:t>
                      </a:r>
                    </a:p>
                  </a:txBody>
                  <a:tcPr marL="0" marR="0" marT="0" marB="0" anchor="ctr">
                    <a:lnL>
                      <a:noFill/>
                    </a:lnL>
                    <a:lnR>
                      <a:noFill/>
                    </a:lnR>
                    <a:lnT w="6350" cap="flat" cmpd="sng" algn="ctr">
                      <a:solidFill>
                        <a:srgbClr val="000000"/>
                      </a:solidFill>
                      <a:prstDash val="dash"/>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a:noFill/>
                    </a:lnB>
                    <a:solidFill>
                      <a:srgbClr val="FFFFFF"/>
                    </a:solidFill>
                  </a:tcPr>
                </a:tc>
                <a:tc gridSpan="3">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４ 介護職員</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41575064"/>
                  </a:ext>
                </a:extLst>
              </a:tr>
              <a:tr h="102525">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５ 理学療法士</a:t>
                      </a:r>
                    </a:p>
                  </a:txBody>
                  <a:tcPr marL="0" marR="0" marT="0" marB="0" anchor="ctr">
                    <a:lnL>
                      <a:noFill/>
                    </a:lnL>
                    <a:lnR>
                      <a:noFill/>
                    </a:lnR>
                    <a:lnT>
                      <a:noFill/>
                    </a:lnT>
                    <a:lnB>
                      <a:noFill/>
                    </a:lnB>
                    <a:solidFill>
                      <a:srgbClr val="FFFFFF"/>
                    </a:solidFill>
                  </a:tcPr>
                </a:tc>
                <a:tc h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a:noFill/>
                    </a:lnT>
                    <a:lnB>
                      <a:noFill/>
                    </a:lnB>
                    <a:solidFill>
                      <a:srgbClr val="FFFFFF"/>
                    </a:solidFill>
                  </a:tcPr>
                </a:tc>
                <a:tc gridSpan="3">
                  <a:txBody>
                    <a:bodyPr/>
                    <a:lstStyle/>
                    <a:p>
                      <a:pPr algn="l" fontAlgn="ctr"/>
                      <a:r>
                        <a:rPr lang="zh-TW" altLang="en-US" sz="500" b="0" i="0" u="none" strike="noStrike">
                          <a:effectLst/>
                          <a:latin typeface="HGSｺﾞｼｯｸM" panose="020B0600000000000000" pitchFamily="50" charset="-128"/>
                          <a:ea typeface="HGSｺﾞｼｯｸM" panose="020B0600000000000000" pitchFamily="50" charset="-128"/>
                        </a:rPr>
                        <a:t>６ 作業療法士</a:t>
                      </a:r>
                    </a:p>
                  </a:txBody>
                  <a:tcPr marL="0" marR="0" marT="0" marB="0" anchor="ctr">
                    <a:lnL>
                      <a:noFill/>
                    </a:lnL>
                    <a:lnR>
                      <a:noFill/>
                    </a:lnR>
                    <a:lnT>
                      <a:noFill/>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a:noFill/>
                    </a:lnT>
                    <a:lnB>
                      <a:noFill/>
                    </a:lnB>
                    <a:solidFill>
                      <a:srgbClr val="FFFFFF"/>
                    </a:solidFill>
                  </a:tcPr>
                </a:tc>
                <a:tc gridSpan="4">
                  <a:txBody>
                    <a:bodyPr/>
                    <a:lstStyle/>
                    <a:p>
                      <a:pPr algn="l" fontAlgn="ctr"/>
                      <a:r>
                        <a:rPr lang="zh-TW" altLang="en-US" sz="500" b="0" i="0" u="none" strike="noStrike">
                          <a:effectLst/>
                          <a:latin typeface="HGSｺﾞｼｯｸM" panose="020B0600000000000000" pitchFamily="50" charset="-128"/>
                          <a:ea typeface="HGSｺﾞｼｯｸM" panose="020B0600000000000000" pitchFamily="50" charset="-128"/>
                        </a:rPr>
                        <a:t>７ 介護支援専門員</a:t>
                      </a:r>
                    </a:p>
                  </a:txBody>
                  <a:tcPr marL="0" marR="0" marT="0" marB="0" anchor="ctr">
                    <a:lnL>
                      <a:noFill/>
                    </a:lnL>
                    <a:lnR>
                      <a:noFill/>
                    </a:lnR>
                    <a:lnT>
                      <a:noFill/>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84094959"/>
                  </a:ext>
                </a:extLst>
              </a:tr>
              <a:tr h="102525">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zh-TW" altLang="en-US" sz="500" b="0" i="0" u="none" strike="noStrike">
                          <a:effectLst/>
                          <a:latin typeface="HGSｺﾞｼｯｸM" panose="020B0600000000000000" pitchFamily="50" charset="-128"/>
                          <a:ea typeface="HGSｺﾞｼｯｸM" panose="020B0600000000000000" pitchFamily="50" charset="-128"/>
                        </a:rPr>
                        <a:t>８ 言語聴覚士</a:t>
                      </a:r>
                    </a:p>
                  </a:txBody>
                  <a:tcPr marL="0" marR="0" marT="0" marB="0" anchor="ctr">
                    <a:lnL>
                      <a:noFill/>
                    </a:lnL>
                    <a:lnR>
                      <a:noFill/>
                    </a:lnR>
                    <a:lnT>
                      <a:noFill/>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a:noFill/>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a:noFill/>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a:noFill/>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a:noFill/>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a:noFill/>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a:noFill/>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a:noFill/>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a:noFill/>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a:noFill/>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a:noFill/>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a:noFill/>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1658168179"/>
                  </a:ext>
                </a:extLst>
              </a:tr>
              <a:tr h="102525">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ユニットケア体制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対応不可</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対応可</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1957914045"/>
                  </a:ext>
                </a:extLst>
              </a:tr>
              <a:tr h="102525">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身体拘束廃止取組の有無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減算型</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基準型</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4259297715"/>
                  </a:ext>
                </a:extLst>
              </a:tr>
              <a:tr h="102525">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安全管理体制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減算型</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基準型</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52583968"/>
                  </a:ext>
                </a:extLst>
              </a:tr>
              <a:tr h="106627">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高齢者虐待防止措置実施の有無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減算型</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基準型</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2577690171"/>
                  </a:ext>
                </a:extLst>
              </a:tr>
              <a:tr h="106627">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業務継続計画策定の有無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減算型</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基準型</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484540186"/>
                  </a:ext>
                </a:extLst>
              </a:tr>
              <a:tr h="205049">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栄養ケア・マネジメントの</a:t>
                      </a:r>
                      <a:br>
                        <a:rPr lang="ja-JP" altLang="en-US" sz="500" b="0" i="0" u="none" strike="noStrike">
                          <a:effectLst/>
                          <a:latin typeface="HGSｺﾞｼｯｸM" panose="020B0600000000000000" pitchFamily="50" charset="-128"/>
                          <a:ea typeface="HGSｺﾞｼｯｸM" panose="020B0600000000000000" pitchFamily="50" charset="-128"/>
                        </a:rPr>
                      </a:br>
                      <a:r>
                        <a:rPr lang="ja-JP" altLang="en-US" sz="500" b="0" i="0" u="none" strike="noStrike">
                          <a:effectLst/>
                          <a:latin typeface="HGSｺﾞｼｯｸM" panose="020B0600000000000000" pitchFamily="50" charset="-128"/>
                          <a:ea typeface="HGSｺﾞｼｯｸM" panose="020B0600000000000000" pitchFamily="50" charset="-128"/>
                        </a:rPr>
                        <a:t>実施の有無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あり</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3834826978"/>
                  </a:ext>
                </a:extLst>
              </a:tr>
              <a:tr h="106627">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室料相当額控除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ctr" fontAlgn="ctr"/>
                      <a:r>
                        <a:rPr lang="ja-JP" altLang="en-US" sz="500" b="0" i="0" u="none" strike="noStrike">
                          <a:solidFill>
                            <a:srgbClr val="FF0000"/>
                          </a:solidFill>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１ 非該当</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ctr" fontAlgn="ctr"/>
                      <a:r>
                        <a:rPr lang="ja-JP" altLang="en-US" sz="500" b="0" i="0" u="none" strike="noStrike">
                          <a:solidFill>
                            <a:srgbClr val="FF0000"/>
                          </a:solidFill>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gridSpan="2">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２ 該当</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hMerge="1">
                  <a:txBody>
                    <a:bodyPr/>
                    <a:lstStyle/>
                    <a:p>
                      <a:endParaRPr kumimoji="1" lang="ja-JP" altLang="en-US"/>
                    </a:p>
                  </a:txBody>
                  <a:tcPr/>
                </a:tc>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ctr"/>
                      <a:r>
                        <a:rPr lang="ja-JP" altLang="en-US" sz="5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ctr"/>
                      <a:r>
                        <a:rPr lang="ja-JP" altLang="en-US" sz="5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ctr"/>
                      <a:r>
                        <a:rPr lang="ja-JP" altLang="en-US" sz="5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ctr"/>
                      <a:r>
                        <a:rPr lang="ja-JP" altLang="en-US" sz="5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ctr"/>
                      <a:r>
                        <a:rPr lang="ja-JP" altLang="en-US" sz="5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ctr"/>
                      <a:r>
                        <a:rPr lang="ja-JP" altLang="en-US" sz="5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ctr"/>
                      <a:r>
                        <a:rPr lang="ja-JP" altLang="en-US" sz="5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ctr"/>
                      <a:r>
                        <a:rPr lang="ja-JP" altLang="en-US" sz="500" b="0" i="0" u="none" strike="noStrike">
                          <a:solidFill>
                            <a:srgbClr val="FF0000"/>
                          </a:solidFill>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extLst>
                  <a:ext uri="{0D108BD9-81ED-4DB2-BD59-A6C34878D82A}">
                    <a16:rowId xmlns:a16="http://schemas.microsoft.com/office/drawing/2014/main" val="2848565134"/>
                  </a:ext>
                </a:extLst>
              </a:tr>
              <a:tr h="144354">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500" b="0" i="0" u="none" strike="noStrike">
                          <a:effectLst/>
                          <a:latin typeface="HGSｺﾞｼｯｸM" panose="020B0600000000000000" pitchFamily="50" charset="-128"/>
                          <a:ea typeface="HGSｺﾞｼｯｸM" panose="020B0600000000000000" pitchFamily="50" charset="-128"/>
                        </a:rPr>
                        <a:t>夜勤職員配置加算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あり</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3964537686"/>
                  </a:ext>
                </a:extLst>
              </a:tr>
              <a:tr h="144354">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500" b="0" i="0" u="none" strike="noStrike">
                          <a:effectLst/>
                          <a:latin typeface="HGSｺﾞｼｯｸM" panose="020B0600000000000000" pitchFamily="50" charset="-128"/>
                          <a:ea typeface="HGSｺﾞｼｯｸM" panose="020B0600000000000000" pitchFamily="50" charset="-128"/>
                        </a:rPr>
                        <a:t>認知症短期集中ﾘﾊﾋﾞﾘﾃｰｼｮﾝ実施加算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あり</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1550474592"/>
                  </a:ext>
                </a:extLst>
              </a:tr>
              <a:tr h="144354">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認知症ケア加算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あり</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3455266596"/>
                  </a:ext>
                </a:extLst>
              </a:tr>
              <a:tr h="144354">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500" b="0" i="0" u="none" strike="noStrike">
                          <a:effectLst/>
                          <a:latin typeface="HGSｺﾞｼｯｸM" panose="020B0600000000000000" pitchFamily="50" charset="-128"/>
                          <a:ea typeface="HGSｺﾞｼｯｸM" panose="020B0600000000000000" pitchFamily="50" charset="-128"/>
                        </a:rPr>
                        <a:t>若年性認知症入所者受入加算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あり</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1866550434"/>
                  </a:ext>
                </a:extLst>
              </a:tr>
              <a:tr h="102525">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zh-TW" altLang="en-US" sz="500" b="0" i="0" u="none" strike="noStrike">
                          <a:effectLst/>
                          <a:latin typeface="HGSｺﾞｼｯｸM" panose="020B0600000000000000" pitchFamily="50" charset="-128"/>
                          <a:ea typeface="HGSｺﾞｼｯｸM" panose="020B0600000000000000" pitchFamily="50" charset="-128"/>
                        </a:rPr>
                        <a:t>１　介護保健施設（</a:t>
                      </a:r>
                      <a:r>
                        <a:rPr lang="en-US" altLang="zh-TW" sz="500" b="0" i="0" u="none" strike="noStrike">
                          <a:effectLst/>
                          <a:latin typeface="HGSｺﾞｼｯｸM" panose="020B0600000000000000" pitchFamily="50" charset="-128"/>
                          <a:ea typeface="HGSｺﾞｼｯｸM" panose="020B0600000000000000" pitchFamily="50" charset="-128"/>
                        </a:rPr>
                        <a:t>Ⅰ</a:t>
                      </a:r>
                      <a:r>
                        <a:rPr lang="zh-TW" altLang="en-US" sz="500" b="0" i="0" u="none" strike="noStrike">
                          <a:effectLst/>
                          <a:latin typeface="HGSｺﾞｼｯｸM" panose="020B0600000000000000" pitchFamily="50" charset="-128"/>
                          <a:ea typeface="HGSｺﾞｼｯｸM" panose="020B0600000000000000" pitchFamily="50" charset="-128"/>
                        </a:rPr>
                        <a:t>）</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基本型</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在宅復帰・在宅療養支援機能加算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加算</a:t>
                      </a:r>
                      <a:r>
                        <a:rPr lang="en-US" altLang="ja-JP" sz="500" b="0" i="0" u="none" strike="noStrike">
                          <a:effectLst/>
                          <a:latin typeface="HGSｺﾞｼｯｸM" panose="020B0600000000000000" pitchFamily="50" charset="-128"/>
                          <a:ea typeface="HGSｺﾞｼｯｸM" panose="020B0600000000000000" pitchFamily="50" charset="-128"/>
                        </a:rPr>
                        <a:t>Ⅰ</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３ 加算</a:t>
                      </a:r>
                      <a:r>
                        <a:rPr lang="en-US" altLang="ja-JP" sz="500" b="0" i="0" u="none" strike="noStrike">
                          <a:effectLst/>
                          <a:latin typeface="HGSｺﾞｼｯｸM" panose="020B0600000000000000" pitchFamily="50" charset="-128"/>
                          <a:ea typeface="HGSｺﾞｼｯｸM" panose="020B0600000000000000" pitchFamily="50" charset="-128"/>
                        </a:rPr>
                        <a:t>Ⅱ</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3308218731"/>
                  </a:ext>
                </a:extLst>
              </a:tr>
              <a:tr h="144354">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zh-TW" altLang="en-US" sz="500" b="0" i="0" u="none" strike="noStrike">
                          <a:effectLst/>
                          <a:latin typeface="HGSｺﾞｼｯｸM" panose="020B0600000000000000" pitchFamily="50" charset="-128"/>
                          <a:ea typeface="HGSｺﾞｼｯｸM" panose="020B0600000000000000" pitchFamily="50" charset="-128"/>
                        </a:rPr>
                        <a:t>２　在宅強化型</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ターミナルケア体制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あり</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2718395430"/>
                  </a:ext>
                </a:extLst>
              </a:tr>
              <a:tr h="144354">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solidFill>
                            <a:srgbClr val="FF0000"/>
                          </a:solidFill>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栄養マネジメント強化体制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あり</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978231551"/>
                  </a:ext>
                </a:extLst>
              </a:tr>
              <a:tr h="144354">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療養食加算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あり</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2887687277"/>
                  </a:ext>
                </a:extLst>
              </a:tr>
              <a:tr h="102525">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認知症専門ケア加算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加算</a:t>
                      </a:r>
                      <a:r>
                        <a:rPr lang="en-US" altLang="ja-JP" sz="500" b="0" i="0" u="none" strike="noStrike">
                          <a:effectLst/>
                          <a:latin typeface="HGSｺﾞｼｯｸM" panose="020B0600000000000000" pitchFamily="50" charset="-128"/>
                          <a:ea typeface="HGSｺﾞｼｯｸM" panose="020B0600000000000000" pitchFamily="50" charset="-128"/>
                        </a:rPr>
                        <a:t>Ⅰ</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３ 加算</a:t>
                      </a:r>
                      <a:r>
                        <a:rPr lang="en-US" altLang="ja-JP" sz="500" b="0" i="0" u="none" strike="noStrike">
                          <a:effectLst/>
                          <a:latin typeface="HGSｺﾞｼｯｸM" panose="020B0600000000000000" pitchFamily="50" charset="-128"/>
                          <a:ea typeface="HGSｺﾞｼｯｸM" panose="020B0600000000000000" pitchFamily="50" charset="-128"/>
                        </a:rPr>
                        <a:t>Ⅱ</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4116594216"/>
                  </a:ext>
                </a:extLst>
              </a:tr>
              <a:tr h="102525">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認知症チームケア推進加算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加算</a:t>
                      </a:r>
                      <a:r>
                        <a:rPr lang="en-US" altLang="ja-JP" sz="500" b="0" i="0" u="none" strike="noStrike">
                          <a:effectLst/>
                          <a:latin typeface="HGSｺﾞｼｯｸM" panose="020B0600000000000000" pitchFamily="50" charset="-128"/>
                          <a:ea typeface="HGSｺﾞｼｯｸM" panose="020B0600000000000000" pitchFamily="50" charset="-128"/>
                        </a:rPr>
                        <a:t>Ⅰ</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３ 加算</a:t>
                      </a:r>
                      <a:r>
                        <a:rPr lang="en-US" altLang="ja-JP" sz="500" b="0" i="0" u="none" strike="noStrike">
                          <a:effectLst/>
                          <a:latin typeface="HGSｺﾞｼｯｸM" panose="020B0600000000000000" pitchFamily="50" charset="-128"/>
                          <a:ea typeface="HGSｺﾞｼｯｸM" panose="020B0600000000000000" pitchFamily="50" charset="-128"/>
                        </a:rPr>
                        <a:t>Ⅱ</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875527441"/>
                  </a:ext>
                </a:extLst>
              </a:tr>
              <a:tr h="102525">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リハビリ計画書情報加算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３ 加算</a:t>
                      </a:r>
                      <a:r>
                        <a:rPr lang="en-US" altLang="ja-JP" sz="500" b="0" i="0" u="none" strike="noStrike">
                          <a:effectLst/>
                          <a:latin typeface="HGSｺﾞｼｯｸM" panose="020B0600000000000000" pitchFamily="50" charset="-128"/>
                          <a:ea typeface="HGSｺﾞｼｯｸM" panose="020B0600000000000000" pitchFamily="50" charset="-128"/>
                        </a:rPr>
                        <a:t>Ⅰ</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加算</a:t>
                      </a:r>
                      <a:r>
                        <a:rPr lang="en-US" altLang="ja-JP" sz="500" b="0" i="0" u="none" strike="noStrike">
                          <a:effectLst/>
                          <a:latin typeface="HGSｺﾞｼｯｸM" panose="020B0600000000000000" pitchFamily="50" charset="-128"/>
                          <a:ea typeface="HGSｺﾞｼｯｸM" panose="020B0600000000000000" pitchFamily="50" charset="-128"/>
                        </a:rPr>
                        <a:t>Ⅱ</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142195008"/>
                  </a:ext>
                </a:extLst>
              </a:tr>
              <a:tr h="144354">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褥瘡マネジメント加算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あり</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2848019834"/>
                  </a:ext>
                </a:extLst>
              </a:tr>
              <a:tr h="144354">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排せつ支援加算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あり</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1591881086"/>
                  </a:ext>
                </a:extLst>
              </a:tr>
              <a:tr h="144354">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500" b="0" i="0" u="none" strike="noStrike">
                          <a:effectLst/>
                          <a:latin typeface="HGSｺﾞｼｯｸM" panose="020B0600000000000000" pitchFamily="50" charset="-128"/>
                          <a:ea typeface="HGSｺﾞｼｯｸM" panose="020B0600000000000000" pitchFamily="50" charset="-128"/>
                        </a:rPr>
                        <a:t>自立支援促進加算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あり</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1359686966"/>
                  </a:ext>
                </a:extLst>
              </a:tr>
              <a:tr h="144354">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500" b="0" i="0" u="none" strike="noStrike">
                          <a:effectLst/>
                          <a:latin typeface="HGSｺﾞｼｯｸM" panose="020B0600000000000000" pitchFamily="50" charset="-128"/>
                          <a:ea typeface="HGSｺﾞｼｯｸM" panose="020B0600000000000000" pitchFamily="50" charset="-128"/>
                        </a:rPr>
                        <a:t>科学的介護推進体制加算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あり</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4290849236"/>
                  </a:ext>
                </a:extLst>
              </a:tr>
              <a:tr h="144354">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安全対策体制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あり</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4294571875"/>
                  </a:ext>
                </a:extLst>
              </a:tr>
              <a:tr h="144354">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500" b="0" i="0" u="none" strike="noStrike">
                          <a:effectLst/>
                          <a:latin typeface="HGSｺﾞｼｯｸM" panose="020B0600000000000000" pitchFamily="50" charset="-128"/>
                          <a:ea typeface="HGSｺﾞｼｯｸM" panose="020B0600000000000000" pitchFamily="50" charset="-128"/>
                        </a:rPr>
                        <a:t>高齢者施設等感染対策向上加算</a:t>
                      </a:r>
                      <a:r>
                        <a:rPr lang="en-US" altLang="zh-TW" sz="500" b="0" i="0" u="none" strike="noStrike">
                          <a:effectLst/>
                          <a:latin typeface="HGSｺﾞｼｯｸM" panose="020B0600000000000000" pitchFamily="50" charset="-128"/>
                          <a:ea typeface="HGSｺﾞｼｯｸM" panose="020B0600000000000000" pitchFamily="50" charset="-128"/>
                        </a:rPr>
                        <a:t>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あり</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2569986775"/>
                  </a:ext>
                </a:extLst>
              </a:tr>
              <a:tr h="144354">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500" b="0" i="0" u="none" strike="noStrike">
                          <a:effectLst/>
                          <a:latin typeface="HGSｺﾞｼｯｸM" panose="020B0600000000000000" pitchFamily="50" charset="-128"/>
                          <a:ea typeface="HGSｺﾞｼｯｸM" panose="020B0600000000000000" pitchFamily="50" charset="-128"/>
                        </a:rPr>
                        <a:t>高齢者施設等感染対策向上加算</a:t>
                      </a:r>
                      <a:r>
                        <a:rPr lang="en-US" altLang="zh-TW" sz="500" b="0" i="0" u="none" strike="noStrike">
                          <a:effectLst/>
                          <a:latin typeface="HGSｺﾞｼｯｸM" panose="020B0600000000000000" pitchFamily="50" charset="-128"/>
                          <a:ea typeface="HGSｺﾞｼｯｸM" panose="020B0600000000000000" pitchFamily="50" charset="-128"/>
                        </a:rPr>
                        <a:t>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あり</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1884054136"/>
                  </a:ext>
                </a:extLst>
              </a:tr>
              <a:tr h="102525">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500" b="0" i="0" u="none" strike="noStrike">
                          <a:effectLst/>
                          <a:latin typeface="HGSｺﾞｼｯｸM" panose="020B0600000000000000" pitchFamily="50" charset="-128"/>
                          <a:ea typeface="HGSｺﾞｼｯｸM" panose="020B0600000000000000" pitchFamily="50" charset="-128"/>
                        </a:rPr>
                        <a:t>生産性向上推進体制加算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２ 加算</a:t>
                      </a:r>
                      <a:r>
                        <a:rPr lang="en-US" altLang="ja-JP" sz="500" b="0" i="0" u="none" strike="noStrike">
                          <a:effectLst/>
                          <a:latin typeface="HGSｺﾞｼｯｸM" panose="020B0600000000000000" pitchFamily="50" charset="-128"/>
                          <a:ea typeface="HGSｺﾞｼｯｸM" panose="020B0600000000000000" pitchFamily="50" charset="-128"/>
                        </a:rPr>
                        <a:t>Ⅰ</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３ 加算</a:t>
                      </a:r>
                      <a:r>
                        <a:rPr lang="en-US" altLang="ja-JP" sz="500" b="0" i="0" u="none" strike="noStrike">
                          <a:effectLst/>
                          <a:latin typeface="HGSｺﾞｼｯｸM" panose="020B0600000000000000" pitchFamily="50" charset="-128"/>
                          <a:ea typeface="HGSｺﾞｼｯｸM" panose="020B0600000000000000" pitchFamily="50" charset="-128"/>
                        </a:rPr>
                        <a:t>Ⅱ</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1452193988"/>
                  </a:ext>
                </a:extLst>
              </a:tr>
              <a:tr h="102525">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サービス提供体制強化加算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６ 加算</a:t>
                      </a:r>
                      <a:r>
                        <a:rPr lang="en-US" altLang="ja-JP" sz="500" b="0" i="0" u="none" strike="noStrike">
                          <a:effectLst/>
                          <a:latin typeface="HGSｺﾞｼｯｸM" panose="020B0600000000000000" pitchFamily="50" charset="-128"/>
                          <a:ea typeface="HGSｺﾞｼｯｸM" panose="020B0600000000000000" pitchFamily="50" charset="-128"/>
                        </a:rPr>
                        <a:t>Ⅰ</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５ 加算</a:t>
                      </a:r>
                      <a:r>
                        <a:rPr lang="en-US" altLang="ja-JP" sz="500" b="0" i="0" u="none" strike="noStrike">
                          <a:effectLst/>
                          <a:latin typeface="HGSｺﾞｼｯｸM" panose="020B0600000000000000" pitchFamily="50" charset="-128"/>
                          <a:ea typeface="HGSｺﾞｼｯｸM" panose="020B0600000000000000" pitchFamily="50" charset="-128"/>
                        </a:rPr>
                        <a:t>Ⅱ</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７ 加算</a:t>
                      </a:r>
                      <a:r>
                        <a:rPr lang="en-US" altLang="ja-JP" sz="500" b="0" i="0" u="none" strike="noStrike">
                          <a:effectLst/>
                          <a:latin typeface="HGSｺﾞｼｯｸM" panose="020B0600000000000000" pitchFamily="50" charset="-128"/>
                          <a:ea typeface="HGSｺﾞｼｯｸM" panose="020B0600000000000000" pitchFamily="50" charset="-128"/>
                        </a:rPr>
                        <a:t>Ⅲ</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594492922"/>
                  </a:ext>
                </a:extLst>
              </a:tr>
              <a:tr h="147185">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500" b="0" i="0" u="none" strike="noStrike" dirty="0">
                          <a:effectLst/>
                          <a:latin typeface="HGSｺﾞｼｯｸM" panose="020B0600000000000000" pitchFamily="50" charset="-128"/>
                          <a:ea typeface="HGSｺﾞｼｯｸM" panose="020B0600000000000000" pitchFamily="50" charset="-128"/>
                        </a:rPr>
                        <a:t>介護職員等処遇改善加算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１ なし</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７ 加算</a:t>
                      </a:r>
                      <a:r>
                        <a:rPr lang="en-US" altLang="ja-JP" sz="500" b="0" i="0" u="none" strike="noStrike">
                          <a:effectLst/>
                          <a:latin typeface="HGSｺﾞｼｯｸM" panose="020B0600000000000000" pitchFamily="50" charset="-128"/>
                          <a:ea typeface="HGSｺﾞｼｯｸM" panose="020B0600000000000000" pitchFamily="50" charset="-128"/>
                        </a:rPr>
                        <a:t>Ⅰ</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８ 加算</a:t>
                      </a:r>
                      <a:r>
                        <a:rPr lang="en-US" altLang="ja-JP" sz="500" b="0" i="0" u="none" strike="noStrike">
                          <a:effectLst/>
                          <a:latin typeface="HGSｺﾞｼｯｸM" panose="020B0600000000000000" pitchFamily="50" charset="-128"/>
                          <a:ea typeface="HGSｺﾞｼｯｸM" panose="020B0600000000000000" pitchFamily="50" charset="-128"/>
                        </a:rPr>
                        <a:t>Ⅱ</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500" b="0" i="0" u="none" strike="sngStrike">
                          <a:effectLst/>
                          <a:latin typeface="游ゴシック Light" panose="020B0300000000000000" pitchFamily="50" charset="-128"/>
                          <a:ea typeface="游ゴシック Light" panose="020B0300000000000000" pitchFamily="50" charset="-128"/>
                        </a:rPr>
                        <a:t>　</a:t>
                      </a:r>
                      <a:endParaRPr lang="ja-JP" altLang="en-US" sz="500" b="0" i="0" u="none" strike="noStrike">
                        <a:effectLst/>
                        <a:latin typeface="游ゴシック Light" panose="020B0300000000000000" pitchFamily="50" charset="-128"/>
                        <a:ea typeface="游ゴシック Light" panose="020B0300000000000000" pitchFamily="50" charset="-128"/>
                      </a:endParaRP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ja-JP" altLang="en-US" sz="500" b="0" i="0" u="none" strike="noStrike">
                          <a:effectLst/>
                          <a:latin typeface="HGSｺﾞｼｯｸM" panose="020B0600000000000000" pitchFamily="50" charset="-128"/>
                          <a:ea typeface="HGSｺﾞｼｯｸM" panose="020B0600000000000000" pitchFamily="50" charset="-128"/>
                        </a:rPr>
                        <a:t>９ 加算</a:t>
                      </a:r>
                      <a:r>
                        <a:rPr lang="en-US" altLang="ja-JP" sz="500" b="0" i="0" u="none" strike="noStrike">
                          <a:effectLst/>
                          <a:latin typeface="HGSｺﾞｼｯｸM" panose="020B0600000000000000" pitchFamily="50" charset="-128"/>
                          <a:ea typeface="HGSｺﾞｼｯｸM" panose="020B0600000000000000" pitchFamily="50" charset="-128"/>
                        </a:rPr>
                        <a:t>Ⅲ</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ja-JP" altLang="en-US" sz="500" b="0" i="0" u="none" strike="noStrike">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500" b="0" i="0" u="none" strike="noStrike" dirty="0">
                          <a:effectLst/>
                          <a:latin typeface="HGSｺﾞｼｯｸM" panose="020B0600000000000000" pitchFamily="50" charset="-128"/>
                          <a:ea typeface="HGSｺﾞｼｯｸM" panose="020B0600000000000000" pitchFamily="50" charset="-128"/>
                        </a:rPr>
                        <a:t>Ａ </a:t>
                      </a:r>
                      <a:r>
                        <a:rPr lang="ja-JP" altLang="en-US" sz="500" b="0" i="0" u="none" strike="noStrike" dirty="0">
                          <a:effectLst/>
                          <a:latin typeface="HGSｺﾞｼｯｸM" panose="020B0600000000000000" pitchFamily="50" charset="-128"/>
                          <a:ea typeface="HGSｺﾞｼｯｸM" panose="020B0600000000000000" pitchFamily="50" charset="-128"/>
                        </a:rPr>
                        <a:t>加算</a:t>
                      </a:r>
                      <a:r>
                        <a:rPr lang="en-US" altLang="ja-JP" sz="500" b="0" i="0" u="none" strike="noStrike" dirty="0">
                          <a:effectLst/>
                          <a:latin typeface="HGSｺﾞｼｯｸM" panose="020B0600000000000000" pitchFamily="50" charset="-128"/>
                          <a:ea typeface="HGSｺﾞｼｯｸM" panose="020B0600000000000000" pitchFamily="50" charset="-128"/>
                        </a:rPr>
                        <a:t>Ⅳ</a:t>
                      </a:r>
                    </a:p>
                  </a:txBody>
                  <a:tcPr marL="0" marR="0" marT="0"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5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9411699"/>
                  </a:ext>
                </a:extLst>
              </a:tr>
            </a:tbl>
          </a:graphicData>
        </a:graphic>
      </p:graphicFrame>
      <p:sp>
        <p:nvSpPr>
          <p:cNvPr id="11" name="テキスト ボックス 10"/>
          <p:cNvSpPr txBox="1"/>
          <p:nvPr/>
        </p:nvSpPr>
        <p:spPr>
          <a:xfrm>
            <a:off x="152400" y="2152758"/>
            <a:ext cx="8242301" cy="369332"/>
          </a:xfrm>
          <a:prstGeom prst="rect">
            <a:avLst/>
          </a:prstGeom>
          <a:noFill/>
        </p:spPr>
        <p:txBody>
          <a:bodyPr wrap="square" rtlCol="0">
            <a:spAutoFit/>
          </a:bodyPr>
          <a:lstStyle/>
          <a:p>
            <a:r>
              <a:rPr kumimoji="1" lang="ja-JP" altLang="en-US" dirty="0" smtClean="0"/>
              <a:t>（例）介護保健施設サービス（</a:t>
            </a:r>
            <a:r>
              <a:rPr kumimoji="1" lang="en-US" altLang="ja-JP" dirty="0" smtClean="0"/>
              <a:t>Ⅰ</a:t>
            </a:r>
            <a:r>
              <a:rPr kumimoji="1" lang="ja-JP" altLang="en-US" dirty="0" smtClean="0"/>
              <a:t>）を算定する場合の体制届（</a:t>
            </a:r>
            <a:r>
              <a:rPr kumimoji="1" lang="en-US" altLang="ja-JP" dirty="0" smtClean="0">
                <a:latin typeface="+mj-ea"/>
                <a:ea typeface="+mj-ea"/>
              </a:rPr>
              <a:t>2025/8/1</a:t>
            </a:r>
            <a:r>
              <a:rPr kumimoji="1" lang="ja-JP" altLang="en-US" dirty="0" smtClean="0">
                <a:latin typeface="+mj-ea"/>
                <a:ea typeface="+mj-ea"/>
              </a:rPr>
              <a:t>～</a:t>
            </a:r>
            <a:r>
              <a:rPr kumimoji="1" lang="ja-JP" altLang="en-US" dirty="0" smtClean="0"/>
              <a:t>）</a:t>
            </a:r>
            <a:endParaRPr kumimoji="1" lang="ja-JP" altLang="en-US" dirty="0"/>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94701" y="5943601"/>
            <a:ext cx="609600" cy="609600"/>
          </a:xfrm>
          <a:prstGeom prst="rect">
            <a:avLst/>
          </a:prstGeom>
        </p:spPr>
      </p:pic>
    </p:spTree>
    <p:extLst>
      <p:ext uri="{BB962C8B-B14F-4D97-AF65-F5344CB8AC3E}">
        <p14:creationId xmlns:p14="http://schemas.microsoft.com/office/powerpoint/2010/main" val="41241384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TotalTime>
  <Words>2507</Words>
  <Application>Microsoft Office PowerPoint</Application>
  <PresentationFormat>画面に合わせる (4:3)</PresentationFormat>
  <Paragraphs>684</Paragraphs>
  <Slides>6</Slides>
  <Notes>6</Notes>
  <HiddenSlides>0</HiddenSlides>
  <MMClips>6</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HGSｺﾞｼｯｸM</vt:lpstr>
      <vt:lpstr>ＭＳ Ｐゴシック</vt:lpstr>
      <vt:lpstr>ＭＳ ゴシック</vt:lpstr>
      <vt:lpstr>游ゴシック</vt:lpstr>
      <vt:lpstr>游ゴシック Light</vt:lpstr>
      <vt:lpstr>Arial</vt:lpstr>
      <vt:lpstr>Calibri</vt:lpstr>
      <vt:lpstr>Calibri Light</vt:lpstr>
      <vt:lpstr>Office テーマ</vt:lpstr>
      <vt:lpstr>【介護老人保健施設・介護医療院】  室料相当額控除（令和7年8月～） 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SG19200のC20-3662</dc:creator>
  <cp:lastModifiedBy>SG19200のC20-3686</cp:lastModifiedBy>
  <cp:revision>59</cp:revision>
  <cp:lastPrinted>2025-03-05T00:09:11Z</cp:lastPrinted>
  <dcterms:created xsi:type="dcterms:W3CDTF">2025-01-24T05:45:08Z</dcterms:created>
  <dcterms:modified xsi:type="dcterms:W3CDTF">2025-03-05T00:09:35Z</dcterms:modified>
</cp:coreProperties>
</file>