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3684" r:id="rId2"/>
  </p:sldMasterIdLst>
  <p:notesMasterIdLst>
    <p:notesMasterId r:id="rId13"/>
  </p:notesMasterIdLst>
  <p:sldIdLst>
    <p:sldId id="293" r:id="rId3"/>
    <p:sldId id="294" r:id="rId4"/>
    <p:sldId id="296" r:id="rId5"/>
    <p:sldId id="295" r:id="rId6"/>
    <p:sldId id="299" r:id="rId7"/>
    <p:sldId id="298" r:id="rId8"/>
    <p:sldId id="307" r:id="rId9"/>
    <p:sldId id="306" r:id="rId10"/>
    <p:sldId id="308" r:id="rId11"/>
    <p:sldId id="302" r:id="rId1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20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57" autoAdjust="0"/>
    <p:restoredTop sz="94764" autoAdjust="0"/>
  </p:normalViewPr>
  <p:slideViewPr>
    <p:cSldViewPr>
      <p:cViewPr varScale="1">
        <p:scale>
          <a:sx n="102" d="100"/>
          <a:sy n="102" d="100"/>
        </p:scale>
        <p:origin x="1542" y="102"/>
      </p:cViewPr>
      <p:guideLst>
        <p:guide orient="horz" pos="2160"/>
        <p:guide pos="2880"/>
      </p:guideLst>
    </p:cSldViewPr>
  </p:slideViewPr>
  <p:outlineViewPr>
    <p:cViewPr>
      <p:scale>
        <a:sx n="33" d="100"/>
        <a:sy n="33" d="100"/>
      </p:scale>
      <p:origin x="12"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6" cy="496967"/>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6967"/>
          </a:xfrm>
          <a:prstGeom prst="rect">
            <a:avLst/>
          </a:prstGeom>
        </p:spPr>
        <p:txBody>
          <a:bodyPr vert="horz" lIns="91431" tIns="45715" rIns="91431" bIns="45715" rtlCol="0"/>
          <a:lstStyle>
            <a:lvl1pPr algn="r">
              <a:defRPr sz="1200"/>
            </a:lvl1pPr>
          </a:lstStyle>
          <a:p>
            <a:fld id="{90C1A1BA-84E3-42A9-9947-44E161CAFAE2}" type="datetimeFigureOut">
              <a:rPr kumimoji="1" lang="ja-JP" altLang="en-US" smtClean="0"/>
              <a:t>2025/4/3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1431" tIns="45715" rIns="91431"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6" cy="496967"/>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6967"/>
          </a:xfrm>
          <a:prstGeom prst="rect">
            <a:avLst/>
          </a:prstGeom>
        </p:spPr>
        <p:txBody>
          <a:bodyPr vert="horz" lIns="91431" tIns="45715" rIns="91431" bIns="45715" rtlCol="0" anchor="b"/>
          <a:lstStyle>
            <a:lvl1pPr algn="r">
              <a:defRPr sz="1200"/>
            </a:lvl1pPr>
          </a:lstStyle>
          <a:p>
            <a:fld id="{D15FA5BC-3C9F-41F4-BE49-B5BC0655F2BC}" type="slidenum">
              <a:rPr kumimoji="1" lang="ja-JP" altLang="en-US" smtClean="0"/>
              <a:t>‹#›</a:t>
            </a:fld>
            <a:endParaRPr kumimoji="1" lang="ja-JP" altLang="en-US"/>
          </a:p>
        </p:txBody>
      </p:sp>
    </p:spTree>
    <p:extLst>
      <p:ext uri="{BB962C8B-B14F-4D97-AF65-F5344CB8AC3E}">
        <p14:creationId xmlns:p14="http://schemas.microsoft.com/office/powerpoint/2010/main" val="296651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82A1C641-4A2D-49C9-8E7A-B06C361A0A7A}" type="datetime1">
              <a:rPr lang="ja-JP" altLang="en-US" smtClean="0"/>
              <a:t>2025/4/3</a:t>
            </a:fld>
            <a:endParaRPr lang="ja-JP" altLang="en-US"/>
          </a:p>
        </p:txBody>
      </p:sp>
      <p:sp>
        <p:nvSpPr>
          <p:cNvPr id="5" name="フッター プレースホルダー 4"/>
          <p:cNvSpPr>
            <a:spLocks noGrp="1"/>
          </p:cNvSpPr>
          <p:nvPr>
            <p:ph type="ftr" sz="quarter" idx="11"/>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ja-JP" altLang="en-US"/>
          </a:p>
        </p:txBody>
      </p:sp>
      <p:sp>
        <p:nvSpPr>
          <p:cNvPr id="6" name="スライド番号プレースホルダー 5"/>
          <p:cNvSpPr>
            <a:spLocks noGrp="1"/>
          </p:cNvSpPr>
          <p:nvPr>
            <p:ph type="sldNum" sz="quarter" idx="12"/>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2B573624-9676-401E-A4F8-639460B6B7DA}" type="slidenum">
              <a:rPr lang="ja-JP" altLang="en-US" smtClean="0"/>
              <a:pPr/>
              <a:t>‹#›</a:t>
            </a:fld>
            <a:endParaRPr lang="ja-JP" altLang="en-US"/>
          </a:p>
        </p:txBody>
      </p:sp>
    </p:spTree>
    <p:extLst>
      <p:ext uri="{BB962C8B-B14F-4D97-AF65-F5344CB8AC3E}">
        <p14:creationId xmlns:p14="http://schemas.microsoft.com/office/powerpoint/2010/main" val="399804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049D09D-4B52-4FB3-BF27-388C9EA87C1A}" type="datetime1">
              <a:rPr kumimoji="1" lang="ja-JP" altLang="en-US" smtClean="0"/>
              <a:t>2025/4/3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92378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120BB1-CC66-490F-9C6C-41DDA38458F3}" type="datetime1">
              <a:rPr kumimoji="1" lang="ja-JP" altLang="en-US" smtClean="0"/>
              <a:t>2025/4/3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963241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5EF3FF-90B7-4B0C-BC7D-796712B293B4}"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D766A4-67B4-4142-8603-C3DF6D6F68C4}" type="slidenum">
              <a:rPr kumimoji="1" lang="ja-JP" altLang="en-US" smtClean="0"/>
              <a:t>‹#›</a:t>
            </a:fld>
            <a:endParaRPr kumimoji="1" lang="ja-JP" altLang="en-US"/>
          </a:p>
        </p:txBody>
      </p:sp>
    </p:spTree>
    <p:extLst>
      <p:ext uri="{BB962C8B-B14F-4D97-AF65-F5344CB8AC3E}">
        <p14:creationId xmlns:p14="http://schemas.microsoft.com/office/powerpoint/2010/main" val="10146699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507710"/>
          </a:xfrm>
        </p:spPr>
        <p:txBody>
          <a:bodyPr>
            <a:normAutofit/>
          </a:bodyPr>
          <a:lstStyle>
            <a:lvl1pPr>
              <a:defRPr sz="2400" b="1">
                <a:latin typeface="メイリオ" panose="020B0604030504040204" pitchFamily="50" charset="-128"/>
                <a:ea typeface="メイリオ" panose="020B0604030504040204" pitchFamily="50" charset="-128"/>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628650" y="1122218"/>
            <a:ext cx="7886700" cy="5054745"/>
          </a:xfrm>
        </p:spPr>
        <p:txBody>
          <a:bodyPr>
            <a:normAutofit/>
          </a:bodyPr>
          <a:lstStyle>
            <a:lvl1pPr marL="228600" indent="-228600">
              <a:buFont typeface="Wingdings" panose="05000000000000000000" pitchFamily="2" charset="2"/>
              <a:buChar char="l"/>
              <a:defRPr sz="2000">
                <a:latin typeface="メイリオ" panose="020B0604030504040204" pitchFamily="50" charset="-128"/>
                <a:ea typeface="メイリオ" panose="020B0604030504040204" pitchFamily="50" charset="-128"/>
              </a:defRPr>
            </a:lvl1pPr>
            <a:lvl2pPr marL="685800" indent="-228600">
              <a:buFont typeface="Wingdings" panose="05000000000000000000" pitchFamily="2" charset="2"/>
              <a:buChar char="l"/>
              <a:defRPr sz="2000">
                <a:latin typeface="メイリオ" panose="020B0604030504040204" pitchFamily="50" charset="-128"/>
                <a:ea typeface="メイリオ" panose="020B0604030504040204" pitchFamily="50" charset="-128"/>
              </a:defRPr>
            </a:lvl2pPr>
            <a:lvl3pPr marL="1143000" indent="-228600">
              <a:buFont typeface="Wingdings" panose="05000000000000000000" pitchFamily="2" charset="2"/>
              <a:buChar char="l"/>
              <a:defRPr sz="2000">
                <a:latin typeface="メイリオ" panose="020B0604030504040204" pitchFamily="50" charset="-128"/>
                <a:ea typeface="メイリオ" panose="020B0604030504040204" pitchFamily="50" charset="-128"/>
              </a:defRPr>
            </a:lvl3pPr>
            <a:lvl4pPr marL="1600200" indent="-228600">
              <a:buFont typeface="Wingdings" panose="05000000000000000000" pitchFamily="2" charset="2"/>
              <a:buChar char="l"/>
              <a:defRPr sz="2000">
                <a:latin typeface="メイリオ" panose="020B0604030504040204" pitchFamily="50" charset="-128"/>
                <a:ea typeface="メイリオ" panose="020B0604030504040204" pitchFamily="50" charset="-128"/>
              </a:defRPr>
            </a:lvl4pPr>
            <a:lvl5pPr marL="2057400" indent="-228600">
              <a:buFont typeface="Wingdings" panose="05000000000000000000" pitchFamily="2" charset="2"/>
              <a:buChar char="l"/>
              <a:defRPr sz="2000">
                <a:latin typeface="メイリオ" panose="020B0604030504040204" pitchFamily="50" charset="-128"/>
                <a:ea typeface="メイリオ" panose="020B0604030504040204" pitchFamily="50"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4C5EF3FF-90B7-4B0C-BC7D-796712B293B4}"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D766A4-67B4-4142-8603-C3DF6D6F68C4}" type="slidenum">
              <a:rPr kumimoji="1" lang="ja-JP" altLang="en-US" smtClean="0"/>
              <a:t>‹#›</a:t>
            </a:fld>
            <a:endParaRPr kumimoji="1" lang="ja-JP" altLang="en-US"/>
          </a:p>
        </p:txBody>
      </p:sp>
      <p:cxnSp>
        <p:nvCxnSpPr>
          <p:cNvPr id="8" name="直線コネクタ 7"/>
          <p:cNvCxnSpPr/>
          <p:nvPr userDrawn="1"/>
        </p:nvCxnSpPr>
        <p:spPr>
          <a:xfrm>
            <a:off x="628650" y="872837"/>
            <a:ext cx="78867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userDrawn="1"/>
        </p:nvCxnSpPr>
        <p:spPr>
          <a:xfrm>
            <a:off x="628650" y="6314788"/>
            <a:ext cx="78867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7" name="図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89437" y="321620"/>
            <a:ext cx="925913" cy="530436"/>
          </a:xfrm>
          <a:prstGeom prst="rect">
            <a:avLst/>
          </a:prstGeom>
        </p:spPr>
      </p:pic>
    </p:spTree>
    <p:extLst>
      <p:ext uri="{BB962C8B-B14F-4D97-AF65-F5344CB8AC3E}">
        <p14:creationId xmlns:p14="http://schemas.microsoft.com/office/powerpoint/2010/main" val="41931650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5EF3FF-90B7-4B0C-BC7D-796712B293B4}"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D766A4-67B4-4142-8603-C3DF6D6F68C4}" type="slidenum">
              <a:rPr kumimoji="1" lang="ja-JP" altLang="en-US" smtClean="0"/>
              <a:t>‹#›</a:t>
            </a:fld>
            <a:endParaRPr kumimoji="1" lang="ja-JP" altLang="en-US"/>
          </a:p>
        </p:txBody>
      </p:sp>
    </p:spTree>
    <p:extLst>
      <p:ext uri="{BB962C8B-B14F-4D97-AF65-F5344CB8AC3E}">
        <p14:creationId xmlns:p14="http://schemas.microsoft.com/office/powerpoint/2010/main" val="37687177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5EF3FF-90B7-4B0C-BC7D-796712B293B4}"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D766A4-67B4-4142-8603-C3DF6D6F68C4}" type="slidenum">
              <a:rPr kumimoji="1" lang="ja-JP" altLang="en-US" smtClean="0"/>
              <a:t>‹#›</a:t>
            </a:fld>
            <a:endParaRPr kumimoji="1" lang="ja-JP" altLang="en-US"/>
          </a:p>
        </p:txBody>
      </p:sp>
    </p:spTree>
    <p:extLst>
      <p:ext uri="{BB962C8B-B14F-4D97-AF65-F5344CB8AC3E}">
        <p14:creationId xmlns:p14="http://schemas.microsoft.com/office/powerpoint/2010/main" val="40896797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5EF3FF-90B7-4B0C-BC7D-796712B293B4}" type="datetimeFigureOut">
              <a:rPr kumimoji="1" lang="ja-JP" altLang="en-US" smtClean="0"/>
              <a:t>2025/4/3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AD766A4-67B4-4142-8603-C3DF6D6F68C4}" type="slidenum">
              <a:rPr kumimoji="1" lang="ja-JP" altLang="en-US" smtClean="0"/>
              <a:t>‹#›</a:t>
            </a:fld>
            <a:endParaRPr kumimoji="1" lang="ja-JP" altLang="en-US"/>
          </a:p>
        </p:txBody>
      </p:sp>
    </p:spTree>
    <p:extLst>
      <p:ext uri="{BB962C8B-B14F-4D97-AF65-F5344CB8AC3E}">
        <p14:creationId xmlns:p14="http://schemas.microsoft.com/office/powerpoint/2010/main" val="15261610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5EF3FF-90B7-4B0C-BC7D-796712B293B4}" type="datetimeFigureOut">
              <a:rPr kumimoji="1" lang="ja-JP" altLang="en-US" smtClean="0"/>
              <a:t>2025/4/3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AD766A4-67B4-4142-8603-C3DF6D6F68C4}" type="slidenum">
              <a:rPr kumimoji="1" lang="ja-JP" altLang="en-US" smtClean="0"/>
              <a:t>‹#›</a:t>
            </a:fld>
            <a:endParaRPr kumimoji="1" lang="ja-JP" altLang="en-US"/>
          </a:p>
        </p:txBody>
      </p:sp>
    </p:spTree>
    <p:extLst>
      <p:ext uri="{BB962C8B-B14F-4D97-AF65-F5344CB8AC3E}">
        <p14:creationId xmlns:p14="http://schemas.microsoft.com/office/powerpoint/2010/main" val="40146960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5EF3FF-90B7-4B0C-BC7D-796712B293B4}" type="datetimeFigureOut">
              <a:rPr kumimoji="1" lang="ja-JP" altLang="en-US" smtClean="0"/>
              <a:t>2025/4/3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AD766A4-67B4-4142-8603-C3DF6D6F68C4}" type="slidenum">
              <a:rPr kumimoji="1" lang="ja-JP" altLang="en-US" smtClean="0"/>
              <a:t>‹#›</a:t>
            </a:fld>
            <a:endParaRPr kumimoji="1" lang="ja-JP" altLang="en-US"/>
          </a:p>
        </p:txBody>
      </p:sp>
    </p:spTree>
    <p:extLst>
      <p:ext uri="{BB962C8B-B14F-4D97-AF65-F5344CB8AC3E}">
        <p14:creationId xmlns:p14="http://schemas.microsoft.com/office/powerpoint/2010/main" val="39193695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5EF3FF-90B7-4B0C-BC7D-796712B293B4}"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D766A4-67B4-4142-8603-C3DF6D6F68C4}" type="slidenum">
              <a:rPr kumimoji="1" lang="ja-JP" altLang="en-US" smtClean="0"/>
              <a:t>‹#›</a:t>
            </a:fld>
            <a:endParaRPr kumimoji="1" lang="ja-JP" altLang="en-US"/>
          </a:p>
        </p:txBody>
      </p:sp>
    </p:spTree>
    <p:extLst>
      <p:ext uri="{BB962C8B-B14F-4D97-AF65-F5344CB8AC3E}">
        <p14:creationId xmlns:p14="http://schemas.microsoft.com/office/powerpoint/2010/main" val="1099597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E311FF-428C-440E-AF09-9C196D3D6AF3}" type="datetime1">
              <a:rPr kumimoji="1" lang="ja-JP" altLang="en-US" smtClean="0"/>
              <a:t>2025/4/3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3244304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5EF3FF-90B7-4B0C-BC7D-796712B293B4}"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D766A4-67B4-4142-8603-C3DF6D6F68C4}" type="slidenum">
              <a:rPr kumimoji="1" lang="ja-JP" altLang="en-US" smtClean="0"/>
              <a:t>‹#›</a:t>
            </a:fld>
            <a:endParaRPr kumimoji="1" lang="ja-JP" altLang="en-US"/>
          </a:p>
        </p:txBody>
      </p:sp>
    </p:spTree>
    <p:extLst>
      <p:ext uri="{BB962C8B-B14F-4D97-AF65-F5344CB8AC3E}">
        <p14:creationId xmlns:p14="http://schemas.microsoft.com/office/powerpoint/2010/main" val="41421759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5EF3FF-90B7-4B0C-BC7D-796712B293B4}"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D766A4-67B4-4142-8603-C3DF6D6F68C4}" type="slidenum">
              <a:rPr kumimoji="1" lang="ja-JP" altLang="en-US" smtClean="0"/>
              <a:t>‹#›</a:t>
            </a:fld>
            <a:endParaRPr kumimoji="1" lang="ja-JP" altLang="en-US"/>
          </a:p>
        </p:txBody>
      </p:sp>
    </p:spTree>
    <p:extLst>
      <p:ext uri="{BB962C8B-B14F-4D97-AF65-F5344CB8AC3E}">
        <p14:creationId xmlns:p14="http://schemas.microsoft.com/office/powerpoint/2010/main" val="29885357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5EF3FF-90B7-4B0C-BC7D-796712B293B4}"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D766A4-67B4-4142-8603-C3DF6D6F68C4}" type="slidenum">
              <a:rPr kumimoji="1" lang="ja-JP" altLang="en-US" smtClean="0"/>
              <a:t>‹#›</a:t>
            </a:fld>
            <a:endParaRPr kumimoji="1" lang="ja-JP" altLang="en-US"/>
          </a:p>
        </p:txBody>
      </p:sp>
    </p:spTree>
    <p:extLst>
      <p:ext uri="{BB962C8B-B14F-4D97-AF65-F5344CB8AC3E}">
        <p14:creationId xmlns:p14="http://schemas.microsoft.com/office/powerpoint/2010/main" val="1205630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01ABEA5-BB4F-454B-BF8F-A5393E977F70}" type="datetime1">
              <a:rPr kumimoji="1" lang="ja-JP" altLang="en-US" smtClean="0"/>
              <a:t>2025/4/3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357186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BB9DE-20D7-48DC-87DF-55B05367C8A8}" type="datetime1">
              <a:rPr kumimoji="1" lang="ja-JP" altLang="en-US" smtClean="0"/>
              <a:t>2025/4/3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24080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5262BCE-2864-4E34-8B7F-CA4230B907ED}" type="datetime1">
              <a:rPr kumimoji="1" lang="ja-JP" altLang="en-US" smtClean="0"/>
              <a:t>2025/4/3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085697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CB84CEA-66E3-4C09-9981-49C03DF513D2}" type="datetime1">
              <a:rPr kumimoji="1" lang="ja-JP" altLang="en-US" smtClean="0"/>
              <a:t>2025/4/3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72195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BE89C-9A0E-44DC-BA7C-6E3F2A07AC19}" type="datetime1">
              <a:rPr kumimoji="1" lang="ja-JP" altLang="en-US" smtClean="0"/>
              <a:t>2025/4/3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748501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FD0726A-4D28-4CAE-A36D-7005469D419F}" type="datetime1">
              <a:rPr kumimoji="1" lang="ja-JP" altLang="en-US" smtClean="0"/>
              <a:t>2025/4/3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846398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0180A35-69F1-4E6B-BCC6-20BB70B95075}" type="datetime1">
              <a:rPr kumimoji="1" lang="ja-JP" altLang="en-US" smtClean="0"/>
              <a:t>2025/4/3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260964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D4A7A-379E-47C6-AA60-4892B56834B3}" type="datetime1">
              <a:rPr kumimoji="1" lang="ja-JP" altLang="en-US" smtClean="0"/>
              <a:t>2025/4/3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127418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5EF3FF-90B7-4B0C-BC7D-796712B293B4}" type="datetimeFigureOut">
              <a:rPr kumimoji="1" lang="ja-JP" altLang="en-US" smtClean="0"/>
              <a:t>2025/4/3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D766A4-67B4-4142-8603-C3DF6D6F68C4}" type="slidenum">
              <a:rPr kumimoji="1" lang="ja-JP" altLang="en-US" smtClean="0"/>
              <a:t>‹#›</a:t>
            </a:fld>
            <a:endParaRPr kumimoji="1" lang="ja-JP" altLang="en-US"/>
          </a:p>
        </p:txBody>
      </p:sp>
    </p:spTree>
    <p:extLst>
      <p:ext uri="{BB962C8B-B14F-4D97-AF65-F5344CB8AC3E}">
        <p14:creationId xmlns:p14="http://schemas.microsoft.com/office/powerpoint/2010/main" val="124808303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3400" y="5101465"/>
            <a:ext cx="7772400" cy="545804"/>
          </a:xfrm>
        </p:spPr>
        <p:txBody>
          <a:bodyPr>
            <a:normAutofit/>
          </a:bodyPr>
          <a:lstStyle/>
          <a:p>
            <a:r>
              <a:rPr kumimoji="1"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事業者名</a:t>
            </a:r>
            <a:r>
              <a:rPr kumimoji="1" lang="en-US" altLang="ja-JP" sz="2800" b="1" dirty="0">
                <a:latin typeface="Meiryo UI" panose="020B0604030504040204" pitchFamily="50" charset="-128"/>
                <a:ea typeface="Meiryo UI" panose="020B0604030504040204" pitchFamily="50" charset="-128"/>
              </a:rPr>
              <a:t>】</a:t>
            </a:r>
            <a:endParaRPr kumimoji="1" lang="ja-JP" altLang="en-US" sz="2800" b="1" dirty="0">
              <a:latin typeface="Meiryo UI" panose="020B0604030504040204" pitchFamily="50" charset="-128"/>
              <a:ea typeface="Meiryo UI" panose="020B0604030504040204" pitchFamily="50" charset="-128"/>
            </a:endParaRPr>
          </a:p>
        </p:txBody>
      </p:sp>
      <p:sp>
        <p:nvSpPr>
          <p:cNvPr id="5" name="AutoShape 4" descr="福岡市実証実験フルサポート事業"/>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 name="タイトル 1"/>
          <p:cNvSpPr txBox="1">
            <a:spLocks/>
          </p:cNvSpPr>
          <p:nvPr/>
        </p:nvSpPr>
        <p:spPr>
          <a:xfrm>
            <a:off x="533400" y="2945746"/>
            <a:ext cx="7772400" cy="12244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en-US" altLang="ja-JP"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a:t>
            </a:r>
            <a:r>
              <a:rPr lang="ja-JP" altLang="en-US" sz="3600" b="1" dirty="0">
                <a:solidFill>
                  <a:prstClr val="black"/>
                </a:solidFill>
                <a:latin typeface="Meiryo UI" panose="020B0604030504040204" pitchFamily="50" charset="-128"/>
                <a:ea typeface="Meiryo UI" panose="020B0604030504040204" pitchFamily="50" charset="-128"/>
              </a:rPr>
              <a:t>研究項目</a:t>
            </a:r>
            <a:r>
              <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名</a:t>
            </a:r>
            <a:r>
              <a:rPr kumimoji="1" lang="en-US" altLang="ja-JP"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a:t>
            </a:r>
          </a:p>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36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j-cs"/>
              </a:rPr>
              <a:t>提案書</a:t>
            </a:r>
            <a:endPar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endParaRPr>
          </a:p>
        </p:txBody>
      </p:sp>
      <p:cxnSp>
        <p:nvCxnSpPr>
          <p:cNvPr id="10" name="直線コネクタ 9"/>
          <p:cNvCxnSpPr/>
          <p:nvPr/>
        </p:nvCxnSpPr>
        <p:spPr>
          <a:xfrm>
            <a:off x="779708" y="2792579"/>
            <a:ext cx="7584583" cy="0"/>
          </a:xfrm>
          <a:prstGeom prst="line">
            <a:avLst/>
          </a:prstGeom>
          <a:ln w="38100">
            <a:solidFill>
              <a:srgbClr val="1D2088"/>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779708" y="4514287"/>
            <a:ext cx="7584583" cy="0"/>
          </a:xfrm>
          <a:prstGeom prst="line">
            <a:avLst/>
          </a:prstGeom>
          <a:ln w="38100">
            <a:solidFill>
              <a:srgbClr val="1D2088"/>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99126" y="157544"/>
            <a:ext cx="3752794" cy="276999"/>
          </a:xfrm>
          <a:prstGeom prst="rect">
            <a:avLst/>
          </a:prstGeom>
          <a:solidFill>
            <a:schemeClr val="bg1"/>
          </a:solidFill>
          <a:ln w="6350">
            <a:solidFill>
              <a:schemeClr val="tx1"/>
            </a:solidFill>
            <a:prstDash val="dash"/>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提出時は，各ページのコメントを削除してください</a:t>
            </a:r>
            <a:r>
              <a:rPr kumimoji="1" lang="en-US" altLang="ja-JP"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p>
        </p:txBody>
      </p:sp>
      <p:sp>
        <p:nvSpPr>
          <p:cNvPr id="13" name="テキスト ボックス 12"/>
          <p:cNvSpPr txBox="1"/>
          <p:nvPr/>
        </p:nvSpPr>
        <p:spPr>
          <a:xfrm>
            <a:off x="6804484" y="157544"/>
            <a:ext cx="2088232" cy="276999"/>
          </a:xfrm>
          <a:prstGeom prst="rect">
            <a:avLst/>
          </a:prstGeom>
          <a:solidFill>
            <a:schemeClr val="bg1"/>
          </a:solidFill>
          <a:ln w="6350">
            <a:solidFill>
              <a:schemeClr val="tx1"/>
            </a:solidFill>
            <a:prstDash val="solid"/>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dirty="0">
                <a:latin typeface="Meiryo UI" panose="020B0604030504040204" pitchFamily="50" charset="-128"/>
                <a:ea typeface="Meiryo UI" panose="020B0604030504040204" pitchFamily="50" charset="-128"/>
              </a:rPr>
              <a:t>（様式１）事業提案書</a:t>
            </a:r>
            <a:endParaRPr lang="en-US" altLang="ja-JP" sz="1200" dirty="0">
              <a:latin typeface="Meiryo UI" panose="020B0604030504040204" pitchFamily="50" charset="-128"/>
              <a:ea typeface="Meiryo UI" panose="020B0604030504040204" pitchFamily="50" charset="-128"/>
            </a:endParaRPr>
          </a:p>
        </p:txBody>
      </p:sp>
      <p:pic>
        <p:nvPicPr>
          <p:cNvPr id="8" name="図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93161" y="613187"/>
            <a:ext cx="2957676" cy="2013965"/>
          </a:xfrm>
          <a:prstGeom prst="rect">
            <a:avLst/>
          </a:prstGeom>
        </p:spPr>
      </p:pic>
    </p:spTree>
    <p:extLst>
      <p:ext uri="{BB962C8B-B14F-4D97-AF65-F5344CB8AC3E}">
        <p14:creationId xmlns:p14="http://schemas.microsoft.com/office/powerpoint/2010/main" val="2906469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４</a:t>
            </a:r>
            <a:r>
              <a:rPr kumimoji="1" lang="ja-JP" altLang="en-US" dirty="0"/>
              <a:t>．事業化に向けた障壁となる規制（任意）</a:t>
            </a:r>
          </a:p>
        </p:txBody>
      </p:sp>
      <p:sp>
        <p:nvSpPr>
          <p:cNvPr id="3" name="コンテンツ プレースホルダー 2"/>
          <p:cNvSpPr>
            <a:spLocks noGrp="1"/>
          </p:cNvSpPr>
          <p:nvPr>
            <p:ph idx="1"/>
          </p:nvPr>
        </p:nvSpPr>
        <p:spPr/>
        <p:txBody>
          <a:bodyPr>
            <a:normAutofit/>
          </a:bodyPr>
          <a:lstStyle/>
          <a:p>
            <a:pPr marL="0" indent="0">
              <a:buNone/>
            </a:pP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2987824" y="5157192"/>
            <a:ext cx="5400600" cy="461665"/>
          </a:xfrm>
          <a:prstGeom prst="rect">
            <a:avLst/>
          </a:prstGeom>
          <a:noFill/>
          <a:ln w="6350">
            <a:solidFill>
              <a:schemeClr val="tx1"/>
            </a:solidFill>
            <a:prstDash val="dash"/>
          </a:ln>
        </p:spPr>
        <p:txBody>
          <a:bodyPr wrap="square" rtlCol="0">
            <a:spAutoFit/>
          </a:bodyPr>
          <a:lstStyle/>
          <a:p>
            <a:pPr lvl="0" defTabSz="457200">
              <a:defRPr/>
            </a:pPr>
            <a:r>
              <a:rPr lang="ja-JP" altLang="en-US" sz="1200" dirty="0">
                <a:solidFill>
                  <a:srgbClr val="FF0000"/>
                </a:solidFill>
                <a:latin typeface="Meiryo UI" panose="020B0604030504040204" pitchFamily="50" charset="-128"/>
                <a:ea typeface="Meiryo UI" panose="020B0604030504040204" pitchFamily="50" charset="-128"/>
              </a:rPr>
              <a:t>法規制が、プロジェクト</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の推進や更なる事業の拡大の障壁となっている場合は、</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lvl="0" defTabSz="457200">
              <a:defRPr/>
            </a:pPr>
            <a:r>
              <a:rPr lang="ja-JP" altLang="en-US" sz="1200" dirty="0">
                <a:solidFill>
                  <a:srgbClr val="FF0000"/>
                </a:solidFill>
                <a:latin typeface="Meiryo UI" panose="020B0604030504040204" pitchFamily="50" charset="-128"/>
                <a:ea typeface="Meiryo UI" panose="020B0604030504040204" pitchFamily="50" charset="-128"/>
              </a:rPr>
              <a:t>対象となる法律と緩和を期待する内容について、具体的にご記入ください。</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26085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6214912" cy="507710"/>
          </a:xfrm>
        </p:spPr>
        <p:txBody>
          <a:bodyPr>
            <a:normAutofit/>
          </a:bodyPr>
          <a:lstStyle/>
          <a:p>
            <a:r>
              <a:rPr kumimoji="1" lang="ja-JP" altLang="en-US" dirty="0"/>
              <a:t>１．事業者概要</a:t>
            </a:r>
          </a:p>
        </p:txBody>
      </p:sp>
      <p:sp>
        <p:nvSpPr>
          <p:cNvPr id="3" name="コンテンツ プレースホルダー 2"/>
          <p:cNvSpPr>
            <a:spLocks noGrp="1"/>
          </p:cNvSpPr>
          <p:nvPr>
            <p:ph idx="1"/>
          </p:nvPr>
        </p:nvSpPr>
        <p:spPr/>
        <p:txBody>
          <a:bodyPr>
            <a:noAutofit/>
          </a:bodyPr>
          <a:lstStyle/>
          <a:p>
            <a:pPr marL="0" indent="0">
              <a:buNone/>
            </a:pPr>
            <a:r>
              <a:rPr lang="en-US" altLang="ja-JP" dirty="0"/>
              <a:t>【</a:t>
            </a:r>
            <a:r>
              <a:rPr lang="ja-JP" altLang="en-US" dirty="0"/>
              <a:t>事業者名</a:t>
            </a:r>
            <a:r>
              <a:rPr lang="en-US" altLang="ja-JP" dirty="0"/>
              <a:t>】</a:t>
            </a:r>
          </a:p>
          <a:p>
            <a:pPr marL="0" indent="0">
              <a:buNone/>
            </a:pPr>
            <a:r>
              <a:rPr lang="en-US" altLang="ja-JP" dirty="0"/>
              <a:t>【</a:t>
            </a:r>
            <a:r>
              <a:rPr lang="ja-JP" altLang="en-US" dirty="0"/>
              <a:t>設立年月</a:t>
            </a:r>
            <a:r>
              <a:rPr lang="en-US" altLang="ja-JP" dirty="0"/>
              <a:t>】</a:t>
            </a:r>
          </a:p>
          <a:p>
            <a:pPr marL="0" indent="0">
              <a:buNone/>
            </a:pPr>
            <a:r>
              <a:rPr lang="en-US" altLang="ja-JP" dirty="0"/>
              <a:t>【</a:t>
            </a:r>
            <a:r>
              <a:rPr lang="ja-JP" altLang="en-US" dirty="0"/>
              <a:t>本社所在地</a:t>
            </a:r>
            <a:r>
              <a:rPr lang="en-US" altLang="ja-JP" dirty="0"/>
              <a:t>】</a:t>
            </a:r>
          </a:p>
          <a:p>
            <a:pPr marL="0" indent="0">
              <a:buNone/>
            </a:pPr>
            <a:r>
              <a:rPr lang="ja-JP" altLang="en-US" sz="1600" dirty="0"/>
              <a:t>（香川県内拠点所在地）</a:t>
            </a:r>
            <a:endParaRPr lang="en-US" altLang="ja-JP" dirty="0"/>
          </a:p>
          <a:p>
            <a:pPr marL="0" indent="0">
              <a:buNone/>
            </a:pPr>
            <a:r>
              <a:rPr lang="en-US" altLang="ja-JP" dirty="0"/>
              <a:t>【</a:t>
            </a:r>
            <a:r>
              <a:rPr lang="ja-JP" altLang="en-US" dirty="0"/>
              <a:t>代表者名</a:t>
            </a:r>
            <a:r>
              <a:rPr lang="en-US" altLang="ja-JP" dirty="0"/>
              <a:t>】</a:t>
            </a:r>
          </a:p>
          <a:p>
            <a:pPr marL="0" indent="0">
              <a:buNone/>
            </a:pPr>
            <a:r>
              <a:rPr lang="en-US" altLang="ja-JP" dirty="0"/>
              <a:t>【</a:t>
            </a:r>
            <a:r>
              <a:rPr lang="ja-JP" altLang="en-US" dirty="0"/>
              <a:t>資本金</a:t>
            </a:r>
            <a:r>
              <a:rPr lang="en-US" altLang="ja-JP" dirty="0"/>
              <a:t>】</a:t>
            </a:r>
          </a:p>
          <a:p>
            <a:pPr marL="0" indent="0">
              <a:buNone/>
            </a:pPr>
            <a:r>
              <a:rPr lang="en-US" altLang="ja-JP" dirty="0"/>
              <a:t>【</a:t>
            </a:r>
            <a:r>
              <a:rPr lang="ja-JP" altLang="en-US" dirty="0"/>
              <a:t>従業員数</a:t>
            </a:r>
            <a:r>
              <a:rPr lang="en-US" altLang="ja-JP" dirty="0"/>
              <a:t>】</a:t>
            </a:r>
          </a:p>
          <a:p>
            <a:pPr marL="0" indent="0">
              <a:buNone/>
            </a:pPr>
            <a:r>
              <a:rPr lang="en-US" altLang="ja-JP" dirty="0"/>
              <a:t>【</a:t>
            </a:r>
            <a:r>
              <a:rPr lang="ja-JP" altLang="en-US" dirty="0"/>
              <a:t>事業内容</a:t>
            </a:r>
            <a:r>
              <a:rPr lang="en-US" altLang="ja-JP" dirty="0"/>
              <a:t>】</a:t>
            </a:r>
            <a:r>
              <a:rPr lang="ja-JP" altLang="en-US" dirty="0"/>
              <a:t> </a:t>
            </a:r>
            <a:endParaRPr lang="en-US" altLang="ja-JP" dirty="0"/>
          </a:p>
          <a:p>
            <a:pPr marL="0" indent="0">
              <a:buNone/>
            </a:pPr>
            <a:r>
              <a:rPr lang="en-US" altLang="ja-JP" dirty="0"/>
              <a:t>【</a:t>
            </a:r>
            <a:r>
              <a:rPr lang="ja-JP" altLang="en-US" dirty="0"/>
              <a:t>ホームページ</a:t>
            </a:r>
            <a:r>
              <a:rPr lang="en-US" altLang="ja-JP" dirty="0"/>
              <a:t>】</a:t>
            </a:r>
            <a:r>
              <a:rPr lang="ja-JP" altLang="en-US" dirty="0"/>
              <a:t>　等</a:t>
            </a:r>
            <a:endParaRPr lang="en-US" altLang="ja-JP" dirty="0"/>
          </a:p>
          <a:p>
            <a:pPr marL="0" indent="0">
              <a:buNone/>
            </a:pPr>
            <a:endParaRPr lang="en-US" altLang="ja-JP" dirty="0"/>
          </a:p>
        </p:txBody>
      </p:sp>
      <p:sp>
        <p:nvSpPr>
          <p:cNvPr id="4" name="テキスト ボックス 3"/>
          <p:cNvSpPr txBox="1"/>
          <p:nvPr/>
        </p:nvSpPr>
        <p:spPr>
          <a:xfrm>
            <a:off x="2735897" y="4952476"/>
            <a:ext cx="5421168" cy="1015663"/>
          </a:xfrm>
          <a:prstGeom prst="rect">
            <a:avLst/>
          </a:prstGeom>
          <a:noFill/>
          <a:ln w="6350">
            <a:solidFill>
              <a:schemeClr val="tx1"/>
            </a:solidFill>
            <a:prstDash val="dash"/>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上記の項目はいずれも記載必須です。</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その他，事業内容や特長を示すデータがあれば，任意で追加してください。</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複数の事業者で共同提案をする場合，</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１枚目に代表提案事業社を記入し，スライドを複製の上，２枚目以降に共同提案事業社概要を作成してください。</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5" name="テキスト ボックス 4"/>
          <p:cNvSpPr txBox="1"/>
          <p:nvPr/>
        </p:nvSpPr>
        <p:spPr>
          <a:xfrm>
            <a:off x="3094182" y="2371432"/>
            <a:ext cx="5421168" cy="646331"/>
          </a:xfrm>
          <a:prstGeom prst="rect">
            <a:avLst/>
          </a:prstGeom>
          <a:noFill/>
          <a:ln w="6350">
            <a:solidFill>
              <a:schemeClr val="tx1"/>
            </a:solidFill>
            <a:prstDash val="dash"/>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lang="ja-JP" altLang="en-US" sz="1200" dirty="0">
                <a:solidFill>
                  <a:srgbClr val="FF0000"/>
                </a:solidFill>
                <a:latin typeface="Meiryo UI" panose="020B0604030504040204" pitchFamily="50" charset="-128"/>
                <a:ea typeface="Meiryo UI" panose="020B0604030504040204" pitchFamily="50" charset="-128"/>
              </a:rPr>
              <a:t>県内</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拠点については，</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≪本社所在地が</a:t>
            </a:r>
            <a:r>
              <a:rPr lang="ja-JP" altLang="en-US" sz="1200" dirty="0">
                <a:solidFill>
                  <a:srgbClr val="FF0000"/>
                </a:solidFill>
                <a:latin typeface="Meiryo UI" panose="020B0604030504040204" pitchFamily="50" charset="-128"/>
                <a:ea typeface="Meiryo UI" panose="020B0604030504040204" pitchFamily="50" charset="-128"/>
              </a:rPr>
              <a:t>香川県外</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であり，かつ，香川県内に支社等に拠点がある場合≫</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にご記入ください。</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848595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２．事業・取組みについて</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p:txBody>
      </p:sp>
      <p:sp>
        <p:nvSpPr>
          <p:cNvPr id="9" name="コンテンツ プレースホルダー 4"/>
          <p:cNvSpPr txBox="1">
            <a:spLocks/>
          </p:cNvSpPr>
          <p:nvPr/>
        </p:nvSpPr>
        <p:spPr>
          <a:xfrm>
            <a:off x="594762" y="1141298"/>
            <a:ext cx="7886700" cy="50547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panose="05000000000000000000" pitchFamily="2" charset="2"/>
              <a:buChar char="l"/>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Wingdings" panose="05000000000000000000" pitchFamily="2" charset="2"/>
              <a:buChar char="l"/>
              <a:defRPr kumimoji="1" sz="20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Wingdings" panose="05000000000000000000" pitchFamily="2" charset="2"/>
              <a:buChar char="l"/>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Wingdings" panose="05000000000000000000" pitchFamily="2" charset="2"/>
              <a:buChar char="l"/>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Wingdings" panose="05000000000000000000" pitchFamily="2" charset="2"/>
              <a:buChar char="l"/>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Wingdings" panose="05000000000000000000" pitchFamily="2" charset="2"/>
              <a:buNone/>
            </a:pPr>
            <a:r>
              <a:rPr lang="ja-JP" altLang="en-US" dirty="0"/>
              <a:t>（１）これまでの取組み内容について</a:t>
            </a:r>
            <a:endParaRPr lang="en-US" altLang="ja-JP" dirty="0"/>
          </a:p>
          <a:p>
            <a:endParaRPr lang="en-US" altLang="ja-JP" dirty="0"/>
          </a:p>
          <a:p>
            <a:endParaRPr lang="en-US" altLang="ja-JP" dirty="0"/>
          </a:p>
          <a:p>
            <a:pPr marL="0" indent="0">
              <a:buFont typeface="Wingdings" panose="05000000000000000000" pitchFamily="2" charset="2"/>
              <a:buNone/>
            </a:pPr>
            <a:endParaRPr lang="en-US" altLang="ja-JP" dirty="0"/>
          </a:p>
          <a:p>
            <a:pPr marL="0" indent="0">
              <a:buFont typeface="Wingdings" panose="05000000000000000000" pitchFamily="2" charset="2"/>
              <a:buNone/>
            </a:pPr>
            <a:endParaRPr lang="en-US" altLang="ja-JP" dirty="0"/>
          </a:p>
        </p:txBody>
      </p:sp>
      <p:sp>
        <p:nvSpPr>
          <p:cNvPr id="10" name="テキスト ボックス 9"/>
          <p:cNvSpPr txBox="1"/>
          <p:nvPr/>
        </p:nvSpPr>
        <p:spPr>
          <a:xfrm>
            <a:off x="2641685" y="5546870"/>
            <a:ext cx="5827872" cy="646331"/>
          </a:xfrm>
          <a:prstGeom prst="rect">
            <a:avLst/>
          </a:prstGeom>
          <a:noFill/>
          <a:ln w="6350">
            <a:solidFill>
              <a:schemeClr val="tx1"/>
            </a:solidFill>
            <a:prstDash val="dash"/>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これまで実施してきた事業・取組みの内容や状況についてご記入ください。</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 name="正方形/長方形 13"/>
          <p:cNvSpPr>
            <a:spLocks noChangeAspect="1"/>
          </p:cNvSpPr>
          <p:nvPr/>
        </p:nvSpPr>
        <p:spPr>
          <a:xfrm>
            <a:off x="6657262" y="6425153"/>
            <a:ext cx="828674" cy="304271"/>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Meiryo UI" panose="020B0604030504040204" pitchFamily="50" charset="-128"/>
                <a:ea typeface="Meiryo UI" panose="020B0604030504040204" pitchFamily="50" charset="-128"/>
              </a:rPr>
              <a:t>適合</a:t>
            </a:r>
            <a:r>
              <a:rPr kumimoji="1" lang="ja-JP" altLang="en-US" sz="1400" dirty="0">
                <a:solidFill>
                  <a:schemeClr val="bg1"/>
                </a:solidFill>
                <a:latin typeface="Meiryo UI" panose="020B0604030504040204" pitchFamily="50" charset="-128"/>
                <a:ea typeface="Meiryo UI" panose="020B0604030504040204" pitchFamily="50" charset="-128"/>
              </a:rPr>
              <a:t>性</a:t>
            </a:r>
          </a:p>
        </p:txBody>
      </p:sp>
      <p:sp>
        <p:nvSpPr>
          <p:cNvPr id="17" name="正方形/長方形 16"/>
          <p:cNvSpPr>
            <a:spLocks noChangeAspect="1"/>
          </p:cNvSpPr>
          <p:nvPr/>
        </p:nvSpPr>
        <p:spPr>
          <a:xfrm>
            <a:off x="7560809" y="6431877"/>
            <a:ext cx="954979" cy="304271"/>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bg1"/>
                </a:solidFill>
                <a:latin typeface="Meiryo UI" panose="020B0604030504040204" pitchFamily="50" charset="-128"/>
                <a:ea typeface="Meiryo UI" panose="020B0604030504040204" pitchFamily="50" charset="-128"/>
              </a:rPr>
              <a:t>実現</a:t>
            </a:r>
            <a:r>
              <a:rPr kumimoji="1" lang="ja-JP" altLang="en-US" sz="1200" dirty="0">
                <a:solidFill>
                  <a:schemeClr val="bg1"/>
                </a:solidFill>
                <a:latin typeface="Meiryo UI" panose="020B0604030504040204" pitchFamily="50" charset="-128"/>
                <a:ea typeface="Meiryo UI" panose="020B0604030504040204" pitchFamily="50" charset="-128"/>
              </a:rPr>
              <a:t>可能性</a:t>
            </a:r>
          </a:p>
        </p:txBody>
      </p:sp>
    </p:spTree>
    <p:extLst>
      <p:ext uri="{BB962C8B-B14F-4D97-AF65-F5344CB8AC3E}">
        <p14:creationId xmlns:p14="http://schemas.microsoft.com/office/powerpoint/2010/main" val="1058298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２．事業・取組みについて</a:t>
            </a:r>
            <a:endParaRPr kumimoji="1" lang="ja-JP" altLang="en-US" sz="1400" dirty="0"/>
          </a:p>
        </p:txBody>
      </p:sp>
      <p:sp>
        <p:nvSpPr>
          <p:cNvPr id="5" name="コンテンツ プレースホルダー 4"/>
          <p:cNvSpPr>
            <a:spLocks noGrp="1"/>
          </p:cNvSpPr>
          <p:nvPr>
            <p:ph idx="1"/>
          </p:nvPr>
        </p:nvSpPr>
        <p:spPr/>
        <p:txBody>
          <a:bodyPr/>
          <a:lstStyle/>
          <a:p>
            <a:pPr marL="0" indent="0">
              <a:buNone/>
            </a:pPr>
            <a:r>
              <a:rPr kumimoji="1" lang="ja-JP" altLang="en-US" dirty="0"/>
              <a:t>（２）</a:t>
            </a:r>
            <a:r>
              <a:rPr lang="ja-JP" altLang="en-US" dirty="0"/>
              <a:t>解決したい地域課題</a:t>
            </a:r>
            <a:endParaRPr lang="en-US" altLang="ja-JP" dirty="0"/>
          </a:p>
          <a:p>
            <a:pPr marL="0" indent="0">
              <a:buNone/>
            </a:pPr>
            <a:endParaRPr lang="en-US" altLang="ja-JP" dirty="0"/>
          </a:p>
          <a:p>
            <a:endParaRPr lang="en-US" altLang="ja-JP" dirty="0"/>
          </a:p>
          <a:p>
            <a:pPr marL="0" indent="0">
              <a:buNone/>
            </a:pPr>
            <a:endParaRPr lang="en-US" altLang="ja-JP" dirty="0"/>
          </a:p>
          <a:p>
            <a:pPr marL="0" indent="0">
              <a:buNone/>
            </a:pPr>
            <a:endParaRPr lang="en-US" altLang="ja-JP" dirty="0"/>
          </a:p>
          <a:p>
            <a:pPr marL="0" indent="0">
              <a:buNone/>
            </a:pPr>
            <a:endParaRPr lang="en-US" altLang="ja-JP" dirty="0"/>
          </a:p>
        </p:txBody>
      </p:sp>
      <p:sp>
        <p:nvSpPr>
          <p:cNvPr id="6" name="テキスト ボックス 5"/>
          <p:cNvSpPr txBox="1"/>
          <p:nvPr/>
        </p:nvSpPr>
        <p:spPr>
          <a:xfrm>
            <a:off x="2123728" y="5013176"/>
            <a:ext cx="6336704" cy="1015663"/>
          </a:xfrm>
          <a:prstGeom prst="rect">
            <a:avLst/>
          </a:prstGeom>
          <a:noFill/>
          <a:ln w="6350">
            <a:solidFill>
              <a:schemeClr val="tx1"/>
            </a:solidFill>
            <a:prstDash val="dash"/>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主に、下記のような内容について、詳しくご記入ください。</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○プロジェクトを通じて解決したい</a:t>
            </a:r>
            <a:r>
              <a:rPr lang="ja-JP" altLang="en-US" sz="1200" dirty="0">
                <a:solidFill>
                  <a:srgbClr val="FF0000"/>
                </a:solidFill>
                <a:latin typeface="Meiryo UI" panose="020B0604030504040204" pitchFamily="50" charset="-128"/>
                <a:ea typeface="Meiryo UI" panose="020B0604030504040204" pitchFamily="50" charset="-128"/>
              </a:rPr>
              <a:t>地域</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課題（</a:t>
            </a:r>
            <a:r>
              <a:rPr kumimoji="1" lang="ja-JP" altLang="en-US" sz="1200" b="0"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データ分析を用い具体的に記載すること</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○地域課題を設定した背景</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defTabSz="457200">
              <a:defRPr/>
            </a:pPr>
            <a:r>
              <a:rPr lang="ja-JP" altLang="en-US" sz="1200" dirty="0">
                <a:solidFill>
                  <a:srgbClr val="FF0000"/>
                </a:solidFill>
                <a:latin typeface="Meiryo UI" panose="020B0604030504040204" pitchFamily="50" charset="-128"/>
                <a:ea typeface="Meiryo UI" panose="020B0604030504040204" pitchFamily="50" charset="-128"/>
              </a:rPr>
              <a:t>○プロジェクトの目的・目指す姿</a:t>
            </a:r>
            <a:endParaRPr lang="en-US" altLang="ja-JP" sz="1200" dirty="0">
              <a:solidFill>
                <a:srgbClr val="FF0000"/>
              </a:solidFill>
              <a:latin typeface="Meiryo UI" panose="020B0604030504040204" pitchFamily="50" charset="-128"/>
              <a:ea typeface="Meiryo UI" panose="020B0604030504040204" pitchFamily="50" charset="-128"/>
            </a:endParaRPr>
          </a:p>
          <a:p>
            <a:pPr defTabSz="457200">
              <a:defRPr/>
            </a:pPr>
            <a:r>
              <a:rPr lang="ja-JP" altLang="en-US" sz="1200" dirty="0">
                <a:solidFill>
                  <a:srgbClr val="FF0000"/>
                </a:solidFill>
                <a:latin typeface="Meiryo UI" panose="020B0604030504040204" pitchFamily="50" charset="-128"/>
                <a:ea typeface="Meiryo UI" panose="020B0604030504040204" pitchFamily="50" charset="-128"/>
              </a:rPr>
              <a:t>○事業を進めるにあたっての課題（「今回なぜ、実証研究が必要なのか」という観点から記載すること）</a:t>
            </a:r>
          </a:p>
        </p:txBody>
      </p:sp>
      <p:sp>
        <p:nvSpPr>
          <p:cNvPr id="9" name="正方形/長方形 8"/>
          <p:cNvSpPr>
            <a:spLocks noChangeAspect="1"/>
          </p:cNvSpPr>
          <p:nvPr/>
        </p:nvSpPr>
        <p:spPr>
          <a:xfrm>
            <a:off x="6660232" y="6433063"/>
            <a:ext cx="828674" cy="300797"/>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Meiryo UI" panose="020B0604030504040204" pitchFamily="50" charset="-128"/>
                <a:ea typeface="Meiryo UI" panose="020B0604030504040204" pitchFamily="50" charset="-128"/>
              </a:rPr>
              <a:t>適合</a:t>
            </a:r>
            <a:r>
              <a:rPr kumimoji="1" lang="ja-JP" altLang="en-US" sz="1400" dirty="0">
                <a:solidFill>
                  <a:schemeClr val="bg1"/>
                </a:solidFill>
                <a:latin typeface="Meiryo UI" panose="020B0604030504040204" pitchFamily="50" charset="-128"/>
                <a:ea typeface="Meiryo UI" panose="020B0604030504040204" pitchFamily="50" charset="-128"/>
              </a:rPr>
              <a:t>性</a:t>
            </a:r>
          </a:p>
        </p:txBody>
      </p:sp>
      <p:sp>
        <p:nvSpPr>
          <p:cNvPr id="12" name="正方形/長方形 11"/>
          <p:cNvSpPr>
            <a:spLocks noChangeAspect="1"/>
          </p:cNvSpPr>
          <p:nvPr/>
        </p:nvSpPr>
        <p:spPr>
          <a:xfrm>
            <a:off x="7560371" y="6429589"/>
            <a:ext cx="954979" cy="304271"/>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bg1"/>
                </a:solidFill>
                <a:latin typeface="Meiryo UI" panose="020B0604030504040204" pitchFamily="50" charset="-128"/>
                <a:ea typeface="Meiryo UI" panose="020B0604030504040204" pitchFamily="50" charset="-128"/>
              </a:rPr>
              <a:t>実現</a:t>
            </a:r>
            <a:r>
              <a:rPr kumimoji="1" lang="ja-JP" altLang="en-US" sz="1200" dirty="0">
                <a:solidFill>
                  <a:schemeClr val="bg1"/>
                </a:solidFill>
                <a:latin typeface="Meiryo UI" panose="020B0604030504040204" pitchFamily="50" charset="-128"/>
                <a:ea typeface="Meiryo UI" panose="020B0604030504040204" pitchFamily="50" charset="-128"/>
              </a:rPr>
              <a:t>可能性</a:t>
            </a:r>
          </a:p>
        </p:txBody>
      </p:sp>
    </p:spTree>
    <p:extLst>
      <p:ext uri="{BB962C8B-B14F-4D97-AF65-F5344CB8AC3E}">
        <p14:creationId xmlns:p14="http://schemas.microsoft.com/office/powerpoint/2010/main" val="3818799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a:t>
            </a:r>
            <a:r>
              <a:rPr kumimoji="1" lang="ja-JP" altLang="en-US" dirty="0"/>
              <a:t>．事業・取り組みについて</a:t>
            </a:r>
          </a:p>
        </p:txBody>
      </p:sp>
      <p:sp>
        <p:nvSpPr>
          <p:cNvPr id="3" name="コンテンツ プレースホルダー 2"/>
          <p:cNvSpPr>
            <a:spLocks noGrp="1"/>
          </p:cNvSpPr>
          <p:nvPr>
            <p:ph idx="1"/>
          </p:nvPr>
        </p:nvSpPr>
        <p:spPr/>
        <p:txBody>
          <a:bodyPr>
            <a:normAutofit/>
          </a:bodyPr>
          <a:lstStyle/>
          <a:p>
            <a:pPr marL="0" indent="0">
              <a:buNone/>
            </a:pPr>
            <a:r>
              <a:rPr lang="ja-JP" altLang="en-US" dirty="0">
                <a:latin typeface="Meiryo UI" panose="020B0604030504040204" pitchFamily="50" charset="-128"/>
                <a:ea typeface="Meiryo UI" panose="020B0604030504040204" pitchFamily="50" charset="-128"/>
              </a:rPr>
              <a:t>（３）事業化イメージ</a:t>
            </a: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043608" y="4941168"/>
            <a:ext cx="7399734" cy="1015663"/>
          </a:xfrm>
          <a:prstGeom prst="rect">
            <a:avLst/>
          </a:prstGeom>
          <a:noFill/>
          <a:ln w="6350">
            <a:solidFill>
              <a:schemeClr val="tx1"/>
            </a:solidFill>
            <a:prstDash val="dash"/>
          </a:ln>
        </p:spPr>
        <p:txBody>
          <a:bodyPr wrap="square" rtlCol="0">
            <a:spAutoFit/>
          </a:bodyPr>
          <a:lstStyle/>
          <a:p>
            <a:pPr defTabSz="457200">
              <a:defRPr/>
            </a:pPr>
            <a:r>
              <a:rPr lang="en-US" altLang="ja-JP" sz="1200" dirty="0">
                <a:solidFill>
                  <a:srgbClr val="FF0000"/>
                </a:solidFill>
                <a:latin typeface="Meiryo UI" panose="020B0604030504040204" pitchFamily="50" charset="-128"/>
                <a:ea typeface="Meiryo UI" panose="020B0604030504040204" pitchFamily="50" charset="-128"/>
              </a:rPr>
              <a:t>2-(2)</a:t>
            </a:r>
            <a:r>
              <a:rPr lang="ja-JP" altLang="en-US" sz="1200" dirty="0">
                <a:solidFill>
                  <a:srgbClr val="FF0000"/>
                </a:solidFill>
                <a:latin typeface="Meiryo UI" panose="020B0604030504040204" pitchFamily="50" charset="-128"/>
                <a:ea typeface="Meiryo UI" panose="020B0604030504040204" pitchFamily="50" charset="-128"/>
              </a:rPr>
              <a:t>の「地域課題」を解決するために、どのような事業を想定しているのかをご記入ください。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defTabSz="457200">
              <a:defRPr/>
            </a:pPr>
            <a:r>
              <a:rPr lang="ja-JP" altLang="en-US" sz="1200" b="1" u="sng" dirty="0">
                <a:solidFill>
                  <a:srgbClr val="FF0000"/>
                </a:solidFill>
                <a:latin typeface="Meiryo UI" panose="020B0604030504040204" pitchFamily="50" charset="-128"/>
                <a:ea typeface="Meiryo UI" panose="020B0604030504040204" pitchFamily="50" charset="-128"/>
              </a:rPr>
              <a:t>〇マネタイズイメージ（「地域課題解決に向けて民間ビジネスとして自走できるモデルか」という観点から記載すること）</a:t>
            </a:r>
            <a:endParaRPr lang="en-US" altLang="ja-JP" sz="1200" b="1" u="sng" dirty="0">
              <a:solidFill>
                <a:srgbClr val="FF0000"/>
              </a:solidFill>
              <a:latin typeface="Meiryo UI" panose="020B0604030504040204" pitchFamily="50" charset="-128"/>
              <a:ea typeface="Meiryo UI" panose="020B0604030504040204" pitchFamily="50" charset="-128"/>
            </a:endParaRPr>
          </a:p>
          <a:p>
            <a:pPr lvl="0" defTabSz="457200">
              <a:defRPr/>
            </a:pPr>
            <a:r>
              <a:rPr lang="ja-JP" altLang="en-US" sz="1200" dirty="0">
                <a:solidFill>
                  <a:srgbClr val="FF0000"/>
                </a:solidFill>
                <a:latin typeface="Meiryo UI" panose="020B0604030504040204" pitchFamily="50" charset="-128"/>
                <a:ea typeface="Meiryo UI" panose="020B0604030504040204" pitchFamily="50" charset="-128"/>
              </a:rPr>
              <a:t>○ターゲット顧客層</a:t>
            </a:r>
            <a:endParaRPr lang="en-US" altLang="ja-JP" sz="1200" dirty="0">
              <a:solidFill>
                <a:srgbClr val="FF0000"/>
              </a:solidFill>
              <a:latin typeface="Meiryo UI" panose="020B0604030504040204" pitchFamily="50" charset="-128"/>
              <a:ea typeface="Meiryo UI" panose="020B0604030504040204" pitchFamily="50" charset="-128"/>
            </a:endParaRPr>
          </a:p>
          <a:p>
            <a:pPr lvl="0" defTabSz="457200">
              <a:defRPr/>
            </a:pPr>
            <a:r>
              <a:rPr lang="ja-JP" altLang="en-US" sz="1200" dirty="0">
                <a:solidFill>
                  <a:srgbClr val="FF0000"/>
                </a:solidFill>
                <a:latin typeface="Meiryo UI" panose="020B0604030504040204" pitchFamily="50" charset="-128"/>
                <a:ea typeface="Meiryo UI" panose="020B0604030504040204" pitchFamily="50" charset="-128"/>
              </a:rPr>
              <a:t>○顧客へどのように訴求するのか（顧客はなぜサービスを利用をするのか、顧客へどうアプローチするのか）</a:t>
            </a:r>
          </a:p>
          <a:p>
            <a:pPr lvl="0" defTabSz="457200">
              <a:defRPr/>
            </a:pPr>
            <a:r>
              <a:rPr lang="ja-JP" altLang="en-US" sz="1200" dirty="0">
                <a:solidFill>
                  <a:srgbClr val="FF0000"/>
                </a:solidFill>
                <a:latin typeface="Meiryo UI" panose="020B0604030504040204" pitchFamily="50" charset="-128"/>
                <a:ea typeface="Meiryo UI" panose="020B0604030504040204" pitchFamily="50" charset="-128"/>
              </a:rPr>
              <a:t>○現時点での資金計画や人員計画などのリソースの調達，事業化に向けたアクションなど、可能な範囲でご記入ください。</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13" name="正方形/長方形 12"/>
          <p:cNvSpPr>
            <a:spLocks noChangeAspect="1"/>
          </p:cNvSpPr>
          <p:nvPr/>
        </p:nvSpPr>
        <p:spPr>
          <a:xfrm>
            <a:off x="7686676" y="6426344"/>
            <a:ext cx="828674" cy="304271"/>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Meiryo UI" panose="020B0604030504040204" pitchFamily="50" charset="-128"/>
                <a:ea typeface="Meiryo UI" panose="020B0604030504040204" pitchFamily="50" charset="-128"/>
              </a:rPr>
              <a:t>発展</a:t>
            </a:r>
            <a:r>
              <a:rPr kumimoji="1" lang="ja-JP" altLang="en-US" sz="1400" dirty="0">
                <a:solidFill>
                  <a:schemeClr val="bg1"/>
                </a:solidFill>
                <a:latin typeface="Meiryo UI" panose="020B0604030504040204" pitchFamily="50" charset="-128"/>
                <a:ea typeface="Meiryo UI" panose="020B0604030504040204" pitchFamily="50" charset="-128"/>
              </a:rPr>
              <a:t>性</a:t>
            </a:r>
          </a:p>
        </p:txBody>
      </p:sp>
      <p:sp>
        <p:nvSpPr>
          <p:cNvPr id="7" name="正方形/長方形 6"/>
          <p:cNvSpPr>
            <a:spLocks noChangeAspect="1"/>
          </p:cNvSpPr>
          <p:nvPr/>
        </p:nvSpPr>
        <p:spPr>
          <a:xfrm>
            <a:off x="6660232" y="6433063"/>
            <a:ext cx="828674" cy="300797"/>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Meiryo UI" panose="020B0604030504040204" pitchFamily="50" charset="-128"/>
                <a:ea typeface="Meiryo UI" panose="020B0604030504040204" pitchFamily="50" charset="-128"/>
              </a:rPr>
              <a:t>適合</a:t>
            </a:r>
            <a:r>
              <a:rPr kumimoji="1" lang="ja-JP" altLang="en-US" sz="1400" dirty="0">
                <a:solidFill>
                  <a:schemeClr val="bg1"/>
                </a:solidFill>
                <a:latin typeface="Meiryo UI" panose="020B0604030504040204" pitchFamily="50" charset="-128"/>
                <a:ea typeface="Meiryo UI" panose="020B0604030504040204" pitchFamily="50" charset="-128"/>
              </a:rPr>
              <a:t>性</a:t>
            </a:r>
          </a:p>
        </p:txBody>
      </p:sp>
    </p:spTree>
    <p:extLst>
      <p:ext uri="{BB962C8B-B14F-4D97-AF65-F5344CB8AC3E}">
        <p14:creationId xmlns:p14="http://schemas.microsoft.com/office/powerpoint/2010/main" val="1478393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３</a:t>
            </a:r>
            <a:r>
              <a:rPr kumimoji="1" lang="ja-JP" altLang="en-US" dirty="0"/>
              <a:t>．想定している実証</a:t>
            </a:r>
            <a:r>
              <a:rPr lang="ja-JP" altLang="en-US" dirty="0"/>
              <a:t>研究</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lang="ja-JP" altLang="en-US" dirty="0">
                <a:latin typeface="Meiryo UI" panose="020B0604030504040204" pitchFamily="50" charset="-128"/>
                <a:ea typeface="Meiryo UI" panose="020B0604030504040204" pitchFamily="50" charset="-128"/>
              </a:rPr>
              <a:t>（１）実証内容</a:t>
            </a: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3491880" y="5157192"/>
            <a:ext cx="4916830" cy="830997"/>
          </a:xfrm>
          <a:prstGeom prst="rect">
            <a:avLst/>
          </a:prstGeom>
          <a:noFill/>
          <a:ln w="6350">
            <a:solidFill>
              <a:schemeClr val="tx1"/>
            </a:solidFill>
            <a:prstDash val="dash"/>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2-(3)</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の「事業化」を実現するために、どのような実証</a:t>
            </a:r>
            <a:r>
              <a:rPr lang="ja-JP" altLang="en-US" sz="1200" dirty="0">
                <a:solidFill>
                  <a:srgbClr val="FF0000"/>
                </a:solidFill>
                <a:latin typeface="Meiryo UI" panose="020B0604030504040204" pitchFamily="50" charset="-128"/>
                <a:ea typeface="Meiryo UI" panose="020B0604030504040204" pitchFamily="50" charset="-128"/>
              </a:rPr>
              <a:t>研究</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を想定しているのかをご記入ください。</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dirty="0">
                <a:solidFill>
                  <a:srgbClr val="FF0000"/>
                </a:solidFill>
                <a:latin typeface="Meiryo UI" panose="020B0604030504040204" pitchFamily="50" charset="-128"/>
                <a:ea typeface="Meiryo UI" panose="020B0604030504040204" pitchFamily="50" charset="-128"/>
              </a:rPr>
              <a:t>（</a:t>
            </a:r>
            <a:r>
              <a:rPr lang="en-US" altLang="ja-JP" sz="1200" dirty="0">
                <a:solidFill>
                  <a:srgbClr val="FF0000"/>
                </a:solidFill>
                <a:latin typeface="Meiryo UI" panose="020B0604030504040204" pitchFamily="50" charset="-128"/>
                <a:ea typeface="Meiryo UI" panose="020B0604030504040204" pitchFamily="50" charset="-128"/>
              </a:rPr>
              <a:t>1</a:t>
            </a:r>
            <a:r>
              <a:rPr lang="ja-JP" altLang="en-US" sz="1200" dirty="0">
                <a:solidFill>
                  <a:srgbClr val="FF0000"/>
                </a:solidFill>
                <a:latin typeface="Meiryo UI" panose="020B0604030504040204" pitchFamily="50" charset="-128"/>
                <a:ea typeface="Meiryo UI" panose="020B0604030504040204" pitchFamily="50" charset="-128"/>
              </a:rPr>
              <a:t>）実証内容</a:t>
            </a:r>
            <a:r>
              <a:rPr lang="ja-JP" altLang="en-US" sz="1200" b="1" dirty="0">
                <a:solidFill>
                  <a:srgbClr val="FF0000"/>
                </a:solidFill>
                <a:latin typeface="Meiryo UI" panose="020B0604030504040204" pitchFamily="50" charset="-128"/>
                <a:ea typeface="Meiryo UI" panose="020B0604030504040204" pitchFamily="50" charset="-128"/>
              </a:rPr>
              <a:t>←具体的に記載をお願いします。</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9" name="正方形/長方形 8"/>
          <p:cNvSpPr>
            <a:spLocks noChangeAspect="1"/>
          </p:cNvSpPr>
          <p:nvPr/>
        </p:nvSpPr>
        <p:spPr>
          <a:xfrm>
            <a:off x="5607966" y="6425152"/>
            <a:ext cx="828674" cy="304271"/>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Meiryo UI" panose="020B0604030504040204" pitchFamily="50" charset="-128"/>
                <a:ea typeface="Meiryo UI" panose="020B0604030504040204" pitchFamily="50" charset="-128"/>
              </a:rPr>
              <a:t>適合</a:t>
            </a:r>
            <a:r>
              <a:rPr kumimoji="1" lang="ja-JP" altLang="en-US" sz="1400" dirty="0">
                <a:solidFill>
                  <a:schemeClr val="bg1"/>
                </a:solidFill>
                <a:latin typeface="Meiryo UI" panose="020B0604030504040204" pitchFamily="50" charset="-128"/>
                <a:ea typeface="Meiryo UI" panose="020B0604030504040204" pitchFamily="50" charset="-128"/>
              </a:rPr>
              <a:t>性</a:t>
            </a:r>
          </a:p>
        </p:txBody>
      </p:sp>
      <p:sp>
        <p:nvSpPr>
          <p:cNvPr id="11" name="正方形/長方形 10"/>
          <p:cNvSpPr>
            <a:spLocks noChangeAspect="1"/>
          </p:cNvSpPr>
          <p:nvPr/>
        </p:nvSpPr>
        <p:spPr>
          <a:xfrm>
            <a:off x="6566852" y="6425152"/>
            <a:ext cx="828674" cy="304271"/>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安全性</a:t>
            </a:r>
          </a:p>
        </p:txBody>
      </p:sp>
      <p:sp>
        <p:nvSpPr>
          <p:cNvPr id="12" name="正方形/長方形 11"/>
          <p:cNvSpPr>
            <a:spLocks noChangeAspect="1"/>
          </p:cNvSpPr>
          <p:nvPr/>
        </p:nvSpPr>
        <p:spPr>
          <a:xfrm>
            <a:off x="7525739" y="6428073"/>
            <a:ext cx="954979" cy="304271"/>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bg1"/>
                </a:solidFill>
                <a:latin typeface="Meiryo UI" panose="020B0604030504040204" pitchFamily="50" charset="-128"/>
                <a:ea typeface="Meiryo UI" panose="020B0604030504040204" pitchFamily="50" charset="-128"/>
              </a:rPr>
              <a:t>実現</a:t>
            </a:r>
            <a:r>
              <a:rPr kumimoji="1" lang="ja-JP" altLang="en-US" sz="1200" dirty="0">
                <a:solidFill>
                  <a:schemeClr val="bg1"/>
                </a:solidFill>
                <a:latin typeface="Meiryo UI" panose="020B0604030504040204" pitchFamily="50" charset="-128"/>
                <a:ea typeface="Meiryo UI" panose="020B0604030504040204" pitchFamily="50" charset="-128"/>
              </a:rPr>
              <a:t>可能性</a:t>
            </a:r>
          </a:p>
        </p:txBody>
      </p:sp>
    </p:spTree>
    <p:extLst>
      <p:ext uri="{BB962C8B-B14F-4D97-AF65-F5344CB8AC3E}">
        <p14:creationId xmlns:p14="http://schemas.microsoft.com/office/powerpoint/2010/main" val="1453401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３</a:t>
            </a:r>
            <a:r>
              <a:rPr kumimoji="1" lang="ja-JP" altLang="en-US" dirty="0"/>
              <a:t>．想定している実証</a:t>
            </a:r>
            <a:r>
              <a:rPr lang="ja-JP" altLang="en-US" dirty="0"/>
              <a:t>研究</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lang="ja-JP" altLang="en-US" dirty="0">
                <a:latin typeface="Meiryo UI" panose="020B0604030504040204" pitchFamily="50" charset="-128"/>
                <a:ea typeface="Meiryo UI" panose="020B0604030504040204" pitchFamily="50" charset="-128"/>
              </a:rPr>
              <a:t>（２）新規性</a:t>
            </a: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（３）実証フィールド及び対象者</a:t>
            </a: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3598520" y="4607303"/>
            <a:ext cx="4916830" cy="1569660"/>
          </a:xfrm>
          <a:prstGeom prst="rect">
            <a:avLst/>
          </a:prstGeom>
          <a:noFill/>
          <a:ln w="6350">
            <a:solidFill>
              <a:schemeClr val="tx1"/>
            </a:solidFill>
            <a:prstDash val="dash"/>
          </a:ln>
        </p:spPr>
        <p:txBody>
          <a:bodyPr wrap="square" rtlCol="0">
            <a:spAutoFit/>
          </a:bodyPr>
          <a:lstStyle/>
          <a:p>
            <a:pPr lvl="0" defTabSz="457200">
              <a:defRPr/>
            </a:pPr>
            <a:r>
              <a:rPr lang="en-US" altLang="ja-JP" sz="1200" dirty="0">
                <a:solidFill>
                  <a:srgbClr val="FF0000"/>
                </a:solidFill>
                <a:latin typeface="Meiryo UI" panose="020B0604030504040204" pitchFamily="50" charset="-128"/>
                <a:ea typeface="Meiryo UI" panose="020B0604030504040204" pitchFamily="50" charset="-128"/>
              </a:rPr>
              <a:t>2-(3)</a:t>
            </a:r>
            <a:r>
              <a:rPr lang="ja-JP" altLang="en-US" sz="1200" dirty="0">
                <a:solidFill>
                  <a:srgbClr val="FF0000"/>
                </a:solidFill>
                <a:latin typeface="Meiryo UI" panose="020B0604030504040204" pitchFamily="50" charset="-128"/>
                <a:ea typeface="Meiryo UI" panose="020B0604030504040204" pitchFamily="50" charset="-128"/>
              </a:rPr>
              <a:t>の「事業化」を実現するために、どのような実証研究を想定しているのかをご記入ください。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lvl="0" defTabSz="457200">
              <a:defRPr/>
            </a:pPr>
            <a:endParaRPr lang="en-US" altLang="ja-JP" sz="1200" dirty="0">
              <a:solidFill>
                <a:srgbClr val="FF0000"/>
              </a:solidFill>
              <a:latin typeface="Meiryo UI" panose="020B0604030504040204" pitchFamily="50" charset="-128"/>
              <a:ea typeface="Meiryo UI" panose="020B0604030504040204" pitchFamily="50" charset="-128"/>
            </a:endParaRPr>
          </a:p>
          <a:p>
            <a:pPr defTabSz="457200">
              <a:defRPr/>
            </a:pPr>
            <a:r>
              <a:rPr lang="ja-JP" altLang="en-US" sz="1200" dirty="0">
                <a:solidFill>
                  <a:srgbClr val="FF0000"/>
                </a:solidFill>
                <a:latin typeface="Meiryo UI" panose="020B0604030504040204" pitchFamily="50" charset="-128"/>
                <a:ea typeface="Meiryo UI" panose="020B0604030504040204" pitchFamily="50" charset="-128"/>
              </a:rPr>
              <a:t>（</a:t>
            </a:r>
            <a:r>
              <a:rPr lang="en-US" altLang="ja-JP" sz="1200" dirty="0">
                <a:solidFill>
                  <a:srgbClr val="FF0000"/>
                </a:solidFill>
                <a:latin typeface="Meiryo UI" panose="020B0604030504040204" pitchFamily="50" charset="-128"/>
                <a:ea typeface="Meiryo UI" panose="020B0604030504040204" pitchFamily="50" charset="-128"/>
              </a:rPr>
              <a:t>2</a:t>
            </a:r>
            <a:r>
              <a:rPr lang="ja-JP" altLang="en-US" sz="1200" dirty="0">
                <a:solidFill>
                  <a:srgbClr val="FF0000"/>
                </a:solidFill>
                <a:latin typeface="Meiryo UI" panose="020B0604030504040204" pitchFamily="50" charset="-128"/>
                <a:ea typeface="Meiryo UI" panose="020B0604030504040204" pitchFamily="50" charset="-128"/>
              </a:rPr>
              <a:t>）新規性</a:t>
            </a:r>
            <a:endParaRPr lang="en-US" altLang="ja-JP" sz="1200" dirty="0">
              <a:solidFill>
                <a:srgbClr val="FF0000"/>
              </a:solidFill>
              <a:latin typeface="Meiryo UI" panose="020B0604030504040204" pitchFamily="50" charset="-128"/>
              <a:ea typeface="Meiryo UI" panose="020B0604030504040204" pitchFamily="50" charset="-128"/>
            </a:endParaRPr>
          </a:p>
          <a:p>
            <a:pPr defTabSz="457200">
              <a:defRPr/>
            </a:pPr>
            <a:r>
              <a:rPr lang="en-US" altLang="ja-JP" sz="1200" u="sng" dirty="0">
                <a:solidFill>
                  <a:srgbClr val="FF0000"/>
                </a:solidFill>
                <a:latin typeface="Meiryo UI" panose="020B0604030504040204" pitchFamily="50" charset="-128"/>
                <a:ea typeface="Meiryo UI" panose="020B0604030504040204" pitchFamily="50" charset="-128"/>
              </a:rPr>
              <a:t>※</a:t>
            </a:r>
            <a:r>
              <a:rPr lang="ja-JP" altLang="en-US" sz="1200" u="sng" dirty="0">
                <a:solidFill>
                  <a:srgbClr val="FF0000"/>
                </a:solidFill>
                <a:latin typeface="Meiryo UI" panose="020B0604030504040204" pitchFamily="50" charset="-128"/>
                <a:ea typeface="Meiryo UI" panose="020B0604030504040204" pitchFamily="50" charset="-128"/>
              </a:rPr>
              <a:t>他自治体との連携実績がある場合は、本県での取組みが他自治体での取組みと何が違うのかを具体的に説明してください。</a:t>
            </a:r>
            <a:endParaRPr lang="en-US" altLang="ja-JP" sz="1200" u="sng" dirty="0">
              <a:solidFill>
                <a:srgbClr val="FF0000"/>
              </a:solidFill>
              <a:latin typeface="Meiryo UI" panose="020B0604030504040204" pitchFamily="50" charset="-128"/>
              <a:ea typeface="Meiryo UI" panose="020B0604030504040204" pitchFamily="50" charset="-128"/>
            </a:endParaRPr>
          </a:p>
          <a:p>
            <a:pPr defTabSz="457200">
              <a:defRPr/>
            </a:pPr>
            <a:r>
              <a:rPr lang="ja-JP" altLang="en-US" sz="1200" dirty="0">
                <a:solidFill>
                  <a:srgbClr val="FF0000"/>
                </a:solidFill>
                <a:latin typeface="Meiryo UI" panose="020B0604030504040204" pitchFamily="50" charset="-128"/>
                <a:ea typeface="Meiryo UI" panose="020B0604030504040204" pitchFamily="50" charset="-128"/>
              </a:rPr>
              <a:t>（</a:t>
            </a:r>
            <a:r>
              <a:rPr lang="en-US" altLang="ja-JP" sz="1200" dirty="0">
                <a:solidFill>
                  <a:srgbClr val="FF0000"/>
                </a:solidFill>
                <a:latin typeface="Meiryo UI" panose="020B0604030504040204" pitchFamily="50" charset="-128"/>
                <a:ea typeface="Meiryo UI" panose="020B0604030504040204" pitchFamily="50" charset="-128"/>
              </a:rPr>
              <a:t>3</a:t>
            </a:r>
            <a:r>
              <a:rPr lang="ja-JP" altLang="en-US" sz="1200" dirty="0">
                <a:solidFill>
                  <a:srgbClr val="FF0000"/>
                </a:solidFill>
                <a:latin typeface="Meiryo UI" panose="020B0604030504040204" pitchFamily="50" charset="-128"/>
                <a:ea typeface="Meiryo UI" panose="020B0604030504040204" pitchFamily="50" charset="-128"/>
              </a:rPr>
              <a:t>）実証フィールド及び対象者</a:t>
            </a:r>
            <a:endParaRPr lang="en-US" altLang="ja-JP" sz="1200" dirty="0">
              <a:solidFill>
                <a:srgbClr val="FF0000"/>
              </a:solidFill>
              <a:latin typeface="Meiryo UI" panose="020B0604030504040204" pitchFamily="50" charset="-128"/>
              <a:ea typeface="Meiryo UI" panose="020B0604030504040204" pitchFamily="50" charset="-128"/>
            </a:endParaRPr>
          </a:p>
          <a:p>
            <a:pPr defTabSz="457200">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実証フィールド、想定人数のほか，属性を具体的にご記入ください。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9" name="正方形/長方形 8"/>
          <p:cNvSpPr>
            <a:spLocks noChangeAspect="1"/>
          </p:cNvSpPr>
          <p:nvPr/>
        </p:nvSpPr>
        <p:spPr>
          <a:xfrm>
            <a:off x="5607966" y="6425152"/>
            <a:ext cx="828674" cy="304271"/>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Meiryo UI" panose="020B0604030504040204" pitchFamily="50" charset="-128"/>
                <a:ea typeface="Meiryo UI" panose="020B0604030504040204" pitchFamily="50" charset="-128"/>
              </a:rPr>
              <a:t>適合</a:t>
            </a:r>
            <a:r>
              <a:rPr kumimoji="1" lang="ja-JP" altLang="en-US" sz="1400" dirty="0">
                <a:solidFill>
                  <a:schemeClr val="bg1"/>
                </a:solidFill>
                <a:latin typeface="Meiryo UI" panose="020B0604030504040204" pitchFamily="50" charset="-128"/>
                <a:ea typeface="Meiryo UI" panose="020B0604030504040204" pitchFamily="50" charset="-128"/>
              </a:rPr>
              <a:t>性</a:t>
            </a:r>
          </a:p>
        </p:txBody>
      </p:sp>
      <p:sp>
        <p:nvSpPr>
          <p:cNvPr id="11" name="正方形/長方形 10"/>
          <p:cNvSpPr>
            <a:spLocks noChangeAspect="1"/>
          </p:cNvSpPr>
          <p:nvPr/>
        </p:nvSpPr>
        <p:spPr>
          <a:xfrm>
            <a:off x="6566852" y="6425152"/>
            <a:ext cx="828674" cy="304271"/>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安全性</a:t>
            </a:r>
          </a:p>
        </p:txBody>
      </p:sp>
      <p:sp>
        <p:nvSpPr>
          <p:cNvPr id="12" name="正方形/長方形 11"/>
          <p:cNvSpPr>
            <a:spLocks noChangeAspect="1"/>
          </p:cNvSpPr>
          <p:nvPr/>
        </p:nvSpPr>
        <p:spPr>
          <a:xfrm>
            <a:off x="7525739" y="6428073"/>
            <a:ext cx="954979" cy="304271"/>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bg1"/>
                </a:solidFill>
                <a:latin typeface="Meiryo UI" panose="020B0604030504040204" pitchFamily="50" charset="-128"/>
                <a:ea typeface="Meiryo UI" panose="020B0604030504040204" pitchFamily="50" charset="-128"/>
              </a:rPr>
              <a:t>実現</a:t>
            </a:r>
            <a:r>
              <a:rPr kumimoji="1" lang="ja-JP" altLang="en-US" sz="1200" dirty="0">
                <a:solidFill>
                  <a:schemeClr val="bg1"/>
                </a:solidFill>
                <a:latin typeface="Meiryo UI" panose="020B0604030504040204" pitchFamily="50" charset="-128"/>
                <a:ea typeface="Meiryo UI" panose="020B0604030504040204" pitchFamily="50" charset="-128"/>
              </a:rPr>
              <a:t>可能性</a:t>
            </a:r>
          </a:p>
        </p:txBody>
      </p:sp>
    </p:spTree>
    <p:extLst>
      <p:ext uri="{BB962C8B-B14F-4D97-AF65-F5344CB8AC3E}">
        <p14:creationId xmlns:p14="http://schemas.microsoft.com/office/powerpoint/2010/main" val="3167390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３</a:t>
            </a:r>
            <a:r>
              <a:rPr kumimoji="1" lang="ja-JP" altLang="en-US" dirty="0"/>
              <a:t>．想定している実証</a:t>
            </a:r>
            <a:r>
              <a:rPr lang="ja-JP" altLang="en-US" dirty="0"/>
              <a:t>研究</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lang="ja-JP" altLang="en-US" dirty="0"/>
              <a:t>（４）組織・体制</a:t>
            </a:r>
            <a:endParaRPr lang="en-US" altLang="ja-JP" dirty="0"/>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（５）その他</a:t>
            </a: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3547436" y="2852936"/>
            <a:ext cx="4988838" cy="2862322"/>
          </a:xfrm>
          <a:prstGeom prst="rect">
            <a:avLst/>
          </a:prstGeom>
          <a:noFill/>
          <a:ln w="6350">
            <a:solidFill>
              <a:schemeClr val="tx1"/>
            </a:solidFill>
            <a:prstDash val="dash"/>
          </a:ln>
        </p:spPr>
        <p:txBody>
          <a:bodyPr wrap="square" rtlCol="0">
            <a:spAutoFit/>
          </a:bodyPr>
          <a:lstStyle/>
          <a:p>
            <a:pPr lvl="0" defTabSz="457200">
              <a:defRPr/>
            </a:pPr>
            <a:r>
              <a:rPr lang="en-US" altLang="ja-JP" sz="1200" dirty="0">
                <a:solidFill>
                  <a:srgbClr val="FF0000"/>
                </a:solidFill>
                <a:latin typeface="Meiryo UI" panose="020B0604030504040204" pitchFamily="50" charset="-128"/>
                <a:ea typeface="Meiryo UI" panose="020B0604030504040204" pitchFamily="50" charset="-128"/>
              </a:rPr>
              <a:t>2-(3)</a:t>
            </a:r>
            <a:r>
              <a:rPr lang="ja-JP" altLang="en-US" sz="1200" dirty="0">
                <a:solidFill>
                  <a:srgbClr val="FF0000"/>
                </a:solidFill>
                <a:latin typeface="Meiryo UI" panose="020B0604030504040204" pitchFamily="50" charset="-128"/>
                <a:ea typeface="Meiryo UI" panose="020B0604030504040204" pitchFamily="50" charset="-128"/>
              </a:rPr>
              <a:t>の「事業化」を実現するために、どのような実証研究を想定しているのかをご記入ください。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lvl="0" defTabSz="457200">
              <a:defRPr/>
            </a:pPr>
            <a:endParaRPr lang="en-US" altLang="ja-JP" sz="1200" dirty="0">
              <a:solidFill>
                <a:srgbClr val="FF0000"/>
              </a:solidFill>
              <a:latin typeface="Meiryo UI" panose="020B0604030504040204" pitchFamily="50" charset="-128"/>
              <a:ea typeface="Meiryo UI" panose="020B0604030504040204" pitchFamily="50" charset="-128"/>
            </a:endParaRPr>
          </a:p>
          <a:p>
            <a:pPr lvl="0" defTabSz="457200">
              <a:defRPr/>
            </a:pPr>
            <a:r>
              <a:rPr lang="ja-JP" altLang="en-US" sz="1200" dirty="0">
                <a:solidFill>
                  <a:srgbClr val="FF0000"/>
                </a:solidFill>
                <a:latin typeface="Meiryo UI" panose="020B0604030504040204" pitchFamily="50" charset="-128"/>
                <a:ea typeface="Meiryo UI" panose="020B0604030504040204" pitchFamily="50" charset="-128"/>
              </a:rPr>
              <a:t>④組織・体制</a:t>
            </a:r>
            <a:endParaRPr lang="en-US" altLang="ja-JP" sz="1200" dirty="0">
              <a:solidFill>
                <a:srgbClr val="FF0000"/>
              </a:solidFill>
              <a:latin typeface="Meiryo UI" panose="020B0604030504040204" pitchFamily="50" charset="-128"/>
              <a:ea typeface="Meiryo UI" panose="020B0604030504040204" pitchFamily="50" charset="-128"/>
            </a:endParaRPr>
          </a:p>
          <a:p>
            <a:pPr lvl="0" defTabSz="457200">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実証実験に向けたかがわ</a:t>
            </a:r>
            <a:r>
              <a:rPr lang="en-US" altLang="ja-JP" sz="1200" dirty="0">
                <a:solidFill>
                  <a:srgbClr val="FF0000"/>
                </a:solidFill>
                <a:latin typeface="Meiryo UI" panose="020B0604030504040204" pitchFamily="50" charset="-128"/>
                <a:ea typeface="Meiryo UI" panose="020B0604030504040204" pitchFamily="50" charset="-128"/>
              </a:rPr>
              <a:t>DX</a:t>
            </a: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rPr>
              <a:t>Lab</a:t>
            </a:r>
            <a:r>
              <a:rPr lang="ja-JP" altLang="en-US" sz="1200" dirty="0">
                <a:solidFill>
                  <a:srgbClr val="FF0000"/>
                </a:solidFill>
                <a:latin typeface="Meiryo UI" panose="020B0604030504040204" pitchFamily="50" charset="-128"/>
                <a:ea typeface="Meiryo UI" panose="020B0604030504040204" pitchFamily="50" charset="-128"/>
              </a:rPr>
              <a:t>における活動の参画体制（組織・人員）</a:t>
            </a:r>
            <a:endParaRPr lang="en-US" altLang="ja-JP" sz="1200" dirty="0">
              <a:solidFill>
                <a:srgbClr val="FF0000"/>
              </a:solidFill>
              <a:latin typeface="Meiryo UI" panose="020B0604030504040204" pitchFamily="50" charset="-128"/>
              <a:ea typeface="Meiryo UI" panose="020B0604030504040204" pitchFamily="50" charset="-128"/>
            </a:endParaRPr>
          </a:p>
          <a:p>
            <a:pPr lvl="0" defTabSz="457200">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連携が可能な団体等の記載</a:t>
            </a:r>
            <a:endParaRPr lang="en-US" altLang="ja-JP" sz="1200" dirty="0">
              <a:solidFill>
                <a:srgbClr val="FF0000"/>
              </a:solidFill>
              <a:latin typeface="Meiryo UI" panose="020B0604030504040204" pitchFamily="50" charset="-128"/>
              <a:ea typeface="Meiryo UI" panose="020B0604030504040204" pitchFamily="50" charset="-128"/>
            </a:endParaRPr>
          </a:p>
          <a:p>
            <a:pPr lvl="0" defTabSz="457200">
              <a:defRPr/>
            </a:pPr>
            <a:endParaRPr lang="en-US" altLang="ja-JP" sz="1200" dirty="0">
              <a:solidFill>
                <a:srgbClr val="FF0000"/>
              </a:solidFill>
              <a:latin typeface="Meiryo UI" panose="020B0604030504040204" pitchFamily="50" charset="-128"/>
              <a:ea typeface="Meiryo UI" panose="020B0604030504040204" pitchFamily="50" charset="-128"/>
            </a:endParaRPr>
          </a:p>
          <a:p>
            <a:pPr lvl="0" defTabSz="457200">
              <a:defRPr/>
            </a:pPr>
            <a:r>
              <a:rPr lang="ja-JP" altLang="en-US" sz="1200" dirty="0">
                <a:solidFill>
                  <a:srgbClr val="FF0000"/>
                </a:solidFill>
                <a:latin typeface="Meiryo UI" panose="020B0604030504040204" pitchFamily="50" charset="-128"/>
                <a:ea typeface="Meiryo UI" panose="020B0604030504040204" pitchFamily="50" charset="-128"/>
              </a:rPr>
              <a:t>⑤その他</a:t>
            </a:r>
            <a:endParaRPr lang="en-US" altLang="ja-JP" sz="1200" dirty="0">
              <a:solidFill>
                <a:srgbClr val="FF0000"/>
              </a:solidFill>
              <a:latin typeface="Meiryo UI" panose="020B0604030504040204" pitchFamily="50" charset="-128"/>
              <a:ea typeface="Meiryo UI" panose="020B0604030504040204" pitchFamily="50" charset="-128"/>
            </a:endParaRPr>
          </a:p>
          <a:p>
            <a:pPr lvl="0" defTabSz="457200">
              <a:defRPr/>
            </a:pPr>
            <a:r>
              <a:rPr lang="ja-JP" altLang="en-US" sz="1200" dirty="0">
                <a:solidFill>
                  <a:srgbClr val="FF0000"/>
                </a:solidFill>
                <a:latin typeface="Meiryo UI" panose="020B0604030504040204" pitchFamily="50" charset="-128"/>
                <a:ea typeface="Meiryo UI" panose="020B0604030504040204" pitchFamily="50" charset="-128"/>
              </a:rPr>
              <a:t>○実施フロー　</a:t>
            </a:r>
            <a:endParaRPr lang="en-US" altLang="ja-JP" sz="1200" b="1" dirty="0">
              <a:solidFill>
                <a:srgbClr val="FF0000"/>
              </a:solidFill>
              <a:latin typeface="Meiryo UI" panose="020B0604030504040204" pitchFamily="50" charset="-128"/>
              <a:ea typeface="Meiryo UI" panose="020B0604030504040204" pitchFamily="50" charset="-128"/>
            </a:endParaRPr>
          </a:p>
          <a:p>
            <a:pPr lvl="0" defTabSz="457200">
              <a:defRPr/>
            </a:pPr>
            <a:r>
              <a:rPr lang="ja-JP" altLang="en-US" sz="1200" dirty="0">
                <a:solidFill>
                  <a:srgbClr val="FF0000"/>
                </a:solidFill>
                <a:latin typeface="Meiryo UI" panose="020B0604030504040204" pitchFamily="50" charset="-128"/>
                <a:ea typeface="Meiryo UI" panose="020B0604030504040204" pitchFamily="50" charset="-128"/>
              </a:rPr>
              <a:t>○実証期間　　</a:t>
            </a:r>
            <a:endParaRPr lang="en-US" altLang="ja-JP" sz="1200" dirty="0">
              <a:solidFill>
                <a:srgbClr val="FF0000"/>
              </a:solidFill>
              <a:latin typeface="Meiryo UI" panose="020B0604030504040204" pitchFamily="50" charset="-128"/>
              <a:ea typeface="Meiryo UI" panose="020B0604030504040204" pitchFamily="50" charset="-128"/>
            </a:endParaRPr>
          </a:p>
          <a:p>
            <a:pPr defTabSz="457200">
              <a:defRPr/>
            </a:pPr>
            <a:r>
              <a:rPr lang="ja-JP" altLang="en-US" sz="1200" dirty="0">
                <a:solidFill>
                  <a:srgbClr val="FF0000"/>
                </a:solidFill>
                <a:latin typeface="Meiryo UI" panose="020B0604030504040204" pitchFamily="50" charset="-128"/>
                <a:ea typeface="Meiryo UI" panose="020B0604030504040204" pitchFamily="50" charset="-128"/>
              </a:rPr>
              <a:t>○安全性・信頼性の担保、サポート体制</a:t>
            </a:r>
            <a:endParaRPr lang="en-US" altLang="ja-JP" sz="1200" dirty="0">
              <a:solidFill>
                <a:srgbClr val="FF0000"/>
              </a:solidFill>
              <a:latin typeface="Meiryo UI" panose="020B0604030504040204" pitchFamily="50" charset="-128"/>
              <a:ea typeface="Meiryo UI" panose="020B0604030504040204" pitchFamily="50" charset="-128"/>
            </a:endParaRPr>
          </a:p>
          <a:p>
            <a:pPr lvl="0" defTabSz="457200">
              <a:defRPr/>
            </a:pPr>
            <a:r>
              <a:rPr lang="ja-JP" altLang="en-US" sz="1200" dirty="0">
                <a:solidFill>
                  <a:srgbClr val="FF0000"/>
                </a:solidFill>
                <a:latin typeface="Meiryo UI" panose="020B0604030504040204" pitchFamily="50" charset="-128"/>
                <a:ea typeface="Meiryo UI" panose="020B0604030504040204" pitchFamily="50" charset="-128"/>
              </a:rPr>
              <a:t>など、想定している内容を具体的に記入してください。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lvl="0" defTabSz="457200">
              <a:defRPr/>
            </a:pPr>
            <a:endParaRPr lang="en-US" altLang="ja-JP" sz="1200" dirty="0">
              <a:solidFill>
                <a:srgbClr val="FF0000"/>
              </a:solidFill>
              <a:latin typeface="Meiryo UI" panose="020B0604030504040204" pitchFamily="50" charset="-128"/>
              <a:ea typeface="Meiryo UI" panose="020B0604030504040204" pitchFamily="50" charset="-128"/>
            </a:endParaRPr>
          </a:p>
          <a:p>
            <a:pPr lvl="0" defTabSz="457200">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ページが不足する場合，追加してください。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 name="正方形/長方形 8"/>
          <p:cNvSpPr>
            <a:spLocks noChangeAspect="1"/>
          </p:cNvSpPr>
          <p:nvPr/>
        </p:nvSpPr>
        <p:spPr>
          <a:xfrm>
            <a:off x="5607966" y="6425152"/>
            <a:ext cx="828674" cy="304271"/>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Meiryo UI" panose="020B0604030504040204" pitchFamily="50" charset="-128"/>
                <a:ea typeface="Meiryo UI" panose="020B0604030504040204" pitchFamily="50" charset="-128"/>
              </a:rPr>
              <a:t>適合</a:t>
            </a:r>
            <a:r>
              <a:rPr kumimoji="1" lang="ja-JP" altLang="en-US" sz="1400" dirty="0">
                <a:solidFill>
                  <a:schemeClr val="bg1"/>
                </a:solidFill>
                <a:latin typeface="Meiryo UI" panose="020B0604030504040204" pitchFamily="50" charset="-128"/>
                <a:ea typeface="Meiryo UI" panose="020B0604030504040204" pitchFamily="50" charset="-128"/>
              </a:rPr>
              <a:t>性</a:t>
            </a:r>
          </a:p>
        </p:txBody>
      </p:sp>
      <p:sp>
        <p:nvSpPr>
          <p:cNvPr id="11" name="正方形/長方形 10"/>
          <p:cNvSpPr>
            <a:spLocks noChangeAspect="1"/>
          </p:cNvSpPr>
          <p:nvPr/>
        </p:nvSpPr>
        <p:spPr>
          <a:xfrm>
            <a:off x="6566852" y="6425152"/>
            <a:ext cx="828674" cy="304271"/>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安全性</a:t>
            </a:r>
          </a:p>
        </p:txBody>
      </p:sp>
      <p:sp>
        <p:nvSpPr>
          <p:cNvPr id="12" name="正方形/長方形 11"/>
          <p:cNvSpPr>
            <a:spLocks noChangeAspect="1"/>
          </p:cNvSpPr>
          <p:nvPr/>
        </p:nvSpPr>
        <p:spPr>
          <a:xfrm>
            <a:off x="7525739" y="6428073"/>
            <a:ext cx="954979" cy="304271"/>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bg1"/>
                </a:solidFill>
                <a:latin typeface="Meiryo UI" panose="020B0604030504040204" pitchFamily="50" charset="-128"/>
                <a:ea typeface="Meiryo UI" panose="020B0604030504040204" pitchFamily="50" charset="-128"/>
              </a:rPr>
              <a:t>実現</a:t>
            </a:r>
            <a:r>
              <a:rPr kumimoji="1" lang="ja-JP" altLang="en-US" sz="1200" dirty="0">
                <a:solidFill>
                  <a:schemeClr val="bg1"/>
                </a:solidFill>
                <a:latin typeface="Meiryo UI" panose="020B0604030504040204" pitchFamily="50" charset="-128"/>
                <a:ea typeface="Meiryo UI" panose="020B0604030504040204" pitchFamily="50" charset="-128"/>
              </a:rPr>
              <a:t>可能性</a:t>
            </a:r>
          </a:p>
        </p:txBody>
      </p:sp>
    </p:spTree>
    <p:extLst>
      <p:ext uri="{BB962C8B-B14F-4D97-AF65-F5344CB8AC3E}">
        <p14:creationId xmlns:p14="http://schemas.microsoft.com/office/powerpoint/2010/main" val="2843979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３．想定している実証研究</a:t>
            </a:r>
            <a:endParaRPr kumimoji="1"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3372159075"/>
              </p:ext>
            </p:extLst>
          </p:nvPr>
        </p:nvGraphicFramePr>
        <p:xfrm>
          <a:off x="628649" y="1700808"/>
          <a:ext cx="7865114" cy="2878396"/>
        </p:xfrm>
        <a:graphic>
          <a:graphicData uri="http://schemas.openxmlformats.org/drawingml/2006/table">
            <a:tbl>
              <a:tblPr firstRow="1" bandRow="1">
                <a:tableStyleId>{2D5ABB26-0587-4C30-8999-92F81FD0307C}</a:tableStyleId>
              </a:tblPr>
              <a:tblGrid>
                <a:gridCol w="3322332">
                  <a:extLst>
                    <a:ext uri="{9D8B030D-6E8A-4147-A177-3AD203B41FA5}">
                      <a16:colId xmlns:a16="http://schemas.microsoft.com/office/drawing/2014/main" val="20000"/>
                    </a:ext>
                  </a:extLst>
                </a:gridCol>
                <a:gridCol w="1649866">
                  <a:extLst>
                    <a:ext uri="{9D8B030D-6E8A-4147-A177-3AD203B41FA5}">
                      <a16:colId xmlns:a16="http://schemas.microsoft.com/office/drawing/2014/main" val="20001"/>
                    </a:ext>
                  </a:extLst>
                </a:gridCol>
                <a:gridCol w="2892916">
                  <a:extLst>
                    <a:ext uri="{9D8B030D-6E8A-4147-A177-3AD203B41FA5}">
                      <a16:colId xmlns:a16="http://schemas.microsoft.com/office/drawing/2014/main" val="20002"/>
                    </a:ext>
                  </a:extLst>
                </a:gridCol>
              </a:tblGrid>
              <a:tr h="439996">
                <a:tc>
                  <a:txBody>
                    <a:bodyPr/>
                    <a:lstStyle/>
                    <a:p>
                      <a:pPr algn="ctr"/>
                      <a:r>
                        <a:rPr kumimoji="1" lang="ja-JP" altLang="en-US" sz="1400" b="1" dirty="0">
                          <a:solidFill>
                            <a:schemeClr val="bg1"/>
                          </a:solidFill>
                        </a:rPr>
                        <a:t>科目</a:t>
                      </a: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kumimoji="1" lang="ja-JP" altLang="en-US" sz="1400" b="1" dirty="0">
                          <a:solidFill>
                            <a:schemeClr val="bg1"/>
                          </a:solidFill>
                        </a:rPr>
                        <a:t>金額（円）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kumimoji="1" lang="ja-JP" altLang="en-US" sz="1400" b="1" dirty="0">
                          <a:solidFill>
                            <a:schemeClr val="bg1"/>
                          </a:solidFill>
                        </a:rPr>
                        <a:t>備考（用途、積算基礎等）</a:t>
                      </a: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301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5368791"/>
                  </a:ext>
                </a:extLst>
              </a:tr>
              <a:tr h="301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1457159"/>
                  </a:ext>
                </a:extLst>
              </a:tr>
              <a:tr h="301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3575429"/>
                  </a:ext>
                </a:extLst>
              </a:tr>
              <a:tr h="301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6787230"/>
                  </a:ext>
                </a:extLst>
              </a:tr>
              <a:tr h="301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60354834"/>
                  </a:ext>
                </a:extLst>
              </a:tr>
              <a:tr h="301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143142"/>
                  </a:ext>
                </a:extLst>
              </a:tr>
              <a:tr h="301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96448304"/>
                  </a:ext>
                </a:extLst>
              </a:tr>
              <a:tr h="25642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事業費合計</a:t>
                      </a: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1400" dirty="0"/>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4" name="正方形/長方形 13"/>
          <p:cNvSpPr>
            <a:spLocks noChangeAspect="1"/>
          </p:cNvSpPr>
          <p:nvPr/>
        </p:nvSpPr>
        <p:spPr>
          <a:xfrm>
            <a:off x="7560371" y="6386833"/>
            <a:ext cx="954979" cy="304271"/>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bg1"/>
                </a:solidFill>
                <a:latin typeface="Meiryo UI" panose="020B0604030504040204" pitchFamily="50" charset="-128"/>
                <a:ea typeface="Meiryo UI" panose="020B0604030504040204" pitchFamily="50" charset="-128"/>
              </a:rPr>
              <a:t>実現</a:t>
            </a:r>
            <a:r>
              <a:rPr kumimoji="1" lang="ja-JP" altLang="en-US" sz="1200" dirty="0">
                <a:solidFill>
                  <a:schemeClr val="bg1"/>
                </a:solidFill>
                <a:latin typeface="Meiryo UI" panose="020B0604030504040204" pitchFamily="50" charset="-128"/>
                <a:ea typeface="Meiryo UI" panose="020B0604030504040204" pitchFamily="50" charset="-128"/>
              </a:rPr>
              <a:t>可能性</a:t>
            </a:r>
          </a:p>
        </p:txBody>
      </p:sp>
      <p:sp>
        <p:nvSpPr>
          <p:cNvPr id="7" name="テキスト ボックス 6"/>
          <p:cNvSpPr txBox="1"/>
          <p:nvPr/>
        </p:nvSpPr>
        <p:spPr>
          <a:xfrm>
            <a:off x="628649" y="5078360"/>
            <a:ext cx="7865114" cy="1200329"/>
          </a:xfrm>
          <a:prstGeom prst="rect">
            <a:avLst/>
          </a:prstGeom>
          <a:noFill/>
          <a:ln w="6350">
            <a:solidFill>
              <a:schemeClr val="tx1"/>
            </a:solidFill>
            <a:prstDash val="dash"/>
          </a:ln>
        </p:spPr>
        <p:txBody>
          <a:bodyPr wrap="square" rtlCol="0">
            <a:spAutoFit/>
          </a:bodyPr>
          <a:lstStyle/>
          <a:p>
            <a:pPr defTabSz="457200">
              <a:defRPr/>
            </a:pPr>
            <a:r>
              <a:rPr lang="en-US" altLang="ja-JP" sz="1200" dirty="0">
                <a:solidFill>
                  <a:srgbClr val="FF0000"/>
                </a:solidFill>
                <a:latin typeface="Meiryo UI" panose="020B0604030504040204" pitchFamily="50" charset="-128"/>
                <a:ea typeface="Meiryo UI" panose="020B0604030504040204" pitchFamily="50" charset="-128"/>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想定している実証</a:t>
            </a:r>
            <a:r>
              <a:rPr lang="ja-JP" altLang="en-US" sz="1200" dirty="0">
                <a:solidFill>
                  <a:srgbClr val="FF0000"/>
                </a:solidFill>
                <a:latin typeface="Meiryo UI" panose="020B0604030504040204" pitchFamily="50" charset="-128"/>
                <a:ea typeface="Meiryo UI" panose="020B0604030504040204" pitchFamily="50" charset="-128"/>
              </a:rPr>
              <a:t>研究</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における事業費計画（案）をご記入ください。</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defTabSz="457200">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県からの実証費用の一部支援については、事業者との応分の負担とし、</a:t>
            </a:r>
            <a:r>
              <a:rPr lang="en-US" altLang="ja-JP" sz="1200" dirty="0">
                <a:solidFill>
                  <a:srgbClr val="FF0000"/>
                </a:solidFill>
                <a:latin typeface="Meiryo UI" panose="020B0604030504040204" pitchFamily="50" charset="-128"/>
                <a:ea typeface="Meiryo UI" panose="020B0604030504040204" pitchFamily="50" charset="-128"/>
              </a:rPr>
              <a:t>1,000</a:t>
            </a:r>
            <a:r>
              <a:rPr lang="ja-JP" altLang="en-US" sz="1200" dirty="0">
                <a:solidFill>
                  <a:srgbClr val="FF0000"/>
                </a:solidFill>
                <a:latin typeface="Meiryo UI" panose="020B0604030504040204" pitchFamily="50" charset="-128"/>
                <a:ea typeface="Meiryo UI" panose="020B0604030504040204" pitchFamily="50" charset="-128"/>
              </a:rPr>
              <a:t>万円を上限額（定額）とします。</a:t>
            </a:r>
            <a:endParaRPr lang="en-US" altLang="ja-JP" sz="1200" dirty="0">
              <a:solidFill>
                <a:srgbClr val="FF0000"/>
              </a:solidFill>
              <a:latin typeface="Meiryo UI" panose="020B0604030504040204" pitchFamily="50" charset="-128"/>
              <a:ea typeface="Meiryo UI" panose="020B0604030504040204" pitchFamily="50" charset="-128"/>
            </a:endParaRPr>
          </a:p>
          <a:p>
            <a:pPr defTabSz="457200">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人件費は補助対象外です。</a:t>
            </a:r>
            <a:endParaRPr lang="en-US" altLang="ja-JP" sz="1200" dirty="0">
              <a:solidFill>
                <a:srgbClr val="FF0000"/>
              </a:solidFill>
              <a:latin typeface="Meiryo UI" panose="020B0604030504040204" pitchFamily="50" charset="-128"/>
              <a:ea typeface="Meiryo UI" panose="020B0604030504040204" pitchFamily="50" charset="-128"/>
            </a:endParaRPr>
          </a:p>
          <a:p>
            <a:pPr defTabSz="457200">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県が支援する費用以外は事業者の投資となります。</a:t>
            </a:r>
            <a:endParaRPr lang="en-US" altLang="ja-JP" sz="1200" dirty="0">
              <a:solidFill>
                <a:srgbClr val="FF0000"/>
              </a:solidFill>
              <a:latin typeface="Meiryo UI" panose="020B0604030504040204" pitchFamily="50" charset="-128"/>
              <a:ea typeface="Meiryo UI" panose="020B0604030504040204" pitchFamily="50" charset="-128"/>
            </a:endParaRPr>
          </a:p>
          <a:p>
            <a:pPr defTabSz="457200">
              <a:defRPr/>
            </a:pP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事業費計画は現段階の案のため、</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WG</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活動を通じた検討を踏まえ事業費の増減は可能です。実証研究計画書の中で最終の事業費計画を提出していただきます。</a:t>
            </a:r>
          </a:p>
        </p:txBody>
      </p:sp>
      <p:sp>
        <p:nvSpPr>
          <p:cNvPr id="8" name="コンテンツ プレースホルダー 4"/>
          <p:cNvSpPr>
            <a:spLocks noGrp="1"/>
          </p:cNvSpPr>
          <p:nvPr>
            <p:ph idx="1"/>
          </p:nvPr>
        </p:nvSpPr>
        <p:spPr>
          <a:xfrm>
            <a:off x="628650" y="1067514"/>
            <a:ext cx="7886700" cy="304480"/>
          </a:xfrm>
        </p:spPr>
        <p:txBody>
          <a:bodyPr>
            <a:normAutofit fontScale="92500" lnSpcReduction="20000"/>
          </a:bodyPr>
          <a:lstStyle/>
          <a:p>
            <a:pPr marL="0" indent="0">
              <a:buNone/>
            </a:pPr>
            <a:r>
              <a:rPr kumimoji="1" lang="ja-JP" altLang="en-US" dirty="0"/>
              <a:t>（</a:t>
            </a:r>
            <a:r>
              <a:rPr lang="ja-JP" altLang="en-US" dirty="0"/>
              <a:t>６）実証事業費計画（案）</a:t>
            </a:r>
            <a:endParaRPr lang="en-US" altLang="ja-JP" dirty="0"/>
          </a:p>
          <a:p>
            <a:pPr marL="0" indent="0">
              <a:buNone/>
            </a:pPr>
            <a:endParaRPr lang="en-US" altLang="ja-JP" dirty="0"/>
          </a:p>
          <a:p>
            <a:pPr marL="0" indent="0">
              <a:buNone/>
            </a:pPr>
            <a:endParaRPr lang="en-US" altLang="ja-JP" dirty="0"/>
          </a:p>
        </p:txBody>
      </p:sp>
      <p:sp>
        <p:nvSpPr>
          <p:cNvPr id="10" name="コンテンツ プレースホルダー 4"/>
          <p:cNvSpPr txBox="1">
            <a:spLocks/>
          </p:cNvSpPr>
          <p:nvPr/>
        </p:nvSpPr>
        <p:spPr>
          <a:xfrm>
            <a:off x="6876256" y="4623757"/>
            <a:ext cx="1639094" cy="252237"/>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Wingdings" panose="05000000000000000000" pitchFamily="2" charset="2"/>
              <a:buChar char="l"/>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Wingdings" panose="05000000000000000000" pitchFamily="2" charset="2"/>
              <a:buChar char="l"/>
              <a:defRPr kumimoji="1" sz="20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Wingdings" panose="05000000000000000000" pitchFamily="2" charset="2"/>
              <a:buChar char="l"/>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Wingdings" panose="05000000000000000000" pitchFamily="2" charset="2"/>
              <a:buChar char="l"/>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Wingdings" panose="05000000000000000000" pitchFamily="2" charset="2"/>
              <a:buChar char="l"/>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0" indent="0" defTabSz="457200">
              <a:lnSpc>
                <a:spcPct val="100000"/>
              </a:lnSpc>
              <a:spcBef>
                <a:spcPts val="0"/>
              </a:spcBef>
              <a:buNone/>
              <a:defRPr/>
            </a:pP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適宜行を追加してください。</a:t>
            </a:r>
            <a:endParaRPr lang="en-US" altLang="ja-JP" dirty="0"/>
          </a:p>
          <a:p>
            <a:pPr marL="0" indent="0">
              <a:buFont typeface="Wingdings" panose="05000000000000000000" pitchFamily="2" charset="2"/>
              <a:buNone/>
            </a:pPr>
            <a:endParaRPr lang="en-US" altLang="ja-JP" dirty="0"/>
          </a:p>
          <a:p>
            <a:pPr marL="0" indent="0">
              <a:buFont typeface="Wingdings" panose="05000000000000000000" pitchFamily="2" charset="2"/>
              <a:buNone/>
            </a:pPr>
            <a:endParaRPr lang="en-US" altLang="ja-JP" dirty="0"/>
          </a:p>
        </p:txBody>
      </p:sp>
    </p:spTree>
    <p:extLst>
      <p:ext uri="{BB962C8B-B14F-4D97-AF65-F5344CB8AC3E}">
        <p14:creationId xmlns:p14="http://schemas.microsoft.com/office/powerpoint/2010/main" val="125893874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1390</TotalTime>
  <Words>931</Words>
  <Application>Microsoft Office PowerPoint</Application>
  <PresentationFormat>画面に合わせる (4:3)</PresentationFormat>
  <Paragraphs>120</Paragraphs>
  <Slides>10</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10</vt:i4>
      </vt:variant>
    </vt:vector>
  </HeadingPairs>
  <TitlesOfParts>
    <vt:vector size="18" baseType="lpstr">
      <vt:lpstr>Meiryo UI</vt:lpstr>
      <vt:lpstr>メイリオ</vt:lpstr>
      <vt:lpstr>Arial</vt:lpstr>
      <vt:lpstr>Calibri</vt:lpstr>
      <vt:lpstr>Calibri Light</vt:lpstr>
      <vt:lpstr>Wingdings</vt:lpstr>
      <vt:lpstr>Office ​​テーマ</vt:lpstr>
      <vt:lpstr>1_Office テーマ</vt:lpstr>
      <vt:lpstr>【事業者名】</vt:lpstr>
      <vt:lpstr>１．事業者概要</vt:lpstr>
      <vt:lpstr>２．事業・取組みについて</vt:lpstr>
      <vt:lpstr>２．事業・取組みについて</vt:lpstr>
      <vt:lpstr>２．事業・取り組みについて</vt:lpstr>
      <vt:lpstr>３．想定している実証研究</vt:lpstr>
      <vt:lpstr>３．想定している実証研究</vt:lpstr>
      <vt:lpstr>３．想定している実証研究</vt:lpstr>
      <vt:lpstr>３．想定している実証研究</vt:lpstr>
      <vt:lpstr>４．事業化に向けた障壁となる規制（任意）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事業名（プロジェクト名）</dc:title>
  <dc:creator>上田　浩平</dc:creator>
  <cp:lastModifiedBy>杉原 結依</cp:lastModifiedBy>
  <cp:revision>71</cp:revision>
  <cp:lastPrinted>2021-01-14T00:00:39Z</cp:lastPrinted>
  <dcterms:modified xsi:type="dcterms:W3CDTF">2025-04-03T10:16:46Z</dcterms:modified>
</cp:coreProperties>
</file>