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32" r:id="rId2"/>
    <p:sldId id="310" r:id="rId3"/>
    <p:sldId id="325" r:id="rId4"/>
    <p:sldId id="315" r:id="rId5"/>
    <p:sldId id="333" r:id="rId6"/>
    <p:sldId id="335" r:id="rId7"/>
    <p:sldId id="328" r:id="rId8"/>
    <p:sldId id="337" r:id="rId9"/>
    <p:sldId id="336" r:id="rId10"/>
    <p:sldId id="317" r:id="rId11"/>
    <p:sldId id="330" r:id="rId12"/>
    <p:sldId id="338" r:id="rId13"/>
    <p:sldId id="326" r:id="rId14"/>
    <p:sldId id="331" r:id="rId15"/>
  </p:sldIdLst>
  <p:sldSz cx="9144000" cy="6858000" type="screen4x3"/>
  <p:notesSz cx="7104063"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ゴシック" panose="020B0609070205080204" pitchFamily="49"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ゴシック" panose="020B0609070205080204"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B1B5"/>
    <a:srgbClr val="EDF6F7"/>
    <a:srgbClr val="C1E4FF"/>
    <a:srgbClr val="0088EE"/>
    <a:srgbClr val="E5F2F3"/>
    <a:srgbClr val="292929"/>
    <a:srgbClr val="1C1C1C"/>
    <a:srgbClr val="FF0000"/>
    <a:srgbClr val="CC00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06" autoAdjust="0"/>
    <p:restoredTop sz="35152" autoAdjust="0"/>
  </p:normalViewPr>
  <p:slideViewPr>
    <p:cSldViewPr>
      <p:cViewPr varScale="1">
        <p:scale>
          <a:sx n="102" d="100"/>
          <a:sy n="102" d="100"/>
        </p:scale>
        <p:origin x="264" y="102"/>
      </p:cViewPr>
      <p:guideLst>
        <p:guide orient="horz" pos="2160"/>
        <p:guide pos="2880"/>
      </p:guideLst>
    </p:cSldViewPr>
  </p:slideViewPr>
  <p:outlineViewPr>
    <p:cViewPr>
      <p:scale>
        <a:sx n="33" d="100"/>
        <a:sy n="33" d="100"/>
      </p:scale>
      <p:origin x="0" y="-828"/>
    </p:cViewPr>
  </p:outlin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1" y="3"/>
            <a:ext cx="3080228" cy="5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32" tIns="47316" rIns="94632" bIns="47316" numCol="1" anchor="t"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118787" name="Rectangle 3"/>
          <p:cNvSpPr>
            <a:spLocks noGrp="1" noChangeArrowheads="1"/>
          </p:cNvSpPr>
          <p:nvPr>
            <p:ph type="dt" sz="quarter" idx="1"/>
          </p:nvPr>
        </p:nvSpPr>
        <p:spPr bwMode="auto">
          <a:xfrm>
            <a:off x="4023837" y="3"/>
            <a:ext cx="3078639" cy="5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32" tIns="47316" rIns="94632" bIns="47316"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endParaRPr lang="en-US" altLang="ja-JP"/>
          </a:p>
        </p:txBody>
      </p:sp>
      <p:sp>
        <p:nvSpPr>
          <p:cNvPr id="118788" name="Rectangle 4"/>
          <p:cNvSpPr>
            <a:spLocks noGrp="1" noChangeArrowheads="1"/>
          </p:cNvSpPr>
          <p:nvPr>
            <p:ph type="ftr" sz="quarter" idx="2"/>
          </p:nvPr>
        </p:nvSpPr>
        <p:spPr bwMode="auto">
          <a:xfrm>
            <a:off x="1" y="9721852"/>
            <a:ext cx="3080228" cy="5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32" tIns="47316" rIns="94632" bIns="47316" numCol="1" anchor="b"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118789" name="Rectangle 5"/>
          <p:cNvSpPr>
            <a:spLocks noGrp="1" noChangeArrowheads="1"/>
          </p:cNvSpPr>
          <p:nvPr>
            <p:ph type="sldNum" sz="quarter" idx="3"/>
          </p:nvPr>
        </p:nvSpPr>
        <p:spPr bwMode="auto">
          <a:xfrm>
            <a:off x="4023837" y="9721852"/>
            <a:ext cx="3078639" cy="5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32" tIns="47316" rIns="94632" bIns="47316"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F1D4FABF-99E6-4DAD-8590-F8C6CB5F2153}" type="slidenum">
              <a:rPr lang="en-US" altLang="ja-JP"/>
              <a:pPr>
                <a:defRPr/>
              </a:pPr>
              <a:t>‹#›</a:t>
            </a:fld>
            <a:endParaRPr lang="en-US" altLang="ja-JP"/>
          </a:p>
        </p:txBody>
      </p:sp>
    </p:spTree>
    <p:extLst>
      <p:ext uri="{BB962C8B-B14F-4D97-AF65-F5344CB8AC3E}">
        <p14:creationId xmlns:p14="http://schemas.microsoft.com/office/powerpoint/2010/main" val="2470649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3"/>
            <a:ext cx="3080228" cy="5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32" tIns="47316" rIns="94632" bIns="47316" numCol="1" anchor="t"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30723" name="Rectangle 3"/>
          <p:cNvSpPr>
            <a:spLocks noGrp="1" noChangeArrowheads="1"/>
          </p:cNvSpPr>
          <p:nvPr>
            <p:ph type="dt" idx="1"/>
          </p:nvPr>
        </p:nvSpPr>
        <p:spPr bwMode="auto">
          <a:xfrm>
            <a:off x="4023837" y="3"/>
            <a:ext cx="3078639" cy="5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32" tIns="47316" rIns="94632" bIns="47316"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95363" y="768350"/>
            <a:ext cx="5114925" cy="383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708502" y="4860926"/>
            <a:ext cx="5687062"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32" tIns="47316" rIns="94632" bIns="47316"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26" name="Rectangle 6"/>
          <p:cNvSpPr>
            <a:spLocks noGrp="1" noChangeArrowheads="1"/>
          </p:cNvSpPr>
          <p:nvPr>
            <p:ph type="ftr" sz="quarter" idx="4"/>
          </p:nvPr>
        </p:nvSpPr>
        <p:spPr bwMode="auto">
          <a:xfrm>
            <a:off x="1" y="9721852"/>
            <a:ext cx="3080228" cy="5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32" tIns="47316" rIns="94632" bIns="47316" numCol="1" anchor="b"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30727" name="Rectangle 7"/>
          <p:cNvSpPr>
            <a:spLocks noGrp="1" noChangeArrowheads="1"/>
          </p:cNvSpPr>
          <p:nvPr>
            <p:ph type="sldNum" sz="quarter" idx="5"/>
          </p:nvPr>
        </p:nvSpPr>
        <p:spPr bwMode="auto">
          <a:xfrm>
            <a:off x="4023837" y="9721852"/>
            <a:ext cx="3078639" cy="5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32" tIns="47316" rIns="94632" bIns="47316"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5C8F3649-899B-4135-99BC-D8BC86D025DE}" type="slidenum">
              <a:rPr lang="en-US" altLang="ja-JP"/>
              <a:pPr>
                <a:defRPr/>
              </a:pPr>
              <a:t>‹#›</a:t>
            </a:fld>
            <a:endParaRPr lang="en-US" altLang="ja-JP"/>
          </a:p>
        </p:txBody>
      </p:sp>
    </p:spTree>
    <p:extLst>
      <p:ext uri="{BB962C8B-B14F-4D97-AF65-F5344CB8AC3E}">
        <p14:creationId xmlns:p14="http://schemas.microsoft.com/office/powerpoint/2010/main" val="1764267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a:ln/>
        </p:spPr>
      </p:sp>
      <p:sp>
        <p:nvSpPr>
          <p:cNvPr id="5123" name="ノート プレースホルダー 2"/>
          <p:cNvSpPr>
            <a:spLocks noGrp="1"/>
          </p:cNvSpPr>
          <p:nvPr>
            <p:ph type="body" idx="1"/>
          </p:nvPr>
        </p:nvSpPr>
        <p:spPr>
          <a:noFill/>
        </p:spPr>
        <p:txBody>
          <a:bodyPr/>
          <a:lstStyle/>
          <a:p>
            <a:r>
              <a:rPr lang="ja-JP" altLang="en-US" sz="1400" dirty="0">
                <a:latin typeface="Yu Gothic UI" panose="020B0500000000000000" pitchFamily="50" charset="-128"/>
                <a:ea typeface="Yu Gothic UI" panose="020B0500000000000000" pitchFamily="50" charset="-128"/>
              </a:rPr>
              <a:t>令和７年度に実施した運営指導における指導事項のうち、人員基準、運営基準に係るものについて、お知らせします。</a:t>
            </a:r>
          </a:p>
        </p:txBody>
      </p:sp>
      <p:sp>
        <p:nvSpPr>
          <p:cNvPr id="5124"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ゴシック" panose="020B0609070205080204" pitchFamily="49" charset="-128"/>
              </a:defRPr>
            </a:lvl1pPr>
            <a:lvl2pPr marL="833474" indent="-318985">
              <a:defRPr kumimoji="1">
                <a:solidFill>
                  <a:schemeClr val="tx1"/>
                </a:solidFill>
                <a:latin typeface="Arial" panose="020B0604020202020204" pitchFamily="34" charset="0"/>
                <a:ea typeface="ＭＳ ゴシック" panose="020B0609070205080204" pitchFamily="49" charset="-128"/>
              </a:defRPr>
            </a:lvl2pPr>
            <a:lvl3pPr marL="1284512" indent="-255531">
              <a:defRPr kumimoji="1">
                <a:solidFill>
                  <a:schemeClr val="tx1"/>
                </a:solidFill>
                <a:latin typeface="Arial" panose="020B0604020202020204" pitchFamily="34" charset="0"/>
                <a:ea typeface="ＭＳ ゴシック" panose="020B0609070205080204" pitchFamily="49" charset="-128"/>
              </a:defRPr>
            </a:lvl3pPr>
            <a:lvl4pPr marL="1800717" indent="-255531">
              <a:defRPr kumimoji="1">
                <a:solidFill>
                  <a:schemeClr val="tx1"/>
                </a:solidFill>
                <a:latin typeface="Arial" panose="020B0604020202020204" pitchFamily="34" charset="0"/>
                <a:ea typeface="ＭＳ ゴシック" panose="020B0609070205080204" pitchFamily="49" charset="-128"/>
              </a:defRPr>
            </a:lvl4pPr>
            <a:lvl5pPr marL="2315207" indent="-255531">
              <a:defRPr kumimoji="1">
                <a:solidFill>
                  <a:schemeClr val="tx1"/>
                </a:solidFill>
                <a:latin typeface="Arial" panose="020B0604020202020204" pitchFamily="34" charset="0"/>
                <a:ea typeface="ＭＳ ゴシック" panose="020B0609070205080204" pitchFamily="49" charset="-128"/>
              </a:defRPr>
            </a:lvl5pPr>
            <a:lvl6pPr marL="2809118" indent="-25553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6pPr>
            <a:lvl7pPr marL="3303030" indent="-25553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7pPr>
            <a:lvl8pPr marL="3796940" indent="-25553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8pPr>
            <a:lvl9pPr marL="4290851" indent="-255531" eaLnBrk="0" fontAlgn="base" hangingPunct="0">
              <a:spcBef>
                <a:spcPct val="0"/>
              </a:spcBef>
              <a:spcAft>
                <a:spcPct val="0"/>
              </a:spcAft>
              <a:defRPr kumimoji="1">
                <a:solidFill>
                  <a:schemeClr val="tx1"/>
                </a:solidFill>
                <a:latin typeface="Arial" panose="020B0604020202020204" pitchFamily="34" charset="0"/>
                <a:ea typeface="ＭＳ ゴシック" panose="020B0609070205080204" pitchFamily="49" charset="-128"/>
              </a:defRPr>
            </a:lvl9pPr>
          </a:lstStyle>
          <a:p>
            <a:fld id="{F086475B-57CB-4E62-B4C4-FF42C139684A}" type="slidenum">
              <a:rPr lang="en-US" altLang="ja-JP" smtClean="0">
                <a:ea typeface="ＭＳ Ｐゴシック" panose="020B0600070205080204" pitchFamily="50" charset="-128"/>
              </a:rPr>
              <a:pPr/>
              <a:t>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445027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運営規定についてです。</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pPr defTabSz="914491">
              <a:defRPr/>
            </a:pPr>
            <a:r>
              <a:rPr lang="ja-JP" altLang="en-US" sz="1400" dirty="0">
                <a:latin typeface="Yu Gothic UI" panose="020B0500000000000000" pitchFamily="50" charset="-128"/>
                <a:ea typeface="Yu Gothic UI" panose="020B0500000000000000" pitchFamily="50" charset="-128"/>
              </a:rPr>
              <a:t>運営規定について、運営規定は事業の運営についての重要事項に関する規定を定めておくこととなっています。令和６年４月１日より、虐待の防止のための措置に関する事項を定めることが義務付けられています。</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各施設において、誤字脱字や料金の更新漏れが見受けられますので、再度点検をお願いします。</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加えて、重要事項説明書も同様に料金や加算の記載誤りが見られます。利用者との契約の基礎となる書類ですので、十分確認するよう併せてお願いします。</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pPr defTabSz="914491">
              <a:defRPr/>
            </a:pPr>
            <a:r>
              <a:rPr lang="ja-JP" altLang="en-US" sz="1400" dirty="0">
                <a:latin typeface="Yu Gothic UI" panose="020B0500000000000000" pitchFamily="50" charset="-128"/>
                <a:ea typeface="Yu Gothic UI" panose="020B0500000000000000" pitchFamily="50" charset="-128"/>
              </a:rPr>
              <a:t>また、虐待の防止のための措置に関する事項について記載がなかった施設がありましたので、必要事項を記載した運営規定の作成、またそれに伴う届出をよろしくお願いします。</a:t>
            </a:r>
            <a:endParaRPr lang="en-US" altLang="ja-JP" sz="1400" dirty="0">
              <a:latin typeface="Yu Gothic UI" panose="020B0500000000000000" pitchFamily="50" charset="-128"/>
              <a:ea typeface="Yu Gothic UI" panose="020B0500000000000000" pitchFamily="50" charset="-128"/>
            </a:endParaRPr>
          </a:p>
          <a:p>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10</a:t>
            </a:fld>
            <a:endParaRPr lang="en-US" altLang="ja-JP"/>
          </a:p>
        </p:txBody>
      </p:sp>
    </p:spTree>
    <p:extLst>
      <p:ext uri="{BB962C8B-B14F-4D97-AF65-F5344CB8AC3E}">
        <p14:creationId xmlns:p14="http://schemas.microsoft.com/office/powerpoint/2010/main" val="49728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各施設における</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業務継続計画の策定</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業務継続計画について、策定していない場合は、減算の対象となりますので、確実に策定してください。</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また、従業者に対し、業務継続計画について周知するとともに、年２回の研修及び年２回の訓練を実施すること、定期的に見直しを行うことが規定されていますので、対応をお願いします。</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11</a:t>
            </a:fld>
            <a:endParaRPr lang="en-US" altLang="ja-JP"/>
          </a:p>
        </p:txBody>
      </p:sp>
    </p:spTree>
    <p:extLst>
      <p:ext uri="{BB962C8B-B14F-4D97-AF65-F5344CB8AC3E}">
        <p14:creationId xmlns:p14="http://schemas.microsoft.com/office/powerpoint/2010/main" val="2158843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DE950-6F0D-58C3-53D5-3B4F34E0D0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B1892B-679C-14E0-F2BE-48665D2E49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EB7F981-3456-7B75-378E-67E40416CD92}"/>
              </a:ext>
            </a:extLst>
          </p:cNvPr>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協力医療機関が第二種協定指定医療機関の場合は、新興感染症の発生時の対応について協議を行わなければならないとされています。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今年度、第二種協定指定医療機関である協力医療機関と、新興感染症の発生時の対応について協議していない施設がありましたので、対応いただくようお願いします。</a:t>
            </a:r>
          </a:p>
        </p:txBody>
      </p:sp>
      <p:sp>
        <p:nvSpPr>
          <p:cNvPr id="4" name="スライド番号プレースホルダー 3">
            <a:extLst>
              <a:ext uri="{FF2B5EF4-FFF2-40B4-BE49-F238E27FC236}">
                <a16:creationId xmlns:a16="http://schemas.microsoft.com/office/drawing/2014/main" id="{7F34FB92-E81D-EB7D-6C4E-A3897AC9BBA2}"/>
              </a:ext>
            </a:extLst>
          </p:cNvPr>
          <p:cNvSpPr>
            <a:spLocks noGrp="1"/>
          </p:cNvSpPr>
          <p:nvPr>
            <p:ph type="sldNum" sz="quarter" idx="10"/>
          </p:nvPr>
        </p:nvSpPr>
        <p:spPr/>
        <p:txBody>
          <a:bodyPr/>
          <a:lstStyle/>
          <a:p>
            <a:pPr>
              <a:defRPr/>
            </a:pPr>
            <a:fld id="{5C8F3649-899B-4135-99BC-D8BC86D025DE}" type="slidenum">
              <a:rPr lang="en-US" altLang="ja-JP" smtClean="0"/>
              <a:pPr>
                <a:defRPr/>
              </a:pPr>
              <a:t>12</a:t>
            </a:fld>
            <a:endParaRPr lang="en-US" altLang="ja-JP"/>
          </a:p>
        </p:txBody>
      </p:sp>
    </p:spTree>
    <p:extLst>
      <p:ext uri="{BB962C8B-B14F-4D97-AF65-F5344CB8AC3E}">
        <p14:creationId xmlns:p14="http://schemas.microsoft.com/office/powerpoint/2010/main" val="3846740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各施設における</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掲示</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令和７年４月１日から、原則として重要事項をウェブサイトに掲載することとなっていますが、掲載していない施設がありました。法人のホームページ等又は介護サービス情報公表システムへ掲示するようお願いします。</a:t>
            </a:r>
          </a:p>
          <a:p>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非常災害対策に関する具体的な計画は、作成後、施設の見やすい場所に、その概要を掲示することとなっています。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今年度、非常災害対策計画に関する具体的な計画の概要を掲示していない施設がありましたので、他の掲示物とあわせて、今一度施設内の掲示の見直しをよろしくお願いします。</a:t>
            </a:r>
            <a:endParaRPr lang="en-US" altLang="ja-JP" sz="1400" dirty="0">
              <a:latin typeface="Yu Gothic UI" panose="020B0500000000000000" pitchFamily="50" charset="-128"/>
              <a:ea typeface="Yu Gothic UI" panose="020B0500000000000000" pitchFamily="50" charset="-128"/>
            </a:endParaRPr>
          </a:p>
          <a:p>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13</a:t>
            </a:fld>
            <a:endParaRPr lang="en-US" altLang="ja-JP"/>
          </a:p>
        </p:txBody>
      </p:sp>
    </p:spTree>
    <p:extLst>
      <p:ext uri="{BB962C8B-B14F-4D97-AF65-F5344CB8AC3E}">
        <p14:creationId xmlns:p14="http://schemas.microsoft.com/office/powerpoint/2010/main" val="340841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各施設における</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外部評価</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香川県社会福祉施設等の人員、設備、運営等の基準等に関する条例第８条第２項」において定期的に外部の者による評価を受けるよう努めなければならないこととありますので、実施されていない施設につきましては、外部からの評価を受けるよう努めてください。</a:t>
            </a:r>
          </a:p>
          <a:p>
            <a:endParaRPr kumimoji="1" lang="ja-JP" altLang="en-US" dirty="0">
              <a:solidFill>
                <a:schemeClr val="tx1"/>
              </a:solidFill>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14</a:t>
            </a:fld>
            <a:endParaRPr lang="en-US" altLang="ja-JP"/>
          </a:p>
        </p:txBody>
      </p:sp>
    </p:spTree>
    <p:extLst>
      <p:ext uri="{BB962C8B-B14F-4D97-AF65-F5344CB8AC3E}">
        <p14:creationId xmlns:p14="http://schemas.microsoft.com/office/powerpoint/2010/main" val="121381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まずは、人員基準の基本となる用語の定義について説明します。</a:t>
            </a:r>
            <a:endParaRPr lang="en-US" altLang="ja-JP" sz="1400" dirty="0">
              <a:latin typeface="Yu Gothic UI" panose="020B0500000000000000" pitchFamily="50" charset="-128"/>
              <a:ea typeface="Yu Gothic UI" panose="020B0500000000000000" pitchFamily="50" charset="-128"/>
            </a:endParaRPr>
          </a:p>
          <a:p>
            <a:r>
              <a:rPr lang="en-US" altLang="ja-JP" sz="1400" dirty="0">
                <a:latin typeface="Yu Gothic UI" panose="020B0500000000000000" pitchFamily="50" charset="-128"/>
                <a:ea typeface="Yu Gothic UI" panose="020B0500000000000000" pitchFamily="50" charset="-128"/>
              </a:rPr>
              <a:t>1</a:t>
            </a:r>
            <a:r>
              <a:rPr lang="ja-JP" altLang="en-US" sz="1400" dirty="0">
                <a:latin typeface="Yu Gothic UI" panose="020B0500000000000000" pitchFamily="50" charset="-128"/>
                <a:ea typeface="Yu Gothic UI" panose="020B0500000000000000" pitchFamily="50" charset="-128"/>
              </a:rPr>
              <a:t>番は常勤換算方法の解説です。～「①を読み上げ」～。具体的な事例として、月単位の変形労働時間制を採用し、６月の常勤の従業者の勤務すべき時間数が</a:t>
            </a:r>
            <a:r>
              <a:rPr lang="en-US" altLang="ja-JP" sz="1400" dirty="0">
                <a:latin typeface="Yu Gothic UI" panose="020B0500000000000000" pitchFamily="50" charset="-128"/>
                <a:ea typeface="Yu Gothic UI" panose="020B0500000000000000" pitchFamily="50" charset="-128"/>
              </a:rPr>
              <a:t>168</a:t>
            </a:r>
            <a:r>
              <a:rPr lang="ja-JP" altLang="en-US" sz="1400" dirty="0">
                <a:latin typeface="Yu Gothic UI" panose="020B0500000000000000" pitchFamily="50" charset="-128"/>
                <a:ea typeface="Yu Gothic UI" panose="020B0500000000000000" pitchFamily="50" charset="-128"/>
              </a:rPr>
              <a:t>時間であるケースを想定します。そのケースで、６月に</a:t>
            </a:r>
            <a:r>
              <a:rPr lang="en-US" altLang="ja-JP" sz="1400" dirty="0">
                <a:latin typeface="Yu Gothic UI" panose="020B0500000000000000" pitchFamily="50" charset="-128"/>
                <a:ea typeface="Yu Gothic UI" panose="020B0500000000000000" pitchFamily="50" charset="-128"/>
              </a:rPr>
              <a:t>84</a:t>
            </a:r>
            <a:r>
              <a:rPr lang="ja-JP" altLang="en-US" sz="1400" dirty="0">
                <a:latin typeface="Yu Gothic UI" panose="020B0500000000000000" pitchFamily="50" charset="-128"/>
                <a:ea typeface="Yu Gothic UI" panose="020B0500000000000000" pitchFamily="50" charset="-128"/>
              </a:rPr>
              <a:t>時間勤務した職員がいた場合、その職員の常勤換算による員数は</a:t>
            </a:r>
            <a:r>
              <a:rPr lang="en-US" altLang="ja-JP" sz="1400" dirty="0">
                <a:latin typeface="Yu Gothic UI" panose="020B0500000000000000" pitchFamily="50" charset="-128"/>
                <a:ea typeface="Yu Gothic UI" panose="020B0500000000000000" pitchFamily="50" charset="-128"/>
              </a:rPr>
              <a:t>168÷84</a:t>
            </a:r>
            <a:r>
              <a:rPr lang="ja-JP" altLang="en-US" sz="1400" dirty="0">
                <a:latin typeface="Yu Gothic UI" panose="020B0500000000000000" pitchFamily="50" charset="-128"/>
                <a:ea typeface="Yu Gothic UI" panose="020B0500000000000000" pitchFamily="50" charset="-128"/>
              </a:rPr>
              <a:t>＝</a:t>
            </a:r>
            <a:r>
              <a:rPr lang="en-US" altLang="ja-JP" sz="1400" dirty="0">
                <a:latin typeface="Yu Gothic UI" panose="020B0500000000000000" pitchFamily="50" charset="-128"/>
                <a:ea typeface="Yu Gothic UI" panose="020B0500000000000000" pitchFamily="50" charset="-128"/>
              </a:rPr>
              <a:t>0.5</a:t>
            </a:r>
            <a:r>
              <a:rPr lang="ja-JP" altLang="en-US" sz="1400" dirty="0">
                <a:latin typeface="Yu Gothic UI" panose="020B0500000000000000" pitchFamily="50" charset="-128"/>
                <a:ea typeface="Yu Gothic UI" panose="020B0500000000000000" pitchFamily="50" charset="-128"/>
              </a:rPr>
              <a:t>となります。</a:t>
            </a:r>
            <a:endParaRPr lang="en-US" altLang="ja-JP" sz="1400" dirty="0">
              <a:latin typeface="Yu Gothic UI" panose="020B0500000000000000" pitchFamily="50" charset="-128"/>
              <a:ea typeface="Yu Gothic UI" panose="020B0500000000000000" pitchFamily="50" charset="-128"/>
            </a:endParaRPr>
          </a:p>
          <a:p>
            <a:r>
              <a:rPr lang="en-US" altLang="ja-JP" sz="1400" dirty="0">
                <a:latin typeface="Yu Gothic UI" panose="020B0500000000000000" pitchFamily="50" charset="-128"/>
                <a:ea typeface="Yu Gothic UI" panose="020B0500000000000000" pitchFamily="50" charset="-128"/>
              </a:rPr>
              <a:t>2</a:t>
            </a:r>
            <a:r>
              <a:rPr lang="ja-JP" altLang="en-US" sz="1400" dirty="0">
                <a:latin typeface="Yu Gothic UI" panose="020B0500000000000000" pitchFamily="50" charset="-128"/>
                <a:ea typeface="Yu Gothic UI" panose="020B0500000000000000" pitchFamily="50" charset="-128"/>
              </a:rPr>
              <a:t>番は勤務延時間数の解説です。～「➁を読み上げ」～。先ほどの事例でいうと、常勤の従業者の勤務すべき時間数が</a:t>
            </a:r>
            <a:r>
              <a:rPr lang="en-US" altLang="ja-JP" sz="1400" dirty="0">
                <a:latin typeface="Yu Gothic UI" panose="020B0500000000000000" pitchFamily="50" charset="-128"/>
                <a:ea typeface="Yu Gothic UI" panose="020B0500000000000000" pitchFamily="50" charset="-128"/>
              </a:rPr>
              <a:t>168</a:t>
            </a:r>
            <a:r>
              <a:rPr lang="ja-JP" altLang="en-US" sz="1400" dirty="0">
                <a:latin typeface="Yu Gothic UI" panose="020B0500000000000000" pitchFamily="50" charset="-128"/>
                <a:ea typeface="Yu Gothic UI" panose="020B0500000000000000" pitchFamily="50" charset="-128"/>
              </a:rPr>
              <a:t>時間であるので、勤務延時間数に算入することができるのは、</a:t>
            </a:r>
            <a:r>
              <a:rPr lang="en-US" altLang="ja-JP" sz="1400" dirty="0">
                <a:latin typeface="Yu Gothic UI" panose="020B0500000000000000" pitchFamily="50" charset="-128"/>
                <a:ea typeface="Yu Gothic UI" panose="020B0500000000000000" pitchFamily="50" charset="-128"/>
              </a:rPr>
              <a:t>168</a:t>
            </a:r>
            <a:r>
              <a:rPr lang="ja-JP" altLang="en-US" sz="1400" dirty="0">
                <a:latin typeface="Yu Gothic UI" panose="020B0500000000000000" pitchFamily="50" charset="-128"/>
                <a:ea typeface="Yu Gothic UI" panose="020B0500000000000000" pitchFamily="50" charset="-128"/>
              </a:rPr>
              <a:t>時間までとなり、例えば、超過勤務などで、</a:t>
            </a:r>
            <a:r>
              <a:rPr lang="en-US" altLang="ja-JP" sz="1400" dirty="0">
                <a:latin typeface="Yu Gothic UI" panose="020B0500000000000000" pitchFamily="50" charset="-128"/>
                <a:ea typeface="Yu Gothic UI" panose="020B0500000000000000" pitchFamily="50" charset="-128"/>
              </a:rPr>
              <a:t>192</a:t>
            </a:r>
            <a:r>
              <a:rPr lang="ja-JP" altLang="en-US" sz="1400" dirty="0">
                <a:latin typeface="Yu Gothic UI" panose="020B0500000000000000" pitchFamily="50" charset="-128"/>
                <a:ea typeface="Yu Gothic UI" panose="020B0500000000000000" pitchFamily="50" charset="-128"/>
              </a:rPr>
              <a:t>時間勤務した職員がいたとしても、勤務延時間に算入することができるのは、</a:t>
            </a:r>
            <a:r>
              <a:rPr lang="en-US" altLang="ja-JP" sz="1400" dirty="0">
                <a:latin typeface="Yu Gothic UI" panose="020B0500000000000000" pitchFamily="50" charset="-128"/>
                <a:ea typeface="Yu Gothic UI" panose="020B0500000000000000" pitchFamily="50" charset="-128"/>
              </a:rPr>
              <a:t>168</a:t>
            </a:r>
            <a:r>
              <a:rPr lang="ja-JP" altLang="en-US" sz="1400" dirty="0">
                <a:latin typeface="Yu Gothic UI" panose="020B0500000000000000" pitchFamily="50" charset="-128"/>
                <a:ea typeface="Yu Gothic UI" panose="020B0500000000000000" pitchFamily="50" charset="-128"/>
              </a:rPr>
              <a:t>時間まで、ということになります。</a:t>
            </a:r>
            <a:endParaRPr lang="en-US" altLang="ja-JP"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2</a:t>
            </a:fld>
            <a:endParaRPr lang="en-US" altLang="ja-JP"/>
          </a:p>
        </p:txBody>
      </p:sp>
    </p:spTree>
    <p:extLst>
      <p:ext uri="{BB962C8B-B14F-4D97-AF65-F5344CB8AC3E}">
        <p14:creationId xmlns:p14="http://schemas.microsoft.com/office/powerpoint/2010/main" val="371260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590">
              <a:defRPr/>
            </a:pPr>
            <a:r>
              <a:rPr lang="ja-JP" altLang="en-US" sz="1400" dirty="0">
                <a:latin typeface="Yu Gothic UI" panose="020B0500000000000000" pitchFamily="50" charset="-128"/>
                <a:ea typeface="Yu Gothic UI" panose="020B0500000000000000" pitchFamily="50" charset="-128"/>
              </a:rPr>
              <a:t>続いて、常勤の定義についてです。常勤とは、雇用形態にかかわらず、当該事業所における勤務時間が、当該事業所において定められている常勤の従業者が勤務すべき時間数に達しているものであること、を言います。例えば、前ページと同様に</a:t>
            </a:r>
            <a:r>
              <a:rPr lang="en-US" altLang="ja-JP" sz="1400" dirty="0">
                <a:latin typeface="Yu Gothic UI" panose="020B0500000000000000" pitchFamily="50" charset="-128"/>
                <a:ea typeface="Yu Gothic UI" panose="020B0500000000000000" pitchFamily="50" charset="-128"/>
              </a:rPr>
              <a:t>6</a:t>
            </a:r>
            <a:r>
              <a:rPr lang="ja-JP" altLang="en-US" sz="1400" dirty="0">
                <a:latin typeface="Yu Gothic UI" panose="020B0500000000000000" pitchFamily="50" charset="-128"/>
                <a:ea typeface="Yu Gothic UI" panose="020B0500000000000000" pitchFamily="50" charset="-128"/>
              </a:rPr>
              <a:t>月の常勤の従業者が勤務すべき時間数が</a:t>
            </a:r>
            <a:r>
              <a:rPr lang="en-US" altLang="ja-JP" sz="1400" dirty="0">
                <a:latin typeface="Yu Gothic UI" panose="020B0500000000000000" pitchFamily="50" charset="-128"/>
                <a:ea typeface="Yu Gothic UI" panose="020B0500000000000000" pitchFamily="50" charset="-128"/>
              </a:rPr>
              <a:t>168</a:t>
            </a:r>
            <a:r>
              <a:rPr lang="ja-JP" altLang="en-US" sz="1400" dirty="0">
                <a:latin typeface="Yu Gothic UI" panose="020B0500000000000000" pitchFamily="50" charset="-128"/>
                <a:ea typeface="Yu Gothic UI" panose="020B0500000000000000" pitchFamily="50" charset="-128"/>
              </a:rPr>
              <a:t>時間である場合、</a:t>
            </a:r>
            <a:r>
              <a:rPr lang="en-US" altLang="ja-JP" sz="1400" dirty="0">
                <a:latin typeface="Yu Gothic UI" panose="020B0500000000000000" pitchFamily="50" charset="-128"/>
                <a:ea typeface="Yu Gothic UI" panose="020B0500000000000000" pitchFamily="50" charset="-128"/>
              </a:rPr>
              <a:t>6</a:t>
            </a:r>
            <a:r>
              <a:rPr lang="ja-JP" altLang="en-US" sz="1400" dirty="0">
                <a:latin typeface="Yu Gothic UI" panose="020B0500000000000000" pitchFamily="50" charset="-128"/>
                <a:ea typeface="Yu Gothic UI" panose="020B0500000000000000" pitchFamily="50" charset="-128"/>
              </a:rPr>
              <a:t>月の勤務時間が</a:t>
            </a:r>
            <a:r>
              <a:rPr lang="en-US" altLang="ja-JP" sz="1400" dirty="0">
                <a:latin typeface="Yu Gothic UI" panose="020B0500000000000000" pitchFamily="50" charset="-128"/>
                <a:ea typeface="Yu Gothic UI" panose="020B0500000000000000" pitchFamily="50" charset="-128"/>
              </a:rPr>
              <a:t>168</a:t>
            </a:r>
            <a:r>
              <a:rPr lang="ja-JP" altLang="en-US" sz="1400" dirty="0">
                <a:latin typeface="Yu Gothic UI" panose="020B0500000000000000" pitchFamily="50" charset="-128"/>
                <a:ea typeface="Yu Gothic UI" panose="020B0500000000000000" pitchFamily="50" charset="-128"/>
              </a:rPr>
              <a:t>時間に達している従業者は「常勤」である、ということになります。なお、この常勤の従業者の休暇や出張の期間についてはその期間が暦月で</a:t>
            </a:r>
            <a:r>
              <a:rPr lang="en-US" altLang="ja-JP" sz="1400" dirty="0">
                <a:latin typeface="Yu Gothic UI" panose="020B0500000000000000" pitchFamily="50" charset="-128"/>
                <a:ea typeface="Yu Gothic UI" panose="020B0500000000000000" pitchFamily="50" charset="-128"/>
              </a:rPr>
              <a:t>1</a:t>
            </a:r>
            <a:r>
              <a:rPr lang="ja-JP" altLang="en-US" sz="1400" dirty="0">
                <a:latin typeface="Yu Gothic UI" panose="020B0500000000000000" pitchFamily="50" charset="-128"/>
                <a:ea typeface="Yu Gothic UI" panose="020B0500000000000000" pitchFamily="50" charset="-128"/>
              </a:rPr>
              <a:t>月を超えるものでない限り、常勤の従業者として勤務したものとして取り扱います。</a:t>
            </a:r>
            <a:endParaRPr lang="en-US" altLang="ja-JP" sz="1400" dirty="0">
              <a:latin typeface="Yu Gothic UI" panose="020B0500000000000000" pitchFamily="50" charset="-128"/>
              <a:ea typeface="Yu Gothic UI" panose="020B0500000000000000" pitchFamily="50" charset="-128"/>
            </a:endParaRPr>
          </a:p>
          <a:p>
            <a:pPr defTabSz="946590">
              <a:defRPr/>
            </a:pPr>
            <a:r>
              <a:rPr lang="ja-JP" altLang="en-US" sz="1400" dirty="0">
                <a:latin typeface="Yu Gothic UI" panose="020B0500000000000000" pitchFamily="50" charset="-128"/>
                <a:ea typeface="Yu Gothic UI" panose="020B0500000000000000" pitchFamily="50" charset="-128"/>
              </a:rPr>
              <a:t>また育児・介護休業法に規定する所定労働時間の短縮措置が講じられている者については、記載のとおり特例があります。加えて、兼務している場合は、両職務が同時並行的に行われることが差し支えないと考えられる場合、それぞれに係る勤務時間数の合計が常勤の時間数に達していれば、常勤の要件を満たすことになります。</a:t>
            </a:r>
            <a:endParaRPr lang="en-US" altLang="ja-JP" sz="1400" dirty="0">
              <a:latin typeface="Yu Gothic UI" panose="020B0500000000000000" pitchFamily="50" charset="-128"/>
              <a:ea typeface="Yu Gothic UI" panose="020B0500000000000000" pitchFamily="50" charset="-128"/>
            </a:endParaRPr>
          </a:p>
          <a:p>
            <a:pPr defTabSz="946590">
              <a:defRPr/>
            </a:pPr>
            <a:r>
              <a:rPr lang="ja-JP" altLang="en-US" sz="1400" dirty="0">
                <a:latin typeface="Yu Gothic UI" panose="020B0500000000000000" pitchFamily="50" charset="-128"/>
                <a:ea typeface="Yu Gothic UI" panose="020B0500000000000000" pitchFamily="50" charset="-128"/>
              </a:rPr>
              <a:t>介護保険施設では、管理者、生活相談員、介護支援専門員など配置基準で「常勤」の配置が求められる職種がありますので、留意してください。</a:t>
            </a:r>
            <a:endParaRPr lang="en-US" altLang="ja-JP" sz="1400" dirty="0">
              <a:latin typeface="Yu Gothic UI" panose="020B0500000000000000" pitchFamily="50" charset="-128"/>
              <a:ea typeface="Yu Gothic UI" panose="020B0500000000000000" pitchFamily="50" charset="-128"/>
            </a:endParaRPr>
          </a:p>
          <a:p>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3</a:t>
            </a:fld>
            <a:endParaRPr lang="en-US" altLang="ja-JP"/>
          </a:p>
        </p:txBody>
      </p:sp>
    </p:spTree>
    <p:extLst>
      <p:ext uri="{BB962C8B-B14F-4D97-AF65-F5344CB8AC3E}">
        <p14:creationId xmlns:p14="http://schemas.microsoft.com/office/powerpoint/2010/main" val="3017598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続いて、人員の配置に関する具体的な指摘事項をお伝えします。</a:t>
            </a:r>
            <a:endParaRPr lang="en-US" altLang="ja-JP" sz="1400" dirty="0">
              <a:latin typeface="Yu Gothic UI" panose="020B0500000000000000" pitchFamily="50" charset="-128"/>
              <a:ea typeface="Yu Gothic UI" panose="020B0500000000000000" pitchFamily="50" charset="-128"/>
            </a:endParaRPr>
          </a:p>
          <a:p>
            <a:pPr defTabSz="946590">
              <a:defRPr/>
            </a:pPr>
            <a:endParaRPr lang="en-US" altLang="ja-JP" sz="1400" dirty="0">
              <a:latin typeface="Yu Gothic UI" panose="020B0500000000000000" pitchFamily="50" charset="-128"/>
              <a:ea typeface="Yu Gothic UI" panose="020B0500000000000000" pitchFamily="50" charset="-128"/>
            </a:endParaRPr>
          </a:p>
          <a:p>
            <a:pPr defTabSz="946590">
              <a:defRPr/>
            </a:pPr>
            <a:r>
              <a:rPr lang="ja-JP" altLang="en-US" sz="1400" dirty="0">
                <a:latin typeface="Yu Gothic UI" panose="020B0500000000000000" pitchFamily="50" charset="-128"/>
                <a:ea typeface="Yu Gothic UI" panose="020B0500000000000000" pitchFamily="50" charset="-128"/>
              </a:rPr>
              <a:t>指摘事項１</a:t>
            </a:r>
            <a:endParaRPr lang="en-US" altLang="ja-JP" sz="1400" dirty="0">
              <a:latin typeface="Yu Gothic UI" panose="020B0500000000000000" pitchFamily="50" charset="-128"/>
              <a:ea typeface="Yu Gothic UI" panose="020B0500000000000000" pitchFamily="50" charset="-128"/>
            </a:endParaRPr>
          </a:p>
          <a:p>
            <a:pPr defTabSz="906795">
              <a:defRPr/>
            </a:pPr>
            <a:r>
              <a:rPr lang="ja-JP" altLang="en-US" sz="1400" dirty="0">
                <a:latin typeface="Yu Gothic UI" panose="020B0500000000000000" pitchFamily="50" charset="-128"/>
                <a:ea typeface="Yu Gothic UI" panose="020B0500000000000000" pitchFamily="50" charset="-128"/>
              </a:rPr>
              <a:t>介護老人福祉施設において、常勤の看護職員が配置されていない事例がありました。介護老人福祉施設では常勤の看護職員を１名以上配置することが必要です。同一建物の別の事業所に勤務している場合は、常勤にはならない旨ご留意ください。</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pPr defTabSz="906795">
              <a:defRPr/>
            </a:pPr>
            <a:r>
              <a:rPr lang="ja-JP" altLang="en-US" sz="1400" dirty="0">
                <a:latin typeface="Yu Gothic UI" panose="020B0500000000000000" pitchFamily="50" charset="-128"/>
                <a:ea typeface="Yu Gothic UI" panose="020B0500000000000000" pitchFamily="50" charset="-128"/>
              </a:rPr>
              <a:t>指摘事項２</a:t>
            </a:r>
            <a:endParaRPr lang="en-US" altLang="ja-JP" sz="1400" dirty="0">
              <a:latin typeface="Yu Gothic UI" panose="020B0500000000000000" pitchFamily="50" charset="-128"/>
              <a:ea typeface="Yu Gothic UI" panose="020B0500000000000000" pitchFamily="50" charset="-128"/>
            </a:endParaRPr>
          </a:p>
          <a:p>
            <a:pPr defTabSz="906795">
              <a:defRPr/>
            </a:pPr>
            <a:r>
              <a:rPr lang="ja-JP" altLang="en-US" sz="1400" dirty="0">
                <a:latin typeface="Yu Gothic UI" panose="020B0500000000000000" pitchFamily="50" charset="-128"/>
                <a:ea typeface="Yu Gothic UI" panose="020B0500000000000000" pitchFamily="50" charset="-128"/>
              </a:rPr>
              <a:t>介護老人福祉施設において、栄養士又は管理栄養士が配置されていない事例がありました。介護老人福祉施設では栄養士又は管理栄養士を１名以上配置することが必要であり、配置がない場合は減算の対象にもなります。栄養士又は管理栄養士の配置について遺漏なきようにしてください。</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指摘事項３</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介護老人福祉施設において、</a:t>
            </a:r>
            <a:r>
              <a:rPr lang="ja-JP" altLang="en-US" sz="1400" kern="0" dirty="0">
                <a:latin typeface="Yu Gothic UI" panose="020B0500000000000000" pitchFamily="50" charset="-128"/>
                <a:ea typeface="Yu Gothic UI" panose="020B0500000000000000" pitchFamily="50" charset="-128"/>
              </a:rPr>
              <a:t>夜勤を行う介護職員又は看護職員の数に、機能訓練指導員の勤務時間を含めている事例がありました。夜勤職員の配置については、「厚生労働大臣が定める夜勤を行う職員の勤務条件に関する基準」などで定められていますが、夜勤を行う職員の数に算入することができるのは、「介護職員」と「看護職員」のみです。機能訓練指導員の他にも、生活相談員の勤務時間を夜勤職員数に含めているケースも見受けられますので、各施設において十分ご確認ください。</a:t>
            </a:r>
            <a:endParaRPr lang="en-US" altLang="ja-JP" sz="1400" kern="0" dirty="0">
              <a:latin typeface="Yu Gothic UI" panose="020B0500000000000000" pitchFamily="50" charset="-128"/>
              <a:ea typeface="Yu Gothic UI" panose="020B0500000000000000" pitchFamily="50" charset="-128"/>
            </a:endParaRPr>
          </a:p>
          <a:p>
            <a:endParaRPr lang="en-US" altLang="ja-JP" sz="1400" kern="0" dirty="0">
              <a:latin typeface="Yu Gothic UI" panose="020B0500000000000000" pitchFamily="50" charset="-128"/>
              <a:ea typeface="Yu Gothic UI" panose="020B0500000000000000" pitchFamily="50" charset="-128"/>
            </a:endParaRPr>
          </a:p>
          <a:p>
            <a:r>
              <a:rPr lang="ja-JP" altLang="en-US" sz="1400" kern="0" dirty="0">
                <a:latin typeface="Yu Gothic UI" panose="020B0500000000000000" pitchFamily="50" charset="-128"/>
                <a:ea typeface="Yu Gothic UI" panose="020B0500000000000000" pitchFamily="50" charset="-128"/>
              </a:rPr>
              <a:t>指摘事項４</a:t>
            </a:r>
            <a:endParaRPr lang="en-US" altLang="ja-JP" sz="1400" kern="0" dirty="0">
              <a:latin typeface="Yu Gothic UI" panose="020B0500000000000000" pitchFamily="50" charset="-128"/>
              <a:ea typeface="Yu Gothic UI" panose="020B0500000000000000" pitchFamily="50" charset="-128"/>
            </a:endParaRPr>
          </a:p>
          <a:p>
            <a:r>
              <a:rPr lang="ja-JP" altLang="en-US" sz="1400" kern="0" dirty="0">
                <a:latin typeface="Yu Gothic UI" panose="020B0500000000000000" pitchFamily="50" charset="-128"/>
                <a:ea typeface="Yu Gothic UI" panose="020B0500000000000000" pitchFamily="50" charset="-128"/>
              </a:rPr>
              <a:t>全施設共通ですが、非常勤職員の休暇等を、常勤換算方法での勤務延時間数に含めているケースが見られます。前ページのとおり、常勤職員の休暇等は勤務時間に含むことができますが、非常勤職員の場合は、休暇等を勤務時間に含むことはできませんので、適切に算出をお願いします。</a:t>
            </a:r>
            <a:endParaRPr lang="en-US" altLang="ja-JP" sz="1400" dirty="0">
              <a:latin typeface="Yu Gothic UI" panose="020B0500000000000000" pitchFamily="50" charset="-128"/>
              <a:ea typeface="Yu Gothic UI" panose="020B0500000000000000" pitchFamily="50" charset="-128"/>
            </a:endParaRPr>
          </a:p>
          <a:p>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4</a:t>
            </a:fld>
            <a:endParaRPr lang="en-US" altLang="ja-JP"/>
          </a:p>
        </p:txBody>
      </p:sp>
    </p:spTree>
    <p:extLst>
      <p:ext uri="{BB962C8B-B14F-4D97-AF65-F5344CB8AC3E}">
        <p14:creationId xmlns:p14="http://schemas.microsoft.com/office/powerpoint/2010/main" val="124882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491">
              <a:defRPr/>
            </a:pPr>
            <a:r>
              <a:rPr lang="ja-JP" altLang="en-US" sz="1400" dirty="0">
                <a:latin typeface="Yu Gothic UI" panose="020B0500000000000000" pitchFamily="50" charset="-128"/>
                <a:ea typeface="Yu Gothic UI" panose="020B0500000000000000" pitchFamily="50" charset="-128"/>
              </a:rPr>
              <a:t>勤務体制の確保について、勤務表は、事業所ごと、月ごとに作成し、従業者の日々の勤務時間、常勤・非常勤の別、介護・看護職員等の配置、管理者や他職種との兼務関係等を明確にすることが定められています。</a:t>
            </a:r>
            <a:endParaRPr lang="en-US" altLang="ja-JP" sz="1400" dirty="0">
              <a:latin typeface="Yu Gothic UI" panose="020B0500000000000000" pitchFamily="50" charset="-128"/>
              <a:ea typeface="Yu Gothic UI" panose="020B0500000000000000" pitchFamily="50" charset="-128"/>
            </a:endParaRPr>
          </a:p>
          <a:p>
            <a:pPr defTabSz="946590">
              <a:defRPr/>
            </a:pP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介護老人福祉施設において、看護職員と機能訓練指導員が兼務しているが、兼務していることが勤務表等で明確になっていない事例がありました。このように職種間の兼務などを漫然と行っていると、人員基準違反や看護体制加算などの要件を満たさないことにつながりますので、勤務表や辞令等で明確にするようにしてください。</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pPr defTabSz="914491">
              <a:defRPr/>
            </a:pPr>
            <a:r>
              <a:rPr lang="ja-JP" altLang="en-US" sz="1400" dirty="0">
                <a:latin typeface="Yu Gothic UI" panose="020B0500000000000000" pitchFamily="50" charset="-128"/>
                <a:ea typeface="Yu Gothic UI" panose="020B0500000000000000" pitchFamily="50" charset="-128"/>
              </a:rPr>
              <a:t>特定施設において、今年度、</a:t>
            </a:r>
            <a:r>
              <a:rPr lang="ja-JP" altLang="en-US" sz="1400" kern="0" dirty="0">
                <a:latin typeface="Yu Gothic UI" panose="020B0500000000000000" pitchFamily="50" charset="-128"/>
                <a:ea typeface="Yu Gothic UI" panose="020B0500000000000000" pitchFamily="50" charset="-128"/>
              </a:rPr>
              <a:t>常勤・非常勤の別、兼務関係が明確でなかった施設や、常勤の従業者が勤務すべき時間数が、就業規則と実態で異なっている施設がありましたので、勤務体制を適切に確保いただくようお願いします。</a:t>
            </a:r>
            <a:endParaRPr lang="en-US" altLang="ja-JP" sz="1400" dirty="0">
              <a:latin typeface="Yu Gothic UI" panose="020B0500000000000000" pitchFamily="50" charset="-128"/>
              <a:ea typeface="Yu Gothic UI" panose="020B0500000000000000" pitchFamily="50" charset="-128"/>
            </a:endParaRPr>
          </a:p>
          <a:p>
            <a:endParaRPr lang="ja-JP" altLang="en-US" sz="1400" dirty="0">
              <a:latin typeface="Yu Gothic UI" panose="020B0500000000000000" pitchFamily="50" charset="-128"/>
              <a:ea typeface="Yu Gothic UI" panose="020B05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5</a:t>
            </a:fld>
            <a:endParaRPr lang="en-US" altLang="ja-JP"/>
          </a:p>
        </p:txBody>
      </p:sp>
    </p:spTree>
    <p:extLst>
      <p:ext uri="{BB962C8B-B14F-4D97-AF65-F5344CB8AC3E}">
        <p14:creationId xmlns:p14="http://schemas.microsoft.com/office/powerpoint/2010/main" val="1617815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B4741-AA5A-22B2-DEB2-9EA8434072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7B8697-2480-6CB9-C24A-B95EF5E3D0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63FA84-73E0-474B-5400-E0AC04EB1B20}"/>
              </a:ext>
            </a:extLst>
          </p:cNvPr>
          <p:cNvSpPr>
            <a:spLocks noGrp="1"/>
          </p:cNvSpPr>
          <p:nvPr>
            <p:ph type="body" idx="1"/>
          </p:nvPr>
        </p:nvSpPr>
        <p:spPr/>
        <p:txBody>
          <a:bodyPr/>
          <a:lstStyle/>
          <a:p>
            <a:pPr defTabSz="914491">
              <a:defRPr/>
            </a:pPr>
            <a:r>
              <a:rPr lang="ja-JP" altLang="en-US" sz="1400" dirty="0">
                <a:latin typeface="Yu Gothic UI" panose="020B0500000000000000" pitchFamily="50" charset="-128"/>
                <a:ea typeface="Yu Gothic UI" panose="020B0500000000000000" pitchFamily="50" charset="-128"/>
              </a:rPr>
              <a:t>ユニット型介護老人福祉施設において、</a:t>
            </a:r>
            <a:r>
              <a:rPr lang="ja-JP" altLang="en-US" sz="1400" kern="0" dirty="0">
                <a:latin typeface="Yu Gothic UI" panose="020B0500000000000000" pitchFamily="50" charset="-128"/>
                <a:ea typeface="Yu Gothic UI" panose="020B0500000000000000" pitchFamily="50" charset="-128"/>
              </a:rPr>
              <a:t>ユニットリーダーの配置が辞令、組織図、勤務表等で明確になっていない事例がありました。常勤のユニットリーダーが不在の場合、減算になりますので、</a:t>
            </a:r>
            <a:r>
              <a:rPr lang="ja-JP" altLang="en-US" sz="1400" dirty="0">
                <a:latin typeface="Yu Gothic UI" panose="020B0500000000000000" pitchFamily="50" charset="-128"/>
                <a:ea typeface="Yu Gothic UI" panose="020B0500000000000000" pitchFamily="50" charset="-128"/>
              </a:rPr>
              <a:t>勤務表や辞令等で配置を明確にするようにしてください。</a:t>
            </a:r>
            <a:endParaRPr lang="en-US" altLang="ja-JP" sz="1400" dirty="0">
              <a:latin typeface="Yu Gothic UI" panose="020B0500000000000000" pitchFamily="50" charset="-128"/>
              <a:ea typeface="Yu Gothic UI" panose="020B0500000000000000" pitchFamily="50" charset="-128"/>
            </a:endParaRPr>
          </a:p>
        </p:txBody>
      </p:sp>
      <p:sp>
        <p:nvSpPr>
          <p:cNvPr id="4" name="スライド番号プレースホルダー 3">
            <a:extLst>
              <a:ext uri="{FF2B5EF4-FFF2-40B4-BE49-F238E27FC236}">
                <a16:creationId xmlns:a16="http://schemas.microsoft.com/office/drawing/2014/main" id="{C039819A-EC26-340D-5E5D-547886D908AD}"/>
              </a:ext>
            </a:extLst>
          </p:cNvPr>
          <p:cNvSpPr>
            <a:spLocks noGrp="1"/>
          </p:cNvSpPr>
          <p:nvPr>
            <p:ph type="sldNum" sz="quarter" idx="10"/>
          </p:nvPr>
        </p:nvSpPr>
        <p:spPr/>
        <p:txBody>
          <a:bodyPr/>
          <a:lstStyle/>
          <a:p>
            <a:pPr>
              <a:defRPr/>
            </a:pPr>
            <a:fld id="{5C8F3649-899B-4135-99BC-D8BC86D025DE}" type="slidenum">
              <a:rPr lang="en-US" altLang="ja-JP" smtClean="0"/>
              <a:pPr>
                <a:defRPr/>
              </a:pPr>
              <a:t>6</a:t>
            </a:fld>
            <a:endParaRPr lang="en-US" altLang="ja-JP"/>
          </a:p>
        </p:txBody>
      </p:sp>
    </p:spTree>
    <p:extLst>
      <p:ext uri="{BB962C8B-B14F-4D97-AF65-F5344CB8AC3E}">
        <p14:creationId xmlns:p14="http://schemas.microsoft.com/office/powerpoint/2010/main" val="1531044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各施設における</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研修の機会の確保</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各施設において、新規採用時に実施することとされている研修が実施されていない事例、年２回実施することとされている研修が年２回実施されていない事例がありました。改めて研修計画の見直しをお願いします。</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7</a:t>
            </a:fld>
            <a:endParaRPr lang="en-US" altLang="ja-JP"/>
          </a:p>
        </p:txBody>
      </p:sp>
    </p:spTree>
    <p:extLst>
      <p:ext uri="{BB962C8B-B14F-4D97-AF65-F5344CB8AC3E}">
        <p14:creationId xmlns:p14="http://schemas.microsoft.com/office/powerpoint/2010/main" val="1552082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8F4E2-C531-9EDA-36B4-495D64D6D0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78ED01-BCAD-A708-D544-7C368DC619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4CD2F8-D9F3-D315-4B57-65B69E1CE5D5}"/>
              </a:ext>
            </a:extLst>
          </p:cNvPr>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各施設における運営基準の</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ハラスメント防止の措置</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についてです。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各施設において、セクハラやパワハラ等に対して従業者の就業環境が害されることを防止するための方針の明確化等の必要な措置を講じなければならないとなっているところですが、介護老人保健施設において、方針を定めた後、従業者に周知・啓発がされていない施設がありましたので、方針を定めた後に、従業者に適切に周知をするようお願いします。</a:t>
            </a:r>
          </a:p>
        </p:txBody>
      </p:sp>
      <p:sp>
        <p:nvSpPr>
          <p:cNvPr id="4" name="スライド番号プレースホルダー 3">
            <a:extLst>
              <a:ext uri="{FF2B5EF4-FFF2-40B4-BE49-F238E27FC236}">
                <a16:creationId xmlns:a16="http://schemas.microsoft.com/office/drawing/2014/main" id="{F847F816-CB78-9700-CBB4-6AAB84E8F2BC}"/>
              </a:ext>
            </a:extLst>
          </p:cNvPr>
          <p:cNvSpPr>
            <a:spLocks noGrp="1"/>
          </p:cNvSpPr>
          <p:nvPr>
            <p:ph type="sldNum" sz="quarter" idx="10"/>
          </p:nvPr>
        </p:nvSpPr>
        <p:spPr/>
        <p:txBody>
          <a:bodyPr/>
          <a:lstStyle/>
          <a:p>
            <a:pPr>
              <a:defRPr/>
            </a:pPr>
            <a:fld id="{5C8F3649-899B-4135-99BC-D8BC86D025DE}" type="slidenum">
              <a:rPr lang="en-US" altLang="ja-JP" smtClean="0"/>
              <a:pPr>
                <a:defRPr/>
              </a:pPr>
              <a:t>8</a:t>
            </a:fld>
            <a:endParaRPr lang="en-US" altLang="ja-JP"/>
          </a:p>
        </p:txBody>
      </p:sp>
    </p:spTree>
    <p:extLst>
      <p:ext uri="{BB962C8B-B14F-4D97-AF65-F5344CB8AC3E}">
        <p14:creationId xmlns:p14="http://schemas.microsoft.com/office/powerpoint/2010/main" val="414738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Yu Gothic UI" panose="020B0500000000000000" pitchFamily="50" charset="-128"/>
                <a:ea typeface="Yu Gothic UI" panose="020B0500000000000000" pitchFamily="50" charset="-128"/>
              </a:rPr>
              <a:t>各施設において、事業所の名称及び所在地等に変更があったときは、十日以内に届け出ることとされています。</a:t>
            </a:r>
            <a:endParaRPr lang="en-US" altLang="ja-JP" sz="1400" dirty="0">
              <a:latin typeface="Yu Gothic UI" panose="020B0500000000000000" pitchFamily="50" charset="-128"/>
              <a:ea typeface="Yu Gothic UI" panose="020B0500000000000000" pitchFamily="50" charset="-128"/>
            </a:endParaRPr>
          </a:p>
          <a:p>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今年度、運営規定、介護支援専門員の氏名及び登録番号の変更届を県に提出していなかった事例がありましたので、変更届の必要な事項を今一度ご確認いただくようお願いします。</a:t>
            </a:r>
          </a:p>
        </p:txBody>
      </p:sp>
      <p:sp>
        <p:nvSpPr>
          <p:cNvPr id="4" name="スライド番号プレースホルダー 3"/>
          <p:cNvSpPr>
            <a:spLocks noGrp="1"/>
          </p:cNvSpPr>
          <p:nvPr>
            <p:ph type="sldNum" sz="quarter" idx="10"/>
          </p:nvPr>
        </p:nvSpPr>
        <p:spPr/>
        <p:txBody>
          <a:bodyPr/>
          <a:lstStyle/>
          <a:p>
            <a:pPr>
              <a:defRPr/>
            </a:pPr>
            <a:fld id="{5C8F3649-899B-4135-99BC-D8BC86D025DE}" type="slidenum">
              <a:rPr lang="en-US" altLang="ja-JP" smtClean="0"/>
              <a:pPr>
                <a:defRPr/>
              </a:pPr>
              <a:t>9</a:t>
            </a:fld>
            <a:endParaRPr lang="en-US" altLang="ja-JP"/>
          </a:p>
        </p:txBody>
      </p:sp>
    </p:spTree>
    <p:extLst>
      <p:ext uri="{BB962C8B-B14F-4D97-AF65-F5344CB8AC3E}">
        <p14:creationId xmlns:p14="http://schemas.microsoft.com/office/powerpoint/2010/main" val="215884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7536CB6-2681-42C2-AAF6-5141A6681703}" type="slidenum">
              <a:rPr lang="en-US" altLang="ja-JP"/>
              <a:pPr>
                <a:defRPr/>
              </a:pPr>
              <a:t>‹#›</a:t>
            </a:fld>
            <a:endParaRPr lang="en-US" altLang="ja-JP"/>
          </a:p>
        </p:txBody>
      </p:sp>
    </p:spTree>
    <p:extLst>
      <p:ext uri="{BB962C8B-B14F-4D97-AF65-F5344CB8AC3E}">
        <p14:creationId xmlns:p14="http://schemas.microsoft.com/office/powerpoint/2010/main" val="3821984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A138D84-49F1-47AC-929D-F7EDCFA011D6}" type="slidenum">
              <a:rPr lang="en-US" altLang="ja-JP"/>
              <a:pPr>
                <a:defRPr/>
              </a:pPr>
              <a:t>‹#›</a:t>
            </a:fld>
            <a:endParaRPr lang="en-US" altLang="ja-JP"/>
          </a:p>
        </p:txBody>
      </p:sp>
    </p:spTree>
    <p:extLst>
      <p:ext uri="{BB962C8B-B14F-4D97-AF65-F5344CB8AC3E}">
        <p14:creationId xmlns:p14="http://schemas.microsoft.com/office/powerpoint/2010/main" val="276120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C9A555B-6F80-4E0C-89F9-F06F8BC6C76A}" type="slidenum">
              <a:rPr lang="en-US" altLang="ja-JP"/>
              <a:pPr>
                <a:defRPr/>
              </a:pPr>
              <a:t>‹#›</a:t>
            </a:fld>
            <a:endParaRPr lang="en-US" altLang="ja-JP"/>
          </a:p>
        </p:txBody>
      </p:sp>
    </p:spTree>
    <p:extLst>
      <p:ext uri="{BB962C8B-B14F-4D97-AF65-F5344CB8AC3E}">
        <p14:creationId xmlns:p14="http://schemas.microsoft.com/office/powerpoint/2010/main" val="425016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87D1E2-84E1-4497-A53C-D058237DDF20}" type="slidenum">
              <a:rPr lang="en-US" altLang="ja-JP"/>
              <a:pPr>
                <a:defRPr/>
              </a:pPr>
              <a:t>‹#›</a:t>
            </a:fld>
            <a:endParaRPr lang="en-US" altLang="ja-JP"/>
          </a:p>
        </p:txBody>
      </p:sp>
    </p:spTree>
    <p:extLst>
      <p:ext uri="{BB962C8B-B14F-4D97-AF65-F5344CB8AC3E}">
        <p14:creationId xmlns:p14="http://schemas.microsoft.com/office/powerpoint/2010/main" val="417454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6F0789D-4630-4160-B871-6C1D2ED7D396}" type="slidenum">
              <a:rPr lang="en-US" altLang="ja-JP"/>
              <a:pPr>
                <a:defRPr/>
              </a:pPr>
              <a:t>‹#›</a:t>
            </a:fld>
            <a:endParaRPr lang="en-US" altLang="ja-JP"/>
          </a:p>
        </p:txBody>
      </p:sp>
    </p:spTree>
    <p:extLst>
      <p:ext uri="{BB962C8B-B14F-4D97-AF65-F5344CB8AC3E}">
        <p14:creationId xmlns:p14="http://schemas.microsoft.com/office/powerpoint/2010/main" val="1344903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30BAEF2F-A2E0-4161-AC89-75D7F585BD5D}" type="slidenum">
              <a:rPr lang="en-US" altLang="ja-JP"/>
              <a:pPr>
                <a:defRPr/>
              </a:pPr>
              <a:t>‹#›</a:t>
            </a:fld>
            <a:endParaRPr lang="en-US" altLang="ja-JP"/>
          </a:p>
        </p:txBody>
      </p:sp>
    </p:spTree>
    <p:extLst>
      <p:ext uri="{BB962C8B-B14F-4D97-AF65-F5344CB8AC3E}">
        <p14:creationId xmlns:p14="http://schemas.microsoft.com/office/powerpoint/2010/main" val="131115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33ABE4-410C-4930-A01A-F62F31DFE773}" type="slidenum">
              <a:rPr lang="en-US" altLang="ja-JP"/>
              <a:pPr>
                <a:defRPr/>
              </a:pPr>
              <a:t>‹#›</a:t>
            </a:fld>
            <a:endParaRPr lang="en-US" altLang="ja-JP"/>
          </a:p>
        </p:txBody>
      </p:sp>
    </p:spTree>
    <p:extLst>
      <p:ext uri="{BB962C8B-B14F-4D97-AF65-F5344CB8AC3E}">
        <p14:creationId xmlns:p14="http://schemas.microsoft.com/office/powerpoint/2010/main" val="7627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50F1598-6F4F-40F8-8508-3D4C8730E4FD}" type="slidenum">
              <a:rPr lang="en-US" altLang="ja-JP"/>
              <a:pPr>
                <a:defRPr/>
              </a:pPr>
              <a:t>‹#›</a:t>
            </a:fld>
            <a:endParaRPr lang="en-US" altLang="ja-JP"/>
          </a:p>
        </p:txBody>
      </p:sp>
    </p:spTree>
    <p:extLst>
      <p:ext uri="{BB962C8B-B14F-4D97-AF65-F5344CB8AC3E}">
        <p14:creationId xmlns:p14="http://schemas.microsoft.com/office/powerpoint/2010/main" val="43719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58477AE-7F5B-4174-87AC-181F5EFB1393}" type="slidenum">
              <a:rPr lang="en-US" altLang="ja-JP"/>
              <a:pPr>
                <a:defRPr/>
              </a:pPr>
              <a:t>‹#›</a:t>
            </a:fld>
            <a:endParaRPr lang="en-US" altLang="ja-JP"/>
          </a:p>
        </p:txBody>
      </p:sp>
    </p:spTree>
    <p:extLst>
      <p:ext uri="{BB962C8B-B14F-4D97-AF65-F5344CB8AC3E}">
        <p14:creationId xmlns:p14="http://schemas.microsoft.com/office/powerpoint/2010/main" val="2975229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CEE599D-76DB-4136-83A6-37CCA3701BDD}" type="slidenum">
              <a:rPr lang="en-US" altLang="ja-JP"/>
              <a:pPr>
                <a:defRPr/>
              </a:pPr>
              <a:t>‹#›</a:t>
            </a:fld>
            <a:endParaRPr lang="en-US" altLang="ja-JP"/>
          </a:p>
        </p:txBody>
      </p:sp>
    </p:spTree>
    <p:extLst>
      <p:ext uri="{BB962C8B-B14F-4D97-AF65-F5344CB8AC3E}">
        <p14:creationId xmlns:p14="http://schemas.microsoft.com/office/powerpoint/2010/main" val="188601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60600EA-2BCB-4856-BAAB-8FEFFA2EA264}" type="slidenum">
              <a:rPr lang="en-US" altLang="ja-JP"/>
              <a:pPr>
                <a:defRPr/>
              </a:pPr>
              <a:t>‹#›</a:t>
            </a:fld>
            <a:endParaRPr lang="en-US" altLang="ja-JP"/>
          </a:p>
        </p:txBody>
      </p:sp>
    </p:spTree>
    <p:extLst>
      <p:ext uri="{BB962C8B-B14F-4D97-AF65-F5344CB8AC3E}">
        <p14:creationId xmlns:p14="http://schemas.microsoft.com/office/powerpoint/2010/main" val="4154551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F51E741-AEAF-45FF-B144-E5B1F668E884}" type="slidenum">
              <a:rPr lang="en-US" altLang="ja-JP"/>
              <a:pPr>
                <a:defRPr/>
              </a:pPr>
              <a:t>‹#›</a:t>
            </a:fld>
            <a:endParaRPr lang="en-US" altLang="ja-JP"/>
          </a:p>
        </p:txBody>
      </p:sp>
    </p:spTree>
    <p:extLst>
      <p:ext uri="{BB962C8B-B14F-4D97-AF65-F5344CB8AC3E}">
        <p14:creationId xmlns:p14="http://schemas.microsoft.com/office/powerpoint/2010/main" val="310347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2B2279B-C203-4723-AAB2-790B34CC926E}" type="slidenum">
              <a:rPr lang="en-US" altLang="ja-JP"/>
              <a:pPr>
                <a:defRPr/>
              </a:pPr>
              <a:t>‹#›</a:t>
            </a:fld>
            <a:endParaRPr lang="en-US" altLang="ja-JP"/>
          </a:p>
        </p:txBody>
      </p:sp>
    </p:spTree>
    <p:extLst>
      <p:ext uri="{BB962C8B-B14F-4D97-AF65-F5344CB8AC3E}">
        <p14:creationId xmlns:p14="http://schemas.microsoft.com/office/powerpoint/2010/main" val="21406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2B752E4-80BF-4E1C-8B01-F37FC790AC40}" type="slidenum">
              <a:rPr lang="en-US" altLang="ja-JP"/>
              <a:pPr>
                <a:defRPr/>
              </a:pPr>
              <a:t>‹#›</a:t>
            </a:fld>
            <a:endParaRPr lang="en-US" altLang="ja-JP"/>
          </a:p>
        </p:txBody>
      </p:sp>
    </p:spTree>
    <p:extLst>
      <p:ext uri="{BB962C8B-B14F-4D97-AF65-F5344CB8AC3E}">
        <p14:creationId xmlns:p14="http://schemas.microsoft.com/office/powerpoint/2010/main" val="303559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ＭＳ Ｐゴシック" panose="020B0600070205080204" pitchFamily="50" charset="-128"/>
              </a:defRPr>
            </a:lvl1pPr>
          </a:lstStyle>
          <a:p>
            <a:pPr>
              <a:defRPr/>
            </a:pPr>
            <a:fld id="{34AFC3EB-674E-4F1C-9427-0651018E770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D083C9F-D5E4-4848-9F78-44F7960797CD}" type="slidenum">
              <a:rPr lang="en-US" altLang="ja-JP" sz="1400" smtClean="0"/>
              <a:pPr>
                <a:spcBef>
                  <a:spcPct val="0"/>
                </a:spcBef>
                <a:buFontTx/>
                <a:buNone/>
              </a:pPr>
              <a:t>1</a:t>
            </a:fld>
            <a:endParaRPr lang="en-US" altLang="ja-JP" sz="1400"/>
          </a:p>
        </p:txBody>
      </p:sp>
      <p:sp>
        <p:nvSpPr>
          <p:cNvPr id="4099" name="Rectangle 5"/>
          <p:cNvSpPr>
            <a:spLocks noGrp="1" noChangeArrowheads="1"/>
          </p:cNvSpPr>
          <p:nvPr>
            <p:ph type="subTitle" idx="1"/>
          </p:nvPr>
        </p:nvSpPr>
        <p:spPr>
          <a:xfrm>
            <a:off x="1371600" y="4183063"/>
            <a:ext cx="6400800" cy="1487487"/>
          </a:xfrm>
        </p:spPr>
        <p:txBody>
          <a:bodyPr/>
          <a:lstStyle/>
          <a:p>
            <a:pPr eaLnBrk="1" hangingPunct="1"/>
            <a:r>
              <a:rPr lang="ja-JP" altLang="en-US" sz="2800" dirty="0">
                <a:latin typeface="メイリオ" panose="020B0604030504040204" pitchFamily="50" charset="-128"/>
                <a:ea typeface="メイリオ" panose="020B0604030504040204" pitchFamily="50" charset="-128"/>
              </a:rPr>
              <a:t>香川県健康福祉部長寿社会対策課</a:t>
            </a:r>
          </a:p>
          <a:p>
            <a:pPr eaLnBrk="1" hangingPunct="1"/>
            <a:r>
              <a:rPr lang="ja-JP" altLang="en-US" sz="2800" dirty="0">
                <a:latin typeface="メイリオ" panose="020B0604030504040204" pitchFamily="50" charset="-128"/>
                <a:ea typeface="メイリオ" panose="020B0604030504040204" pitchFamily="50" charset="-128"/>
              </a:rPr>
              <a:t>施設サービスグループ</a:t>
            </a:r>
          </a:p>
          <a:p>
            <a:pPr eaLnBrk="1" hangingPunct="1"/>
            <a:r>
              <a:rPr lang="ja-JP" altLang="en-US" sz="2800" dirty="0">
                <a:latin typeface="メイリオ" panose="020B0604030504040204" pitchFamily="50" charset="-128"/>
                <a:ea typeface="メイリオ" panose="020B0604030504040204" pitchFamily="50" charset="-128"/>
              </a:rPr>
              <a:t>令和８年３月</a:t>
            </a:r>
          </a:p>
        </p:txBody>
      </p:sp>
      <p:sp>
        <p:nvSpPr>
          <p:cNvPr id="4100" name="Text Box 7"/>
          <p:cNvSpPr txBox="1">
            <a:spLocks noChangeArrowheads="1"/>
          </p:cNvSpPr>
          <p:nvPr/>
        </p:nvSpPr>
        <p:spPr bwMode="auto">
          <a:xfrm>
            <a:off x="7092280" y="260350"/>
            <a:ext cx="1296070"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1600" dirty="0">
                <a:latin typeface="ＭＳ ゴシック" panose="020B0609070205080204" pitchFamily="49" charset="-128"/>
                <a:ea typeface="ＭＳ ゴシック" panose="020B0609070205080204" pitchFamily="49" charset="-128"/>
              </a:rPr>
              <a:t>資料１　</a:t>
            </a:r>
          </a:p>
        </p:txBody>
      </p:sp>
      <p:sp>
        <p:nvSpPr>
          <p:cNvPr id="4101" name="Rectangle 8"/>
          <p:cNvSpPr>
            <a:spLocks noGrp="1" noChangeArrowheads="1"/>
          </p:cNvSpPr>
          <p:nvPr>
            <p:ph type="ctrTitle"/>
          </p:nvPr>
        </p:nvSpPr>
        <p:spPr>
          <a:xfrm>
            <a:off x="539750" y="1557338"/>
            <a:ext cx="8064500" cy="2087562"/>
          </a:xfrm>
          <a:solidFill>
            <a:srgbClr val="EDB1B5"/>
          </a:solidFill>
        </p:spPr>
        <p:txBody>
          <a:bodyPr/>
          <a:lstStyle/>
          <a:p>
            <a:pPr eaLnBrk="1" hangingPunct="1"/>
            <a:r>
              <a:rPr lang="ja-JP" altLang="en-US" sz="2800" dirty="0">
                <a:latin typeface="メイリオ" panose="020B0604030504040204" pitchFamily="50" charset="-128"/>
                <a:ea typeface="メイリオ" panose="020B0604030504040204" pitchFamily="50" charset="-128"/>
              </a:rPr>
              <a:t>令和７年度運営指導の指導事項について</a:t>
            </a:r>
            <a:br>
              <a:rPr lang="ja-JP" altLang="en-US" sz="24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（人員基準、運営基準に係るもの）</a:t>
            </a:r>
          </a:p>
        </p:txBody>
      </p:sp>
      <p:pic>
        <p:nvPicPr>
          <p:cNvPr id="3" name="録音したサウンド">
            <a:hlinkClick r:id="" action="ppaction://media"/>
            <a:extLst>
              <a:ext uri="{FF2B5EF4-FFF2-40B4-BE49-F238E27FC236}">
                <a16:creationId xmlns:a16="http://schemas.microsoft.com/office/drawing/2014/main" id="{B7794430-9168-81AD-9262-3C3F94520B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950" y="5805264"/>
            <a:ext cx="609600" cy="609600"/>
          </a:xfrm>
          <a:prstGeom prst="rect">
            <a:avLst/>
          </a:prstGeom>
        </p:spPr>
      </p:pic>
    </p:spTree>
    <p:extLst>
      <p:ext uri="{BB962C8B-B14F-4D97-AF65-F5344CB8AC3E}">
        <p14:creationId xmlns:p14="http://schemas.microsoft.com/office/powerpoint/2010/main" val="1823722434"/>
      </p:ext>
    </p:extLst>
  </p:cSld>
  <p:clrMapOvr>
    <a:masterClrMapping/>
  </p:clrMapOvr>
  <mc:AlternateContent xmlns:mc="http://schemas.openxmlformats.org/markup-compatibility/2006" xmlns:p14="http://schemas.microsoft.com/office/powerpoint/2010/main">
    <mc:Choice Requires="p14">
      <p:transition spd="slow" p14:dur="2000" advTm="13875"/>
    </mc:Choice>
    <mc:Fallback xmlns="">
      <p:transition spd="slow" advTm="13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運営に関するもの（９）</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800" dirty="0">
                <a:solidFill>
                  <a:srgbClr val="292929"/>
                </a:solidFill>
                <a:latin typeface="メイリオ" panose="020B0604030504040204" pitchFamily="50" charset="-128"/>
                <a:ea typeface="メイリオ" panose="020B0604030504040204" pitchFamily="50" charset="-128"/>
              </a:rPr>
              <a:t>３　運営規程</a:t>
            </a: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所定の重要事項に関する規程（運営規定）を定めること。</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新たに虐待の防止のための措置に関する事項を定めることとなっているので留意すること。（</a:t>
            </a:r>
            <a:r>
              <a:rPr lang="ja-JP" altLang="en-US" sz="2000" dirty="0">
                <a:latin typeface="メイリオ" panose="020B0604030504040204" pitchFamily="50" charset="-128"/>
                <a:ea typeface="メイリオ" panose="020B0604030504040204" pitchFamily="50" charset="-128"/>
              </a:rPr>
              <a:t>令和６年４月１日より義務化）</a:t>
            </a: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10</a:t>
            </a:fld>
            <a:endParaRPr lang="en-US" altLang="ja-JP"/>
          </a:p>
        </p:txBody>
      </p:sp>
      <p:sp>
        <p:nvSpPr>
          <p:cNvPr id="5" name="テキスト ボックス 4"/>
          <p:cNvSpPr txBox="1"/>
          <p:nvPr/>
        </p:nvSpPr>
        <p:spPr>
          <a:xfrm>
            <a:off x="457200" y="3783780"/>
            <a:ext cx="8136904" cy="2246769"/>
          </a:xfrm>
          <a:prstGeom prst="rect">
            <a:avLst/>
          </a:prstGeom>
          <a:noFill/>
          <a:ln>
            <a:solidFill>
              <a:schemeClr val="tx1"/>
            </a:solidFill>
            <a:prstDash val="dash"/>
          </a:ln>
        </p:spPr>
        <p:txBody>
          <a:bodyPr wrap="square" rtlCol="0">
            <a:spAutoFit/>
          </a:bodyPr>
          <a:lstStyle/>
          <a:p>
            <a:r>
              <a:rPr kumimoji="1" lang="ja-JP" altLang="en-US" sz="2000" dirty="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a:solidFill>
                  <a:schemeClr val="tx2"/>
                </a:solidFill>
                <a:latin typeface="メイリオ" panose="020B0604030504040204" pitchFamily="50" charset="-128"/>
                <a:ea typeface="メイリオ" panose="020B0604030504040204" pitchFamily="50" charset="-128"/>
              </a:rPr>
              <a:t>運営規定が適切に整備されていない（誤字脱字、更新もれ）。</a:t>
            </a:r>
            <a:endParaRPr kumimoji="1"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solidFill>
                  <a:schemeClr val="tx2"/>
                </a:solidFill>
                <a:latin typeface="メイリオ" panose="020B0604030504040204" pitchFamily="50" charset="-128"/>
                <a:ea typeface="メイリオ" panose="020B0604030504040204" pitchFamily="50" charset="-128"/>
              </a:rPr>
              <a:t>運営規定に、「利用に当たっての留意事項」「緊急時における対応方法」が定められていない。</a:t>
            </a:r>
            <a:endParaRPr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solidFill>
                  <a:schemeClr val="tx2"/>
                </a:solidFill>
                <a:latin typeface="メイリオ" panose="020B0604030504040204" pitchFamily="50" charset="-128"/>
                <a:ea typeface="メイリオ" panose="020B0604030504040204" pitchFamily="50" charset="-128"/>
              </a:rPr>
              <a:t>運営規定に虐待の防止のための措置に関する事項について記載がなかった。（特定施設、介護老人保健施設）</a:t>
            </a:r>
            <a:endParaRPr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kumimoji="1" lang="en-US" altLang="ja-JP" sz="2000" dirty="0">
              <a:solidFill>
                <a:schemeClr val="tx2"/>
              </a:solidFill>
              <a:latin typeface="メイリオ" panose="020B0604030504040204" pitchFamily="50" charset="-128"/>
              <a:ea typeface="メイリオ" panose="020B0604030504040204" pitchFamily="50" charset="-128"/>
            </a:endParaRPr>
          </a:p>
        </p:txBody>
      </p:sp>
      <p:pic>
        <p:nvPicPr>
          <p:cNvPr id="6" name="録音したサウンド">
            <a:hlinkClick r:id="" action="ppaction://media"/>
            <a:extLst>
              <a:ext uri="{FF2B5EF4-FFF2-40B4-BE49-F238E27FC236}">
                <a16:creationId xmlns:a16="http://schemas.microsoft.com/office/drawing/2014/main" id="{132CE346-025A-483D-054A-CEEB4723C2AE}"/>
              </a:ext>
            </a:extLst>
          </p:cNvPr>
          <p:cNvPicPr>
            <a:picLocks noChangeAspect="1"/>
          </p:cNvPicPr>
          <p:nvPr>
            <a:audioFile r:link="rId1"/>
            <p:extLst>
              <p:ext uri="{DAA4B4D4-6D71-4841-9C94-3DE7FCFB9230}">
                <p14:media xmlns:p14="http://schemas.microsoft.com/office/powerpoint/2010/main" r:embed="rId2">
                  <p14:trim st="1635"/>
                  <p14:fade in="3000"/>
                </p14:media>
              </p:ext>
            </p:extLst>
          </p:nvPr>
        </p:nvPicPr>
        <p:blipFill>
          <a:blip r:embed="rId5"/>
          <a:stretch>
            <a:fillRect/>
          </a:stretch>
        </p:blipFill>
        <p:spPr>
          <a:xfrm>
            <a:off x="107504" y="5714159"/>
            <a:ext cx="654496" cy="654496"/>
          </a:xfrm>
          <a:prstGeom prst="rect">
            <a:avLst/>
          </a:prstGeom>
        </p:spPr>
      </p:pic>
    </p:spTree>
    <p:extLst>
      <p:ext uri="{BB962C8B-B14F-4D97-AF65-F5344CB8AC3E}">
        <p14:creationId xmlns:p14="http://schemas.microsoft.com/office/powerpoint/2010/main" val="1720258908"/>
      </p:ext>
    </p:extLst>
  </p:cSld>
  <p:clrMapOvr>
    <a:masterClrMapping/>
  </p:clrMapOvr>
  <mc:AlternateContent xmlns:mc="http://schemas.openxmlformats.org/markup-compatibility/2006" xmlns:p14="http://schemas.microsoft.com/office/powerpoint/2010/main">
    <mc:Choice Requires="p14">
      <p:transition spd="slow" p14:dur="2000" advTm="68433"/>
    </mc:Choice>
    <mc:Fallback xmlns="">
      <p:transition spd="slow" advTm="68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運営に関するもの（１０）</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800" dirty="0">
                <a:solidFill>
                  <a:srgbClr val="292929"/>
                </a:solidFill>
                <a:latin typeface="メイリオ" panose="020B0604030504040204" pitchFamily="50" charset="-128"/>
                <a:ea typeface="メイリオ" panose="020B0604030504040204" pitchFamily="50" charset="-128"/>
              </a:rPr>
              <a:t>４　業務継続計画</a:t>
            </a: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施設サービス共通</a:t>
            </a:r>
            <a:r>
              <a:rPr lang="en-US" altLang="ja-JP" sz="2400" dirty="0">
                <a:solidFill>
                  <a:srgbClr val="292929"/>
                </a:solidFill>
                <a:latin typeface="メイリオ" panose="020B0604030504040204" pitchFamily="50" charset="-128"/>
                <a:ea typeface="メイリオ" panose="020B0604030504040204" pitchFamily="50" charset="-128"/>
              </a:rPr>
              <a:t>】</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従業者に対し、業務継続計画について周知するとともに、必要な研修及び訓練を定期的（年２回以上）に実施しなければならない。</a:t>
            </a:r>
            <a:endParaRPr lang="en-US" altLang="ja-JP" sz="2000" dirty="0">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定期的に業務継続計画の見直しを行い、必要に応じて業務継続計画の変更を行うこと。</a:t>
            </a:r>
            <a:endParaRPr lang="en-US" altLang="ja-JP" sz="2000" dirty="0">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11</a:t>
            </a:fld>
            <a:endParaRPr lang="en-US" altLang="ja-JP"/>
          </a:p>
        </p:txBody>
      </p:sp>
      <p:sp>
        <p:nvSpPr>
          <p:cNvPr id="5" name="テキスト ボックス 4"/>
          <p:cNvSpPr txBox="1"/>
          <p:nvPr/>
        </p:nvSpPr>
        <p:spPr>
          <a:xfrm>
            <a:off x="478360" y="4530239"/>
            <a:ext cx="8208440" cy="1323439"/>
          </a:xfrm>
          <a:prstGeom prst="rect">
            <a:avLst/>
          </a:prstGeom>
          <a:noFill/>
          <a:ln>
            <a:solidFill>
              <a:schemeClr val="tx1"/>
            </a:solidFill>
            <a:prstDash val="dash"/>
          </a:ln>
        </p:spPr>
        <p:txBody>
          <a:bodyPr wrap="square" rtlCol="0">
            <a:spAutoFit/>
          </a:bodyPr>
          <a:lstStyle/>
          <a:p>
            <a:r>
              <a:rPr kumimoji="1" lang="ja-JP" altLang="en-US" sz="2000" dirty="0">
                <a:solidFill>
                  <a:schemeClr val="tx2"/>
                </a:solidFill>
                <a:latin typeface="メイリオ" panose="020B0604030504040204" pitchFamily="50" charset="-128"/>
                <a:ea typeface="メイリオ" panose="020B0604030504040204" pitchFamily="50" charset="-128"/>
              </a:rPr>
              <a:t>（指摘事項）</a:t>
            </a:r>
            <a:endParaRPr lang="en-US" altLang="ja-JP" sz="2000" dirty="0">
              <a:latin typeface="メイリオ" panose="020B0604030504040204" pitchFamily="50" charset="-128"/>
              <a:ea typeface="メイリオ" panose="020B0604030504040204" pitchFamily="50" charset="-128"/>
            </a:endParaRPr>
          </a:p>
          <a:p>
            <a:pPr marL="342900" indent="-342900">
              <a:buFont typeface="Wingdings" panose="05000000000000000000" pitchFamily="2" charset="2"/>
              <a:buChar char="l"/>
            </a:pPr>
            <a:r>
              <a:rPr lang="ja-JP" altLang="en-US" sz="2000" dirty="0">
                <a:latin typeface="メイリオ" panose="020B0604030504040204" pitchFamily="50" charset="-128"/>
                <a:ea typeface="メイリオ" panose="020B0604030504040204" pitchFamily="50" charset="-128"/>
              </a:rPr>
              <a:t>業務継続計画の見直しを定期的に行っていない。（特定施設）</a:t>
            </a:r>
            <a:endParaRPr kumimoji="1"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a:solidFill>
                  <a:schemeClr val="tx2"/>
                </a:solidFill>
                <a:latin typeface="メイリオ" panose="020B0604030504040204" pitchFamily="50" charset="-128"/>
                <a:ea typeface="メイリオ" panose="020B0604030504040204" pitchFamily="50" charset="-128"/>
              </a:rPr>
              <a:t>業務継続計画にについて、必要な研修及び訓練をそれぞれ年２回以上行っていない</a:t>
            </a:r>
            <a:r>
              <a:rPr lang="ja-JP" altLang="en-US" sz="2000" dirty="0">
                <a:solidFill>
                  <a:schemeClr val="tx2"/>
                </a:solidFill>
                <a:latin typeface="メイリオ" panose="020B0604030504040204" pitchFamily="50" charset="-128"/>
                <a:ea typeface="メイリオ" panose="020B0604030504040204" pitchFamily="50" charset="-128"/>
              </a:rPr>
              <a:t>。（各施設共通）</a:t>
            </a:r>
            <a:endParaRPr kumimoji="1" lang="en-US" altLang="ja-JP" sz="2000" dirty="0">
              <a:solidFill>
                <a:schemeClr val="tx2"/>
              </a:solidFill>
              <a:latin typeface="メイリオ" panose="020B0604030504040204" pitchFamily="50" charset="-128"/>
              <a:ea typeface="メイリオ" panose="020B0604030504040204" pitchFamily="50" charset="-128"/>
            </a:endParaRPr>
          </a:p>
        </p:txBody>
      </p:sp>
      <p:pic>
        <p:nvPicPr>
          <p:cNvPr id="6" name="録音したサウンド">
            <a:hlinkClick r:id="" action="ppaction://media"/>
            <a:extLst>
              <a:ext uri="{FF2B5EF4-FFF2-40B4-BE49-F238E27FC236}">
                <a16:creationId xmlns:a16="http://schemas.microsoft.com/office/drawing/2014/main" id="{B87B8BBB-7600-B864-6A4A-704D67FC1E24}"/>
              </a:ext>
            </a:extLst>
          </p:cNvPr>
          <p:cNvPicPr>
            <a:picLocks noChangeAspect="1"/>
          </p:cNvPicPr>
          <p:nvPr>
            <a:audioFile r:link="rId1"/>
            <p:extLst>
              <p:ext uri="{DAA4B4D4-6D71-4841-9C94-3DE7FCFB9230}">
                <p14:media xmlns:p14="http://schemas.microsoft.com/office/powerpoint/2010/main" r:embed="rId2">
                  <p14:trim st="1133"/>
                  <p14:fade in="2750"/>
                </p14:media>
              </p:ext>
            </p:extLst>
          </p:nvPr>
        </p:nvPicPr>
        <p:blipFill>
          <a:blip r:embed="rId5"/>
          <a:stretch>
            <a:fillRect/>
          </a:stretch>
        </p:blipFill>
        <p:spPr>
          <a:xfrm>
            <a:off x="141820" y="5722154"/>
            <a:ext cx="609600" cy="609600"/>
          </a:xfrm>
          <a:prstGeom prst="rect">
            <a:avLst/>
          </a:prstGeom>
        </p:spPr>
      </p:pic>
    </p:spTree>
    <p:extLst>
      <p:ext uri="{BB962C8B-B14F-4D97-AF65-F5344CB8AC3E}">
        <p14:creationId xmlns:p14="http://schemas.microsoft.com/office/powerpoint/2010/main" val="3603836035"/>
      </p:ext>
    </p:extLst>
  </p:cSld>
  <p:clrMapOvr>
    <a:masterClrMapping/>
  </p:clrMapOvr>
  <mc:AlternateContent xmlns:mc="http://schemas.openxmlformats.org/markup-compatibility/2006" xmlns:p14="http://schemas.microsoft.com/office/powerpoint/2010/main">
    <mc:Choice Requires="p14">
      <p:transition spd="slow" p14:dur="2000" advTm="36647"/>
    </mc:Choice>
    <mc:Fallback xmlns="">
      <p:transition spd="slow" advTm="36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47A69-7256-BD6D-591D-FBDC5B41D7A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B286A0D-9B11-0D75-6888-B10BBA779457}"/>
              </a:ext>
            </a:extLst>
          </p:cNvPr>
          <p:cNvSpPr>
            <a:spLocks noGrp="1"/>
          </p:cNvSpPr>
          <p:nvPr>
            <p:ph type="title"/>
          </p:nvPr>
        </p:nvSpPr>
        <p:spPr>
          <a:xfrm>
            <a:off x="457200" y="274638"/>
            <a:ext cx="8229600" cy="1066130"/>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運営に関するもの（１１）</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a:extLst>
              <a:ext uri="{FF2B5EF4-FFF2-40B4-BE49-F238E27FC236}">
                <a16:creationId xmlns:a16="http://schemas.microsoft.com/office/drawing/2014/main" id="{AF6B4F77-2F82-7E2D-0A2A-A1D9B51D5087}"/>
              </a:ext>
            </a:extLst>
          </p:cNvPr>
          <p:cNvSpPr>
            <a:spLocks noGrp="1"/>
          </p:cNvSpPr>
          <p:nvPr>
            <p:ph idx="1"/>
          </p:nvPr>
        </p:nvSpPr>
        <p:spPr>
          <a:xfrm>
            <a:off x="457200" y="1556792"/>
            <a:ext cx="8229600" cy="4752528"/>
          </a:xfrm>
        </p:spPr>
        <p:txBody>
          <a:bodyPr/>
          <a:lstStyle/>
          <a:p>
            <a:pPr marL="0" indent="0">
              <a:buNone/>
            </a:pPr>
            <a:r>
              <a:rPr lang="ja-JP" altLang="en-US" sz="2800" dirty="0">
                <a:solidFill>
                  <a:srgbClr val="292929"/>
                </a:solidFill>
                <a:latin typeface="メイリオ" panose="020B0604030504040204" pitchFamily="50" charset="-128"/>
                <a:ea typeface="メイリオ" panose="020B0604030504040204" pitchFamily="50" charset="-128"/>
              </a:rPr>
              <a:t>５　協力医療機関</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400" dirty="0">
                <a:solidFill>
                  <a:srgbClr val="292929"/>
                </a:solidFill>
                <a:latin typeface="メイリオ" panose="020B0604030504040204" pitchFamily="50" charset="-128"/>
                <a:ea typeface="メイリオ" panose="020B0604030504040204" pitchFamily="50" charset="-128"/>
              </a:rPr>
              <a:t>第二種協定指定医療機関との間で、新興感染症の発生時の対応を取り決めるように努めなければならない。</a:t>
            </a:r>
            <a:endParaRPr lang="en-US" altLang="ja-JP" sz="24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400" dirty="0">
                <a:solidFill>
                  <a:srgbClr val="292929"/>
                </a:solidFill>
                <a:latin typeface="メイリオ" panose="020B0604030504040204" pitchFamily="50" charset="-128"/>
                <a:ea typeface="メイリオ" panose="020B0604030504040204" pitchFamily="50" charset="-128"/>
              </a:rPr>
              <a:t>協力医療機関が第二種協定指定医療機関の場合は、新興感染症の発生時の対応について協議を行わなければならない。</a:t>
            </a:r>
            <a:endParaRPr lang="ja-JP" altLang="en-US" sz="20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437133C3-FB93-25A6-A615-250EF48FA501}"/>
              </a:ext>
            </a:extLst>
          </p:cNvPr>
          <p:cNvSpPr>
            <a:spLocks noGrp="1"/>
          </p:cNvSpPr>
          <p:nvPr>
            <p:ph type="sldNum" sz="quarter" idx="12"/>
          </p:nvPr>
        </p:nvSpPr>
        <p:spPr/>
        <p:txBody>
          <a:bodyPr/>
          <a:lstStyle/>
          <a:p>
            <a:pPr>
              <a:defRPr/>
            </a:pPr>
            <a:fld id="{A60600EA-2BCB-4856-BAAB-8FEFFA2EA264}" type="slidenum">
              <a:rPr lang="en-US" altLang="ja-JP" smtClean="0"/>
              <a:pPr>
                <a:defRPr/>
              </a:pPr>
              <a:t>12</a:t>
            </a:fld>
            <a:endParaRPr lang="en-US" altLang="ja-JP"/>
          </a:p>
        </p:txBody>
      </p:sp>
      <p:sp>
        <p:nvSpPr>
          <p:cNvPr id="5" name="テキスト ボックス 4">
            <a:extLst>
              <a:ext uri="{FF2B5EF4-FFF2-40B4-BE49-F238E27FC236}">
                <a16:creationId xmlns:a16="http://schemas.microsoft.com/office/drawing/2014/main" id="{046C9D0F-9873-8B10-65E9-B300AFC967C1}"/>
              </a:ext>
            </a:extLst>
          </p:cNvPr>
          <p:cNvSpPr txBox="1"/>
          <p:nvPr/>
        </p:nvSpPr>
        <p:spPr>
          <a:xfrm>
            <a:off x="457200" y="4817407"/>
            <a:ext cx="8136904" cy="1015663"/>
          </a:xfrm>
          <a:prstGeom prst="rect">
            <a:avLst/>
          </a:prstGeom>
          <a:noFill/>
          <a:ln>
            <a:solidFill>
              <a:schemeClr val="tx1"/>
            </a:solidFill>
            <a:prstDash val="dash"/>
          </a:ln>
        </p:spPr>
        <p:txBody>
          <a:bodyPr wrap="square" rtlCol="0">
            <a:spAutoFit/>
          </a:bodyPr>
          <a:lstStyle/>
          <a:p>
            <a:r>
              <a:rPr kumimoji="1" lang="ja-JP" altLang="en-US" sz="2000" dirty="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a:solidFill>
                <a:schemeClr val="tx2"/>
              </a:solidFill>
              <a:latin typeface="メイリオ" panose="020B0604030504040204" pitchFamily="50" charset="-128"/>
              <a:ea typeface="メイリオ" panose="020B0604030504040204" pitchFamily="50" charset="-128"/>
            </a:endParaRPr>
          </a:p>
          <a:p>
            <a:pPr marL="342900" indent="-342900">
              <a:buFont typeface="Wingdings" panose="05000000000000000000" pitchFamily="2" charset="2"/>
              <a:buChar char="l"/>
            </a:pPr>
            <a:r>
              <a:rPr lang="ja-JP" altLang="en-US" sz="2000" dirty="0">
                <a:solidFill>
                  <a:srgbClr val="292929"/>
                </a:solidFill>
                <a:latin typeface="メイリオ" panose="020B0604030504040204" pitchFamily="50" charset="-128"/>
                <a:ea typeface="メイリオ" panose="020B0604030504040204" pitchFamily="50" charset="-128"/>
              </a:rPr>
              <a:t>第二種協定指定医療機関である</a:t>
            </a:r>
            <a:r>
              <a:rPr kumimoji="1" lang="ja-JP" altLang="en-US" sz="2000" dirty="0">
                <a:solidFill>
                  <a:schemeClr val="tx2"/>
                </a:solidFill>
                <a:latin typeface="メイリオ" panose="020B0604030504040204" pitchFamily="50" charset="-128"/>
                <a:ea typeface="メイリオ" panose="020B0604030504040204" pitchFamily="50" charset="-128"/>
              </a:rPr>
              <a:t>協力医療機関と、新興感染症の発生時の対応について協議していなかった。（各施設共通）</a:t>
            </a:r>
            <a:endParaRPr kumimoji="1" lang="en-US" altLang="ja-JP" sz="2000" dirty="0">
              <a:solidFill>
                <a:schemeClr val="tx2"/>
              </a:solidFill>
              <a:latin typeface="メイリオ" panose="020B0604030504040204" pitchFamily="50" charset="-128"/>
              <a:ea typeface="メイリオ" panose="020B0604030504040204" pitchFamily="50" charset="-128"/>
            </a:endParaRPr>
          </a:p>
        </p:txBody>
      </p:sp>
      <p:pic>
        <p:nvPicPr>
          <p:cNvPr id="6" name="録音したサウンド">
            <a:hlinkClick r:id="" action="ppaction://media"/>
            <a:extLst>
              <a:ext uri="{FF2B5EF4-FFF2-40B4-BE49-F238E27FC236}">
                <a16:creationId xmlns:a16="http://schemas.microsoft.com/office/drawing/2014/main" id="{B7BD4354-24F2-F945-3CBB-5C71566D03B7}"/>
              </a:ext>
            </a:extLst>
          </p:cNvPr>
          <p:cNvPicPr>
            <a:picLocks noChangeAspect="1"/>
          </p:cNvPicPr>
          <p:nvPr>
            <a:audioFile r:link="rId1"/>
            <p:extLst>
              <p:ext uri="{DAA4B4D4-6D71-4841-9C94-3DE7FCFB9230}">
                <p14:media xmlns:p14="http://schemas.microsoft.com/office/powerpoint/2010/main" r:embed="rId2">
                  <p14:trim st="1605"/>
                  <p14:fade in="2500"/>
                </p14:media>
              </p:ext>
            </p:extLst>
          </p:nvPr>
        </p:nvPicPr>
        <p:blipFill>
          <a:blip r:embed="rId5"/>
          <a:stretch>
            <a:fillRect/>
          </a:stretch>
        </p:blipFill>
        <p:spPr>
          <a:xfrm>
            <a:off x="152400" y="5866043"/>
            <a:ext cx="609600" cy="609600"/>
          </a:xfrm>
          <a:prstGeom prst="rect">
            <a:avLst/>
          </a:prstGeom>
        </p:spPr>
      </p:pic>
    </p:spTree>
    <p:extLst>
      <p:ext uri="{BB962C8B-B14F-4D97-AF65-F5344CB8AC3E}">
        <p14:creationId xmlns:p14="http://schemas.microsoft.com/office/powerpoint/2010/main" val="3933245973"/>
      </p:ext>
    </p:extLst>
  </p:cSld>
  <p:clrMapOvr>
    <a:masterClrMapping/>
  </p:clrMapOvr>
  <mc:AlternateContent xmlns:mc="http://schemas.openxmlformats.org/markup-compatibility/2006" xmlns:p14="http://schemas.microsoft.com/office/powerpoint/2010/main">
    <mc:Choice Requires="p14">
      <p:transition spd="slow" p14:dur="2000" advTm="30578"/>
    </mc:Choice>
    <mc:Fallback xmlns="">
      <p:transition spd="slow" advTm="30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545">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運営に関するもの（１２）</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800" dirty="0">
                <a:solidFill>
                  <a:srgbClr val="292929"/>
                </a:solidFill>
                <a:latin typeface="メイリオ" panose="020B0604030504040204" pitchFamily="50" charset="-128"/>
                <a:ea typeface="メイリオ" panose="020B0604030504040204" pitchFamily="50" charset="-128"/>
              </a:rPr>
              <a:t>６　掲示</a:t>
            </a: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原則として、</a:t>
            </a:r>
            <a:r>
              <a:rPr lang="ja-JP" altLang="en-US" sz="2000" dirty="0">
                <a:latin typeface="メイリオ" panose="020B0604030504040204" pitchFamily="50" charset="-128"/>
                <a:ea typeface="メイリオ" panose="020B0604030504040204" pitchFamily="50" charset="-128"/>
              </a:rPr>
              <a:t>重要事項をウェブサイトに掲載</a:t>
            </a:r>
            <a:r>
              <a:rPr lang="ja-JP" altLang="en-US" sz="2000" dirty="0">
                <a:solidFill>
                  <a:srgbClr val="292929"/>
                </a:solidFill>
                <a:latin typeface="メイリオ" panose="020B0604030504040204" pitchFamily="50" charset="-128"/>
                <a:ea typeface="メイリオ" panose="020B0604030504040204" pitchFamily="50" charset="-128"/>
              </a:rPr>
              <a:t>しなければならない。（</a:t>
            </a:r>
            <a:r>
              <a:rPr lang="ja-JP" altLang="en-US" sz="2000" dirty="0">
                <a:solidFill>
                  <a:srgbClr val="FF0000"/>
                </a:solidFill>
                <a:latin typeface="メイリオ" panose="020B0604030504040204" pitchFamily="50" charset="-128"/>
                <a:ea typeface="メイリオ" panose="020B0604030504040204" pitchFamily="50" charset="-128"/>
              </a:rPr>
              <a:t>令和７年４月１日から義務化</a:t>
            </a:r>
            <a:r>
              <a:rPr lang="ja-JP" altLang="en-US" sz="2000" dirty="0">
                <a:solidFill>
                  <a:srgbClr val="292929"/>
                </a:solidFill>
                <a:latin typeface="メイリオ" panose="020B0604030504040204" pitchFamily="50" charset="-128"/>
                <a:ea typeface="メイリオ" panose="020B0604030504040204" pitchFamily="50" charset="-128"/>
              </a:rPr>
              <a:t>）</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社会福祉施設等の設置者等は、非常災害対策に関する具体的な計画を作成し、施設又は事業所の見やすい場所に、その概要を掲示しなければならない。（香川県社会福祉施設等の人員、設備、運営等の基準等に関する条例第４条）</a:t>
            </a:r>
          </a:p>
          <a:p>
            <a:pPr>
              <a:buFont typeface="Wingdings" panose="05000000000000000000" pitchFamily="2" charset="2"/>
              <a:buChar char="n"/>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13</a:t>
            </a:fld>
            <a:endParaRPr lang="en-US" altLang="ja-JP"/>
          </a:p>
        </p:txBody>
      </p:sp>
      <p:sp>
        <p:nvSpPr>
          <p:cNvPr id="5" name="テキスト ボックス 4"/>
          <p:cNvSpPr txBox="1"/>
          <p:nvPr/>
        </p:nvSpPr>
        <p:spPr>
          <a:xfrm>
            <a:off x="457200" y="4782483"/>
            <a:ext cx="8136904" cy="1323439"/>
          </a:xfrm>
          <a:prstGeom prst="rect">
            <a:avLst/>
          </a:prstGeom>
          <a:noFill/>
          <a:ln>
            <a:solidFill>
              <a:schemeClr val="tx1"/>
            </a:solidFill>
            <a:prstDash val="dash"/>
          </a:ln>
        </p:spPr>
        <p:txBody>
          <a:bodyPr wrap="square" rtlCol="0">
            <a:spAutoFit/>
          </a:bodyPr>
          <a:lstStyle/>
          <a:p>
            <a:r>
              <a:rPr kumimoji="1" lang="ja-JP" altLang="en-US" sz="2000" dirty="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latin typeface="メイリオ" panose="020B0604030504040204" pitchFamily="50" charset="-128"/>
                <a:ea typeface="メイリオ" panose="020B0604030504040204" pitchFamily="50" charset="-128"/>
              </a:rPr>
              <a:t>重要事項をウェブサイトに掲載していなかった。（各施設共通）</a:t>
            </a:r>
            <a:endParaRPr lang="en-US" altLang="ja-JP" sz="20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solidFill>
                  <a:srgbClr val="292929"/>
                </a:solidFill>
                <a:latin typeface="メイリオ" panose="020B0604030504040204" pitchFamily="50" charset="-128"/>
                <a:ea typeface="メイリオ" panose="020B0604030504040204" pitchFamily="50" charset="-128"/>
              </a:rPr>
              <a:t>非常災害対策に関する具体的な計画の概要を、施設又は事業所の見やすい場所に</a:t>
            </a:r>
            <a:r>
              <a:rPr lang="ja-JP" altLang="en-US" sz="2000" dirty="0">
                <a:latin typeface="メイリオ" panose="020B0604030504040204" pitchFamily="50" charset="-128"/>
                <a:ea typeface="メイリオ" panose="020B0604030504040204" pitchFamily="50" charset="-128"/>
              </a:rPr>
              <a:t>掲示していなかった</a:t>
            </a:r>
            <a:r>
              <a:rPr lang="ja-JP" altLang="en-US" sz="2000" dirty="0">
                <a:solidFill>
                  <a:srgbClr val="292929"/>
                </a:solidFill>
                <a:latin typeface="メイリオ" panose="020B0604030504040204" pitchFamily="50" charset="-128"/>
                <a:ea typeface="メイリオ" panose="020B0604030504040204" pitchFamily="50" charset="-128"/>
              </a:rPr>
              <a:t>。</a:t>
            </a:r>
            <a:r>
              <a:rPr lang="ja-JP" altLang="en-US" sz="2000" dirty="0">
                <a:solidFill>
                  <a:schemeClr val="tx2"/>
                </a:solidFill>
                <a:latin typeface="メイリオ" panose="020B0604030504040204" pitchFamily="50" charset="-128"/>
                <a:ea typeface="メイリオ" panose="020B0604030504040204" pitchFamily="50" charset="-128"/>
              </a:rPr>
              <a:t>（各施設共通）</a:t>
            </a:r>
            <a:endParaRPr lang="en-US" altLang="ja-JP" sz="2000" dirty="0">
              <a:solidFill>
                <a:schemeClr val="tx2"/>
              </a:solidFill>
              <a:latin typeface="メイリオ" panose="020B0604030504040204" pitchFamily="50" charset="-128"/>
              <a:ea typeface="メイリオ" panose="020B0604030504040204" pitchFamily="50" charset="-128"/>
            </a:endParaRPr>
          </a:p>
        </p:txBody>
      </p:sp>
      <p:pic>
        <p:nvPicPr>
          <p:cNvPr id="6" name="録音したサウンド">
            <a:hlinkClick r:id="" action="ppaction://media"/>
            <a:extLst>
              <a:ext uri="{FF2B5EF4-FFF2-40B4-BE49-F238E27FC236}">
                <a16:creationId xmlns:a16="http://schemas.microsoft.com/office/drawing/2014/main" id="{53ACA2CB-6074-5F5C-E5B5-8C96C8EE5891}"/>
              </a:ext>
            </a:extLst>
          </p:cNvPr>
          <p:cNvPicPr>
            <a:picLocks noChangeAspect="1"/>
          </p:cNvPicPr>
          <p:nvPr>
            <a:audioFile r:link="rId1"/>
            <p:extLst>
              <p:ext uri="{DAA4B4D4-6D71-4841-9C94-3DE7FCFB9230}">
                <p14:media xmlns:p14="http://schemas.microsoft.com/office/powerpoint/2010/main" r:embed="rId2">
                  <p14:trim st="1574"/>
                  <p14:fade in="2500"/>
                </p14:media>
              </p:ext>
            </p:extLst>
          </p:nvPr>
        </p:nvPicPr>
        <p:blipFill>
          <a:blip r:embed="rId5"/>
          <a:stretch>
            <a:fillRect/>
          </a:stretch>
        </p:blipFill>
        <p:spPr>
          <a:xfrm>
            <a:off x="59704" y="5801122"/>
            <a:ext cx="609600" cy="609600"/>
          </a:xfrm>
          <a:prstGeom prst="rect">
            <a:avLst/>
          </a:prstGeom>
        </p:spPr>
      </p:pic>
    </p:spTree>
    <p:extLst>
      <p:ext uri="{BB962C8B-B14F-4D97-AF65-F5344CB8AC3E}">
        <p14:creationId xmlns:p14="http://schemas.microsoft.com/office/powerpoint/2010/main" val="1222822636"/>
      </p:ext>
    </p:extLst>
  </p:cSld>
  <p:clrMapOvr>
    <a:masterClrMapping/>
  </p:clrMapOvr>
  <mc:AlternateContent xmlns:mc="http://schemas.openxmlformats.org/markup-compatibility/2006" xmlns:p14="http://schemas.microsoft.com/office/powerpoint/2010/main">
    <mc:Choice Requires="p14">
      <p:transition spd="slow" p14:dur="2000" advTm="55225"/>
    </mc:Choice>
    <mc:Fallback xmlns="">
      <p:transition spd="slow" advTm="5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636">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運営に関するもの（１３）</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800" dirty="0">
                <a:solidFill>
                  <a:srgbClr val="292929"/>
                </a:solidFill>
                <a:latin typeface="メイリオ" panose="020B0604030504040204" pitchFamily="50" charset="-128"/>
                <a:ea typeface="メイリオ" panose="020B0604030504040204" pitchFamily="50" charset="-128"/>
              </a:rPr>
              <a:t>７　外部評価</a:t>
            </a: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施設サービス共通</a:t>
            </a:r>
            <a:r>
              <a:rPr lang="en-US" altLang="ja-JP" sz="2400" dirty="0">
                <a:solidFill>
                  <a:srgbClr val="292929"/>
                </a:solidFill>
                <a:latin typeface="メイリオ" panose="020B0604030504040204" pitchFamily="50" charset="-128"/>
                <a:ea typeface="メイリオ" panose="020B0604030504040204" pitchFamily="50" charset="-128"/>
              </a:rPr>
              <a:t>】</a:t>
            </a:r>
          </a:p>
          <a:p>
            <a:pPr lvl="0">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社会福祉施設等（乳児院等を除く。）の設置者等は、当該社会福祉施設等に係る業務の一層の改善を進めるため、定期的に外部の者による評価を受けるよう努めなければならない。（香川県社会福祉施設等の人員、設備、運営等の基準等に関する条例第８条第２項）</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14</a:t>
            </a:fld>
            <a:endParaRPr lang="en-US" altLang="ja-JP"/>
          </a:p>
        </p:txBody>
      </p:sp>
      <p:sp>
        <p:nvSpPr>
          <p:cNvPr id="6" name="テキスト ボックス 5"/>
          <p:cNvSpPr txBox="1"/>
          <p:nvPr/>
        </p:nvSpPr>
        <p:spPr>
          <a:xfrm>
            <a:off x="457200" y="4829170"/>
            <a:ext cx="7859216" cy="1015663"/>
          </a:xfrm>
          <a:prstGeom prst="rect">
            <a:avLst/>
          </a:prstGeom>
          <a:noFill/>
          <a:ln>
            <a:solidFill>
              <a:schemeClr val="tx1"/>
            </a:solidFill>
            <a:prstDash val="dash"/>
          </a:ln>
        </p:spPr>
        <p:txBody>
          <a:bodyPr wrap="square" rtlCol="0">
            <a:spAutoFit/>
          </a:bodyPr>
          <a:lstStyle/>
          <a:p>
            <a:r>
              <a:rPr kumimoji="1" lang="ja-JP" altLang="en-US" sz="2000" dirty="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a:solidFill>
                  <a:schemeClr val="tx2"/>
                </a:solidFill>
                <a:latin typeface="メイリオ" panose="020B0604030504040204" pitchFamily="50" charset="-128"/>
                <a:ea typeface="メイリオ" panose="020B0604030504040204" pitchFamily="50" charset="-128"/>
              </a:rPr>
              <a:t>実施していない</a:t>
            </a:r>
            <a:r>
              <a:rPr lang="ja-JP" altLang="en-US" sz="2000" dirty="0">
                <a:solidFill>
                  <a:schemeClr val="tx2"/>
                </a:solidFill>
                <a:latin typeface="メイリオ" panose="020B0604030504040204" pitchFamily="50" charset="-128"/>
                <a:ea typeface="メイリオ" panose="020B0604030504040204" pitchFamily="50" charset="-128"/>
              </a:rPr>
              <a:t>ため、外部からの評価を受けるよう努めること。 （各施設共通）</a:t>
            </a:r>
            <a:endParaRPr kumimoji="1" lang="en-US" altLang="ja-JP" sz="2000" dirty="0">
              <a:solidFill>
                <a:schemeClr val="tx2"/>
              </a:solidFill>
              <a:latin typeface="メイリオ" panose="020B0604030504040204" pitchFamily="50" charset="-128"/>
              <a:ea typeface="メイリオ" panose="020B0604030504040204" pitchFamily="50" charset="-128"/>
            </a:endParaRPr>
          </a:p>
        </p:txBody>
      </p:sp>
      <p:pic>
        <p:nvPicPr>
          <p:cNvPr id="5" name="録音したサウンド">
            <a:hlinkClick r:id="" action="ppaction://media"/>
            <a:extLst>
              <a:ext uri="{FF2B5EF4-FFF2-40B4-BE49-F238E27FC236}">
                <a16:creationId xmlns:a16="http://schemas.microsoft.com/office/drawing/2014/main" id="{2A422796-CE71-A9CA-A904-D3E041E80188}"/>
              </a:ext>
            </a:extLst>
          </p:cNvPr>
          <p:cNvPicPr>
            <a:picLocks noChangeAspect="1"/>
          </p:cNvPicPr>
          <p:nvPr>
            <a:audioFile r:link="rId1"/>
            <p:extLst>
              <p:ext uri="{DAA4B4D4-6D71-4841-9C94-3DE7FCFB9230}">
                <p14:media xmlns:p14="http://schemas.microsoft.com/office/powerpoint/2010/main" r:embed="rId2">
                  <p14:trim st="1578"/>
                  <p14:fade in="2250"/>
                </p14:media>
              </p:ext>
            </p:extLst>
          </p:nvPr>
        </p:nvPicPr>
        <p:blipFill>
          <a:blip r:embed="rId5"/>
          <a:stretch>
            <a:fillRect/>
          </a:stretch>
        </p:blipFill>
        <p:spPr>
          <a:xfrm>
            <a:off x="86816" y="5844833"/>
            <a:ext cx="609600" cy="609600"/>
          </a:xfrm>
          <a:prstGeom prst="rect">
            <a:avLst/>
          </a:prstGeom>
        </p:spPr>
      </p:pic>
    </p:spTree>
    <p:extLst>
      <p:ext uri="{BB962C8B-B14F-4D97-AF65-F5344CB8AC3E}">
        <p14:creationId xmlns:p14="http://schemas.microsoft.com/office/powerpoint/2010/main" val="3098592124"/>
      </p:ext>
    </p:extLst>
  </p:cSld>
  <p:clrMapOvr>
    <a:masterClrMapping/>
  </p:clrMapOvr>
  <mc:AlternateContent xmlns:mc="http://schemas.openxmlformats.org/markup-compatibility/2006" xmlns:p14="http://schemas.microsoft.com/office/powerpoint/2010/main">
    <mc:Choice Requires="p14">
      <p:transition spd="slow" p14:dur="2000" advTm="31626"/>
    </mc:Choice>
    <mc:Fallback xmlns="">
      <p:transition spd="slow" advTm="3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152">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39"/>
            <a:ext cx="8229600" cy="922113"/>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人員に関するもの（１）</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301725"/>
            <a:ext cx="8219256" cy="4752528"/>
          </a:xfrm>
        </p:spPr>
        <p:txBody>
          <a:bodyPr/>
          <a:lstStyle/>
          <a:p>
            <a:pPr marL="0" indent="0">
              <a:buNone/>
            </a:pPr>
            <a:r>
              <a:rPr lang="en-US" altLang="ja-JP" sz="2800" dirty="0">
                <a:solidFill>
                  <a:srgbClr val="292929"/>
                </a:solidFill>
                <a:latin typeface="メイリオ" panose="020B0604030504040204" pitchFamily="50" charset="-128"/>
                <a:ea typeface="メイリオ" panose="020B0604030504040204" pitchFamily="50" charset="-128"/>
              </a:rPr>
              <a:t>1</a:t>
            </a:r>
            <a:r>
              <a:rPr lang="ja-JP" altLang="en-US" sz="2800" dirty="0">
                <a:solidFill>
                  <a:srgbClr val="292929"/>
                </a:solidFill>
                <a:latin typeface="メイリオ" panose="020B0604030504040204" pitchFamily="50" charset="-128"/>
                <a:ea typeface="メイリオ" panose="020B0604030504040204" pitchFamily="50" charset="-128"/>
              </a:rPr>
              <a:t>　従業員の員数に関するもの　</a:t>
            </a:r>
            <a:r>
              <a:rPr lang="en-US" altLang="ja-JP" sz="2800" dirty="0">
                <a:solidFill>
                  <a:srgbClr val="292929"/>
                </a:solidFill>
                <a:latin typeface="メイリオ" panose="020B0604030504040204" pitchFamily="50" charset="-128"/>
                <a:ea typeface="メイリオ" panose="020B0604030504040204" pitchFamily="50" charset="-128"/>
              </a:rPr>
              <a:t>【</a:t>
            </a:r>
            <a:r>
              <a:rPr lang="ja-JP" altLang="en-US" sz="2800" dirty="0">
                <a:solidFill>
                  <a:srgbClr val="292929"/>
                </a:solidFill>
                <a:latin typeface="メイリオ" panose="020B0604030504040204" pitchFamily="50" charset="-128"/>
                <a:ea typeface="メイリオ" panose="020B0604030504040204" pitchFamily="50" charset="-128"/>
              </a:rPr>
              <a:t>各施設共通</a:t>
            </a:r>
            <a:r>
              <a:rPr lang="en-US" altLang="ja-JP" sz="2800" dirty="0">
                <a:solidFill>
                  <a:srgbClr val="292929"/>
                </a:solidFill>
                <a:latin typeface="メイリオ" panose="020B0604030504040204" pitchFamily="50" charset="-128"/>
                <a:ea typeface="メイリオ" panose="020B0604030504040204" pitchFamily="50" charset="-128"/>
              </a:rPr>
              <a:t>】</a:t>
            </a:r>
          </a:p>
          <a:p>
            <a:pPr marL="0" indent="0">
              <a:buNone/>
            </a:pPr>
            <a:r>
              <a:rPr lang="ja-JP" altLang="en-US" sz="2400" dirty="0">
                <a:solidFill>
                  <a:srgbClr val="292929"/>
                </a:solidFill>
                <a:latin typeface="メイリオ" panose="020B0604030504040204" pitchFamily="50" charset="-128"/>
                <a:ea typeface="メイリオ" panose="020B0604030504040204" pitchFamily="50" charset="-128"/>
              </a:rPr>
              <a:t>（１）</a:t>
            </a:r>
            <a:r>
              <a:rPr kumimoji="1" lang="ja-JP" altLang="en-US" sz="2400" dirty="0">
                <a:solidFill>
                  <a:srgbClr val="292929"/>
                </a:solidFill>
                <a:latin typeface="メイリオ" panose="020B0604030504040204" pitchFamily="50" charset="-128"/>
                <a:ea typeface="メイリオ" panose="020B0604030504040204" pitchFamily="50" charset="-128"/>
              </a:rPr>
              <a:t>用語の定義</a:t>
            </a:r>
            <a:endParaRPr kumimoji="1" lang="en-US" altLang="ja-JP" sz="2400" dirty="0">
              <a:solidFill>
                <a:srgbClr val="292929"/>
              </a:solidFill>
              <a:latin typeface="メイリオ" panose="020B0604030504040204" pitchFamily="50" charset="-128"/>
              <a:ea typeface="メイリオ" panose="020B0604030504040204" pitchFamily="50" charset="-128"/>
            </a:endParaRPr>
          </a:p>
          <a:p>
            <a:pPr marL="457200" lvl="0" indent="-457200">
              <a:buClr>
                <a:srgbClr val="000000"/>
              </a:buClr>
              <a:buFont typeface="+mj-ea"/>
              <a:buAutoNum type="circleNumDbPlain"/>
            </a:pPr>
            <a:r>
              <a:rPr lang="ja-JP" altLang="en-US" sz="2400" dirty="0">
                <a:solidFill>
                  <a:srgbClr val="FF0000"/>
                </a:solidFill>
                <a:latin typeface="メイリオ" panose="020B0604030504040204" pitchFamily="50" charset="-128"/>
                <a:ea typeface="メイリオ" panose="020B0604030504040204" pitchFamily="50" charset="-128"/>
              </a:rPr>
              <a:t>常勤換算方法</a:t>
            </a:r>
            <a:r>
              <a:rPr lang="ja-JP" altLang="en-US" sz="2400" dirty="0">
                <a:solidFill>
                  <a:srgbClr val="292929"/>
                </a:solidFill>
                <a:latin typeface="メイリオ" panose="020B0604030504040204" pitchFamily="50" charset="-128"/>
                <a:ea typeface="メイリオ" panose="020B0604030504040204" pitchFamily="50" charset="-128"/>
              </a:rPr>
              <a:t>とは、当該事業所の従業者の</a:t>
            </a:r>
            <a:r>
              <a:rPr lang="ja-JP" altLang="en-US" sz="2400" dirty="0">
                <a:solidFill>
                  <a:srgbClr val="FF0000"/>
                </a:solidFill>
                <a:latin typeface="メイリオ" panose="020B0604030504040204" pitchFamily="50" charset="-128"/>
                <a:ea typeface="メイリオ" panose="020B0604030504040204" pitchFamily="50" charset="-128"/>
              </a:rPr>
              <a:t>勤務延時間数</a:t>
            </a:r>
            <a:r>
              <a:rPr lang="ja-JP" altLang="en-US" sz="2400" dirty="0">
                <a:solidFill>
                  <a:srgbClr val="292929"/>
                </a:solidFill>
                <a:latin typeface="メイリオ" panose="020B0604030504040204" pitchFamily="50" charset="-128"/>
                <a:ea typeface="メイリオ" panose="020B0604030504040204" pitchFamily="50" charset="-128"/>
              </a:rPr>
              <a:t>を当該事業所において</a:t>
            </a:r>
            <a:r>
              <a:rPr lang="ja-JP" altLang="en-US" sz="2400" dirty="0">
                <a:solidFill>
                  <a:srgbClr val="FF0000"/>
                </a:solidFill>
                <a:latin typeface="メイリオ" panose="020B0604030504040204" pitchFamily="50" charset="-128"/>
                <a:ea typeface="メイリオ" panose="020B0604030504040204" pitchFamily="50" charset="-128"/>
              </a:rPr>
              <a:t>常勤</a:t>
            </a:r>
            <a:r>
              <a:rPr lang="ja-JP" altLang="en-US" sz="2400" dirty="0">
                <a:solidFill>
                  <a:srgbClr val="292929"/>
                </a:solidFill>
                <a:latin typeface="メイリオ" panose="020B0604030504040204" pitchFamily="50" charset="-128"/>
                <a:ea typeface="メイリオ" panose="020B0604030504040204" pitchFamily="50" charset="-128"/>
              </a:rPr>
              <a:t>の従業者が勤務すべき時間数で除することにより、当該事業所の従業者の員数を</a:t>
            </a:r>
            <a:r>
              <a:rPr lang="ja-JP" altLang="en-US" sz="2400" dirty="0">
                <a:solidFill>
                  <a:srgbClr val="FF0000"/>
                </a:solidFill>
                <a:latin typeface="メイリオ" panose="020B0604030504040204" pitchFamily="50" charset="-128"/>
                <a:ea typeface="メイリオ" panose="020B0604030504040204" pitchFamily="50" charset="-128"/>
              </a:rPr>
              <a:t>常勤</a:t>
            </a:r>
            <a:r>
              <a:rPr lang="ja-JP" altLang="en-US" sz="2400" dirty="0">
                <a:solidFill>
                  <a:srgbClr val="292929"/>
                </a:solidFill>
                <a:latin typeface="メイリオ" panose="020B0604030504040204" pitchFamily="50" charset="-128"/>
                <a:ea typeface="メイリオ" panose="020B0604030504040204" pitchFamily="50" charset="-128"/>
              </a:rPr>
              <a:t>の従業者の員数に換算する方法をいう。</a:t>
            </a:r>
            <a:endParaRPr lang="en-US" altLang="ja-JP" sz="2400" dirty="0">
              <a:solidFill>
                <a:srgbClr val="292929"/>
              </a:solidFill>
              <a:latin typeface="メイリオ" panose="020B0604030504040204" pitchFamily="50" charset="-128"/>
              <a:ea typeface="メイリオ" panose="020B0604030504040204" pitchFamily="50" charset="-128"/>
            </a:endParaRPr>
          </a:p>
          <a:p>
            <a:pPr marL="457200" lvl="0" indent="-457200">
              <a:buClr>
                <a:srgbClr val="000000"/>
              </a:buClr>
              <a:buFont typeface="+mj-ea"/>
              <a:buAutoNum type="circleNumDbPlain"/>
            </a:pPr>
            <a:r>
              <a:rPr lang="ja-JP" altLang="en-US" sz="2400" dirty="0">
                <a:solidFill>
                  <a:srgbClr val="FF0000"/>
                </a:solidFill>
                <a:latin typeface="メイリオ" panose="020B0604030504040204" pitchFamily="50" charset="-128"/>
                <a:ea typeface="メイリオ" panose="020B0604030504040204" pitchFamily="50" charset="-128"/>
              </a:rPr>
              <a:t>勤務延時間数</a:t>
            </a:r>
            <a:r>
              <a:rPr lang="ja-JP" altLang="en-US" sz="2400" dirty="0">
                <a:solidFill>
                  <a:schemeClr val="tx2"/>
                </a:solidFill>
                <a:latin typeface="メイリオ" panose="020B0604030504040204" pitchFamily="50" charset="-128"/>
                <a:ea typeface="メイリオ" panose="020B0604030504040204" pitchFamily="50" charset="-128"/>
              </a:rPr>
              <a:t>とは、勤務表上、当該事業に係るサービスの提供に従事する時間として明確に位置づけられている時間の合計数とする。なお、従業者１人につき、勤務延時間数に算入することができる時間数は、</a:t>
            </a:r>
            <a:r>
              <a:rPr lang="ja-JP" altLang="en-US" sz="2400" u="sng" dirty="0">
                <a:solidFill>
                  <a:schemeClr val="tx2"/>
                </a:solidFill>
                <a:latin typeface="メイリオ" panose="020B0604030504040204" pitchFamily="50" charset="-128"/>
                <a:ea typeface="メイリオ" panose="020B0604030504040204" pitchFamily="50" charset="-128"/>
              </a:rPr>
              <a:t>当該事業所において常勤の従業者が勤務すべき勤務時間数を上限</a:t>
            </a:r>
            <a:r>
              <a:rPr lang="ja-JP" altLang="en-US" sz="2400" dirty="0">
                <a:solidFill>
                  <a:schemeClr val="tx2"/>
                </a:solidFill>
                <a:latin typeface="メイリオ" panose="020B0604030504040204" pitchFamily="50" charset="-128"/>
                <a:ea typeface="メイリオ" panose="020B0604030504040204" pitchFamily="50" charset="-128"/>
              </a:rPr>
              <a:t>とすること。</a:t>
            </a:r>
            <a:r>
              <a:rPr lang="ja-JP" altLang="en-US" sz="2400" dirty="0">
                <a:solidFill>
                  <a:srgbClr val="000000"/>
                </a:solidFill>
                <a:latin typeface="メイリオ" panose="020B0604030504040204" pitchFamily="50" charset="-128"/>
                <a:ea typeface="メイリオ" panose="020B0604030504040204" pitchFamily="50" charset="-128"/>
              </a:rPr>
              <a:t>　</a:t>
            </a:r>
            <a:endParaRPr lang="ja-JP" altLang="en-US" sz="2400" dirty="0">
              <a:solidFill>
                <a:srgbClr val="292929"/>
              </a:solidFill>
              <a:latin typeface="メイリオ" panose="020B0604030504040204" pitchFamily="50" charset="-128"/>
              <a:ea typeface="メイリオ" panose="020B0604030504040204" pitchFamily="50" charset="-128"/>
            </a:endParaRPr>
          </a:p>
          <a:p>
            <a:pPr marL="457200" lvl="0" indent="-457200">
              <a:buClr>
                <a:srgbClr val="000000"/>
              </a:buClr>
              <a:buFont typeface="+mj-ea"/>
              <a:buAutoNum type="circleNumDbPlain"/>
            </a:pPr>
            <a:endParaRPr lang="ja-JP" altLang="en-US" sz="2000" dirty="0">
              <a:solidFill>
                <a:srgbClr val="292929"/>
              </a:solidFill>
              <a:latin typeface="メイリオ" panose="020B0604030504040204" pitchFamily="50" charset="-128"/>
              <a:ea typeface="メイリオ" panose="020B0604030504040204" pitchFamily="50" charset="-128"/>
            </a:endParaRPr>
          </a:p>
          <a:p>
            <a:pPr marL="0" lv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2</a:t>
            </a:fld>
            <a:endParaRPr lang="en-US" altLang="ja-JP"/>
          </a:p>
        </p:txBody>
      </p:sp>
      <p:pic>
        <p:nvPicPr>
          <p:cNvPr id="5" name="録音したサウンド">
            <a:hlinkClick r:id="" action="ppaction://media"/>
            <a:extLst>
              <a:ext uri="{FF2B5EF4-FFF2-40B4-BE49-F238E27FC236}">
                <a16:creationId xmlns:a16="http://schemas.microsoft.com/office/drawing/2014/main" id="{D3D6B266-29A8-876C-47A8-0EC95DADD522}"/>
              </a:ext>
            </a:extLst>
          </p:cNvPr>
          <p:cNvPicPr>
            <a:picLocks noChangeAspect="1"/>
          </p:cNvPicPr>
          <p:nvPr>
            <a:audioFile r:link="rId2"/>
            <p:extLst>
              <p:ext uri="{DAA4B4D4-6D71-4841-9C94-3DE7FCFB9230}">
                <p14:media xmlns:p14="http://schemas.microsoft.com/office/powerpoint/2010/main" r:embed="rId1">
                  <p14:fade in="4000"/>
                </p14:media>
              </p:ext>
            </p:extLst>
          </p:nvPr>
        </p:nvPicPr>
        <p:blipFill>
          <a:blip r:embed="rId5"/>
          <a:stretch>
            <a:fillRect/>
          </a:stretch>
        </p:blipFill>
        <p:spPr>
          <a:xfrm>
            <a:off x="251520" y="5749453"/>
            <a:ext cx="609600" cy="609600"/>
          </a:xfrm>
          <a:prstGeom prst="rect">
            <a:avLst/>
          </a:prstGeom>
        </p:spPr>
      </p:pic>
    </p:spTree>
    <p:extLst>
      <p:ext uri="{BB962C8B-B14F-4D97-AF65-F5344CB8AC3E}">
        <p14:creationId xmlns:p14="http://schemas.microsoft.com/office/powerpoint/2010/main" val="4195298335"/>
      </p:ext>
    </p:extLst>
  </p:cSld>
  <p:clrMapOvr>
    <a:masterClrMapping/>
  </p:clrMapOvr>
  <mc:AlternateContent xmlns:mc="http://schemas.openxmlformats.org/markup-compatibility/2006" xmlns:p14="http://schemas.microsoft.com/office/powerpoint/2010/main">
    <mc:Choice Requires="p14">
      <p:transition spd="slow" p14:dur="2000" advTm="144933"/>
    </mc:Choice>
    <mc:Fallback xmlns="">
      <p:transition spd="slow" advTm="14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947004"/>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人員に関するもの（２）</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67544" y="1393173"/>
            <a:ext cx="8219256" cy="4680520"/>
          </a:xfrm>
        </p:spPr>
        <p:txBody>
          <a:bodyPr/>
          <a:lstStyle/>
          <a:p>
            <a:pPr marL="457200" lvl="0" indent="-457200">
              <a:buClr>
                <a:srgbClr val="000000"/>
              </a:buClr>
              <a:buFont typeface="+mj-ea"/>
              <a:buAutoNum type="circleNumDbPlain" startAt="3"/>
            </a:pPr>
            <a:r>
              <a:rPr lang="ja-JP" altLang="en-US" sz="2400" dirty="0">
                <a:solidFill>
                  <a:srgbClr val="FF0000"/>
                </a:solidFill>
                <a:latin typeface="メイリオ" panose="020B0604030504040204" pitchFamily="50" charset="-128"/>
                <a:ea typeface="メイリオ" panose="020B0604030504040204" pitchFamily="50" charset="-128"/>
              </a:rPr>
              <a:t>常勤</a:t>
            </a:r>
            <a:r>
              <a:rPr lang="ja-JP" altLang="en-US" sz="2400" dirty="0">
                <a:solidFill>
                  <a:srgbClr val="000000"/>
                </a:solidFill>
                <a:latin typeface="メイリオ" panose="020B0604030504040204" pitchFamily="50" charset="-128"/>
                <a:ea typeface="メイリオ" panose="020B0604030504040204" pitchFamily="50" charset="-128"/>
              </a:rPr>
              <a:t>とは、雇用形態にかかわらず、当該事業所における勤務時間が、当該事業所において定められている</a:t>
            </a:r>
            <a:r>
              <a:rPr lang="ja-JP" altLang="en-US" sz="2400" dirty="0">
                <a:solidFill>
                  <a:srgbClr val="FF0000"/>
                </a:solidFill>
                <a:latin typeface="メイリオ" panose="020B0604030504040204" pitchFamily="50" charset="-128"/>
                <a:ea typeface="メイリオ" panose="020B0604030504040204" pitchFamily="50" charset="-128"/>
              </a:rPr>
              <a:t>常勤</a:t>
            </a:r>
            <a:r>
              <a:rPr lang="ja-JP" altLang="en-US" sz="2400" dirty="0">
                <a:solidFill>
                  <a:srgbClr val="000000"/>
                </a:solidFill>
                <a:latin typeface="メイリオ" panose="020B0604030504040204" pitchFamily="50" charset="-128"/>
                <a:ea typeface="メイリオ" panose="020B0604030504040204" pitchFamily="50" charset="-128"/>
              </a:rPr>
              <a:t>の従業者が勤務すべき時間数（</a:t>
            </a:r>
            <a:r>
              <a:rPr lang="en-US" altLang="ja-JP" sz="2400" dirty="0">
                <a:solidFill>
                  <a:srgbClr val="000000"/>
                </a:solidFill>
                <a:latin typeface="メイリオ" panose="020B0604030504040204" pitchFamily="50" charset="-128"/>
                <a:ea typeface="メイリオ" panose="020B0604030504040204" pitchFamily="50" charset="-128"/>
              </a:rPr>
              <a:t>32</a:t>
            </a:r>
            <a:r>
              <a:rPr lang="ja-JP" altLang="en-US" sz="2400" dirty="0">
                <a:solidFill>
                  <a:srgbClr val="000000"/>
                </a:solidFill>
                <a:latin typeface="メイリオ" panose="020B0604030504040204" pitchFamily="50" charset="-128"/>
                <a:ea typeface="メイリオ" panose="020B0604030504040204" pitchFamily="50" charset="-128"/>
              </a:rPr>
              <a:t>時間を下回る場合は</a:t>
            </a:r>
            <a:r>
              <a:rPr lang="en-US" altLang="ja-JP" sz="2400" dirty="0">
                <a:solidFill>
                  <a:srgbClr val="000000"/>
                </a:solidFill>
                <a:latin typeface="メイリオ" panose="020B0604030504040204" pitchFamily="50" charset="-128"/>
                <a:ea typeface="メイリオ" panose="020B0604030504040204" pitchFamily="50" charset="-128"/>
              </a:rPr>
              <a:t>32</a:t>
            </a:r>
            <a:r>
              <a:rPr lang="ja-JP" altLang="en-US" sz="2400" dirty="0">
                <a:solidFill>
                  <a:srgbClr val="000000"/>
                </a:solidFill>
                <a:latin typeface="メイリオ" panose="020B0604030504040204" pitchFamily="50" charset="-128"/>
                <a:ea typeface="メイリオ" panose="020B0604030504040204" pitchFamily="50" charset="-128"/>
              </a:rPr>
              <a:t>時間を基本）に達しているものであること。</a:t>
            </a:r>
            <a:endParaRPr lang="en-US" altLang="ja-JP" sz="2400" dirty="0">
              <a:solidFill>
                <a:srgbClr val="000000"/>
              </a:solidFill>
              <a:latin typeface="メイリオ" panose="020B0604030504040204" pitchFamily="50" charset="-128"/>
              <a:ea typeface="メイリオ" panose="020B0604030504040204" pitchFamily="50" charset="-128"/>
            </a:endParaRPr>
          </a:p>
          <a:p>
            <a:pPr lvl="1">
              <a:buClr>
                <a:srgbClr val="000000"/>
              </a:buClr>
              <a:buFont typeface="Wingdings" panose="05000000000000000000" pitchFamily="2" charset="2"/>
              <a:buChar char="Ø"/>
            </a:pPr>
            <a:r>
              <a:rPr lang="ja-JP" altLang="en-US" sz="2000" dirty="0">
                <a:solidFill>
                  <a:srgbClr val="000000"/>
                </a:solidFill>
                <a:latin typeface="メイリオ" panose="020B0604030504040204" pitchFamily="50" charset="-128"/>
                <a:ea typeface="メイリオ" panose="020B0604030504040204" pitchFamily="50" charset="-128"/>
              </a:rPr>
              <a:t>育児・介護休業法に規定する所定労働時間の短縮措置が講じられている者については、入所者の処遇に支障がない体制が事業所として整っている場合は、例外的に勤務すべき時間数を</a:t>
            </a:r>
            <a:r>
              <a:rPr lang="en-US" altLang="ja-JP" sz="2000" dirty="0">
                <a:solidFill>
                  <a:srgbClr val="000000"/>
                </a:solidFill>
                <a:latin typeface="メイリオ" panose="020B0604030504040204" pitchFamily="50" charset="-128"/>
                <a:ea typeface="メイリオ" panose="020B0604030504040204" pitchFamily="50" charset="-128"/>
              </a:rPr>
              <a:t>30</a:t>
            </a:r>
            <a:r>
              <a:rPr lang="ja-JP" altLang="en-US" sz="2000" dirty="0">
                <a:solidFill>
                  <a:srgbClr val="000000"/>
                </a:solidFill>
                <a:latin typeface="メイリオ" panose="020B0604030504040204" pitchFamily="50" charset="-128"/>
                <a:ea typeface="メイリオ" panose="020B0604030504040204" pitchFamily="50" charset="-128"/>
              </a:rPr>
              <a:t>時間として取り扱うことが可能。</a:t>
            </a:r>
            <a:endParaRPr lang="en-US" altLang="ja-JP" sz="2000" dirty="0">
              <a:solidFill>
                <a:srgbClr val="000000"/>
              </a:solidFill>
              <a:latin typeface="メイリオ" panose="020B0604030504040204" pitchFamily="50" charset="-128"/>
              <a:ea typeface="メイリオ" panose="020B0604030504040204" pitchFamily="50" charset="-128"/>
            </a:endParaRPr>
          </a:p>
          <a:p>
            <a:pPr lvl="1">
              <a:buClr>
                <a:srgbClr val="000000"/>
              </a:buClr>
              <a:buFont typeface="Wingdings" panose="05000000000000000000" pitchFamily="2" charset="2"/>
              <a:buChar char="Ø"/>
            </a:pPr>
            <a:r>
              <a:rPr lang="ja-JP" altLang="en-US" sz="2000" dirty="0">
                <a:solidFill>
                  <a:srgbClr val="000000"/>
                </a:solidFill>
                <a:latin typeface="メイリオ" panose="020B0604030504040204" pitchFamily="50" charset="-128"/>
                <a:ea typeface="メイリオ" panose="020B0604030504040204" pitchFamily="50" charset="-128"/>
              </a:rPr>
              <a:t>当該施設に併設される事業所の職務であって、当該施設の職務と</a:t>
            </a:r>
            <a:r>
              <a:rPr lang="ja-JP" altLang="en-US" sz="2000" u="sng" dirty="0">
                <a:solidFill>
                  <a:srgbClr val="000000"/>
                </a:solidFill>
                <a:latin typeface="メイリオ" panose="020B0604030504040204" pitchFamily="50" charset="-128"/>
                <a:ea typeface="メイリオ" panose="020B0604030504040204" pitchFamily="50" charset="-128"/>
              </a:rPr>
              <a:t>同時並行的に行われることが差し支えない</a:t>
            </a:r>
            <a:r>
              <a:rPr lang="ja-JP" altLang="en-US" sz="2000" dirty="0">
                <a:solidFill>
                  <a:srgbClr val="000000"/>
                </a:solidFill>
                <a:latin typeface="メイリオ" panose="020B0604030504040204" pitchFamily="50" charset="-128"/>
                <a:ea typeface="メイリオ" panose="020B0604030504040204" pitchFamily="50" charset="-128"/>
              </a:rPr>
              <a:t>と考えられるものについては、それぞれに係る勤務時間数の合計が常勤の時間数に達していれば、</a:t>
            </a:r>
            <a:r>
              <a:rPr lang="ja-JP" altLang="en-US" sz="2000" dirty="0">
                <a:solidFill>
                  <a:srgbClr val="FF0000"/>
                </a:solidFill>
                <a:latin typeface="メイリオ" panose="020B0604030504040204" pitchFamily="50" charset="-128"/>
                <a:ea typeface="メイリオ" panose="020B0604030504040204" pitchFamily="50" charset="-128"/>
              </a:rPr>
              <a:t>常勤</a:t>
            </a:r>
            <a:r>
              <a:rPr lang="ja-JP" altLang="en-US" sz="2000" dirty="0">
                <a:solidFill>
                  <a:srgbClr val="000000"/>
                </a:solidFill>
                <a:latin typeface="メイリオ" panose="020B0604030504040204" pitchFamily="50" charset="-128"/>
                <a:ea typeface="メイリオ" panose="020B0604030504040204" pitchFamily="50" charset="-128"/>
              </a:rPr>
              <a:t>の要件を満たすものであることとする。（例えば、特養の管理者と併設デイの管理者の兼務している者は、勤務時間の合計が所定の時間数であれば、</a:t>
            </a:r>
            <a:r>
              <a:rPr lang="ja-JP" altLang="en-US" sz="2000" dirty="0">
                <a:solidFill>
                  <a:srgbClr val="FF0000"/>
                </a:solidFill>
                <a:latin typeface="メイリオ" panose="020B0604030504040204" pitchFamily="50" charset="-128"/>
                <a:ea typeface="メイリオ" panose="020B0604030504040204" pitchFamily="50" charset="-128"/>
              </a:rPr>
              <a:t>常勤</a:t>
            </a:r>
            <a:r>
              <a:rPr lang="ja-JP" altLang="en-US" sz="2000" dirty="0">
                <a:solidFill>
                  <a:srgbClr val="000000"/>
                </a:solidFill>
                <a:latin typeface="メイリオ" panose="020B0604030504040204" pitchFamily="50" charset="-128"/>
                <a:ea typeface="メイリオ" panose="020B0604030504040204" pitchFamily="50" charset="-128"/>
              </a:rPr>
              <a:t>要件を満たす。）</a:t>
            </a:r>
            <a:endParaRPr lang="en-US" altLang="ja-JP" sz="2000" dirty="0">
              <a:solidFill>
                <a:srgbClr val="000000"/>
              </a:solidFill>
              <a:latin typeface="メイリオ" panose="020B0604030504040204" pitchFamily="50" charset="-128"/>
              <a:ea typeface="メイリオ" panose="020B0604030504040204" pitchFamily="50" charset="-128"/>
            </a:endParaRPr>
          </a:p>
          <a:p>
            <a:pPr marL="457200" lvl="1" indent="0">
              <a:buClr>
                <a:srgbClr val="000000"/>
              </a:buClr>
              <a:buNone/>
            </a:pPr>
            <a:r>
              <a:rPr lang="ja-JP" altLang="en-US" sz="2000" dirty="0">
                <a:solidFill>
                  <a:srgbClr val="000000"/>
                </a:solidFill>
                <a:latin typeface="メイリオ" panose="020B0604030504040204" pitchFamily="50" charset="-128"/>
                <a:ea typeface="メイリオ" panose="020B0604030504040204" pitchFamily="50" charset="-128"/>
              </a:rPr>
              <a:t>　</a:t>
            </a: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3</a:t>
            </a:fld>
            <a:endParaRPr lang="en-US" altLang="ja-JP"/>
          </a:p>
        </p:txBody>
      </p:sp>
      <p:pic>
        <p:nvPicPr>
          <p:cNvPr id="5" name="録音したサウンド">
            <a:hlinkClick r:id="" action="ppaction://media"/>
            <a:extLst>
              <a:ext uri="{FF2B5EF4-FFF2-40B4-BE49-F238E27FC236}">
                <a16:creationId xmlns:a16="http://schemas.microsoft.com/office/drawing/2014/main" id="{7879D75D-79A0-7B74-2EDA-16949F3BC04D}"/>
              </a:ext>
            </a:extLst>
          </p:cNvPr>
          <p:cNvPicPr>
            <a:picLocks noChangeAspect="1"/>
          </p:cNvPicPr>
          <p:nvPr>
            <a:audioFile r:link="rId2"/>
            <p:extLst>
              <p:ext uri="{DAA4B4D4-6D71-4841-9C94-3DE7FCFB9230}">
                <p14:media xmlns:p14="http://schemas.microsoft.com/office/powerpoint/2010/main" r:embed="rId1">
                  <p14:fade in="4000"/>
                </p14:media>
              </p:ext>
            </p:extLst>
          </p:nvPr>
        </p:nvPicPr>
        <p:blipFill>
          <a:blip r:embed="rId5"/>
          <a:stretch>
            <a:fillRect/>
          </a:stretch>
        </p:blipFill>
        <p:spPr>
          <a:xfrm>
            <a:off x="251520" y="5768893"/>
            <a:ext cx="609600" cy="609600"/>
          </a:xfrm>
          <a:prstGeom prst="rect">
            <a:avLst/>
          </a:prstGeom>
        </p:spPr>
      </p:pic>
    </p:spTree>
    <p:extLst>
      <p:ext uri="{BB962C8B-B14F-4D97-AF65-F5344CB8AC3E}">
        <p14:creationId xmlns:p14="http://schemas.microsoft.com/office/powerpoint/2010/main" val="3262216976"/>
      </p:ext>
    </p:extLst>
  </p:cSld>
  <p:clrMapOvr>
    <a:masterClrMapping/>
  </p:clrMapOvr>
  <mc:AlternateContent xmlns:mc="http://schemas.openxmlformats.org/markup-compatibility/2006" xmlns:p14="http://schemas.microsoft.com/office/powerpoint/2010/main">
    <mc:Choice Requires="p14">
      <p:transition spd="slow" p14:dur="2000" advTm="113520"/>
    </mc:Choice>
    <mc:Fallback xmlns="">
      <p:transition spd="slow" advTm="11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61">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94123"/>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人員に関するもの（３）</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36512" y="1556792"/>
            <a:ext cx="8229600" cy="4721189"/>
          </a:xfrm>
        </p:spPr>
        <p:txBody>
          <a:bodyPr/>
          <a:lstStyle/>
          <a:p>
            <a:pPr marL="0" indent="0">
              <a:buNone/>
            </a:pPr>
            <a:r>
              <a:rPr lang="ja-JP" altLang="en-US" sz="2800" dirty="0">
                <a:solidFill>
                  <a:srgbClr val="292929"/>
                </a:solidFill>
                <a:latin typeface="メイリオ" panose="020B0604030504040204" pitchFamily="50" charset="-128"/>
                <a:ea typeface="メイリオ" panose="020B0604030504040204" pitchFamily="50" charset="-128"/>
              </a:rPr>
              <a:t>（２）人員に関する基準の指摘事項</a:t>
            </a: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r>
              <a:rPr lang="ja-JP" altLang="en-US" sz="2400" dirty="0">
                <a:solidFill>
                  <a:srgbClr val="292929"/>
                </a:solidFill>
                <a:latin typeface="メイリオ" panose="020B0604030504040204" pitchFamily="50" charset="-128"/>
                <a:ea typeface="メイリオ" panose="020B0604030504040204" pitchFamily="50" charset="-128"/>
              </a:rPr>
              <a:t>各指定基準に定められた、従業者の員数を配置すること。</a:t>
            </a:r>
            <a:endParaRPr lang="en-US" altLang="ja-JP" sz="24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24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4</a:t>
            </a:fld>
            <a:endParaRPr lang="en-US" altLang="ja-JP" dirty="0"/>
          </a:p>
        </p:txBody>
      </p:sp>
      <p:sp>
        <p:nvSpPr>
          <p:cNvPr id="6" name="テキスト ボックス 5"/>
          <p:cNvSpPr txBox="1"/>
          <p:nvPr/>
        </p:nvSpPr>
        <p:spPr>
          <a:xfrm>
            <a:off x="457200" y="3563836"/>
            <a:ext cx="8208912" cy="2252924"/>
          </a:xfrm>
          <a:prstGeom prst="rect">
            <a:avLst/>
          </a:prstGeom>
          <a:noFill/>
          <a:ln>
            <a:solidFill>
              <a:schemeClr val="tx1"/>
            </a:solidFill>
            <a:prstDash val="dash"/>
          </a:ln>
        </p:spPr>
        <p:txBody>
          <a:bodyPr wrap="square" rtlCol="0">
            <a:spAutoFit/>
          </a:bodyPr>
          <a:lstStyle/>
          <a:p>
            <a:pPr lvl="0">
              <a:spcBef>
                <a:spcPct val="20000"/>
              </a:spcBef>
            </a:pPr>
            <a:r>
              <a:rPr lang="ja-JP" altLang="en-US" kern="0" dirty="0">
                <a:solidFill>
                  <a:schemeClr val="tx2"/>
                </a:solidFill>
                <a:latin typeface="メイリオ" panose="020B0604030504040204" pitchFamily="50" charset="-128"/>
                <a:ea typeface="メイリオ" panose="020B0604030504040204" pitchFamily="50" charset="-128"/>
              </a:rPr>
              <a:t>（指摘事項）</a:t>
            </a:r>
            <a:endParaRPr lang="en-US" altLang="ja-JP" kern="0" dirty="0">
              <a:solidFill>
                <a:schemeClr val="tx2"/>
              </a:solidFill>
              <a:latin typeface="メイリオ" panose="020B0604030504040204" pitchFamily="50" charset="-128"/>
              <a:ea typeface="メイリオ" panose="020B0604030504040204" pitchFamily="50" charset="-128"/>
            </a:endParaRPr>
          </a:p>
          <a:p>
            <a:pPr marL="342900" lvl="0" indent="-342900">
              <a:spcBef>
                <a:spcPct val="20000"/>
              </a:spcBef>
              <a:buFont typeface="Wingdings" panose="05000000000000000000" pitchFamily="2" charset="2"/>
              <a:buChar char="l"/>
            </a:pPr>
            <a:r>
              <a:rPr lang="ja-JP" altLang="en-US" kern="0" dirty="0">
                <a:latin typeface="メイリオ" panose="020B0604030504040204" pitchFamily="50" charset="-128"/>
                <a:ea typeface="メイリオ" panose="020B0604030504040204" pitchFamily="50" charset="-128"/>
              </a:rPr>
              <a:t>常勤の看護職員が配置されていない。（介護老人福祉施設）</a:t>
            </a:r>
            <a:endParaRPr lang="en-US" altLang="ja-JP" kern="0" dirty="0">
              <a:latin typeface="メイリオ" panose="020B0604030504040204" pitchFamily="50" charset="-128"/>
              <a:ea typeface="メイリオ" panose="020B0604030504040204" pitchFamily="50" charset="-128"/>
            </a:endParaRPr>
          </a:p>
          <a:p>
            <a:pPr marL="342900" indent="-342900">
              <a:spcBef>
                <a:spcPct val="20000"/>
              </a:spcBef>
              <a:buFont typeface="Wingdings" panose="05000000000000000000" pitchFamily="2" charset="2"/>
              <a:buChar char="l"/>
            </a:pPr>
            <a:r>
              <a:rPr lang="ja-JP" altLang="en-US" kern="0" dirty="0">
                <a:latin typeface="メイリオ" panose="020B0604030504040204" pitchFamily="50" charset="-128"/>
                <a:ea typeface="メイリオ" panose="020B0604030504040204" pitchFamily="50" charset="-128"/>
              </a:rPr>
              <a:t>栄養士又は管理栄養士が配置されていない。（介護老人福祉施設）</a:t>
            </a:r>
            <a:endParaRPr lang="en-US" altLang="ja-JP" kern="0" dirty="0">
              <a:latin typeface="メイリオ" panose="020B0604030504040204" pitchFamily="50" charset="-128"/>
              <a:ea typeface="メイリオ" panose="020B0604030504040204" pitchFamily="50" charset="-128"/>
            </a:endParaRPr>
          </a:p>
          <a:p>
            <a:pPr marL="342900" lvl="0" indent="-342900">
              <a:spcBef>
                <a:spcPct val="20000"/>
              </a:spcBef>
              <a:buFont typeface="Wingdings" panose="05000000000000000000" pitchFamily="2" charset="2"/>
              <a:buChar char="l"/>
            </a:pPr>
            <a:r>
              <a:rPr lang="ja-JP" altLang="en-US" kern="0" dirty="0">
                <a:solidFill>
                  <a:schemeClr val="tx2"/>
                </a:solidFill>
                <a:latin typeface="メイリオ" panose="020B0604030504040204" pitchFamily="50" charset="-128"/>
                <a:ea typeface="メイリオ" panose="020B0604030504040204" pitchFamily="50" charset="-128"/>
              </a:rPr>
              <a:t>夜勤を行う介護職員又は看護職員の数に、機能訓練指導員の勤務時間を含めている。（介護老人福祉施設）</a:t>
            </a:r>
            <a:endParaRPr lang="en-US" altLang="ja-JP" kern="0" dirty="0">
              <a:solidFill>
                <a:schemeClr val="tx2"/>
              </a:solidFill>
              <a:latin typeface="メイリオ" panose="020B0604030504040204" pitchFamily="50" charset="-128"/>
              <a:ea typeface="メイリオ" panose="020B0604030504040204" pitchFamily="50" charset="-128"/>
            </a:endParaRPr>
          </a:p>
          <a:p>
            <a:pPr marL="342900" lvl="0" indent="-342900">
              <a:spcBef>
                <a:spcPct val="20000"/>
              </a:spcBef>
              <a:buFont typeface="Wingdings" panose="05000000000000000000" pitchFamily="2" charset="2"/>
              <a:buChar char="l"/>
            </a:pPr>
            <a:r>
              <a:rPr lang="ja-JP" altLang="en-US" kern="0" dirty="0">
                <a:solidFill>
                  <a:schemeClr val="tx2"/>
                </a:solidFill>
                <a:latin typeface="メイリオ" panose="020B0604030504040204" pitchFamily="50" charset="-128"/>
                <a:ea typeface="メイリオ" panose="020B0604030504040204" pitchFamily="50" charset="-128"/>
              </a:rPr>
              <a:t>勤務延時間数に、非常勤職員の休暇等の時間が算入されている。（各施設共通）</a:t>
            </a:r>
            <a:endParaRPr lang="en-US" altLang="ja-JP" kern="0" dirty="0">
              <a:solidFill>
                <a:schemeClr val="tx2"/>
              </a:solidFill>
              <a:latin typeface="メイリオ" panose="020B0604030504040204" pitchFamily="50" charset="-128"/>
              <a:ea typeface="メイリオ" panose="020B0604030504040204" pitchFamily="50" charset="-128"/>
            </a:endParaRPr>
          </a:p>
        </p:txBody>
      </p:sp>
      <p:pic>
        <p:nvPicPr>
          <p:cNvPr id="5" name="録音したサウンド">
            <a:hlinkClick r:id="" action="ppaction://media"/>
            <a:extLst>
              <a:ext uri="{FF2B5EF4-FFF2-40B4-BE49-F238E27FC236}">
                <a16:creationId xmlns:a16="http://schemas.microsoft.com/office/drawing/2014/main" id="{2885F031-A70E-A26D-2FFD-D1D7C82EAC57}"/>
              </a:ext>
            </a:extLst>
          </p:cNvPr>
          <p:cNvPicPr>
            <a:picLocks noChangeAspect="1"/>
          </p:cNvPicPr>
          <p:nvPr>
            <a:audioFile r:link="rId2"/>
            <p:extLst>
              <p:ext uri="{DAA4B4D4-6D71-4841-9C94-3DE7FCFB9230}">
                <p14:media xmlns:p14="http://schemas.microsoft.com/office/powerpoint/2010/main" r:embed="rId1">
                  <p14:fade in="5000"/>
                </p14:media>
              </p:ext>
            </p:extLst>
          </p:nvPr>
        </p:nvPicPr>
        <p:blipFill>
          <a:blip r:embed="rId5"/>
          <a:stretch>
            <a:fillRect/>
          </a:stretch>
        </p:blipFill>
        <p:spPr>
          <a:xfrm>
            <a:off x="152400" y="5767962"/>
            <a:ext cx="609600" cy="609600"/>
          </a:xfrm>
          <a:prstGeom prst="rect">
            <a:avLst/>
          </a:prstGeom>
        </p:spPr>
      </p:pic>
    </p:spTree>
    <p:extLst>
      <p:ext uri="{BB962C8B-B14F-4D97-AF65-F5344CB8AC3E}">
        <p14:creationId xmlns:p14="http://schemas.microsoft.com/office/powerpoint/2010/main" val="2604674261"/>
      </p:ext>
    </p:extLst>
  </p:cSld>
  <p:clrMapOvr>
    <a:masterClrMapping/>
  </p:clrMapOvr>
  <mc:AlternateContent xmlns:mc="http://schemas.openxmlformats.org/markup-compatibility/2006" xmlns:p14="http://schemas.microsoft.com/office/powerpoint/2010/main">
    <mc:Choice Requires="p14">
      <p:transition spd="slow" p14:dur="2000" advTm="152858"/>
    </mc:Choice>
    <mc:Fallback xmlns="">
      <p:transition spd="slow" advTm="15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9091">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94123"/>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運営に関するもの（４）</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412775"/>
            <a:ext cx="8229600" cy="5308699"/>
          </a:xfrm>
        </p:spPr>
        <p:txBody>
          <a:bodyPr/>
          <a:lstStyle/>
          <a:p>
            <a:pPr marL="0" indent="0">
              <a:buNone/>
            </a:pPr>
            <a:r>
              <a:rPr lang="ja-JP" altLang="en-US" sz="2800" dirty="0">
                <a:solidFill>
                  <a:srgbClr val="292929"/>
                </a:solidFill>
                <a:latin typeface="メイリオ" panose="020B0604030504040204" pitchFamily="50" charset="-128"/>
                <a:ea typeface="メイリオ" panose="020B0604030504040204" pitchFamily="50" charset="-128"/>
              </a:rPr>
              <a:t>２　勤務体制の確保等</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勤務表は、</a:t>
            </a:r>
            <a:r>
              <a:rPr lang="ja-JP" altLang="en-US" sz="2000" dirty="0">
                <a:latin typeface="メイリオ" panose="020B0604030504040204" pitchFamily="50" charset="-128"/>
                <a:ea typeface="メイリオ" panose="020B0604030504040204" pitchFamily="50" charset="-128"/>
              </a:rPr>
              <a:t>事業所ごと、月ごとに作成し、従業者の日々の勤務時間、常勤・非常勤の別、介護・看護職員等の配置、管理者や他職種との兼務関係等を明確にすること</a:t>
            </a:r>
            <a:r>
              <a:rPr lang="ja-JP" altLang="en-US" sz="2000" dirty="0">
                <a:solidFill>
                  <a:srgbClr val="292929"/>
                </a:solidFill>
                <a:latin typeface="メイリオ" panose="020B0604030504040204" pitchFamily="50" charset="-128"/>
                <a:ea typeface="メイリオ" panose="020B0604030504040204" pitchFamily="50" charset="-128"/>
              </a:rPr>
              <a:t>。</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4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24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5</a:t>
            </a:fld>
            <a:endParaRPr lang="en-US" altLang="ja-JP" dirty="0"/>
          </a:p>
        </p:txBody>
      </p:sp>
      <p:sp>
        <p:nvSpPr>
          <p:cNvPr id="6" name="テキスト ボックス 5"/>
          <p:cNvSpPr txBox="1"/>
          <p:nvPr/>
        </p:nvSpPr>
        <p:spPr>
          <a:xfrm>
            <a:off x="477888" y="3429248"/>
            <a:ext cx="8208912" cy="2529923"/>
          </a:xfrm>
          <a:prstGeom prst="rect">
            <a:avLst/>
          </a:prstGeom>
          <a:noFill/>
          <a:ln>
            <a:solidFill>
              <a:schemeClr val="tx1"/>
            </a:solidFill>
            <a:prstDash val="dash"/>
          </a:ln>
        </p:spPr>
        <p:txBody>
          <a:bodyPr wrap="square" rtlCol="0">
            <a:spAutoFit/>
          </a:bodyPr>
          <a:lstStyle/>
          <a:p>
            <a:pPr lvl="0">
              <a:spcBef>
                <a:spcPct val="20000"/>
              </a:spcBef>
            </a:pPr>
            <a:r>
              <a:rPr lang="ja-JP" altLang="en-US" kern="0" dirty="0">
                <a:solidFill>
                  <a:schemeClr val="tx2"/>
                </a:solidFill>
                <a:latin typeface="メイリオ" panose="020B0604030504040204" pitchFamily="50" charset="-128"/>
                <a:ea typeface="メイリオ" panose="020B0604030504040204" pitchFamily="50" charset="-128"/>
              </a:rPr>
              <a:t>（指摘事項）</a:t>
            </a:r>
            <a:endParaRPr lang="en-US" altLang="ja-JP" kern="0" dirty="0">
              <a:solidFill>
                <a:schemeClr val="tx2"/>
              </a:solidFill>
              <a:latin typeface="メイリオ" panose="020B0604030504040204" pitchFamily="50" charset="-128"/>
              <a:ea typeface="メイリオ" panose="020B0604030504040204" pitchFamily="50" charset="-128"/>
            </a:endParaRPr>
          </a:p>
          <a:p>
            <a:pPr marL="342900" indent="-342900">
              <a:spcBef>
                <a:spcPct val="20000"/>
              </a:spcBef>
              <a:buFont typeface="Wingdings" panose="05000000000000000000" pitchFamily="2" charset="2"/>
              <a:buChar char="l"/>
            </a:pPr>
            <a:r>
              <a:rPr lang="ja-JP" altLang="en-US" dirty="0">
                <a:solidFill>
                  <a:schemeClr val="tx2"/>
                </a:solidFill>
                <a:latin typeface="メイリオ" panose="020B0604030504040204" pitchFamily="50" charset="-128"/>
                <a:ea typeface="メイリオ" panose="020B0604030504040204" pitchFamily="50" charset="-128"/>
              </a:rPr>
              <a:t>看護職員と機能訓練指導員が兼務しているが、兼務していることが勤務表等で明確になっていない。（介護老人福祉施設）</a:t>
            </a:r>
            <a:endParaRPr lang="en-US" altLang="ja-JP" dirty="0">
              <a:solidFill>
                <a:schemeClr val="tx2"/>
              </a:solidFill>
              <a:latin typeface="メイリオ" panose="020B0604030504040204" pitchFamily="50" charset="-128"/>
              <a:ea typeface="メイリオ" panose="020B0604030504040204" pitchFamily="50" charset="-128"/>
            </a:endParaRPr>
          </a:p>
          <a:p>
            <a:pPr marL="342900" indent="-342900">
              <a:spcBef>
                <a:spcPct val="20000"/>
              </a:spcBef>
              <a:buFont typeface="Wingdings" panose="05000000000000000000" pitchFamily="2" charset="2"/>
              <a:buChar char="l"/>
            </a:pPr>
            <a:r>
              <a:rPr lang="ja-JP" altLang="en-US" kern="0" dirty="0">
                <a:latin typeface="メイリオ" panose="020B0604030504040204" pitchFamily="50" charset="-128"/>
                <a:ea typeface="メイリオ" panose="020B0604030504040204" pitchFamily="50" charset="-128"/>
              </a:rPr>
              <a:t>ユニット型施設において、ユニットリーダーであることが辞令、勤務表等で明確になっていない。</a:t>
            </a:r>
            <a:r>
              <a:rPr lang="ja-JP" altLang="en-US" dirty="0">
                <a:latin typeface="メイリオ" panose="020B0604030504040204" pitchFamily="50" charset="-128"/>
                <a:ea typeface="メイリオ" panose="020B0604030504040204" pitchFamily="50" charset="-128"/>
              </a:rPr>
              <a:t>（介護老人福祉施設）</a:t>
            </a:r>
            <a:endParaRPr lang="en-US" altLang="ja-JP" dirty="0">
              <a:latin typeface="メイリオ" panose="020B0604030504040204" pitchFamily="50" charset="-128"/>
              <a:ea typeface="メイリオ" panose="020B0604030504040204" pitchFamily="50" charset="-128"/>
            </a:endParaRPr>
          </a:p>
          <a:p>
            <a:pPr marL="342900" lvl="0" indent="-342900">
              <a:spcBef>
                <a:spcPct val="20000"/>
              </a:spcBef>
              <a:buFont typeface="Wingdings" panose="05000000000000000000" pitchFamily="2" charset="2"/>
              <a:buChar char="l"/>
            </a:pPr>
            <a:r>
              <a:rPr lang="ja-JP" altLang="en-US" kern="0" dirty="0">
                <a:latin typeface="メイリオ" panose="020B0604030504040204" pitchFamily="50" charset="-128"/>
                <a:ea typeface="メイリオ" panose="020B0604030504040204" pitchFamily="50" charset="-128"/>
              </a:rPr>
              <a:t>勤務表上、常勤・非常勤の別、兼務関係が明確でなかった。（特定施設）</a:t>
            </a:r>
            <a:endParaRPr lang="en-US" altLang="ja-JP" kern="0" dirty="0">
              <a:latin typeface="メイリオ" panose="020B0604030504040204" pitchFamily="50" charset="-128"/>
              <a:ea typeface="メイリオ" panose="020B0604030504040204" pitchFamily="50" charset="-128"/>
            </a:endParaRPr>
          </a:p>
          <a:p>
            <a:pPr marL="342900" indent="-342900">
              <a:spcBef>
                <a:spcPct val="20000"/>
              </a:spcBef>
              <a:buFont typeface="Wingdings" panose="05000000000000000000" pitchFamily="2" charset="2"/>
              <a:buChar char="l"/>
            </a:pPr>
            <a:r>
              <a:rPr lang="ja-JP" altLang="en-US" kern="0" dirty="0">
                <a:latin typeface="メイリオ" panose="020B0604030504040204" pitchFamily="50" charset="-128"/>
                <a:ea typeface="メイリオ" panose="020B0604030504040204" pitchFamily="50" charset="-128"/>
              </a:rPr>
              <a:t>当該事業所において常勤の従業者が勤務すべき時間数が、就業規則と実態で異なっていた。（特定施設）</a:t>
            </a:r>
            <a:endParaRPr lang="en-US" altLang="ja-JP" kern="0" dirty="0">
              <a:latin typeface="メイリオ" panose="020B0604030504040204" pitchFamily="50" charset="-128"/>
              <a:ea typeface="メイリオ" panose="020B0604030504040204" pitchFamily="50" charset="-128"/>
            </a:endParaRPr>
          </a:p>
        </p:txBody>
      </p:sp>
      <p:pic>
        <p:nvPicPr>
          <p:cNvPr id="5" name="録音したサウンド">
            <a:hlinkClick r:id="" action="ppaction://media"/>
            <a:extLst>
              <a:ext uri="{FF2B5EF4-FFF2-40B4-BE49-F238E27FC236}">
                <a16:creationId xmlns:a16="http://schemas.microsoft.com/office/drawing/2014/main" id="{20C97D15-9D87-3D94-82AB-77C7F86B1960}"/>
              </a:ext>
            </a:extLst>
          </p:cNvPr>
          <p:cNvPicPr>
            <a:picLocks noChangeAspect="1"/>
          </p:cNvPicPr>
          <p:nvPr>
            <a:audioFile r:link="rId2"/>
            <p:extLst>
              <p:ext uri="{DAA4B4D4-6D71-4841-9C94-3DE7FCFB9230}">
                <p14:media xmlns:p14="http://schemas.microsoft.com/office/powerpoint/2010/main" r:embed="rId1">
                  <p14:fade in="4250"/>
                </p14:media>
              </p:ext>
            </p:extLst>
          </p:nvPr>
        </p:nvPicPr>
        <p:blipFill>
          <a:blip r:embed="rId5"/>
          <a:stretch>
            <a:fillRect/>
          </a:stretch>
        </p:blipFill>
        <p:spPr>
          <a:xfrm>
            <a:off x="152400" y="5797398"/>
            <a:ext cx="609600" cy="609600"/>
          </a:xfrm>
          <a:prstGeom prst="rect">
            <a:avLst/>
          </a:prstGeom>
        </p:spPr>
      </p:pic>
    </p:spTree>
    <p:extLst>
      <p:ext uri="{BB962C8B-B14F-4D97-AF65-F5344CB8AC3E}">
        <p14:creationId xmlns:p14="http://schemas.microsoft.com/office/powerpoint/2010/main" val="2101399031"/>
      </p:ext>
    </p:extLst>
  </p:cSld>
  <p:clrMapOvr>
    <a:masterClrMapping/>
  </p:clrMapOvr>
  <mc:AlternateContent xmlns:mc="http://schemas.openxmlformats.org/markup-compatibility/2006" xmlns:p14="http://schemas.microsoft.com/office/powerpoint/2010/main">
    <mc:Choice Requires="p14">
      <p:transition spd="slow" p14:dur="2000" advTm="85855"/>
    </mc:Choice>
    <mc:Fallback xmlns="">
      <p:transition spd="slow" advTm="8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3EAA4-FFC3-B56B-77E7-6A8088C5F8F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0BA4894-833E-6D3E-FBD8-2B3190B6C9A7}"/>
              </a:ext>
            </a:extLst>
          </p:cNvPr>
          <p:cNvSpPr>
            <a:spLocks noGrp="1"/>
          </p:cNvSpPr>
          <p:nvPr>
            <p:ph type="title"/>
          </p:nvPr>
        </p:nvSpPr>
        <p:spPr>
          <a:xfrm>
            <a:off x="457200" y="274638"/>
            <a:ext cx="8229600" cy="994123"/>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運営に関するもの（５）</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a:extLst>
              <a:ext uri="{FF2B5EF4-FFF2-40B4-BE49-F238E27FC236}">
                <a16:creationId xmlns:a16="http://schemas.microsoft.com/office/drawing/2014/main" id="{41D22FBF-B2FF-25CE-51C3-A97BCF62FDAE}"/>
              </a:ext>
            </a:extLst>
          </p:cNvPr>
          <p:cNvSpPr>
            <a:spLocks noGrp="1"/>
          </p:cNvSpPr>
          <p:nvPr>
            <p:ph idx="1"/>
          </p:nvPr>
        </p:nvSpPr>
        <p:spPr>
          <a:xfrm>
            <a:off x="457200" y="1412775"/>
            <a:ext cx="8229600" cy="5308699"/>
          </a:xfrm>
        </p:spPr>
        <p:txBody>
          <a:bodyPr/>
          <a:lstStyle/>
          <a:p>
            <a:pPr marL="0" indent="0">
              <a:buNone/>
            </a:pPr>
            <a:r>
              <a:rPr lang="ja-JP" altLang="en-US" sz="2400" dirty="0">
                <a:solidFill>
                  <a:srgbClr val="292929"/>
                </a:solidFill>
                <a:latin typeface="メイリオ" panose="020B0604030504040204" pitchFamily="50" charset="-128"/>
                <a:ea typeface="メイリオ" panose="020B0604030504040204" pitchFamily="50" charset="-128"/>
              </a:rPr>
              <a:t>（ユニット型施設の基準）</a:t>
            </a:r>
            <a:endParaRPr lang="en-US" altLang="ja-JP" sz="24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昼間については、ユニットごとに常時</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人以上、夜間については２ユニットごとに</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人以上の介護職員又は看護職員を配置すること。</a:t>
            </a:r>
            <a:endParaRPr lang="en-US" altLang="ja-JP" sz="2000" dirty="0">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ユニットごとに、常勤のユニットリーダーを配置すること。</a:t>
            </a:r>
            <a:endParaRPr lang="en-US" altLang="ja-JP" sz="2000" dirty="0">
              <a:latin typeface="メイリオ" panose="020B0604030504040204" pitchFamily="50" charset="-128"/>
              <a:ea typeface="メイリオ" panose="020B0604030504040204" pitchFamily="50" charset="-128"/>
            </a:endParaRPr>
          </a:p>
          <a:p>
            <a:pPr>
              <a:buFont typeface="Wingdings" panose="05000000000000000000" pitchFamily="2" charset="2"/>
              <a:buChar char="ü"/>
            </a:pPr>
            <a:r>
              <a:rPr lang="ja-JP" altLang="en-US" sz="2000" dirty="0">
                <a:latin typeface="メイリオ" panose="020B0604030504040204" pitchFamily="50" charset="-128"/>
                <a:ea typeface="メイリオ" panose="020B0604030504040204" pitchFamily="50" charset="-128"/>
              </a:rPr>
              <a:t>これらの基準を満たしていない場合、ユニットにおける職員に係る減算の対象となる。</a:t>
            </a: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ユニットリーダー研修を受講</a:t>
            </a:r>
            <a:r>
              <a:rPr lang="ja-JP" altLang="en-US" sz="2000" dirty="0">
                <a:solidFill>
                  <a:srgbClr val="292929"/>
                </a:solidFill>
                <a:latin typeface="メイリオ" panose="020B0604030504040204" pitchFamily="50" charset="-128"/>
                <a:ea typeface="メイリオ" panose="020B0604030504040204" pitchFamily="50" charset="-128"/>
              </a:rPr>
              <a:t>した職員を各施設に２名以上配置すること。</a:t>
            </a: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4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24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D1B6436F-560C-E52F-6045-8D108EA5AC71}"/>
              </a:ext>
            </a:extLst>
          </p:cNvPr>
          <p:cNvSpPr>
            <a:spLocks noGrp="1"/>
          </p:cNvSpPr>
          <p:nvPr>
            <p:ph type="sldNum" sz="quarter" idx="12"/>
          </p:nvPr>
        </p:nvSpPr>
        <p:spPr/>
        <p:txBody>
          <a:bodyPr/>
          <a:lstStyle/>
          <a:p>
            <a:pPr>
              <a:defRPr/>
            </a:pPr>
            <a:fld id="{A60600EA-2BCB-4856-BAAB-8FEFFA2EA264}" type="slidenum">
              <a:rPr lang="en-US" altLang="ja-JP" smtClean="0"/>
              <a:pPr>
                <a:defRPr/>
              </a:pPr>
              <a:t>6</a:t>
            </a:fld>
            <a:endParaRPr lang="en-US" altLang="ja-JP" dirty="0"/>
          </a:p>
        </p:txBody>
      </p:sp>
      <p:sp>
        <p:nvSpPr>
          <p:cNvPr id="6" name="テキスト ボックス 5">
            <a:extLst>
              <a:ext uri="{FF2B5EF4-FFF2-40B4-BE49-F238E27FC236}">
                <a16:creationId xmlns:a16="http://schemas.microsoft.com/office/drawing/2014/main" id="{A423E939-B253-54E0-00F9-8BA90AF39B5E}"/>
              </a:ext>
            </a:extLst>
          </p:cNvPr>
          <p:cNvSpPr txBox="1"/>
          <p:nvPr/>
        </p:nvSpPr>
        <p:spPr>
          <a:xfrm>
            <a:off x="457200" y="4955860"/>
            <a:ext cx="8363272" cy="978729"/>
          </a:xfrm>
          <a:prstGeom prst="rect">
            <a:avLst/>
          </a:prstGeom>
          <a:noFill/>
          <a:ln>
            <a:solidFill>
              <a:schemeClr val="tx1"/>
            </a:solidFill>
            <a:prstDash val="dash"/>
          </a:ln>
        </p:spPr>
        <p:txBody>
          <a:bodyPr wrap="square" rtlCol="0">
            <a:spAutoFit/>
          </a:bodyPr>
          <a:lstStyle/>
          <a:p>
            <a:pPr lvl="0">
              <a:spcBef>
                <a:spcPct val="20000"/>
              </a:spcBef>
            </a:pPr>
            <a:r>
              <a:rPr lang="ja-JP" altLang="en-US" kern="0" dirty="0">
                <a:solidFill>
                  <a:schemeClr val="tx2"/>
                </a:solidFill>
                <a:latin typeface="メイリオ" panose="020B0604030504040204" pitchFamily="50" charset="-128"/>
                <a:ea typeface="メイリオ" panose="020B0604030504040204" pitchFamily="50" charset="-128"/>
              </a:rPr>
              <a:t>（指摘事項）</a:t>
            </a:r>
            <a:endParaRPr lang="en-US" altLang="ja-JP" kern="0" dirty="0">
              <a:solidFill>
                <a:schemeClr val="tx2"/>
              </a:solidFill>
              <a:latin typeface="メイリオ" panose="020B0604030504040204" pitchFamily="50" charset="-128"/>
              <a:ea typeface="メイリオ" panose="020B0604030504040204" pitchFamily="50" charset="-128"/>
            </a:endParaRPr>
          </a:p>
          <a:p>
            <a:pPr marL="342900" indent="-342900">
              <a:spcBef>
                <a:spcPct val="20000"/>
              </a:spcBef>
              <a:buFont typeface="Wingdings" panose="05000000000000000000" pitchFamily="2" charset="2"/>
              <a:buChar char="l"/>
            </a:pPr>
            <a:r>
              <a:rPr lang="ja-JP" altLang="en-US" kern="0" dirty="0">
                <a:latin typeface="メイリオ" panose="020B0604030504040204" pitchFamily="50" charset="-128"/>
                <a:ea typeface="メイリオ" panose="020B0604030504040204" pitchFamily="50" charset="-128"/>
              </a:rPr>
              <a:t>ユニット型施設において、ユニットリーダーの配置が明確になっていない。</a:t>
            </a:r>
            <a:r>
              <a:rPr lang="ja-JP" altLang="en-US" dirty="0">
                <a:latin typeface="メイリオ" panose="020B0604030504040204" pitchFamily="50" charset="-128"/>
                <a:ea typeface="メイリオ" panose="020B0604030504040204" pitchFamily="50" charset="-128"/>
              </a:rPr>
              <a:t>（介護老人福祉施設）</a:t>
            </a:r>
            <a:endParaRPr lang="en-US" altLang="ja-JP" dirty="0">
              <a:latin typeface="メイリオ" panose="020B0604030504040204" pitchFamily="50" charset="-128"/>
              <a:ea typeface="メイリオ" panose="020B0604030504040204" pitchFamily="50" charset="-128"/>
            </a:endParaRPr>
          </a:p>
        </p:txBody>
      </p:sp>
      <p:pic>
        <p:nvPicPr>
          <p:cNvPr id="5" name="録音したサウンド">
            <a:hlinkClick r:id="" action="ppaction://media"/>
            <a:extLst>
              <a:ext uri="{FF2B5EF4-FFF2-40B4-BE49-F238E27FC236}">
                <a16:creationId xmlns:a16="http://schemas.microsoft.com/office/drawing/2014/main" id="{4026DADD-99FA-5C26-7C73-B097B64FDA6F}"/>
              </a:ext>
            </a:extLst>
          </p:cNvPr>
          <p:cNvPicPr>
            <a:picLocks noChangeAspect="1"/>
          </p:cNvPicPr>
          <p:nvPr>
            <a:audioFile r:link="rId2"/>
            <p:extLst>
              <p:ext uri="{DAA4B4D4-6D71-4841-9C94-3DE7FCFB9230}">
                <p14:media xmlns:p14="http://schemas.microsoft.com/office/powerpoint/2010/main" r:embed="rId1">
                  <p14:fade in="5250"/>
                </p14:media>
              </p:ext>
            </p:extLst>
          </p:nvPr>
        </p:nvPicPr>
        <p:blipFill>
          <a:blip r:embed="rId5"/>
          <a:stretch>
            <a:fillRect/>
          </a:stretch>
        </p:blipFill>
        <p:spPr>
          <a:xfrm>
            <a:off x="152400" y="5807075"/>
            <a:ext cx="609600" cy="609600"/>
          </a:xfrm>
          <a:prstGeom prst="rect">
            <a:avLst/>
          </a:prstGeom>
        </p:spPr>
      </p:pic>
    </p:spTree>
    <p:extLst>
      <p:ext uri="{BB962C8B-B14F-4D97-AF65-F5344CB8AC3E}">
        <p14:creationId xmlns:p14="http://schemas.microsoft.com/office/powerpoint/2010/main" val="1323925315"/>
      </p:ext>
    </p:extLst>
  </p:cSld>
  <p:clrMapOvr>
    <a:masterClrMapping/>
  </p:clrMapOvr>
  <mc:AlternateContent xmlns:mc="http://schemas.openxmlformats.org/markup-compatibility/2006" xmlns:p14="http://schemas.microsoft.com/office/powerpoint/2010/main">
    <mc:Choice Requires="p14">
      <p:transition spd="slow" p14:dur="2000" advTm="27738"/>
    </mc:Choice>
    <mc:Fallback xmlns="">
      <p:transition spd="slow" advTm="27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9091">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運営に関するもの（６）</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400" dirty="0">
                <a:solidFill>
                  <a:srgbClr val="292929"/>
                </a:solidFill>
                <a:latin typeface="メイリオ" panose="020B0604030504040204" pitchFamily="50" charset="-128"/>
                <a:ea typeface="メイリオ" panose="020B0604030504040204" pitchFamily="50" charset="-128"/>
              </a:rPr>
              <a:t>（研修の機会の確保）</a:t>
            </a: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a:buFont typeface="Wingdings" panose="05000000000000000000" pitchFamily="2" charset="2"/>
              <a:buChar char="n"/>
            </a:pPr>
            <a:r>
              <a:rPr lang="ja-JP" altLang="en-US" sz="2400" dirty="0">
                <a:solidFill>
                  <a:srgbClr val="292929"/>
                </a:solidFill>
                <a:latin typeface="メイリオ" panose="020B0604030504040204" pitchFamily="50" charset="-128"/>
                <a:ea typeface="メイリオ" panose="020B0604030504040204" pitchFamily="50" charset="-128"/>
              </a:rPr>
              <a:t>従業者の資質の向上のために、その研修の機会を確保しなければならない</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7</a:t>
            </a:fld>
            <a:endParaRPr lang="en-US" altLang="ja-JP"/>
          </a:p>
        </p:txBody>
      </p:sp>
      <p:sp>
        <p:nvSpPr>
          <p:cNvPr id="5" name="テキスト ボックス 4"/>
          <p:cNvSpPr txBox="1"/>
          <p:nvPr/>
        </p:nvSpPr>
        <p:spPr>
          <a:xfrm>
            <a:off x="457200" y="3429000"/>
            <a:ext cx="8075240" cy="1323439"/>
          </a:xfrm>
          <a:prstGeom prst="rect">
            <a:avLst/>
          </a:prstGeom>
          <a:noFill/>
          <a:ln>
            <a:solidFill>
              <a:schemeClr val="tx1"/>
            </a:solidFill>
            <a:prstDash val="dash"/>
          </a:ln>
        </p:spPr>
        <p:txBody>
          <a:bodyPr wrap="square" rtlCol="0">
            <a:spAutoFit/>
          </a:bodyPr>
          <a:lstStyle/>
          <a:p>
            <a:r>
              <a:rPr kumimoji="1" lang="ja-JP" altLang="en-US" sz="2000" dirty="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a:solidFill>
                  <a:schemeClr val="tx2"/>
                </a:solidFill>
                <a:latin typeface="メイリオ" panose="020B0604030504040204" pitchFamily="50" charset="-128"/>
                <a:ea typeface="メイリオ" panose="020B0604030504040204" pitchFamily="50" charset="-128"/>
              </a:rPr>
              <a:t>新規採用時に所定の研修を実施していない。（各施設共通）</a:t>
            </a:r>
            <a:endParaRPr kumimoji="1"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2000" dirty="0">
                <a:solidFill>
                  <a:schemeClr val="tx2"/>
                </a:solidFill>
                <a:latin typeface="メイリオ" panose="020B0604030504040204" pitchFamily="50" charset="-128"/>
                <a:ea typeface="メイリオ" panose="020B0604030504040204" pitchFamily="50" charset="-128"/>
              </a:rPr>
              <a:t>年２回実施するとされている研修を年に２回実施していない。　（各施設共通）</a:t>
            </a:r>
            <a:endParaRPr lang="en-US" altLang="ja-JP" sz="2000" dirty="0">
              <a:solidFill>
                <a:schemeClr val="tx2"/>
              </a:solidFill>
              <a:latin typeface="メイリオ" panose="020B0604030504040204" pitchFamily="50" charset="-128"/>
              <a:ea typeface="メイリオ" panose="020B0604030504040204" pitchFamily="50" charset="-128"/>
            </a:endParaRPr>
          </a:p>
        </p:txBody>
      </p:sp>
      <p:pic>
        <p:nvPicPr>
          <p:cNvPr id="6" name="録音したサウンド">
            <a:hlinkClick r:id="" action="ppaction://media"/>
            <a:extLst>
              <a:ext uri="{FF2B5EF4-FFF2-40B4-BE49-F238E27FC236}">
                <a16:creationId xmlns:a16="http://schemas.microsoft.com/office/drawing/2014/main" id="{A5DD2C07-CCDB-1EF4-53FF-33A703A9E25E}"/>
              </a:ext>
            </a:extLst>
          </p:cNvPr>
          <p:cNvPicPr>
            <a:picLocks noChangeAspect="1"/>
          </p:cNvPicPr>
          <p:nvPr>
            <a:audioFile r:link="rId2"/>
            <p:extLst>
              <p:ext uri="{DAA4B4D4-6D71-4841-9C94-3DE7FCFB9230}">
                <p14:media xmlns:p14="http://schemas.microsoft.com/office/powerpoint/2010/main" r:embed="rId1">
                  <p14:fade in="4000"/>
                </p14:media>
              </p:ext>
            </p:extLst>
          </p:nvPr>
        </p:nvPicPr>
        <p:blipFill>
          <a:blip r:embed="rId5"/>
          <a:stretch>
            <a:fillRect/>
          </a:stretch>
        </p:blipFill>
        <p:spPr>
          <a:xfrm>
            <a:off x="152400" y="5808508"/>
            <a:ext cx="609600" cy="609600"/>
          </a:xfrm>
          <a:prstGeom prst="rect">
            <a:avLst/>
          </a:prstGeom>
        </p:spPr>
      </p:pic>
    </p:spTree>
    <p:extLst>
      <p:ext uri="{BB962C8B-B14F-4D97-AF65-F5344CB8AC3E}">
        <p14:creationId xmlns:p14="http://schemas.microsoft.com/office/powerpoint/2010/main" val="2669923156"/>
      </p:ext>
    </p:extLst>
  </p:cSld>
  <p:clrMapOvr>
    <a:masterClrMapping/>
  </p:clrMapOvr>
  <mc:AlternateContent xmlns:mc="http://schemas.openxmlformats.org/markup-compatibility/2006" xmlns:p14="http://schemas.microsoft.com/office/powerpoint/2010/main">
    <mc:Choice Requires="p14">
      <p:transition spd="slow" p14:dur="2000" advTm="30041"/>
    </mc:Choice>
    <mc:Fallback xmlns="">
      <p:transition spd="slow" advTm="3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75951-4100-3702-F3B1-DD1330B8AB6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0F9A667-8C3B-E0D6-2740-F430B85A599A}"/>
              </a:ext>
            </a:extLst>
          </p:cNvPr>
          <p:cNvSpPr>
            <a:spLocks noGrp="1"/>
          </p:cNvSpPr>
          <p:nvPr>
            <p:ph type="title"/>
          </p:nvPr>
        </p:nvSpPr>
        <p:spPr>
          <a:xfrm>
            <a:off x="457200" y="274638"/>
            <a:ext cx="8229600" cy="1066130"/>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運営に関するもの（７）</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a:extLst>
              <a:ext uri="{FF2B5EF4-FFF2-40B4-BE49-F238E27FC236}">
                <a16:creationId xmlns:a16="http://schemas.microsoft.com/office/drawing/2014/main" id="{47919EB7-0CE6-1A49-C56A-C0F3CA75092C}"/>
              </a:ext>
            </a:extLst>
          </p:cNvPr>
          <p:cNvSpPr>
            <a:spLocks noGrp="1"/>
          </p:cNvSpPr>
          <p:nvPr>
            <p:ph idx="1"/>
          </p:nvPr>
        </p:nvSpPr>
        <p:spPr>
          <a:xfrm>
            <a:off x="457200" y="1556792"/>
            <a:ext cx="8229600" cy="4752528"/>
          </a:xfrm>
        </p:spPr>
        <p:txBody>
          <a:bodyPr/>
          <a:lstStyle/>
          <a:p>
            <a:pPr marL="0" indent="0">
              <a:buNone/>
            </a:pPr>
            <a:r>
              <a:rPr lang="ja-JP" altLang="en-US" sz="2400" dirty="0">
                <a:solidFill>
                  <a:srgbClr val="292929"/>
                </a:solidFill>
                <a:latin typeface="メイリオ" panose="020B0604030504040204" pitchFamily="50" charset="-128"/>
                <a:ea typeface="メイリオ" panose="020B0604030504040204" pitchFamily="50" charset="-128"/>
              </a:rPr>
              <a:t>（ハラスメント防止の措置）</a:t>
            </a: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p>
          <a:p>
            <a:pPr>
              <a:buFont typeface="Wingdings" panose="05000000000000000000" pitchFamily="2" charset="2"/>
              <a:buChar char="n"/>
            </a:pPr>
            <a:r>
              <a:rPr lang="ja-JP" altLang="en-US" sz="2000" dirty="0">
                <a:solidFill>
                  <a:srgbClr val="292929"/>
                </a:solidFill>
                <a:latin typeface="メイリオ" panose="020B0604030504040204" pitchFamily="50" charset="-128"/>
                <a:ea typeface="メイリオ" panose="020B0604030504040204" pitchFamily="50" charset="-128"/>
              </a:rPr>
              <a:t>適切なサービスの提供を確保する観点から、職場において行われる性的な言動又は優越的な関係を背景とした言動であって業務上必要かつ相当な範囲を超えたものにより従業者の就業環境が害されることを防止するための方針の明確化等の必要な措置を講じなければならない。</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Ø"/>
            </a:pPr>
            <a:r>
              <a:rPr lang="ja-JP" altLang="en-US" sz="2000" dirty="0">
                <a:solidFill>
                  <a:srgbClr val="292929"/>
                </a:solidFill>
                <a:latin typeface="メイリオ" panose="020B0604030504040204" pitchFamily="50" charset="-128"/>
                <a:ea typeface="メイリオ" panose="020B0604030504040204" pitchFamily="50" charset="-128"/>
              </a:rPr>
              <a:t>ハラスメントに対する事業所の方針の明確化及びその周知・啓発</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Ø"/>
            </a:pPr>
            <a:r>
              <a:rPr lang="ja-JP" altLang="en-US" sz="2000" dirty="0">
                <a:solidFill>
                  <a:srgbClr val="292929"/>
                </a:solidFill>
                <a:latin typeface="メイリオ" panose="020B0604030504040204" pitchFamily="50" charset="-128"/>
                <a:ea typeface="メイリオ" panose="020B0604030504040204" pitchFamily="50" charset="-128"/>
              </a:rPr>
              <a:t>ハラスメントに関する相談への対応窓口を定め、従業者に周知</a:t>
            </a:r>
            <a:endParaRPr lang="en-US" altLang="ja-JP" sz="20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E4C8DA5A-6CE3-BB6A-228A-764DE9CFCBFB}"/>
              </a:ext>
            </a:extLst>
          </p:cNvPr>
          <p:cNvSpPr>
            <a:spLocks noGrp="1"/>
          </p:cNvSpPr>
          <p:nvPr>
            <p:ph type="sldNum" sz="quarter" idx="12"/>
          </p:nvPr>
        </p:nvSpPr>
        <p:spPr/>
        <p:txBody>
          <a:bodyPr/>
          <a:lstStyle/>
          <a:p>
            <a:pPr>
              <a:defRPr/>
            </a:pPr>
            <a:fld id="{A60600EA-2BCB-4856-BAAB-8FEFFA2EA264}" type="slidenum">
              <a:rPr lang="en-US" altLang="ja-JP" smtClean="0"/>
              <a:pPr>
                <a:defRPr/>
              </a:pPr>
              <a:t>8</a:t>
            </a:fld>
            <a:endParaRPr lang="en-US" altLang="ja-JP"/>
          </a:p>
        </p:txBody>
      </p:sp>
      <p:sp>
        <p:nvSpPr>
          <p:cNvPr id="5" name="テキスト ボックス 4">
            <a:extLst>
              <a:ext uri="{FF2B5EF4-FFF2-40B4-BE49-F238E27FC236}">
                <a16:creationId xmlns:a16="http://schemas.microsoft.com/office/drawing/2014/main" id="{6E33F7F7-52DA-677B-9137-3DE0313C8C89}"/>
              </a:ext>
            </a:extLst>
          </p:cNvPr>
          <p:cNvSpPr txBox="1"/>
          <p:nvPr/>
        </p:nvSpPr>
        <p:spPr>
          <a:xfrm>
            <a:off x="457200" y="5125184"/>
            <a:ext cx="8003232" cy="1015663"/>
          </a:xfrm>
          <a:prstGeom prst="rect">
            <a:avLst/>
          </a:prstGeom>
          <a:noFill/>
          <a:ln>
            <a:solidFill>
              <a:schemeClr val="tx1"/>
            </a:solidFill>
            <a:prstDash val="dash"/>
          </a:ln>
        </p:spPr>
        <p:txBody>
          <a:bodyPr wrap="square" rtlCol="0">
            <a:spAutoFit/>
          </a:bodyPr>
          <a:lstStyle/>
          <a:p>
            <a:r>
              <a:rPr kumimoji="1" lang="ja-JP" altLang="en-US" sz="2000" dirty="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a:solidFill>
                <a:schemeClr val="tx2"/>
              </a:solidFill>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kumimoji="1" lang="ja-JP" altLang="en-US" sz="2000" dirty="0">
                <a:solidFill>
                  <a:schemeClr val="tx2"/>
                </a:solidFill>
                <a:latin typeface="メイリオ" panose="020B0604030504040204" pitchFamily="50" charset="-128"/>
                <a:ea typeface="メイリオ" panose="020B0604030504040204" pitchFamily="50" charset="-128"/>
              </a:rPr>
              <a:t>指針は策定しているが、職員に周知されていない。（介護老人保健施設）</a:t>
            </a:r>
            <a:endParaRPr kumimoji="1" lang="en-US" altLang="ja-JP" sz="2000" dirty="0">
              <a:solidFill>
                <a:schemeClr val="tx2"/>
              </a:solidFill>
              <a:latin typeface="メイリオ" panose="020B0604030504040204" pitchFamily="50" charset="-128"/>
              <a:ea typeface="メイリオ" panose="020B0604030504040204" pitchFamily="50" charset="-128"/>
            </a:endParaRPr>
          </a:p>
        </p:txBody>
      </p:sp>
      <p:pic>
        <p:nvPicPr>
          <p:cNvPr id="6" name="録音したサウンド">
            <a:hlinkClick r:id="" action="ppaction://media"/>
            <a:extLst>
              <a:ext uri="{FF2B5EF4-FFF2-40B4-BE49-F238E27FC236}">
                <a16:creationId xmlns:a16="http://schemas.microsoft.com/office/drawing/2014/main" id="{C8863F97-E24E-33C2-3D6F-3EBBFFDE5BC4}"/>
              </a:ext>
            </a:extLst>
          </p:cNvPr>
          <p:cNvPicPr>
            <a:picLocks noChangeAspect="1"/>
          </p:cNvPicPr>
          <p:nvPr>
            <a:audioFile r:link="rId2"/>
            <p:extLst>
              <p:ext uri="{DAA4B4D4-6D71-4841-9C94-3DE7FCFB9230}">
                <p14:media xmlns:p14="http://schemas.microsoft.com/office/powerpoint/2010/main" r:embed="rId1">
                  <p14:fade in="4250"/>
                </p14:media>
              </p:ext>
            </p:extLst>
          </p:nvPr>
        </p:nvPicPr>
        <p:blipFill>
          <a:blip r:embed="rId5"/>
          <a:stretch>
            <a:fillRect/>
          </a:stretch>
        </p:blipFill>
        <p:spPr>
          <a:xfrm>
            <a:off x="152400" y="5836047"/>
            <a:ext cx="609600" cy="609600"/>
          </a:xfrm>
          <a:prstGeom prst="rect">
            <a:avLst/>
          </a:prstGeom>
        </p:spPr>
      </p:pic>
    </p:spTree>
    <p:extLst>
      <p:ext uri="{BB962C8B-B14F-4D97-AF65-F5344CB8AC3E}">
        <p14:creationId xmlns:p14="http://schemas.microsoft.com/office/powerpoint/2010/main" val="1264038228"/>
      </p:ext>
    </p:extLst>
  </p:cSld>
  <p:clrMapOvr>
    <a:masterClrMapping/>
  </p:clrMapOvr>
  <mc:AlternateContent xmlns:mc="http://schemas.openxmlformats.org/markup-compatibility/2006" xmlns:p14="http://schemas.microsoft.com/office/powerpoint/2010/main">
    <mc:Choice Requires="p14">
      <p:transition spd="slow" p14:dur="2000" advTm="45825"/>
    </mc:Choice>
    <mc:Fallback xmlns="">
      <p:transition spd="slow" advTm="45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066130"/>
          </a:xfrm>
          <a:solidFill>
            <a:srgbClr val="0088EE"/>
          </a:solidFill>
        </p:spPr>
        <p:txBody>
          <a:bodyPr/>
          <a:lstStyle/>
          <a:p>
            <a:r>
              <a:rPr kumimoji="1" lang="ja-JP" altLang="en-US" sz="2400" dirty="0">
                <a:solidFill>
                  <a:schemeClr val="bg1"/>
                </a:solidFill>
                <a:latin typeface="メイリオ" panose="020B0604030504040204" pitchFamily="50" charset="-128"/>
                <a:ea typeface="メイリオ" panose="020B0604030504040204" pitchFamily="50" charset="-128"/>
              </a:rPr>
              <a:t>運営指導・監査の結果について（介護施設等）</a:t>
            </a:r>
            <a:br>
              <a:rPr kumimoji="1" lang="en-US" altLang="ja-JP" sz="2400" dirty="0">
                <a:solidFill>
                  <a:schemeClr val="bg1"/>
                </a:solidFill>
                <a:latin typeface="メイリオ" panose="020B0604030504040204" pitchFamily="50" charset="-128"/>
                <a:ea typeface="メイリオ" panose="020B0604030504040204" pitchFamily="50" charset="-128"/>
              </a:rPr>
            </a:br>
            <a:r>
              <a:rPr lang="ja-JP" altLang="en-US" sz="2400" dirty="0">
                <a:solidFill>
                  <a:schemeClr val="bg1"/>
                </a:solidFill>
                <a:latin typeface="メイリオ" panose="020B0604030504040204" pitchFamily="50" charset="-128"/>
                <a:ea typeface="メイリオ" panose="020B0604030504040204" pitchFamily="50" charset="-128"/>
              </a:rPr>
              <a:t>運営に関するもの（８）</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コンテンツ プレースホルダー 3"/>
          <p:cNvSpPr>
            <a:spLocks noGrp="1"/>
          </p:cNvSpPr>
          <p:nvPr>
            <p:ph idx="1"/>
          </p:nvPr>
        </p:nvSpPr>
        <p:spPr>
          <a:xfrm>
            <a:off x="457200" y="1556792"/>
            <a:ext cx="8229600" cy="4752528"/>
          </a:xfrm>
        </p:spPr>
        <p:txBody>
          <a:bodyPr/>
          <a:lstStyle/>
          <a:p>
            <a:pPr marL="0" indent="0">
              <a:buNone/>
            </a:pPr>
            <a:r>
              <a:rPr lang="ja-JP" altLang="en-US" sz="2800" dirty="0">
                <a:solidFill>
                  <a:srgbClr val="292929"/>
                </a:solidFill>
                <a:latin typeface="メイリオ" panose="020B0604030504040204" pitchFamily="50" charset="-128"/>
                <a:ea typeface="メイリオ" panose="020B0604030504040204" pitchFamily="50" charset="-128"/>
              </a:rPr>
              <a:t>２　変更届</a:t>
            </a:r>
            <a:endParaRPr lang="en-US" altLang="ja-JP" sz="2400" dirty="0">
              <a:solidFill>
                <a:srgbClr val="292929"/>
              </a:solidFill>
              <a:latin typeface="メイリオ" panose="020B0604030504040204" pitchFamily="50" charset="-128"/>
              <a:ea typeface="メイリオ" panose="020B0604030504040204" pitchFamily="50" charset="-128"/>
            </a:endParaRPr>
          </a:p>
          <a:p>
            <a:pPr marL="0" indent="0">
              <a:buNone/>
            </a:pPr>
            <a:r>
              <a:rPr lang="en-US" altLang="ja-JP" sz="2400" dirty="0">
                <a:solidFill>
                  <a:srgbClr val="292929"/>
                </a:solidFill>
                <a:latin typeface="メイリオ" panose="020B0604030504040204" pitchFamily="50" charset="-128"/>
                <a:ea typeface="メイリオ" panose="020B0604030504040204" pitchFamily="50" charset="-128"/>
              </a:rPr>
              <a:t>【</a:t>
            </a:r>
            <a:r>
              <a:rPr lang="ja-JP" altLang="en-US" sz="2400" dirty="0">
                <a:solidFill>
                  <a:srgbClr val="292929"/>
                </a:solidFill>
                <a:latin typeface="メイリオ" panose="020B0604030504040204" pitchFamily="50" charset="-128"/>
                <a:ea typeface="メイリオ" panose="020B0604030504040204" pitchFamily="50" charset="-128"/>
              </a:rPr>
              <a:t>各施設共通</a:t>
            </a:r>
            <a:r>
              <a:rPr lang="en-US" altLang="ja-JP" sz="2400" dirty="0">
                <a:solidFill>
                  <a:srgbClr val="292929"/>
                </a:solidFill>
                <a:latin typeface="メイリオ" panose="020B0604030504040204" pitchFamily="50" charset="-128"/>
                <a:ea typeface="メイリオ" panose="020B0604030504040204" pitchFamily="50" charset="-128"/>
              </a:rPr>
              <a:t>】</a:t>
            </a:r>
            <a:endParaRPr lang="en-US" altLang="ja-JP" sz="2000" dirty="0">
              <a:solidFill>
                <a:srgbClr val="292929"/>
              </a:solidFill>
              <a:latin typeface="メイリオ" panose="020B0604030504040204" pitchFamily="50" charset="-128"/>
              <a:ea typeface="メイリオ" panose="020B0604030504040204" pitchFamily="50" charset="-128"/>
            </a:endParaRPr>
          </a:p>
          <a:p>
            <a:pPr>
              <a:buFont typeface="Wingdings" panose="05000000000000000000" pitchFamily="2" charset="2"/>
              <a:buChar char="n"/>
            </a:pPr>
            <a:r>
              <a:rPr lang="ja-JP" altLang="en-US" sz="2400" dirty="0">
                <a:latin typeface="メイリオ" panose="020B0604030504040204" pitchFamily="50" charset="-128"/>
                <a:ea typeface="メイリオ" panose="020B0604030504040204" pitchFamily="50" charset="-128"/>
              </a:rPr>
              <a:t>事業所の名称及び所在地等に変更があったときは、十日以内に届け出なければならない。</a:t>
            </a:r>
          </a:p>
          <a:p>
            <a:pPr marL="0" indent="0">
              <a:buNone/>
            </a:pPr>
            <a:endParaRPr lang="ja-JP" altLang="en-US" sz="2400" dirty="0">
              <a:solidFill>
                <a:srgbClr val="292929"/>
              </a:solidFill>
              <a:latin typeface="メイリオ" panose="020B0604030504040204" pitchFamily="50" charset="-128"/>
              <a:ea typeface="メイリオ" panose="020B0604030504040204" pitchFamily="50" charset="-128"/>
            </a:endParaRPr>
          </a:p>
          <a:p>
            <a:pPr marL="0" indent="0">
              <a:buNone/>
            </a:pPr>
            <a:endParaRPr lang="en-US" altLang="ja-JP" sz="2800" dirty="0">
              <a:solidFill>
                <a:srgbClr val="292929"/>
              </a:solidFill>
              <a:latin typeface="メイリオ" panose="020B0604030504040204" pitchFamily="50" charset="-128"/>
              <a:ea typeface="メイリオ" panose="020B0604030504040204" pitchFamily="50" charset="-128"/>
            </a:endParaRPr>
          </a:p>
          <a:p>
            <a:pPr marL="0" indent="0">
              <a:buNone/>
            </a:pPr>
            <a:endParaRPr kumimoji="1" lang="ja-JP" altLang="en-US" sz="2800" dirty="0">
              <a:solidFill>
                <a:srgbClr val="292929"/>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A60600EA-2BCB-4856-BAAB-8FEFFA2EA264}" type="slidenum">
              <a:rPr lang="en-US" altLang="ja-JP" smtClean="0"/>
              <a:pPr>
                <a:defRPr/>
              </a:pPr>
              <a:t>9</a:t>
            </a:fld>
            <a:endParaRPr lang="en-US" altLang="ja-JP"/>
          </a:p>
        </p:txBody>
      </p:sp>
      <p:sp>
        <p:nvSpPr>
          <p:cNvPr id="5" name="テキスト ボックス 4"/>
          <p:cNvSpPr txBox="1"/>
          <p:nvPr/>
        </p:nvSpPr>
        <p:spPr>
          <a:xfrm>
            <a:off x="503548" y="4639488"/>
            <a:ext cx="8136904" cy="1323439"/>
          </a:xfrm>
          <a:prstGeom prst="rect">
            <a:avLst/>
          </a:prstGeom>
          <a:noFill/>
          <a:ln>
            <a:solidFill>
              <a:schemeClr val="tx1"/>
            </a:solidFill>
            <a:prstDash val="dash"/>
          </a:ln>
        </p:spPr>
        <p:txBody>
          <a:bodyPr wrap="square" rtlCol="0">
            <a:spAutoFit/>
          </a:bodyPr>
          <a:lstStyle/>
          <a:p>
            <a:r>
              <a:rPr kumimoji="1" lang="ja-JP" altLang="en-US" sz="2000" dirty="0">
                <a:solidFill>
                  <a:schemeClr val="tx2"/>
                </a:solidFill>
                <a:latin typeface="メイリオ" panose="020B0604030504040204" pitchFamily="50" charset="-128"/>
                <a:ea typeface="メイリオ" panose="020B0604030504040204" pitchFamily="50" charset="-128"/>
              </a:rPr>
              <a:t>（指摘事項）</a:t>
            </a:r>
            <a:endParaRPr kumimoji="1" lang="en-US" altLang="ja-JP" sz="2000" dirty="0">
              <a:solidFill>
                <a:schemeClr val="tx2"/>
              </a:solidFill>
              <a:latin typeface="メイリオ" panose="020B0604030504040204" pitchFamily="50" charset="-128"/>
              <a:ea typeface="メイリオ" panose="020B0604030504040204" pitchFamily="50" charset="-128"/>
            </a:endParaRPr>
          </a:p>
          <a:p>
            <a:pPr marL="342900" indent="-342900">
              <a:buFont typeface="Wingdings" panose="05000000000000000000" pitchFamily="2" charset="2"/>
              <a:buChar char="l"/>
            </a:pPr>
            <a:r>
              <a:rPr lang="ja-JP" altLang="en-US" sz="2000" dirty="0">
                <a:latin typeface="メイリオ" panose="020B0604030504040204" pitchFamily="50" charset="-128"/>
                <a:ea typeface="メイリオ" panose="020B0604030504040204" pitchFamily="50" charset="-128"/>
              </a:rPr>
              <a:t>運営規定、介護支援専門員の氏名及び登録番号の変更届を県に提出していなかった。（特定施設）</a:t>
            </a:r>
            <a:endParaRPr lang="en-US" altLang="ja-JP" sz="2000" dirty="0">
              <a:latin typeface="メイリオ" panose="020B0604030504040204" pitchFamily="50" charset="-128"/>
              <a:ea typeface="メイリオ" panose="020B0604030504040204" pitchFamily="50" charset="-128"/>
            </a:endParaRPr>
          </a:p>
          <a:p>
            <a:endParaRPr kumimoji="1" lang="en-US" altLang="ja-JP" sz="2000" dirty="0">
              <a:solidFill>
                <a:schemeClr val="tx2"/>
              </a:solidFill>
              <a:latin typeface="メイリオ" panose="020B0604030504040204" pitchFamily="50" charset="-128"/>
              <a:ea typeface="メイリオ" panose="020B0604030504040204" pitchFamily="50" charset="-128"/>
            </a:endParaRPr>
          </a:p>
        </p:txBody>
      </p:sp>
      <p:pic>
        <p:nvPicPr>
          <p:cNvPr id="6" name="録音したサウンド">
            <a:hlinkClick r:id="" action="ppaction://media"/>
            <a:extLst>
              <a:ext uri="{FF2B5EF4-FFF2-40B4-BE49-F238E27FC236}">
                <a16:creationId xmlns:a16="http://schemas.microsoft.com/office/drawing/2014/main" id="{834B0E9B-E3BA-E7BB-A860-AE6712567F4B}"/>
              </a:ext>
            </a:extLst>
          </p:cNvPr>
          <p:cNvPicPr>
            <a:picLocks noChangeAspect="1"/>
          </p:cNvPicPr>
          <p:nvPr>
            <a:audioFile r:link="rId2"/>
            <p:extLst>
              <p:ext uri="{DAA4B4D4-6D71-4841-9C94-3DE7FCFB9230}">
                <p14:media xmlns:p14="http://schemas.microsoft.com/office/powerpoint/2010/main" r:embed="rId1">
                  <p14:fade in="5000"/>
                </p14:media>
              </p:ext>
            </p:extLst>
          </p:nvPr>
        </p:nvPicPr>
        <p:blipFill>
          <a:blip r:embed="rId5"/>
          <a:stretch>
            <a:fillRect/>
          </a:stretch>
        </p:blipFill>
        <p:spPr>
          <a:xfrm>
            <a:off x="198748" y="5699720"/>
            <a:ext cx="609600" cy="609600"/>
          </a:xfrm>
          <a:prstGeom prst="rect">
            <a:avLst/>
          </a:prstGeom>
        </p:spPr>
      </p:pic>
    </p:spTree>
    <p:extLst>
      <p:ext uri="{BB962C8B-B14F-4D97-AF65-F5344CB8AC3E}">
        <p14:creationId xmlns:p14="http://schemas.microsoft.com/office/powerpoint/2010/main" val="3840214733"/>
      </p:ext>
    </p:extLst>
  </p:cSld>
  <p:clrMapOvr>
    <a:masterClrMapping/>
  </p:clrMapOvr>
  <mc:AlternateContent xmlns:mc="http://schemas.openxmlformats.org/markup-compatibility/2006" xmlns:p14="http://schemas.microsoft.com/office/powerpoint/2010/main">
    <mc:Choice Requires="p14">
      <p:transition spd="slow" p14:dur="2000" advTm="34027"/>
    </mc:Choice>
    <mc:Fallback xmlns="">
      <p:transition spd="slow" advTm="3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Ricepaper2</Template>
  <TotalTime>9348</TotalTime>
  <Words>3681</Words>
  <Application>Microsoft Office PowerPoint</Application>
  <PresentationFormat>画面に合わせる (4:3)</PresentationFormat>
  <Paragraphs>211</Paragraphs>
  <Slides>14</Slides>
  <Notes>14</Notes>
  <HiddenSlides>0</HiddenSlides>
  <MMClips>14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ＭＳ Ｐゴシック</vt:lpstr>
      <vt:lpstr>ＭＳ ゴシック</vt:lpstr>
      <vt:lpstr>Yu Gothic UI</vt:lpstr>
      <vt:lpstr>メイリオ</vt:lpstr>
      <vt:lpstr>Arial</vt:lpstr>
      <vt:lpstr>Wingdings</vt:lpstr>
      <vt:lpstr>標準デザイン</vt:lpstr>
      <vt:lpstr>令和７年度運営指導の指導事項について （人員基準、運営基準に係るもの）</vt:lpstr>
      <vt:lpstr>運営指導・監査の結果について（介護施設等） 人員に関するもの（１）</vt:lpstr>
      <vt:lpstr>運営指導・監査の結果について（介護施設等） 人員に関するもの（２）</vt:lpstr>
      <vt:lpstr>運営指導・監査の結果について（介護施設等） 人員に関するもの（３）</vt:lpstr>
      <vt:lpstr>運営指導・監査の結果について（介護施設等） 運営に関するもの（４）</vt:lpstr>
      <vt:lpstr>運営指導・監査の結果について（介護施設等） 運営に関するもの（５）</vt:lpstr>
      <vt:lpstr>運営指導・監査の結果について（介護施設等） 運営に関するもの（６）</vt:lpstr>
      <vt:lpstr>運営指導・監査の結果について（介護施設等） 運営に関するもの（７）</vt:lpstr>
      <vt:lpstr>運営指導・監査の結果について（介護施設等） 運営に関するもの（８）</vt:lpstr>
      <vt:lpstr>運営指導・監査の結果について（介護施設等） 運営に関するもの（９）</vt:lpstr>
      <vt:lpstr>運営指導・監査の結果について（介護施設等） 運営に関するもの（１０）</vt:lpstr>
      <vt:lpstr>運営指導・監査の結果について（介護施設等） 運営に関するもの（１１）</vt:lpstr>
      <vt:lpstr>運営指導・監査の結果について（介護施設等） 運営に関するもの（１２）</vt:lpstr>
      <vt:lpstr>運営指導・監査の結果について（介護施設等） 運営に関するもの（１３）</vt:lpstr>
    </vt:vector>
  </TitlesOfParts>
  <Company>香川県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介護サービス施設・事業所集団指導資料</dc:title>
  <dc:creator>C08-1467</dc:creator>
  <cp:lastModifiedBy>小林　愛</cp:lastModifiedBy>
  <cp:revision>667</cp:revision>
  <cp:lastPrinted>2026-02-20T00:26:37Z</cp:lastPrinted>
  <dcterms:created xsi:type="dcterms:W3CDTF">2012-01-11T23:32:50Z</dcterms:created>
  <dcterms:modified xsi:type="dcterms:W3CDTF">2026-03-03T02:36:34Z</dcterms:modified>
</cp:coreProperties>
</file>