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41"/>
  </p:notesMasterIdLst>
  <p:sldIdLst>
    <p:sldId id="299" r:id="rId2"/>
    <p:sldId id="300" r:id="rId3"/>
    <p:sldId id="259" r:id="rId4"/>
    <p:sldId id="301" r:id="rId5"/>
    <p:sldId id="302" r:id="rId6"/>
    <p:sldId id="318" r:id="rId7"/>
    <p:sldId id="319" r:id="rId8"/>
    <p:sldId id="321" r:id="rId9"/>
    <p:sldId id="260" r:id="rId10"/>
    <p:sldId id="303" r:id="rId11"/>
    <p:sldId id="261" r:id="rId12"/>
    <p:sldId id="262" r:id="rId13"/>
    <p:sldId id="263" r:id="rId14"/>
    <p:sldId id="277" r:id="rId15"/>
    <p:sldId id="290" r:id="rId16"/>
    <p:sldId id="291"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Lst>
  <p:sldSz cx="9144000" cy="6858000" type="screen4x3"/>
  <p:notesSz cx="6735763"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G19200のC20-3660" initials="S" lastIdx="1" clrIdx="0">
    <p:extLst>
      <p:ext uri="{19B8F6BF-5375-455C-9EA6-DF929625EA0E}">
        <p15:presenceInfo xmlns:p15="http://schemas.microsoft.com/office/powerpoint/2012/main" userId="S-1-5-21-463148524-533883980-1234779376-428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DE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5" autoAdjust="0"/>
    <p:restoredTop sz="73947" autoAdjust="0"/>
  </p:normalViewPr>
  <p:slideViewPr>
    <p:cSldViewPr snapToGrid="0">
      <p:cViewPr varScale="1">
        <p:scale>
          <a:sx n="102" d="100"/>
          <a:sy n="102" d="100"/>
        </p:scale>
        <p:origin x="360" y="102"/>
      </p:cViewPr>
      <p:guideLst/>
    </p:cSldViewPr>
  </p:slideViewPr>
  <p:outlineViewPr>
    <p:cViewPr>
      <p:scale>
        <a:sx n="33" d="100"/>
        <a:sy n="33" d="100"/>
      </p:scale>
      <p:origin x="0" y="-12828"/>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668" y="-15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10.21.1.11\sg19200\&#20107;&#25925;&#22577;&#21578;&#38306;&#20418;\03&#12288;&#38598;&#22243;&#25351;&#23566;&#38306;&#20418;\R6&#12414;&#12392;&#12417;\R6&#21508;&#24066;&#30010;&#20107;&#25925;&#22577;&#21578;\&#38598;&#35336;\&#20171;&#35703;&#20445;&#38522;\&#9733;&#12304;&#39640;&#26494;&#24066;&#21547;&#12416;&#12305;R6&#20171;&#35703;&#20445;&#38522;&#38598;&#35336;&#12539;&#20998;&#26512;&#65288;&#26045;&#35373;&#12539;&#23621;&#20303;&#31995;&#12398;&#12415;&#6528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0.21.1.11\sg19200\&#20107;&#25925;&#22577;&#21578;&#38306;&#20418;\03&#12288;&#38598;&#22243;&#25351;&#23566;&#38306;&#20418;\R6&#12414;&#12392;&#12417;\R6&#21508;&#24066;&#30010;&#20107;&#25925;&#22577;&#21578;\&#38598;&#35336;\&#20171;&#35703;&#20445;&#38522;\&#9733;&#12304;&#39640;&#26494;&#24066;&#21547;&#12416;&#12305;R6&#20171;&#35703;&#20445;&#38522;&#38598;&#35336;&#12539;&#20998;&#26512;&#65288;&#26045;&#35373;&#12539;&#23621;&#20303;&#31995;&#12398;&#12415;&#6528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0.21.1.11\sg19200\&#20107;&#25925;&#22577;&#21578;&#38306;&#20418;\03&#12288;&#38598;&#22243;&#25351;&#23566;&#38306;&#20418;\R6&#12414;&#12392;&#12417;\R6&#21508;&#24066;&#30010;&#20107;&#25925;&#22577;&#21578;\&#38598;&#35336;\&#20171;&#35703;&#20445;&#38522;\&#9733;&#12304;&#39640;&#26494;&#24066;&#21547;&#12416;&#12305;R6&#20171;&#35703;&#20445;&#38522;&#38598;&#35336;&#12539;&#20998;&#26512;&#65288;&#26045;&#35373;&#12539;&#23621;&#20303;&#31995;&#12398;&#12415;&#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0.21.1.11\sg19200\&#20107;&#25925;&#22577;&#21578;&#38306;&#20418;\03&#12288;&#38598;&#22243;&#25351;&#23566;&#38306;&#20418;\R6&#12414;&#12392;&#12417;\R6&#21508;&#24066;&#30010;&#20107;&#25925;&#22577;&#21578;\&#38598;&#35336;\&#20171;&#35703;&#20445;&#38522;\&#9733;&#12304;&#39640;&#26494;&#24066;&#21547;&#12416;&#12305;R6&#20171;&#35703;&#20445;&#38522;&#38598;&#35336;&#12539;&#20998;&#26512;&#65288;&#26045;&#35373;&#12539;&#23621;&#20303;&#31995;&#12398;&#12415;&#65289;.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535708457427289E-2"/>
          <c:y val="3.7257824143070044E-2"/>
          <c:w val="0.93059462394786863"/>
          <c:h val="0.69936896393912018"/>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要介護度!$K$5:$K$12</c:f>
              <c:strCache>
                <c:ptCount val="8"/>
                <c:pt idx="0">
                  <c:v>要支援1</c:v>
                </c:pt>
                <c:pt idx="1">
                  <c:v>要支援2</c:v>
                </c:pt>
                <c:pt idx="2">
                  <c:v>要介護1</c:v>
                </c:pt>
                <c:pt idx="3">
                  <c:v>要介護2</c:v>
                </c:pt>
                <c:pt idx="4">
                  <c:v>要介護3</c:v>
                </c:pt>
                <c:pt idx="5">
                  <c:v>要介護4</c:v>
                </c:pt>
                <c:pt idx="6">
                  <c:v>要介護5</c:v>
                </c:pt>
                <c:pt idx="7">
                  <c:v>不明・その他</c:v>
                </c:pt>
              </c:strCache>
            </c:strRef>
          </c:cat>
          <c:val>
            <c:numRef>
              <c:f>要介護度!$L$5:$L$12</c:f>
              <c:numCache>
                <c:formatCode>General</c:formatCode>
                <c:ptCount val="8"/>
                <c:pt idx="0">
                  <c:v>21</c:v>
                </c:pt>
                <c:pt idx="1">
                  <c:v>23</c:v>
                </c:pt>
                <c:pt idx="2">
                  <c:v>243</c:v>
                </c:pt>
                <c:pt idx="3">
                  <c:v>336</c:v>
                </c:pt>
                <c:pt idx="4">
                  <c:v>698</c:v>
                </c:pt>
                <c:pt idx="5">
                  <c:v>462</c:v>
                </c:pt>
                <c:pt idx="6">
                  <c:v>231</c:v>
                </c:pt>
                <c:pt idx="7">
                  <c:v>15</c:v>
                </c:pt>
              </c:numCache>
            </c:numRef>
          </c:val>
          <c:extLst>
            <c:ext xmlns:c16="http://schemas.microsoft.com/office/drawing/2014/chart" uri="{C3380CC4-5D6E-409C-BE32-E72D297353CC}">
              <c16:uniqueId val="{00000000-355A-40BF-B763-392FDDE77062}"/>
            </c:ext>
          </c:extLst>
        </c:ser>
        <c:dLbls>
          <c:dLblPos val="outEnd"/>
          <c:showLegendKey val="0"/>
          <c:showVal val="1"/>
          <c:showCatName val="0"/>
          <c:showSerName val="0"/>
          <c:showPercent val="0"/>
          <c:showBubbleSize val="0"/>
        </c:dLbls>
        <c:gapWidth val="219"/>
        <c:overlap val="-27"/>
        <c:axId val="1505017296"/>
        <c:axId val="1505019216"/>
      </c:barChart>
      <c:catAx>
        <c:axId val="150501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505019216"/>
        <c:crosses val="autoZero"/>
        <c:auto val="1"/>
        <c:lblAlgn val="ctr"/>
        <c:lblOffset val="100"/>
        <c:noMultiLvlLbl val="0"/>
      </c:catAx>
      <c:valAx>
        <c:axId val="1505019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505017296"/>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260101336890409E-2"/>
          <c:y val="0.12122060605045235"/>
          <c:w val="0.93725823237182637"/>
          <c:h val="0.75407046616646967"/>
        </c:manualLayout>
      </c:layout>
      <c:barChart>
        <c:barDir val="col"/>
        <c:grouping val="clustered"/>
        <c:varyColors val="0"/>
        <c:ser>
          <c:idx val="0"/>
          <c:order val="0"/>
          <c:tx>
            <c:strRef>
              <c:f>発生時間!$L$4</c:f>
              <c:strCache>
                <c:ptCount val="1"/>
                <c:pt idx="0">
                  <c:v>事故件数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発生時間!$K$5:$K$29</c:f>
              <c:strCache>
                <c:ptCount val="25"/>
                <c:pt idx="0">
                  <c:v>0時</c:v>
                </c:pt>
                <c:pt idx="1">
                  <c:v>1時</c:v>
                </c:pt>
                <c:pt idx="2">
                  <c:v>2時</c:v>
                </c:pt>
                <c:pt idx="3">
                  <c:v>3時</c:v>
                </c:pt>
                <c:pt idx="4">
                  <c:v>4時</c:v>
                </c:pt>
                <c:pt idx="5">
                  <c:v>5時</c:v>
                </c:pt>
                <c:pt idx="6">
                  <c:v>6時</c:v>
                </c:pt>
                <c:pt idx="7">
                  <c:v>7時</c:v>
                </c:pt>
                <c:pt idx="8">
                  <c:v>8時</c:v>
                </c:pt>
                <c:pt idx="9">
                  <c:v>9時</c:v>
                </c:pt>
                <c:pt idx="10">
                  <c:v>10時</c:v>
                </c:pt>
                <c:pt idx="11">
                  <c:v>11時</c:v>
                </c:pt>
                <c:pt idx="12">
                  <c:v>12時</c:v>
                </c:pt>
                <c:pt idx="13">
                  <c:v>13時</c:v>
                </c:pt>
                <c:pt idx="14">
                  <c:v>14時</c:v>
                </c:pt>
                <c:pt idx="15">
                  <c:v>15時</c:v>
                </c:pt>
                <c:pt idx="16">
                  <c:v>16時</c:v>
                </c:pt>
                <c:pt idx="17">
                  <c:v>17時</c:v>
                </c:pt>
                <c:pt idx="18">
                  <c:v>18時</c:v>
                </c:pt>
                <c:pt idx="19">
                  <c:v>19時</c:v>
                </c:pt>
                <c:pt idx="20">
                  <c:v>20時</c:v>
                </c:pt>
                <c:pt idx="21">
                  <c:v>21時</c:v>
                </c:pt>
                <c:pt idx="22">
                  <c:v>22時</c:v>
                </c:pt>
                <c:pt idx="23">
                  <c:v>23時</c:v>
                </c:pt>
                <c:pt idx="24">
                  <c:v>不明</c:v>
                </c:pt>
              </c:strCache>
            </c:strRef>
          </c:cat>
          <c:val>
            <c:numRef>
              <c:f>発生時間!$L$5:$L$29</c:f>
              <c:numCache>
                <c:formatCode>General</c:formatCode>
                <c:ptCount val="25"/>
                <c:pt idx="0">
                  <c:v>50</c:v>
                </c:pt>
                <c:pt idx="1">
                  <c:v>43</c:v>
                </c:pt>
                <c:pt idx="2">
                  <c:v>34</c:v>
                </c:pt>
                <c:pt idx="3">
                  <c:v>48</c:v>
                </c:pt>
                <c:pt idx="4">
                  <c:v>54</c:v>
                </c:pt>
                <c:pt idx="5">
                  <c:v>83</c:v>
                </c:pt>
                <c:pt idx="6">
                  <c:v>128</c:v>
                </c:pt>
                <c:pt idx="7">
                  <c:v>151</c:v>
                </c:pt>
                <c:pt idx="8">
                  <c:v>123</c:v>
                </c:pt>
                <c:pt idx="9">
                  <c:v>119</c:v>
                </c:pt>
                <c:pt idx="10">
                  <c:v>119</c:v>
                </c:pt>
                <c:pt idx="11">
                  <c:v>100</c:v>
                </c:pt>
                <c:pt idx="12">
                  <c:v>82</c:v>
                </c:pt>
                <c:pt idx="13">
                  <c:v>91</c:v>
                </c:pt>
                <c:pt idx="14">
                  <c:v>121</c:v>
                </c:pt>
                <c:pt idx="15">
                  <c:v>107</c:v>
                </c:pt>
                <c:pt idx="16">
                  <c:v>86</c:v>
                </c:pt>
                <c:pt idx="17">
                  <c:v>122</c:v>
                </c:pt>
                <c:pt idx="18">
                  <c:v>103</c:v>
                </c:pt>
                <c:pt idx="19">
                  <c:v>46</c:v>
                </c:pt>
                <c:pt idx="20">
                  <c:v>53</c:v>
                </c:pt>
                <c:pt idx="21">
                  <c:v>50</c:v>
                </c:pt>
                <c:pt idx="22">
                  <c:v>49</c:v>
                </c:pt>
                <c:pt idx="23">
                  <c:v>51</c:v>
                </c:pt>
                <c:pt idx="24">
                  <c:v>16</c:v>
                </c:pt>
              </c:numCache>
            </c:numRef>
          </c:val>
          <c:extLst>
            <c:ext xmlns:c16="http://schemas.microsoft.com/office/drawing/2014/chart" uri="{C3380CC4-5D6E-409C-BE32-E72D297353CC}">
              <c16:uniqueId val="{00000000-E209-4AF8-97D5-A84C3E43F048}"/>
            </c:ext>
          </c:extLst>
        </c:ser>
        <c:dLbls>
          <c:dLblPos val="outEnd"/>
          <c:showLegendKey val="0"/>
          <c:showVal val="1"/>
          <c:showCatName val="0"/>
          <c:showSerName val="0"/>
          <c:showPercent val="0"/>
          <c:showBubbleSize val="0"/>
        </c:dLbls>
        <c:gapWidth val="219"/>
        <c:overlap val="-27"/>
        <c:axId val="869870832"/>
        <c:axId val="869871488"/>
      </c:barChart>
      <c:catAx>
        <c:axId val="869870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869871488"/>
        <c:crosses val="autoZero"/>
        <c:auto val="1"/>
        <c:lblAlgn val="ctr"/>
        <c:lblOffset val="100"/>
        <c:noMultiLvlLbl val="0"/>
      </c:catAx>
      <c:valAx>
        <c:axId val="869871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86987083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96644036604377"/>
          <c:y val="0.18374822519260336"/>
          <c:w val="0.5057358187899168"/>
          <c:h val="0.74405196070868562"/>
        </c:manualLayout>
      </c:layout>
      <c:pieChart>
        <c:varyColors val="1"/>
        <c:ser>
          <c:idx val="0"/>
          <c:order val="0"/>
          <c:tx>
            <c:strRef>
              <c:f>発生場所!$E$18</c:f>
              <c:strCache>
                <c:ptCount val="1"/>
                <c:pt idx="0">
                  <c:v>事故件数</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EC2-40BC-9C4A-5FB4EA87F82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EC2-40BC-9C4A-5FB4EA87F82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EC2-40BC-9C4A-5FB4EA87F82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EC2-40BC-9C4A-5FB4EA87F82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EC2-40BC-9C4A-5FB4EA87F82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EC2-40BC-9C4A-5FB4EA87F82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EC2-40BC-9C4A-5FB4EA87F82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EC2-40BC-9C4A-5FB4EA87F82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EC2-40BC-9C4A-5FB4EA87F82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FEC2-40BC-9C4A-5FB4EA87F82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FEC2-40BC-9C4A-5FB4EA87F82A}"/>
              </c:ext>
            </c:extLst>
          </c:dPt>
          <c:dLbls>
            <c:dLbl>
              <c:idx val="0"/>
              <c:layout>
                <c:manualLayout>
                  <c:x val="-1.3878985576410216E-2"/>
                  <c:y val="1.876961453359641E-4"/>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fld id="{9E4537CE-DD3A-4DCD-8625-346AE2D808DC}" type="CATEGORYNAME">
                      <a:rPr lang="zh-TW" altLang="en-US" sz="1600"/>
                      <a:pPr>
                        <a:defRPr sz="1600"/>
                      </a:pPr>
                      <a:t>[分類名]</a:t>
                    </a:fld>
                    <a:r>
                      <a:rPr lang="en-US" altLang="zh-TW" sz="1600" baseline="0" dirty="0"/>
                      <a:t>, </a:t>
                    </a:r>
                    <a:fld id="{9C115D80-A01F-402E-AFEC-DCEED2F59014}" type="VALUE">
                      <a:rPr lang="en-US" altLang="zh-TW" sz="1600" baseline="0"/>
                      <a:pPr>
                        <a:defRPr sz="1600"/>
                      </a:pPr>
                      <a:t>[値]</a:t>
                    </a:fld>
                    <a:r>
                      <a:rPr lang="zh-TW" altLang="en-US" sz="1600" baseline="0" dirty="0"/>
                      <a:t>件</a:t>
                    </a:r>
                    <a:r>
                      <a:rPr lang="en-US" altLang="zh-TW" sz="1600" baseline="0" dirty="0"/>
                      <a:t>, </a:t>
                    </a:r>
                    <a:fld id="{D6C76B6F-1F0E-44AB-A16E-56B340B3FCB0}" type="PERCENTAGE">
                      <a:rPr lang="en-US" altLang="zh-TW" sz="1600" baseline="0"/>
                      <a:pPr>
                        <a:defRPr sz="1600"/>
                      </a:pPr>
                      <a:t>[パーセンテージ]</a:t>
                    </a:fld>
                    <a:endParaRPr lang="en-US" altLang="zh-TW" sz="1600" baseline="0" dirty="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ltLang="zh-TW"/>
                </a:p>
              </c:txPr>
              <c:dLblPos val="bestFit"/>
              <c:showLegendKey val="0"/>
              <c:showVal val="1"/>
              <c:showCatName val="1"/>
              <c:showSerName val="0"/>
              <c:showPercent val="1"/>
              <c:showBubbleSize val="0"/>
              <c:extLst>
                <c:ext xmlns:c15="http://schemas.microsoft.com/office/drawing/2012/chart" uri="{CE6537A1-D6FC-4f65-9D91-7224C49458BB}">
                  <c15:layout>
                    <c:manualLayout>
                      <c:w val="0.27447330196177827"/>
                      <c:h val="0.10424582810470046"/>
                    </c:manualLayout>
                  </c15:layout>
                  <c15:dlblFieldTable/>
                  <c15:showDataLabelsRange val="0"/>
                </c:ext>
                <c:ext xmlns:c16="http://schemas.microsoft.com/office/drawing/2014/chart" uri="{C3380CC4-5D6E-409C-BE32-E72D297353CC}">
                  <c16:uniqueId val="{00000001-FEC2-40BC-9C4A-5FB4EA87F82A}"/>
                </c:ext>
              </c:extLst>
            </c:dLbl>
            <c:dLbl>
              <c:idx val="1"/>
              <c:layout>
                <c:manualLayout>
                  <c:x val="4.1191465216772069E-2"/>
                  <c:y val="-3.4172250451960096E-2"/>
                </c:manualLayout>
              </c:layout>
              <c:tx>
                <c:rich>
                  <a:bodyPr/>
                  <a:lstStyle/>
                  <a:p>
                    <a:fld id="{71E1EE6A-395E-404C-A6E5-E6ABBF8F7498}" type="CATEGORYNAME">
                      <a:rPr lang="ja-JP" altLang="en-US"/>
                      <a:pPr/>
                      <a:t>[分類名]</a:t>
                    </a:fld>
                    <a:r>
                      <a:rPr lang="en-US" altLang="ja-JP" baseline="0"/>
                      <a:t>, </a:t>
                    </a:r>
                    <a:fld id="{4134AE99-EDA5-4049-B141-0AD2C799A33B}" type="VALUE">
                      <a:rPr lang="en-US" altLang="ja-JP" baseline="0"/>
                      <a:pPr/>
                      <a:t>[値]</a:t>
                    </a:fld>
                    <a:r>
                      <a:rPr lang="ja-JP" altLang="en-US" baseline="0"/>
                      <a:t>件</a:t>
                    </a:r>
                    <a:r>
                      <a:rPr lang="en-US" altLang="ja-JP" baseline="0"/>
                      <a:t>, </a:t>
                    </a:r>
                    <a:fld id="{52ADC12A-DAF4-44E0-B472-00DEA7D99EEE}"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layout>
                    <c:manualLayout>
                      <c:w val="0.33711046276003764"/>
                      <c:h val="0.11162345136359433"/>
                    </c:manualLayout>
                  </c15:layout>
                  <c15:dlblFieldTable/>
                  <c15:showDataLabelsRange val="0"/>
                </c:ext>
                <c:ext xmlns:c16="http://schemas.microsoft.com/office/drawing/2014/chart" uri="{C3380CC4-5D6E-409C-BE32-E72D297353CC}">
                  <c16:uniqueId val="{00000003-FEC2-40BC-9C4A-5FB4EA87F82A}"/>
                </c:ext>
              </c:extLst>
            </c:dLbl>
            <c:dLbl>
              <c:idx val="2"/>
              <c:layout>
                <c:manualLayout>
                  <c:x val="9.3883669653835447E-2"/>
                  <c:y val="-1.2124827292814388E-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fld id="{402767EF-9C3D-409C-BFD4-DA70B8952655}" type="CATEGORYNAME">
                      <a:rPr lang="ja-JP" altLang="en-US"/>
                      <a:pPr>
                        <a:defRPr sz="1600"/>
                      </a:pPr>
                      <a:t>[分類名]</a:t>
                    </a:fld>
                    <a:r>
                      <a:rPr lang="en-US" altLang="ja-JP" baseline="0"/>
                      <a:t>, </a:t>
                    </a:r>
                    <a:fld id="{C4D99F17-0105-4D2E-9396-101FAEE4B910}" type="VALUE">
                      <a:rPr lang="en-US" altLang="ja-JP" baseline="0"/>
                      <a:pPr>
                        <a:defRPr sz="1600"/>
                      </a:pPr>
                      <a:t>[値]</a:t>
                    </a:fld>
                    <a:r>
                      <a:rPr lang="ja-JP" altLang="en-US" baseline="0"/>
                      <a:t>件</a:t>
                    </a:r>
                    <a:r>
                      <a:rPr lang="en-US" altLang="ja-JP" baseline="0"/>
                      <a:t>, </a:t>
                    </a:r>
                    <a:fld id="{39A87564-F233-4C95-9204-8D442A6D6409}" type="PERCENTAGE">
                      <a:rPr lang="en-US" altLang="ja-JP" baseline="0"/>
                      <a:pPr>
                        <a:defRPr sz="1600"/>
                      </a:pPr>
                      <a:t>[パーセンテージ]</a:t>
                    </a:fld>
                    <a:endParaRPr lang="en-US" altLang="ja-JP" baseline="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lt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26036813319462904"/>
                      <c:h val="9.2888397361332073E-2"/>
                    </c:manualLayout>
                  </c15:layout>
                  <c15:dlblFieldTable/>
                  <c15:showDataLabelsRange val="0"/>
                </c:ext>
                <c:ext xmlns:c16="http://schemas.microsoft.com/office/drawing/2014/chart" uri="{C3380CC4-5D6E-409C-BE32-E72D297353CC}">
                  <c16:uniqueId val="{00000005-FEC2-40BC-9C4A-5FB4EA87F82A}"/>
                </c:ext>
              </c:extLst>
            </c:dLbl>
            <c:dLbl>
              <c:idx val="3"/>
              <c:layout>
                <c:manualLayout>
                  <c:x val="-6.1473389668388057E-2"/>
                  <c:y val="5.6700275033090275E-3"/>
                </c:manualLayout>
              </c:layout>
              <c:tx>
                <c:rich>
                  <a:bodyPr/>
                  <a:lstStyle/>
                  <a:p>
                    <a:fld id="{27A11841-7D89-4561-8020-B7330FFAC4F5}" type="CATEGORYNAME">
                      <a:rPr lang="ja-JP" altLang="en-US"/>
                      <a:pPr/>
                      <a:t>[分類名]</a:t>
                    </a:fld>
                    <a:r>
                      <a:rPr lang="en-US" altLang="ja-JP" baseline="0"/>
                      <a:t>, </a:t>
                    </a:r>
                    <a:fld id="{F4B2DBEF-5E17-4E51-8E98-5A2ECFD598E8}" type="VALUE">
                      <a:rPr lang="en-US" altLang="ja-JP" baseline="0"/>
                      <a:pPr/>
                      <a:t>[値]</a:t>
                    </a:fld>
                    <a:r>
                      <a:rPr lang="ja-JP" altLang="en-US" baseline="0"/>
                      <a:t>件</a:t>
                    </a:r>
                    <a:r>
                      <a:rPr lang="en-US" altLang="ja-JP" baseline="0"/>
                      <a:t>, </a:t>
                    </a:r>
                    <a:fld id="{A238BBA3-DE5B-4347-9AAA-D62BEF09F184}"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EC2-40BC-9C4A-5FB4EA87F82A}"/>
                </c:ext>
              </c:extLst>
            </c:dLbl>
            <c:dLbl>
              <c:idx val="4"/>
              <c:layout>
                <c:manualLayout>
                  <c:x val="1.7777777777777778E-2"/>
                  <c:y val="8.0691642651296761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fld id="{ACA90504-7D29-4C4F-9793-C96D261E9AA7}" type="CATEGORYNAME">
                      <a:rPr lang="ja-JP" altLang="en-US" sz="1600"/>
                      <a:pPr>
                        <a:defRPr sz="1600"/>
                      </a:pPr>
                      <a:t>[分類名]</a:t>
                    </a:fld>
                    <a:r>
                      <a:rPr lang="en-US" altLang="ja-JP" sz="1600" baseline="0"/>
                      <a:t>, </a:t>
                    </a:r>
                    <a:fld id="{5F9DABF4-5D03-4BA2-A28C-AB041DFA1002}" type="VALUE">
                      <a:rPr lang="en-US" altLang="ja-JP" sz="1600" baseline="0"/>
                      <a:pPr>
                        <a:defRPr sz="1600"/>
                      </a:pPr>
                      <a:t>[値]</a:t>
                    </a:fld>
                    <a:r>
                      <a:rPr lang="ja-JP" altLang="en-US" sz="1600" baseline="0"/>
                      <a:t>件</a:t>
                    </a:r>
                    <a:r>
                      <a:rPr lang="en-US" altLang="ja-JP" sz="1600" baseline="0"/>
                      <a:t>, </a:t>
                    </a:r>
                    <a:fld id="{38B4CDCD-5B9F-4D76-A06D-C413D6AA5D8A}" type="PERCENTAGE">
                      <a:rPr lang="en-US" altLang="ja-JP" sz="1600" baseline="0"/>
                      <a:pPr>
                        <a:defRPr sz="1600"/>
                      </a:pPr>
                      <a:t>[パーセンテージ]</a:t>
                    </a:fld>
                    <a:endParaRPr lang="en-US" altLang="ja-JP" sz="1600" baseline="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lt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25459057617797776"/>
                      <c:h val="0.1846301633045149"/>
                    </c:manualLayout>
                  </c15:layout>
                  <c15:dlblFieldTable/>
                  <c15:showDataLabelsRange val="0"/>
                </c:ext>
                <c:ext xmlns:c16="http://schemas.microsoft.com/office/drawing/2014/chart" uri="{C3380CC4-5D6E-409C-BE32-E72D297353CC}">
                  <c16:uniqueId val="{00000009-FEC2-40BC-9C4A-5FB4EA87F82A}"/>
                </c:ext>
              </c:extLst>
            </c:dLbl>
            <c:dLbl>
              <c:idx val="5"/>
              <c:layout>
                <c:manualLayout>
                  <c:x val="-5.7636151911230775E-2"/>
                  <c:y val="0.21227259743205701"/>
                </c:manualLayout>
              </c:layout>
              <c:tx>
                <c:rich>
                  <a:bodyPr/>
                  <a:lstStyle/>
                  <a:p>
                    <a:fld id="{5698E6D5-62FD-4667-B51B-CC40B3013C60}" type="CATEGORYNAME">
                      <a:rPr lang="ja-JP" altLang="en-US"/>
                      <a:pPr/>
                      <a:t>[分類名]</a:t>
                    </a:fld>
                    <a:r>
                      <a:rPr lang="en-US" altLang="ja-JP" baseline="0"/>
                      <a:t>, </a:t>
                    </a:r>
                    <a:fld id="{6AA8E00E-65CC-4EEE-8599-C2D535E7AB1A}" type="VALUE">
                      <a:rPr lang="en-US" altLang="ja-JP" baseline="0"/>
                      <a:pPr/>
                      <a:t>[値]</a:t>
                    </a:fld>
                    <a:r>
                      <a:rPr lang="ja-JP" altLang="en-US" baseline="0"/>
                      <a:t>件</a:t>
                    </a:r>
                    <a:r>
                      <a:rPr lang="en-US" altLang="ja-JP" baseline="0"/>
                      <a:t>, </a:t>
                    </a:r>
                    <a:fld id="{C366A290-696A-4DAC-9F56-A44C2B376372}"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layout>
                    <c:manualLayout>
                      <c:w val="0.33179692538432698"/>
                      <c:h val="0.1116234390009606"/>
                    </c:manualLayout>
                  </c15:layout>
                  <c15:dlblFieldTable/>
                  <c15:showDataLabelsRange val="0"/>
                </c:ext>
                <c:ext xmlns:c16="http://schemas.microsoft.com/office/drawing/2014/chart" uri="{C3380CC4-5D6E-409C-BE32-E72D297353CC}">
                  <c16:uniqueId val="{0000000B-FEC2-40BC-9C4A-5FB4EA87F82A}"/>
                </c:ext>
              </c:extLst>
            </c:dLbl>
            <c:dLbl>
              <c:idx val="6"/>
              <c:layout>
                <c:manualLayout>
                  <c:x val="-0.11860627155343051"/>
                  <c:y val="0.12411851550870424"/>
                </c:manualLayout>
              </c:layout>
              <c:tx>
                <c:rich>
                  <a:bodyPr/>
                  <a:lstStyle/>
                  <a:p>
                    <a:fld id="{E6DAC66A-36B2-4471-94ED-719B567D27C1}" type="CATEGORYNAME">
                      <a:rPr lang="zh-TW" altLang="en-US"/>
                      <a:pPr/>
                      <a:t>[分類名]</a:t>
                    </a:fld>
                    <a:r>
                      <a:rPr lang="en-US" altLang="zh-TW" baseline="0"/>
                      <a:t>, </a:t>
                    </a:r>
                    <a:fld id="{97A3D32D-F3B6-4457-B808-B7ADD7453114}" type="VALUE">
                      <a:rPr lang="en-US" altLang="zh-TW" baseline="0"/>
                      <a:pPr/>
                      <a:t>[値]</a:t>
                    </a:fld>
                    <a:r>
                      <a:rPr lang="zh-TW" altLang="en-US" baseline="0"/>
                      <a:t>件</a:t>
                    </a:r>
                    <a:r>
                      <a:rPr lang="en-US" altLang="zh-TW" baseline="0"/>
                      <a:t>, </a:t>
                    </a:r>
                    <a:fld id="{C2660035-6A06-4218-A941-C2E62A519711}" type="PERCENTAGE">
                      <a:rPr lang="en-US" altLang="zh-TW" baseline="0"/>
                      <a:pPr/>
                      <a:t>[パーセンテージ]</a:t>
                    </a:fld>
                    <a:endParaRPr lang="en-US" altLang="zh-TW" baseline="0"/>
                  </a:p>
                </c:rich>
              </c:tx>
              <c:dLblPos val="bestFit"/>
              <c:showLegendKey val="0"/>
              <c:showVal val="1"/>
              <c:showCatName val="1"/>
              <c:showSerName val="0"/>
              <c:showPercent val="1"/>
              <c:showBubbleSize val="0"/>
              <c:extLst>
                <c:ext xmlns:c15="http://schemas.microsoft.com/office/drawing/2012/chart" uri="{CE6537A1-D6FC-4f65-9D91-7224C49458BB}">
                  <c15:layout>
                    <c:manualLayout>
                      <c:w val="0.29743482064741905"/>
                      <c:h val="6.9414176253904863E-2"/>
                    </c:manualLayout>
                  </c15:layout>
                  <c15:dlblFieldTable/>
                  <c15:showDataLabelsRange val="0"/>
                </c:ext>
                <c:ext xmlns:c16="http://schemas.microsoft.com/office/drawing/2014/chart" uri="{C3380CC4-5D6E-409C-BE32-E72D297353CC}">
                  <c16:uniqueId val="{0000000D-FEC2-40BC-9C4A-5FB4EA87F82A}"/>
                </c:ext>
              </c:extLst>
            </c:dLbl>
            <c:dLbl>
              <c:idx val="7"/>
              <c:layout>
                <c:manualLayout>
                  <c:x val="-2.8193895139226984E-2"/>
                  <c:y val="2.5388815524667031E-2"/>
                </c:manualLayout>
              </c:layout>
              <c:tx>
                <c:rich>
                  <a:bodyPr/>
                  <a:lstStyle/>
                  <a:p>
                    <a:fld id="{F2C6C951-9E33-45F1-A6AF-4881D8C5A6AC}" type="CATEGORYNAME">
                      <a:rPr lang="ja-JP" altLang="en-US"/>
                      <a:pPr/>
                      <a:t>[分類名]</a:t>
                    </a:fld>
                    <a:r>
                      <a:rPr lang="en-US" altLang="ja-JP" baseline="0"/>
                      <a:t>, </a:t>
                    </a:r>
                    <a:fld id="{1D472851-5764-4EE7-B9EB-46D02A2710F6}" type="VALUE">
                      <a:rPr lang="en-US" altLang="ja-JP" baseline="0"/>
                      <a:pPr/>
                      <a:t>[値]</a:t>
                    </a:fld>
                    <a:r>
                      <a:rPr lang="ja-JP" altLang="en-US" baseline="0"/>
                      <a:t>件</a:t>
                    </a:r>
                    <a:r>
                      <a:rPr lang="en-US" altLang="ja-JP" baseline="0"/>
                      <a:t>, </a:t>
                    </a:r>
                    <a:fld id="{FCC9F529-0E37-4C72-9617-59A866A262D7}"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layout>
                    <c:manualLayout>
                      <c:w val="0.3929068966099033"/>
                      <c:h val="8.7698016569197054E-2"/>
                    </c:manualLayout>
                  </c15:layout>
                  <c15:dlblFieldTable/>
                  <c15:showDataLabelsRange val="0"/>
                </c:ext>
                <c:ext xmlns:c16="http://schemas.microsoft.com/office/drawing/2014/chart" uri="{C3380CC4-5D6E-409C-BE32-E72D297353CC}">
                  <c16:uniqueId val="{0000000F-FEC2-40BC-9C4A-5FB4EA87F82A}"/>
                </c:ext>
              </c:extLst>
            </c:dLbl>
            <c:dLbl>
              <c:idx val="8"/>
              <c:layout>
                <c:manualLayout>
                  <c:x val="-9.2069678172485667E-2"/>
                  <c:y val="-6.7553522997455887E-2"/>
                </c:manualLayout>
              </c:layout>
              <c:tx>
                <c:rich>
                  <a:bodyPr/>
                  <a:lstStyle/>
                  <a:p>
                    <a:fld id="{0B4E4187-4296-4E71-B4CD-92AA5467514F}" type="CATEGORYNAME">
                      <a:rPr lang="ja-JP" altLang="en-US"/>
                      <a:pPr/>
                      <a:t>[分類名]</a:t>
                    </a:fld>
                    <a:r>
                      <a:rPr lang="en-US" altLang="ja-JP" baseline="0"/>
                      <a:t>, </a:t>
                    </a:r>
                    <a:fld id="{90DB6CE0-AAFB-4A10-A935-00A7E014F5CC}" type="VALUE">
                      <a:rPr lang="en-US" altLang="ja-JP" baseline="0"/>
                      <a:pPr/>
                      <a:t>[値]</a:t>
                    </a:fld>
                    <a:r>
                      <a:rPr lang="ja-JP" altLang="en-US" baseline="0"/>
                      <a:t>件</a:t>
                    </a:r>
                    <a:r>
                      <a:rPr lang="en-US" altLang="ja-JP" baseline="0"/>
                      <a:t>, </a:t>
                    </a:r>
                    <a:fld id="{FF9990E0-608E-40C4-AF6F-8C60F094F1F3}"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layout>
                    <c:manualLayout>
                      <c:w val="0.27218565909028969"/>
                      <c:h val="0.10233354235135342"/>
                    </c:manualLayout>
                  </c15:layout>
                  <c15:dlblFieldTable/>
                  <c15:showDataLabelsRange val="0"/>
                </c:ext>
                <c:ext xmlns:c16="http://schemas.microsoft.com/office/drawing/2014/chart" uri="{C3380CC4-5D6E-409C-BE32-E72D297353CC}">
                  <c16:uniqueId val="{00000011-FEC2-40BC-9C4A-5FB4EA87F82A}"/>
                </c:ext>
              </c:extLst>
            </c:dLbl>
            <c:dLbl>
              <c:idx val="9"/>
              <c:layout>
                <c:manualLayout>
                  <c:x val="7.6371659544111334E-2"/>
                  <c:y val="-4.7212740883084588E-2"/>
                </c:manualLayout>
              </c:layout>
              <c:tx>
                <c:rich>
                  <a:bodyPr/>
                  <a:lstStyle/>
                  <a:p>
                    <a:fld id="{8988B023-A981-445F-8F2C-60782D19CB44}" type="CATEGORYNAME">
                      <a:rPr lang="ja-JP" altLang="en-US"/>
                      <a:pPr/>
                      <a:t>[分類名]</a:t>
                    </a:fld>
                    <a:r>
                      <a:rPr lang="en-US" altLang="ja-JP" baseline="0"/>
                      <a:t>, </a:t>
                    </a:r>
                    <a:fld id="{EA6AF251-4966-45BA-B598-341E19C4EC26}" type="VALUE">
                      <a:rPr lang="en-US" altLang="ja-JP" baseline="0"/>
                      <a:pPr/>
                      <a:t>[値]</a:t>
                    </a:fld>
                    <a:r>
                      <a:rPr lang="ja-JP" altLang="en-US" baseline="0"/>
                      <a:t>件</a:t>
                    </a:r>
                    <a:r>
                      <a:rPr lang="en-US" altLang="ja-JP" baseline="0"/>
                      <a:t>, </a:t>
                    </a:r>
                    <a:fld id="{E1DC493E-DD51-4F9C-84B3-A60BE169B665}"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FEC2-40BC-9C4A-5FB4EA87F82A}"/>
                </c:ext>
              </c:extLst>
            </c:dLbl>
            <c:dLbl>
              <c:idx val="10"/>
              <c:layout>
                <c:manualLayout>
                  <c:x val="0.26052625518207573"/>
                  <c:y val="-1.8113155380330054E-2"/>
                </c:manualLayout>
              </c:layout>
              <c:tx>
                <c:rich>
                  <a:bodyPr/>
                  <a:lstStyle/>
                  <a:p>
                    <a:fld id="{BAB0CF93-C5BD-4A72-A25E-582A41ED4C4D}" type="CATEGORYNAME">
                      <a:rPr lang="ja-JP" altLang="en-US"/>
                      <a:pPr/>
                      <a:t>[分類名]</a:t>
                    </a:fld>
                    <a:r>
                      <a:rPr lang="en-US" altLang="ja-JP" baseline="0"/>
                      <a:t>, </a:t>
                    </a:r>
                    <a:fld id="{2687FC0D-47B7-4199-AC49-966E22FAB3F2}" type="VALUE">
                      <a:rPr lang="en-US" altLang="ja-JP" baseline="0"/>
                      <a:pPr/>
                      <a:t>[値]</a:t>
                    </a:fld>
                    <a:r>
                      <a:rPr lang="ja-JP" altLang="en-US" baseline="0"/>
                      <a:t>件</a:t>
                    </a:r>
                    <a:r>
                      <a:rPr lang="en-US" altLang="ja-JP" baseline="0"/>
                      <a:t>, </a:t>
                    </a:r>
                    <a:fld id="{E3A4E3B6-B10B-4BA1-B364-048BB111AB10}"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FEC2-40BC-9C4A-5FB4EA87F82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発生場所!$D$19:$D$29</c:f>
              <c:strCache>
                <c:ptCount val="11"/>
                <c:pt idx="0">
                  <c:v>居室(個室）</c:v>
                </c:pt>
                <c:pt idx="1">
                  <c:v>居室(多床室）</c:v>
                </c:pt>
                <c:pt idx="2">
                  <c:v>トイレ</c:v>
                </c:pt>
                <c:pt idx="3">
                  <c:v>廊下</c:v>
                </c:pt>
                <c:pt idx="4">
                  <c:v>食堂等共用部</c:v>
                </c:pt>
                <c:pt idx="5">
                  <c:v>浴室・脱衣室</c:v>
                </c:pt>
                <c:pt idx="6">
                  <c:v>機能訓練室</c:v>
                </c:pt>
                <c:pt idx="7">
                  <c:v>施設敷地内の建物外</c:v>
                </c:pt>
                <c:pt idx="8">
                  <c:v>敷地外</c:v>
                </c:pt>
                <c:pt idx="9">
                  <c:v>その他</c:v>
                </c:pt>
                <c:pt idx="10">
                  <c:v>不明</c:v>
                </c:pt>
              </c:strCache>
            </c:strRef>
          </c:cat>
          <c:val>
            <c:numRef>
              <c:f>発生場所!$E$19:$E$29</c:f>
              <c:numCache>
                <c:formatCode>General</c:formatCode>
                <c:ptCount val="11"/>
                <c:pt idx="0">
                  <c:v>776</c:v>
                </c:pt>
                <c:pt idx="1">
                  <c:v>266</c:v>
                </c:pt>
                <c:pt idx="2">
                  <c:v>112</c:v>
                </c:pt>
                <c:pt idx="3">
                  <c:v>120</c:v>
                </c:pt>
                <c:pt idx="4">
                  <c:v>535</c:v>
                </c:pt>
                <c:pt idx="5">
                  <c:v>87</c:v>
                </c:pt>
                <c:pt idx="6">
                  <c:v>3</c:v>
                </c:pt>
                <c:pt idx="7">
                  <c:v>7</c:v>
                </c:pt>
                <c:pt idx="8">
                  <c:v>21</c:v>
                </c:pt>
                <c:pt idx="9">
                  <c:v>80</c:v>
                </c:pt>
                <c:pt idx="10">
                  <c:v>22</c:v>
                </c:pt>
              </c:numCache>
            </c:numRef>
          </c:val>
          <c:extLst>
            <c:ext xmlns:c16="http://schemas.microsoft.com/office/drawing/2014/chart" uri="{C3380CC4-5D6E-409C-BE32-E72D297353CC}">
              <c16:uniqueId val="{00000016-FEC2-40BC-9C4A-5FB4EA87F82A}"/>
            </c:ext>
          </c:extLst>
        </c:ser>
        <c:ser>
          <c:idx val="1"/>
          <c:order val="1"/>
          <c:tx>
            <c:strRef>
              <c:f>発生場所!$F$18</c:f>
              <c:strCache>
                <c:ptCount val="1"/>
                <c:pt idx="0">
                  <c:v>割合</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8-FEC2-40BC-9C4A-5FB4EA87F82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A-FEC2-40BC-9C4A-5FB4EA87F82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C-FEC2-40BC-9C4A-5FB4EA87F82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E-FEC2-40BC-9C4A-5FB4EA87F82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0-FEC2-40BC-9C4A-5FB4EA87F82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2-FEC2-40BC-9C4A-5FB4EA87F82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4-FEC2-40BC-9C4A-5FB4EA87F82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6-FEC2-40BC-9C4A-5FB4EA87F82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8-FEC2-40BC-9C4A-5FB4EA87F82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A-FEC2-40BC-9C4A-5FB4EA87F82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2C-FEC2-40BC-9C4A-5FB4EA87F82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発生場所!$D$19:$D$29</c:f>
              <c:strCache>
                <c:ptCount val="11"/>
                <c:pt idx="0">
                  <c:v>居室(個室）</c:v>
                </c:pt>
                <c:pt idx="1">
                  <c:v>居室(多床室）</c:v>
                </c:pt>
                <c:pt idx="2">
                  <c:v>トイレ</c:v>
                </c:pt>
                <c:pt idx="3">
                  <c:v>廊下</c:v>
                </c:pt>
                <c:pt idx="4">
                  <c:v>食堂等共用部</c:v>
                </c:pt>
                <c:pt idx="5">
                  <c:v>浴室・脱衣室</c:v>
                </c:pt>
                <c:pt idx="6">
                  <c:v>機能訓練室</c:v>
                </c:pt>
                <c:pt idx="7">
                  <c:v>施設敷地内の建物外</c:v>
                </c:pt>
                <c:pt idx="8">
                  <c:v>敷地外</c:v>
                </c:pt>
                <c:pt idx="9">
                  <c:v>その他</c:v>
                </c:pt>
                <c:pt idx="10">
                  <c:v>不明</c:v>
                </c:pt>
              </c:strCache>
            </c:strRef>
          </c:cat>
          <c:val>
            <c:numRef>
              <c:f>発生場所!$F$19:$F$29</c:f>
              <c:numCache>
                <c:formatCode>0.0%</c:formatCode>
                <c:ptCount val="11"/>
                <c:pt idx="0">
                  <c:v>0.38245441103992112</c:v>
                </c:pt>
                <c:pt idx="1">
                  <c:v>0.13109906357811729</c:v>
                </c:pt>
                <c:pt idx="2">
                  <c:v>5.5199605717102022E-2</c:v>
                </c:pt>
                <c:pt idx="3">
                  <c:v>5.9142434696895022E-2</c:v>
                </c:pt>
                <c:pt idx="4">
                  <c:v>0.26367668802365696</c:v>
                </c:pt>
                <c:pt idx="5">
                  <c:v>4.2878265155248889E-2</c:v>
                </c:pt>
                <c:pt idx="6">
                  <c:v>1.4785608674223755E-3</c:v>
                </c:pt>
                <c:pt idx="7">
                  <c:v>3.4499753573188764E-3</c:v>
                </c:pt>
                <c:pt idx="8">
                  <c:v>1.0349926071956629E-2</c:v>
                </c:pt>
                <c:pt idx="9">
                  <c:v>3.9428289797930012E-2</c:v>
                </c:pt>
                <c:pt idx="10">
                  <c:v>1.0842779694430755E-2</c:v>
                </c:pt>
              </c:numCache>
            </c:numRef>
          </c:val>
          <c:extLst>
            <c:ext xmlns:c16="http://schemas.microsoft.com/office/drawing/2014/chart" uri="{C3380CC4-5D6E-409C-BE32-E72D297353CC}">
              <c16:uniqueId val="{0000002D-FEC2-40BC-9C4A-5FB4EA87F82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102904040404042"/>
          <c:y val="4.4973544973544971E-2"/>
          <c:w val="0.49810606060606066"/>
          <c:h val="0.83492063492063506"/>
        </c:manualLayout>
      </c:layout>
      <c:pieChart>
        <c:varyColors val="1"/>
        <c:ser>
          <c:idx val="0"/>
          <c:order val="0"/>
          <c:tx>
            <c:strRef>
              <c:f>'[★【高松市含む】R6介護保険集計・分析（施設・居住系のみ）.xlsx]種別'!$L$4</c:f>
              <c:strCache>
                <c:ptCount val="1"/>
                <c:pt idx="0">
                  <c:v>事故件数</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A6E-4009-B8A4-0447ECBFE0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A6E-4009-B8A4-0447ECBFE0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A6E-4009-B8A4-0447ECBFE0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A6E-4009-B8A4-0447ECBFE0D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A6E-4009-B8A4-0447ECBFE0D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A6E-4009-B8A4-0447ECBFE0D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A6E-4009-B8A4-0447ECBFE0D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A6E-4009-B8A4-0447ECBFE0D7}"/>
              </c:ext>
            </c:extLst>
          </c:dPt>
          <c:dLbls>
            <c:dLbl>
              <c:idx val="0"/>
              <c:layout>
                <c:manualLayout>
                  <c:x val="1.1111220472440946E-2"/>
                  <c:y val="4.1666666666666664E-2"/>
                </c:manualLayout>
              </c:layout>
              <c:tx>
                <c:rich>
                  <a:bodyPr/>
                  <a:lstStyle/>
                  <a:p>
                    <a:fld id="{403E03AF-908A-4DCE-B831-2C12915F5E60}" type="CATEGORYNAME">
                      <a:rPr lang="ja-JP" altLang="en-US"/>
                      <a:pPr/>
                      <a:t>[分類名]</a:t>
                    </a:fld>
                    <a:r>
                      <a:rPr lang="en-US" altLang="ja-JP" baseline="0"/>
                      <a:t>, </a:t>
                    </a:r>
                    <a:fld id="{66C19B56-3AEA-475C-9336-9BC2DC5D02B0}" type="VALUE">
                      <a:rPr lang="en-US" altLang="ja-JP" baseline="0"/>
                      <a:pPr/>
                      <a:t>[値]</a:t>
                    </a:fld>
                    <a:r>
                      <a:rPr lang="ja-JP" altLang="en-US" baseline="0"/>
                      <a:t>件</a:t>
                    </a:r>
                    <a:r>
                      <a:rPr lang="en-US" altLang="ja-JP" baseline="0"/>
                      <a:t>, </a:t>
                    </a:r>
                    <a:fld id="{8B34775B-0A2A-430A-B100-631892D13E18}"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layout>
                    <c:manualLayout>
                      <c:w val="0.23361111111111105"/>
                      <c:h val="8.3634441528142311E-2"/>
                    </c:manualLayout>
                  </c15:layout>
                  <c15:dlblFieldTable/>
                  <c15:showDataLabelsRange val="0"/>
                </c:ext>
                <c:ext xmlns:c16="http://schemas.microsoft.com/office/drawing/2014/chart" uri="{C3380CC4-5D6E-409C-BE32-E72D297353CC}">
                  <c16:uniqueId val="{00000001-0A6E-4009-B8A4-0447ECBFE0D7}"/>
                </c:ext>
              </c:extLst>
            </c:dLbl>
            <c:dLbl>
              <c:idx val="1"/>
              <c:layout>
                <c:manualLayout>
                  <c:x val="0.19444444444444439"/>
                  <c:y val="9.2592592592592587E-3"/>
                </c:manualLayout>
              </c:layout>
              <c:tx>
                <c:rich>
                  <a:bodyPr/>
                  <a:lstStyle/>
                  <a:p>
                    <a:fld id="{A49EBFAB-F0ED-4AC5-B181-76C60B54C183}" type="CATEGORYNAME">
                      <a:rPr lang="ja-JP" altLang="en-US"/>
                      <a:pPr/>
                      <a:t>[分類名]</a:t>
                    </a:fld>
                    <a:r>
                      <a:rPr lang="en-US" altLang="ja-JP" baseline="0"/>
                      <a:t>, </a:t>
                    </a:r>
                    <a:fld id="{2BB95590-F556-4BE7-BA0E-A21E6D44808C}" type="VALUE">
                      <a:rPr lang="en-US" altLang="ja-JP" baseline="0"/>
                      <a:pPr/>
                      <a:t>[値]</a:t>
                    </a:fld>
                    <a:r>
                      <a:rPr lang="ja-JP" altLang="en-US" baseline="0"/>
                      <a:t>件</a:t>
                    </a:r>
                    <a:r>
                      <a:rPr lang="en-US" altLang="ja-JP" baseline="0"/>
                      <a:t>, </a:t>
                    </a:r>
                    <a:fld id="{059152EA-1C9D-4BCA-B46D-9DFC8975B330}"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layout>
                    <c:manualLayout>
                      <c:w val="0.24231955380577427"/>
                      <c:h val="8.3634441528142311E-2"/>
                    </c:manualLayout>
                  </c15:layout>
                  <c15:dlblFieldTable/>
                  <c15:showDataLabelsRange val="0"/>
                </c:ext>
                <c:ext xmlns:c16="http://schemas.microsoft.com/office/drawing/2014/chart" uri="{C3380CC4-5D6E-409C-BE32-E72D297353CC}">
                  <c16:uniqueId val="{00000003-0A6E-4009-B8A4-0447ECBFE0D7}"/>
                </c:ext>
              </c:extLst>
            </c:dLbl>
            <c:dLbl>
              <c:idx val="2"/>
              <c:layout>
                <c:manualLayout>
                  <c:x val="1.3888888888888805E-3"/>
                  <c:y val="6.4814997083697867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fld id="{3B50740D-AF33-44B2-A734-A831C407E074}" type="CATEGORYNAME">
                      <a:rPr lang="ja-JP" altLang="en-US" sz="1600"/>
                      <a:pPr>
                        <a:defRPr sz="1600"/>
                      </a:pPr>
                      <a:t>[分類名]</a:t>
                    </a:fld>
                    <a:r>
                      <a:rPr lang="en-US" altLang="ja-JP" sz="1600" baseline="0"/>
                      <a:t>, </a:t>
                    </a:r>
                    <a:fld id="{F403346E-4466-4F86-A42B-9DFDCB3035D1}" type="VALUE">
                      <a:rPr lang="en-US" altLang="ja-JP" sz="1600" baseline="0"/>
                      <a:pPr>
                        <a:defRPr sz="1600"/>
                      </a:pPr>
                      <a:t>[値]</a:t>
                    </a:fld>
                    <a:r>
                      <a:rPr lang="ja-JP" altLang="en-US" sz="1600" baseline="0"/>
                      <a:t>件</a:t>
                    </a:r>
                    <a:r>
                      <a:rPr lang="en-US" altLang="ja-JP" sz="1600" baseline="0"/>
                      <a:t>, </a:t>
                    </a:r>
                    <a:fld id="{7B472541-4928-49FD-8555-6E53E3FB7EFD}" type="PERCENTAGE">
                      <a:rPr lang="en-US" altLang="ja-JP" sz="1600" baseline="0"/>
                      <a:pPr>
                        <a:defRPr sz="1600"/>
                      </a:pPr>
                      <a:t>[パーセンテージ]</a:t>
                    </a:fld>
                    <a:endParaRPr lang="en-US" altLang="ja-JP" sz="1600" baseline="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lt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28790266841644796"/>
                      <c:h val="7.8935185185185192E-2"/>
                    </c:manualLayout>
                  </c15:layout>
                  <c15:dlblFieldTable/>
                  <c15:showDataLabelsRange val="0"/>
                </c:ext>
                <c:ext xmlns:c16="http://schemas.microsoft.com/office/drawing/2014/chart" uri="{C3380CC4-5D6E-409C-BE32-E72D297353CC}">
                  <c16:uniqueId val="{00000005-0A6E-4009-B8A4-0447ECBFE0D7}"/>
                </c:ext>
              </c:extLst>
            </c:dLbl>
            <c:dLbl>
              <c:idx val="3"/>
              <c:layout>
                <c:manualLayout>
                  <c:x val="-0.11250000000000002"/>
                  <c:y val="-4.6296296296296294E-3"/>
                </c:manualLayout>
              </c:layout>
              <c:tx>
                <c:rich>
                  <a:bodyPr/>
                  <a:lstStyle/>
                  <a:p>
                    <a:fld id="{672AB13C-BC35-4E6E-B9E4-605C4D8B0B22}" type="CATEGORYNAME">
                      <a:rPr lang="ja-JP" altLang="en-US"/>
                      <a:pPr/>
                      <a:t>[分類名]</a:t>
                    </a:fld>
                    <a:r>
                      <a:rPr lang="en-US" altLang="ja-JP" baseline="0"/>
                      <a:t>, </a:t>
                    </a:r>
                    <a:fld id="{0AF2DB92-EF61-44AE-A69A-6280CD7AB9B9}" type="VALUE">
                      <a:rPr lang="en-US" altLang="ja-JP" baseline="0"/>
                      <a:pPr/>
                      <a:t>[値]</a:t>
                    </a:fld>
                    <a:r>
                      <a:rPr lang="ja-JP" altLang="en-US" baseline="0"/>
                      <a:t>件</a:t>
                    </a:r>
                    <a:r>
                      <a:rPr lang="en-US" altLang="ja-JP" baseline="0"/>
                      <a:t>, </a:t>
                    </a:r>
                    <a:fld id="{E8C34F84-052F-48DB-822B-15D6A9E02048}"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layout>
                    <c:manualLayout>
                      <c:w val="0.15865288713910761"/>
                      <c:h val="8.3634441528142311E-2"/>
                    </c:manualLayout>
                  </c15:layout>
                  <c15:dlblFieldTable/>
                  <c15:showDataLabelsRange val="0"/>
                </c:ext>
                <c:ext xmlns:c16="http://schemas.microsoft.com/office/drawing/2014/chart" uri="{C3380CC4-5D6E-409C-BE32-E72D297353CC}">
                  <c16:uniqueId val="{00000007-0A6E-4009-B8A4-0447ECBFE0D7}"/>
                </c:ext>
              </c:extLst>
            </c:dLbl>
            <c:dLbl>
              <c:idx val="4"/>
              <c:layout>
                <c:manualLayout>
                  <c:x val="-5.1388888888888887E-2"/>
                  <c:y val="-2.3148330417031203E-2"/>
                </c:manualLayout>
              </c:layout>
              <c:tx>
                <c:rich>
                  <a:bodyPr/>
                  <a:lstStyle/>
                  <a:p>
                    <a:fld id="{EFACB47F-2B3E-49BD-BABC-BD86AECEA06F}" type="CATEGORYNAME">
                      <a:rPr lang="ja-JP" altLang="en-US"/>
                      <a:pPr/>
                      <a:t>[分類名]</a:t>
                    </a:fld>
                    <a:r>
                      <a:rPr lang="en-US" altLang="ja-JP" baseline="0"/>
                      <a:t>, </a:t>
                    </a:r>
                    <a:fld id="{3892CC1A-4BE0-4E97-B116-51FAFF45378F}" type="VALUE">
                      <a:rPr lang="en-US" altLang="ja-JP" baseline="0"/>
                      <a:pPr/>
                      <a:t>[値]</a:t>
                    </a:fld>
                    <a:r>
                      <a:rPr lang="ja-JP" altLang="en-US" baseline="0"/>
                      <a:t>件</a:t>
                    </a:r>
                    <a:r>
                      <a:rPr lang="en-US" altLang="ja-JP" baseline="0"/>
                      <a:t>, </a:t>
                    </a:r>
                    <a:fld id="{B4F6DA58-B113-4FA2-ADEE-6145A2F607C5}"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layout>
                    <c:manualLayout>
                      <c:w val="0.24444444444444444"/>
                      <c:h val="0.15337962962962962"/>
                    </c:manualLayout>
                  </c15:layout>
                  <c15:dlblFieldTable/>
                  <c15:showDataLabelsRange val="0"/>
                </c:ext>
                <c:ext xmlns:c16="http://schemas.microsoft.com/office/drawing/2014/chart" uri="{C3380CC4-5D6E-409C-BE32-E72D297353CC}">
                  <c16:uniqueId val="{00000009-0A6E-4009-B8A4-0447ECBFE0D7}"/>
                </c:ext>
              </c:extLst>
            </c:dLbl>
            <c:dLbl>
              <c:idx val="5"/>
              <c:tx>
                <c:rich>
                  <a:bodyPr/>
                  <a:lstStyle/>
                  <a:p>
                    <a:fld id="{CA7BD44E-486D-4809-AC09-0A8C8BA0F271}" type="CATEGORYNAME">
                      <a:rPr lang="ja-JP" altLang="en-US"/>
                      <a:pPr/>
                      <a:t>[分類名]</a:t>
                    </a:fld>
                    <a:r>
                      <a:rPr lang="en-US" altLang="ja-JP" baseline="0"/>
                      <a:t>, </a:t>
                    </a:r>
                    <a:fld id="{B16FC747-5847-494B-B320-1CF02FDFB23D}" type="VALUE">
                      <a:rPr lang="en-US" altLang="ja-JP" baseline="0"/>
                      <a:pPr/>
                      <a:t>[値]</a:t>
                    </a:fld>
                    <a:r>
                      <a:rPr lang="ja-JP" altLang="en-US" baseline="0"/>
                      <a:t>件</a:t>
                    </a:r>
                    <a:r>
                      <a:rPr lang="en-US" altLang="ja-JP" baseline="0"/>
                      <a:t>, </a:t>
                    </a:r>
                    <a:fld id="{0C8C8F6A-29A4-4F50-A78A-BF4407FB444F}" type="PERCENTAGE">
                      <a:rPr lang="en-US" altLang="ja-JP" baseline="0"/>
                      <a:pPr/>
                      <a:t>[パーセンテージ]</a:t>
                    </a:fld>
                    <a:endParaRPr lang="en-US" altLang="ja-JP" baseline="0"/>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A6E-4009-B8A4-0447ECBFE0D7}"/>
                </c:ext>
              </c:extLst>
            </c:dLbl>
            <c:dLbl>
              <c:idx val="6"/>
              <c:layout>
                <c:manualLayout>
                  <c:x val="2.7777777777777779E-3"/>
                  <c:y val="-5.5555373286672496E-2"/>
                </c:manualLayout>
              </c:layout>
              <c:tx>
                <c:rich>
                  <a:bodyPr/>
                  <a:lstStyle/>
                  <a:p>
                    <a:fld id="{CD248DC7-54C0-4E12-AA26-2187D0AA4E6E}" type="CATEGORYNAME">
                      <a:rPr lang="ja-JP" altLang="en-US"/>
                      <a:pPr/>
                      <a:t>[分類名]</a:t>
                    </a:fld>
                    <a:r>
                      <a:rPr lang="en-US" altLang="ja-JP" baseline="0"/>
                      <a:t>, </a:t>
                    </a:r>
                    <a:fld id="{758F1A7F-940E-467F-BE65-CE096D3B3825}" type="VALUE">
                      <a:rPr lang="en-US" altLang="ja-JP" baseline="0"/>
                      <a:pPr/>
                      <a:t>[値]</a:t>
                    </a:fld>
                    <a:r>
                      <a:rPr lang="ja-JP" altLang="en-US" baseline="0"/>
                      <a:t>件</a:t>
                    </a:r>
                    <a:r>
                      <a:rPr lang="en-US" altLang="ja-JP" baseline="0"/>
                      <a:t>, </a:t>
                    </a:r>
                    <a:fld id="{7B83BD83-C74F-48E1-A931-EDBC555C092B}"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layout>
                    <c:manualLayout>
                      <c:w val="0.29918044619422574"/>
                      <c:h val="0.13449074074074072"/>
                    </c:manualLayout>
                  </c15:layout>
                  <c15:dlblFieldTable/>
                  <c15:showDataLabelsRange val="0"/>
                </c:ext>
                <c:ext xmlns:c16="http://schemas.microsoft.com/office/drawing/2014/chart" uri="{C3380CC4-5D6E-409C-BE32-E72D297353CC}">
                  <c16:uniqueId val="{0000000D-0A6E-4009-B8A4-0447ECBFE0D7}"/>
                </c:ext>
              </c:extLst>
            </c:dLbl>
            <c:dLbl>
              <c:idx val="7"/>
              <c:layout>
                <c:manualLayout>
                  <c:x val="-0.05"/>
                  <c:y val="9.2592592592592587E-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fld id="{9F07B684-82E6-4049-B912-54FCF2675370}" type="CATEGORYNAME">
                      <a:rPr lang="ja-JP" altLang="en-US" sz="1600"/>
                      <a:pPr>
                        <a:defRPr sz="1600"/>
                      </a:pPr>
                      <a:t>[分類名]</a:t>
                    </a:fld>
                    <a:r>
                      <a:rPr lang="en-US" altLang="ja-JP" sz="1600" baseline="0"/>
                      <a:t>, </a:t>
                    </a:r>
                    <a:fld id="{10905958-DCDD-49F7-94F0-3BB3D9D09651}" type="VALUE">
                      <a:rPr lang="en-US" altLang="ja-JP" sz="1600" baseline="0"/>
                      <a:pPr>
                        <a:defRPr sz="1600"/>
                      </a:pPr>
                      <a:t>[値]</a:t>
                    </a:fld>
                    <a:r>
                      <a:rPr lang="ja-JP" altLang="en-US" sz="1600" baseline="0"/>
                      <a:t>件</a:t>
                    </a:r>
                    <a:r>
                      <a:rPr lang="en-US" altLang="ja-JP" sz="1600" baseline="0"/>
                      <a:t>, </a:t>
                    </a:r>
                    <a:fld id="{2D4AE02A-92DD-446C-A182-788272B0E71C}" type="PERCENTAGE">
                      <a:rPr lang="en-US" altLang="ja-JP" sz="1600" baseline="0"/>
                      <a:pPr>
                        <a:defRPr sz="1600"/>
                      </a:pPr>
                      <a:t>[パーセンテージ]</a:t>
                    </a:fld>
                    <a:endParaRPr lang="en-US" altLang="ja-JP" sz="1600" baseline="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lt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28668044619422572"/>
                      <c:h val="0.12523148148148147"/>
                    </c:manualLayout>
                  </c15:layout>
                  <c15:dlblFieldTable/>
                  <c15:showDataLabelsRange val="0"/>
                </c:ext>
                <c:ext xmlns:c16="http://schemas.microsoft.com/office/drawing/2014/chart" uri="{C3380CC4-5D6E-409C-BE32-E72D297353CC}">
                  <c16:uniqueId val="{0000000F-0A6E-4009-B8A4-0447ECBFE0D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'[★【高松市含む】R6介護保険集計・分析（施設・居住系のみ）.xlsx]種別'!$K$5:$K$12</c:f>
              <c:strCache>
                <c:ptCount val="8"/>
                <c:pt idx="0">
                  <c:v>転倒</c:v>
                </c:pt>
                <c:pt idx="1">
                  <c:v>転落</c:v>
                </c:pt>
                <c:pt idx="2">
                  <c:v>誤嚥・窒息</c:v>
                </c:pt>
                <c:pt idx="3">
                  <c:v>異食</c:v>
                </c:pt>
                <c:pt idx="4">
                  <c:v>誤薬・与薬漏れ等</c:v>
                </c:pt>
                <c:pt idx="5">
                  <c:v>医療処置関連（チューブ抜去等）</c:v>
                </c:pt>
                <c:pt idx="6">
                  <c:v>不明</c:v>
                </c:pt>
                <c:pt idx="7">
                  <c:v>その他</c:v>
                </c:pt>
              </c:strCache>
            </c:strRef>
          </c:cat>
          <c:val>
            <c:numRef>
              <c:f>'[★【高松市含む】R6介護保険集計・分析（施設・居住系のみ）.xlsx]種別'!$L$5:$L$12</c:f>
              <c:numCache>
                <c:formatCode>General</c:formatCode>
                <c:ptCount val="8"/>
                <c:pt idx="0">
                  <c:v>1011</c:v>
                </c:pt>
                <c:pt idx="1">
                  <c:v>171</c:v>
                </c:pt>
                <c:pt idx="2">
                  <c:v>36</c:v>
                </c:pt>
                <c:pt idx="3">
                  <c:v>9</c:v>
                </c:pt>
                <c:pt idx="4">
                  <c:v>271</c:v>
                </c:pt>
                <c:pt idx="5">
                  <c:v>47</c:v>
                </c:pt>
                <c:pt idx="6">
                  <c:v>183</c:v>
                </c:pt>
                <c:pt idx="7">
                  <c:v>301</c:v>
                </c:pt>
              </c:numCache>
            </c:numRef>
          </c:val>
          <c:extLst>
            <c:ext xmlns:c16="http://schemas.microsoft.com/office/drawing/2014/chart" uri="{C3380CC4-5D6E-409C-BE32-E72D297353CC}">
              <c16:uniqueId val="{00000010-0A6E-4009-B8A4-0447ECBFE0D7}"/>
            </c:ext>
          </c:extLst>
        </c:ser>
        <c:ser>
          <c:idx val="1"/>
          <c:order val="1"/>
          <c:tx>
            <c:strRef>
              <c:f>'[★【高松市含む】R6介護保険集計・分析（施設・居住系のみ）.xlsx]種別'!$M$4</c:f>
              <c:strCache>
                <c:ptCount val="1"/>
                <c:pt idx="0">
                  <c:v>割合</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2-0A6E-4009-B8A4-0447ECBFE0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0A6E-4009-B8A4-0447ECBFE0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0A6E-4009-B8A4-0447ECBFE0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0A6E-4009-B8A4-0447ECBFE0D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0A6E-4009-B8A4-0447ECBFE0D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0A6E-4009-B8A4-0447ECBFE0D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0A6E-4009-B8A4-0447ECBFE0D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0A6E-4009-B8A4-0447ECBFE0D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'[★【高松市含む】R6介護保険集計・分析（施設・居住系のみ）.xlsx]種別'!$K$5:$K$12</c:f>
              <c:strCache>
                <c:ptCount val="8"/>
                <c:pt idx="0">
                  <c:v>転倒</c:v>
                </c:pt>
                <c:pt idx="1">
                  <c:v>転落</c:v>
                </c:pt>
                <c:pt idx="2">
                  <c:v>誤嚥・窒息</c:v>
                </c:pt>
                <c:pt idx="3">
                  <c:v>異食</c:v>
                </c:pt>
                <c:pt idx="4">
                  <c:v>誤薬・与薬漏れ等</c:v>
                </c:pt>
                <c:pt idx="5">
                  <c:v>医療処置関連（チューブ抜去等）</c:v>
                </c:pt>
                <c:pt idx="6">
                  <c:v>不明</c:v>
                </c:pt>
                <c:pt idx="7">
                  <c:v>その他</c:v>
                </c:pt>
              </c:strCache>
            </c:strRef>
          </c:cat>
          <c:val>
            <c:numRef>
              <c:f>'[★【高松市含む】R6介護保険集計・分析（施設・居住系のみ）.xlsx]種別'!$M$5:$M$12</c:f>
              <c:numCache>
                <c:formatCode>0.0%</c:formatCode>
                <c:ptCount val="8"/>
                <c:pt idx="0">
                  <c:v>0.49827501232134058</c:v>
                </c:pt>
                <c:pt idx="1">
                  <c:v>8.4277969443075404E-2</c:v>
                </c:pt>
                <c:pt idx="2">
                  <c:v>1.7742730409068506E-2</c:v>
                </c:pt>
                <c:pt idx="3">
                  <c:v>4.4356826022671266E-3</c:v>
                </c:pt>
                <c:pt idx="4">
                  <c:v>0.13356333169048792</c:v>
                </c:pt>
                <c:pt idx="5">
                  <c:v>2.3164120256283883E-2</c:v>
                </c:pt>
                <c:pt idx="6">
                  <c:v>9.0192212912764913E-2</c:v>
                </c:pt>
                <c:pt idx="7">
                  <c:v>0.14834894036471169</c:v>
                </c:pt>
              </c:numCache>
            </c:numRef>
          </c:val>
          <c:extLst>
            <c:ext xmlns:c16="http://schemas.microsoft.com/office/drawing/2014/chart" uri="{C3380CC4-5D6E-409C-BE32-E72D297353CC}">
              <c16:uniqueId val="{00000021-0A6E-4009-B8A4-0447ECBFE0D7}"/>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C7EF6F30-03B3-4F9E-A383-33D1C97DF50A}" type="datetimeFigureOut">
              <a:rPr kumimoji="1" lang="ja-JP" altLang="en-US" smtClean="0"/>
              <a:t>2026/3/3</a:t>
            </a:fld>
            <a:endParaRPr kumimoji="1" lang="ja-JP" altLang="en-US"/>
          </a:p>
        </p:txBody>
      </p:sp>
      <p:sp>
        <p:nvSpPr>
          <p:cNvPr id="4" name="スライド イメージ プレースホルダー 3"/>
          <p:cNvSpPr>
            <a:spLocks noGrp="1" noRot="1" noChangeAspect="1"/>
          </p:cNvSpPr>
          <p:nvPr>
            <p:ph type="sldImg" idx="2"/>
          </p:nvPr>
        </p:nvSpPr>
        <p:spPr>
          <a:xfrm>
            <a:off x="1146175" y="1233488"/>
            <a:ext cx="4443413" cy="33321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51388"/>
            <a:ext cx="5389563" cy="38877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736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7363"/>
            <a:ext cx="2919412" cy="495300"/>
          </a:xfrm>
          <a:prstGeom prst="rect">
            <a:avLst/>
          </a:prstGeom>
        </p:spPr>
        <p:txBody>
          <a:bodyPr vert="horz" lIns="91440" tIns="45720" rIns="91440" bIns="45720" rtlCol="0" anchor="b"/>
          <a:lstStyle>
            <a:lvl1pPr algn="r">
              <a:defRPr sz="1200"/>
            </a:lvl1pPr>
          </a:lstStyle>
          <a:p>
            <a:fld id="{5F87390C-9A67-4B82-A94E-DFB0D7E70166}" type="slidenum">
              <a:rPr kumimoji="1" lang="ja-JP" altLang="en-US" smtClean="0"/>
              <a:t>‹#›</a:t>
            </a:fld>
            <a:endParaRPr kumimoji="1" lang="ja-JP" altLang="en-US"/>
          </a:p>
        </p:txBody>
      </p:sp>
    </p:spTree>
    <p:extLst>
      <p:ext uri="{BB962C8B-B14F-4D97-AF65-F5344CB8AC3E}">
        <p14:creationId xmlns:p14="http://schemas.microsoft.com/office/powerpoint/2010/main" val="13583668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a:ln/>
        </p:spPr>
      </p:sp>
      <p:sp>
        <p:nvSpPr>
          <p:cNvPr id="5123" name="ノート プレースホルダー 2"/>
          <p:cNvSpPr>
            <a:spLocks noGrp="1"/>
          </p:cNvSpPr>
          <p:nvPr>
            <p:ph type="body" idx="1"/>
          </p:nvPr>
        </p:nvSpPr>
        <p:spPr>
          <a:noFill/>
        </p:spPr>
        <p:txBody>
          <a:bodyPr/>
          <a:lstStyle/>
          <a:p>
            <a:r>
              <a:rPr lang="ja-JP" altLang="en-US" sz="1400" dirty="0">
                <a:solidFill>
                  <a:schemeClr val="tx1"/>
                </a:solidFill>
                <a:latin typeface="Yu Gothic UI" panose="020B0500000000000000" pitchFamily="50" charset="-128"/>
                <a:ea typeface="Yu Gothic UI" panose="020B0500000000000000" pitchFamily="50" charset="-128"/>
              </a:rPr>
              <a:t>令和７年度運営指導の指導事項のうち、処遇に関するものについて、お知らせします。</a:t>
            </a:r>
          </a:p>
        </p:txBody>
      </p:sp>
      <p:sp>
        <p:nvSpPr>
          <p:cNvPr id="5124"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ゴシック" panose="020B0609070205080204" pitchFamily="49" charset="-128"/>
              </a:defRPr>
            </a:lvl1pPr>
            <a:lvl2pPr marL="805131" indent="-308137">
              <a:defRPr kumimoji="1">
                <a:solidFill>
                  <a:schemeClr val="tx1"/>
                </a:solidFill>
                <a:latin typeface="Arial" panose="020B0604020202020204" pitchFamily="34" charset="0"/>
                <a:ea typeface="ＭＳ ゴシック" panose="020B0609070205080204" pitchFamily="49" charset="-128"/>
              </a:defRPr>
            </a:lvl2pPr>
            <a:lvl3pPr marL="1240831" indent="-246841">
              <a:defRPr kumimoji="1">
                <a:solidFill>
                  <a:schemeClr val="tx1"/>
                </a:solidFill>
                <a:latin typeface="Arial" panose="020B0604020202020204" pitchFamily="34" charset="0"/>
                <a:ea typeface="ＭＳ ゴシック" panose="020B0609070205080204" pitchFamily="49" charset="-128"/>
              </a:defRPr>
            </a:lvl3pPr>
            <a:lvl4pPr marL="1739481" indent="-246841">
              <a:defRPr kumimoji="1">
                <a:solidFill>
                  <a:schemeClr val="tx1"/>
                </a:solidFill>
                <a:latin typeface="Arial" panose="020B0604020202020204" pitchFamily="34" charset="0"/>
                <a:ea typeface="ＭＳ ゴシック" panose="020B0609070205080204" pitchFamily="49" charset="-128"/>
              </a:defRPr>
            </a:lvl4pPr>
            <a:lvl5pPr marL="2236476" indent="-246841">
              <a:defRPr kumimoji="1">
                <a:solidFill>
                  <a:schemeClr val="tx1"/>
                </a:solidFill>
                <a:latin typeface="Arial" panose="020B0604020202020204" pitchFamily="34" charset="0"/>
                <a:ea typeface="ＭＳ ゴシック" panose="020B0609070205080204" pitchFamily="49" charset="-128"/>
              </a:defRPr>
            </a:lvl5pPr>
            <a:lvl6pPr marL="2713590" indent="-246841"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6pPr>
            <a:lvl7pPr marL="3190706" indent="-246841"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7pPr>
            <a:lvl8pPr marL="3667820" indent="-246841"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8pPr>
            <a:lvl9pPr marL="4144935" indent="-246841"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9pPr>
          </a:lstStyle>
          <a:p>
            <a:fld id="{F086475B-57CB-4E62-B4C4-FF42C139684A}" type="slidenum">
              <a:rPr lang="en-US" altLang="ja-JP" smtClean="0">
                <a:ea typeface="ＭＳ Ｐゴシック" panose="020B0600070205080204" pitchFamily="50" charset="-128"/>
              </a:rPr>
              <a:pPr/>
              <a:t>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68677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buClr>
                <a:srgbClr val="000000"/>
              </a:buClr>
              <a:buFont typeface="Wingdings" panose="05000000000000000000" pitchFamily="2" charset="2"/>
              <a:buNone/>
            </a:pPr>
            <a:r>
              <a:rPr kumimoji="1" lang="ja-JP" altLang="en-US" sz="1400" dirty="0">
                <a:solidFill>
                  <a:schemeClr val="tx1"/>
                </a:solidFill>
                <a:latin typeface="Yu Gothic UI" panose="020B0500000000000000" pitchFamily="50" charset="-128"/>
                <a:ea typeface="Yu Gothic UI" panose="020B0500000000000000" pitchFamily="50" charset="-128"/>
              </a:rPr>
              <a:t>原案ができたら、</a:t>
            </a:r>
            <a:r>
              <a:rPr lang="ja-JP" altLang="en-US" sz="1400" dirty="0">
                <a:solidFill>
                  <a:schemeClr val="tx1"/>
                </a:solidFill>
                <a:latin typeface="Yu Gothic UI" panose="020B0500000000000000" pitchFamily="50" charset="-128"/>
                <a:ea typeface="Yu Gothic UI" panose="020B0500000000000000" pitchFamily="50" charset="-128"/>
              </a:rPr>
              <a:t>内容について入所者又は家族に説明し、文書により入所者の同意を得なければなりません。</a:t>
            </a:r>
            <a:endParaRPr lang="en-US" altLang="ja-JP" sz="1400" dirty="0">
              <a:solidFill>
                <a:schemeClr val="tx1"/>
              </a:solidFill>
              <a:latin typeface="Yu Gothic UI" panose="020B0500000000000000" pitchFamily="50" charset="-128"/>
              <a:ea typeface="Yu Gothic UI" panose="020B0500000000000000" pitchFamily="50" charset="-128"/>
            </a:endParaRPr>
          </a:p>
          <a:p>
            <a:pPr marL="0" lvl="0" indent="0">
              <a:buClr>
                <a:srgbClr val="000000"/>
              </a:buClr>
              <a:buFont typeface="Wingdings" panose="05000000000000000000" pitchFamily="2" charset="2"/>
              <a:buNone/>
            </a:pPr>
            <a:r>
              <a:rPr lang="ja-JP" altLang="en-US" sz="1400" dirty="0">
                <a:solidFill>
                  <a:schemeClr val="tx1"/>
                </a:solidFill>
                <a:latin typeface="Yu Gothic UI" panose="020B0500000000000000" pitchFamily="50" charset="-128"/>
                <a:ea typeface="Yu Gothic UI" panose="020B0500000000000000" pitchFamily="50" charset="-128"/>
              </a:rPr>
              <a:t>家族の署名を得るのに時間を要する場合は、電話で説明を行い、同意が得られた年月日、同意者等を記載するようにします。事前に家族から電話で同意を得たことが記録されていない施設や</a:t>
            </a:r>
            <a:r>
              <a:rPr kumimoji="1" lang="ja-JP" altLang="en-US" sz="1400" b="0" i="0" u="none" strike="noStrike" kern="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説明、同意日が目標の始期よりも後の日付になっている施設</a:t>
            </a:r>
            <a:r>
              <a:rPr lang="ja-JP" altLang="en-US" sz="1400" dirty="0">
                <a:solidFill>
                  <a:schemeClr val="tx1"/>
                </a:solidFill>
                <a:latin typeface="Yu Gothic UI" panose="020B0500000000000000" pitchFamily="50" charset="-128"/>
                <a:ea typeface="Yu Gothic UI" panose="020B0500000000000000" pitchFamily="50" charset="-128"/>
              </a:rPr>
              <a:t>がありましたので、記録するようにしてください。</a:t>
            </a:r>
            <a:endParaRPr lang="en-US" altLang="ja-JP" sz="1400" dirty="0">
              <a:solidFill>
                <a:schemeClr val="tx1"/>
              </a:solidFill>
              <a:latin typeface="Yu Gothic UI" panose="020B0500000000000000" pitchFamily="50" charset="-128"/>
              <a:ea typeface="Yu Gothic UI" panose="020B0500000000000000" pitchFamily="50" charset="-128"/>
            </a:endParaRPr>
          </a:p>
          <a:p>
            <a:pPr marL="0" lvl="0" indent="0">
              <a:buClr>
                <a:srgbClr val="000000"/>
              </a:buClr>
              <a:buNone/>
            </a:pP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10</a:t>
            </a:fld>
            <a:endParaRPr kumimoji="1" lang="ja-JP" altLang="en-US"/>
          </a:p>
        </p:txBody>
      </p:sp>
    </p:spTree>
    <p:extLst>
      <p:ext uri="{BB962C8B-B14F-4D97-AF65-F5344CB8AC3E}">
        <p14:creationId xmlns:p14="http://schemas.microsoft.com/office/powerpoint/2010/main" val="3789975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感染症対策に関することです。研修は年２回以上及び新規採用時にも実施すること、研修の実施内容について記録すること、訓練を年</a:t>
            </a:r>
            <a:r>
              <a:rPr kumimoji="1" lang="en-US" altLang="ja-JP" sz="1400" dirty="0">
                <a:solidFill>
                  <a:schemeClr val="tx1"/>
                </a:solidFill>
                <a:latin typeface="Yu Gothic UI" panose="020B0500000000000000" pitchFamily="50" charset="-128"/>
                <a:ea typeface="Yu Gothic UI" panose="020B0500000000000000" pitchFamily="50" charset="-128"/>
              </a:rPr>
              <a:t>2</a:t>
            </a:r>
            <a:r>
              <a:rPr kumimoji="1" lang="ja-JP" altLang="en-US" sz="1400" dirty="0">
                <a:solidFill>
                  <a:schemeClr val="tx1"/>
                </a:solidFill>
                <a:latin typeface="Yu Gothic UI" panose="020B0500000000000000" pitchFamily="50" charset="-128"/>
                <a:ea typeface="Yu Gothic UI" panose="020B0500000000000000" pitchFamily="50" charset="-128"/>
              </a:rPr>
              <a:t>回以上実施することとなっています。</a:t>
            </a:r>
            <a:endParaRPr kumimoji="1" lang="en-US" altLang="ja-JP" sz="1400" dirty="0">
              <a:solidFill>
                <a:schemeClr val="tx1"/>
              </a:solidFill>
              <a:latin typeface="Yu Gothic UI" panose="020B0500000000000000" pitchFamily="50" charset="-128"/>
              <a:ea typeface="Yu Gothic UI" panose="020B0500000000000000" pitchFamily="50" charset="-128"/>
            </a:endParaRPr>
          </a:p>
          <a:p>
            <a:r>
              <a:rPr kumimoji="1" lang="ja-JP" altLang="en-US" sz="1400" dirty="0">
                <a:solidFill>
                  <a:schemeClr val="tx1"/>
                </a:solidFill>
                <a:latin typeface="Yu Gothic UI" panose="020B0500000000000000" pitchFamily="50" charset="-128"/>
                <a:ea typeface="Yu Gothic UI" panose="020B0500000000000000" pitchFamily="50" charset="-128"/>
              </a:rPr>
              <a:t>今年度、新規採用時に研修を実施していない、また、研修・訓練を実施しているが内容を記録していない施設がありましたので、研修を実施し記録に残していただくようよろしくお願いします。</a:t>
            </a:r>
            <a:endParaRPr kumimoji="1" lang="en-US" altLang="ja-JP"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11</a:t>
            </a:fld>
            <a:endParaRPr kumimoji="1" lang="ja-JP" altLang="en-US"/>
          </a:p>
        </p:txBody>
      </p:sp>
    </p:spTree>
    <p:extLst>
      <p:ext uri="{BB962C8B-B14F-4D97-AF65-F5344CB8AC3E}">
        <p14:creationId xmlns:p14="http://schemas.microsoft.com/office/powerpoint/2010/main" val="4255924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感染症発生時の報告についてです。同一の有症者が累積</a:t>
            </a:r>
            <a:r>
              <a:rPr kumimoji="1" lang="en-US" altLang="ja-JP" sz="1400" dirty="0">
                <a:solidFill>
                  <a:schemeClr val="tx1"/>
                </a:solidFill>
                <a:latin typeface="Yu Gothic UI" panose="020B0500000000000000" pitchFamily="50" charset="-128"/>
                <a:ea typeface="Yu Gothic UI" panose="020B0500000000000000" pitchFamily="50" charset="-128"/>
              </a:rPr>
              <a:t>10</a:t>
            </a:r>
            <a:r>
              <a:rPr kumimoji="1" lang="ja-JP" altLang="en-US" sz="1400" dirty="0">
                <a:solidFill>
                  <a:schemeClr val="tx1"/>
                </a:solidFill>
                <a:latin typeface="Yu Gothic UI" panose="020B0500000000000000" pitchFamily="50" charset="-128"/>
                <a:ea typeface="Yu Gothic UI" panose="020B0500000000000000" pitchFamily="50" charset="-128"/>
              </a:rPr>
              <a:t>名以上又は全利用者の半数以上発生した場合に長寿社会対策課に報告いただくようになっています。実際にこちらに沿って対応して頂いている施設が多いとは思いますが、指針上「同一の有症者</a:t>
            </a:r>
            <a:r>
              <a:rPr kumimoji="1" lang="en-US" altLang="ja-JP" sz="1400" dirty="0">
                <a:solidFill>
                  <a:schemeClr val="tx1"/>
                </a:solidFill>
                <a:latin typeface="Yu Gothic UI" panose="020B0500000000000000" pitchFamily="50" charset="-128"/>
                <a:ea typeface="Yu Gothic UI" panose="020B0500000000000000" pitchFamily="50" charset="-128"/>
              </a:rPr>
              <a:t>10</a:t>
            </a:r>
            <a:r>
              <a:rPr kumimoji="1" lang="ja-JP" altLang="en-US" sz="1400" dirty="0">
                <a:solidFill>
                  <a:schemeClr val="tx1"/>
                </a:solidFill>
                <a:latin typeface="Yu Gothic UI" panose="020B0500000000000000" pitchFamily="50" charset="-128"/>
                <a:ea typeface="Yu Gothic UI" panose="020B0500000000000000" pitchFamily="50" charset="-128"/>
              </a:rPr>
              <a:t>名以上というのは累積の人数ではない」となっている施設もありますので、一度指針を見直していただければと思います。</a:t>
            </a:r>
            <a:endParaRPr kumimoji="1" lang="en-US" altLang="ja-JP"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12</a:t>
            </a:fld>
            <a:endParaRPr kumimoji="1" lang="ja-JP" altLang="en-US"/>
          </a:p>
        </p:txBody>
      </p:sp>
    </p:spTree>
    <p:extLst>
      <p:ext uri="{BB962C8B-B14F-4D97-AF65-F5344CB8AC3E}">
        <p14:creationId xmlns:p14="http://schemas.microsoft.com/office/powerpoint/2010/main" val="3836181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感染症及び食中毒の予防及びまん延防止のための指針には、このように平常時の対策と</a:t>
            </a: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13</a:t>
            </a:fld>
            <a:endParaRPr kumimoji="1" lang="ja-JP" altLang="en-US"/>
          </a:p>
        </p:txBody>
      </p:sp>
    </p:spTree>
    <p:extLst>
      <p:ext uri="{BB962C8B-B14F-4D97-AF65-F5344CB8AC3E}">
        <p14:creationId xmlns:p14="http://schemas.microsoft.com/office/powerpoint/2010/main" val="1517795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発生時の対応について規定することとなっています。今年度、指摘事項として多かったのは、感染症発生時の連絡先として長寿社会対策課や保健所について明記がなかった点です。発生時スムーズに連絡できるように、電話番号も含めて明記しておいてください。</a:t>
            </a:r>
            <a:endParaRPr kumimoji="1" lang="en-US" altLang="ja-JP"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14</a:t>
            </a:fld>
            <a:endParaRPr kumimoji="1" lang="ja-JP" altLang="en-US"/>
          </a:p>
        </p:txBody>
      </p:sp>
    </p:spTree>
    <p:extLst>
      <p:ext uri="{BB962C8B-B14F-4D97-AF65-F5344CB8AC3E}">
        <p14:creationId xmlns:p14="http://schemas.microsoft.com/office/powerpoint/2010/main" val="3275282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感染症の業務継続計画についてです。感染症発生時に、介護サービスの提供を継続できるように、また、非常時の体制で早期に業務再開できるようにするために、業務継続計画を策定する必要があります。項目としては、平時からの備えや初動対応、感染拡大防止体制の確立について含めてください。</a:t>
            </a: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15</a:t>
            </a:fld>
            <a:endParaRPr kumimoji="1" lang="ja-JP" altLang="en-US"/>
          </a:p>
        </p:txBody>
      </p:sp>
    </p:spTree>
    <p:extLst>
      <p:ext uri="{BB962C8B-B14F-4D97-AF65-F5344CB8AC3E}">
        <p14:creationId xmlns:p14="http://schemas.microsoft.com/office/powerpoint/2010/main" val="2621032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また、策定した計画に従い、研修や訓練をそれぞれ年</a:t>
            </a:r>
            <a:r>
              <a:rPr kumimoji="1" lang="en-US" altLang="ja-JP" sz="1400" dirty="0">
                <a:solidFill>
                  <a:schemeClr val="tx1"/>
                </a:solidFill>
                <a:latin typeface="Yu Gothic UI" panose="020B0500000000000000" pitchFamily="50" charset="-128"/>
                <a:ea typeface="Yu Gothic UI" panose="020B0500000000000000" pitchFamily="50" charset="-128"/>
              </a:rPr>
              <a:t>2</a:t>
            </a:r>
            <a:r>
              <a:rPr kumimoji="1" lang="ja-JP" altLang="en-US" sz="1400" dirty="0">
                <a:solidFill>
                  <a:schemeClr val="tx1"/>
                </a:solidFill>
                <a:latin typeface="Yu Gothic UI" panose="020B0500000000000000" pitchFamily="50" charset="-128"/>
                <a:ea typeface="Yu Gothic UI" panose="020B0500000000000000" pitchFamily="50" charset="-128"/>
              </a:rPr>
              <a:t>回以上実施しなければなりません。さらに、職員の新規採用時には別に研修を実施する必要があります。実施した研修や訓練については記録に残しておいてください。今年度の指摘事項としては、業務継続計画の項目が不足している、研修・訓練を年２回以上実施していない、研修・訓練を実施しているが記録がない、新規採用時の研修を実施していないということがありました。もし業務継続計画を策定できていない施設があれば、</a:t>
            </a:r>
            <a:r>
              <a:rPr kumimoji="1" lang="en-US" altLang="ja-JP" sz="1400" dirty="0">
                <a:solidFill>
                  <a:schemeClr val="tx1"/>
                </a:solidFill>
                <a:latin typeface="Yu Gothic UI" panose="020B0500000000000000" pitchFamily="50" charset="-128"/>
                <a:ea typeface="Yu Gothic UI" panose="020B0500000000000000" pitchFamily="50" charset="-128"/>
              </a:rPr>
              <a:t>1</a:t>
            </a:r>
            <a:r>
              <a:rPr kumimoji="1" lang="ja-JP" altLang="en-US" sz="1400" dirty="0">
                <a:solidFill>
                  <a:schemeClr val="tx1"/>
                </a:solidFill>
                <a:latin typeface="Yu Gothic UI" panose="020B0500000000000000" pitchFamily="50" charset="-128"/>
                <a:ea typeface="Yu Gothic UI" panose="020B0500000000000000" pitchFamily="50" charset="-128"/>
              </a:rPr>
              <a:t>つ前のスライドに掲載している、厚生労働省のホームページを参考に策定をお願いします。</a:t>
            </a: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16</a:t>
            </a:fld>
            <a:endParaRPr kumimoji="1" lang="ja-JP" altLang="en-US"/>
          </a:p>
        </p:txBody>
      </p:sp>
    </p:spTree>
    <p:extLst>
      <p:ext uri="{BB962C8B-B14F-4D97-AF65-F5344CB8AC3E}">
        <p14:creationId xmlns:p14="http://schemas.microsoft.com/office/powerpoint/2010/main" val="3178640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Clr>
                <a:srgbClr val="000000"/>
              </a:buClr>
              <a:buNone/>
            </a:pPr>
            <a:r>
              <a:rPr kumimoji="1" lang="ja-JP" altLang="en-US" sz="1400" dirty="0">
                <a:solidFill>
                  <a:schemeClr val="tx1"/>
                </a:solidFill>
                <a:latin typeface="Yu Gothic UI" panose="020B0500000000000000" pitchFamily="50" charset="-128"/>
                <a:ea typeface="Yu Gothic UI" panose="020B0500000000000000" pitchFamily="50" charset="-128"/>
              </a:rPr>
              <a:t>衛生管理についてです。レジオネラ症対策には、これらの資料を参考にしてください。</a:t>
            </a:r>
            <a:r>
              <a:rPr lang="ja-JP" altLang="en-US" sz="1400" dirty="0">
                <a:solidFill>
                  <a:schemeClr val="tx1"/>
                </a:solidFill>
                <a:latin typeface="Yu Gothic UI" panose="020B0500000000000000" pitchFamily="50" charset="-128"/>
                <a:ea typeface="Yu Gothic UI" panose="020B0500000000000000" pitchFamily="50" charset="-128"/>
              </a:rPr>
              <a:t>「香川県特定入浴施設におけるレジオネラ症の発生の防止に関する指導要綱」は、令和</a:t>
            </a:r>
            <a:r>
              <a:rPr lang="en-US" altLang="ja-JP" sz="1400" dirty="0">
                <a:solidFill>
                  <a:schemeClr val="tx1"/>
                </a:solidFill>
                <a:latin typeface="Yu Gothic UI" panose="020B0500000000000000" pitchFamily="50" charset="-128"/>
                <a:ea typeface="Yu Gothic UI" panose="020B0500000000000000" pitchFamily="50" charset="-128"/>
              </a:rPr>
              <a:t>6</a:t>
            </a:r>
            <a:r>
              <a:rPr lang="ja-JP" altLang="en-US" sz="1400" dirty="0">
                <a:solidFill>
                  <a:schemeClr val="tx1"/>
                </a:solidFill>
                <a:latin typeface="Yu Gothic UI" panose="020B0500000000000000" pitchFamily="50" charset="-128"/>
                <a:ea typeface="Yu Gothic UI" panose="020B0500000000000000" pitchFamily="50" charset="-128"/>
              </a:rPr>
              <a:t>年</a:t>
            </a:r>
            <a:r>
              <a:rPr lang="en-US" altLang="ja-JP" sz="1400" dirty="0">
                <a:solidFill>
                  <a:schemeClr val="tx1"/>
                </a:solidFill>
                <a:latin typeface="Yu Gothic UI" panose="020B0500000000000000" pitchFamily="50" charset="-128"/>
                <a:ea typeface="Yu Gothic UI" panose="020B0500000000000000" pitchFamily="50" charset="-128"/>
              </a:rPr>
              <a:t>11</a:t>
            </a:r>
            <a:r>
              <a:rPr lang="ja-JP" altLang="en-US" sz="1400" dirty="0">
                <a:solidFill>
                  <a:schemeClr val="tx1"/>
                </a:solidFill>
                <a:latin typeface="Yu Gothic UI" panose="020B0500000000000000" pitchFamily="50" charset="-128"/>
                <a:ea typeface="Yu Gothic UI" panose="020B0500000000000000" pitchFamily="50" charset="-128"/>
              </a:rPr>
              <a:t>月に改正されております。県のホームページにも掲載しておりますのでご確認ください。</a:t>
            </a: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17</a:t>
            </a:fld>
            <a:endParaRPr kumimoji="1" lang="ja-JP" altLang="en-US"/>
          </a:p>
        </p:txBody>
      </p:sp>
    </p:spTree>
    <p:extLst>
      <p:ext uri="{BB962C8B-B14F-4D97-AF65-F5344CB8AC3E}">
        <p14:creationId xmlns:p14="http://schemas.microsoft.com/office/powerpoint/2010/main" val="2300597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Yu Gothic UI" panose="020B0500000000000000" pitchFamily="50" charset="-128"/>
                <a:ea typeface="Yu Gothic UI" panose="020B0500000000000000" pitchFamily="50" charset="-128"/>
              </a:rPr>
              <a:t>香川県特定入浴施設におけるレジオネラ症の発生の防止に関する指導要綱」の改定による大きな変更点として、循環式浴槽以外の浴槽であっても、個人用（利用者ごとに換水する場合）を除き、水質検査が必要となっております。施設に設置されている浴槽の種類と換水頻度、塩素消毒について確認し、必要な衛生措置を行っていただくようにお願いいたします。</a:t>
            </a:r>
            <a:endParaRPr kumimoji="1" lang="ja-JP" altLang="en-US" sz="1400" dirty="0">
              <a:solidFill>
                <a:schemeClr val="tx1"/>
              </a:solidFill>
              <a:latin typeface="Yu Gothic UI" panose="020B0500000000000000" pitchFamily="50" charset="-128"/>
              <a:ea typeface="Yu Gothic UI" panose="020B0500000000000000" pitchFamily="50" charset="-128"/>
            </a:endParaRPr>
          </a:p>
          <a:p>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5"/>
          </p:nvPr>
        </p:nvSpPr>
        <p:spPr/>
        <p:txBody>
          <a:bodyPr/>
          <a:lstStyle/>
          <a:p>
            <a:fld id="{5F87390C-9A67-4B82-A94E-DFB0D7E70166}" type="slidenum">
              <a:rPr kumimoji="1" lang="ja-JP" altLang="en-US" smtClean="0"/>
              <a:t>18</a:t>
            </a:fld>
            <a:endParaRPr kumimoji="1" lang="ja-JP" altLang="en-US"/>
          </a:p>
        </p:txBody>
      </p:sp>
    </p:spTree>
    <p:extLst>
      <p:ext uri="{BB962C8B-B14F-4D97-AF65-F5344CB8AC3E}">
        <p14:creationId xmlns:p14="http://schemas.microsoft.com/office/powerpoint/2010/main" val="600851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浴槽水の消毒・遊離残留塩素濃度の測定については、頻繁に測定を行い、１リットルにつき</a:t>
            </a:r>
            <a:r>
              <a:rPr kumimoji="1" lang="en-US" altLang="ja-JP" sz="1400" dirty="0">
                <a:solidFill>
                  <a:schemeClr val="tx1"/>
                </a:solidFill>
                <a:latin typeface="Yu Gothic UI" panose="020B0500000000000000" pitchFamily="50" charset="-128"/>
                <a:ea typeface="Yu Gothic UI" panose="020B0500000000000000" pitchFamily="50" charset="-128"/>
              </a:rPr>
              <a:t>0.4</a:t>
            </a:r>
            <a:r>
              <a:rPr kumimoji="1" lang="ja-JP" altLang="en-US" sz="1400" dirty="0">
                <a:solidFill>
                  <a:schemeClr val="tx1"/>
                </a:solidFill>
                <a:latin typeface="Yu Gothic UI" panose="020B0500000000000000" pitchFamily="50" charset="-128"/>
                <a:ea typeface="Yu Gothic UI" panose="020B0500000000000000" pitchFamily="50" charset="-128"/>
              </a:rPr>
              <a:t>ｍｇ程度に保ち、最大で</a:t>
            </a:r>
            <a:r>
              <a:rPr kumimoji="1" lang="en-US" altLang="ja-JP" sz="1400" dirty="0">
                <a:solidFill>
                  <a:schemeClr val="tx1"/>
                </a:solidFill>
                <a:latin typeface="Yu Gothic UI" panose="020B0500000000000000" pitchFamily="50" charset="-128"/>
                <a:ea typeface="Yu Gothic UI" panose="020B0500000000000000" pitchFamily="50" charset="-128"/>
              </a:rPr>
              <a:t>1</a:t>
            </a:r>
            <a:r>
              <a:rPr kumimoji="1" lang="ja-JP" altLang="en-US" sz="1400" dirty="0">
                <a:solidFill>
                  <a:schemeClr val="tx1"/>
                </a:solidFill>
                <a:latin typeface="Yu Gothic UI" panose="020B0500000000000000" pitchFamily="50" charset="-128"/>
                <a:ea typeface="Yu Gothic UI" panose="020B0500000000000000" pitchFamily="50" charset="-128"/>
              </a:rPr>
              <a:t>リットルにつき</a:t>
            </a:r>
            <a:r>
              <a:rPr kumimoji="1" lang="en-US" altLang="ja-JP" sz="1400" dirty="0">
                <a:solidFill>
                  <a:schemeClr val="tx1"/>
                </a:solidFill>
                <a:latin typeface="Yu Gothic UI" panose="020B0500000000000000" pitchFamily="50" charset="-128"/>
                <a:ea typeface="Yu Gothic UI" panose="020B0500000000000000" pitchFamily="50" charset="-128"/>
              </a:rPr>
              <a:t>1</a:t>
            </a:r>
            <a:r>
              <a:rPr kumimoji="1" lang="ja-JP" altLang="en-US" sz="1400" dirty="0">
                <a:solidFill>
                  <a:schemeClr val="tx1"/>
                </a:solidFill>
                <a:latin typeface="Yu Gothic UI" panose="020B0500000000000000" pitchFamily="50" charset="-128"/>
                <a:ea typeface="Yu Gothic UI" panose="020B0500000000000000" pitchFamily="50" charset="-128"/>
              </a:rPr>
              <a:t>ｍｇを超えないようにしてください。</a:t>
            </a:r>
          </a:p>
        </p:txBody>
      </p:sp>
      <p:sp>
        <p:nvSpPr>
          <p:cNvPr id="4" name="スライド番号プレースホルダー 3"/>
          <p:cNvSpPr>
            <a:spLocks noGrp="1"/>
          </p:cNvSpPr>
          <p:nvPr>
            <p:ph type="sldNum" sz="quarter" idx="5"/>
          </p:nvPr>
        </p:nvSpPr>
        <p:spPr/>
        <p:txBody>
          <a:bodyPr/>
          <a:lstStyle/>
          <a:p>
            <a:fld id="{A9BD5F5E-24B7-4380-957A-5A5FF634E8E4}" type="slidenum">
              <a:rPr kumimoji="1" lang="ja-JP" altLang="en-US" smtClean="0"/>
              <a:t>19</a:t>
            </a:fld>
            <a:endParaRPr kumimoji="1" lang="ja-JP" altLang="en-US"/>
          </a:p>
        </p:txBody>
      </p:sp>
    </p:spTree>
    <p:extLst>
      <p:ext uri="{BB962C8B-B14F-4D97-AF65-F5344CB8AC3E}">
        <p14:creationId xmlns:p14="http://schemas.microsoft.com/office/powerpoint/2010/main" val="4037746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buClr>
                <a:srgbClr val="000000"/>
              </a:buClr>
              <a:buNone/>
            </a:pPr>
            <a:r>
              <a:rPr lang="ja-JP" altLang="en-US" sz="1400" dirty="0">
                <a:solidFill>
                  <a:schemeClr val="tx1"/>
                </a:solidFill>
                <a:latin typeface="Yu Gothic UI" panose="020B0500000000000000" pitchFamily="50" charset="-128"/>
                <a:ea typeface="Yu Gothic UI" panose="020B0500000000000000" pitchFamily="50" charset="-128"/>
              </a:rPr>
              <a:t>身体的拘束等の適正化についてです。</a:t>
            </a:r>
            <a:endParaRPr lang="en-US" altLang="ja-JP" sz="1400" dirty="0">
              <a:solidFill>
                <a:schemeClr val="tx1"/>
              </a:solidFill>
              <a:latin typeface="Yu Gothic UI" panose="020B0500000000000000" pitchFamily="50" charset="-128"/>
              <a:ea typeface="Yu Gothic UI" panose="020B0500000000000000" pitchFamily="50" charset="-128"/>
            </a:endParaRPr>
          </a:p>
          <a:p>
            <a:pPr marL="0" lvl="0" indent="0">
              <a:buClr>
                <a:srgbClr val="000000"/>
              </a:buClr>
              <a:buNone/>
            </a:pPr>
            <a:r>
              <a:rPr lang="ja-JP" altLang="en-US" sz="1400" dirty="0">
                <a:solidFill>
                  <a:schemeClr val="tx1"/>
                </a:solidFill>
                <a:latin typeface="Yu Gothic UI" panose="020B0500000000000000" pitchFamily="50" charset="-128"/>
                <a:ea typeface="Yu Gothic UI" panose="020B0500000000000000" pitchFamily="50" charset="-128"/>
              </a:rPr>
              <a:t>入所者又は他の入所者等の生命又は身体を保護するため緊急やむを得ない場合を除き、身体的拘束その他入所者の行動を制限する行為を行ってはならないとされています。</a:t>
            </a:r>
            <a:endParaRPr lang="en-US" altLang="ja-JP" sz="1400" dirty="0">
              <a:solidFill>
                <a:schemeClr val="tx1"/>
              </a:solidFill>
              <a:latin typeface="Yu Gothic UI" panose="020B0500000000000000" pitchFamily="50" charset="-128"/>
              <a:ea typeface="Yu Gothic UI" panose="020B0500000000000000" pitchFamily="50" charset="-128"/>
            </a:endParaRPr>
          </a:p>
          <a:p>
            <a:pPr marL="0" lvl="0" indent="0">
              <a:buClr>
                <a:srgbClr val="000000"/>
              </a:buClr>
              <a:buNone/>
            </a:pPr>
            <a:r>
              <a:rPr lang="ja-JP" altLang="en-US" sz="1400" dirty="0">
                <a:solidFill>
                  <a:schemeClr val="tx1"/>
                </a:solidFill>
                <a:latin typeface="Yu Gothic UI" panose="020B0500000000000000" pitchFamily="50" charset="-128"/>
                <a:ea typeface="Yu Gothic UI" panose="020B0500000000000000" pitchFamily="50" charset="-128"/>
              </a:rPr>
              <a:t>しかし、「切迫性」「非代替性」「一時性」の</a:t>
            </a:r>
            <a:r>
              <a:rPr lang="en-US" altLang="ja-JP" sz="1400" dirty="0">
                <a:solidFill>
                  <a:schemeClr val="tx1"/>
                </a:solidFill>
                <a:latin typeface="Yu Gothic UI" panose="020B0500000000000000" pitchFamily="50" charset="-128"/>
                <a:ea typeface="Yu Gothic UI" panose="020B0500000000000000" pitchFamily="50" charset="-128"/>
              </a:rPr>
              <a:t>3</a:t>
            </a:r>
            <a:r>
              <a:rPr lang="ja-JP" altLang="en-US" sz="1400" dirty="0" err="1">
                <a:solidFill>
                  <a:schemeClr val="tx1"/>
                </a:solidFill>
                <a:latin typeface="Yu Gothic UI" panose="020B0500000000000000" pitchFamily="50" charset="-128"/>
                <a:ea typeface="Yu Gothic UI" panose="020B0500000000000000" pitchFamily="50" charset="-128"/>
              </a:rPr>
              <a:t>つの</a:t>
            </a:r>
            <a:r>
              <a:rPr lang="ja-JP" altLang="en-US" sz="1400" dirty="0">
                <a:solidFill>
                  <a:schemeClr val="tx1"/>
                </a:solidFill>
                <a:latin typeface="Yu Gothic UI" panose="020B0500000000000000" pitchFamily="50" charset="-128"/>
                <a:ea typeface="Yu Gothic UI" panose="020B0500000000000000" pitchFamily="50" charset="-128"/>
              </a:rPr>
              <a:t>要件を満たし、かつ身体拘束等適正化委員会等において必要性を極めて慎重に行った上で、身体拘束せざるを得ないと判断した場合のみ認められます。</a:t>
            </a:r>
            <a:endParaRPr lang="en-US" altLang="ja-JP" sz="1400" dirty="0">
              <a:solidFill>
                <a:schemeClr val="tx1"/>
              </a:solidFill>
              <a:latin typeface="Yu Gothic UI" panose="020B0500000000000000" pitchFamily="50" charset="-128"/>
              <a:ea typeface="Yu Gothic UI" panose="020B0500000000000000"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1" lang="ja-JP" altLang="en-US" sz="1400" dirty="0">
                <a:solidFill>
                  <a:schemeClr val="tx1"/>
                </a:solidFill>
                <a:latin typeface="Yu Gothic UI" panose="020B0500000000000000" pitchFamily="50" charset="-128"/>
                <a:ea typeface="Yu Gothic UI" panose="020B0500000000000000" pitchFamily="50" charset="-128"/>
              </a:rPr>
              <a:t>また、</a:t>
            </a:r>
            <a:r>
              <a:rPr lang="ja-JP" altLang="en-US" sz="1400" dirty="0">
                <a:solidFill>
                  <a:schemeClr val="tx1"/>
                </a:solidFill>
                <a:latin typeface="Yu Gothic UI" panose="020B0500000000000000" pitchFamily="50" charset="-128"/>
                <a:ea typeface="Yu Gothic UI" panose="020B0500000000000000" pitchFamily="50" charset="-128"/>
              </a:rPr>
              <a:t>身体的拘束等を行う場合には、「その態様及び時間、その際の入所者の心身の状況並びに緊急やむを得ない理由を記録しなければならない」とされています。今年度、介護老人保健施設、介護医療院において医師が診療録に記載していない施設がありましたが、介護老人保健施設、介護医療院につきましては、医師が診療録に記載しなければならないとされていますので、ご注意ください。</a:t>
            </a:r>
            <a:endParaRPr lang="en-US" altLang="ja-JP" sz="1400" dirty="0">
              <a:solidFill>
                <a:schemeClr val="tx1"/>
              </a:solidFill>
              <a:latin typeface="Yu Gothic UI" panose="020B0500000000000000" pitchFamily="50" charset="-128"/>
              <a:ea typeface="Yu Gothic UI" panose="020B0500000000000000" pitchFamily="50" charset="-128"/>
            </a:endParaRPr>
          </a:p>
          <a:p>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a:t>
            </a:fld>
            <a:endParaRPr kumimoji="1" lang="ja-JP" altLang="en-US"/>
          </a:p>
        </p:txBody>
      </p:sp>
    </p:spTree>
    <p:extLst>
      <p:ext uri="{BB962C8B-B14F-4D97-AF65-F5344CB8AC3E}">
        <p14:creationId xmlns:p14="http://schemas.microsoft.com/office/powerpoint/2010/main" val="3210681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5C0F0-871D-F3E1-4EDE-DA4679C8E92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4BEA9A-DAE6-656E-60D0-E8A7BB106A6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B30DAD-573A-D8FF-F347-BD11A7D13621}"/>
              </a:ext>
            </a:extLst>
          </p:cNvPr>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測定の頻度については、入浴施設の衛生管理の手引きに記載のあるとおり、１時間ごとあるいは２時間ごとなどで行ってください。</a:t>
            </a:r>
          </a:p>
        </p:txBody>
      </p:sp>
      <p:sp>
        <p:nvSpPr>
          <p:cNvPr id="4" name="スライド番号プレースホルダー 3">
            <a:extLst>
              <a:ext uri="{FF2B5EF4-FFF2-40B4-BE49-F238E27FC236}">
                <a16:creationId xmlns:a16="http://schemas.microsoft.com/office/drawing/2014/main" id="{DB7830B2-F0A1-3408-C019-1560A4E78AB4}"/>
              </a:ext>
            </a:extLst>
          </p:cNvPr>
          <p:cNvSpPr>
            <a:spLocks noGrp="1"/>
          </p:cNvSpPr>
          <p:nvPr>
            <p:ph type="sldNum" sz="quarter" idx="5"/>
          </p:nvPr>
        </p:nvSpPr>
        <p:spPr/>
        <p:txBody>
          <a:bodyPr/>
          <a:lstStyle/>
          <a:p>
            <a:fld id="{A9BD5F5E-24B7-4380-957A-5A5FF634E8E4}" type="slidenum">
              <a:rPr kumimoji="1" lang="ja-JP" altLang="en-US" smtClean="0"/>
              <a:t>20</a:t>
            </a:fld>
            <a:endParaRPr kumimoji="1" lang="ja-JP" altLang="en-US"/>
          </a:p>
        </p:txBody>
      </p:sp>
    </p:spTree>
    <p:extLst>
      <p:ext uri="{BB962C8B-B14F-4D97-AF65-F5344CB8AC3E}">
        <p14:creationId xmlns:p14="http://schemas.microsoft.com/office/powerpoint/2010/main" val="2773672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64CF1-2E90-95FC-CE9A-02A9D40B86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58B637-D7FE-DDEA-E299-E513683642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BDFEE94-C06C-74A8-CCE0-B7C6631FC821}"/>
              </a:ext>
            </a:extLst>
          </p:cNvPr>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その外の衛生措置については、記載のあるとおり、浴槽水の入れ替え、貯湯槽の温度、貯湯槽と集毛器とシャワーヘッドとホースの清掃、衛生措置に関する点検結果の保管についてご対応ください。</a:t>
            </a:r>
            <a:endParaRPr kumimoji="1" lang="en-US" altLang="ja-JP" sz="1400" dirty="0">
              <a:solidFill>
                <a:schemeClr val="tx1"/>
              </a:solidFill>
              <a:latin typeface="Yu Gothic UI" panose="020B0500000000000000" pitchFamily="50" charset="-128"/>
              <a:ea typeface="Yu Gothic UI" panose="020B0500000000000000" pitchFamily="50" charset="-128"/>
            </a:endParaRPr>
          </a:p>
          <a:p>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8E47ACC4-5D43-C1E9-E3A6-4D1007554B06}"/>
              </a:ext>
            </a:extLst>
          </p:cNvPr>
          <p:cNvSpPr>
            <a:spLocks noGrp="1"/>
          </p:cNvSpPr>
          <p:nvPr>
            <p:ph type="sldNum" sz="quarter" idx="5"/>
          </p:nvPr>
        </p:nvSpPr>
        <p:spPr/>
        <p:txBody>
          <a:bodyPr/>
          <a:lstStyle/>
          <a:p>
            <a:fld id="{A9BD5F5E-24B7-4380-957A-5A5FF634E8E4}" type="slidenum">
              <a:rPr kumimoji="1" lang="ja-JP" altLang="en-US" smtClean="0"/>
              <a:t>21</a:t>
            </a:fld>
            <a:endParaRPr kumimoji="1" lang="ja-JP" altLang="en-US"/>
          </a:p>
        </p:txBody>
      </p:sp>
    </p:spTree>
    <p:extLst>
      <p:ext uri="{BB962C8B-B14F-4D97-AF65-F5344CB8AC3E}">
        <p14:creationId xmlns:p14="http://schemas.microsoft.com/office/powerpoint/2010/main" val="640979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今年度は、入浴前・入浴中・入浴後に残留塩素濃度の測定が必要な設備があるにもかかわらず測定していない施設、残留塩素濃度が</a:t>
            </a:r>
            <a:r>
              <a:rPr kumimoji="1" lang="en-US" altLang="ja-JP" sz="1400" dirty="0">
                <a:solidFill>
                  <a:schemeClr val="tx1"/>
                </a:solidFill>
                <a:latin typeface="Yu Gothic UI" panose="020B0500000000000000" pitchFamily="50" charset="-128"/>
                <a:ea typeface="Yu Gothic UI" panose="020B0500000000000000" pitchFamily="50" charset="-128"/>
              </a:rPr>
              <a:t>0.4</a:t>
            </a:r>
            <a:r>
              <a:rPr kumimoji="1" lang="ja-JP" altLang="en-US" sz="1400" dirty="0">
                <a:solidFill>
                  <a:schemeClr val="tx1"/>
                </a:solidFill>
                <a:latin typeface="Yu Gothic UI" panose="020B0500000000000000" pitchFamily="50" charset="-128"/>
                <a:ea typeface="Yu Gothic UI" panose="020B0500000000000000" pitchFamily="50" charset="-128"/>
              </a:rPr>
              <a:t>未満、または</a:t>
            </a:r>
            <a:r>
              <a:rPr kumimoji="1" lang="en-US" altLang="ja-JP" sz="1400" dirty="0">
                <a:solidFill>
                  <a:schemeClr val="tx1"/>
                </a:solidFill>
                <a:latin typeface="Yu Gothic UI" panose="020B0500000000000000" pitchFamily="50" charset="-128"/>
                <a:ea typeface="Yu Gothic UI" panose="020B0500000000000000" pitchFamily="50" charset="-128"/>
              </a:rPr>
              <a:t>1.0</a:t>
            </a:r>
            <a:r>
              <a:rPr kumimoji="1" lang="ja-JP" altLang="en-US" sz="1400" dirty="0">
                <a:solidFill>
                  <a:schemeClr val="tx1"/>
                </a:solidFill>
                <a:latin typeface="Yu Gothic UI" panose="020B0500000000000000" pitchFamily="50" charset="-128"/>
                <a:ea typeface="Yu Gothic UI" panose="020B0500000000000000" pitchFamily="50" charset="-128"/>
              </a:rPr>
              <a:t>以上となっている施設、</a:t>
            </a:r>
            <a:r>
              <a:rPr lang="ja-JP" altLang="en-US" sz="1400" kern="0" dirty="0">
                <a:solidFill>
                  <a:schemeClr val="tx1"/>
                </a:solidFill>
                <a:latin typeface="Yu Gothic UI" panose="020B0500000000000000" pitchFamily="50" charset="-128"/>
                <a:ea typeface="Yu Gothic UI" panose="020B0500000000000000" pitchFamily="50" charset="-128"/>
              </a:rPr>
              <a:t>貯湯槽が</a:t>
            </a:r>
            <a:r>
              <a:rPr lang="en-US" altLang="ja-JP" sz="1400" kern="0" dirty="0">
                <a:solidFill>
                  <a:schemeClr val="tx1"/>
                </a:solidFill>
                <a:latin typeface="Yu Gothic UI" panose="020B0500000000000000" pitchFamily="50" charset="-128"/>
                <a:ea typeface="Yu Gothic UI" panose="020B0500000000000000" pitchFamily="50" charset="-128"/>
              </a:rPr>
              <a:t>60℃</a:t>
            </a:r>
            <a:r>
              <a:rPr lang="ja-JP" altLang="en-US" sz="1400" kern="0" dirty="0">
                <a:solidFill>
                  <a:schemeClr val="tx1"/>
                </a:solidFill>
                <a:latin typeface="Yu Gothic UI" panose="020B0500000000000000" pitchFamily="50" charset="-128"/>
                <a:ea typeface="Yu Gothic UI" panose="020B0500000000000000" pitchFamily="50" charset="-128"/>
              </a:rPr>
              <a:t>未満となっており、浴槽水の消毒に準じて消毒されていない施設</a:t>
            </a:r>
            <a:r>
              <a:rPr kumimoji="1" lang="ja-JP" altLang="en-US" sz="1400" dirty="0">
                <a:solidFill>
                  <a:schemeClr val="tx1"/>
                </a:solidFill>
                <a:latin typeface="Yu Gothic UI" panose="020B0500000000000000" pitchFamily="50" charset="-128"/>
                <a:ea typeface="Yu Gothic UI" panose="020B0500000000000000" pitchFamily="50" charset="-128"/>
              </a:rPr>
              <a:t>、集毛器の清掃を毎日行っていないもしくは行った記録がない施設がありました。</a:t>
            </a: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22</a:t>
            </a:fld>
            <a:endParaRPr kumimoji="1" lang="ja-JP" altLang="en-US"/>
          </a:p>
        </p:txBody>
      </p:sp>
    </p:spTree>
    <p:extLst>
      <p:ext uri="{BB962C8B-B14F-4D97-AF65-F5344CB8AC3E}">
        <p14:creationId xmlns:p14="http://schemas.microsoft.com/office/powerpoint/2010/main" val="1337879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solidFill>
                  <a:schemeClr val="tx1"/>
                </a:solidFill>
                <a:latin typeface="Yu Gothic UI" panose="020B0500000000000000" pitchFamily="50" charset="-128"/>
                <a:ea typeface="Yu Gothic UI" panose="020B0500000000000000" pitchFamily="50" charset="-128"/>
              </a:rPr>
              <a:t>次に、リスクマネジメント</a:t>
            </a:r>
            <a:r>
              <a:rPr lang="en-US" altLang="ja-JP" sz="1400" dirty="0">
                <a:solidFill>
                  <a:schemeClr val="tx1"/>
                </a:solidFill>
                <a:latin typeface="Yu Gothic UI" panose="020B0500000000000000" pitchFamily="50" charset="-128"/>
                <a:ea typeface="Yu Gothic UI" panose="020B0500000000000000" pitchFamily="50" charset="-128"/>
              </a:rPr>
              <a:t>(</a:t>
            </a:r>
            <a:r>
              <a:rPr lang="ja-JP" altLang="en-US" sz="1400" dirty="0">
                <a:solidFill>
                  <a:schemeClr val="tx1"/>
                </a:solidFill>
                <a:latin typeface="Yu Gothic UI" panose="020B0500000000000000" pitchFamily="50" charset="-128"/>
                <a:ea typeface="Yu Gothic UI" panose="020B0500000000000000" pitchFamily="50" charset="-128"/>
              </a:rPr>
              <a:t>事故防止</a:t>
            </a:r>
            <a:r>
              <a:rPr lang="en-US" altLang="ja-JP" sz="1400" dirty="0">
                <a:solidFill>
                  <a:schemeClr val="tx1"/>
                </a:solidFill>
                <a:latin typeface="Yu Gothic UI" panose="020B0500000000000000" pitchFamily="50" charset="-128"/>
                <a:ea typeface="Yu Gothic UI" panose="020B0500000000000000" pitchFamily="50" charset="-128"/>
              </a:rPr>
              <a:t>)</a:t>
            </a:r>
            <a:r>
              <a:rPr lang="ja-JP" altLang="en-US" sz="1400" dirty="0">
                <a:solidFill>
                  <a:schemeClr val="tx1"/>
                </a:solidFill>
                <a:latin typeface="Yu Gothic UI" panose="020B0500000000000000" pitchFamily="50" charset="-128"/>
                <a:ea typeface="Yu Gothic UI" panose="020B0500000000000000" pitchFamily="50" charset="-128"/>
              </a:rPr>
              <a:t>についてです。</a:t>
            </a:r>
            <a:endParaRPr lang="en-US" altLang="ja-JP" sz="1400" dirty="0">
              <a:solidFill>
                <a:schemeClr val="tx1"/>
              </a:solidFill>
              <a:latin typeface="Yu Gothic UI" panose="020B0500000000000000" pitchFamily="50" charset="-128"/>
              <a:ea typeface="Yu Gothic UI" panose="020B0500000000000000" pitchFamily="50" charset="-128"/>
            </a:endParaRPr>
          </a:p>
          <a:p>
            <a:r>
              <a:rPr lang="ja-JP" altLang="en-US" sz="1400" dirty="0">
                <a:solidFill>
                  <a:schemeClr val="tx1"/>
                </a:solidFill>
                <a:latin typeface="Yu Gothic UI" panose="020B0500000000000000" pitchFamily="50" charset="-128"/>
                <a:ea typeface="Yu Gothic UI" panose="020B0500000000000000" pitchFamily="50" charset="-128"/>
              </a:rPr>
              <a:t>事故発生の防止のための指針を整備をいただいているところですが、こちらにお示しした指針に盛り込む項目について、記載内容が不足している施設がありましたので、こちらも再度、指針の記載内容のご確認をお願いいたします。</a:t>
            </a: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23</a:t>
            </a:fld>
            <a:endParaRPr kumimoji="1" lang="ja-JP" altLang="en-US"/>
          </a:p>
        </p:txBody>
      </p:sp>
    </p:spTree>
    <p:extLst>
      <p:ext uri="{BB962C8B-B14F-4D97-AF65-F5344CB8AC3E}">
        <p14:creationId xmlns:p14="http://schemas.microsoft.com/office/powerpoint/2010/main" val="1343592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solidFill>
                  <a:schemeClr val="tx1"/>
                </a:solidFill>
                <a:latin typeface="Yu Gothic UI" panose="020B0500000000000000" pitchFamily="50" charset="-128"/>
                <a:ea typeface="Yu Gothic UI" panose="020B0500000000000000" pitchFamily="50" charset="-128"/>
              </a:rPr>
              <a:t>事故発生の防止のための従業者に対する研修についてですが、定期的な教育を年</a:t>
            </a:r>
            <a:r>
              <a:rPr lang="en-US" altLang="ja-JP" sz="1400" dirty="0">
                <a:solidFill>
                  <a:schemeClr val="tx1"/>
                </a:solidFill>
                <a:latin typeface="Yu Gothic UI" panose="020B0500000000000000" pitchFamily="50" charset="-128"/>
                <a:ea typeface="Yu Gothic UI" panose="020B0500000000000000" pitchFamily="50" charset="-128"/>
              </a:rPr>
              <a:t>2</a:t>
            </a:r>
            <a:r>
              <a:rPr lang="ja-JP" altLang="en-US" sz="1400" dirty="0">
                <a:solidFill>
                  <a:schemeClr val="tx1"/>
                </a:solidFill>
                <a:latin typeface="Yu Gothic UI" panose="020B0500000000000000" pitchFamily="50" charset="-128"/>
                <a:ea typeface="Yu Gothic UI" panose="020B0500000000000000" pitchFamily="50" charset="-128"/>
              </a:rPr>
              <a:t>回以上のところを年</a:t>
            </a:r>
            <a:r>
              <a:rPr lang="en-US" altLang="ja-JP" sz="1400" dirty="0">
                <a:solidFill>
                  <a:schemeClr val="tx1"/>
                </a:solidFill>
                <a:latin typeface="Yu Gothic UI" panose="020B0500000000000000" pitchFamily="50" charset="-128"/>
                <a:ea typeface="Yu Gothic UI" panose="020B0500000000000000" pitchFamily="50" charset="-128"/>
              </a:rPr>
              <a:t>1</a:t>
            </a:r>
            <a:r>
              <a:rPr lang="ja-JP" altLang="en-US" sz="1400" dirty="0">
                <a:solidFill>
                  <a:schemeClr val="tx1"/>
                </a:solidFill>
                <a:latin typeface="Yu Gothic UI" panose="020B0500000000000000" pitchFamily="50" charset="-128"/>
                <a:ea typeface="Yu Gothic UI" panose="020B0500000000000000" pitchFamily="50" charset="-128"/>
              </a:rPr>
              <a:t>回の実施であったり、</a:t>
            </a:r>
            <a:r>
              <a:rPr lang="ja-JP" altLang="en-US" sz="1400" kern="0" dirty="0">
                <a:solidFill>
                  <a:schemeClr val="tx1"/>
                </a:solidFill>
                <a:latin typeface="Yu Gothic UI" panose="020B0500000000000000" pitchFamily="50" charset="-128"/>
                <a:ea typeface="Yu Gothic UI" panose="020B0500000000000000" pitchFamily="50" charset="-128"/>
              </a:rPr>
              <a:t>新規採用時の研修を実施していない、</a:t>
            </a:r>
            <a:r>
              <a:rPr lang="ja-JP" altLang="en-US" sz="1400" dirty="0">
                <a:solidFill>
                  <a:schemeClr val="tx1"/>
                </a:solidFill>
                <a:latin typeface="Yu Gothic UI" panose="020B0500000000000000" pitchFamily="50" charset="-128"/>
                <a:ea typeface="Yu Gothic UI" panose="020B0500000000000000" pitchFamily="50" charset="-128"/>
              </a:rPr>
              <a:t>研修記録が確認できない施設がありましたので、確実な実施と記録をお願いいたします。</a:t>
            </a: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24</a:t>
            </a:fld>
            <a:endParaRPr kumimoji="1" lang="ja-JP" altLang="en-US"/>
          </a:p>
        </p:txBody>
      </p:sp>
    </p:spTree>
    <p:extLst>
      <p:ext uri="{BB962C8B-B14F-4D97-AF65-F5344CB8AC3E}">
        <p14:creationId xmlns:p14="http://schemas.microsoft.com/office/powerpoint/2010/main" val="3430252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buClr>
                <a:srgbClr val="000000"/>
              </a:buClr>
              <a:buNone/>
            </a:pPr>
            <a:r>
              <a:rPr kumimoji="1" lang="ja-JP" altLang="en-US" sz="1400" dirty="0">
                <a:solidFill>
                  <a:schemeClr val="tx1"/>
                </a:solidFill>
                <a:latin typeface="Yu Gothic UI" panose="020B0500000000000000" pitchFamily="50" charset="-128"/>
                <a:ea typeface="Yu Gothic UI" panose="020B0500000000000000" pitchFamily="50" charset="-128"/>
              </a:rPr>
              <a:t>また、</a:t>
            </a:r>
            <a:r>
              <a:rPr lang="ja-JP" altLang="en-US" sz="1400" dirty="0">
                <a:solidFill>
                  <a:schemeClr val="tx1"/>
                </a:solidFill>
                <a:latin typeface="Yu Gothic UI" panose="020B0500000000000000" pitchFamily="50" charset="-128"/>
                <a:ea typeface="Yu Gothic UI" panose="020B0500000000000000" pitchFamily="50" charset="-128"/>
              </a:rPr>
              <a:t>サービスの提供により事故が発生した場合は、速やかに市町、入所者の家族等に連絡を行うこととなっております。</a:t>
            </a:r>
            <a:endParaRPr lang="en-US" altLang="ja-JP" sz="1400" dirty="0">
              <a:solidFill>
                <a:schemeClr val="tx1"/>
              </a:solidFill>
              <a:latin typeface="Yu Gothic UI" panose="020B0500000000000000" pitchFamily="50" charset="-128"/>
              <a:ea typeface="Yu Gothic UI" panose="020B05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Yu Gothic UI" panose="020B0500000000000000" pitchFamily="50" charset="-128"/>
                <a:ea typeface="Yu Gothic UI" panose="020B0500000000000000" pitchFamily="50" charset="-128"/>
              </a:rPr>
              <a:t>市町村への報告は、県の「指定介護保険サービス事業者における事故発生時の報告マニュアル」に沿って対応をお願いいたします。</a:t>
            </a:r>
            <a:endParaRPr lang="en-US" altLang="ja-JP" sz="1400" dirty="0">
              <a:solidFill>
                <a:schemeClr val="tx1"/>
              </a:solidFill>
              <a:latin typeface="Yu Gothic UI" panose="020B0500000000000000" pitchFamily="50" charset="-128"/>
              <a:ea typeface="Yu Gothic UI" panose="020B05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Yu Gothic UI" panose="020B0500000000000000" pitchFamily="50" charset="-128"/>
                <a:ea typeface="Yu Gothic UI" panose="020B0500000000000000" pitchFamily="50" charset="-128"/>
              </a:rPr>
              <a:t>事故報告を行う範囲ですが、医師（施設の勤務医、配置医師を含む）の診断を受け投薬、処置等何らかの治療を行った場合は、事故報告の対象となります。</a:t>
            </a:r>
          </a:p>
          <a:p>
            <a:r>
              <a:rPr kumimoji="1" lang="ja-JP" altLang="en-US" sz="1400" dirty="0">
                <a:solidFill>
                  <a:schemeClr val="tx1"/>
                </a:solidFill>
                <a:latin typeface="Yu Gothic UI" panose="020B0500000000000000" pitchFamily="50" charset="-128"/>
                <a:ea typeface="Yu Gothic UI" panose="020B0500000000000000" pitchFamily="50" charset="-128"/>
              </a:rPr>
              <a:t>運営指導において、</a:t>
            </a:r>
            <a:r>
              <a:rPr lang="ja-JP" altLang="en-US" sz="1400" kern="0" dirty="0">
                <a:solidFill>
                  <a:schemeClr val="tx1"/>
                </a:solidFill>
                <a:latin typeface="Yu Gothic UI" panose="020B0500000000000000" pitchFamily="50" charset="-128"/>
                <a:ea typeface="Yu Gothic UI" panose="020B0500000000000000" pitchFamily="50" charset="-128"/>
              </a:rPr>
              <a:t>市町への報告が必要な事故が報告されていない事例がありましたので、確実な報告をお願いいたします。</a:t>
            </a: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25</a:t>
            </a:fld>
            <a:endParaRPr kumimoji="1" lang="ja-JP" altLang="en-US"/>
          </a:p>
        </p:txBody>
      </p:sp>
    </p:spTree>
    <p:extLst>
      <p:ext uri="{BB962C8B-B14F-4D97-AF65-F5344CB8AC3E}">
        <p14:creationId xmlns:p14="http://schemas.microsoft.com/office/powerpoint/2010/main" val="594550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令和６年度に介護施設等からあった事故報告をまとめたものです。</a:t>
            </a:r>
            <a:endParaRPr kumimoji="1" lang="en-US" altLang="ja-JP" sz="1400" dirty="0">
              <a:solidFill>
                <a:schemeClr val="tx1"/>
              </a:solidFill>
              <a:latin typeface="Yu Gothic UI" panose="020B0500000000000000" pitchFamily="50" charset="-128"/>
              <a:ea typeface="Yu Gothic UI" panose="020B0500000000000000" pitchFamily="50" charset="-128"/>
            </a:endParaRPr>
          </a:p>
          <a:p>
            <a:r>
              <a:rPr lang="ja-JP" altLang="en-US" sz="1400" dirty="0">
                <a:solidFill>
                  <a:schemeClr val="tx1"/>
                </a:solidFill>
                <a:latin typeface="Yu Gothic UI" panose="020B0500000000000000" pitchFamily="50" charset="-128"/>
                <a:ea typeface="Yu Gothic UI" panose="020B0500000000000000" pitchFamily="50" charset="-128"/>
              </a:rPr>
              <a:t>介護保険施設及び施設・居住系サービスの事故報告件数は</a:t>
            </a:r>
            <a:r>
              <a:rPr lang="en-US" altLang="ja-JP" sz="1400" dirty="0">
                <a:solidFill>
                  <a:schemeClr val="tx1"/>
                </a:solidFill>
                <a:latin typeface="Yu Gothic UI" panose="020B0500000000000000" pitchFamily="50" charset="-128"/>
                <a:ea typeface="Yu Gothic UI" panose="020B0500000000000000" pitchFamily="50" charset="-128"/>
              </a:rPr>
              <a:t>2,029</a:t>
            </a:r>
            <a:r>
              <a:rPr lang="ja-JP" altLang="en-US" sz="1400" dirty="0">
                <a:solidFill>
                  <a:schemeClr val="tx1"/>
                </a:solidFill>
                <a:latin typeface="Yu Gothic UI" panose="020B0500000000000000" pitchFamily="50" charset="-128"/>
                <a:ea typeface="Yu Gothic UI" panose="020B0500000000000000" pitchFamily="50" charset="-128"/>
              </a:rPr>
              <a:t>件あり、要介護度別にみると「要介護３」が最も多い状況となっています。</a:t>
            </a: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26</a:t>
            </a:fld>
            <a:endParaRPr kumimoji="1" lang="ja-JP" altLang="en-US"/>
          </a:p>
        </p:txBody>
      </p:sp>
    </p:spTree>
    <p:extLst>
      <p:ext uri="{BB962C8B-B14F-4D97-AF65-F5344CB8AC3E}">
        <p14:creationId xmlns:p14="http://schemas.microsoft.com/office/powerpoint/2010/main" val="3781139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また、発生時間別にみると、</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7 </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時」の</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151 </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件が最も多く、次いで「</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6</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時」の</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128 </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件、「</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9 </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時」の</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123 </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件となっています。</a:t>
            </a: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27</a:t>
            </a:fld>
            <a:endParaRPr kumimoji="1" lang="ja-JP" altLang="en-US"/>
          </a:p>
        </p:txBody>
      </p:sp>
    </p:spTree>
    <p:extLst>
      <p:ext uri="{BB962C8B-B14F-4D97-AF65-F5344CB8AC3E}">
        <p14:creationId xmlns:p14="http://schemas.microsoft.com/office/powerpoint/2010/main" val="1275715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事故の発生場所としては、「居室（個室）」</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776 </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件（</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38.2</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％）が最も多く、次いで「食堂等共用部」</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535</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件（</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26.4</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％）、「居室（多床室）」</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266 </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件（</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13.1</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％）となっています。</a:t>
            </a: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28</a:t>
            </a:fld>
            <a:endParaRPr kumimoji="1" lang="ja-JP" altLang="en-US"/>
          </a:p>
        </p:txBody>
      </p:sp>
    </p:spTree>
    <p:extLst>
      <p:ext uri="{BB962C8B-B14F-4D97-AF65-F5344CB8AC3E}">
        <p14:creationId xmlns:p14="http://schemas.microsoft.com/office/powerpoint/2010/main" val="2057073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事故種別では、</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「転倒」による事故報告件数は</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1,011 </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件（</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49.8</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％）、「転落」による件数は</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171 </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件（</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8.4</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％）であり、「転倒」「転落」が全体の約</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6 </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割を占めています。</a:t>
            </a:r>
          </a:p>
          <a:p>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「誤薬・与薬漏れ等」による事故報告件数は</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271 </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件（</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13.4</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％）となっています。事故の詳細を見ると、他者の薬を投薬した事例、服用のタイミングを誤って投薬した事例、重複して投薬した事例、中止の指示があった薬の投薬を続けていた事例が見られました。</a:t>
            </a:r>
          </a:p>
          <a:p>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「誤嚥・窒息」による事故報告件数は</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36</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件（</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1.8</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％）であり、前年（</a:t>
            </a:r>
            <a:r>
              <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48</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件）に比べると、減少傾向となっています。事故の詳細を見ると、食事介助中・介助直後の事故、トロミ剤等を使用していたが誤嚥・窒息が起こった事例が見られました。また、誤嚥・窒息の事故は、ほとんどが入院・死亡に至る重大事故となっています。</a:t>
            </a:r>
            <a:endPar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endParaRPr>
          </a:p>
          <a:p>
            <a:endParaRPr kumimoji="1" lang="en-US" altLang="ja-JP" sz="1400" b="0" i="0" u="none" strike="noStrike" kern="1200" baseline="0" dirty="0">
              <a:solidFill>
                <a:schemeClr val="tx1"/>
              </a:solidFill>
              <a:latin typeface="Yu Gothic UI" panose="020B0500000000000000" pitchFamily="50" charset="-128"/>
              <a:ea typeface="Yu Gothic UI" panose="020B0500000000000000" pitchFamily="50" charset="-128"/>
              <a:cs typeface="+mn-cs"/>
            </a:endParaRPr>
          </a:p>
          <a:p>
            <a:r>
              <a:rPr kumimoji="1" lang="ja-JP" altLang="en-US" sz="1400" dirty="0">
                <a:solidFill>
                  <a:schemeClr val="tx1"/>
                </a:solidFill>
                <a:latin typeface="Yu Gothic UI" panose="020B0500000000000000" pitchFamily="50" charset="-128"/>
                <a:ea typeface="Yu Gothic UI" panose="020B0500000000000000" pitchFamily="50" charset="-128"/>
              </a:rPr>
              <a:t>提出された事故報告書の中には、原因分析をしっかりと行い、具体的に再発防止策を記載できているものも多くありますが、原因分析を十分に行わず、対象者は異なりますが同じ内容の再発防止策を記載している事例や当該対象者への対策のみの記載となっている施設等が見られるため、</a:t>
            </a:r>
            <a:r>
              <a:rPr kumimoji="1" lang="ja-JP" altLang="en-US" sz="1400" b="0" i="0" u="none" strike="noStrike" kern="1200" baseline="0" dirty="0">
                <a:solidFill>
                  <a:schemeClr val="tx1"/>
                </a:solidFill>
                <a:latin typeface="Yu Gothic UI" panose="020B0500000000000000" pitchFamily="50" charset="-128"/>
                <a:ea typeface="Yu Gothic UI" panose="020B0500000000000000" pitchFamily="50" charset="-128"/>
                <a:cs typeface="+mn-cs"/>
              </a:rPr>
              <a:t>原因分析を行ったうえで、同様の事故を他利用者で起こらないようにするための対策を多職種で検討し、再発防止に努めていただければと思います。</a:t>
            </a: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29</a:t>
            </a:fld>
            <a:endParaRPr kumimoji="1" lang="ja-JP" altLang="en-US"/>
          </a:p>
        </p:txBody>
      </p:sp>
    </p:spTree>
    <p:extLst>
      <p:ext uri="{BB962C8B-B14F-4D97-AF65-F5344CB8AC3E}">
        <p14:creationId xmlns:p14="http://schemas.microsoft.com/office/powerpoint/2010/main" val="662459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solidFill>
                  <a:schemeClr val="tx1"/>
                </a:solidFill>
                <a:latin typeface="Yu Gothic UI" panose="020B0500000000000000" pitchFamily="50" charset="-128"/>
                <a:ea typeface="Yu Gothic UI" panose="020B0500000000000000" pitchFamily="50" charset="-128"/>
              </a:rPr>
              <a:t>既に各施設において、身体的拘束等の適正化のための指針を整備していただいているかと思います。指針に盛り込む項目は以下の内容となりますが、今年度、伺った施設において、指針の項目が不足している施設がありました。再度、指針の内容について確認をお願いいたします。</a:t>
            </a: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a:t>
            </a:fld>
            <a:endParaRPr kumimoji="1" lang="ja-JP" altLang="en-US"/>
          </a:p>
        </p:txBody>
      </p:sp>
    </p:spTree>
    <p:extLst>
      <p:ext uri="{BB962C8B-B14F-4D97-AF65-F5344CB8AC3E}">
        <p14:creationId xmlns:p14="http://schemas.microsoft.com/office/powerpoint/2010/main" val="159060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次に、高齢者虐待についてです。</a:t>
            </a:r>
            <a:endParaRPr kumimoji="1" lang="en-US" altLang="ja-JP" sz="1400" dirty="0">
              <a:solidFill>
                <a:schemeClr val="tx1"/>
              </a:solidFill>
              <a:latin typeface="Yu Gothic UI" panose="020B0500000000000000" pitchFamily="50" charset="-128"/>
              <a:ea typeface="Yu Gothic UI" panose="020B0500000000000000" pitchFamily="50" charset="-128"/>
            </a:endParaRPr>
          </a:p>
          <a:p>
            <a:r>
              <a:rPr kumimoji="1" lang="ja-JP" altLang="en-US" sz="1400" dirty="0">
                <a:solidFill>
                  <a:schemeClr val="tx1"/>
                </a:solidFill>
                <a:latin typeface="Yu Gothic UI" panose="020B0500000000000000" pitchFamily="50" charset="-128"/>
                <a:ea typeface="Yu Gothic UI" panose="020B0500000000000000" pitchFamily="50" charset="-128"/>
              </a:rPr>
              <a:t>養介護施設従事者による高齢者虐待に関する令和</a:t>
            </a:r>
            <a:r>
              <a:rPr kumimoji="1" lang="en-US" altLang="ja-JP" sz="1400" dirty="0">
                <a:solidFill>
                  <a:schemeClr val="tx1"/>
                </a:solidFill>
                <a:latin typeface="Yu Gothic UI" panose="020B0500000000000000" pitchFamily="50" charset="-128"/>
                <a:ea typeface="Yu Gothic UI" panose="020B0500000000000000" pitchFamily="50" charset="-128"/>
              </a:rPr>
              <a:t>6</a:t>
            </a:r>
            <a:r>
              <a:rPr kumimoji="1" lang="ja-JP" altLang="en-US" sz="1400" dirty="0">
                <a:solidFill>
                  <a:schemeClr val="tx1"/>
                </a:solidFill>
                <a:latin typeface="Yu Gothic UI" panose="020B0500000000000000" pitchFamily="50" charset="-128"/>
                <a:ea typeface="Yu Gothic UI" panose="020B0500000000000000" pitchFamily="50" charset="-128"/>
              </a:rPr>
              <a:t>年度の状況です。</a:t>
            </a:r>
            <a:endParaRPr kumimoji="1" lang="en-US" altLang="ja-JP" sz="1400" dirty="0">
              <a:solidFill>
                <a:schemeClr val="tx1"/>
              </a:solidFill>
              <a:latin typeface="Yu Gothic UI" panose="020B0500000000000000" pitchFamily="50" charset="-128"/>
              <a:ea typeface="Yu Gothic UI" panose="020B0500000000000000" pitchFamily="50" charset="-128"/>
            </a:endParaRPr>
          </a:p>
          <a:p>
            <a:r>
              <a:rPr kumimoji="1" lang="ja-JP" altLang="en-US" sz="1400" dirty="0">
                <a:solidFill>
                  <a:schemeClr val="tx1"/>
                </a:solidFill>
                <a:latin typeface="Yu Gothic UI" panose="020B0500000000000000" pitchFamily="50" charset="-128"/>
                <a:ea typeface="Yu Gothic UI" panose="020B0500000000000000" pitchFamily="50" charset="-128"/>
              </a:rPr>
              <a:t>令和</a:t>
            </a:r>
            <a:r>
              <a:rPr kumimoji="1" lang="en-US" altLang="ja-JP" sz="1400" dirty="0">
                <a:solidFill>
                  <a:schemeClr val="tx1"/>
                </a:solidFill>
                <a:latin typeface="Yu Gothic UI" panose="020B0500000000000000" pitchFamily="50" charset="-128"/>
                <a:ea typeface="Yu Gothic UI" panose="020B0500000000000000" pitchFamily="50" charset="-128"/>
              </a:rPr>
              <a:t>6</a:t>
            </a:r>
            <a:r>
              <a:rPr kumimoji="1" lang="ja-JP" altLang="en-US" sz="1400" dirty="0">
                <a:solidFill>
                  <a:schemeClr val="tx1"/>
                </a:solidFill>
                <a:latin typeface="Yu Gothic UI" panose="020B0500000000000000" pitchFamily="50" charset="-128"/>
                <a:ea typeface="Yu Gothic UI" panose="020B0500000000000000" pitchFamily="50" charset="-128"/>
              </a:rPr>
              <a:t>年度の香川県内における市町又は県で受け付けた相談・通報は</a:t>
            </a:r>
            <a:r>
              <a:rPr kumimoji="1" lang="en-US" altLang="ja-JP" sz="1400" dirty="0">
                <a:solidFill>
                  <a:schemeClr val="tx1"/>
                </a:solidFill>
                <a:latin typeface="Yu Gothic UI" panose="020B0500000000000000" pitchFamily="50" charset="-128"/>
                <a:ea typeface="Yu Gothic UI" panose="020B0500000000000000" pitchFamily="50" charset="-128"/>
              </a:rPr>
              <a:t>39</a:t>
            </a:r>
            <a:r>
              <a:rPr kumimoji="1" lang="ja-JP" altLang="en-US" sz="1400" dirty="0">
                <a:solidFill>
                  <a:schemeClr val="tx1"/>
                </a:solidFill>
                <a:latin typeface="Yu Gothic UI" panose="020B0500000000000000" pitchFamily="50" charset="-128"/>
                <a:ea typeface="Yu Gothic UI" panose="020B0500000000000000" pitchFamily="50" charset="-128"/>
              </a:rPr>
              <a:t>件あり、虐待と判断した件数は</a:t>
            </a:r>
            <a:r>
              <a:rPr kumimoji="1" lang="en-US" altLang="ja-JP" sz="1400" dirty="0">
                <a:solidFill>
                  <a:schemeClr val="tx1"/>
                </a:solidFill>
                <a:latin typeface="Yu Gothic UI" panose="020B0500000000000000" pitchFamily="50" charset="-128"/>
                <a:ea typeface="Yu Gothic UI" panose="020B0500000000000000" pitchFamily="50" charset="-128"/>
              </a:rPr>
              <a:t>7</a:t>
            </a:r>
            <a:r>
              <a:rPr kumimoji="1" lang="ja-JP" altLang="en-US" sz="1400" dirty="0">
                <a:solidFill>
                  <a:schemeClr val="tx1"/>
                </a:solidFill>
                <a:latin typeface="Yu Gothic UI" panose="020B0500000000000000" pitchFamily="50" charset="-128"/>
                <a:ea typeface="Yu Gothic UI" panose="020B0500000000000000" pitchFamily="50" charset="-128"/>
              </a:rPr>
              <a:t>件（</a:t>
            </a:r>
            <a:r>
              <a:rPr kumimoji="1" lang="en-US" altLang="ja-JP" sz="1400" dirty="0">
                <a:solidFill>
                  <a:schemeClr val="tx1"/>
                </a:solidFill>
                <a:latin typeface="Yu Gothic UI" panose="020B0500000000000000" pitchFamily="50" charset="-128"/>
                <a:ea typeface="Yu Gothic UI" panose="020B0500000000000000" pitchFamily="50" charset="-128"/>
              </a:rPr>
              <a:t>7</a:t>
            </a:r>
            <a:r>
              <a:rPr kumimoji="1" lang="ja-JP" altLang="en-US" sz="1400" dirty="0">
                <a:solidFill>
                  <a:schemeClr val="tx1"/>
                </a:solidFill>
                <a:latin typeface="Yu Gothic UI" panose="020B0500000000000000" pitchFamily="50" charset="-128"/>
                <a:ea typeface="Yu Gothic UI" panose="020B0500000000000000" pitchFamily="50" charset="-128"/>
              </a:rPr>
              <a:t>人）でした。</a:t>
            </a:r>
            <a:endParaRPr kumimoji="1" lang="en-US" altLang="ja-JP" sz="1400" dirty="0">
              <a:solidFill>
                <a:schemeClr val="tx1"/>
              </a:solidFill>
              <a:latin typeface="Yu Gothic UI" panose="020B0500000000000000" pitchFamily="50" charset="-128"/>
              <a:ea typeface="Yu Gothic UI" panose="020B0500000000000000" pitchFamily="50" charset="-128"/>
            </a:endParaRPr>
          </a:p>
          <a:p>
            <a:r>
              <a:rPr kumimoji="1" lang="ja-JP" altLang="en-US" sz="1400" dirty="0">
                <a:solidFill>
                  <a:schemeClr val="tx1"/>
                </a:solidFill>
                <a:latin typeface="Yu Gothic UI" panose="020B0500000000000000" pitchFamily="50" charset="-128"/>
                <a:ea typeface="Yu Gothic UI" panose="020B0500000000000000" pitchFamily="50" charset="-128"/>
              </a:rPr>
              <a:t>前年度と比較すると、相談・通報件数は</a:t>
            </a:r>
            <a:r>
              <a:rPr kumimoji="1" lang="en-US" altLang="ja-JP" sz="1400" dirty="0">
                <a:solidFill>
                  <a:schemeClr val="tx1"/>
                </a:solidFill>
                <a:latin typeface="Yu Gothic UI" panose="020B0500000000000000" pitchFamily="50" charset="-128"/>
                <a:ea typeface="Yu Gothic UI" panose="020B0500000000000000" pitchFamily="50" charset="-128"/>
              </a:rPr>
              <a:t>13</a:t>
            </a:r>
            <a:r>
              <a:rPr kumimoji="1" lang="ja-JP" altLang="en-US" sz="1400" dirty="0">
                <a:solidFill>
                  <a:schemeClr val="tx1"/>
                </a:solidFill>
                <a:latin typeface="Yu Gothic UI" panose="020B0500000000000000" pitchFamily="50" charset="-128"/>
                <a:ea typeface="Yu Gothic UI" panose="020B0500000000000000" pitchFamily="50" charset="-128"/>
              </a:rPr>
              <a:t>件増加し、虐待と判断した件数は</a:t>
            </a:r>
            <a:r>
              <a:rPr kumimoji="1" lang="en-US" altLang="ja-JP" sz="1400" dirty="0">
                <a:solidFill>
                  <a:schemeClr val="tx1"/>
                </a:solidFill>
                <a:latin typeface="Yu Gothic UI" panose="020B0500000000000000" pitchFamily="50" charset="-128"/>
                <a:ea typeface="Yu Gothic UI" panose="020B0500000000000000" pitchFamily="50" charset="-128"/>
              </a:rPr>
              <a:t>4</a:t>
            </a:r>
            <a:r>
              <a:rPr kumimoji="1" lang="ja-JP" altLang="en-US" sz="1400" dirty="0">
                <a:solidFill>
                  <a:schemeClr val="tx1"/>
                </a:solidFill>
                <a:latin typeface="Yu Gothic UI" panose="020B0500000000000000" pitchFamily="50" charset="-128"/>
                <a:ea typeface="Yu Gothic UI" panose="020B0500000000000000" pitchFamily="50" charset="-128"/>
              </a:rPr>
              <a:t>件減少しています。</a:t>
            </a: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30</a:t>
            </a:fld>
            <a:endParaRPr kumimoji="1" lang="ja-JP" altLang="en-US"/>
          </a:p>
        </p:txBody>
      </p:sp>
    </p:spTree>
    <p:extLst>
      <p:ext uri="{BB962C8B-B14F-4D97-AF65-F5344CB8AC3E}">
        <p14:creationId xmlns:p14="http://schemas.microsoft.com/office/powerpoint/2010/main" val="4033299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Yu Gothic UI" panose="020B0500000000000000" pitchFamily="50" charset="-128"/>
                <a:ea typeface="Yu Gothic UI" panose="020B0500000000000000" pitchFamily="50" charset="-128"/>
              </a:rPr>
              <a:t>虐待の防止では、「</a:t>
            </a:r>
            <a:r>
              <a:rPr lang="ja-JP" altLang="en-US" sz="1400" kern="0" dirty="0">
                <a:solidFill>
                  <a:schemeClr val="tx1"/>
                </a:solidFill>
                <a:latin typeface="Yu Gothic UI" panose="020B0500000000000000" pitchFamily="50" charset="-128"/>
                <a:ea typeface="Yu Gothic UI" panose="020B0500000000000000" pitchFamily="50" charset="-128"/>
              </a:rPr>
              <a:t>虐待の防止のための対策を検討する委員会</a:t>
            </a:r>
            <a:r>
              <a:rPr kumimoji="1" lang="ja-JP" altLang="en-US" sz="1400" dirty="0">
                <a:solidFill>
                  <a:schemeClr val="tx1"/>
                </a:solidFill>
                <a:latin typeface="Yu Gothic UI" panose="020B0500000000000000" pitchFamily="50" charset="-128"/>
                <a:ea typeface="Yu Gothic UI" panose="020B0500000000000000" pitchFamily="50" charset="-128"/>
              </a:rPr>
              <a:t>」を開催していただいているところですが、「</a:t>
            </a:r>
            <a:r>
              <a:rPr lang="ja-JP" altLang="en-US" sz="1400" kern="0" dirty="0">
                <a:solidFill>
                  <a:schemeClr val="tx1"/>
                </a:solidFill>
                <a:latin typeface="Yu Gothic UI" panose="020B0500000000000000" pitchFamily="50" charset="-128"/>
                <a:ea typeface="Yu Gothic UI" panose="020B0500000000000000" pitchFamily="50" charset="-128"/>
              </a:rPr>
              <a:t>委員会の結果を従業者に周知できていない、十分でない。</a:t>
            </a:r>
            <a:r>
              <a:rPr kumimoji="1" lang="ja-JP" altLang="en-US" sz="1400" dirty="0">
                <a:solidFill>
                  <a:schemeClr val="tx1"/>
                </a:solidFill>
                <a:latin typeface="Yu Gothic UI" panose="020B0500000000000000" pitchFamily="50" charset="-128"/>
                <a:ea typeface="Yu Gothic UI" panose="020B0500000000000000" pitchFamily="50" charset="-128"/>
              </a:rPr>
              <a:t>」という施設がありましたので、委員会の記録と、委員会で検討した結果について、従業者へ周知徹底をお願いいたします。</a:t>
            </a: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31</a:t>
            </a:fld>
            <a:endParaRPr kumimoji="1" lang="ja-JP" altLang="en-US"/>
          </a:p>
        </p:txBody>
      </p:sp>
    </p:spTree>
    <p:extLst>
      <p:ext uri="{BB962C8B-B14F-4D97-AF65-F5344CB8AC3E}">
        <p14:creationId xmlns:p14="http://schemas.microsoft.com/office/powerpoint/2010/main" val="450477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また、「</a:t>
            </a:r>
            <a:r>
              <a:rPr lang="ja-JP" altLang="en-US" sz="1400" dirty="0">
                <a:solidFill>
                  <a:schemeClr val="tx1"/>
                </a:solidFill>
                <a:latin typeface="Yu Gothic UI" panose="020B0500000000000000" pitchFamily="50" charset="-128"/>
                <a:ea typeface="Yu Gothic UI" panose="020B0500000000000000" pitchFamily="50" charset="-128"/>
              </a:rPr>
              <a:t>虐待防止のための指針</a:t>
            </a:r>
            <a:r>
              <a:rPr kumimoji="1" lang="ja-JP" altLang="en-US" sz="1400" dirty="0">
                <a:solidFill>
                  <a:schemeClr val="tx1"/>
                </a:solidFill>
                <a:latin typeface="Yu Gothic UI" panose="020B0500000000000000" pitchFamily="50" charset="-128"/>
                <a:ea typeface="Yu Gothic UI" panose="020B0500000000000000" pitchFamily="50" charset="-128"/>
              </a:rPr>
              <a:t>」について、各施設で整備いただいているところですが、指針へ盛り込む項目について不足している施設がありましたので、指針の内容について、再度確認をお願いいたします。</a:t>
            </a: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32</a:t>
            </a:fld>
            <a:endParaRPr kumimoji="1" lang="ja-JP" altLang="en-US"/>
          </a:p>
        </p:txBody>
      </p:sp>
    </p:spTree>
    <p:extLst>
      <p:ext uri="{BB962C8B-B14F-4D97-AF65-F5344CB8AC3E}">
        <p14:creationId xmlns:p14="http://schemas.microsoft.com/office/powerpoint/2010/main" val="463953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kern="0" dirty="0">
                <a:solidFill>
                  <a:schemeClr val="tx1"/>
                </a:solidFill>
                <a:latin typeface="Yu Gothic UI" panose="020B0500000000000000" pitchFamily="50" charset="-128"/>
                <a:ea typeface="Yu Gothic UI" panose="020B0500000000000000" pitchFamily="50" charset="-128"/>
              </a:rPr>
              <a:t>虐待防止のための研修についてですが、「定期的な教育（年２回以上）及び新規採用時には必ず実施すること」、「研修の実施内容についても記録することが必要」とされていますが、研修の開催が</a:t>
            </a:r>
            <a:r>
              <a:rPr lang="en-US" altLang="ja-JP" sz="1400" kern="0" dirty="0">
                <a:solidFill>
                  <a:schemeClr val="tx1"/>
                </a:solidFill>
                <a:latin typeface="Yu Gothic UI" panose="020B0500000000000000" pitchFamily="50" charset="-128"/>
                <a:ea typeface="Yu Gothic UI" panose="020B0500000000000000" pitchFamily="50" charset="-128"/>
              </a:rPr>
              <a:t>1</a:t>
            </a:r>
            <a:r>
              <a:rPr lang="ja-JP" altLang="en-US" sz="1400" kern="0" dirty="0">
                <a:solidFill>
                  <a:schemeClr val="tx1"/>
                </a:solidFill>
                <a:latin typeface="Yu Gothic UI" panose="020B0500000000000000" pitchFamily="50" charset="-128"/>
                <a:ea typeface="Yu Gothic UI" panose="020B0500000000000000" pitchFamily="50" charset="-128"/>
              </a:rPr>
              <a:t>回のみであったり、新規採用時の研修を実施していない</a:t>
            </a:r>
            <a:r>
              <a:rPr kumimoji="1" lang="ja-JP" altLang="en-US" sz="1400" b="0" i="0" u="none" strike="noStrike" kern="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rPr>
              <a:t>、</a:t>
            </a:r>
            <a:r>
              <a:rPr lang="ja-JP" altLang="en-US" sz="1400" kern="0" dirty="0">
                <a:solidFill>
                  <a:schemeClr val="tx1"/>
                </a:solidFill>
                <a:latin typeface="Yu Gothic UI" panose="020B0500000000000000" pitchFamily="50" charset="-128"/>
                <a:ea typeface="Yu Gothic UI" panose="020B0500000000000000" pitchFamily="50" charset="-128"/>
              </a:rPr>
              <a:t>実施内容について記録されていない施設がありましたので、確実な研修の開催と記録をお願いいたします。</a:t>
            </a: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33</a:t>
            </a:fld>
            <a:endParaRPr kumimoji="1" lang="ja-JP" altLang="en-US"/>
          </a:p>
        </p:txBody>
      </p:sp>
    </p:spTree>
    <p:extLst>
      <p:ext uri="{BB962C8B-B14F-4D97-AF65-F5344CB8AC3E}">
        <p14:creationId xmlns:p14="http://schemas.microsoft.com/office/powerpoint/2010/main" val="2048137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Clr>
                <a:srgbClr val="000000"/>
              </a:buClr>
              <a:buNone/>
            </a:pPr>
            <a:r>
              <a:rPr kumimoji="1" lang="ja-JP" altLang="en-US" sz="1400" dirty="0">
                <a:solidFill>
                  <a:schemeClr val="tx1"/>
                </a:solidFill>
                <a:latin typeface="Yu Gothic UI" panose="020B0500000000000000" pitchFamily="50" charset="-128"/>
                <a:ea typeface="Yu Gothic UI" panose="020B0500000000000000" pitchFamily="50" charset="-128"/>
              </a:rPr>
              <a:t>令和</a:t>
            </a:r>
            <a:r>
              <a:rPr kumimoji="1" lang="en-US" altLang="ja-JP" sz="1400" dirty="0">
                <a:solidFill>
                  <a:schemeClr val="tx1"/>
                </a:solidFill>
                <a:latin typeface="Yu Gothic UI" panose="020B0500000000000000" pitchFamily="50" charset="-128"/>
                <a:ea typeface="Yu Gothic UI" panose="020B0500000000000000" pitchFamily="50" charset="-128"/>
              </a:rPr>
              <a:t>6</a:t>
            </a:r>
            <a:r>
              <a:rPr kumimoji="1" lang="ja-JP" altLang="en-US" sz="1400" dirty="0">
                <a:solidFill>
                  <a:schemeClr val="tx1"/>
                </a:solidFill>
                <a:latin typeface="Yu Gothic UI" panose="020B0500000000000000" pitchFamily="50" charset="-128"/>
                <a:ea typeface="Yu Gothic UI" panose="020B0500000000000000" pitchFamily="50" charset="-128"/>
              </a:rPr>
              <a:t>年度から基準になった、口腔衛生の管理に関することです。大きく分けると４点あります。１点目は、</a:t>
            </a:r>
            <a:r>
              <a:rPr lang="ja-JP" altLang="en-US" sz="1400" dirty="0">
                <a:solidFill>
                  <a:schemeClr val="tx1"/>
                </a:solidFill>
                <a:latin typeface="Yu Gothic UI" panose="020B0500000000000000" pitchFamily="50" charset="-128"/>
                <a:ea typeface="Yu Gothic UI" panose="020B0500000000000000" pitchFamily="50" charset="-128"/>
              </a:rPr>
              <a:t>歯科医師又は歯科医師等の指示を受けた歯科衛生士が、施設の介護職員に対する口腔衛生の管理に係る技術的助言及び指導を年２回以上行うこと。２点目は施設の従業者又は歯科医師等が入所者毎に施設入所時及び月に１回程度の口腔の健康状態の評価を実施すること。３点目は、技術的助言及び指導に基づき、以下の事項を記載した、入所者の口腔衛生の管理体制に係る計画を作成し、必要に応じて見直すこと。</a:t>
            </a:r>
            <a:endParaRPr lang="en-US" altLang="ja-JP" sz="1400" dirty="0">
              <a:solidFill>
                <a:schemeClr val="tx1"/>
              </a:solidFill>
              <a:latin typeface="Yu Gothic UI" panose="020B0500000000000000" pitchFamily="50" charset="-128"/>
              <a:ea typeface="Yu Gothic UI" panose="020B0500000000000000" pitchFamily="50" charset="-128"/>
            </a:endParaRPr>
          </a:p>
          <a:p>
            <a:pPr marL="0" indent="0">
              <a:buClr>
                <a:srgbClr val="000000"/>
              </a:buClr>
              <a:buNone/>
            </a:pPr>
            <a:endParaRPr lang="en-US" altLang="ja-JP" sz="1400" dirty="0">
              <a:solidFill>
                <a:schemeClr val="tx1"/>
              </a:solidFill>
              <a:latin typeface="Yu Gothic UI" panose="020B0500000000000000" pitchFamily="50" charset="-128"/>
              <a:ea typeface="Yu Gothic UI" panose="020B0500000000000000" pitchFamily="50" charset="-128"/>
            </a:endParaRPr>
          </a:p>
          <a:p>
            <a:pPr marL="0" indent="0">
              <a:buNone/>
            </a:pP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34</a:t>
            </a:fld>
            <a:endParaRPr kumimoji="1" lang="ja-JP" altLang="en-US"/>
          </a:p>
        </p:txBody>
      </p:sp>
    </p:spTree>
    <p:extLst>
      <p:ext uri="{BB962C8B-B14F-4D97-AF65-F5344CB8AC3E}">
        <p14:creationId xmlns:p14="http://schemas.microsoft.com/office/powerpoint/2010/main" val="3717892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Clr>
                <a:srgbClr val="000000"/>
              </a:buClr>
              <a:buNone/>
            </a:pPr>
            <a:r>
              <a:rPr kumimoji="1" lang="en-US" altLang="ja-JP" sz="1400" dirty="0">
                <a:solidFill>
                  <a:schemeClr val="tx1"/>
                </a:solidFill>
                <a:latin typeface="Yu Gothic UI" panose="020B0500000000000000" pitchFamily="50" charset="-128"/>
                <a:ea typeface="Yu Gothic UI" panose="020B0500000000000000" pitchFamily="50" charset="-128"/>
              </a:rPr>
              <a:t>4</a:t>
            </a:r>
            <a:r>
              <a:rPr kumimoji="1" lang="ja-JP" altLang="en-US" sz="1400" dirty="0">
                <a:solidFill>
                  <a:schemeClr val="tx1"/>
                </a:solidFill>
                <a:latin typeface="Yu Gothic UI" panose="020B0500000000000000" pitchFamily="50" charset="-128"/>
                <a:ea typeface="Yu Gothic UI" panose="020B0500000000000000" pitchFamily="50" charset="-128"/>
              </a:rPr>
              <a:t>点目は、</a:t>
            </a:r>
            <a:r>
              <a:rPr lang="ja-JP" altLang="en-US" sz="1400" dirty="0">
                <a:solidFill>
                  <a:schemeClr val="tx1"/>
                </a:solidFill>
                <a:latin typeface="Yu Gothic UI" panose="020B0500000000000000" pitchFamily="50" charset="-128"/>
                <a:ea typeface="Yu Gothic UI" panose="020B0500000000000000" pitchFamily="50" charset="-128"/>
              </a:rPr>
              <a:t>技術的助言及び指導は、歯科訪問診療又は訪問歯科衛生指導の実施時間以外の時間帯に行うこと。また、施設と計画に関する技術的助言若しくは指導又は口腔の健康状態の評価を行う歯科医師等においては、実施事項等を文書で取り決めることが定められています。</a:t>
            </a:r>
            <a:endParaRPr lang="en-US" altLang="ja-JP" sz="1400" dirty="0">
              <a:solidFill>
                <a:schemeClr val="tx1"/>
              </a:solidFill>
              <a:latin typeface="Yu Gothic UI" panose="020B0500000000000000" pitchFamily="50" charset="-128"/>
              <a:ea typeface="Yu Gothic UI" panose="020B0500000000000000" pitchFamily="50" charset="-128"/>
            </a:endParaRPr>
          </a:p>
          <a:p>
            <a:pPr marL="0" lvl="0" indent="0" eaLnBrk="0" fontAlgn="base" hangingPunct="0">
              <a:spcBef>
                <a:spcPct val="20000"/>
              </a:spcBef>
              <a:spcAft>
                <a:spcPct val="0"/>
              </a:spcAft>
              <a:buFont typeface="Wingdings" panose="05000000000000000000" pitchFamily="2" charset="2"/>
              <a:buNone/>
              <a:defRPr/>
            </a:pPr>
            <a:r>
              <a:rPr lang="ja-JP" altLang="en-US" sz="1400" dirty="0">
                <a:solidFill>
                  <a:schemeClr val="tx1"/>
                </a:solidFill>
                <a:latin typeface="Yu Gothic UI" panose="020B0500000000000000" pitchFamily="50" charset="-128"/>
                <a:ea typeface="Yu Gothic UI" panose="020B0500000000000000" pitchFamily="50" charset="-128"/>
              </a:rPr>
              <a:t>今年度の指摘事項としては、「</a:t>
            </a:r>
            <a:r>
              <a:rPr lang="ja-JP" altLang="en-US" sz="1400" kern="0" dirty="0">
                <a:solidFill>
                  <a:schemeClr val="tx1"/>
                </a:solidFill>
                <a:latin typeface="Yu Gothic UI" panose="020B0500000000000000" pitchFamily="50" charset="-128"/>
                <a:ea typeface="Yu Gothic UI" panose="020B0500000000000000" pitchFamily="50" charset="-128"/>
              </a:rPr>
              <a:t>介護職員が、歯科医師等から技術的助言及び指導を年２回以上受けていない。」「入所者毎に施設入所時及び月に１回程度、口腔の健康状態の評価を実施していない。」「口腔の健康状態の評価に、口腔衛生管理加算や口腔連携強化加算の様式を使用している。」「入所者の口腔衛生の管理体制に係る計画を作成していない。」「歯科医師等と実施事項等を文書で取り決めていない」ということがありました。まだできていない施設がありましたら、体制を整えていただきますようよろしくお願いします。また、すでにできている施設も、助言及び指導を受けた際には、適宜計画の見直しをお願いします。</a:t>
            </a:r>
            <a:endParaRPr lang="en-US" altLang="ja-JP" sz="1400" dirty="0">
              <a:solidFill>
                <a:schemeClr val="tx1"/>
              </a:solidFill>
              <a:latin typeface="Yu Gothic UI" panose="020B0500000000000000" pitchFamily="50" charset="-128"/>
              <a:ea typeface="Yu Gothic UI" panose="020B0500000000000000" pitchFamily="50" charset="-128"/>
            </a:endParaRPr>
          </a:p>
          <a:p>
            <a:pPr marL="0" indent="0">
              <a:buClr>
                <a:srgbClr val="000000"/>
              </a:buClr>
              <a:buNone/>
            </a:pPr>
            <a:endParaRPr lang="en-US" altLang="ja-JP" sz="1400" dirty="0">
              <a:solidFill>
                <a:schemeClr val="tx1"/>
              </a:solidFill>
              <a:latin typeface="Yu Gothic UI" panose="020B0500000000000000" pitchFamily="50" charset="-128"/>
              <a:ea typeface="Yu Gothic UI" panose="020B0500000000000000" pitchFamily="50" charset="-128"/>
            </a:endParaRPr>
          </a:p>
          <a:p>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35</a:t>
            </a:fld>
            <a:endParaRPr kumimoji="1" lang="ja-JP" altLang="en-US"/>
          </a:p>
        </p:txBody>
      </p:sp>
    </p:spTree>
    <p:extLst>
      <p:ext uri="{BB962C8B-B14F-4D97-AF65-F5344CB8AC3E}">
        <p14:creationId xmlns:p14="http://schemas.microsoft.com/office/powerpoint/2010/main" val="2298067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buClr>
                <a:srgbClr val="000000"/>
              </a:buClr>
              <a:buNone/>
            </a:pPr>
            <a:r>
              <a:rPr kumimoji="1" lang="ja-JP" altLang="en-US" sz="1400" dirty="0">
                <a:solidFill>
                  <a:schemeClr val="tx1"/>
                </a:solidFill>
                <a:latin typeface="Yu Gothic UI" panose="020B0500000000000000" pitchFamily="50" charset="-128"/>
                <a:ea typeface="Yu Gothic UI" panose="020B0500000000000000" pitchFamily="50" charset="-128"/>
              </a:rPr>
              <a:t>令和</a:t>
            </a:r>
            <a:r>
              <a:rPr kumimoji="1" lang="en-US" altLang="ja-JP" sz="1400" dirty="0">
                <a:solidFill>
                  <a:schemeClr val="tx1"/>
                </a:solidFill>
                <a:latin typeface="Yu Gothic UI" panose="020B0500000000000000" pitchFamily="50" charset="-128"/>
                <a:ea typeface="Yu Gothic UI" panose="020B0500000000000000" pitchFamily="50" charset="-128"/>
              </a:rPr>
              <a:t>6</a:t>
            </a:r>
            <a:r>
              <a:rPr kumimoji="1" lang="ja-JP" altLang="en-US" sz="1400" dirty="0">
                <a:solidFill>
                  <a:schemeClr val="tx1"/>
                </a:solidFill>
                <a:latin typeface="Yu Gothic UI" panose="020B0500000000000000" pitchFamily="50" charset="-128"/>
                <a:ea typeface="Yu Gothic UI" panose="020B0500000000000000" pitchFamily="50" charset="-128"/>
              </a:rPr>
              <a:t>年度から基準になった、栄養管理に関することです。</a:t>
            </a:r>
            <a:endParaRPr kumimoji="1" lang="en-US" altLang="ja-JP" sz="1400" dirty="0">
              <a:solidFill>
                <a:schemeClr val="tx1"/>
              </a:solidFill>
              <a:latin typeface="Yu Gothic UI" panose="020B0500000000000000" pitchFamily="50" charset="-128"/>
              <a:ea typeface="Yu Gothic UI" panose="020B0500000000000000" pitchFamily="50" charset="-128"/>
            </a:endParaRPr>
          </a:p>
          <a:p>
            <a:pPr marL="0" lvl="0" indent="0">
              <a:buNone/>
            </a:pPr>
            <a:r>
              <a:rPr lang="ja-JP" altLang="en-US" sz="1400" dirty="0">
                <a:solidFill>
                  <a:schemeClr val="tx1"/>
                </a:solidFill>
                <a:latin typeface="Yu Gothic UI" panose="020B0500000000000000" pitchFamily="50" charset="-128"/>
                <a:ea typeface="Yu Gothic UI" panose="020B0500000000000000" pitchFamily="50" charset="-128"/>
              </a:rPr>
              <a:t>入所者の栄養状態の維持及び改善を図り、自立した日常生活を営むことができるよう、各入所者の状態に応じた栄養管理を計画的に行わなければならないとされています。</a:t>
            </a:r>
            <a:endParaRPr lang="en-US" altLang="ja-JP" sz="1400" kern="1200" dirty="0">
              <a:solidFill>
                <a:schemeClr val="tx1"/>
              </a:solidFill>
              <a:latin typeface="Yu Gothic UI" panose="020B0500000000000000" pitchFamily="50" charset="-128"/>
              <a:ea typeface="Yu Gothic UI" panose="020B0500000000000000" pitchFamily="50" charset="-128"/>
            </a:endParaRPr>
          </a:p>
          <a:p>
            <a:pPr marL="0" lvl="0" indent="0">
              <a:buNone/>
            </a:pPr>
            <a:r>
              <a:rPr lang="ja-JP" altLang="en-US" sz="1400" kern="1200" dirty="0">
                <a:solidFill>
                  <a:schemeClr val="tx1"/>
                </a:solidFill>
                <a:latin typeface="Yu Gothic UI" panose="020B0500000000000000" pitchFamily="50" charset="-128"/>
                <a:ea typeface="Yu Gothic UI" panose="020B0500000000000000" pitchFamily="50" charset="-128"/>
              </a:rPr>
              <a:t>「</a:t>
            </a:r>
            <a:r>
              <a:rPr lang="ja-JP" altLang="en-US" sz="1400" kern="0" dirty="0">
                <a:solidFill>
                  <a:schemeClr val="tx1"/>
                </a:solidFill>
                <a:latin typeface="Yu Gothic UI" panose="020B0500000000000000" pitchFamily="50" charset="-128"/>
                <a:ea typeface="Yu Gothic UI" panose="020B0500000000000000" pitchFamily="50" charset="-128"/>
              </a:rPr>
              <a:t>入所時栄養リスクの把握（栄養スクリーニング）が入所後遅くとも</a:t>
            </a:r>
            <a:r>
              <a:rPr lang="en-US" altLang="ja-JP" sz="1400" kern="0" dirty="0">
                <a:solidFill>
                  <a:schemeClr val="tx1"/>
                </a:solidFill>
                <a:latin typeface="Yu Gothic UI" panose="020B0500000000000000" pitchFamily="50" charset="-128"/>
                <a:ea typeface="Yu Gothic UI" panose="020B0500000000000000" pitchFamily="50" charset="-128"/>
              </a:rPr>
              <a:t>1</a:t>
            </a:r>
            <a:r>
              <a:rPr lang="ja-JP" altLang="en-US" sz="1400" kern="0" dirty="0">
                <a:solidFill>
                  <a:schemeClr val="tx1"/>
                </a:solidFill>
                <a:latin typeface="Yu Gothic UI" panose="020B0500000000000000" pitchFamily="50" charset="-128"/>
                <a:ea typeface="Yu Gothic UI" panose="020B0500000000000000" pitchFamily="50" charset="-128"/>
              </a:rPr>
              <a:t>週間以内に実施されていない」「栄養ケア計画が作成されていない」「低栄養状態のリスクレベルに応じたモニタリングが実施されていない」</a:t>
            </a:r>
            <a:r>
              <a:rPr kumimoji="1" lang="ja-JP" altLang="en-US" sz="1400" kern="0" dirty="0">
                <a:solidFill>
                  <a:schemeClr val="tx1"/>
                </a:solidFill>
                <a:latin typeface="Yu Gothic UI" panose="020B0500000000000000" pitchFamily="50" charset="-128"/>
                <a:ea typeface="Yu Gothic UI" panose="020B0500000000000000" pitchFamily="50" charset="-128"/>
              </a:rPr>
              <a:t>施設がありましたので、入所者の状態に応じた栄養管理を行うようにお願いいたします。</a:t>
            </a:r>
            <a:endParaRPr lang="en-US" altLang="ja-JP" sz="1400" kern="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36</a:t>
            </a:fld>
            <a:endParaRPr kumimoji="1" lang="ja-JP" altLang="en-US"/>
          </a:p>
        </p:txBody>
      </p:sp>
    </p:spTree>
    <p:extLst>
      <p:ext uri="{BB962C8B-B14F-4D97-AF65-F5344CB8AC3E}">
        <p14:creationId xmlns:p14="http://schemas.microsoft.com/office/powerpoint/2010/main" val="1371055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医行為についてです。介護職員等が医行為を行う場合には、これらの通知等を参考にしてください。</a:t>
            </a: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37</a:t>
            </a:fld>
            <a:endParaRPr kumimoji="1" lang="ja-JP" altLang="en-US"/>
          </a:p>
        </p:txBody>
      </p:sp>
    </p:spTree>
    <p:extLst>
      <p:ext uri="{BB962C8B-B14F-4D97-AF65-F5344CB8AC3E}">
        <p14:creationId xmlns:p14="http://schemas.microsoft.com/office/powerpoint/2010/main" val="3713654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1A3F3-EE63-C34F-91F9-003B9A8500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E4FD52-05B6-7158-1126-2C5D6894BB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2DEE36-9709-C18D-CC00-6F06B0B33F64}"/>
              </a:ext>
            </a:extLst>
          </p:cNvPr>
          <p:cNvSpPr>
            <a:spLocks noGrp="1"/>
          </p:cNvSpPr>
          <p:nvPr>
            <p:ph type="body" idx="1"/>
          </p:nvPr>
        </p:nvSpPr>
        <p:spPr/>
        <p:txBody>
          <a:bodyPr/>
          <a:lstStyle/>
          <a:p>
            <a:r>
              <a:rPr kumimoji="1" lang="ja-JP" altLang="en-US" sz="1400" dirty="0">
                <a:solidFill>
                  <a:schemeClr val="tx1"/>
                </a:solidFill>
                <a:latin typeface="Yu Gothic UI" panose="020B0500000000000000" pitchFamily="50" charset="-128"/>
                <a:ea typeface="Yu Gothic UI" panose="020B0500000000000000" pitchFamily="50" charset="-128"/>
              </a:rPr>
              <a:t>服薬介助については、３条件を満たしていること、事前の本人または家族の具体的な依頼に基づいて実施する点に留意してください。</a:t>
            </a:r>
          </a:p>
        </p:txBody>
      </p:sp>
      <p:sp>
        <p:nvSpPr>
          <p:cNvPr id="4" name="スライド番号プレースホルダー 3">
            <a:extLst>
              <a:ext uri="{FF2B5EF4-FFF2-40B4-BE49-F238E27FC236}">
                <a16:creationId xmlns:a16="http://schemas.microsoft.com/office/drawing/2014/main" id="{B65B5E51-33A5-179C-159C-18177B002548}"/>
              </a:ext>
            </a:extLst>
          </p:cNvPr>
          <p:cNvSpPr>
            <a:spLocks noGrp="1"/>
          </p:cNvSpPr>
          <p:nvPr>
            <p:ph type="sldNum" sz="quarter" idx="10"/>
          </p:nvPr>
        </p:nvSpPr>
        <p:spPr/>
        <p:txBody>
          <a:bodyPr/>
          <a:lstStyle/>
          <a:p>
            <a:fld id="{5F87390C-9A67-4B82-A94E-DFB0D7E70166}" type="slidenum">
              <a:rPr kumimoji="1" lang="ja-JP" altLang="en-US" smtClean="0"/>
              <a:t>38</a:t>
            </a:fld>
            <a:endParaRPr kumimoji="1" lang="ja-JP" altLang="en-US"/>
          </a:p>
        </p:txBody>
      </p:sp>
    </p:spTree>
    <p:extLst>
      <p:ext uri="{BB962C8B-B14F-4D97-AF65-F5344CB8AC3E}">
        <p14:creationId xmlns:p14="http://schemas.microsoft.com/office/powerpoint/2010/main" val="1519257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Yu Gothic UI" panose="020B0500000000000000" pitchFamily="50" charset="-128"/>
                <a:ea typeface="Yu Gothic UI" panose="020B0500000000000000" pitchFamily="50" charset="-128"/>
              </a:rPr>
              <a:t>今年度の指摘事項としては、事前に本人又は家族から依頼があったことが確認できない、</a:t>
            </a:r>
            <a:r>
              <a:rPr lang="ja-JP" altLang="en-US" sz="1400" kern="0" dirty="0">
                <a:solidFill>
                  <a:schemeClr val="tx1"/>
                </a:solidFill>
                <a:latin typeface="Yu Gothic UI" panose="020B0500000000000000" pitchFamily="50" charset="-128"/>
                <a:ea typeface="Yu Gothic UI" panose="020B0500000000000000" pitchFamily="50" charset="-128"/>
              </a:rPr>
              <a:t>医師、歯科医師、看護師が</a:t>
            </a:r>
            <a:r>
              <a:rPr lang="en-US" altLang="ja-JP" sz="1400" kern="0" dirty="0">
                <a:solidFill>
                  <a:schemeClr val="tx1"/>
                </a:solidFill>
                <a:latin typeface="Yu Gothic UI" panose="020B0500000000000000" pitchFamily="50" charset="-128"/>
                <a:ea typeface="Yu Gothic UI" panose="020B0500000000000000" pitchFamily="50" charset="-128"/>
              </a:rPr>
              <a:t>3</a:t>
            </a:r>
            <a:r>
              <a:rPr lang="ja-JP" altLang="en-US" sz="1400" kern="0" dirty="0">
                <a:solidFill>
                  <a:schemeClr val="tx1"/>
                </a:solidFill>
                <a:latin typeface="Yu Gothic UI" panose="020B0500000000000000" pitchFamily="50" charset="-128"/>
                <a:ea typeface="Yu Gothic UI" panose="020B0500000000000000" pitchFamily="50" charset="-128"/>
              </a:rPr>
              <a:t>要件を満たしていると確認したことが確認できない、</a:t>
            </a:r>
            <a:r>
              <a:rPr kumimoji="1" lang="ja-JP" altLang="en-US" sz="1400" dirty="0">
                <a:solidFill>
                  <a:schemeClr val="tx1"/>
                </a:solidFill>
                <a:latin typeface="Yu Gothic UI" panose="020B0500000000000000" pitchFamily="50" charset="-128"/>
                <a:ea typeface="Yu Gothic UI" panose="020B0500000000000000" pitchFamily="50" charset="-128"/>
              </a:rPr>
              <a:t>同意書はあるが内容が不足しているということがありました。</a:t>
            </a: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39</a:t>
            </a:fld>
            <a:endParaRPr kumimoji="1" lang="ja-JP" altLang="en-US"/>
          </a:p>
        </p:txBody>
      </p:sp>
    </p:spTree>
    <p:extLst>
      <p:ext uri="{BB962C8B-B14F-4D97-AF65-F5344CB8AC3E}">
        <p14:creationId xmlns:p14="http://schemas.microsoft.com/office/powerpoint/2010/main" val="660305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Yu Gothic UI" panose="020B0500000000000000" pitchFamily="50" charset="-128"/>
                <a:ea typeface="Yu Gothic UI" panose="020B0500000000000000" pitchFamily="50" charset="-128"/>
              </a:rPr>
              <a:t>身体的拘束等の適正化のための研修については、「定期的な教育（年</a:t>
            </a:r>
            <a:r>
              <a:rPr lang="en-US" altLang="ja-JP" sz="1400" dirty="0">
                <a:solidFill>
                  <a:schemeClr val="tx1"/>
                </a:solidFill>
                <a:latin typeface="Yu Gothic UI" panose="020B0500000000000000" pitchFamily="50" charset="-128"/>
                <a:ea typeface="Yu Gothic UI" panose="020B0500000000000000" pitchFamily="50" charset="-128"/>
              </a:rPr>
              <a:t>2</a:t>
            </a:r>
            <a:r>
              <a:rPr lang="ja-JP" altLang="en-US" sz="1400" dirty="0">
                <a:solidFill>
                  <a:schemeClr val="tx1"/>
                </a:solidFill>
                <a:latin typeface="Yu Gothic UI" panose="020B0500000000000000" pitchFamily="50" charset="-128"/>
                <a:ea typeface="Yu Gothic UI" panose="020B0500000000000000" pitchFamily="50" charset="-128"/>
              </a:rPr>
              <a:t>回以上）及び新規採用時には必ず実施すること」とされており、研修の実施内容についても記録することが必要となります。今年度、運営指導において、新規採用時に研修が実施されていない施設、また記録が残されていない施設がありましたので、実施及び記録を必ずしていただくよう、お願いいたします。</a:t>
            </a:r>
            <a:endParaRPr lang="en-US" altLang="ja-JP" sz="1400" dirty="0">
              <a:solidFill>
                <a:schemeClr val="tx1"/>
              </a:solidFill>
              <a:latin typeface="Yu Gothic UI" panose="020B0500000000000000" pitchFamily="50" charset="-128"/>
              <a:ea typeface="Yu Gothic UI" panose="020B05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Yu Gothic UI" panose="020B0500000000000000" pitchFamily="50" charset="-128"/>
                <a:ea typeface="Yu Gothic UI" panose="020B0500000000000000" pitchFamily="50" charset="-128"/>
              </a:rPr>
              <a:t>また委員会は</a:t>
            </a:r>
            <a:r>
              <a:rPr kumimoji="1" lang="en-US" altLang="ja-JP" sz="1400" dirty="0">
                <a:solidFill>
                  <a:schemeClr val="tx1"/>
                </a:solidFill>
                <a:latin typeface="Yu Gothic UI" panose="020B0500000000000000" pitchFamily="50" charset="-128"/>
                <a:ea typeface="Yu Gothic UI" panose="020B0500000000000000" pitchFamily="50" charset="-128"/>
              </a:rPr>
              <a:t>3</a:t>
            </a:r>
            <a:r>
              <a:rPr kumimoji="1" lang="ja-JP" altLang="en-US" sz="1400" dirty="0">
                <a:solidFill>
                  <a:schemeClr val="tx1"/>
                </a:solidFill>
                <a:latin typeface="Yu Gothic UI" panose="020B0500000000000000" pitchFamily="50" charset="-128"/>
                <a:ea typeface="Yu Gothic UI" panose="020B0500000000000000" pitchFamily="50" charset="-128"/>
              </a:rPr>
              <a:t>月に</a:t>
            </a:r>
            <a:r>
              <a:rPr kumimoji="1" lang="en-US" altLang="ja-JP" sz="1400" dirty="0">
                <a:solidFill>
                  <a:schemeClr val="tx1"/>
                </a:solidFill>
                <a:latin typeface="Yu Gothic UI" panose="020B0500000000000000" pitchFamily="50" charset="-128"/>
                <a:ea typeface="Yu Gothic UI" panose="020B0500000000000000" pitchFamily="50" charset="-128"/>
              </a:rPr>
              <a:t>1</a:t>
            </a:r>
            <a:r>
              <a:rPr kumimoji="1" lang="ja-JP" altLang="en-US" sz="1400" dirty="0">
                <a:solidFill>
                  <a:schemeClr val="tx1"/>
                </a:solidFill>
                <a:latin typeface="Yu Gothic UI" panose="020B0500000000000000" pitchFamily="50" charset="-128"/>
                <a:ea typeface="Yu Gothic UI" panose="020B0500000000000000" pitchFamily="50" charset="-128"/>
              </a:rPr>
              <a:t>回以上開催するとともにその結果について介護職員その他の従業員に周知徹底を図ることが必要です。今年度の運営指導において、委員会の周知の内容が不十分な施設がありましたので、委員会での検討内容がわかるような周知をお願いいたします。</a:t>
            </a: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4</a:t>
            </a:fld>
            <a:endParaRPr kumimoji="1" lang="ja-JP" altLang="en-US"/>
          </a:p>
        </p:txBody>
      </p:sp>
    </p:spTree>
    <p:extLst>
      <p:ext uri="{BB962C8B-B14F-4D97-AF65-F5344CB8AC3E}">
        <p14:creationId xmlns:p14="http://schemas.microsoft.com/office/powerpoint/2010/main" val="197632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1" lang="ja-JP" altLang="en-US" sz="1400" dirty="0">
                <a:solidFill>
                  <a:schemeClr val="tx1"/>
                </a:solidFill>
                <a:latin typeface="Yu Gothic UI" panose="020B0500000000000000" pitchFamily="50" charset="-128"/>
                <a:ea typeface="Yu Gothic UI" panose="020B0500000000000000" pitchFamily="50" charset="-128"/>
              </a:rPr>
              <a:t>また、緊急やむを得ず身体拘束を行う場合には、</a:t>
            </a:r>
            <a:r>
              <a:rPr lang="ja-JP" altLang="en-US" sz="1400" dirty="0">
                <a:solidFill>
                  <a:schemeClr val="tx1"/>
                </a:solidFill>
                <a:latin typeface="Yu Gothic UI" panose="020B0500000000000000" pitchFamily="50" charset="-128"/>
                <a:ea typeface="Yu Gothic UI" panose="020B0500000000000000" pitchFamily="50" charset="-128"/>
              </a:rPr>
              <a:t>その態様及び時間、その際の入所者の心身の状況並びに緊急やむを得ない理由を記録する必要があります。そして、利用者本人や家族に対して、身体拘束の内容、目的、理由、拘束の時間、時間帯、期間等をできる限り詳細に説明し、十分な理解を得るよう努めなければなりません。</a:t>
            </a:r>
            <a:endParaRPr lang="en-US" altLang="ja-JP" sz="1400" dirty="0">
              <a:solidFill>
                <a:schemeClr val="tx1"/>
              </a:solidFill>
              <a:latin typeface="Yu Gothic UI" panose="020B0500000000000000" pitchFamily="50" charset="-128"/>
              <a:ea typeface="Yu Gothic UI" panose="020B0500000000000000" pitchFamily="50" charset="-128"/>
            </a:endParaRPr>
          </a:p>
          <a:p>
            <a:pPr marL="0" lvl="0" indent="0">
              <a:buClr>
                <a:srgbClr val="000000"/>
              </a:buClr>
              <a:buNone/>
            </a:pPr>
            <a:r>
              <a:rPr lang="ja-JP" altLang="en-US" sz="1400" kern="0" dirty="0">
                <a:solidFill>
                  <a:schemeClr val="tx1"/>
                </a:solidFill>
                <a:latin typeface="Yu Gothic UI" panose="020B0500000000000000" pitchFamily="50" charset="-128"/>
                <a:ea typeface="Yu Gothic UI" panose="020B0500000000000000" pitchFamily="50" charset="-128"/>
              </a:rPr>
              <a:t>やむを得ず身体的拘束等を実施する場合に、身体的拘束等の実施に当たって組織等として</a:t>
            </a:r>
            <a:r>
              <a:rPr lang="en-US" altLang="ja-JP" sz="1400" kern="0" dirty="0">
                <a:solidFill>
                  <a:schemeClr val="tx1"/>
                </a:solidFill>
                <a:latin typeface="Yu Gothic UI" panose="020B0500000000000000" pitchFamily="50" charset="-128"/>
                <a:ea typeface="Yu Gothic UI" panose="020B0500000000000000" pitchFamily="50" charset="-128"/>
              </a:rPr>
              <a:t>3</a:t>
            </a:r>
            <a:r>
              <a:rPr lang="ja-JP" altLang="en-US" sz="1400" kern="0" dirty="0">
                <a:solidFill>
                  <a:schemeClr val="tx1"/>
                </a:solidFill>
                <a:latin typeface="Yu Gothic UI" panose="020B0500000000000000" pitchFamily="50" charset="-128"/>
                <a:ea typeface="Yu Gothic UI" panose="020B0500000000000000" pitchFamily="50" charset="-128"/>
              </a:rPr>
              <a:t>要件（切迫性、非代替性、一時性）の確認等の手続きを行った記録や入所者の心身の状況の記録がい施設もありますので、これらの項目を記録するようお願いいたします。</a:t>
            </a: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5</a:t>
            </a:fld>
            <a:endParaRPr kumimoji="1" lang="ja-JP" altLang="en-US"/>
          </a:p>
        </p:txBody>
      </p:sp>
    </p:spTree>
    <p:extLst>
      <p:ext uri="{BB962C8B-B14F-4D97-AF65-F5344CB8AC3E}">
        <p14:creationId xmlns:p14="http://schemas.microsoft.com/office/powerpoint/2010/main" val="1036925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EE44B-4465-C2C4-5B6E-B3052D1A4B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6BF3DFD-7961-58EA-F370-9D624E3DF54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77E167-3380-7AFE-CD40-2CBBBBA762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1" lang="ja-JP" altLang="en-US" sz="1400" dirty="0">
                <a:solidFill>
                  <a:schemeClr val="tx1"/>
                </a:solidFill>
                <a:latin typeface="Yu Gothic UI" panose="020B0500000000000000" pitchFamily="50" charset="-128"/>
                <a:ea typeface="Yu Gothic UI" panose="020B0500000000000000" pitchFamily="50" charset="-128"/>
              </a:rPr>
              <a:t>また、身体拘束に係る手続きや適正化のための体制の整備が行われていない場合、身体拘束廃止未実施減算が適用され、利用者または入所者全員について所定単位数から減算されます。</a:t>
            </a:r>
            <a:endParaRPr kumimoji="1" lang="en-US" altLang="ja-JP" sz="1400" dirty="0">
              <a:solidFill>
                <a:schemeClr val="tx1"/>
              </a:solidFill>
              <a:latin typeface="Yu Gothic UI" panose="020B0500000000000000" pitchFamily="50" charset="-128"/>
              <a:ea typeface="Yu Gothic UI" panose="020B0500000000000000"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ja-JP" altLang="en-US" sz="1400" dirty="0">
                <a:solidFill>
                  <a:schemeClr val="tx1"/>
                </a:solidFill>
                <a:latin typeface="Yu Gothic UI" panose="020B0500000000000000" pitchFamily="50" charset="-128"/>
                <a:ea typeface="Yu Gothic UI" panose="020B0500000000000000" pitchFamily="50" charset="-128"/>
              </a:rPr>
              <a:t>具体的には、記録を行っていない、身体的拘束等の適正化のための対策を検討する委員会を３月に１回以上開催していない、身体的拘束等の適正化のための指針を整備していない又は身体的拘束等の適正化のための定期的な研修を実施していない事実が生じた場合に減算となりますので、各事業所においては、各サービスと施設の基準を改めて確認したうえで、身体的拘束等の適正化に努めていただきますようお願いいたします。</a:t>
            </a:r>
            <a:endParaRPr kumimoji="1" lang="en-US" altLang="ja-JP" sz="1400" dirty="0">
              <a:solidFill>
                <a:schemeClr val="tx1"/>
              </a:solidFill>
              <a:latin typeface="Yu Gothic UI" panose="020B0500000000000000" pitchFamily="50" charset="-128"/>
              <a:ea typeface="Yu Gothic UI" panose="020B0500000000000000"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1" lang="en-US" altLang="ja-JP"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1C881A07-CF6A-789E-6900-26BA489A32B4}"/>
              </a:ext>
            </a:extLst>
          </p:cNvPr>
          <p:cNvSpPr>
            <a:spLocks noGrp="1"/>
          </p:cNvSpPr>
          <p:nvPr>
            <p:ph type="sldNum" sz="quarter" idx="10"/>
          </p:nvPr>
        </p:nvSpPr>
        <p:spPr/>
        <p:txBody>
          <a:bodyPr/>
          <a:lstStyle/>
          <a:p>
            <a:fld id="{5F87390C-9A67-4B82-A94E-DFB0D7E70166}" type="slidenum">
              <a:rPr kumimoji="1" lang="ja-JP" altLang="en-US" smtClean="0"/>
              <a:t>6</a:t>
            </a:fld>
            <a:endParaRPr kumimoji="1" lang="ja-JP" altLang="en-US"/>
          </a:p>
        </p:txBody>
      </p:sp>
    </p:spTree>
    <p:extLst>
      <p:ext uri="{BB962C8B-B14F-4D97-AF65-F5344CB8AC3E}">
        <p14:creationId xmlns:p14="http://schemas.microsoft.com/office/powerpoint/2010/main" val="2474959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FACEA-4ED7-00CA-A453-16B8BFB200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A41FC86-1185-D81B-32FD-A6E9E93E8E5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8D9AD8F-843D-52AD-2FAB-C31B270CBB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1" lang="ja-JP" altLang="en-US" sz="1400" dirty="0">
                <a:solidFill>
                  <a:schemeClr val="tx1"/>
                </a:solidFill>
                <a:latin typeface="Yu Gothic UI" panose="020B0500000000000000" pitchFamily="50" charset="-128"/>
                <a:ea typeface="Yu Gothic UI" panose="020B0500000000000000" pitchFamily="50" charset="-128"/>
              </a:rPr>
              <a:t>コメント１の各サービスと施設の基準における記録の条文は記載のとおりです</a:t>
            </a:r>
            <a:endParaRPr kumimoji="1" lang="en-US" altLang="ja-JP"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4448F531-93C2-6919-3A2C-00B20F1366FF}"/>
              </a:ext>
            </a:extLst>
          </p:cNvPr>
          <p:cNvSpPr>
            <a:spLocks noGrp="1"/>
          </p:cNvSpPr>
          <p:nvPr>
            <p:ph type="sldNum" sz="quarter" idx="10"/>
          </p:nvPr>
        </p:nvSpPr>
        <p:spPr/>
        <p:txBody>
          <a:bodyPr/>
          <a:lstStyle/>
          <a:p>
            <a:fld id="{5F87390C-9A67-4B82-A94E-DFB0D7E70166}" type="slidenum">
              <a:rPr kumimoji="1" lang="ja-JP" altLang="en-US" smtClean="0"/>
              <a:t>7</a:t>
            </a:fld>
            <a:endParaRPr kumimoji="1" lang="ja-JP" altLang="en-US"/>
          </a:p>
        </p:txBody>
      </p:sp>
    </p:spTree>
    <p:extLst>
      <p:ext uri="{BB962C8B-B14F-4D97-AF65-F5344CB8AC3E}">
        <p14:creationId xmlns:p14="http://schemas.microsoft.com/office/powerpoint/2010/main" val="626494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47A6D-2F1B-27E5-2857-8708699542A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B7E2D0-D2BE-0385-40DC-156D1C769C3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3EAF6A-A5F4-A9C5-E6BD-2E73F3AC08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1" lang="ja-JP" altLang="en-US" sz="1400" dirty="0">
                <a:solidFill>
                  <a:schemeClr val="tx1"/>
                </a:solidFill>
                <a:latin typeface="Yu Gothic UI" panose="020B0500000000000000" pitchFamily="50" charset="-128"/>
                <a:ea typeface="Yu Gothic UI" panose="020B0500000000000000" pitchFamily="50" charset="-128"/>
              </a:rPr>
              <a:t>コメント２の各サービスと施設における措置の条文は記載のとおりです</a:t>
            </a:r>
            <a:endParaRPr kumimoji="1" lang="en-US" altLang="ja-JP"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A70F34DE-F4B5-2C8C-6CA6-F4A42E2B4FF2}"/>
              </a:ext>
            </a:extLst>
          </p:cNvPr>
          <p:cNvSpPr>
            <a:spLocks noGrp="1"/>
          </p:cNvSpPr>
          <p:nvPr>
            <p:ph type="sldNum" sz="quarter" idx="10"/>
          </p:nvPr>
        </p:nvSpPr>
        <p:spPr/>
        <p:txBody>
          <a:bodyPr/>
          <a:lstStyle/>
          <a:p>
            <a:fld id="{5F87390C-9A67-4B82-A94E-DFB0D7E70166}" type="slidenum">
              <a:rPr kumimoji="1" lang="ja-JP" altLang="en-US" smtClean="0"/>
              <a:t>8</a:t>
            </a:fld>
            <a:endParaRPr kumimoji="1" lang="ja-JP" altLang="en-US"/>
          </a:p>
        </p:txBody>
      </p:sp>
    </p:spTree>
    <p:extLst>
      <p:ext uri="{BB962C8B-B14F-4D97-AF65-F5344CB8AC3E}">
        <p14:creationId xmlns:p14="http://schemas.microsoft.com/office/powerpoint/2010/main" val="2732306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buClr>
                <a:srgbClr val="000000"/>
              </a:buClr>
              <a:buNone/>
            </a:pPr>
            <a:r>
              <a:rPr kumimoji="1" lang="ja-JP" altLang="en-US" sz="1400" dirty="0">
                <a:solidFill>
                  <a:schemeClr val="tx1"/>
                </a:solidFill>
                <a:latin typeface="Yu Gothic UI" panose="020B0500000000000000" pitchFamily="50" charset="-128"/>
                <a:ea typeface="Yu Gothic UI" panose="020B0500000000000000" pitchFamily="50" charset="-128"/>
              </a:rPr>
              <a:t>施設サービス計画についてです。施設サービス計画の</a:t>
            </a:r>
            <a:r>
              <a:rPr lang="ja-JP" altLang="en-US" sz="1400" dirty="0">
                <a:solidFill>
                  <a:schemeClr val="tx1"/>
                </a:solidFill>
                <a:latin typeface="Yu Gothic UI" panose="020B0500000000000000" pitchFamily="50" charset="-128"/>
                <a:ea typeface="Yu Gothic UI" panose="020B0500000000000000" pitchFamily="50" charset="-128"/>
              </a:rPr>
              <a:t>作成に当たっては、適切な方法により、入所者の解決すべき課題を把握します。また、そのアセスメントの結果に基づき、施設サービス計画の原案を作成します。今年度施設サービス計画を見ていく中で、</a:t>
            </a:r>
            <a:r>
              <a:rPr lang="ja-JP" altLang="en-US" sz="1400" kern="0" dirty="0">
                <a:solidFill>
                  <a:schemeClr val="tx1"/>
                </a:solidFill>
                <a:latin typeface="Yu Gothic UI" panose="020B0500000000000000" pitchFamily="50" charset="-128"/>
                <a:ea typeface="Yu Gothic UI" panose="020B0500000000000000" pitchFamily="50" charset="-128"/>
              </a:rPr>
              <a:t>アセスメント表で把握されていない課題が、原案の生活全般の解決すべき課題に記載されていることがありました。アセスメントを行い、課題を把握したうえで計画の原案を作成するようにしてください。</a:t>
            </a:r>
            <a:endParaRPr lang="en-US" altLang="ja-JP" sz="1400" dirty="0">
              <a:solidFill>
                <a:schemeClr val="tx1"/>
              </a:solidFill>
              <a:latin typeface="Yu Gothic UI" panose="020B0500000000000000" pitchFamily="50" charset="-128"/>
              <a:ea typeface="Yu Gothic UI" panose="020B0500000000000000" pitchFamily="50" charset="-128"/>
            </a:endParaRPr>
          </a:p>
          <a:p>
            <a:pPr marL="0" lvl="0" indent="0">
              <a:buClr>
                <a:srgbClr val="000000"/>
              </a:buClr>
              <a:buNone/>
            </a:pPr>
            <a:endParaRPr kumimoji="1" lang="ja-JP" altLang="en-US" sz="1400"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9</a:t>
            </a:fld>
            <a:endParaRPr kumimoji="1" lang="ja-JP" altLang="en-US"/>
          </a:p>
        </p:txBody>
      </p:sp>
    </p:spTree>
    <p:extLst>
      <p:ext uri="{BB962C8B-B14F-4D97-AF65-F5344CB8AC3E}">
        <p14:creationId xmlns:p14="http://schemas.microsoft.com/office/powerpoint/2010/main" val="287177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37536CB6-2681-42C2-AAF6-5141A6681703}" type="slidenum">
              <a:rPr lang="en-US" altLang="ja-JP" smtClean="0"/>
              <a:pPr>
                <a:defRPr/>
              </a:pPr>
              <a:t>‹#›</a:t>
            </a:fld>
            <a:endParaRPr lang="en-US" altLang="ja-JP"/>
          </a:p>
        </p:txBody>
      </p:sp>
    </p:spTree>
    <p:extLst>
      <p:ext uri="{BB962C8B-B14F-4D97-AF65-F5344CB8AC3E}">
        <p14:creationId xmlns:p14="http://schemas.microsoft.com/office/powerpoint/2010/main" val="4268205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7A138D84-49F1-47AC-929D-F7EDCFA011D6}" type="slidenum">
              <a:rPr lang="en-US" altLang="ja-JP" smtClean="0"/>
              <a:pPr>
                <a:defRPr/>
              </a:pPr>
              <a:t>‹#›</a:t>
            </a:fld>
            <a:endParaRPr lang="en-US" altLang="ja-JP"/>
          </a:p>
        </p:txBody>
      </p:sp>
    </p:spTree>
    <p:extLst>
      <p:ext uri="{BB962C8B-B14F-4D97-AF65-F5344CB8AC3E}">
        <p14:creationId xmlns:p14="http://schemas.microsoft.com/office/powerpoint/2010/main" val="1232451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34AFC3EB-674E-4F1C-9427-0651018E7703}" type="slidenum">
              <a:rPr lang="en-US" altLang="ja-JP" smtClean="0"/>
              <a:pPr>
                <a:defRPr/>
              </a:pPr>
              <a:t>‹#›</a:t>
            </a:fld>
            <a:endParaRPr lang="en-US" altLang="ja-JP"/>
          </a:p>
        </p:txBody>
      </p:sp>
    </p:spTree>
    <p:extLst>
      <p:ext uri="{BB962C8B-B14F-4D97-AF65-F5344CB8AC3E}">
        <p14:creationId xmlns:p14="http://schemas.microsoft.com/office/powerpoint/2010/main" val="394053141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7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6833ABE4-410C-4930-A01A-F62F31DFE773}" type="slidenum">
              <a:rPr lang="en-US" altLang="ja-JP" smtClean="0"/>
              <a:pPr>
                <a:defRPr/>
              </a:pPr>
              <a:t>‹#›</a:t>
            </a:fld>
            <a:endParaRPr lang="en-US" altLang="ja-JP"/>
          </a:p>
        </p:txBody>
      </p:sp>
    </p:spTree>
    <p:extLst>
      <p:ext uri="{BB962C8B-B14F-4D97-AF65-F5344CB8AC3E}">
        <p14:creationId xmlns:p14="http://schemas.microsoft.com/office/powerpoint/2010/main" val="125669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B50F1598-6F4F-40F8-8508-3D4C8730E4FD}" type="slidenum">
              <a:rPr lang="en-US" altLang="ja-JP" smtClean="0"/>
              <a:pPr>
                <a:defRPr/>
              </a:pPr>
              <a:t>‹#›</a:t>
            </a:fld>
            <a:endParaRPr lang="en-US" altLang="ja-JP"/>
          </a:p>
        </p:txBody>
      </p:sp>
    </p:spTree>
    <p:extLst>
      <p:ext uri="{BB962C8B-B14F-4D97-AF65-F5344CB8AC3E}">
        <p14:creationId xmlns:p14="http://schemas.microsoft.com/office/powerpoint/2010/main" val="1065729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058477AE-7F5B-4174-87AC-181F5EFB1393}" type="slidenum">
              <a:rPr lang="en-US" altLang="ja-JP" smtClean="0"/>
              <a:pPr>
                <a:defRPr/>
              </a:pPr>
              <a:t>‹#›</a:t>
            </a:fld>
            <a:endParaRPr lang="en-US" altLang="ja-JP"/>
          </a:p>
        </p:txBody>
      </p:sp>
    </p:spTree>
    <p:extLst>
      <p:ext uri="{BB962C8B-B14F-4D97-AF65-F5344CB8AC3E}">
        <p14:creationId xmlns:p14="http://schemas.microsoft.com/office/powerpoint/2010/main" val="2259240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8CEE599D-76DB-4136-83A6-37CCA3701BDD}" type="slidenum">
              <a:rPr lang="en-US" altLang="ja-JP" smtClean="0"/>
              <a:pPr>
                <a:defRPr/>
              </a:pPr>
              <a:t>‹#›</a:t>
            </a:fld>
            <a:endParaRPr lang="en-US" altLang="ja-JP"/>
          </a:p>
        </p:txBody>
      </p:sp>
    </p:spTree>
    <p:extLst>
      <p:ext uri="{BB962C8B-B14F-4D97-AF65-F5344CB8AC3E}">
        <p14:creationId xmlns:p14="http://schemas.microsoft.com/office/powerpoint/2010/main" val="943668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A60600EA-2BCB-4856-BAAB-8FEFFA2EA264}" type="slidenum">
              <a:rPr lang="en-US" altLang="ja-JP" smtClean="0"/>
              <a:pPr>
                <a:defRPr/>
              </a:pPr>
              <a:t>‹#›</a:t>
            </a:fld>
            <a:endParaRPr lang="en-US" altLang="ja-JP"/>
          </a:p>
        </p:txBody>
      </p:sp>
    </p:spTree>
    <p:extLst>
      <p:ext uri="{BB962C8B-B14F-4D97-AF65-F5344CB8AC3E}">
        <p14:creationId xmlns:p14="http://schemas.microsoft.com/office/powerpoint/2010/main" val="308778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8F51E741-AEAF-45FF-B144-E5B1F668E884}" type="slidenum">
              <a:rPr lang="en-US" altLang="ja-JP" smtClean="0"/>
              <a:pPr>
                <a:defRPr/>
              </a:pPr>
              <a:t>‹#›</a:t>
            </a:fld>
            <a:endParaRPr lang="en-US" altLang="ja-JP"/>
          </a:p>
        </p:txBody>
      </p:sp>
    </p:spTree>
    <p:extLst>
      <p:ext uri="{BB962C8B-B14F-4D97-AF65-F5344CB8AC3E}">
        <p14:creationId xmlns:p14="http://schemas.microsoft.com/office/powerpoint/2010/main" val="438977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92B2279B-C203-4723-AAB2-790B34CC926E}" type="slidenum">
              <a:rPr lang="en-US" altLang="ja-JP" smtClean="0"/>
              <a:pPr>
                <a:defRPr/>
              </a:pPr>
              <a:t>‹#›</a:t>
            </a:fld>
            <a:endParaRPr lang="en-US" altLang="ja-JP"/>
          </a:p>
        </p:txBody>
      </p:sp>
    </p:spTree>
    <p:extLst>
      <p:ext uri="{BB962C8B-B14F-4D97-AF65-F5344CB8AC3E}">
        <p14:creationId xmlns:p14="http://schemas.microsoft.com/office/powerpoint/2010/main" val="46204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82B752E4-80BF-4E1C-8B01-F37FC790AC40}" type="slidenum">
              <a:rPr lang="en-US" altLang="ja-JP" smtClean="0"/>
              <a:pPr>
                <a:defRPr/>
              </a:pPr>
              <a:t>‹#›</a:t>
            </a:fld>
            <a:endParaRPr lang="en-US" altLang="ja-JP"/>
          </a:p>
        </p:txBody>
      </p:sp>
    </p:spTree>
    <p:extLst>
      <p:ext uri="{BB962C8B-B14F-4D97-AF65-F5344CB8AC3E}">
        <p14:creationId xmlns:p14="http://schemas.microsoft.com/office/powerpoint/2010/main" val="2971224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4AFC3EB-674E-4F1C-9427-0651018E7703}" type="slidenum">
              <a:rPr lang="en-US" altLang="ja-JP" smtClean="0"/>
              <a:pPr>
                <a:defRPr/>
              </a:pPr>
              <a:t>‹#›</a:t>
            </a:fld>
            <a:endParaRPr lang="en-US" altLang="ja-JP"/>
          </a:p>
        </p:txBody>
      </p:sp>
    </p:spTree>
    <p:extLst>
      <p:ext uri="{BB962C8B-B14F-4D97-AF65-F5344CB8AC3E}">
        <p14:creationId xmlns:p14="http://schemas.microsoft.com/office/powerpoint/2010/main" val="24126847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hyperlink" Target="https://www.mhlw.go.jp/stf/seisakunitsuite/bunya/hukushi_kaigo/kaigo_koureisha/douga_00002.html"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hyperlink" Target="https://www.pref.kagawa.lg.jp/choju/choju/jigyosya/jikoboushi.html"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chart" Target="../charts/chart1.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chart" Target="../charts/chart2.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chart" Target="../charts/chart3.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chart" Target="../charts/chart4.xm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8"/>
          <p:cNvSpPr>
            <a:spLocks noGrp="1" noChangeArrowheads="1"/>
          </p:cNvSpPr>
          <p:nvPr>
            <p:ph type="ctrTitle"/>
          </p:nvPr>
        </p:nvSpPr>
        <p:spPr>
          <a:xfrm>
            <a:off x="539750" y="1557338"/>
            <a:ext cx="8064500" cy="2087562"/>
          </a:xfrm>
          <a:solidFill>
            <a:srgbClr val="FBDEA3"/>
          </a:solidFill>
        </p:spPr>
        <p:txBody>
          <a:bodyPr/>
          <a:lstStyle/>
          <a:p>
            <a:pPr eaLnBrk="1" hangingPunct="1"/>
            <a:r>
              <a:rPr lang="ja-JP" altLang="en-US" sz="2800" dirty="0">
                <a:latin typeface="メイリオ" panose="020B0604030504040204" pitchFamily="50" charset="-128"/>
                <a:ea typeface="メイリオ" panose="020B0604030504040204" pitchFamily="50" charset="-128"/>
              </a:rPr>
              <a:t>令和７年度運営指導の指導事項について</a:t>
            </a:r>
            <a:br>
              <a:rPr lang="ja-JP" altLang="en-US" sz="24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（処遇に関するもの）</a:t>
            </a:r>
          </a:p>
        </p:txBody>
      </p:sp>
      <p:sp>
        <p:nvSpPr>
          <p:cNvPr id="4099" name="Rectangle 5"/>
          <p:cNvSpPr>
            <a:spLocks noGrp="1" noChangeArrowheads="1"/>
          </p:cNvSpPr>
          <p:nvPr>
            <p:ph type="subTitle" idx="1"/>
          </p:nvPr>
        </p:nvSpPr>
        <p:spPr>
          <a:xfrm>
            <a:off x="1371600" y="4183063"/>
            <a:ext cx="6400800" cy="1487487"/>
          </a:xfrm>
        </p:spPr>
        <p:txBody>
          <a:bodyPr>
            <a:normAutofit lnSpcReduction="10000"/>
          </a:bodyPr>
          <a:lstStyle/>
          <a:p>
            <a:pPr eaLnBrk="1" hangingPunct="1"/>
            <a:r>
              <a:rPr lang="ja-JP" altLang="en-US" sz="2800" dirty="0">
                <a:latin typeface="メイリオ" panose="020B0604030504040204" pitchFamily="50" charset="-128"/>
                <a:ea typeface="メイリオ" panose="020B0604030504040204" pitchFamily="50" charset="-128"/>
              </a:rPr>
              <a:t>香川県健康福祉部長寿社会対策課</a:t>
            </a:r>
          </a:p>
          <a:p>
            <a:pPr eaLnBrk="1" hangingPunct="1"/>
            <a:r>
              <a:rPr lang="ja-JP" altLang="en-US" sz="2800" dirty="0">
                <a:latin typeface="メイリオ" panose="020B0604030504040204" pitchFamily="50" charset="-128"/>
                <a:ea typeface="メイリオ" panose="020B0604030504040204" pitchFamily="50" charset="-128"/>
              </a:rPr>
              <a:t>施設サービスグループ</a:t>
            </a:r>
          </a:p>
          <a:p>
            <a:pPr eaLnBrk="1" hangingPunct="1"/>
            <a:r>
              <a:rPr lang="ja-JP" altLang="en-US" sz="2800" dirty="0">
                <a:latin typeface="メイリオ" panose="020B0604030504040204" pitchFamily="50" charset="-128"/>
                <a:ea typeface="メイリオ" panose="020B0604030504040204" pitchFamily="50" charset="-128"/>
              </a:rPr>
              <a:t>令和８年３月</a:t>
            </a:r>
          </a:p>
        </p:txBody>
      </p:sp>
      <p:sp>
        <p:nvSpPr>
          <p:cNvPr id="409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0D083C9F-D5E4-4848-9F78-44F7960797CD}" type="slidenum">
              <a:rPr lang="en-US" altLang="ja-JP" sz="1400" smtClean="0"/>
              <a:pPr>
                <a:spcBef>
                  <a:spcPct val="0"/>
                </a:spcBef>
                <a:buFontTx/>
                <a:buNone/>
              </a:pPr>
              <a:t>1</a:t>
            </a:fld>
            <a:endParaRPr lang="en-US" altLang="ja-JP" sz="1400"/>
          </a:p>
        </p:txBody>
      </p:sp>
      <p:sp>
        <p:nvSpPr>
          <p:cNvPr id="4100" name="Text Box 7"/>
          <p:cNvSpPr txBox="1">
            <a:spLocks noChangeArrowheads="1"/>
          </p:cNvSpPr>
          <p:nvPr/>
        </p:nvSpPr>
        <p:spPr bwMode="auto">
          <a:xfrm>
            <a:off x="7092280" y="260350"/>
            <a:ext cx="1296070"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600" dirty="0">
                <a:latin typeface="ＭＳ ゴシック" panose="020B0609070205080204" pitchFamily="49" charset="-128"/>
                <a:ea typeface="ＭＳ ゴシック" panose="020B0609070205080204" pitchFamily="49" charset="-128"/>
              </a:rPr>
              <a:t>資料２　</a:t>
            </a:r>
          </a:p>
        </p:txBody>
      </p:sp>
      <p:pic>
        <p:nvPicPr>
          <p:cNvPr id="2" name="録音したサウンド">
            <a:hlinkClick r:id="" action="ppaction://media"/>
            <a:extLst>
              <a:ext uri="{FF2B5EF4-FFF2-40B4-BE49-F238E27FC236}">
                <a16:creationId xmlns:a16="http://schemas.microsoft.com/office/drawing/2014/main" id="{26BD9610-324E-B848-98E7-A31AEFACE93D}"/>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296068" y="5868988"/>
            <a:ext cx="487363" cy="487363"/>
          </a:xfrm>
          <a:prstGeom prst="rect">
            <a:avLst/>
          </a:prstGeom>
        </p:spPr>
      </p:pic>
    </p:spTree>
    <p:extLst>
      <p:ext uri="{BB962C8B-B14F-4D97-AF65-F5344CB8AC3E}">
        <p14:creationId xmlns:p14="http://schemas.microsoft.com/office/powerpoint/2010/main" val="301826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372168" cy="4525963"/>
          </a:xfrm>
        </p:spPr>
        <p:txBody>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③ 原案の説明及び同意</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・原案の内容について入所者又は家族に説明し、</a:t>
            </a:r>
            <a:r>
              <a:rPr lang="ja-JP" altLang="en-US" sz="2000" dirty="0">
                <a:solidFill>
                  <a:srgbClr val="FF0000"/>
                </a:solidFill>
                <a:latin typeface="メイリオ" panose="020B0604030504040204" pitchFamily="50" charset="-128"/>
                <a:ea typeface="メイリオ" panose="020B0604030504040204" pitchFamily="50" charset="-128"/>
              </a:rPr>
              <a:t>文書により入所者</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の同意</a:t>
            </a:r>
            <a:r>
              <a:rPr lang="ja-JP" altLang="en-US" sz="2000" dirty="0">
                <a:latin typeface="メイリオ" panose="020B0604030504040204" pitchFamily="50" charset="-128"/>
                <a:ea typeface="メイリオ" panose="020B0604030504040204" pitchFamily="50" charset="-128"/>
              </a:rPr>
              <a:t>を得なければならない。</a:t>
            </a:r>
            <a:endParaRPr lang="en-US" altLang="ja-JP" sz="2000" dirty="0">
              <a:latin typeface="メイリオ" panose="020B0604030504040204" pitchFamily="50" charset="-128"/>
              <a:ea typeface="メイリオ" panose="020B0604030504040204" pitchFamily="50" charset="-128"/>
            </a:endParaRPr>
          </a:p>
          <a:p>
            <a:pPr lvl="0" indent="107950">
              <a:buClr>
                <a:srgbClr val="000000"/>
              </a:buClr>
              <a:buFont typeface="Wingdings" panose="05000000000000000000" pitchFamily="2" charset="2"/>
              <a:buChar char="Ø"/>
            </a:pPr>
            <a:r>
              <a:rPr lang="ja-JP" altLang="en-US" sz="2000" dirty="0">
                <a:latin typeface="メイリオ" panose="020B0604030504040204" pitchFamily="50" charset="-128"/>
                <a:ea typeface="メイリオ" panose="020B0604030504040204" pitchFamily="50" charset="-128"/>
              </a:rPr>
              <a:t>家族の署名を得るのに時間を要する場合、施設サービス計画書の</a:t>
            </a:r>
            <a:endParaRPr lang="en-US" altLang="ja-JP" sz="2000" dirty="0">
              <a:latin typeface="メイリオ" panose="020B0604030504040204" pitchFamily="50" charset="-128"/>
              <a:ea typeface="メイリオ" panose="020B0604030504040204" pitchFamily="50" charset="-128"/>
            </a:endParaRPr>
          </a:p>
          <a:p>
            <a:pPr lvl="0" indent="0">
              <a:buClr>
                <a:srgbClr val="000000"/>
              </a:buClr>
              <a:buNone/>
            </a:pPr>
            <a:r>
              <a:rPr lang="ja-JP" altLang="en-US" sz="2000" dirty="0">
                <a:latin typeface="メイリオ" panose="020B0604030504040204" pitchFamily="50" charset="-128"/>
                <a:ea typeface="メイリオ" panose="020B0604030504040204" pitchFamily="50" charset="-128"/>
              </a:rPr>
              <a:t>　内容について電話で説明を行い、同意が得られた年月日、同意者</a:t>
            </a:r>
            <a:endParaRPr lang="en-US" altLang="ja-JP" sz="2000" dirty="0">
              <a:latin typeface="メイリオ" panose="020B0604030504040204" pitchFamily="50" charset="-128"/>
              <a:ea typeface="メイリオ" panose="020B0604030504040204" pitchFamily="50" charset="-128"/>
            </a:endParaRPr>
          </a:p>
          <a:p>
            <a:pPr lvl="0" indent="0">
              <a:buClr>
                <a:srgbClr val="000000"/>
              </a:buClr>
              <a:buNone/>
            </a:pPr>
            <a:r>
              <a:rPr lang="ja-JP" altLang="en-US" sz="2000" dirty="0">
                <a:latin typeface="メイリオ" panose="020B0604030504040204" pitchFamily="50" charset="-128"/>
                <a:ea typeface="メイリオ" panose="020B0604030504040204" pitchFamily="50" charset="-128"/>
              </a:rPr>
              <a:t>　等を記載する。</a:t>
            </a:r>
            <a:endParaRPr lang="en-US" altLang="ja-JP" sz="2000" dirty="0">
              <a:latin typeface="メイリオ" panose="020B0604030504040204" pitchFamily="50" charset="-128"/>
              <a:ea typeface="メイリオ" panose="020B0604030504040204" pitchFamily="50" charset="-128"/>
            </a:endParaRPr>
          </a:p>
          <a:p>
            <a:pPr marL="806450" lvl="0" indent="-463550">
              <a:buClr>
                <a:srgbClr val="000000"/>
              </a:buClr>
              <a:buNone/>
            </a:pPr>
            <a:r>
              <a:rPr lang="ja-JP" altLang="en-US" sz="1800" dirty="0">
                <a:latin typeface="メイリオ" panose="020B0604030504040204" pitchFamily="50" charset="-128"/>
                <a:ea typeface="メイリオ" panose="020B0604030504040204" pitchFamily="50" charset="-128"/>
              </a:rPr>
              <a:t>　</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県作成「施設サービス計画の作成の手引き（令和</a:t>
            </a:r>
            <a:r>
              <a:rPr lang="en-US" altLang="ja-JP" sz="1800" dirty="0">
                <a:latin typeface="メイリオ" panose="020B0604030504040204" pitchFamily="50" charset="-128"/>
                <a:ea typeface="メイリオ" panose="020B0604030504040204" pitchFamily="50" charset="-128"/>
              </a:rPr>
              <a:t>3</a:t>
            </a:r>
            <a:r>
              <a:rPr lang="ja-JP" altLang="en-US" sz="1800" dirty="0">
                <a:latin typeface="メイリオ" panose="020B0604030504040204" pitchFamily="50" charset="-128"/>
                <a:ea typeface="メイリオ" panose="020B0604030504040204" pitchFamily="50" charset="-128"/>
              </a:rPr>
              <a:t>年</a:t>
            </a:r>
            <a:r>
              <a:rPr lang="en-US" altLang="ja-JP" sz="1800" dirty="0">
                <a:latin typeface="メイリオ" panose="020B0604030504040204" pitchFamily="50" charset="-128"/>
                <a:ea typeface="メイリオ" panose="020B0604030504040204" pitchFamily="50" charset="-128"/>
              </a:rPr>
              <a:t>12</a:t>
            </a:r>
            <a:r>
              <a:rPr lang="ja-JP" altLang="en-US" sz="1800" dirty="0">
                <a:latin typeface="メイリオ" panose="020B0604030504040204" pitchFamily="50" charset="-128"/>
                <a:ea typeface="メイリオ" panose="020B0604030504040204" pitchFamily="50" charset="-128"/>
              </a:rPr>
              <a:t>月（修正））」　参照</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テキスト ボックス 8"/>
          <p:cNvSpPr txBox="1"/>
          <p:nvPr/>
        </p:nvSpPr>
        <p:spPr>
          <a:xfrm>
            <a:off x="457200" y="4850436"/>
            <a:ext cx="8208912" cy="1138773"/>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（指摘事項）</a:t>
            </a:r>
          </a:p>
          <a:p>
            <a:pPr marL="342900" lvl="0" indent="-342900" eaLnBrk="0" fontAlgn="base" hangingPunct="0">
              <a:spcBef>
                <a:spcPct val="20000"/>
              </a:spcBef>
              <a:spcAft>
                <a:spcPct val="0"/>
              </a:spcAft>
              <a:buFont typeface="Wingdings" panose="05000000000000000000" pitchFamily="2" charset="2"/>
              <a:buChar char="l"/>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説明、同意日が目標の始期よりも後の日付になっている。</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342900" lvl="0" indent="-342900" eaLnBrk="0" fontAlgn="base" hangingPunct="0">
              <a:spcBef>
                <a:spcPct val="20000"/>
              </a:spcBef>
              <a:spcAft>
                <a:spcPct val="0"/>
              </a:spcAft>
              <a:buFont typeface="Wingdings" panose="05000000000000000000" pitchFamily="2" charset="2"/>
              <a:buChar char="l"/>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口頭で原案に同意を得た事案について、同意の</a:t>
            </a:r>
            <a:r>
              <a:rPr lang="ja-JP" altLang="en-US" sz="2000" kern="0" dirty="0">
                <a:solidFill>
                  <a:srgbClr val="000000"/>
                </a:solidFill>
                <a:latin typeface="メイリオ" panose="020B0604030504040204" pitchFamily="50" charset="-128"/>
                <a:ea typeface="メイリオ" panose="020B0604030504040204" pitchFamily="50" charset="-128"/>
              </a:rPr>
              <a:t>確認ができない。</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処遇に関するもの（９）</a:t>
            </a:r>
          </a:p>
        </p:txBody>
      </p:sp>
      <p:pic>
        <p:nvPicPr>
          <p:cNvPr id="2" name="録音したサウンド">
            <a:hlinkClick r:id="" action="ppaction://media"/>
            <a:extLst>
              <a:ext uri="{FF2B5EF4-FFF2-40B4-BE49-F238E27FC236}">
                <a16:creationId xmlns:a16="http://schemas.microsoft.com/office/drawing/2014/main" id="{FA37FD76-EE0B-3B20-D506-7EF47C7BDD17}"/>
              </a:ext>
            </a:extLst>
          </p:cNvPr>
          <p:cNvPicPr>
            <a:picLocks noChangeAspect="1"/>
          </p:cNvPicPr>
          <p:nvPr>
            <a:audioFile r:link="rId2"/>
            <p:extLst>
              <p:ext uri="{DAA4B4D4-6D71-4841-9C94-3DE7FCFB9230}">
                <p14:media xmlns:p14="http://schemas.microsoft.com/office/powerpoint/2010/main" r:embed="rId1">
                  <p14:fade in="3000"/>
                </p14:media>
              </p:ext>
            </p:extLst>
          </p:nvPr>
        </p:nvPicPr>
        <p:blipFill>
          <a:blip r:embed="rId5"/>
          <a:stretch>
            <a:fillRect/>
          </a:stretch>
        </p:blipFill>
        <p:spPr>
          <a:xfrm>
            <a:off x="234206" y="5929099"/>
            <a:ext cx="487363" cy="487363"/>
          </a:xfrm>
          <a:prstGeom prst="rect">
            <a:avLst/>
          </a:prstGeom>
        </p:spPr>
      </p:pic>
    </p:spTree>
    <p:extLst>
      <p:ext uri="{BB962C8B-B14F-4D97-AF65-F5344CB8AC3E}">
        <p14:creationId xmlns:p14="http://schemas.microsoft.com/office/powerpoint/2010/main" val="333367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301726"/>
            <a:ext cx="8323545" cy="4212384"/>
          </a:xfrm>
        </p:spPr>
        <p:txBody>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3</a:t>
            </a:r>
            <a:r>
              <a:rPr lang="ja-JP" altLang="en-US" sz="2400" dirty="0">
                <a:solidFill>
                  <a:srgbClr val="292929"/>
                </a:solidFill>
                <a:latin typeface="メイリオ" panose="020B0604030504040204" pitchFamily="50" charset="-128"/>
                <a:ea typeface="メイリオ" panose="020B0604030504040204" pitchFamily="50" charset="-128"/>
              </a:rPr>
              <a:t>　感染症対策に関すること</a:t>
            </a: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（１）感染症の予防及びまん延の防止のための措置</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latin typeface="メイリオ" panose="020B0604030504040204" pitchFamily="50" charset="-128"/>
                <a:ea typeface="メイリオ" panose="020B0604030504040204" pitchFamily="50" charset="-128"/>
              </a:rPr>
              <a:t>①感染症及び食中毒の予防及びまん延の防止のための研修を定期的に行</a:t>
            </a:r>
            <a:endParaRPr lang="en-US" altLang="ja-JP" sz="2000" dirty="0">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latin typeface="メイリオ" panose="020B0604030504040204" pitchFamily="50" charset="-128"/>
                <a:ea typeface="メイリオ" panose="020B0604030504040204" pitchFamily="50" charset="-128"/>
              </a:rPr>
              <a:t>　うこと。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定期的な教育</a:t>
            </a:r>
            <a:r>
              <a:rPr lang="ja-JP" altLang="en-US" sz="2000" dirty="0">
                <a:solidFill>
                  <a:srgbClr val="FF0000"/>
                </a:solidFill>
                <a:latin typeface="メイリオ" panose="020B0604030504040204" pitchFamily="50" charset="-128"/>
                <a:ea typeface="メイリオ" panose="020B0604030504040204" pitchFamily="50" charset="-128"/>
              </a:rPr>
              <a:t>（年</a:t>
            </a:r>
            <a:r>
              <a:rPr lang="en-US" altLang="ja-JP" sz="2000" dirty="0">
                <a:solidFill>
                  <a:srgbClr val="FF0000"/>
                </a:solidFill>
                <a:latin typeface="メイリオ" panose="020B0604030504040204" pitchFamily="50" charset="-128"/>
                <a:ea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rPr>
              <a:t>回以上）</a:t>
            </a:r>
            <a:r>
              <a:rPr lang="ja-JP" altLang="en-US" sz="2000" dirty="0">
                <a:latin typeface="メイリオ" panose="020B0604030504040204" pitchFamily="50" charset="-128"/>
                <a:ea typeface="メイリオ" panose="020B0604030504040204" pitchFamily="50" charset="-128"/>
              </a:rPr>
              <a:t>及び</a:t>
            </a:r>
            <a:r>
              <a:rPr lang="ja-JP" altLang="en-US" sz="2000" dirty="0">
                <a:solidFill>
                  <a:srgbClr val="FF0000"/>
                </a:solidFill>
                <a:latin typeface="メイリオ" panose="020B0604030504040204" pitchFamily="50" charset="-128"/>
                <a:ea typeface="メイリオ" panose="020B0604030504040204" pitchFamily="50" charset="-128"/>
              </a:rPr>
              <a:t>新規採用時</a:t>
            </a:r>
            <a:r>
              <a:rPr lang="ja-JP" altLang="en-US" sz="2000" dirty="0">
                <a:latin typeface="メイリオ" panose="020B0604030504040204" pitchFamily="50" charset="-128"/>
                <a:ea typeface="メイリオ" panose="020B0604030504040204" pitchFamily="50" charset="-128"/>
              </a:rPr>
              <a:t>には必ず実施すること。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研修の</a:t>
            </a:r>
            <a:r>
              <a:rPr lang="ja-JP" altLang="en-US" sz="2000" dirty="0">
                <a:solidFill>
                  <a:srgbClr val="FF0000"/>
                </a:solidFill>
                <a:latin typeface="メイリオ" panose="020B0604030504040204" pitchFamily="50" charset="-128"/>
                <a:ea typeface="メイリオ" panose="020B0604030504040204" pitchFamily="50" charset="-128"/>
              </a:rPr>
              <a:t>実施内容</a:t>
            </a:r>
            <a:r>
              <a:rPr lang="ja-JP" altLang="en-US" sz="2000" dirty="0">
                <a:latin typeface="メイリオ" panose="020B0604030504040204" pitchFamily="50" charset="-128"/>
                <a:ea typeface="メイリオ" panose="020B0604030504040204" pitchFamily="50" charset="-128"/>
              </a:rPr>
              <a:t>についても</a:t>
            </a:r>
            <a:r>
              <a:rPr lang="ja-JP" altLang="en-US" sz="2000" dirty="0">
                <a:solidFill>
                  <a:srgbClr val="FF0000"/>
                </a:solidFill>
                <a:latin typeface="メイリオ" panose="020B0604030504040204" pitchFamily="50" charset="-128"/>
                <a:ea typeface="メイリオ" panose="020B0604030504040204" pitchFamily="50" charset="-128"/>
              </a:rPr>
              <a:t>記録</a:t>
            </a:r>
            <a:r>
              <a:rPr lang="ja-JP" altLang="en-US" sz="2000" dirty="0">
                <a:latin typeface="メイリオ" panose="020B0604030504040204" pitchFamily="50" charset="-128"/>
                <a:ea typeface="メイリオ" panose="020B0604030504040204" pitchFamily="50" charset="-128"/>
              </a:rPr>
              <a:t>することが必要。</a:t>
            </a:r>
            <a:endParaRPr lang="en-US" altLang="ja-JP" sz="2000" dirty="0">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② 介護職員その他の従業者に対し、感染症及び食中毒の予防及び</a:t>
            </a:r>
            <a:r>
              <a:rPr lang="ja-JP" altLang="en-US" sz="2000" dirty="0" err="1">
                <a:solidFill>
                  <a:srgbClr val="292929"/>
                </a:solidFill>
                <a:latin typeface="メイリオ" panose="020B0604030504040204" pitchFamily="50" charset="-128"/>
                <a:ea typeface="メイリオ" panose="020B0604030504040204" pitchFamily="50" charset="-128"/>
              </a:rPr>
              <a:t>まん</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en-US" altLang="ja-JP" sz="2000" dirty="0">
                <a:solidFill>
                  <a:srgbClr val="292929"/>
                </a:solidFill>
                <a:latin typeface="メイリオ" panose="020B0604030504040204" pitchFamily="50" charset="-128"/>
                <a:ea typeface="メイリオ" panose="020B0604030504040204" pitchFamily="50" charset="-128"/>
              </a:rPr>
              <a:t>    </a:t>
            </a:r>
            <a:r>
              <a:rPr lang="ja-JP" altLang="en-US" sz="2000" dirty="0">
                <a:solidFill>
                  <a:srgbClr val="292929"/>
                </a:solidFill>
                <a:latin typeface="メイリオ" panose="020B0604030504040204" pitchFamily="50" charset="-128"/>
                <a:ea typeface="メイリオ" panose="020B0604030504040204" pitchFamily="50" charset="-128"/>
              </a:rPr>
              <a:t>延の防止のための研修並びに感染症の予防及びまん延の防止のため</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en-US" altLang="ja-JP" sz="2000" dirty="0">
                <a:solidFill>
                  <a:srgbClr val="292929"/>
                </a:solidFill>
                <a:latin typeface="メイリオ" panose="020B0604030504040204" pitchFamily="50" charset="-128"/>
                <a:ea typeface="メイリオ" panose="020B0604030504040204" pitchFamily="50" charset="-128"/>
              </a:rPr>
              <a:t>    </a:t>
            </a:r>
            <a:r>
              <a:rPr lang="ja-JP" altLang="en-US" sz="2000" dirty="0">
                <a:solidFill>
                  <a:srgbClr val="292929"/>
                </a:solidFill>
                <a:latin typeface="メイリオ" panose="020B0604030504040204" pitchFamily="50" charset="-128"/>
                <a:ea typeface="メイリオ" panose="020B0604030504040204" pitchFamily="50" charset="-128"/>
              </a:rPr>
              <a:t>の</a:t>
            </a:r>
            <a:r>
              <a:rPr lang="ja-JP" altLang="en-US" sz="2000" dirty="0">
                <a:solidFill>
                  <a:srgbClr val="FF0000"/>
                </a:solidFill>
                <a:latin typeface="メイリオ" panose="020B0604030504040204" pitchFamily="50" charset="-128"/>
                <a:ea typeface="メイリオ" panose="020B0604030504040204" pitchFamily="50" charset="-128"/>
              </a:rPr>
              <a:t>訓練を定期的（年</a:t>
            </a:r>
            <a:r>
              <a:rPr lang="en-US" altLang="ja-JP" sz="2000" dirty="0">
                <a:solidFill>
                  <a:srgbClr val="FF0000"/>
                </a:solidFill>
                <a:latin typeface="メイリオ" panose="020B0604030504040204" pitchFamily="50" charset="-128"/>
                <a:ea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rPr>
              <a:t>回以上）に実施</a:t>
            </a:r>
            <a:r>
              <a:rPr lang="ja-JP" altLang="en-US" sz="2000" dirty="0">
                <a:solidFill>
                  <a:srgbClr val="292929"/>
                </a:solidFill>
                <a:latin typeface="メイリオ" panose="020B0604030504040204" pitchFamily="50" charset="-128"/>
                <a:ea typeface="メイリオ" panose="020B0604030504040204" pitchFamily="50" charset="-128"/>
              </a:rPr>
              <a:t>すること。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10</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9" name="テキスト ボックス 8"/>
          <p:cNvSpPr txBox="1"/>
          <p:nvPr/>
        </p:nvSpPr>
        <p:spPr>
          <a:xfrm>
            <a:off x="457199" y="4905594"/>
            <a:ext cx="8229601" cy="1815882"/>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定期的な教育（訓練）を年</a:t>
            </a:r>
            <a:r>
              <a:rPr lang="en-US" altLang="ja-JP" sz="2000" kern="0" dirty="0">
                <a:solidFill>
                  <a:srgbClr val="000000"/>
                </a:solidFill>
                <a:latin typeface="メイリオ" panose="020B0604030504040204" pitchFamily="50" charset="-128"/>
                <a:ea typeface="メイリオ" panose="020B0604030504040204" pitchFamily="50" charset="-128"/>
              </a:rPr>
              <a:t>2</a:t>
            </a:r>
            <a:r>
              <a:rPr lang="ja-JP" altLang="en-US" sz="2000" kern="0" dirty="0">
                <a:solidFill>
                  <a:srgbClr val="000000"/>
                </a:solidFill>
                <a:latin typeface="メイリオ" panose="020B0604030504040204" pitchFamily="50" charset="-128"/>
                <a:ea typeface="メイリオ" panose="020B0604030504040204" pitchFamily="50" charset="-128"/>
              </a:rPr>
              <a:t>回以上実施できていない。（短期は年１回以上）</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新規採用時の研修を実施していない。</a:t>
            </a:r>
            <a:endPar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研修・訓練の実施内容を記録していない。</a:t>
            </a:r>
            <a:endPar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2FEFCC85-41CD-B487-772B-8FC0121B61D3}"/>
              </a:ext>
            </a:extLst>
          </p:cNvPr>
          <p:cNvPicPr>
            <a:picLocks noChangeAspect="1"/>
          </p:cNvPicPr>
          <p:nvPr>
            <a:audioFile r:link="rId2"/>
            <p:extLst>
              <p:ext uri="{DAA4B4D4-6D71-4841-9C94-3DE7FCFB9230}">
                <p14:media xmlns:p14="http://schemas.microsoft.com/office/powerpoint/2010/main" r:embed="rId1">
                  <p14:fade in="3000"/>
                </p14:media>
              </p:ext>
            </p:extLst>
          </p:nvPr>
        </p:nvPicPr>
        <p:blipFill>
          <a:blip r:embed="rId5"/>
          <a:stretch>
            <a:fillRect/>
          </a:stretch>
        </p:blipFill>
        <p:spPr>
          <a:xfrm>
            <a:off x="119573" y="5874111"/>
            <a:ext cx="487363" cy="487363"/>
          </a:xfrm>
          <a:prstGeom prst="rect">
            <a:avLst/>
          </a:prstGeom>
        </p:spPr>
      </p:pic>
    </p:spTree>
    <p:extLst>
      <p:ext uri="{BB962C8B-B14F-4D97-AF65-F5344CB8AC3E}">
        <p14:creationId xmlns:p14="http://schemas.microsoft.com/office/powerpoint/2010/main" val="142037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lvl="0" eaLnBrk="1" hangingPunct="1">
              <a:spcBef>
                <a:spcPts val="480"/>
              </a:spcBef>
              <a:buNone/>
            </a:pPr>
            <a:r>
              <a:rPr lang="ja-JP" altLang="en-US" sz="2000" dirty="0">
                <a:solidFill>
                  <a:srgbClr val="292929"/>
                </a:solidFill>
                <a:latin typeface="メイリオ" panose="020B0604030504040204" pitchFamily="50" charset="-128"/>
                <a:ea typeface="メイリオ" panose="020B0604030504040204" pitchFamily="50" charset="-128"/>
              </a:rPr>
              <a:t>③ </a:t>
            </a:r>
            <a:r>
              <a:rPr lang="ja-JP" altLang="en-US" sz="2000" dirty="0">
                <a:solidFill>
                  <a:srgbClr val="000000"/>
                </a:solidFill>
                <a:latin typeface="メイリオ" panose="020B0604030504040204" pitchFamily="50" charset="-128"/>
                <a:ea typeface="メイリオ" panose="020B0604030504040204" pitchFamily="50" charset="-128"/>
              </a:rPr>
              <a:t>「厚生労働大臣が定める感染症又は食中毒の発生が疑われる際の</a:t>
            </a:r>
            <a:endParaRPr lang="en-US" altLang="ja-JP" sz="2000" dirty="0">
              <a:solidFill>
                <a:srgbClr val="000000"/>
              </a:solidFill>
              <a:latin typeface="メイリオ" panose="020B0604030504040204" pitchFamily="50" charset="-128"/>
              <a:ea typeface="メイリオ" panose="020B0604030504040204" pitchFamily="50" charset="-128"/>
            </a:endParaRPr>
          </a:p>
          <a:p>
            <a:pPr lvl="0" eaLnBrk="1" hangingPunct="1">
              <a:spcBef>
                <a:spcPts val="480"/>
              </a:spcBef>
              <a:buNone/>
            </a:pPr>
            <a:r>
              <a:rPr lang="en-US" altLang="ja-JP" sz="2000" dirty="0">
                <a:solidFill>
                  <a:srgbClr val="000000"/>
                </a:solidFill>
                <a:latin typeface="メイリオ" panose="020B0604030504040204" pitchFamily="50" charset="-128"/>
                <a:ea typeface="メイリオ" panose="020B0604030504040204" pitchFamily="50" charset="-128"/>
              </a:rPr>
              <a:t>     </a:t>
            </a:r>
            <a:r>
              <a:rPr lang="ja-JP" altLang="en-US" sz="2000" dirty="0">
                <a:solidFill>
                  <a:srgbClr val="000000"/>
                </a:solidFill>
                <a:latin typeface="メイリオ" panose="020B0604030504040204" pitchFamily="50" charset="-128"/>
                <a:ea typeface="メイリオ" panose="020B0604030504040204" pitchFamily="50" charset="-128"/>
              </a:rPr>
              <a:t>対処等に関する手順（平成</a:t>
            </a:r>
            <a:r>
              <a:rPr lang="en-US" altLang="ja-JP" sz="2000" dirty="0">
                <a:solidFill>
                  <a:srgbClr val="000000"/>
                </a:solidFill>
                <a:latin typeface="メイリオ" panose="020B0604030504040204" pitchFamily="50" charset="-128"/>
                <a:ea typeface="メイリオ" panose="020B0604030504040204" pitchFamily="50" charset="-128"/>
              </a:rPr>
              <a:t>18</a:t>
            </a:r>
            <a:r>
              <a:rPr lang="ja-JP" altLang="en-US" sz="2000" dirty="0">
                <a:solidFill>
                  <a:srgbClr val="000000"/>
                </a:solidFill>
                <a:latin typeface="メイリオ" panose="020B0604030504040204" pitchFamily="50" charset="-128"/>
                <a:ea typeface="メイリオ" panose="020B0604030504040204" pitchFamily="50" charset="-128"/>
              </a:rPr>
              <a:t>年</a:t>
            </a:r>
            <a:r>
              <a:rPr lang="en-US" altLang="ja-JP" sz="2000" dirty="0">
                <a:solidFill>
                  <a:srgbClr val="000000"/>
                </a:solidFill>
                <a:latin typeface="メイリオ" panose="020B0604030504040204" pitchFamily="50" charset="-128"/>
                <a:ea typeface="メイリオ" panose="020B0604030504040204" pitchFamily="50" charset="-128"/>
              </a:rPr>
              <a:t>3</a:t>
            </a:r>
            <a:r>
              <a:rPr lang="ja-JP" altLang="en-US" sz="2000" dirty="0">
                <a:solidFill>
                  <a:srgbClr val="000000"/>
                </a:solidFill>
                <a:latin typeface="メイリオ" panose="020B0604030504040204" pitchFamily="50" charset="-128"/>
                <a:ea typeface="メイリオ" panose="020B0604030504040204" pitchFamily="50" charset="-128"/>
              </a:rPr>
              <a:t>月</a:t>
            </a:r>
            <a:r>
              <a:rPr lang="en-US" altLang="ja-JP" sz="2000" dirty="0">
                <a:solidFill>
                  <a:srgbClr val="000000"/>
                </a:solidFill>
                <a:latin typeface="メイリオ" panose="020B0604030504040204" pitchFamily="50" charset="-128"/>
                <a:ea typeface="メイリオ" panose="020B0604030504040204" pitchFamily="50" charset="-128"/>
              </a:rPr>
              <a:t>31</a:t>
            </a:r>
            <a:r>
              <a:rPr lang="ja-JP" altLang="en-US" sz="2000" dirty="0">
                <a:solidFill>
                  <a:srgbClr val="000000"/>
                </a:solidFill>
                <a:latin typeface="メイリオ" panose="020B0604030504040204" pitchFamily="50" charset="-128"/>
                <a:ea typeface="メイリオ" panose="020B0604030504040204" pitchFamily="50" charset="-128"/>
              </a:rPr>
              <a:t>日厚生労働省告示第</a:t>
            </a:r>
            <a:r>
              <a:rPr lang="en-US" altLang="ja-JP" sz="2000" dirty="0">
                <a:solidFill>
                  <a:srgbClr val="000000"/>
                </a:solidFill>
                <a:latin typeface="メイリオ" panose="020B0604030504040204" pitchFamily="50" charset="-128"/>
                <a:ea typeface="メイリオ" panose="020B0604030504040204" pitchFamily="50" charset="-128"/>
              </a:rPr>
              <a:t>268</a:t>
            </a:r>
          </a:p>
          <a:p>
            <a:pPr lvl="0" eaLnBrk="1" hangingPunct="1">
              <a:spcBef>
                <a:spcPts val="480"/>
              </a:spcBef>
              <a:buNone/>
            </a:pPr>
            <a:r>
              <a:rPr lang="en-US" altLang="ja-JP" sz="2000" dirty="0">
                <a:solidFill>
                  <a:srgbClr val="000000"/>
                </a:solidFill>
                <a:latin typeface="メイリオ" panose="020B0604030504040204" pitchFamily="50" charset="-128"/>
                <a:ea typeface="メイリオ" panose="020B0604030504040204" pitchFamily="50" charset="-128"/>
              </a:rPr>
              <a:t>     </a:t>
            </a:r>
            <a:r>
              <a:rPr lang="ja-JP" altLang="en-US" sz="2000" dirty="0">
                <a:solidFill>
                  <a:srgbClr val="000000"/>
                </a:solidFill>
                <a:latin typeface="メイリオ" panose="020B0604030504040204" pitchFamily="50" charset="-128"/>
                <a:ea typeface="メイリオ" panose="020B0604030504040204" pitchFamily="50" charset="-128"/>
              </a:rPr>
              <a:t>号）」に沿った対応を行うこと。</a:t>
            </a:r>
            <a:endParaRPr lang="en-US" altLang="ja-JP" sz="2000" dirty="0">
              <a:solidFill>
                <a:srgbClr val="000000"/>
              </a:solidFill>
              <a:latin typeface="メイリオ" panose="020B0604030504040204" pitchFamily="50" charset="-128"/>
              <a:ea typeface="メイリオ" panose="020B0604030504040204" pitchFamily="50" charset="-128"/>
            </a:endParaRPr>
          </a:p>
          <a:p>
            <a:pPr lvl="0" eaLnBrk="1" hangingPunct="1">
              <a:spcBef>
                <a:spcPct val="50000"/>
              </a:spcBef>
              <a:buNone/>
            </a:pPr>
            <a:r>
              <a:rPr lang="ja-JP" altLang="en-US" sz="1800" dirty="0">
                <a:solidFill>
                  <a:srgbClr val="000000"/>
                </a:solidFill>
                <a:latin typeface="メイリオ" panose="020B0604030504040204" pitchFamily="50" charset="-128"/>
                <a:ea typeface="メイリオ" panose="020B0604030504040204" pitchFamily="50" charset="-128"/>
              </a:rPr>
              <a:t>　</a:t>
            </a:r>
            <a:r>
              <a:rPr lang="ja-JP" altLang="en-US" sz="1800" u="sng" dirty="0">
                <a:solidFill>
                  <a:srgbClr val="000000"/>
                </a:solidFill>
                <a:latin typeface="メイリオ" panose="020B0604030504040204" pitchFamily="50" charset="-128"/>
                <a:ea typeface="メイリオ" panose="020B0604030504040204" pitchFamily="50" charset="-128"/>
              </a:rPr>
              <a:t>（抜粋）同一の有症者等が</a:t>
            </a:r>
            <a:r>
              <a:rPr lang="en-US" altLang="ja-JP" sz="1800" u="sng" dirty="0">
                <a:solidFill>
                  <a:srgbClr val="FF0000"/>
                </a:solidFill>
                <a:latin typeface="メイリオ" panose="020B0604030504040204" pitchFamily="50" charset="-128"/>
                <a:ea typeface="メイリオ" panose="020B0604030504040204" pitchFamily="50" charset="-128"/>
              </a:rPr>
              <a:t>10</a:t>
            </a:r>
            <a:r>
              <a:rPr lang="ja-JP" altLang="en-US" sz="1800" u="sng" dirty="0">
                <a:solidFill>
                  <a:srgbClr val="FF0000"/>
                </a:solidFill>
                <a:latin typeface="メイリオ" panose="020B0604030504040204" pitchFamily="50" charset="-128"/>
                <a:ea typeface="メイリオ" panose="020B0604030504040204" pitchFamily="50" charset="-128"/>
              </a:rPr>
              <a:t>名以上</a:t>
            </a:r>
            <a:r>
              <a:rPr lang="ja-JP" altLang="en-US" sz="1800" u="sng" dirty="0">
                <a:solidFill>
                  <a:srgbClr val="000000"/>
                </a:solidFill>
                <a:latin typeface="メイリオ" panose="020B0604030504040204" pitchFamily="50" charset="-128"/>
                <a:ea typeface="メイリオ" panose="020B0604030504040204" pitchFamily="50" charset="-128"/>
              </a:rPr>
              <a:t>又は全利用者の半数以上発生した場合</a:t>
            </a:r>
            <a:endParaRPr lang="en-US" altLang="ja-JP" sz="2400" dirty="0">
              <a:solidFill>
                <a:srgbClr val="000000"/>
              </a:solidFill>
              <a:latin typeface="メイリオ" panose="020B0604030504040204" pitchFamily="50" charset="-128"/>
              <a:ea typeface="メイリオ" panose="020B0604030504040204" pitchFamily="50" charset="-128"/>
            </a:endParaRPr>
          </a:p>
          <a:p>
            <a:pPr lvl="0" eaLnBrk="1" hangingPunct="1">
              <a:spcBef>
                <a:spcPct val="50000"/>
              </a:spcBef>
              <a:buNone/>
            </a:pPr>
            <a:r>
              <a:rPr lang="ja-JP" altLang="en-US" sz="2000" dirty="0">
                <a:solidFill>
                  <a:srgbClr val="000000"/>
                </a:solidFill>
                <a:latin typeface="メイリオ" panose="020B0604030504040204" pitchFamily="50" charset="-128"/>
                <a:ea typeface="メイリオ" panose="020B0604030504040204" pitchFamily="50" charset="-128"/>
              </a:rPr>
              <a:t>　</a:t>
            </a:r>
            <a:r>
              <a:rPr lang="en-US" altLang="ja-JP" sz="2000" dirty="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最初の患者等が発症してからの</a:t>
            </a:r>
            <a:r>
              <a:rPr lang="ja-JP" altLang="en-US" sz="2000" dirty="0">
                <a:solidFill>
                  <a:srgbClr val="FF0000"/>
                </a:solidFill>
                <a:latin typeface="メイリオ" panose="020B0604030504040204" pitchFamily="50" charset="-128"/>
                <a:ea typeface="メイリオ" panose="020B0604030504040204" pitchFamily="50" charset="-128"/>
              </a:rPr>
              <a:t>累積の人数</a:t>
            </a:r>
            <a:r>
              <a:rPr lang="ja-JP" altLang="en-US" sz="2000" dirty="0">
                <a:solidFill>
                  <a:srgbClr val="000000"/>
                </a:solidFill>
                <a:latin typeface="メイリオ" panose="020B0604030504040204" pitchFamily="50" charset="-128"/>
                <a:ea typeface="メイリオ" panose="020B0604030504040204" pitchFamily="50" charset="-128"/>
              </a:rPr>
              <a:t>で報告すること。</a:t>
            </a:r>
            <a:endParaRPr lang="en-US" altLang="ja-JP" sz="2000" dirty="0">
              <a:solidFill>
                <a:srgbClr val="000000"/>
              </a:solidFill>
              <a:latin typeface="メイリオ" panose="020B0604030504040204" pitchFamily="50" charset="-128"/>
              <a:ea typeface="メイリオ" panose="020B0604030504040204" pitchFamily="50" charset="-128"/>
            </a:endParaRPr>
          </a:p>
          <a:p>
            <a:pPr lvl="0" eaLnBrk="1" hangingPunct="1">
              <a:spcBef>
                <a:spcPct val="0"/>
              </a:spcBef>
              <a:buNone/>
            </a:pPr>
            <a:r>
              <a:rPr lang="ja-JP" altLang="en-US" sz="2400" dirty="0">
                <a:solidFill>
                  <a:srgbClr val="000000"/>
                </a:solidFill>
              </a:rPr>
              <a:t>　</a:t>
            </a:r>
            <a:r>
              <a:rPr lang="ja-JP" altLang="en-US" sz="1600" dirty="0">
                <a:solidFill>
                  <a:srgbClr val="000000"/>
                </a:solidFill>
                <a:latin typeface="メイリオ" panose="020B0604030504040204" pitchFamily="50" charset="-128"/>
                <a:ea typeface="メイリオ" panose="020B0604030504040204" pitchFamily="50" charset="-128"/>
              </a:rPr>
              <a:t>（平成</a:t>
            </a:r>
            <a:r>
              <a:rPr lang="en-US" altLang="ja-JP" sz="1600" dirty="0">
                <a:solidFill>
                  <a:srgbClr val="000000"/>
                </a:solidFill>
                <a:latin typeface="メイリオ" panose="020B0604030504040204" pitchFamily="50" charset="-128"/>
                <a:ea typeface="メイリオ" panose="020B0604030504040204" pitchFamily="50" charset="-128"/>
              </a:rPr>
              <a:t>26</a:t>
            </a:r>
            <a:r>
              <a:rPr lang="ja-JP" altLang="en-US" sz="1600" dirty="0">
                <a:solidFill>
                  <a:srgbClr val="000000"/>
                </a:solidFill>
                <a:latin typeface="メイリオ" panose="020B0604030504040204" pitchFamily="50" charset="-128"/>
                <a:ea typeface="メイリオ" panose="020B0604030504040204" pitchFamily="50" charset="-128"/>
              </a:rPr>
              <a:t>年</a:t>
            </a:r>
            <a:r>
              <a:rPr lang="en-US" altLang="ja-JP" sz="1600" dirty="0">
                <a:solidFill>
                  <a:srgbClr val="000000"/>
                </a:solidFill>
                <a:latin typeface="メイリオ" panose="020B0604030504040204" pitchFamily="50" charset="-128"/>
                <a:ea typeface="メイリオ" panose="020B0604030504040204" pitchFamily="50" charset="-128"/>
              </a:rPr>
              <a:t>1</a:t>
            </a:r>
            <a:r>
              <a:rPr lang="ja-JP" altLang="en-US" sz="1600" dirty="0">
                <a:solidFill>
                  <a:srgbClr val="000000"/>
                </a:solidFill>
                <a:latin typeface="メイリオ" panose="020B0604030504040204" pitchFamily="50" charset="-128"/>
                <a:ea typeface="メイリオ" panose="020B0604030504040204" pitchFamily="50" charset="-128"/>
              </a:rPr>
              <a:t>月</a:t>
            </a:r>
            <a:r>
              <a:rPr lang="en-US" altLang="ja-JP" sz="1600" dirty="0">
                <a:solidFill>
                  <a:srgbClr val="000000"/>
                </a:solidFill>
                <a:latin typeface="メイリオ" panose="020B0604030504040204" pitchFamily="50" charset="-128"/>
                <a:ea typeface="メイリオ" panose="020B0604030504040204" pitchFamily="50" charset="-128"/>
              </a:rPr>
              <a:t>31</a:t>
            </a:r>
            <a:r>
              <a:rPr lang="ja-JP" altLang="en-US" sz="1600" dirty="0">
                <a:solidFill>
                  <a:srgbClr val="000000"/>
                </a:solidFill>
                <a:latin typeface="メイリオ" panose="020B0604030504040204" pitchFamily="50" charset="-128"/>
                <a:ea typeface="メイリオ" panose="020B0604030504040204" pitchFamily="50" charset="-128"/>
              </a:rPr>
              <a:t>日</a:t>
            </a:r>
            <a:r>
              <a:rPr lang="en-US" altLang="ja-JP" sz="1600" dirty="0">
                <a:solidFill>
                  <a:srgbClr val="000000"/>
                </a:solidFill>
                <a:latin typeface="メイリオ" panose="020B0604030504040204" pitchFamily="50" charset="-128"/>
                <a:ea typeface="メイリオ" panose="020B0604030504040204" pitchFamily="50" charset="-128"/>
              </a:rPr>
              <a:t>25</a:t>
            </a:r>
            <a:r>
              <a:rPr lang="ja-JP" altLang="en-US" sz="1600" dirty="0">
                <a:solidFill>
                  <a:srgbClr val="000000"/>
                </a:solidFill>
                <a:latin typeface="メイリオ" panose="020B0604030504040204" pitchFamily="50" charset="-128"/>
                <a:ea typeface="メイリオ" panose="020B0604030504040204" pitchFamily="50" charset="-128"/>
              </a:rPr>
              <a:t>長寿第</a:t>
            </a:r>
            <a:r>
              <a:rPr lang="en-US" altLang="ja-JP" sz="1600" dirty="0">
                <a:solidFill>
                  <a:srgbClr val="000000"/>
                </a:solidFill>
                <a:latin typeface="メイリオ" panose="020B0604030504040204" pitchFamily="50" charset="-128"/>
                <a:ea typeface="メイリオ" panose="020B0604030504040204" pitchFamily="50" charset="-128"/>
              </a:rPr>
              <a:t>52888</a:t>
            </a:r>
            <a:r>
              <a:rPr lang="ja-JP" altLang="en-US" sz="1600" dirty="0">
                <a:solidFill>
                  <a:srgbClr val="000000"/>
                </a:solidFill>
                <a:latin typeface="メイリオ" panose="020B0604030504040204" pitchFamily="50" charset="-128"/>
                <a:ea typeface="メイリオ" panose="020B0604030504040204" pitchFamily="50" charset="-128"/>
              </a:rPr>
              <a:t>号香川県健康福祉部長寿社会対策課長通知）</a:t>
            </a:r>
            <a:endParaRPr lang="en-US" altLang="ja-JP" sz="16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11</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7" name="テキスト ボックス 6"/>
          <p:cNvSpPr txBox="1"/>
          <p:nvPr/>
        </p:nvSpPr>
        <p:spPr>
          <a:xfrm>
            <a:off x="477888" y="3762191"/>
            <a:ext cx="8208912" cy="769441"/>
          </a:xfrm>
          <a:prstGeom prst="rect">
            <a:avLst/>
          </a:prstGeom>
          <a:noFill/>
          <a:ln>
            <a:solidFill>
              <a:schemeClr val="tx1"/>
            </a:solidFill>
            <a:prstDash val="dash"/>
          </a:ln>
        </p:spPr>
        <p:txBody>
          <a:bodyPr wrap="square" rtlCol="0">
            <a:spAutoFit/>
          </a:bodyPr>
          <a:lstStyle/>
          <a:p>
            <a:pPr lvl="0">
              <a:spcBef>
                <a:spcPct val="20000"/>
              </a:spcBef>
            </a:pPr>
            <a:r>
              <a:rPr lang="ja-JP" altLang="en-US" sz="2000" kern="0" dirty="0">
                <a:latin typeface="メイリオ" panose="020B0604030504040204" pitchFamily="50" charset="-128"/>
                <a:ea typeface="メイリオ" panose="020B0604030504040204" pitchFamily="50" charset="-128"/>
              </a:rPr>
              <a:t>（指摘事項）</a:t>
            </a:r>
          </a:p>
          <a:p>
            <a:pPr marL="342900" lvl="0" indent="-342900">
              <a:spcBef>
                <a:spcPct val="20000"/>
              </a:spcBef>
              <a:buFont typeface="Wingdings" panose="05000000000000000000" pitchFamily="2" charset="2"/>
              <a:buChar char="l"/>
            </a:pPr>
            <a:r>
              <a:rPr lang="ja-JP" altLang="en-US" sz="2000" kern="0" dirty="0">
                <a:latin typeface="メイリオ" panose="020B0604030504040204" pitchFamily="50" charset="-128"/>
                <a:ea typeface="メイリオ" panose="020B0604030504040204" pitchFamily="50" charset="-128"/>
              </a:rPr>
              <a:t>指針に「累積の人数でない」と記載あり。</a:t>
            </a:r>
            <a:endParaRPr lang="en-US" altLang="ja-JP" sz="1600" kern="0" dirty="0">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CA37C8A9-D73C-2484-8C76-044E09A0D36E}"/>
              </a:ext>
            </a:extLst>
          </p:cNvPr>
          <p:cNvPicPr>
            <a:picLocks noChangeAspect="1"/>
          </p:cNvPicPr>
          <p:nvPr>
            <a:audioFile r:link="rId2"/>
            <p:extLst>
              <p:ext uri="{DAA4B4D4-6D71-4841-9C94-3DE7FCFB9230}">
                <p14:media xmlns:p14="http://schemas.microsoft.com/office/powerpoint/2010/main" r:embed="rId1">
                  <p14:fade in="3000"/>
                </p14:media>
              </p:ext>
            </p:extLst>
          </p:nvPr>
        </p:nvPicPr>
        <p:blipFill>
          <a:blip r:embed="rId5"/>
          <a:stretch>
            <a:fillRect/>
          </a:stretch>
        </p:blipFill>
        <p:spPr>
          <a:xfrm>
            <a:off x="213518" y="5871673"/>
            <a:ext cx="487363" cy="487363"/>
          </a:xfrm>
          <a:prstGeom prst="rect">
            <a:avLst/>
          </a:prstGeom>
        </p:spPr>
      </p:pic>
    </p:spTree>
    <p:extLst>
      <p:ext uri="{BB962C8B-B14F-4D97-AF65-F5344CB8AC3E}">
        <p14:creationId xmlns:p14="http://schemas.microsoft.com/office/powerpoint/2010/main" val="114020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203201" y="1420250"/>
            <a:ext cx="8719126" cy="4036291"/>
          </a:xfrm>
        </p:spPr>
        <p:txBody>
          <a:bodyPr>
            <a:normAutofit lnSpcReduction="10000"/>
          </a:bodyPr>
          <a:lstStyle/>
          <a:p>
            <a:pPr eaLnBrk="1" hangingPunct="1">
              <a:spcBef>
                <a:spcPts val="480"/>
              </a:spcBef>
              <a:buNone/>
            </a:pPr>
            <a:r>
              <a:rPr lang="ja-JP" altLang="en-US" sz="2000" dirty="0">
                <a:solidFill>
                  <a:srgbClr val="292929"/>
                </a:solidFill>
                <a:latin typeface="メイリオ" panose="020B0604030504040204" pitchFamily="50" charset="-128"/>
                <a:ea typeface="メイリオ" panose="020B0604030504040204" pitchFamily="50" charset="-128"/>
              </a:rPr>
              <a:t>④ 感染症及び食中毒の予防及びまん延の防止のための指針を整備すること。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指針には、次のような項目を盛り込むこととする。</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平常時</a:t>
            </a:r>
            <a:r>
              <a:rPr lang="ja-JP" altLang="en-US" sz="2000" dirty="0">
                <a:solidFill>
                  <a:srgbClr val="292929"/>
                </a:solidFill>
                <a:latin typeface="メイリオ" panose="020B0604030504040204" pitchFamily="50" charset="-128"/>
                <a:ea typeface="メイリオ" panose="020B0604030504040204" pitchFamily="50" charset="-128"/>
              </a:rPr>
              <a:t>の対策</a:t>
            </a:r>
            <a:endParaRPr lang="en-US" altLang="ja-JP" sz="2000" dirty="0">
              <a:solidFill>
                <a:srgbClr val="292929"/>
              </a:solidFill>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施設内の衛生管理（環境の整備、排泄物の処理、血液・体液の</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処理等）</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・日常のケアにかかる感染対策</a:t>
            </a:r>
            <a:endParaRPr lang="en-US" altLang="ja-JP" sz="2000" dirty="0">
              <a:latin typeface="メイリオ" panose="020B0604030504040204" pitchFamily="50" charset="-128"/>
              <a:ea typeface="メイリオ" panose="020B0604030504040204" pitchFamily="50" charset="-128"/>
            </a:endParaRPr>
          </a:p>
          <a:p>
            <a:pPr indent="0" eaLnBrk="1" hangingPunct="1">
              <a:spcBef>
                <a:spcPts val="480"/>
              </a:spcBef>
              <a:buNone/>
            </a:pPr>
            <a:r>
              <a:rPr lang="ja-JP" altLang="en-US" sz="2000" dirty="0">
                <a:solidFill>
                  <a:srgbClr val="FF0000"/>
                </a:solidFill>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・標準的な予防策</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（例）血液・体液・分泌液・排泄物（便）などに触れるとき、</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傷や創傷皮膚に触れるときどのようにするかなどの</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取り決め</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・手洗いの基本</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・早期発見のための日常の観察項目</a:t>
            </a: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12</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pic>
        <p:nvPicPr>
          <p:cNvPr id="2" name="録音したサウンド">
            <a:hlinkClick r:id="" action="ppaction://media"/>
            <a:extLst>
              <a:ext uri="{FF2B5EF4-FFF2-40B4-BE49-F238E27FC236}">
                <a16:creationId xmlns:a16="http://schemas.microsoft.com/office/drawing/2014/main" id="{69DB5665-A6FC-221D-BD87-E8F105B73B63}"/>
              </a:ext>
            </a:extLst>
          </p:cNvPr>
          <p:cNvPicPr>
            <a:picLocks noChangeAspect="1"/>
          </p:cNvPicPr>
          <p:nvPr>
            <a:audioFile r:link="rId2"/>
            <p:extLst>
              <p:ext uri="{DAA4B4D4-6D71-4841-9C94-3DE7FCFB9230}">
                <p14:media xmlns:p14="http://schemas.microsoft.com/office/powerpoint/2010/main" r:embed="rId1">
                  <p14:fade in="3000"/>
                </p14:media>
              </p:ext>
            </p:extLst>
          </p:nvPr>
        </p:nvPicPr>
        <p:blipFill>
          <a:blip r:embed="rId5"/>
          <a:stretch>
            <a:fillRect/>
          </a:stretch>
        </p:blipFill>
        <p:spPr>
          <a:xfrm>
            <a:off x="213518" y="5946439"/>
            <a:ext cx="487363" cy="487363"/>
          </a:xfrm>
          <a:prstGeom prst="rect">
            <a:avLst/>
          </a:prstGeom>
        </p:spPr>
      </p:pic>
    </p:spTree>
    <p:extLst>
      <p:ext uri="{BB962C8B-B14F-4D97-AF65-F5344CB8AC3E}">
        <p14:creationId xmlns:p14="http://schemas.microsoft.com/office/powerpoint/2010/main" val="285093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82671"/>
            <a:ext cx="8229600" cy="4063999"/>
          </a:xfrm>
        </p:spPr>
        <p:txBody>
          <a:bodyPr/>
          <a:lstStyle/>
          <a:p>
            <a:pPr eaLnBrk="1" hangingPunct="1">
              <a:spcBef>
                <a:spcPts val="480"/>
              </a:spcBef>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発生時</a:t>
            </a:r>
            <a:r>
              <a:rPr lang="ja-JP" altLang="en-US" sz="2000" dirty="0">
                <a:solidFill>
                  <a:srgbClr val="292929"/>
                </a:solidFill>
                <a:latin typeface="メイリオ" panose="020B0604030504040204" pitchFamily="50" charset="-128"/>
                <a:ea typeface="メイリオ" panose="020B0604030504040204" pitchFamily="50" charset="-128"/>
              </a:rPr>
              <a:t>の対応</a:t>
            </a:r>
          </a:p>
          <a:p>
            <a:pPr eaLnBrk="1" hangingPunct="1">
              <a:spcBef>
                <a:spcPts val="480"/>
              </a:spcBef>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発生状況の把握</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・感染拡大の防止</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・医療機関や保健所、市町村における施設関係課等の関係機関</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との連携</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・医療処置</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・行政への報告等発生時における施設内の連絡体制</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前記の関係機関への連絡体制</a:t>
            </a:r>
            <a:endParaRPr lang="en-US" altLang="ja-JP" sz="1600" b="1"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13</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7" name="テキスト ボックス 6"/>
          <p:cNvSpPr txBox="1"/>
          <p:nvPr/>
        </p:nvSpPr>
        <p:spPr>
          <a:xfrm>
            <a:off x="457200" y="4677229"/>
            <a:ext cx="8208912" cy="769441"/>
          </a:xfrm>
          <a:prstGeom prst="rect">
            <a:avLst/>
          </a:prstGeom>
          <a:noFill/>
          <a:ln>
            <a:solidFill>
              <a:schemeClr val="tx1"/>
            </a:solidFill>
            <a:prstDash val="dash"/>
          </a:ln>
        </p:spPr>
        <p:txBody>
          <a:bodyPr wrap="square" rtlCol="0">
            <a:spAutoFit/>
          </a:bodyPr>
          <a:lstStyle/>
          <a:p>
            <a:pPr lvl="0">
              <a:spcBef>
                <a:spcPct val="20000"/>
              </a:spcBef>
            </a:pPr>
            <a:r>
              <a:rPr lang="ja-JP" altLang="en-US" sz="2000" kern="0" dirty="0">
                <a:latin typeface="メイリオ" panose="020B0604030504040204" pitchFamily="50" charset="-128"/>
                <a:ea typeface="メイリオ" panose="020B0604030504040204" pitchFamily="50" charset="-128"/>
              </a:rPr>
              <a:t>（指摘事項）</a:t>
            </a:r>
          </a:p>
          <a:p>
            <a:pPr marL="342900" lvl="0" indent="-342900">
              <a:spcBef>
                <a:spcPct val="20000"/>
              </a:spcBef>
              <a:buFont typeface="Wingdings" panose="05000000000000000000" pitchFamily="2" charset="2"/>
              <a:buChar char="l"/>
            </a:pPr>
            <a:r>
              <a:rPr lang="ja-JP" altLang="en-US" sz="2000" kern="0" dirty="0">
                <a:latin typeface="メイリオ" panose="020B0604030504040204" pitchFamily="50" charset="-128"/>
                <a:ea typeface="メイリオ" panose="020B0604030504040204" pitchFamily="50" charset="-128"/>
              </a:rPr>
              <a:t>指針の項目が不足している。</a:t>
            </a:r>
            <a:endParaRPr lang="en-US" altLang="ja-JP" sz="2000" kern="0" dirty="0">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DC3EFF5A-A9F0-6BCB-28E5-27C05C5234F2}"/>
              </a:ext>
            </a:extLst>
          </p:cNvPr>
          <p:cNvPicPr>
            <a:picLocks noChangeAspect="1"/>
          </p:cNvPicPr>
          <p:nvPr>
            <a:audioFile r:link="rId2"/>
            <p:extLst>
              <p:ext uri="{DAA4B4D4-6D71-4841-9C94-3DE7FCFB9230}">
                <p14:media xmlns:p14="http://schemas.microsoft.com/office/powerpoint/2010/main" r:embed="rId1">
                  <p14:fade in="3000"/>
                </p14:media>
              </p:ext>
            </p:extLst>
          </p:nvPr>
        </p:nvPicPr>
        <p:blipFill>
          <a:blip r:embed="rId5"/>
          <a:stretch>
            <a:fillRect/>
          </a:stretch>
        </p:blipFill>
        <p:spPr>
          <a:xfrm>
            <a:off x="213518" y="5868988"/>
            <a:ext cx="487363" cy="487363"/>
          </a:xfrm>
          <a:prstGeom prst="rect">
            <a:avLst/>
          </a:prstGeom>
        </p:spPr>
      </p:pic>
    </p:spTree>
    <p:extLst>
      <p:ext uri="{BB962C8B-B14F-4D97-AF65-F5344CB8AC3E}">
        <p14:creationId xmlns:p14="http://schemas.microsoft.com/office/powerpoint/2010/main" val="391057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4</a:t>
            </a:r>
            <a:r>
              <a:rPr lang="ja-JP" altLang="en-US" sz="2400" dirty="0">
                <a:solidFill>
                  <a:srgbClr val="292929"/>
                </a:solidFill>
                <a:latin typeface="メイリオ" panose="020B0604030504040204" pitchFamily="50" charset="-128"/>
                <a:ea typeface="メイリオ" panose="020B0604030504040204" pitchFamily="50" charset="-128"/>
              </a:rPr>
              <a:t>　感染症の業務継続計画に関すること</a:t>
            </a: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（１）業務継続計画の策定等</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①感染症の発生時において、介護サービスの提供を継続的に実施する</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ための、及び非常時の体制で早期の業務再開を図るための</a:t>
            </a:r>
            <a:r>
              <a:rPr lang="ja-JP" altLang="en-US" sz="2000" dirty="0">
                <a:solidFill>
                  <a:srgbClr val="FF0000"/>
                </a:solidFill>
                <a:latin typeface="メイリオ" panose="020B0604030504040204" pitchFamily="50" charset="-128"/>
                <a:ea typeface="メイリオ" panose="020B0604030504040204" pitchFamily="50" charset="-128"/>
              </a:rPr>
              <a:t>計画</a:t>
            </a:r>
            <a:r>
              <a:rPr lang="ja-JP" altLang="en-US" sz="2000" dirty="0">
                <a:latin typeface="メイリオ" panose="020B0604030504040204" pitchFamily="50" charset="-128"/>
                <a:ea typeface="メイリオ" panose="020B0604030504040204" pitchFamily="50" charset="-128"/>
              </a:rPr>
              <a:t>（以</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下「業務継続計画」という。）</a:t>
            </a:r>
            <a:r>
              <a:rPr lang="ja-JP" altLang="en-US" sz="2000" dirty="0">
                <a:solidFill>
                  <a:srgbClr val="FF0000"/>
                </a:solidFill>
                <a:latin typeface="メイリオ" panose="020B0604030504040204" pitchFamily="50" charset="-128"/>
                <a:ea typeface="メイリオ" panose="020B0604030504040204" pitchFamily="50" charset="-128"/>
              </a:rPr>
              <a:t>を策定</a:t>
            </a:r>
            <a:r>
              <a:rPr lang="ja-JP" altLang="en-US" sz="2000" dirty="0">
                <a:latin typeface="メイリオ" panose="020B0604030504040204" pitchFamily="50" charset="-128"/>
                <a:ea typeface="メイリオ" panose="020B0604030504040204" pitchFamily="50" charset="-128"/>
              </a:rPr>
              <a:t>しなければならない。業務継</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続計画には、以下の項目等を記載すること。</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イ　平時からの備え（体制構築・整備、感染症防止に向けた取組の実施、備</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蓄品の確保等）</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ロ　初動対応</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ハ　感染拡大防止体制の確立（保健所との連携、濃厚接触者への対応、関係</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者との情報共有等）</a:t>
            </a:r>
            <a:r>
              <a:rPr lang="ja-JP" altLang="en-US" sz="2000" dirty="0">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14</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2" name="フローチャート: 代替処理 1"/>
          <p:cNvSpPr/>
          <p:nvPr/>
        </p:nvSpPr>
        <p:spPr>
          <a:xfrm>
            <a:off x="457202" y="5300593"/>
            <a:ext cx="7572702" cy="11827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bg1"/>
                </a:solidFill>
                <a:latin typeface="+mn-ea"/>
              </a:rPr>
              <a:t>厚生労働省「</a:t>
            </a:r>
            <a:r>
              <a:rPr lang="ja-JP" altLang="ja-JP" dirty="0">
                <a:solidFill>
                  <a:schemeClr val="bg1"/>
                </a:solidFill>
                <a:latin typeface="+mn-ea"/>
              </a:rPr>
              <a:t>介護施設・事業所における業務継続計画（</a:t>
            </a:r>
            <a:r>
              <a:rPr lang="en-US" altLang="ja-JP" dirty="0">
                <a:solidFill>
                  <a:schemeClr val="bg1"/>
                </a:solidFill>
                <a:latin typeface="+mn-ea"/>
              </a:rPr>
              <a:t>BCP</a:t>
            </a:r>
            <a:r>
              <a:rPr lang="ja-JP" altLang="ja-JP" dirty="0">
                <a:solidFill>
                  <a:schemeClr val="bg1"/>
                </a:solidFill>
                <a:latin typeface="+mn-ea"/>
              </a:rPr>
              <a:t>）作成支援に関する研修</a:t>
            </a:r>
            <a:r>
              <a:rPr lang="ja-JP" altLang="en-US" dirty="0">
                <a:solidFill>
                  <a:schemeClr val="bg1"/>
                </a:solidFill>
                <a:latin typeface="+mn-ea"/>
              </a:rPr>
              <a:t>」</a:t>
            </a:r>
            <a:r>
              <a:rPr lang="en-US" altLang="ja-JP" dirty="0">
                <a:solidFill>
                  <a:schemeClr val="bg1"/>
                </a:solidFill>
                <a:latin typeface="+mn-ea"/>
                <a:hlinkClick r:id="rId5">
                  <a:extLst>
                    <a:ext uri="{A12FA001-AC4F-418D-AE19-62706E023703}">
                      <ahyp:hlinkClr xmlns:ahyp="http://schemas.microsoft.com/office/drawing/2018/hyperlinkcolor" val="tx"/>
                    </a:ext>
                  </a:extLst>
                </a:hlinkClick>
              </a:rPr>
              <a:t>https://www.mhlw.go.jp/stf/seisakunitsuite/bunya/hukushi_kaigo/kaigo_koureisha/douga_00002.html</a:t>
            </a:r>
            <a:endParaRPr kumimoji="1" lang="ja-JP" altLang="en-US" dirty="0">
              <a:solidFill>
                <a:schemeClr val="bg1"/>
              </a:solidFill>
            </a:endParaRPr>
          </a:p>
        </p:txBody>
      </p:sp>
      <p:pic>
        <p:nvPicPr>
          <p:cNvPr id="4" name="録音したサウンド">
            <a:hlinkClick r:id="" action="ppaction://media"/>
            <a:extLst>
              <a:ext uri="{FF2B5EF4-FFF2-40B4-BE49-F238E27FC236}">
                <a16:creationId xmlns:a16="http://schemas.microsoft.com/office/drawing/2014/main" id="{8BB29299-8A11-4973-231E-B8AC1C16279F}"/>
              </a:ext>
            </a:extLst>
          </p:cNvPr>
          <p:cNvPicPr>
            <a:picLocks noChangeAspect="1"/>
          </p:cNvPicPr>
          <p:nvPr>
            <a:audioFile r:link="rId2"/>
            <p:extLst>
              <p:ext uri="{DAA4B4D4-6D71-4841-9C94-3DE7FCFB9230}">
                <p14:media xmlns:p14="http://schemas.microsoft.com/office/powerpoint/2010/main" r:embed="rId1">
                  <p14:fade in="3000"/>
                </p14:media>
              </p:ext>
            </p:extLst>
          </p:nvPr>
        </p:nvPicPr>
        <p:blipFill>
          <a:blip r:embed="rId6"/>
          <a:stretch>
            <a:fillRect/>
          </a:stretch>
        </p:blipFill>
        <p:spPr>
          <a:xfrm>
            <a:off x="141287" y="5942802"/>
            <a:ext cx="487363" cy="487363"/>
          </a:xfrm>
          <a:prstGeom prst="rect">
            <a:avLst/>
          </a:prstGeom>
        </p:spPr>
      </p:pic>
    </p:spTree>
    <p:extLst>
      <p:ext uri="{BB962C8B-B14F-4D97-AF65-F5344CB8AC3E}">
        <p14:creationId xmlns:p14="http://schemas.microsoft.com/office/powerpoint/2010/main" val="376403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indent="0">
              <a:buNone/>
            </a:pPr>
            <a:r>
              <a:rPr lang="ja-JP" altLang="en-US" sz="2000" dirty="0">
                <a:latin typeface="メイリオ" panose="020B0604030504040204" pitchFamily="50" charset="-128"/>
                <a:ea typeface="メイリオ" panose="020B0604030504040204" pitchFamily="50" charset="-128"/>
              </a:rPr>
              <a:t>②研修及び訓練を定期的に実施しなければならない。</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・定期的（</a:t>
            </a:r>
            <a:r>
              <a:rPr lang="ja-JP" altLang="en-US" sz="2000" dirty="0">
                <a:solidFill>
                  <a:srgbClr val="FF0000"/>
                </a:solidFill>
                <a:latin typeface="メイリオ" panose="020B0604030504040204" pitchFamily="50" charset="-128"/>
                <a:ea typeface="メイリオ" panose="020B0604030504040204" pitchFamily="50" charset="-128"/>
              </a:rPr>
              <a:t>年２回以上</a:t>
            </a:r>
            <a:r>
              <a:rPr lang="ja-JP" altLang="en-US" sz="2000" dirty="0">
                <a:latin typeface="メイリオ" panose="020B0604030504040204" pitchFamily="50" charset="-128"/>
                <a:ea typeface="メイリオ" panose="020B0604030504040204" pitchFamily="50" charset="-128"/>
              </a:rPr>
              <a:t>）な</a:t>
            </a:r>
            <a:r>
              <a:rPr lang="ja-JP" altLang="en-US" sz="2000" dirty="0">
                <a:solidFill>
                  <a:srgbClr val="FF0000"/>
                </a:solidFill>
                <a:latin typeface="メイリオ" panose="020B0604030504040204" pitchFamily="50" charset="-128"/>
                <a:ea typeface="メイリオ" panose="020B0604030504040204" pitchFamily="50" charset="-128"/>
              </a:rPr>
              <a:t>教育</a:t>
            </a:r>
            <a:r>
              <a:rPr lang="ja-JP" altLang="en-US" sz="2000" dirty="0">
                <a:latin typeface="メイリオ" panose="020B0604030504040204" pitchFamily="50" charset="-128"/>
                <a:ea typeface="メイリオ" panose="020B0604030504040204" pitchFamily="50" charset="-128"/>
              </a:rPr>
              <a:t>を開催すること。</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新規採用時</a:t>
            </a:r>
            <a:r>
              <a:rPr lang="ja-JP" altLang="en-US" sz="2000" dirty="0">
                <a:latin typeface="メイリオ" panose="020B0604030504040204" pitchFamily="50" charset="-128"/>
                <a:ea typeface="メイリオ" panose="020B0604030504040204" pitchFamily="50" charset="-128"/>
              </a:rPr>
              <a:t>には別に研修を実施すること。</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・研修の実施内容を記録すること。</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訓練</a:t>
            </a:r>
            <a:r>
              <a:rPr lang="ja-JP" altLang="en-US" sz="2000" dirty="0">
                <a:latin typeface="メイリオ" panose="020B0604030504040204" pitchFamily="50" charset="-128"/>
                <a:ea typeface="メイリオ" panose="020B0604030504040204" pitchFamily="50" charset="-128"/>
              </a:rPr>
              <a:t>を定期的（</a:t>
            </a:r>
            <a:r>
              <a:rPr lang="ja-JP" altLang="en-US" sz="2000" dirty="0">
                <a:solidFill>
                  <a:srgbClr val="FF0000"/>
                </a:solidFill>
                <a:latin typeface="メイリオ" panose="020B0604030504040204" pitchFamily="50" charset="-128"/>
                <a:ea typeface="メイリオ" panose="020B0604030504040204" pitchFamily="50" charset="-128"/>
              </a:rPr>
              <a:t>年２回以上</a:t>
            </a:r>
            <a:r>
              <a:rPr lang="ja-JP" altLang="en-US" sz="2000" dirty="0">
                <a:latin typeface="メイリオ" panose="020B0604030504040204" pitchFamily="50" charset="-128"/>
                <a:ea typeface="メイリオ" panose="020B0604030504040204" pitchFamily="50" charset="-128"/>
              </a:rPr>
              <a:t>）に実施すること。</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③定期的に業務継続計画の見直しを行い、必要に応じて変更を行う。</a:t>
            </a:r>
            <a:endParaRPr lang="en-US" altLang="ja-JP" sz="2000" dirty="0">
              <a:latin typeface="メイリオ" panose="020B0604030504040204" pitchFamily="50" charset="-128"/>
              <a:ea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テキスト ボックス 8"/>
          <p:cNvSpPr txBox="1"/>
          <p:nvPr/>
        </p:nvSpPr>
        <p:spPr>
          <a:xfrm>
            <a:off x="457200" y="3729806"/>
            <a:ext cx="8229600" cy="1508105"/>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業務継続計画を策定していない。</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342900" lvl="0" indent="-342900" defTabSz="9144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研修・訓練を年２回以上実施していない。 （短期は年１回以上）</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研修・訓練を実施しているが記録がない。</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15</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pic>
        <p:nvPicPr>
          <p:cNvPr id="2" name="録音したサウンド">
            <a:hlinkClick r:id="" action="ppaction://media"/>
            <a:extLst>
              <a:ext uri="{FF2B5EF4-FFF2-40B4-BE49-F238E27FC236}">
                <a16:creationId xmlns:a16="http://schemas.microsoft.com/office/drawing/2014/main" id="{3C5B5439-989B-B94B-9D50-03DA55D16228}"/>
              </a:ext>
            </a:extLst>
          </p:cNvPr>
          <p:cNvPicPr>
            <a:picLocks noChangeAspect="1"/>
          </p:cNvPicPr>
          <p:nvPr>
            <a:audioFile r:link="rId2"/>
            <p:extLst>
              <p:ext uri="{DAA4B4D4-6D71-4841-9C94-3DE7FCFB9230}">
                <p14:media xmlns:p14="http://schemas.microsoft.com/office/powerpoint/2010/main" r:embed="rId1">
                  <p14:fade in="3000"/>
                </p14:media>
              </p:ext>
            </p:extLst>
          </p:nvPr>
        </p:nvPicPr>
        <p:blipFill>
          <a:blip r:embed="rId5"/>
          <a:stretch>
            <a:fillRect/>
          </a:stretch>
        </p:blipFill>
        <p:spPr>
          <a:xfrm>
            <a:off x="213518" y="5878895"/>
            <a:ext cx="487363" cy="487363"/>
          </a:xfrm>
          <a:prstGeom prst="rect">
            <a:avLst/>
          </a:prstGeom>
        </p:spPr>
      </p:pic>
    </p:spTree>
    <p:extLst>
      <p:ext uri="{BB962C8B-B14F-4D97-AF65-F5344CB8AC3E}">
        <p14:creationId xmlns:p14="http://schemas.microsoft.com/office/powerpoint/2010/main" val="187740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5367635"/>
          </a:xfrm>
        </p:spPr>
        <p:txBody>
          <a:bodyPr>
            <a:normAutofit lnSpcReduction="10000"/>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5</a:t>
            </a:r>
            <a:r>
              <a:rPr lang="ja-JP" altLang="en-US" sz="2400" dirty="0">
                <a:solidFill>
                  <a:srgbClr val="292929"/>
                </a:solidFill>
                <a:latin typeface="メイリオ" panose="020B0604030504040204" pitchFamily="50" charset="-128"/>
                <a:ea typeface="メイリオ" panose="020B0604030504040204" pitchFamily="50" charset="-128"/>
              </a:rPr>
              <a:t>　衛生管理に関すること</a:t>
            </a: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（１）レジオネラ症対策</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None/>
            </a:pPr>
            <a:r>
              <a:rPr lang="ja-JP" altLang="en-US" sz="2000" dirty="0">
                <a:solidFill>
                  <a:srgbClr val="292929"/>
                </a:solidFill>
                <a:latin typeface="メイリオ" panose="020B0604030504040204" pitchFamily="50" charset="-128"/>
                <a:ea typeface="メイリオ" panose="020B0604030504040204" pitchFamily="50" charset="-128"/>
              </a:rPr>
              <a:t>① </a:t>
            </a:r>
            <a:r>
              <a:rPr lang="ja-JP" altLang="en-US" sz="2000" b="1" dirty="0">
                <a:solidFill>
                  <a:srgbClr val="000000"/>
                </a:solidFill>
                <a:latin typeface="メイリオ" panose="020B0604030504040204" pitchFamily="50" charset="-128"/>
                <a:ea typeface="メイリオ" panose="020B0604030504040204" pitchFamily="50" charset="-128"/>
              </a:rPr>
              <a:t>循環式浴槽または貯湯槽を有する入浴施設の衛生措置の基準</a:t>
            </a:r>
            <a:endParaRPr lang="en-US" altLang="ja-JP" sz="2000" b="1" dirty="0">
              <a:solidFill>
                <a:srgbClr val="000000"/>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 「循環式浴槽におけるレジオネラ症防止対策マニュアル」</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en-US" altLang="ja-JP" sz="2000" dirty="0">
                <a:solidFill>
                  <a:srgbClr val="292929"/>
                </a:solidFill>
                <a:latin typeface="メイリオ" panose="020B0604030504040204" pitchFamily="50" charset="-128"/>
                <a:ea typeface="メイリオ" panose="020B0604030504040204" pitchFamily="50" charset="-128"/>
              </a:rPr>
              <a:t>     </a:t>
            </a:r>
            <a:r>
              <a:rPr lang="ja-JP" altLang="en-US" sz="2000" dirty="0">
                <a:solidFill>
                  <a:srgbClr val="292929"/>
                </a:solidFill>
                <a:latin typeface="メイリオ" panose="020B0604030504040204" pitchFamily="50" charset="-128"/>
                <a:ea typeface="メイリオ" panose="020B0604030504040204" pitchFamily="50" charset="-128"/>
              </a:rPr>
              <a:t>　（令和元年</a:t>
            </a:r>
            <a:r>
              <a:rPr lang="en-US" altLang="ja-JP" sz="2000" dirty="0">
                <a:solidFill>
                  <a:srgbClr val="292929"/>
                </a:solidFill>
                <a:latin typeface="メイリオ" panose="020B0604030504040204" pitchFamily="50" charset="-128"/>
                <a:ea typeface="メイリオ" panose="020B0604030504040204" pitchFamily="50" charset="-128"/>
              </a:rPr>
              <a:t>12</a:t>
            </a:r>
            <a:r>
              <a:rPr lang="ja-JP" altLang="en-US" sz="2000" dirty="0">
                <a:solidFill>
                  <a:srgbClr val="292929"/>
                </a:solidFill>
                <a:latin typeface="メイリオ" panose="020B0604030504040204" pitchFamily="50" charset="-128"/>
                <a:ea typeface="メイリオ" panose="020B0604030504040204" pitchFamily="50" charset="-128"/>
              </a:rPr>
              <a:t>月</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日改正）</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br>
              <a:rPr lang="en-US" altLang="ja-JP" sz="2000" dirty="0">
                <a:solidFill>
                  <a:srgbClr val="292929"/>
                </a:solidFill>
                <a:latin typeface="メイリオ" panose="020B0604030504040204" pitchFamily="50" charset="-128"/>
                <a:ea typeface="メイリオ" panose="020B0604030504040204" pitchFamily="50" charset="-128"/>
              </a:rPr>
            </a:br>
            <a:r>
              <a:rPr lang="ja-JP" altLang="en-US" sz="2000" dirty="0">
                <a:solidFill>
                  <a:srgbClr val="292929"/>
                </a:solidFill>
                <a:latin typeface="メイリオ" panose="020B0604030504040204" pitchFamily="50" charset="-128"/>
                <a:ea typeface="メイリオ" panose="020B0604030504040204" pitchFamily="50" charset="-128"/>
              </a:rPr>
              <a:t>■ 「香川県特定入浴施設におけるレジオネラ症の発生の防止に</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en-US" altLang="ja-JP" sz="2000" dirty="0">
                <a:solidFill>
                  <a:srgbClr val="292929"/>
                </a:solidFill>
                <a:latin typeface="メイリオ" panose="020B0604030504040204" pitchFamily="50" charset="-128"/>
                <a:ea typeface="メイリオ" panose="020B0604030504040204" pitchFamily="50" charset="-128"/>
              </a:rPr>
              <a:t>     </a:t>
            </a:r>
            <a:r>
              <a:rPr lang="ja-JP" altLang="en-US" sz="2000" dirty="0">
                <a:solidFill>
                  <a:srgbClr val="292929"/>
                </a:solidFill>
                <a:latin typeface="メイリオ" panose="020B0604030504040204" pitchFamily="50" charset="-128"/>
                <a:ea typeface="メイリオ" panose="020B0604030504040204" pitchFamily="50" charset="-128"/>
              </a:rPr>
              <a:t>関する指導要綱」（</a:t>
            </a:r>
            <a:r>
              <a:rPr lang="ja-JP" altLang="en-US" sz="2000" dirty="0">
                <a:solidFill>
                  <a:srgbClr val="FF0000"/>
                </a:solidFill>
                <a:latin typeface="メイリオ" panose="020B0604030504040204" pitchFamily="50" charset="-128"/>
                <a:ea typeface="メイリオ" panose="020B0604030504040204" pitchFamily="50" charset="-128"/>
              </a:rPr>
              <a:t>令和６年</a:t>
            </a:r>
            <a:r>
              <a:rPr lang="en-US" altLang="ja-JP" sz="2000" dirty="0">
                <a:solidFill>
                  <a:srgbClr val="FF0000"/>
                </a:solidFill>
                <a:latin typeface="メイリオ" panose="020B0604030504040204" pitchFamily="50" charset="-128"/>
                <a:ea typeface="メイリオ" panose="020B0604030504040204" pitchFamily="50" charset="-128"/>
              </a:rPr>
              <a:t>11</a:t>
            </a:r>
            <a:r>
              <a:rPr lang="ja-JP" altLang="en-US" sz="2000" dirty="0">
                <a:solidFill>
                  <a:srgbClr val="FF0000"/>
                </a:solidFill>
                <a:latin typeface="メイリオ" panose="020B0604030504040204" pitchFamily="50" charset="-128"/>
                <a:ea typeface="メイリオ" panose="020B0604030504040204" pitchFamily="50" charset="-128"/>
              </a:rPr>
              <a:t>月１日改正</a:t>
            </a:r>
            <a:r>
              <a:rPr lang="ja-JP" altLang="en-US" sz="2000" dirty="0">
                <a:solidFill>
                  <a:srgbClr val="292929"/>
                </a:solidFill>
                <a:latin typeface="メイリオ" panose="020B0604030504040204" pitchFamily="50" charset="-128"/>
                <a:ea typeface="メイリオ" panose="020B0604030504040204" pitchFamily="50" charset="-128"/>
              </a:rPr>
              <a:t>）</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 「入浴施設の衛生管理の手引き」　　　　（</a:t>
            </a:r>
            <a:r>
              <a:rPr lang="en-US" altLang="ja-JP" sz="1800" dirty="0">
                <a:latin typeface="メイリオ" panose="020B0604030504040204" pitchFamily="50" charset="-128"/>
                <a:ea typeface="メイリオ" panose="020B0604030504040204" pitchFamily="50" charset="-128"/>
              </a:rPr>
              <a:t>https://www.mhlw.go.jp/content/11130500/001401967.pdf</a:t>
            </a:r>
            <a:r>
              <a:rPr lang="ja-JP" altLang="en-US" sz="2000" dirty="0">
                <a:solidFill>
                  <a:srgbClr val="292929"/>
                </a:solidFill>
                <a:latin typeface="メイリオ" panose="020B0604030504040204" pitchFamily="50" charset="-128"/>
                <a:ea typeface="メイリオ" panose="020B0604030504040204" pitchFamily="50" charset="-128"/>
              </a:rPr>
              <a:t>）</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endParaRPr lang="ja-JP" altLang="en-US"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16</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2" name="フローチャート: 代替処理 1"/>
          <p:cNvSpPr/>
          <p:nvPr/>
        </p:nvSpPr>
        <p:spPr>
          <a:xfrm>
            <a:off x="457200" y="4241089"/>
            <a:ext cx="8229600" cy="107826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bg1"/>
                </a:solidFill>
              </a:rPr>
              <a:t>【</a:t>
            </a:r>
            <a:r>
              <a:rPr lang="ja-JP" altLang="en-US" dirty="0">
                <a:solidFill>
                  <a:schemeClr val="bg1"/>
                </a:solidFill>
              </a:rPr>
              <a:t>上記資料の掲載先</a:t>
            </a:r>
            <a:r>
              <a:rPr lang="en-US" altLang="ja-JP" dirty="0">
                <a:solidFill>
                  <a:schemeClr val="bg1"/>
                </a:solidFill>
              </a:rPr>
              <a:t>】</a:t>
            </a:r>
          </a:p>
          <a:p>
            <a:r>
              <a:rPr lang="ja-JP" altLang="en-US" dirty="0">
                <a:solidFill>
                  <a:schemeClr val="bg1"/>
                </a:solidFill>
              </a:rPr>
              <a:t>香川県「リスクマネジメント：感染症情報」</a:t>
            </a:r>
            <a:endParaRPr lang="en-US" altLang="ja-JP" dirty="0">
              <a:solidFill>
                <a:schemeClr val="bg1"/>
              </a:solidFill>
            </a:endParaRPr>
          </a:p>
          <a:p>
            <a:r>
              <a:rPr lang="en-US" altLang="ja-JP" dirty="0">
                <a:solidFill>
                  <a:schemeClr val="bg1"/>
                </a:solidFill>
              </a:rPr>
              <a:t>https://www.pref.kagawa.lg.jp/choju/choju/jigyosya/risk_management.html</a:t>
            </a:r>
            <a:endParaRPr kumimoji="1" lang="ja-JP" altLang="en-US" dirty="0">
              <a:solidFill>
                <a:schemeClr val="bg1"/>
              </a:solidFill>
            </a:endParaRPr>
          </a:p>
        </p:txBody>
      </p:sp>
      <p:pic>
        <p:nvPicPr>
          <p:cNvPr id="5" name="録音したサウンド">
            <a:hlinkClick r:id="" action="ppaction://media"/>
            <a:extLst>
              <a:ext uri="{FF2B5EF4-FFF2-40B4-BE49-F238E27FC236}">
                <a16:creationId xmlns:a16="http://schemas.microsoft.com/office/drawing/2014/main" id="{EC62C581-0A19-AC9B-3877-85332B41A366}"/>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254000" y="6085818"/>
            <a:ext cx="406400" cy="406400"/>
          </a:xfrm>
          <a:prstGeom prst="rect">
            <a:avLst/>
          </a:prstGeom>
        </p:spPr>
      </p:pic>
    </p:spTree>
    <p:extLst>
      <p:ext uri="{BB962C8B-B14F-4D97-AF65-F5344CB8AC3E}">
        <p14:creationId xmlns:p14="http://schemas.microsoft.com/office/powerpoint/2010/main" val="157467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48EDD-B6B7-369B-D702-051FE390E17C}"/>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ED92A81-2483-1301-2423-3A24F1985B18}"/>
              </a:ext>
            </a:extLst>
          </p:cNvPr>
          <p:cNvSpPr txBox="1"/>
          <p:nvPr/>
        </p:nvSpPr>
        <p:spPr>
          <a:xfrm>
            <a:off x="822578" y="1780908"/>
            <a:ext cx="7680688" cy="4031873"/>
          </a:xfrm>
          <a:prstGeom prst="rect">
            <a:avLst/>
          </a:prstGeom>
          <a:noFill/>
        </p:spPr>
        <p:txBody>
          <a:bodyPr wrap="square" rtlCol="0" anchor="ctr">
            <a:spAutoFit/>
          </a:bodyPr>
          <a:lstStyle/>
          <a:p>
            <a:pPr>
              <a:defRPr/>
            </a:pPr>
            <a:r>
              <a:rPr lang="ja-JP" altLang="en-US" b="1" dirty="0">
                <a:latin typeface="BIZ UDP明朝 Medium" panose="02020500000000000000" pitchFamily="18" charset="-128"/>
                <a:ea typeface="BIZ UDP明朝 Medium" panose="02020500000000000000" pitchFamily="18" charset="-128"/>
              </a:rPr>
              <a:t>  </a:t>
            </a:r>
            <a:r>
              <a:rPr lang="ja-JP" altLang="en-US" sz="2000" b="1" dirty="0">
                <a:latin typeface="メイリオ" panose="020B0604030504040204" pitchFamily="50" charset="-128"/>
                <a:ea typeface="メイリオ" panose="020B0604030504040204" pitchFamily="50" charset="-128"/>
              </a:rPr>
              <a:t>水質検査の頻度について</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　　　　　　　　</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水質基準：レジオネラ属菌が</a:t>
            </a:r>
            <a:r>
              <a:rPr lang="en-US" altLang="ja-JP" sz="1600" b="1" dirty="0">
                <a:latin typeface="メイリオ" panose="020B0604030504040204" pitchFamily="50" charset="-128"/>
                <a:ea typeface="メイリオ" panose="020B0604030504040204" pitchFamily="50" charset="-128"/>
              </a:rPr>
              <a:t>100ml</a:t>
            </a:r>
            <a:r>
              <a:rPr lang="ja-JP" altLang="en-US" sz="1600" b="1" dirty="0">
                <a:latin typeface="メイリオ" panose="020B0604030504040204" pitchFamily="50" charset="-128"/>
                <a:ea typeface="メイリオ" panose="020B0604030504040204" pitchFamily="50" charset="-128"/>
              </a:rPr>
              <a:t>中に</a:t>
            </a:r>
            <a:r>
              <a:rPr lang="en-US" altLang="ja-JP" sz="1600" b="1" dirty="0">
                <a:latin typeface="メイリオ" panose="020B0604030504040204" pitchFamily="50" charset="-128"/>
                <a:ea typeface="メイリオ" panose="020B0604030504040204" pitchFamily="50" charset="-128"/>
              </a:rPr>
              <a:t>10cfu</a:t>
            </a:r>
            <a:r>
              <a:rPr lang="ja-JP" altLang="en-US" sz="1600" b="1" dirty="0">
                <a:latin typeface="メイリオ" panose="020B0604030504040204" pitchFamily="50" charset="-128"/>
                <a:ea typeface="メイリオ" panose="020B0604030504040204" pitchFamily="50" charset="-128"/>
              </a:rPr>
              <a:t>未満</a:t>
            </a:r>
            <a:r>
              <a:rPr lang="en-US" altLang="ja-JP" sz="1600" b="1" dirty="0">
                <a:latin typeface="メイリオ" panose="020B0604030504040204" pitchFamily="50" charset="-128"/>
                <a:ea typeface="メイリオ" panose="020B0604030504040204" pitchFamily="50" charset="-128"/>
              </a:rPr>
              <a:t>)</a:t>
            </a:r>
          </a:p>
          <a:p>
            <a:pPr>
              <a:defRPr/>
            </a:pPr>
            <a:endParaRPr lang="en-US" altLang="ja-JP" sz="1100" b="1"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r>
              <a:rPr lang="ja-JP" altLang="en-US" sz="2000" b="1" dirty="0">
                <a:latin typeface="メイリオ" panose="020B0604030504040204" pitchFamily="50" charset="-128"/>
                <a:ea typeface="メイリオ" panose="020B0604030504040204" pitchFamily="50" charset="-128"/>
              </a:rPr>
              <a:t>原水の検査</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dirty="0">
                <a:latin typeface="メイリオ" panose="020B0604030504040204" pitchFamily="50" charset="-128"/>
                <a:ea typeface="メイリオ" panose="020B0604030504040204" pitchFamily="50" charset="-128"/>
              </a:rPr>
              <a:t>　　</a:t>
            </a:r>
            <a:r>
              <a:rPr lang="ja-JP" altLang="en-US" u="sng" dirty="0">
                <a:latin typeface="メイリオ" panose="020B0604030504040204" pitchFamily="50" charset="-128"/>
                <a:ea typeface="メイリオ" panose="020B0604030504040204" pitchFamily="50" charset="-128"/>
              </a:rPr>
              <a:t>水道水を用いない原水　　　　　　　　　　　 　</a:t>
            </a:r>
            <a:r>
              <a:rPr lang="ja-JP" altLang="en-US" b="1" u="sng" dirty="0">
                <a:solidFill>
                  <a:srgbClr val="FF0000"/>
                </a:solidFill>
                <a:latin typeface="メイリオ" panose="020B0604030504040204" pitchFamily="50" charset="-128"/>
                <a:ea typeface="メイリオ" panose="020B0604030504040204" pitchFamily="50" charset="-128"/>
              </a:rPr>
              <a:t>年１回以上</a:t>
            </a:r>
            <a:endParaRPr lang="en-US" altLang="ja-JP" b="1" u="sng" dirty="0">
              <a:solidFill>
                <a:srgbClr val="FF0000"/>
              </a:solidFill>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例：温泉水・井戸水・地下水等</a:t>
            </a:r>
            <a:r>
              <a:rPr lang="en-US" altLang="ja-JP" dirty="0">
                <a:latin typeface="メイリオ" panose="020B0604030504040204" pitchFamily="50" charset="-128"/>
                <a:ea typeface="メイリオ" panose="020B0604030504040204" pitchFamily="50" charset="-128"/>
              </a:rPr>
              <a:t>)</a:t>
            </a:r>
          </a:p>
          <a:p>
            <a:pPr marL="257175" indent="-257175">
              <a:buFont typeface="Arial" panose="020B0604020202020204" pitchFamily="34" charset="0"/>
              <a:buChar char="•"/>
              <a:defRPr/>
            </a:pPr>
            <a:r>
              <a:rPr lang="ja-JP" altLang="en-US" sz="2000" b="1" dirty="0">
                <a:latin typeface="メイリオ" panose="020B0604030504040204" pitchFamily="50" charset="-128"/>
                <a:ea typeface="メイリオ" panose="020B0604030504040204" pitchFamily="50" charset="-128"/>
              </a:rPr>
              <a:t>浴槽水の検査</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dirty="0">
                <a:latin typeface="メイリオ" panose="020B0604030504040204" pitchFamily="50" charset="-128"/>
                <a:ea typeface="メイリオ" panose="020B0604030504040204" pitchFamily="50" charset="-128"/>
              </a:rPr>
              <a:t>　　</a:t>
            </a:r>
            <a:r>
              <a:rPr lang="ja-JP" altLang="en-US" u="sng" dirty="0">
                <a:latin typeface="メイリオ" panose="020B0604030504040204" pitchFamily="50" charset="-128"/>
                <a:ea typeface="メイリオ" panose="020B0604030504040204" pitchFamily="50" charset="-128"/>
              </a:rPr>
              <a:t>①塩素消毒をしていない　　　　　　　　 　　　</a:t>
            </a:r>
            <a:r>
              <a:rPr lang="ja-JP" altLang="en-US" b="1" u="sng" dirty="0">
                <a:solidFill>
                  <a:srgbClr val="FF0000"/>
                </a:solidFill>
                <a:latin typeface="メイリオ" panose="020B0604030504040204" pitchFamily="50" charset="-128"/>
                <a:ea typeface="メイリオ" panose="020B0604030504040204" pitchFamily="50" charset="-128"/>
              </a:rPr>
              <a:t>年４回以上</a:t>
            </a:r>
            <a:endParaRPr lang="en-US" altLang="ja-JP" b="1" u="sng" dirty="0">
              <a:solidFill>
                <a:srgbClr val="FF0000"/>
              </a:solidFill>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rPr>
              <a:t>　　</a:t>
            </a:r>
            <a:r>
              <a:rPr lang="ja-JP" altLang="en-US" u="sng" dirty="0">
                <a:latin typeface="メイリオ" panose="020B0604030504040204" pitchFamily="50" charset="-128"/>
                <a:ea typeface="メイリオ" panose="020B0604030504040204" pitchFamily="50" charset="-128"/>
              </a:rPr>
              <a:t>②塩素消毒をしている</a:t>
            </a:r>
            <a:endParaRPr lang="en-US" altLang="ja-JP" u="sng" dirty="0">
              <a:latin typeface="メイリオ" panose="020B0604030504040204" pitchFamily="50" charset="-128"/>
              <a:ea typeface="メイリオ" panose="020B0604030504040204" pitchFamily="50" charset="-128"/>
            </a:endParaRPr>
          </a:p>
          <a:p>
            <a:pPr lvl="1">
              <a:defRPr/>
            </a:pPr>
            <a:r>
              <a:rPr lang="ja-JP" altLang="en-US" dirty="0">
                <a:latin typeface="メイリオ" panose="020B0604030504040204" pitchFamily="50" charset="-128"/>
                <a:ea typeface="メイリオ" panose="020B0604030504040204" pitchFamily="50" charset="-128"/>
              </a:rPr>
              <a:t> </a:t>
            </a:r>
            <a:r>
              <a:rPr lang="ja-JP" altLang="en-US" u="sng" dirty="0">
                <a:latin typeface="メイリオ" panose="020B0604030504040204" pitchFamily="50" charset="-128"/>
                <a:ea typeface="メイリオ" panose="020B0604030504040204" pitchFamily="50" charset="-128"/>
              </a:rPr>
              <a:t>ア、２４時間以上連続して循環水を使用している </a:t>
            </a:r>
            <a:r>
              <a:rPr lang="ja-JP" altLang="en-US" b="1" u="sng" dirty="0">
                <a:solidFill>
                  <a:srgbClr val="FF0000"/>
                </a:solidFill>
                <a:latin typeface="メイリオ" panose="020B0604030504040204" pitchFamily="50" charset="-128"/>
                <a:ea typeface="メイリオ" panose="020B0604030504040204" pitchFamily="50" charset="-128"/>
              </a:rPr>
              <a:t>年２回以上</a:t>
            </a:r>
            <a:endParaRPr lang="en-US" altLang="ja-JP" b="1" u="sng" dirty="0">
              <a:solidFill>
                <a:srgbClr val="FF0000"/>
              </a:solidFill>
              <a:latin typeface="メイリオ" panose="020B0604030504040204" pitchFamily="50" charset="-128"/>
              <a:ea typeface="メイリオ" panose="020B0604030504040204" pitchFamily="50" charset="-128"/>
            </a:endParaRPr>
          </a:p>
          <a:p>
            <a:pPr lvl="1">
              <a:defRPr/>
            </a:pPr>
            <a:r>
              <a:rPr lang="ja-JP" altLang="en-US" dirty="0">
                <a:latin typeface="メイリオ" panose="020B0604030504040204" pitchFamily="50" charset="-128"/>
                <a:ea typeface="メイリオ" panose="020B0604030504040204" pitchFamily="50" charset="-128"/>
              </a:rPr>
              <a:t> </a:t>
            </a:r>
            <a:r>
              <a:rPr lang="ja-JP" altLang="en-US" u="sng" dirty="0">
                <a:latin typeface="メイリオ" panose="020B0604030504040204" pitchFamily="50" charset="-128"/>
                <a:ea typeface="メイリオ" panose="020B0604030504040204" pitchFamily="50" charset="-128"/>
              </a:rPr>
              <a:t>イ、毎日完全換水している　　　　　　　　　　 </a:t>
            </a:r>
            <a:r>
              <a:rPr lang="ja-JP" altLang="en-US" b="1" u="sng" dirty="0">
                <a:solidFill>
                  <a:srgbClr val="FF0000"/>
                </a:solidFill>
                <a:latin typeface="メイリオ" panose="020B0604030504040204" pitchFamily="50" charset="-128"/>
                <a:ea typeface="メイリオ" panose="020B0604030504040204" pitchFamily="50" charset="-128"/>
              </a:rPr>
              <a:t>年１回以上</a:t>
            </a:r>
            <a:endParaRPr lang="en-US" altLang="ja-JP" b="1" u="sng" dirty="0">
              <a:solidFill>
                <a:srgbClr val="FF0000"/>
              </a:solidFill>
              <a:latin typeface="メイリオ" panose="020B0604030504040204" pitchFamily="50" charset="-128"/>
              <a:ea typeface="メイリオ" panose="020B0604030504040204" pitchFamily="50" charset="-128"/>
            </a:endParaRPr>
          </a:p>
          <a:p>
            <a:pPr>
              <a:buClr>
                <a:srgbClr val="000000"/>
              </a:buClr>
            </a:pPr>
            <a:endParaRPr lang="en-US" altLang="ja-JP" sz="1500" dirty="0">
              <a:solidFill>
                <a:srgbClr val="292929"/>
              </a:solidFill>
              <a:latin typeface="メイリオ" panose="020B0604030504040204" pitchFamily="50" charset="-128"/>
              <a:ea typeface="メイリオ" panose="020B0604030504040204" pitchFamily="50" charset="-128"/>
            </a:endParaRPr>
          </a:p>
          <a:p>
            <a:pPr>
              <a:buClr>
                <a:srgbClr val="000000"/>
              </a:buClr>
            </a:pPr>
            <a:r>
              <a:rPr lang="ja-JP" altLang="en-US" sz="1500" dirty="0">
                <a:solidFill>
                  <a:srgbClr val="292929"/>
                </a:solidFill>
                <a:latin typeface="メイリオ" panose="020B0604030504040204" pitchFamily="50" charset="-128"/>
                <a:ea typeface="メイリオ" panose="020B0604030504040204" pitchFamily="50" charset="-128"/>
              </a:rPr>
              <a:t>　　「香川県特定入浴施設におけるレジオネラ症の発生の防止に関する指導要綱」</a:t>
            </a:r>
            <a:endParaRPr lang="en-US" altLang="ja-JP" sz="1500" dirty="0">
              <a:solidFill>
                <a:srgbClr val="292929"/>
              </a:solidFill>
              <a:latin typeface="メイリオ" panose="020B0604030504040204" pitchFamily="50" charset="-128"/>
              <a:ea typeface="メイリオ" panose="020B0604030504040204" pitchFamily="50" charset="-128"/>
            </a:endParaRPr>
          </a:p>
          <a:p>
            <a:pPr>
              <a:buClr>
                <a:srgbClr val="000000"/>
              </a:buClr>
            </a:pPr>
            <a:r>
              <a:rPr lang="ja-JP" altLang="en-US" sz="1500" dirty="0">
                <a:solidFill>
                  <a:srgbClr val="292929"/>
                </a:solidFill>
                <a:latin typeface="メイリオ" panose="020B0604030504040204" pitchFamily="50" charset="-128"/>
                <a:ea typeface="メイリオ" panose="020B0604030504040204" pitchFamily="50" charset="-128"/>
              </a:rPr>
              <a:t>　　　　　　　　　　　　　　　　　　　　　　  　　　　（</a:t>
            </a:r>
            <a:r>
              <a:rPr lang="ja-JP" altLang="en-US" sz="1500" dirty="0">
                <a:solidFill>
                  <a:srgbClr val="FF0000"/>
                </a:solidFill>
                <a:latin typeface="メイリオ" panose="020B0604030504040204" pitchFamily="50" charset="-128"/>
                <a:ea typeface="メイリオ" panose="020B0604030504040204" pitchFamily="50" charset="-128"/>
              </a:rPr>
              <a:t>令和６年</a:t>
            </a:r>
            <a:r>
              <a:rPr lang="en-US" altLang="ja-JP" sz="1500" dirty="0">
                <a:solidFill>
                  <a:srgbClr val="FF0000"/>
                </a:solidFill>
                <a:latin typeface="メイリオ" panose="020B0604030504040204" pitchFamily="50" charset="-128"/>
                <a:ea typeface="メイリオ" panose="020B0604030504040204" pitchFamily="50" charset="-128"/>
              </a:rPr>
              <a:t>11</a:t>
            </a:r>
            <a:r>
              <a:rPr lang="ja-JP" altLang="en-US" sz="1500" dirty="0">
                <a:solidFill>
                  <a:srgbClr val="FF0000"/>
                </a:solidFill>
                <a:latin typeface="メイリオ" panose="020B0604030504040204" pitchFamily="50" charset="-128"/>
                <a:ea typeface="メイリオ" panose="020B0604030504040204" pitchFamily="50" charset="-128"/>
              </a:rPr>
              <a:t>月１日改正</a:t>
            </a:r>
            <a:r>
              <a:rPr lang="ja-JP" altLang="en-US" sz="1500" dirty="0">
                <a:solidFill>
                  <a:srgbClr val="292929"/>
                </a:solidFill>
                <a:latin typeface="メイリオ" panose="020B0604030504040204" pitchFamily="50" charset="-128"/>
                <a:ea typeface="メイリオ" panose="020B0604030504040204" pitchFamily="50" charset="-128"/>
              </a:rPr>
              <a:t>）</a:t>
            </a:r>
          </a:p>
        </p:txBody>
      </p:sp>
      <p:sp>
        <p:nvSpPr>
          <p:cNvPr id="8" name="正方形/長方形 7">
            <a:extLst>
              <a:ext uri="{FF2B5EF4-FFF2-40B4-BE49-F238E27FC236}">
                <a16:creationId xmlns:a16="http://schemas.microsoft.com/office/drawing/2014/main" id="{81CD62CC-1A39-B70C-55ED-A5F08C97A757}"/>
              </a:ext>
            </a:extLst>
          </p:cNvPr>
          <p:cNvSpPr/>
          <p:nvPr/>
        </p:nvSpPr>
        <p:spPr>
          <a:xfrm>
            <a:off x="795415" y="1755150"/>
            <a:ext cx="7735013" cy="40318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a:extLst>
              <a:ext uri="{FF2B5EF4-FFF2-40B4-BE49-F238E27FC236}">
                <a16:creationId xmlns:a16="http://schemas.microsoft.com/office/drawing/2014/main" id="{8FACBCAA-21BA-CC57-FDCF-D488F0A43C58}"/>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17</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4" name="スライド番号プレースホルダー 2">
            <a:extLst>
              <a:ext uri="{FF2B5EF4-FFF2-40B4-BE49-F238E27FC236}">
                <a16:creationId xmlns:a16="http://schemas.microsoft.com/office/drawing/2014/main" id="{3FD50297-7B93-AF59-1D24-4234FDA37E3E}"/>
              </a:ext>
            </a:extLst>
          </p:cNvPr>
          <p:cNvSpPr txBox="1">
            <a:spLocks/>
          </p:cNvSpPr>
          <p:nvPr/>
        </p:nvSpPr>
        <p:spPr>
          <a:xfrm>
            <a:off x="6457950" y="6356351"/>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fontAlgn="base">
              <a:spcBef>
                <a:spcPct val="0"/>
              </a:spcBef>
              <a:spcAft>
                <a:spcPct val="0"/>
              </a:spcAft>
              <a:defRPr/>
            </a:pPr>
            <a:fld id="{A60600EA-2BCB-4856-BAAB-8FEFFA2EA264}" type="slidenum">
              <a:rPr kumimoji="1" lang="en-US" altLang="ja-JP" sz="1400" smtClean="0">
                <a:solidFill>
                  <a:srgbClr val="000000"/>
                </a:solidFill>
                <a:latin typeface="Arial" panose="020B0604020202020204" pitchFamily="34" charset="0"/>
                <a:ea typeface="ＭＳ Ｐゴシック" panose="020B0600070205080204" pitchFamily="50" charset="-128"/>
              </a:rPr>
              <a:pPr algn="r" defTabSz="914400" fontAlgn="base">
                <a:spcBef>
                  <a:spcPct val="0"/>
                </a:spcBef>
                <a:spcAft>
                  <a:spcPct val="0"/>
                </a:spcAft>
                <a:defRPr/>
              </a:pPr>
              <a:t>18</a:t>
            </a:fld>
            <a:endParaRPr kumimoji="1" lang="en-US" altLang="ja-JP" sz="1400" dirty="0">
              <a:solidFill>
                <a:srgbClr val="000000"/>
              </a:solidFill>
              <a:latin typeface="Arial" panose="020B0604020202020204" pitchFamily="34" charset="0"/>
              <a:ea typeface="ＭＳ Ｐゴシック" panose="020B0600070205080204" pitchFamily="50" charset="-128"/>
            </a:endParaRPr>
          </a:p>
        </p:txBody>
      </p:sp>
      <p:pic>
        <p:nvPicPr>
          <p:cNvPr id="2" name="録音したサウンド">
            <a:hlinkClick r:id="" action="ppaction://media"/>
            <a:extLst>
              <a:ext uri="{FF2B5EF4-FFF2-40B4-BE49-F238E27FC236}">
                <a16:creationId xmlns:a16="http://schemas.microsoft.com/office/drawing/2014/main" id="{93174A8E-5348-9FDF-4504-486D88C85B38}"/>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254000" y="5949951"/>
            <a:ext cx="406400" cy="406400"/>
          </a:xfrm>
          <a:prstGeom prst="rect">
            <a:avLst/>
          </a:prstGeom>
        </p:spPr>
      </p:pic>
    </p:spTree>
    <p:extLst>
      <p:ext uri="{BB962C8B-B14F-4D97-AF65-F5344CB8AC3E}">
        <p14:creationId xmlns:p14="http://schemas.microsoft.com/office/powerpoint/2010/main" val="329375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F55BF-68C8-4A7B-69D6-08C9C36825F4}"/>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90C931F7-93B6-1EDE-1F90-6E21A3D53693}"/>
              </a:ext>
            </a:extLst>
          </p:cNvPr>
          <p:cNvSpPr txBox="1"/>
          <p:nvPr/>
        </p:nvSpPr>
        <p:spPr>
          <a:xfrm>
            <a:off x="822577" y="1965878"/>
            <a:ext cx="7680688" cy="3416320"/>
          </a:xfrm>
          <a:prstGeom prst="rect">
            <a:avLst/>
          </a:prstGeom>
          <a:noFill/>
        </p:spPr>
        <p:txBody>
          <a:bodyPr wrap="square" rtlCol="0" anchor="ctr">
            <a:spAutoFit/>
          </a:bodyPr>
          <a:lstStyle/>
          <a:p>
            <a:pPr>
              <a:defRPr/>
            </a:pPr>
            <a:r>
              <a:rPr lang="ja-JP" altLang="en-US" b="1"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浴槽水の消毒・遊離残留塩素濃度の測定</a:t>
            </a:r>
            <a:endParaRPr lang="en-US" altLang="ja-JP" sz="2000" b="1" dirty="0">
              <a:latin typeface="メイリオ" panose="020B0604030504040204" pitchFamily="50" charset="-128"/>
              <a:ea typeface="メイリオ" panose="020B0604030504040204" pitchFamily="50" charset="-128"/>
            </a:endParaRPr>
          </a:p>
          <a:p>
            <a:pPr>
              <a:defRPr/>
            </a:pPr>
            <a:endParaRPr lang="ja-JP" altLang="en-US" sz="1600" b="1"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rPr>
              <a:t>塩素系薬剤を使用する場合は、浴槽水中の</a:t>
            </a:r>
            <a:r>
              <a:rPr lang="ja-JP" altLang="en-US" b="1" dirty="0">
                <a:solidFill>
                  <a:srgbClr val="FF0000"/>
                </a:solidFill>
                <a:latin typeface="メイリオ" panose="020B0604030504040204" pitchFamily="50" charset="-128"/>
                <a:ea typeface="メイリオ" panose="020B0604030504040204" pitchFamily="50" charset="-128"/>
              </a:rPr>
              <a:t>遊離残留塩素濃度は頻繁に測定</a:t>
            </a:r>
            <a:r>
              <a:rPr lang="ja-JP" altLang="en-US" dirty="0">
                <a:latin typeface="メイリオ" panose="020B0604030504040204" pitchFamily="50" charset="-128"/>
                <a:ea typeface="メイリオ" panose="020B0604030504040204" pitchFamily="50" charset="-128"/>
              </a:rPr>
              <a:t>して記録し、通常</a:t>
            </a:r>
            <a:r>
              <a:rPr lang="en-US" altLang="ja-JP" b="1" dirty="0">
                <a:solidFill>
                  <a:srgbClr val="FF0000"/>
                </a:solidFill>
                <a:latin typeface="メイリオ" panose="020B0604030504040204" pitchFamily="50" charset="-128"/>
                <a:ea typeface="メイリオ" panose="020B0604030504040204" pitchFamily="50" charset="-128"/>
              </a:rPr>
              <a:t>1ℓ</a:t>
            </a:r>
            <a:r>
              <a:rPr lang="ja-JP" altLang="en-US" b="1" dirty="0">
                <a:solidFill>
                  <a:srgbClr val="FF0000"/>
                </a:solidFill>
                <a:latin typeface="メイリオ" panose="020B0604030504040204" pitchFamily="50" charset="-128"/>
                <a:ea typeface="メイリオ" panose="020B0604030504040204" pitchFamily="50" charset="-128"/>
              </a:rPr>
              <a:t>につき</a:t>
            </a:r>
            <a:r>
              <a:rPr lang="en-US" altLang="ja-JP" b="1" dirty="0">
                <a:solidFill>
                  <a:srgbClr val="FF0000"/>
                </a:solidFill>
                <a:latin typeface="メイリオ" panose="020B0604030504040204" pitchFamily="50" charset="-128"/>
                <a:ea typeface="メイリオ" panose="020B0604030504040204" pitchFamily="50" charset="-128"/>
              </a:rPr>
              <a:t>0.4㎎</a:t>
            </a:r>
            <a:r>
              <a:rPr lang="ja-JP" altLang="en-US" b="1" dirty="0">
                <a:solidFill>
                  <a:srgbClr val="FF0000"/>
                </a:solidFill>
                <a:latin typeface="メイリオ" panose="020B0604030504040204" pitchFamily="50" charset="-128"/>
                <a:ea typeface="メイリオ" panose="020B0604030504040204" pitchFamily="50" charset="-128"/>
              </a:rPr>
              <a:t>程度</a:t>
            </a:r>
            <a:r>
              <a:rPr lang="ja-JP" altLang="en-US" dirty="0">
                <a:latin typeface="メイリオ" panose="020B0604030504040204" pitchFamily="50" charset="-128"/>
                <a:ea typeface="メイリオ" panose="020B0604030504040204" pitchFamily="50" charset="-128"/>
              </a:rPr>
              <a:t>に保ち、</a:t>
            </a:r>
            <a:r>
              <a:rPr lang="ja-JP" altLang="en-US" b="1" dirty="0">
                <a:solidFill>
                  <a:srgbClr val="FF0000"/>
                </a:solidFill>
                <a:latin typeface="メイリオ" panose="020B0604030504040204" pitchFamily="50" charset="-128"/>
                <a:ea typeface="メイリオ" panose="020B0604030504040204" pitchFamily="50" charset="-128"/>
              </a:rPr>
              <a:t>かつ</a:t>
            </a:r>
            <a:r>
              <a:rPr lang="ja-JP" altLang="en-US" dirty="0">
                <a:latin typeface="メイリオ" panose="020B0604030504040204" pitchFamily="50" charset="-128"/>
                <a:ea typeface="メイリオ" panose="020B0604030504040204" pitchFamily="50" charset="-128"/>
              </a:rPr>
              <a:t>、最大で</a:t>
            </a:r>
            <a:r>
              <a:rPr lang="ja-JP" altLang="en-US" b="1" dirty="0">
                <a:solidFill>
                  <a:srgbClr val="FF0000"/>
                </a:solidFill>
                <a:latin typeface="メイリオ" panose="020B0604030504040204" pitchFamily="50" charset="-128"/>
                <a:ea typeface="メイリオ" panose="020B0604030504040204" pitchFamily="50" charset="-128"/>
              </a:rPr>
              <a:t>１</a:t>
            </a:r>
            <a:r>
              <a:rPr lang="en-US" altLang="ja-JP" b="1" dirty="0">
                <a:solidFill>
                  <a:srgbClr val="FF0000"/>
                </a:solidFill>
                <a:latin typeface="メイリオ" panose="020B0604030504040204" pitchFamily="50" charset="-128"/>
                <a:ea typeface="メイリオ" panose="020B0604030504040204" pitchFamily="50" charset="-128"/>
              </a:rPr>
              <a:t>ℓ</a:t>
            </a:r>
            <a:r>
              <a:rPr lang="ja-JP" altLang="en-US" b="1" dirty="0">
                <a:solidFill>
                  <a:srgbClr val="FF0000"/>
                </a:solidFill>
                <a:latin typeface="メイリオ" panose="020B0604030504040204" pitchFamily="50" charset="-128"/>
                <a:ea typeface="メイリオ" panose="020B0604030504040204" pitchFamily="50" charset="-128"/>
              </a:rPr>
              <a:t>につき</a:t>
            </a:r>
            <a:r>
              <a:rPr lang="en-US" altLang="ja-JP" b="1" dirty="0">
                <a:solidFill>
                  <a:srgbClr val="FF0000"/>
                </a:solidFill>
                <a:latin typeface="メイリオ" panose="020B0604030504040204" pitchFamily="50" charset="-128"/>
                <a:ea typeface="メイリオ" panose="020B0604030504040204" pitchFamily="50" charset="-128"/>
              </a:rPr>
              <a:t>1.0㎎</a:t>
            </a:r>
            <a:r>
              <a:rPr lang="ja-JP" altLang="en-US" b="1" dirty="0">
                <a:solidFill>
                  <a:srgbClr val="FF0000"/>
                </a:solidFill>
                <a:latin typeface="メイリオ" panose="020B0604030504040204" pitchFamily="50" charset="-128"/>
                <a:ea typeface="メイリオ" panose="020B0604030504040204" pitchFamily="50" charset="-128"/>
              </a:rPr>
              <a:t>を超えない</a:t>
            </a:r>
            <a:r>
              <a:rPr lang="ja-JP" altLang="en-US" dirty="0">
                <a:latin typeface="メイリオ" panose="020B0604030504040204" pitchFamily="50" charset="-128"/>
                <a:ea typeface="メイリオ" panose="020B0604030504040204" pitchFamily="50" charset="-128"/>
              </a:rPr>
              <a:t>ように努める等適切に管理を行うこと。</a:t>
            </a:r>
            <a:endParaRPr lang="en-US" altLang="ja-JP"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endParaRPr lang="ja-JP" altLang="en-US"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rPr>
              <a:t>また、温泉水及び井戸水を利用する場合又は塩素消毒以外の方法により消毒を行う場合は、それぞれの場合に応じた適切な維持管理を行うこと。</a:t>
            </a:r>
            <a:endParaRPr lang="en-US" altLang="ja-JP"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endParaRPr lang="en-US" altLang="ja-JP"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rPr>
              <a:t>適切な遊離残留塩素濃度を保つための「</a:t>
            </a:r>
            <a:r>
              <a:rPr lang="ja-JP" altLang="en-US" b="1" dirty="0">
                <a:solidFill>
                  <a:srgbClr val="FF0000"/>
                </a:solidFill>
                <a:latin typeface="メイリオ" panose="020B0604030504040204" pitchFamily="50" charset="-128"/>
                <a:ea typeface="メイリオ" panose="020B0604030504040204" pitchFamily="50" charset="-128"/>
              </a:rPr>
              <a:t>頻繁な測定</a:t>
            </a:r>
            <a:r>
              <a:rPr lang="ja-JP" altLang="en-US" dirty="0">
                <a:latin typeface="メイリオ" panose="020B0604030504040204" pitchFamily="50" charset="-128"/>
                <a:ea typeface="メイリオ" panose="020B0604030504040204" pitchFamily="50" charset="-128"/>
              </a:rPr>
              <a:t>」については次記の資料等を参照し、適切に運営すること。</a:t>
            </a:r>
            <a:endParaRPr lang="en-US" altLang="ja-JP" dirty="0">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B817AC48-9BAE-CED7-D0B2-6F33166CB8C1}"/>
              </a:ext>
            </a:extLst>
          </p:cNvPr>
          <p:cNvSpPr/>
          <p:nvPr/>
        </p:nvSpPr>
        <p:spPr>
          <a:xfrm>
            <a:off x="768252" y="1697876"/>
            <a:ext cx="7735013" cy="4097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a:extLst>
              <a:ext uri="{FF2B5EF4-FFF2-40B4-BE49-F238E27FC236}">
                <a16:creationId xmlns:a16="http://schemas.microsoft.com/office/drawing/2014/main" id="{E180BD52-DF7B-6A1F-277E-703C58520099}"/>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18</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4" name="スライド番号プレースホルダー 2">
            <a:extLst>
              <a:ext uri="{FF2B5EF4-FFF2-40B4-BE49-F238E27FC236}">
                <a16:creationId xmlns:a16="http://schemas.microsoft.com/office/drawing/2014/main" id="{B28D96FF-69D1-0801-C907-4D53E9B0BBA7}"/>
              </a:ext>
            </a:extLst>
          </p:cNvPr>
          <p:cNvSpPr txBox="1">
            <a:spLocks/>
          </p:cNvSpPr>
          <p:nvPr/>
        </p:nvSpPr>
        <p:spPr>
          <a:xfrm>
            <a:off x="6457950" y="6356351"/>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fontAlgn="base">
              <a:spcBef>
                <a:spcPct val="0"/>
              </a:spcBef>
              <a:spcAft>
                <a:spcPct val="0"/>
              </a:spcAft>
              <a:defRPr/>
            </a:pPr>
            <a:fld id="{A60600EA-2BCB-4856-BAAB-8FEFFA2EA264}" type="slidenum">
              <a:rPr kumimoji="1" lang="en-US" altLang="ja-JP" sz="1400" smtClean="0">
                <a:solidFill>
                  <a:srgbClr val="000000"/>
                </a:solidFill>
                <a:latin typeface="Arial" panose="020B0604020202020204" pitchFamily="34" charset="0"/>
                <a:ea typeface="ＭＳ Ｐゴシック" panose="020B0600070205080204" pitchFamily="50" charset="-128"/>
              </a:rPr>
              <a:pPr algn="r" defTabSz="914400" fontAlgn="base">
                <a:spcBef>
                  <a:spcPct val="0"/>
                </a:spcBef>
                <a:spcAft>
                  <a:spcPct val="0"/>
                </a:spcAft>
                <a:defRPr/>
              </a:pPr>
              <a:t>19</a:t>
            </a:fld>
            <a:endParaRPr kumimoji="1" lang="en-US" altLang="ja-JP" sz="1400" dirty="0">
              <a:solidFill>
                <a:srgbClr val="000000"/>
              </a:solidFill>
              <a:latin typeface="Arial" panose="020B0604020202020204" pitchFamily="34" charset="0"/>
              <a:ea typeface="ＭＳ Ｐゴシック" panose="020B0600070205080204" pitchFamily="50" charset="-128"/>
            </a:endParaRPr>
          </a:p>
        </p:txBody>
      </p:sp>
      <p:pic>
        <p:nvPicPr>
          <p:cNvPr id="2" name="録音したサウンド">
            <a:hlinkClick r:id="" action="ppaction://media"/>
            <a:extLst>
              <a:ext uri="{FF2B5EF4-FFF2-40B4-BE49-F238E27FC236}">
                <a16:creationId xmlns:a16="http://schemas.microsoft.com/office/drawing/2014/main" id="{2D94739A-D765-EA1D-E927-54A4726C2F88}"/>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278811" y="6013582"/>
            <a:ext cx="406400" cy="406400"/>
          </a:xfrm>
          <a:prstGeom prst="rect">
            <a:avLst/>
          </a:prstGeom>
        </p:spPr>
      </p:pic>
    </p:spTree>
    <p:extLst>
      <p:ext uri="{BB962C8B-B14F-4D97-AF65-F5344CB8AC3E}">
        <p14:creationId xmlns:p14="http://schemas.microsoft.com/office/powerpoint/2010/main" val="374941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355600" y="1231875"/>
            <a:ext cx="8686800" cy="5251475"/>
          </a:xfrm>
        </p:spPr>
        <p:txBody>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1</a:t>
            </a:r>
            <a:r>
              <a:rPr lang="ja-JP" altLang="en-US" sz="2400" dirty="0">
                <a:solidFill>
                  <a:srgbClr val="292929"/>
                </a:solidFill>
                <a:latin typeface="メイリオ" panose="020B0604030504040204" pitchFamily="50" charset="-128"/>
                <a:ea typeface="メイリオ" panose="020B0604030504040204" pitchFamily="50" charset="-128"/>
              </a:rPr>
              <a:t>　身体的拘束等に関すること</a:t>
            </a: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（１）身体的拘束等の適正化</a:t>
            </a:r>
            <a:endParaRPr kumimoji="1"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① 入所者又は他の入所者等の生命又は身体を保護するため</a:t>
            </a:r>
            <a:r>
              <a:rPr lang="ja-JP" altLang="en-US" sz="2000" dirty="0">
                <a:solidFill>
                  <a:srgbClr val="FF0000"/>
                </a:solidFill>
                <a:latin typeface="メイリオ" panose="020B0604030504040204" pitchFamily="50" charset="-128"/>
                <a:ea typeface="メイリオ" panose="020B0604030504040204" pitchFamily="50" charset="-128"/>
              </a:rPr>
              <a:t>緊急やむ</a:t>
            </a:r>
            <a:r>
              <a:rPr lang="ja-JP" altLang="en-US" sz="2000" dirty="0" err="1">
                <a:solidFill>
                  <a:srgbClr val="FF0000"/>
                </a:solidFill>
                <a:latin typeface="メイリオ" panose="020B0604030504040204" pitchFamily="50" charset="-128"/>
                <a:ea typeface="メイリオ" panose="020B0604030504040204" pitchFamily="50" charset="-128"/>
              </a:rPr>
              <a:t>を</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solidFill>
                  <a:srgbClr val="FF0000"/>
                </a:solidFill>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得ない場合を除き、</a:t>
            </a:r>
            <a:r>
              <a:rPr lang="ja-JP" altLang="en-US" sz="2000" dirty="0">
                <a:latin typeface="メイリオ" panose="020B0604030504040204" pitchFamily="50" charset="-128"/>
                <a:ea typeface="メイリオ" panose="020B0604030504040204" pitchFamily="50" charset="-128"/>
              </a:rPr>
              <a:t>身体的拘束その他入所者の行動を制限する行為 </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を行ってはならない。</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●３つの要件すべてを満たすことが必要</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切迫性</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非代替性</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一時性</a:t>
            </a:r>
            <a:r>
              <a:rPr lang="ja-JP" altLang="en-US" sz="2000" dirty="0">
                <a:latin typeface="メイリオ" panose="020B0604030504040204" pitchFamily="50" charset="-128"/>
                <a:ea typeface="メイリオ" panose="020B0604030504040204" pitchFamily="50" charset="-128"/>
              </a:rPr>
              <a:t>」の</a:t>
            </a:r>
            <a:r>
              <a:rPr lang="en-US" altLang="ja-JP" sz="2000" dirty="0">
                <a:latin typeface="メイリオ" panose="020B0604030504040204" pitchFamily="50" charset="-128"/>
                <a:ea typeface="メイリオ" panose="020B0604030504040204" pitchFamily="50" charset="-128"/>
              </a:rPr>
              <a:t>3</a:t>
            </a:r>
            <a:r>
              <a:rPr lang="ja-JP" altLang="en-US" sz="2000" dirty="0" err="1">
                <a:latin typeface="メイリオ" panose="020B0604030504040204" pitchFamily="50" charset="-128"/>
                <a:ea typeface="メイリオ" panose="020B0604030504040204" pitchFamily="50" charset="-128"/>
              </a:rPr>
              <a:t>つの</a:t>
            </a:r>
            <a:r>
              <a:rPr lang="ja-JP" altLang="en-US" sz="2000" dirty="0">
                <a:latin typeface="メイリオ" panose="020B0604030504040204" pitchFamily="50" charset="-128"/>
                <a:ea typeface="メイリオ" panose="020B0604030504040204" pitchFamily="50" charset="-128"/>
              </a:rPr>
              <a:t>要件</a:t>
            </a:r>
            <a:r>
              <a:rPr lang="ja-JP" altLang="en-US" sz="2000" dirty="0">
                <a:solidFill>
                  <a:srgbClr val="FF0000"/>
                </a:solidFill>
                <a:latin typeface="メイリオ" panose="020B0604030504040204" pitchFamily="50" charset="-128"/>
                <a:ea typeface="メイリオ" panose="020B0604030504040204" pitchFamily="50" charset="-128"/>
              </a:rPr>
              <a:t>全てを満たす</a:t>
            </a:r>
            <a:r>
              <a:rPr lang="ja-JP" altLang="en-US" sz="2000" dirty="0">
                <a:latin typeface="メイリオ" panose="020B0604030504040204" pitchFamily="50" charset="-128"/>
                <a:ea typeface="メイリオ" panose="020B0604030504040204" pitchFamily="50" charset="-128"/>
              </a:rPr>
              <a:t>状態　</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であることを、身体的拘束等適正化委員会等のチームで検討、確</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認し、結果を記録する。</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② 身体的拘束等を行う場合には、</a:t>
            </a:r>
            <a:r>
              <a:rPr lang="ja-JP" altLang="en-US" sz="2000" dirty="0">
                <a:solidFill>
                  <a:srgbClr val="FF0000"/>
                </a:solidFill>
                <a:latin typeface="メイリオ" panose="020B0604030504040204" pitchFamily="50" charset="-128"/>
                <a:ea typeface="メイリオ" panose="020B0604030504040204" pitchFamily="50" charset="-128"/>
              </a:rPr>
              <a:t>その態様</a:t>
            </a:r>
            <a:r>
              <a:rPr lang="ja-JP" altLang="en-US" sz="2000" dirty="0">
                <a:latin typeface="メイリオ" panose="020B0604030504040204" pitchFamily="50" charset="-128"/>
                <a:ea typeface="メイリオ" panose="020B0604030504040204" pitchFamily="50" charset="-128"/>
              </a:rPr>
              <a:t>及び</a:t>
            </a:r>
            <a:r>
              <a:rPr lang="ja-JP" altLang="en-US" sz="2000" dirty="0">
                <a:solidFill>
                  <a:srgbClr val="FF0000"/>
                </a:solidFill>
                <a:latin typeface="メイリオ" panose="020B0604030504040204" pitchFamily="50" charset="-128"/>
                <a:ea typeface="メイリオ" panose="020B0604030504040204" pitchFamily="50" charset="-128"/>
              </a:rPr>
              <a:t>時間、その際の入所者</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lvl="0" indent="0" algn="just">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の心身の状況</a:t>
            </a:r>
            <a:r>
              <a:rPr lang="ja-JP" altLang="en-US" sz="2000" dirty="0">
                <a:latin typeface="メイリオ" panose="020B0604030504040204" pitchFamily="50" charset="-128"/>
                <a:ea typeface="メイリオ" panose="020B0604030504040204" pitchFamily="50" charset="-128"/>
              </a:rPr>
              <a:t>並びに</a:t>
            </a:r>
            <a:r>
              <a:rPr lang="ja-JP" altLang="en-US" sz="2000" dirty="0">
                <a:solidFill>
                  <a:srgbClr val="FF0000"/>
                </a:solidFill>
                <a:latin typeface="メイリオ" panose="020B0604030504040204" pitchFamily="50" charset="-128"/>
                <a:ea typeface="メイリオ" panose="020B0604030504040204" pitchFamily="50" charset="-128"/>
              </a:rPr>
              <a:t>緊急やむを得ない理由</a:t>
            </a:r>
            <a:r>
              <a:rPr lang="ja-JP" altLang="en-US" sz="2000" dirty="0">
                <a:latin typeface="メイリオ" panose="020B0604030504040204" pitchFamily="50" charset="-128"/>
                <a:ea typeface="メイリオ" panose="020B0604030504040204" pitchFamily="50" charset="-128"/>
              </a:rPr>
              <a:t>を記録しなければならない。</a:t>
            </a:r>
            <a:endParaRPr lang="en-US" altLang="ja-JP" sz="2000" dirty="0">
              <a:latin typeface="メイリオ" panose="020B0604030504040204" pitchFamily="50" charset="-128"/>
              <a:ea typeface="メイリオ" panose="020B0604030504040204" pitchFamily="50" charset="-128"/>
            </a:endParaRPr>
          </a:p>
          <a:p>
            <a:pPr marL="0" lvl="0" indent="0" algn="just">
              <a:buClr>
                <a:srgbClr val="000000"/>
              </a:buClr>
              <a:buNone/>
            </a:pPr>
            <a:r>
              <a:rPr lang="en-US" altLang="ja-JP" sz="20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介護老人保健施設、介護医療院は、</a:t>
            </a:r>
            <a:r>
              <a:rPr lang="ja-JP" altLang="en-US" sz="1600" dirty="0">
                <a:solidFill>
                  <a:srgbClr val="FF0000"/>
                </a:solidFill>
                <a:latin typeface="メイリオ" panose="020B0604030504040204" pitchFamily="50" charset="-128"/>
                <a:ea typeface="メイリオ" panose="020B0604030504040204" pitchFamily="50" charset="-128"/>
              </a:rPr>
              <a:t>医師が診療録に記載</a:t>
            </a:r>
            <a:r>
              <a:rPr lang="ja-JP" altLang="en-US" sz="1600" dirty="0">
                <a:latin typeface="メイリオ" panose="020B0604030504040204" pitchFamily="50" charset="-128"/>
                <a:ea typeface="メイリオ" panose="020B0604030504040204" pitchFamily="50" charset="-128"/>
              </a:rPr>
              <a:t>しなければならない。</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処遇に関するもの（１）</a:t>
            </a:r>
          </a:p>
        </p:txBody>
      </p:sp>
      <p:sp>
        <p:nvSpPr>
          <p:cNvPr id="2" name="テキスト ボックス 1">
            <a:extLst>
              <a:ext uri="{FF2B5EF4-FFF2-40B4-BE49-F238E27FC236}">
                <a16:creationId xmlns:a16="http://schemas.microsoft.com/office/drawing/2014/main" id="{5AD6A5A9-58A9-9FC6-2AE8-978D576A4DDB}"/>
              </a:ext>
            </a:extLst>
          </p:cNvPr>
          <p:cNvSpPr txBox="1"/>
          <p:nvPr/>
        </p:nvSpPr>
        <p:spPr>
          <a:xfrm>
            <a:off x="254184" y="6034023"/>
            <a:ext cx="8432616"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kumimoji="1" lang="ja-JP" altLang="en-US" sz="2000" b="0" i="0" u="none" strike="noStrike" kern="0" cap="none" spc="0" normalizeH="0" baseline="0" dirty="0">
                <a:ln>
                  <a:noFill/>
                </a:ln>
                <a:solidFill>
                  <a:srgbClr val="000000"/>
                </a:solidFill>
                <a:effectLst/>
                <a:uLnTx/>
                <a:uFillTx/>
                <a:latin typeface="メイリオ" panose="020B0604030504040204" pitchFamily="50" charset="-128"/>
                <a:ea typeface="メイリオ" panose="020B0604030504040204" pitchFamily="50" charset="-128"/>
              </a:rPr>
              <a:t>医師が診療録に記載していない。（介護老人保健施設、介護医療院）</a:t>
            </a:r>
            <a:endPar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247A6C1E-18F4-C3CF-2252-E07E0BF0D8F7}"/>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141287" y="5868988"/>
            <a:ext cx="487363" cy="487363"/>
          </a:xfrm>
          <a:prstGeom prst="rect">
            <a:avLst/>
          </a:prstGeom>
        </p:spPr>
      </p:pic>
    </p:spTree>
    <p:extLst>
      <p:ext uri="{BB962C8B-B14F-4D97-AF65-F5344CB8AC3E}">
        <p14:creationId xmlns:p14="http://schemas.microsoft.com/office/powerpoint/2010/main" val="125930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2744B-070F-09E7-86D3-9B5733DA6CB9}"/>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632B8645-1B8D-8B7D-50F8-37E451CC83F9}"/>
              </a:ext>
            </a:extLst>
          </p:cNvPr>
          <p:cNvSpPr txBox="1"/>
          <p:nvPr/>
        </p:nvSpPr>
        <p:spPr>
          <a:xfrm>
            <a:off x="822578" y="1956144"/>
            <a:ext cx="7680688" cy="3293209"/>
          </a:xfrm>
          <a:prstGeom prst="rect">
            <a:avLst/>
          </a:prstGeom>
          <a:noFill/>
        </p:spPr>
        <p:txBody>
          <a:bodyPr wrap="square" rtlCol="0" anchor="ctr">
            <a:spAutoFit/>
          </a:bodyPr>
          <a:lstStyle/>
          <a:p>
            <a:pPr>
              <a:defRPr/>
            </a:pPr>
            <a:r>
              <a:rPr lang="ja-JP" altLang="en-US" sz="2000" b="1" dirty="0">
                <a:latin typeface="BIZ UDP明朝 Medium" panose="02020500000000000000" pitchFamily="18" charset="-128"/>
                <a:ea typeface="BIZ UDP明朝 Medium" panose="02020500000000000000" pitchFamily="18" charset="-128"/>
                <a:cs typeface="ADLaM Display" panose="020F0502020204030204" pitchFamily="2" charset="0"/>
              </a:rPr>
              <a:t>　</a:t>
            </a:r>
            <a:r>
              <a:rPr lang="ja-JP" altLang="en-US" sz="2000" b="1" dirty="0">
                <a:latin typeface="メイリオ" panose="020B0604030504040204" pitchFamily="50" charset="-128"/>
                <a:ea typeface="メイリオ" panose="020B0604030504040204" pitchFamily="50" charset="-128"/>
                <a:cs typeface="ADLaM Display" panose="020F0502020204030204" pitchFamily="2" charset="0"/>
              </a:rPr>
              <a:t>浴槽水の消毒・遊離残留塩素濃度の測定</a:t>
            </a:r>
            <a:endParaRPr lang="en-US" altLang="ja-JP" sz="2000" b="1" dirty="0">
              <a:latin typeface="メイリオ" panose="020B0604030504040204" pitchFamily="50" charset="-128"/>
              <a:ea typeface="メイリオ" panose="020B0604030504040204" pitchFamily="50" charset="-128"/>
              <a:cs typeface="ADLaM Display" panose="020F0502020204030204" pitchFamily="2" charset="0"/>
            </a:endParaRPr>
          </a:p>
          <a:p>
            <a:pPr>
              <a:defRPr/>
            </a:pPr>
            <a:endParaRPr lang="en-US" altLang="ja-JP" sz="2000" b="1" dirty="0">
              <a:latin typeface="メイリオ" panose="020B0604030504040204" pitchFamily="50" charset="-128"/>
              <a:ea typeface="メイリオ" panose="020B0604030504040204" pitchFamily="50" charset="-128"/>
              <a:cs typeface="ADLaM Display" panose="020F0502020204030204" pitchFamily="2" charset="0"/>
            </a:endParaRPr>
          </a:p>
          <a:p>
            <a:pPr marL="257175" indent="-257175">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cs typeface="ADLaM Display" panose="020F0502020204030204" pitchFamily="2" charset="0"/>
              </a:rPr>
              <a:t>水質基準のための水質検査とは別に、浴槽水の遊離残留塩素濃度を頻繁に（</a:t>
            </a:r>
            <a:r>
              <a:rPr lang="en-US" altLang="ja-JP" dirty="0">
                <a:latin typeface="メイリオ" panose="020B0604030504040204" pitchFamily="50" charset="-128"/>
                <a:ea typeface="メイリオ" panose="020B0604030504040204" pitchFamily="50" charset="-128"/>
                <a:cs typeface="ADLaM Display" panose="020F0502020204030204" pitchFamily="2" charset="0"/>
              </a:rPr>
              <a:t>1 </a:t>
            </a:r>
            <a:r>
              <a:rPr lang="ja-JP" altLang="en-US" dirty="0">
                <a:latin typeface="メイリオ" panose="020B0604030504040204" pitchFamily="50" charset="-128"/>
                <a:ea typeface="メイリオ" panose="020B0604030504040204" pitchFamily="50" charset="-128"/>
                <a:cs typeface="ADLaM Display" panose="020F0502020204030204" pitchFamily="2" charset="0"/>
              </a:rPr>
              <a:t>時間毎、あるいは</a:t>
            </a:r>
            <a:r>
              <a:rPr lang="en-US" altLang="ja-JP" dirty="0">
                <a:latin typeface="メイリオ" panose="020B0604030504040204" pitchFamily="50" charset="-128"/>
                <a:ea typeface="メイリオ" panose="020B0604030504040204" pitchFamily="50" charset="-128"/>
                <a:cs typeface="ADLaM Display" panose="020F0502020204030204" pitchFamily="2" charset="0"/>
              </a:rPr>
              <a:t>2 </a:t>
            </a:r>
            <a:r>
              <a:rPr lang="ja-JP" altLang="en-US" dirty="0">
                <a:latin typeface="メイリオ" panose="020B0604030504040204" pitchFamily="50" charset="-128"/>
                <a:ea typeface="メイリオ" panose="020B0604030504040204" pitchFamily="50" charset="-128"/>
                <a:cs typeface="ADLaM Display" panose="020F0502020204030204" pitchFamily="2" charset="0"/>
              </a:rPr>
              <a:t>時間毎など）測定する必要があります。</a:t>
            </a:r>
            <a:r>
              <a:rPr lang="ja-JP" altLang="en-US" b="1" u="sng" dirty="0">
                <a:solidFill>
                  <a:srgbClr val="FF0000"/>
                </a:solidFill>
                <a:latin typeface="メイリオ" panose="020B0604030504040204" pitchFamily="50" charset="-128"/>
                <a:ea typeface="メイリオ" panose="020B0604030504040204" pitchFamily="50" charset="-128"/>
                <a:cs typeface="ADLaM Display" panose="020F0502020204030204" pitchFamily="2" charset="0"/>
              </a:rPr>
              <a:t>塩素系消毒剤の注入</a:t>
            </a:r>
            <a:r>
              <a:rPr lang="ja-JP" altLang="en-US" dirty="0">
                <a:latin typeface="メイリオ" panose="020B0604030504040204" pitchFamily="50" charset="-128"/>
                <a:ea typeface="メイリオ" panose="020B0604030504040204" pitchFamily="50" charset="-128"/>
                <a:cs typeface="ADLaM Display" panose="020F0502020204030204" pitchFamily="2" charset="0"/>
              </a:rPr>
              <a:t>、</a:t>
            </a:r>
            <a:r>
              <a:rPr lang="ja-JP" altLang="en-US" b="1" u="sng" dirty="0">
                <a:solidFill>
                  <a:srgbClr val="FF0000"/>
                </a:solidFill>
                <a:latin typeface="メイリオ" panose="020B0604030504040204" pitchFamily="50" charset="-128"/>
                <a:ea typeface="メイリオ" panose="020B0604030504040204" pitchFamily="50" charset="-128"/>
                <a:cs typeface="ADLaM Display" panose="020F0502020204030204" pitchFamily="2" charset="0"/>
              </a:rPr>
              <a:t>遊離残留塩素の消失</a:t>
            </a:r>
            <a:r>
              <a:rPr lang="ja-JP" altLang="en-US" dirty="0">
                <a:latin typeface="メイリオ" panose="020B0604030504040204" pitchFamily="50" charset="-128"/>
                <a:ea typeface="メイリオ" panose="020B0604030504040204" pitchFamily="50" charset="-128"/>
                <a:cs typeface="ADLaM Display" panose="020F0502020204030204" pitchFamily="2" charset="0"/>
              </a:rPr>
              <a:t>、</a:t>
            </a:r>
            <a:r>
              <a:rPr lang="ja-JP" altLang="en-US" b="1" u="sng" dirty="0">
                <a:solidFill>
                  <a:srgbClr val="FF0000"/>
                </a:solidFill>
                <a:latin typeface="メイリオ" panose="020B0604030504040204" pitchFamily="50" charset="-128"/>
                <a:ea typeface="メイリオ" panose="020B0604030504040204" pitchFamily="50" charset="-128"/>
                <a:cs typeface="ADLaM Display" panose="020F0502020204030204" pitchFamily="2" charset="0"/>
              </a:rPr>
              <a:t>溢水や加水</a:t>
            </a:r>
            <a:r>
              <a:rPr lang="ja-JP" altLang="en-US" dirty="0">
                <a:latin typeface="メイリオ" panose="020B0604030504040204" pitchFamily="50" charset="-128"/>
                <a:ea typeface="メイリオ" panose="020B0604030504040204" pitchFamily="50" charset="-128"/>
                <a:cs typeface="ADLaM Display" panose="020F0502020204030204" pitchFamily="2" charset="0"/>
              </a:rPr>
              <a:t>、</a:t>
            </a:r>
            <a:r>
              <a:rPr lang="ja-JP" altLang="en-US" b="1" u="sng" dirty="0">
                <a:solidFill>
                  <a:srgbClr val="FF0000"/>
                </a:solidFill>
                <a:latin typeface="メイリオ" panose="020B0604030504040204" pitchFamily="50" charset="-128"/>
                <a:ea typeface="メイリオ" panose="020B0604030504040204" pitchFamily="50" charset="-128"/>
                <a:cs typeface="ADLaM Display" panose="020F0502020204030204" pitchFamily="2" charset="0"/>
              </a:rPr>
              <a:t>入浴者数</a:t>
            </a:r>
            <a:r>
              <a:rPr lang="ja-JP" altLang="en-US" dirty="0">
                <a:latin typeface="メイリオ" panose="020B0604030504040204" pitchFamily="50" charset="-128"/>
                <a:ea typeface="メイリオ" panose="020B0604030504040204" pitchFamily="50" charset="-128"/>
                <a:cs typeface="ADLaM Display" panose="020F0502020204030204" pitchFamily="2" charset="0"/>
              </a:rPr>
              <a:t>などの要因により濃度が容易に変化します。基準値を下回ると生物膜が形成され、レジオネラ属菌が増殖する可能性がありますので、頻繁に濃度を測定して低ければ上げるようにする必要があります。</a:t>
            </a:r>
            <a:r>
              <a:rPr lang="ja-JP" altLang="en-US" b="1" dirty="0">
                <a:latin typeface="メイリオ" panose="020B0604030504040204" pitchFamily="50" charset="-128"/>
                <a:ea typeface="メイリオ" panose="020B0604030504040204" pitchFamily="50" charset="-128"/>
                <a:cs typeface="ADLaM Display" panose="020F0502020204030204" pitchFamily="2" charset="0"/>
              </a:rPr>
              <a:t>　</a:t>
            </a:r>
            <a:endParaRPr lang="en-US" altLang="ja-JP" b="1" dirty="0">
              <a:latin typeface="メイリオ" panose="020B0604030504040204" pitchFamily="50" charset="-128"/>
              <a:ea typeface="メイリオ" panose="020B0604030504040204" pitchFamily="50" charset="-128"/>
              <a:cs typeface="ADLaM Display" panose="020F0502020204030204" pitchFamily="2" charset="0"/>
            </a:endParaRPr>
          </a:p>
          <a:p>
            <a:pPr marL="257175" indent="-257175">
              <a:buFont typeface="Arial" panose="020B0604020202020204" pitchFamily="34" charset="0"/>
              <a:buChar char="•"/>
              <a:defRPr/>
            </a:pPr>
            <a:endParaRPr lang="en-US" altLang="ja-JP" b="1" dirty="0">
              <a:latin typeface="メイリオ" panose="020B0604030504040204" pitchFamily="50" charset="-128"/>
              <a:ea typeface="メイリオ" panose="020B0604030504040204" pitchFamily="50" charset="-128"/>
              <a:cs typeface="ADLaM Display" panose="020F0502020204030204" pitchFamily="2" charset="0"/>
            </a:endParaRPr>
          </a:p>
          <a:p>
            <a:pPr>
              <a:defRPr/>
            </a:pPr>
            <a:r>
              <a:rPr lang="ja-JP" altLang="en-US" b="1" dirty="0">
                <a:latin typeface="メイリオ" panose="020B0604030504040204" pitchFamily="50" charset="-128"/>
                <a:ea typeface="メイリオ" panose="020B0604030504040204" pitchFamily="50" charset="-128"/>
                <a:cs typeface="ADLaM Display" panose="020F0502020204030204" pitchFamily="2" charset="0"/>
              </a:rPr>
              <a:t>         資料：入浴施設の衛生管理の手引き　令和４年５月</a:t>
            </a:r>
            <a:endParaRPr lang="en-US" altLang="ja-JP" b="1" dirty="0">
              <a:latin typeface="メイリオ" panose="020B0604030504040204" pitchFamily="50" charset="-128"/>
              <a:ea typeface="メイリオ" panose="020B0604030504040204" pitchFamily="50" charset="-128"/>
              <a:cs typeface="ADLaM Display" panose="020F0502020204030204" pitchFamily="2" charset="0"/>
            </a:endParaRPr>
          </a:p>
          <a:p>
            <a:pPr>
              <a:defRPr/>
            </a:pPr>
            <a:r>
              <a:rPr lang="ja-JP" altLang="en-US" sz="2400" dirty="0">
                <a:latin typeface="メイリオ" panose="020B0604030504040204" pitchFamily="50" charset="-128"/>
                <a:ea typeface="メイリオ" panose="020B0604030504040204" pitchFamily="50" charset="-128"/>
                <a:cs typeface="ADLaM Display" panose="020F0502020204030204" pitchFamily="2" charset="0"/>
              </a:rPr>
              <a:t>　　     </a:t>
            </a:r>
            <a:r>
              <a:rPr lang="ja-JP" altLang="en-US" sz="1600" dirty="0">
                <a:latin typeface="メイリオ" panose="020B0604030504040204" pitchFamily="50" charset="-128"/>
                <a:ea typeface="メイリオ" panose="020B0604030504040204" pitchFamily="50" charset="-128"/>
                <a:cs typeface="ADLaM Display" panose="020F0502020204030204" pitchFamily="2" charset="0"/>
              </a:rPr>
              <a:t>（ページ３９　（２）遊離残留塩素濃度の測定　より引用）</a:t>
            </a:r>
            <a:r>
              <a:rPr lang="ja-JP" altLang="en-US" sz="2000" b="1" dirty="0">
                <a:latin typeface="メイリオ" panose="020B0604030504040204" pitchFamily="50" charset="-128"/>
                <a:ea typeface="メイリオ" panose="020B0604030504040204" pitchFamily="50" charset="-128"/>
                <a:cs typeface="ADLaM Display" panose="020F0502020204030204" pitchFamily="2" charset="0"/>
              </a:rPr>
              <a:t>　　</a:t>
            </a:r>
          </a:p>
        </p:txBody>
      </p:sp>
      <p:sp>
        <p:nvSpPr>
          <p:cNvPr id="8" name="正方形/長方形 7">
            <a:extLst>
              <a:ext uri="{FF2B5EF4-FFF2-40B4-BE49-F238E27FC236}">
                <a16:creationId xmlns:a16="http://schemas.microsoft.com/office/drawing/2014/main" id="{8220AEAA-3287-49F6-D19F-602782B85306}"/>
              </a:ext>
            </a:extLst>
          </p:cNvPr>
          <p:cNvSpPr/>
          <p:nvPr/>
        </p:nvSpPr>
        <p:spPr>
          <a:xfrm>
            <a:off x="768252" y="1659243"/>
            <a:ext cx="7735013" cy="4097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DC71F862-45D6-6A7C-AFE2-FA10C21BAB15}"/>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19</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9" name="スライド番号プレースホルダー 2">
            <a:extLst>
              <a:ext uri="{FF2B5EF4-FFF2-40B4-BE49-F238E27FC236}">
                <a16:creationId xmlns:a16="http://schemas.microsoft.com/office/drawing/2014/main" id="{599081D9-8E3C-C362-F9F1-537B78BF6940}"/>
              </a:ext>
            </a:extLst>
          </p:cNvPr>
          <p:cNvSpPr txBox="1">
            <a:spLocks/>
          </p:cNvSpPr>
          <p:nvPr/>
        </p:nvSpPr>
        <p:spPr>
          <a:xfrm>
            <a:off x="6457950" y="6356351"/>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fontAlgn="base">
              <a:spcBef>
                <a:spcPct val="0"/>
              </a:spcBef>
              <a:spcAft>
                <a:spcPct val="0"/>
              </a:spcAft>
              <a:defRPr/>
            </a:pPr>
            <a:fld id="{A60600EA-2BCB-4856-BAAB-8FEFFA2EA264}" type="slidenum">
              <a:rPr kumimoji="1" lang="en-US" altLang="ja-JP" sz="1400" smtClean="0">
                <a:solidFill>
                  <a:srgbClr val="000000"/>
                </a:solidFill>
                <a:latin typeface="Arial" panose="020B0604020202020204" pitchFamily="34" charset="0"/>
                <a:ea typeface="ＭＳ Ｐゴシック" panose="020B0600070205080204" pitchFamily="50" charset="-128"/>
              </a:rPr>
              <a:pPr algn="r" defTabSz="914400" fontAlgn="base">
                <a:spcBef>
                  <a:spcPct val="0"/>
                </a:spcBef>
                <a:spcAft>
                  <a:spcPct val="0"/>
                </a:spcAft>
                <a:defRPr/>
              </a:pPr>
              <a:t>20</a:t>
            </a:fld>
            <a:endParaRPr kumimoji="1" lang="en-US" altLang="ja-JP" sz="1400" dirty="0">
              <a:solidFill>
                <a:srgbClr val="000000"/>
              </a:solidFill>
              <a:latin typeface="Arial" panose="020B0604020202020204" pitchFamily="34" charset="0"/>
              <a:ea typeface="ＭＳ Ｐゴシック" panose="020B0600070205080204" pitchFamily="50" charset="-128"/>
            </a:endParaRPr>
          </a:p>
        </p:txBody>
      </p:sp>
      <p:pic>
        <p:nvPicPr>
          <p:cNvPr id="2" name="録音したサウンド">
            <a:hlinkClick r:id="" action="ppaction://media"/>
            <a:extLst>
              <a:ext uri="{FF2B5EF4-FFF2-40B4-BE49-F238E27FC236}">
                <a16:creationId xmlns:a16="http://schemas.microsoft.com/office/drawing/2014/main" id="{71ADAE26-B640-447A-D23A-DB301B5B11D1}"/>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222250" y="6030603"/>
            <a:ext cx="406400" cy="406400"/>
          </a:xfrm>
          <a:prstGeom prst="rect">
            <a:avLst/>
          </a:prstGeom>
        </p:spPr>
      </p:pic>
    </p:spTree>
    <p:extLst>
      <p:ext uri="{BB962C8B-B14F-4D97-AF65-F5344CB8AC3E}">
        <p14:creationId xmlns:p14="http://schemas.microsoft.com/office/powerpoint/2010/main" val="245498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02285-EDF4-2EE0-BA4C-754905821A02}"/>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C127DA2-9E7D-F4E2-E593-58622772ADD6}"/>
              </a:ext>
            </a:extLst>
          </p:cNvPr>
          <p:cNvSpPr txBox="1"/>
          <p:nvPr/>
        </p:nvSpPr>
        <p:spPr>
          <a:xfrm>
            <a:off x="822577" y="1709615"/>
            <a:ext cx="7680688" cy="4031873"/>
          </a:xfrm>
          <a:prstGeom prst="rect">
            <a:avLst/>
          </a:prstGeom>
          <a:noFill/>
        </p:spPr>
        <p:txBody>
          <a:bodyPr wrap="square" rtlCol="0" anchor="ctr">
            <a:spAutoFit/>
          </a:bodyPr>
          <a:lstStyle/>
          <a:p>
            <a:pPr>
              <a:defRPr/>
            </a:pPr>
            <a:r>
              <a:rPr lang="ja-JP" altLang="en-US" b="1" dirty="0">
                <a:latin typeface="メイリオ" panose="020B0604030504040204" pitchFamily="50" charset="-128"/>
                <a:ea typeface="メイリオ" panose="020B0604030504040204" pitchFamily="50" charset="-128"/>
              </a:rPr>
              <a:t>   </a:t>
            </a:r>
            <a:endParaRPr lang="en-US" altLang="ja-JP" sz="2000" b="1" dirty="0">
              <a:latin typeface="BIZ UDP明朝 Medium" panose="02020500000000000000" pitchFamily="18" charset="-128"/>
              <a:ea typeface="BIZ UDP明朝 Medium" panose="02020500000000000000" pitchFamily="18" charset="-128"/>
            </a:endParaRPr>
          </a:p>
          <a:p>
            <a:pPr>
              <a:defRPr/>
            </a:pPr>
            <a:r>
              <a:rPr lang="ja-JP" altLang="en-US" sz="2000" b="1" dirty="0">
                <a:latin typeface="メイリオ" panose="020B0604030504040204" pitchFamily="50" charset="-128"/>
                <a:ea typeface="メイリオ" panose="020B0604030504040204" pitchFamily="50" charset="-128"/>
              </a:rPr>
              <a:t>　循環式浴槽、貯湯槽、シャワー設備の衛生措置</a:t>
            </a:r>
            <a:endParaRPr lang="en-US" altLang="ja-JP" sz="2000"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r>
              <a:rPr lang="ja-JP" altLang="en-US" b="1" dirty="0">
                <a:latin typeface="メイリオ" panose="020B0604030504040204" pitchFamily="50" charset="-128"/>
                <a:ea typeface="メイリオ" panose="020B0604030504040204" pitchFamily="50" charset="-128"/>
              </a:rPr>
              <a:t>浴槽水</a:t>
            </a:r>
            <a:r>
              <a:rPr lang="ja-JP" altLang="en-US" dirty="0">
                <a:latin typeface="メイリオ" panose="020B0604030504040204" pitchFamily="50" charset="-128"/>
                <a:ea typeface="メイリオ" panose="020B0604030504040204" pitchFamily="50" charset="-128"/>
              </a:rPr>
              <a:t>は原則</a:t>
            </a:r>
            <a:r>
              <a:rPr lang="ja-JP" altLang="en-US" b="1" dirty="0">
                <a:solidFill>
                  <a:srgbClr val="FF0000"/>
                </a:solidFill>
                <a:latin typeface="メイリオ" panose="020B0604030504040204" pitchFamily="50" charset="-128"/>
                <a:ea typeface="メイリオ" panose="020B0604030504040204" pitchFamily="50" charset="-128"/>
              </a:rPr>
              <a:t>毎日</a:t>
            </a:r>
            <a:r>
              <a:rPr lang="ja-JP" altLang="en-US" dirty="0">
                <a:latin typeface="メイリオ" panose="020B0604030504040204" pitchFamily="50" charset="-128"/>
                <a:ea typeface="メイリオ" panose="020B0604030504040204" pitchFamily="50" charset="-128"/>
              </a:rPr>
              <a:t>完全に入れ替える。</a:t>
            </a:r>
            <a:r>
              <a:rPr lang="ja-JP" altLang="en-US" b="1" dirty="0">
                <a:solidFill>
                  <a:srgbClr val="FF0000"/>
                </a:solidFill>
                <a:latin typeface="メイリオ" panose="020B0604030504040204" pitchFamily="50" charset="-128"/>
                <a:ea typeface="メイリオ" panose="020B0604030504040204" pitchFamily="50" charset="-128"/>
              </a:rPr>
              <a:t>最低でも１週間に１回</a:t>
            </a:r>
            <a:r>
              <a:rPr lang="ja-JP" altLang="en-US" dirty="0">
                <a:latin typeface="メイリオ" panose="020B0604030504040204" pitchFamily="50" charset="-128"/>
                <a:ea typeface="メイリオ" panose="020B0604030504040204" pitchFamily="50" charset="-128"/>
              </a:rPr>
              <a:t>は完全に入れ替えること。</a:t>
            </a:r>
            <a:endParaRPr lang="en-US" altLang="ja-JP"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rPr>
              <a:t>貯湯槽の湯温は</a:t>
            </a:r>
            <a:r>
              <a:rPr lang="ja-JP" altLang="en-US" b="1" dirty="0">
                <a:solidFill>
                  <a:srgbClr val="FF0000"/>
                </a:solidFill>
                <a:latin typeface="メイリオ" panose="020B0604030504040204" pitchFamily="50" charset="-128"/>
                <a:ea typeface="メイリオ" panose="020B0604030504040204" pitchFamily="50" charset="-128"/>
              </a:rPr>
              <a:t>６０</a:t>
            </a:r>
            <a:r>
              <a:rPr lang="en-US" altLang="ja-JP" b="1" dirty="0">
                <a:solidFill>
                  <a:srgbClr val="FF0000"/>
                </a:solidFill>
                <a:latin typeface="メイリオ" panose="020B0604030504040204" pitchFamily="50" charset="-128"/>
                <a:ea typeface="メイリオ" panose="020B0604030504040204" pitchFamily="50" charset="-128"/>
              </a:rPr>
              <a:t>℃</a:t>
            </a:r>
            <a:r>
              <a:rPr lang="ja-JP" altLang="en-US" b="1" dirty="0">
                <a:solidFill>
                  <a:srgbClr val="FF0000"/>
                </a:solidFill>
                <a:latin typeface="メイリオ" panose="020B0604030504040204" pitchFamily="50" charset="-128"/>
                <a:ea typeface="メイリオ" panose="020B0604030504040204" pitchFamily="50" charset="-128"/>
              </a:rPr>
              <a:t>以上</a:t>
            </a:r>
            <a:r>
              <a:rPr lang="ja-JP" altLang="en-US" dirty="0">
                <a:latin typeface="メイリオ" panose="020B0604030504040204" pitchFamily="50" charset="-128"/>
                <a:ea typeface="メイリオ" panose="020B0604030504040204" pitchFamily="50" charset="-128"/>
              </a:rPr>
              <a:t>に保つ。ただし浴槽水の消毒の例に準じて貯湯槽内の原水の消毒を行う場合はこの限りではない。</a:t>
            </a:r>
            <a:endParaRPr lang="en-US" altLang="ja-JP"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r>
              <a:rPr lang="ja-JP" altLang="en-US" b="1" dirty="0">
                <a:latin typeface="メイリオ" panose="020B0604030504040204" pitchFamily="50" charset="-128"/>
                <a:ea typeface="メイリオ" panose="020B0604030504040204" pitchFamily="50" charset="-128"/>
              </a:rPr>
              <a:t>貯湯槽</a:t>
            </a:r>
            <a:r>
              <a:rPr lang="ja-JP" altLang="en-US" dirty="0">
                <a:latin typeface="メイリオ" panose="020B0604030504040204" pitchFamily="50" charset="-128"/>
                <a:ea typeface="メイリオ" panose="020B0604030504040204" pitchFamily="50" charset="-128"/>
              </a:rPr>
              <a:t>は</a:t>
            </a:r>
            <a:r>
              <a:rPr lang="ja-JP" altLang="en-US" b="1" dirty="0">
                <a:solidFill>
                  <a:srgbClr val="FF0000"/>
                </a:solidFill>
                <a:latin typeface="メイリオ" panose="020B0604030504040204" pitchFamily="50" charset="-128"/>
                <a:ea typeface="メイリオ" panose="020B0604030504040204" pitchFamily="50" charset="-128"/>
              </a:rPr>
              <a:t>定期的に清掃</a:t>
            </a:r>
            <a:r>
              <a:rPr lang="ja-JP" altLang="en-US" dirty="0">
                <a:latin typeface="メイリオ" panose="020B0604030504040204" pitchFamily="50" charset="-128"/>
                <a:ea typeface="メイリオ" panose="020B0604030504040204" pitchFamily="50" charset="-128"/>
              </a:rPr>
              <a:t>を行う。</a:t>
            </a:r>
            <a:endParaRPr lang="en-US" altLang="ja-JP"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r>
              <a:rPr lang="ja-JP" altLang="en-US" b="1" dirty="0">
                <a:latin typeface="メイリオ" panose="020B0604030504040204" pitchFamily="50" charset="-128"/>
                <a:ea typeface="メイリオ" panose="020B0604030504040204" pitchFamily="50" charset="-128"/>
              </a:rPr>
              <a:t>集毛器</a:t>
            </a:r>
            <a:r>
              <a:rPr lang="ja-JP" altLang="en-US" dirty="0">
                <a:latin typeface="メイリオ" panose="020B0604030504040204" pitchFamily="50" charset="-128"/>
                <a:ea typeface="メイリオ" panose="020B0604030504040204" pitchFamily="50" charset="-128"/>
              </a:rPr>
              <a:t>は</a:t>
            </a:r>
            <a:r>
              <a:rPr lang="ja-JP" altLang="en-US" b="1" dirty="0">
                <a:solidFill>
                  <a:srgbClr val="FF0000"/>
                </a:solidFill>
                <a:latin typeface="メイリオ" panose="020B0604030504040204" pitchFamily="50" charset="-128"/>
                <a:ea typeface="メイリオ" panose="020B0604030504040204" pitchFamily="50" charset="-128"/>
              </a:rPr>
              <a:t>毎日清掃及び消毒</a:t>
            </a:r>
            <a:r>
              <a:rPr lang="ja-JP" altLang="en-US" dirty="0">
                <a:latin typeface="メイリオ" panose="020B0604030504040204" pitchFamily="50" charset="-128"/>
                <a:ea typeface="メイリオ" panose="020B0604030504040204" pitchFamily="50" charset="-128"/>
              </a:rPr>
              <a:t>を行う。</a:t>
            </a:r>
            <a:endParaRPr lang="en-US" altLang="ja-JP"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r>
              <a:rPr lang="ja-JP" altLang="en-US" b="1" dirty="0">
                <a:latin typeface="メイリオ" panose="020B0604030504040204" pitchFamily="50" charset="-128"/>
                <a:ea typeface="メイリオ" panose="020B0604030504040204" pitchFamily="50" charset="-128"/>
              </a:rPr>
              <a:t>シャワー</a:t>
            </a:r>
            <a:r>
              <a:rPr lang="ja-JP" altLang="en-US" dirty="0">
                <a:latin typeface="メイリオ" panose="020B0604030504040204" pitchFamily="50" charset="-128"/>
                <a:ea typeface="メイリオ" panose="020B0604030504040204" pitchFamily="50" charset="-128"/>
              </a:rPr>
              <a:t>は</a:t>
            </a:r>
            <a:r>
              <a:rPr lang="ja-JP" altLang="en-US" b="1" dirty="0">
                <a:solidFill>
                  <a:srgbClr val="FF0000"/>
                </a:solidFill>
                <a:latin typeface="メイリオ" panose="020B0604030504040204" pitchFamily="50" charset="-128"/>
                <a:ea typeface="メイリオ" panose="020B0604030504040204" pitchFamily="50" charset="-128"/>
              </a:rPr>
              <a:t>少なくとも週に </a:t>
            </a:r>
            <a:r>
              <a:rPr lang="en-US" altLang="ja-JP" b="1" dirty="0">
                <a:solidFill>
                  <a:srgbClr val="FF0000"/>
                </a:solidFill>
                <a:latin typeface="メイリオ" panose="020B0604030504040204" pitchFamily="50" charset="-128"/>
                <a:ea typeface="メイリオ" panose="020B0604030504040204" pitchFamily="50" charset="-128"/>
              </a:rPr>
              <a:t>1 </a:t>
            </a:r>
            <a:r>
              <a:rPr lang="ja-JP" altLang="en-US" b="1" dirty="0">
                <a:solidFill>
                  <a:srgbClr val="FF0000"/>
                </a:solidFill>
                <a:latin typeface="メイリオ" panose="020B0604030504040204" pitchFamily="50" charset="-128"/>
                <a:ea typeface="メイリオ" panose="020B0604030504040204" pitchFamily="50" charset="-128"/>
              </a:rPr>
              <a:t>回</a:t>
            </a:r>
            <a:r>
              <a:rPr lang="ja-JP" altLang="en-US" dirty="0">
                <a:latin typeface="メイリオ" panose="020B0604030504040204" pitchFamily="50" charset="-128"/>
                <a:ea typeface="メイリオ" panose="020B0604030504040204" pitchFamily="50" charset="-128"/>
              </a:rPr>
              <a:t>、内部の水が置き換わるように通水する。</a:t>
            </a:r>
          </a:p>
          <a:p>
            <a:pPr marL="257175" indent="-257175">
              <a:buFont typeface="Arial" panose="020B0604020202020204" pitchFamily="34" charset="0"/>
              <a:buChar char="•"/>
              <a:defRPr/>
            </a:pPr>
            <a:r>
              <a:rPr lang="ja-JP" altLang="en-US" b="1" dirty="0">
                <a:latin typeface="メイリオ" panose="020B0604030504040204" pitchFamily="50" charset="-128"/>
                <a:ea typeface="メイリオ" panose="020B0604030504040204" pitchFamily="50" charset="-128"/>
              </a:rPr>
              <a:t>シャワーヘッドとホース</a:t>
            </a:r>
            <a:r>
              <a:rPr lang="ja-JP" altLang="en-US" dirty="0">
                <a:latin typeface="メイリオ" panose="020B0604030504040204" pitchFamily="50" charset="-128"/>
                <a:ea typeface="メイリオ" panose="020B0604030504040204" pitchFamily="50" charset="-128"/>
              </a:rPr>
              <a:t>は </a:t>
            </a:r>
            <a:r>
              <a:rPr lang="en-US" altLang="ja-JP" b="1" dirty="0">
                <a:solidFill>
                  <a:srgbClr val="FF0000"/>
                </a:solidFill>
                <a:latin typeface="メイリオ" panose="020B0604030504040204" pitchFamily="50" charset="-128"/>
                <a:ea typeface="メイリオ" panose="020B0604030504040204" pitchFamily="50" charset="-128"/>
              </a:rPr>
              <a:t>6 </a:t>
            </a:r>
            <a:r>
              <a:rPr lang="ja-JP" altLang="en-US" b="1" dirty="0">
                <a:solidFill>
                  <a:srgbClr val="FF0000"/>
                </a:solidFill>
                <a:latin typeface="メイリオ" panose="020B0604030504040204" pitchFamily="50" charset="-128"/>
                <a:ea typeface="メイリオ" panose="020B0604030504040204" pitchFamily="50" charset="-128"/>
              </a:rPr>
              <a:t>か月に </a:t>
            </a:r>
            <a:r>
              <a:rPr lang="en-US" altLang="ja-JP" b="1" dirty="0">
                <a:solidFill>
                  <a:srgbClr val="FF0000"/>
                </a:solidFill>
                <a:latin typeface="メイリオ" panose="020B0604030504040204" pitchFamily="50" charset="-128"/>
                <a:ea typeface="メイリオ" panose="020B0604030504040204" pitchFamily="50" charset="-128"/>
              </a:rPr>
              <a:t>1 </a:t>
            </a:r>
            <a:r>
              <a:rPr lang="ja-JP" altLang="en-US" b="1" dirty="0">
                <a:solidFill>
                  <a:srgbClr val="FF0000"/>
                </a:solidFill>
                <a:latin typeface="メイリオ" panose="020B0604030504040204" pitchFamily="50" charset="-128"/>
                <a:ea typeface="メイリオ" panose="020B0604030504040204" pitchFamily="50" charset="-128"/>
              </a:rPr>
              <a:t>回以上点検</a:t>
            </a:r>
            <a:r>
              <a:rPr lang="ja-JP" altLang="en-US" dirty="0">
                <a:latin typeface="メイリオ" panose="020B0604030504040204" pitchFamily="50" charset="-128"/>
                <a:ea typeface="メイリオ" panose="020B0604030504040204" pitchFamily="50" charset="-128"/>
              </a:rPr>
              <a:t>し、内部の汚れとスケールを </a:t>
            </a:r>
            <a:r>
              <a:rPr lang="en-US" altLang="ja-JP" b="1" dirty="0">
                <a:solidFill>
                  <a:srgbClr val="FF0000"/>
                </a:solidFill>
                <a:latin typeface="メイリオ" panose="020B0604030504040204" pitchFamily="50" charset="-128"/>
                <a:ea typeface="メイリオ" panose="020B0604030504040204" pitchFamily="50" charset="-128"/>
              </a:rPr>
              <a:t>1 </a:t>
            </a:r>
            <a:r>
              <a:rPr lang="ja-JP" altLang="en-US" b="1" dirty="0">
                <a:solidFill>
                  <a:srgbClr val="FF0000"/>
                </a:solidFill>
                <a:latin typeface="メイリオ" panose="020B0604030504040204" pitchFamily="50" charset="-128"/>
                <a:ea typeface="メイリオ" panose="020B0604030504040204" pitchFamily="50" charset="-128"/>
              </a:rPr>
              <a:t>年に </a:t>
            </a:r>
            <a:r>
              <a:rPr lang="en-US" altLang="ja-JP" b="1" dirty="0">
                <a:solidFill>
                  <a:srgbClr val="FF0000"/>
                </a:solidFill>
                <a:latin typeface="メイリオ" panose="020B0604030504040204" pitchFamily="50" charset="-128"/>
                <a:ea typeface="メイリオ" panose="020B0604030504040204" pitchFamily="50" charset="-128"/>
              </a:rPr>
              <a:t>1 </a:t>
            </a:r>
            <a:r>
              <a:rPr lang="ja-JP" altLang="en-US" b="1" dirty="0">
                <a:solidFill>
                  <a:srgbClr val="FF0000"/>
                </a:solidFill>
                <a:latin typeface="メイリオ" panose="020B0604030504040204" pitchFamily="50" charset="-128"/>
                <a:ea typeface="メイリオ" panose="020B0604030504040204" pitchFamily="50" charset="-128"/>
              </a:rPr>
              <a:t>回以上洗浄、消毒</a:t>
            </a:r>
            <a:r>
              <a:rPr lang="ja-JP" altLang="en-US" dirty="0">
                <a:latin typeface="メイリオ" panose="020B0604030504040204" pitchFamily="50" charset="-128"/>
                <a:ea typeface="メイリオ" panose="020B0604030504040204" pitchFamily="50" charset="-128"/>
              </a:rPr>
              <a:t>する。</a:t>
            </a:r>
            <a:endParaRPr lang="en-US" altLang="ja-JP"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rPr>
              <a:t>衛生措置に関する点検結果は</a:t>
            </a:r>
            <a:r>
              <a:rPr lang="ja-JP" altLang="en-US" b="1" dirty="0">
                <a:solidFill>
                  <a:srgbClr val="FF0000"/>
                </a:solidFill>
                <a:latin typeface="メイリオ" panose="020B0604030504040204" pitchFamily="50" charset="-128"/>
                <a:ea typeface="メイリオ" panose="020B0604030504040204" pitchFamily="50" charset="-128"/>
              </a:rPr>
              <a:t>３年間保管</a:t>
            </a:r>
            <a:r>
              <a:rPr lang="ja-JP" altLang="en-US" dirty="0">
                <a:latin typeface="メイリオ" panose="020B0604030504040204" pitchFamily="50" charset="-128"/>
                <a:ea typeface="メイリオ" panose="020B0604030504040204" pitchFamily="50" charset="-128"/>
              </a:rPr>
              <a:t>する。</a:t>
            </a:r>
            <a:endParaRPr lang="en-US" altLang="ja-JP" dirty="0">
              <a:latin typeface="メイリオ" panose="020B0604030504040204" pitchFamily="50" charset="-128"/>
              <a:ea typeface="メイリオ" panose="020B0604030504040204" pitchFamily="50" charset="-128"/>
            </a:endParaRPr>
          </a:p>
          <a:p>
            <a:pPr marL="257175" indent="-257175">
              <a:buFont typeface="Arial" panose="020B0604020202020204" pitchFamily="34" charset="0"/>
              <a:buChar char="•"/>
              <a:defRPr/>
            </a:pPr>
            <a:endParaRPr lang="ja-JP" altLang="en-US" sz="2000" b="1" dirty="0">
              <a:latin typeface="BIZ UDP明朝 Medium" panose="02020500000000000000" pitchFamily="18" charset="-128"/>
              <a:ea typeface="BIZ UDP明朝 Medium" panose="02020500000000000000" pitchFamily="18" charset="-128"/>
            </a:endParaRPr>
          </a:p>
        </p:txBody>
      </p:sp>
      <p:sp>
        <p:nvSpPr>
          <p:cNvPr id="8" name="正方形/長方形 7">
            <a:extLst>
              <a:ext uri="{FF2B5EF4-FFF2-40B4-BE49-F238E27FC236}">
                <a16:creationId xmlns:a16="http://schemas.microsoft.com/office/drawing/2014/main" id="{14D8CC9A-68AA-CEB3-6662-62E947605F05}"/>
              </a:ext>
            </a:extLst>
          </p:cNvPr>
          <p:cNvSpPr/>
          <p:nvPr/>
        </p:nvSpPr>
        <p:spPr>
          <a:xfrm>
            <a:off x="768252" y="1749389"/>
            <a:ext cx="7735013" cy="4097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a:extLst>
              <a:ext uri="{FF2B5EF4-FFF2-40B4-BE49-F238E27FC236}">
                <a16:creationId xmlns:a16="http://schemas.microsoft.com/office/drawing/2014/main" id="{14BBB177-C9CC-FD91-175C-4B658095C3D6}"/>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20</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4" name="スライド番号プレースホルダー 2">
            <a:extLst>
              <a:ext uri="{FF2B5EF4-FFF2-40B4-BE49-F238E27FC236}">
                <a16:creationId xmlns:a16="http://schemas.microsoft.com/office/drawing/2014/main" id="{AA9240D1-143D-6841-ACBC-CACCC558E574}"/>
              </a:ext>
            </a:extLst>
          </p:cNvPr>
          <p:cNvSpPr txBox="1">
            <a:spLocks/>
          </p:cNvSpPr>
          <p:nvPr/>
        </p:nvSpPr>
        <p:spPr>
          <a:xfrm>
            <a:off x="6457950" y="6356351"/>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fontAlgn="base">
              <a:spcBef>
                <a:spcPct val="0"/>
              </a:spcBef>
              <a:spcAft>
                <a:spcPct val="0"/>
              </a:spcAft>
              <a:defRPr/>
            </a:pPr>
            <a:fld id="{A60600EA-2BCB-4856-BAAB-8FEFFA2EA264}" type="slidenum">
              <a:rPr kumimoji="1" lang="en-US" altLang="ja-JP" sz="1400" smtClean="0">
                <a:solidFill>
                  <a:srgbClr val="000000"/>
                </a:solidFill>
                <a:latin typeface="Arial" panose="020B0604020202020204" pitchFamily="34" charset="0"/>
                <a:ea typeface="ＭＳ Ｐゴシック" panose="020B0600070205080204" pitchFamily="50" charset="-128"/>
              </a:rPr>
              <a:pPr algn="r" defTabSz="914400" fontAlgn="base">
                <a:spcBef>
                  <a:spcPct val="0"/>
                </a:spcBef>
                <a:spcAft>
                  <a:spcPct val="0"/>
                </a:spcAft>
                <a:defRPr/>
              </a:pPr>
              <a:t>21</a:t>
            </a:fld>
            <a:endParaRPr kumimoji="1" lang="en-US" altLang="ja-JP" sz="1400" dirty="0">
              <a:solidFill>
                <a:srgbClr val="000000"/>
              </a:solidFill>
              <a:latin typeface="Arial" panose="020B0604020202020204" pitchFamily="34" charset="0"/>
              <a:ea typeface="ＭＳ Ｐゴシック" panose="020B0600070205080204" pitchFamily="50" charset="-128"/>
            </a:endParaRPr>
          </a:p>
        </p:txBody>
      </p:sp>
      <p:pic>
        <p:nvPicPr>
          <p:cNvPr id="5" name="録音したサウンド">
            <a:hlinkClick r:id="" action="ppaction://media"/>
            <a:extLst>
              <a:ext uri="{FF2B5EF4-FFF2-40B4-BE49-F238E27FC236}">
                <a16:creationId xmlns:a16="http://schemas.microsoft.com/office/drawing/2014/main" id="{4BBBB2B4-AA99-9BB9-C0B2-F919FB0244D7}"/>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254000" y="5975875"/>
            <a:ext cx="406400" cy="406400"/>
          </a:xfrm>
          <a:prstGeom prst="rect">
            <a:avLst/>
          </a:prstGeom>
        </p:spPr>
      </p:pic>
    </p:spTree>
    <p:extLst>
      <p:ext uri="{BB962C8B-B14F-4D97-AF65-F5344CB8AC3E}">
        <p14:creationId xmlns:p14="http://schemas.microsoft.com/office/powerpoint/2010/main" val="428200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21</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7" name="テキスト ボックス 6"/>
          <p:cNvSpPr txBox="1"/>
          <p:nvPr/>
        </p:nvSpPr>
        <p:spPr>
          <a:xfrm>
            <a:off x="477888" y="1954914"/>
            <a:ext cx="8208912" cy="2862322"/>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要綱に準じた回数の水質検査を実施していない。</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入浴前・中・後に残留塩素濃度を測定していない</a:t>
            </a:r>
            <a:r>
              <a:rPr kumimoji="1" lang="ja-JP" altLang="en-US" sz="2000" kern="0" dirty="0">
                <a:solidFill>
                  <a:srgbClr val="000000"/>
                </a:solidFill>
                <a:latin typeface="メイリオ" panose="020B0604030504040204" pitchFamily="50" charset="-128"/>
                <a:ea typeface="メイリオ" panose="020B0604030504040204" pitchFamily="50" charset="-128"/>
              </a:rPr>
              <a:t>。</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残留塩素濃度が低い（</a:t>
            </a:r>
            <a:r>
              <a:rPr lang="en-US" altLang="ja-JP" sz="2000" kern="0" dirty="0">
                <a:solidFill>
                  <a:srgbClr val="000000"/>
                </a:solidFill>
                <a:latin typeface="メイリオ" panose="020B0604030504040204" pitchFamily="50" charset="-128"/>
                <a:ea typeface="メイリオ" panose="020B0604030504040204" pitchFamily="50" charset="-128"/>
              </a:rPr>
              <a:t>0.4mg/ℓ</a:t>
            </a:r>
            <a:r>
              <a:rPr lang="ja-JP" altLang="en-US" sz="2000" kern="0" dirty="0">
                <a:solidFill>
                  <a:srgbClr val="000000"/>
                </a:solidFill>
                <a:latin typeface="メイリオ" panose="020B0604030504040204" pitchFamily="50" charset="-128"/>
                <a:ea typeface="メイリオ" panose="020B0604030504040204" pitchFamily="50" charset="-128"/>
              </a:rPr>
              <a:t>未満）、もしくは高い（</a:t>
            </a:r>
            <a:r>
              <a:rPr lang="en-US" altLang="ja-JP" sz="2000" kern="0" dirty="0">
                <a:solidFill>
                  <a:srgbClr val="000000"/>
                </a:solidFill>
                <a:latin typeface="メイリオ" panose="020B0604030504040204" pitchFamily="50" charset="-128"/>
                <a:ea typeface="メイリオ" panose="020B0604030504040204" pitchFamily="50" charset="-128"/>
              </a:rPr>
              <a:t>1.0mg/ℓ</a:t>
            </a:r>
            <a:r>
              <a:rPr lang="ja-JP" altLang="en-US" sz="2000" kern="0" dirty="0">
                <a:solidFill>
                  <a:srgbClr val="000000"/>
                </a:solidFill>
                <a:latin typeface="メイリオ" panose="020B0604030504040204" pitchFamily="50" charset="-128"/>
                <a:ea typeface="メイリオ" panose="020B0604030504040204" pitchFamily="50" charset="-128"/>
              </a:rPr>
              <a:t>以上）。</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貯湯槽が</a:t>
            </a:r>
            <a:r>
              <a:rPr lang="en-US" altLang="ja-JP" sz="2000" kern="0" dirty="0">
                <a:solidFill>
                  <a:srgbClr val="000000"/>
                </a:solidFill>
                <a:latin typeface="メイリオ" panose="020B0604030504040204" pitchFamily="50" charset="-128"/>
                <a:ea typeface="メイリオ" panose="020B0604030504040204" pitchFamily="50" charset="-128"/>
              </a:rPr>
              <a:t>60℃</a:t>
            </a:r>
            <a:r>
              <a:rPr lang="ja-JP" altLang="en-US" sz="2000" kern="0" dirty="0">
                <a:solidFill>
                  <a:srgbClr val="000000"/>
                </a:solidFill>
                <a:latin typeface="メイリオ" panose="020B0604030504040204" pitchFamily="50" charset="-128"/>
                <a:ea typeface="メイリオ" panose="020B0604030504040204" pitchFamily="50" charset="-128"/>
              </a:rPr>
              <a:t>未満となっており、浴槽水の消毒に準じて消毒されていない。</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indent="-342900" eaLnBrk="0" fontAlgn="base" hangingPunct="0">
              <a:spcBef>
                <a:spcPct val="20000"/>
              </a:spcBef>
              <a:spcAft>
                <a:spcPct val="0"/>
              </a:spcAft>
              <a:buFont typeface="Wingdings" panose="05000000000000000000" pitchFamily="2" charset="2"/>
              <a:buChar char="l"/>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集毛器の清掃記録がない。</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BC1CF822-CCC1-462D-0AF8-19AAF0812832}"/>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254000" y="6034988"/>
            <a:ext cx="406400" cy="406400"/>
          </a:xfrm>
          <a:prstGeom prst="rect">
            <a:avLst/>
          </a:prstGeom>
        </p:spPr>
      </p:pic>
    </p:spTree>
    <p:extLst>
      <p:ext uri="{BB962C8B-B14F-4D97-AF65-F5344CB8AC3E}">
        <p14:creationId xmlns:p14="http://schemas.microsoft.com/office/powerpoint/2010/main" val="3696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288099" y="1292352"/>
            <a:ext cx="8993687" cy="4409562"/>
          </a:xfrm>
        </p:spPr>
        <p:txBody>
          <a:bodyPr>
            <a:normAutofit fontScale="85000" lnSpcReduction="20000"/>
          </a:bodyPr>
          <a:lstStyle/>
          <a:p>
            <a:pPr marL="0" indent="0">
              <a:buNone/>
            </a:pPr>
            <a:r>
              <a:rPr lang="en-US" altLang="ja-JP" dirty="0">
                <a:solidFill>
                  <a:srgbClr val="292929"/>
                </a:solidFill>
                <a:latin typeface="メイリオ" panose="020B0604030504040204" pitchFamily="50" charset="-128"/>
                <a:ea typeface="メイリオ" panose="020B0604030504040204" pitchFamily="50" charset="-128"/>
              </a:rPr>
              <a:t>6</a:t>
            </a:r>
            <a:r>
              <a:rPr lang="ja-JP" altLang="en-US" dirty="0">
                <a:solidFill>
                  <a:srgbClr val="292929"/>
                </a:solidFill>
                <a:latin typeface="メイリオ" panose="020B0604030504040204" pitchFamily="50" charset="-128"/>
                <a:ea typeface="メイリオ" panose="020B0604030504040204" pitchFamily="50" charset="-128"/>
              </a:rPr>
              <a:t>　リスクマネジメント</a:t>
            </a:r>
            <a:r>
              <a:rPr lang="en-US" altLang="ja-JP" dirty="0">
                <a:solidFill>
                  <a:srgbClr val="292929"/>
                </a:solidFill>
                <a:latin typeface="メイリオ" panose="020B0604030504040204" pitchFamily="50" charset="-128"/>
                <a:ea typeface="メイリオ" panose="020B0604030504040204" pitchFamily="50" charset="-128"/>
              </a:rPr>
              <a:t>(</a:t>
            </a:r>
            <a:r>
              <a:rPr lang="ja-JP" altLang="en-US" dirty="0">
                <a:solidFill>
                  <a:srgbClr val="292929"/>
                </a:solidFill>
                <a:latin typeface="メイリオ" panose="020B0604030504040204" pitchFamily="50" charset="-128"/>
                <a:ea typeface="メイリオ" panose="020B0604030504040204" pitchFamily="50" charset="-128"/>
              </a:rPr>
              <a:t>事故防止</a:t>
            </a:r>
            <a:r>
              <a:rPr lang="en-US" altLang="ja-JP" dirty="0">
                <a:solidFill>
                  <a:srgbClr val="292929"/>
                </a:solidFill>
                <a:latin typeface="メイリオ" panose="020B0604030504040204" pitchFamily="50" charset="-128"/>
                <a:ea typeface="メイリオ" panose="020B0604030504040204" pitchFamily="50" charset="-128"/>
              </a:rPr>
              <a:t>)</a:t>
            </a:r>
            <a:r>
              <a:rPr lang="ja-JP" altLang="en-US" dirty="0">
                <a:solidFill>
                  <a:srgbClr val="292929"/>
                </a:solidFill>
                <a:latin typeface="メイリオ" panose="020B0604030504040204" pitchFamily="50" charset="-128"/>
                <a:ea typeface="メイリオ" panose="020B0604030504040204" pitchFamily="50" charset="-128"/>
              </a:rPr>
              <a:t>に関すること</a:t>
            </a:r>
            <a:r>
              <a:rPr lang="en-US" altLang="ja-JP" dirty="0">
                <a:solidFill>
                  <a:srgbClr val="292929"/>
                </a:solidFill>
                <a:latin typeface="メイリオ" panose="020B0604030504040204" pitchFamily="50" charset="-128"/>
                <a:ea typeface="メイリオ" panose="020B0604030504040204" pitchFamily="50" charset="-128"/>
              </a:rPr>
              <a:t>【</a:t>
            </a:r>
            <a:r>
              <a:rPr lang="ja-JP" altLang="en-US" dirty="0">
                <a:solidFill>
                  <a:srgbClr val="292929"/>
                </a:solidFill>
                <a:latin typeface="メイリオ" panose="020B0604030504040204" pitchFamily="50" charset="-128"/>
                <a:ea typeface="メイリオ" panose="020B0604030504040204" pitchFamily="50" charset="-128"/>
              </a:rPr>
              <a:t>各施設共通</a:t>
            </a:r>
            <a:r>
              <a:rPr lang="en-US" altLang="ja-JP"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（１）事故発生の防止及び発生時の対応</a:t>
            </a:r>
            <a:endParaRPr kumimoji="1"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① </a:t>
            </a:r>
            <a:r>
              <a:rPr lang="ja-JP" altLang="en-US" sz="2000" dirty="0">
                <a:solidFill>
                  <a:srgbClr val="000000"/>
                </a:solidFill>
                <a:latin typeface="メイリオ" panose="020B0604030504040204" pitchFamily="50" charset="-128"/>
                <a:ea typeface="メイリオ" panose="020B0604030504040204" pitchFamily="50" charset="-128"/>
              </a:rPr>
              <a:t>事故発生の防止のための</a:t>
            </a:r>
            <a:r>
              <a:rPr lang="ja-JP" altLang="en-US" sz="2000" dirty="0">
                <a:solidFill>
                  <a:srgbClr val="FF0000"/>
                </a:solidFill>
                <a:latin typeface="メイリオ" panose="020B0604030504040204" pitchFamily="50" charset="-128"/>
                <a:ea typeface="メイリオ" panose="020B0604030504040204" pitchFamily="50" charset="-128"/>
              </a:rPr>
              <a:t>指針</a:t>
            </a:r>
            <a:r>
              <a:rPr lang="ja-JP" altLang="en-US" sz="2000" dirty="0">
                <a:solidFill>
                  <a:srgbClr val="000000"/>
                </a:solidFill>
                <a:latin typeface="メイリオ" panose="020B0604030504040204" pitchFamily="50" charset="-128"/>
                <a:ea typeface="メイリオ" panose="020B0604030504040204" pitchFamily="50" charset="-128"/>
              </a:rPr>
              <a:t>を整備すること。 （介護保険施設）</a:t>
            </a:r>
            <a:endParaRPr lang="en-US" altLang="ja-JP" sz="20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solidFill>
                  <a:srgbClr val="000000"/>
                </a:solidFill>
                <a:latin typeface="メイリオ" panose="020B0604030504040204" pitchFamily="50" charset="-128"/>
                <a:ea typeface="メイリオ" panose="020B0604030504040204" pitchFamily="50" charset="-128"/>
              </a:rPr>
              <a:t>    ※</a:t>
            </a:r>
            <a:r>
              <a:rPr lang="ja-JP" altLang="en-US" sz="2000" dirty="0">
                <a:solidFill>
                  <a:srgbClr val="000000"/>
                </a:solidFill>
                <a:latin typeface="メイリオ" panose="020B0604030504040204" pitchFamily="50" charset="-128"/>
                <a:ea typeface="メイリオ" panose="020B0604030504040204" pitchFamily="50" charset="-128"/>
              </a:rPr>
              <a:t>指針には、次のような項目を盛り込むこととする。</a:t>
            </a:r>
            <a:endParaRPr lang="en-US" altLang="ja-JP" sz="20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①施設における介護事故の防止に関する基本的考え方</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②介護事故の防止のための委員会その他施設内の組織に関する事項</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③介護事故の防止のための職員研修に関する基本方針</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lnSpc>
                <a:spcPts val="1700"/>
              </a:lnSpc>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④施設内で発生した介護事故、介護事故には至らなかったが介護事故が発生</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lnSpc>
                <a:spcPts val="1700"/>
              </a:lnSpc>
              <a:buClr>
                <a:srgbClr val="000000"/>
              </a:buClr>
              <a:buNone/>
            </a:pPr>
            <a:r>
              <a:rPr lang="en-US" altLang="ja-JP" sz="1800" dirty="0">
                <a:solidFill>
                  <a:srgbClr val="000000"/>
                </a:solidFill>
                <a:latin typeface="メイリオ" panose="020B0604030504040204" pitchFamily="50" charset="-128"/>
                <a:ea typeface="メイリオ" panose="020B0604030504040204" pitchFamily="50" charset="-128"/>
              </a:rPr>
              <a:t>          </a:t>
            </a:r>
            <a:r>
              <a:rPr lang="ja-JP" altLang="en-US" sz="1800" dirty="0">
                <a:solidFill>
                  <a:srgbClr val="000000"/>
                </a:solidFill>
                <a:latin typeface="メイリオ" panose="020B0604030504040204" pitchFamily="50" charset="-128"/>
                <a:ea typeface="メイリオ" panose="020B0604030504040204" pitchFamily="50" charset="-128"/>
              </a:rPr>
              <a:t>しそうになった場合及び現状を放置しておくと介護事故に結びつく可能性</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lnSpc>
                <a:spcPts val="1700"/>
              </a:lnSpc>
              <a:buClr>
                <a:srgbClr val="000000"/>
              </a:buClr>
              <a:buNone/>
            </a:pPr>
            <a:r>
              <a:rPr lang="en-US" altLang="ja-JP" sz="1800" dirty="0">
                <a:solidFill>
                  <a:srgbClr val="000000"/>
                </a:solidFill>
                <a:latin typeface="メイリオ" panose="020B0604030504040204" pitchFamily="50" charset="-128"/>
                <a:ea typeface="メイリオ" panose="020B0604030504040204" pitchFamily="50" charset="-128"/>
              </a:rPr>
              <a:t>          </a:t>
            </a:r>
            <a:r>
              <a:rPr lang="ja-JP" altLang="en-US" sz="1800" dirty="0">
                <a:solidFill>
                  <a:srgbClr val="000000"/>
                </a:solidFill>
                <a:latin typeface="メイリオ" panose="020B0604030504040204" pitchFamily="50" charset="-128"/>
                <a:ea typeface="メイリオ" panose="020B0604030504040204" pitchFamily="50" charset="-128"/>
              </a:rPr>
              <a:t>が高いものの報告方法等の介護に係る安全の確保を目的とした改善のため</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lnSpc>
                <a:spcPts val="1700"/>
              </a:lnSpc>
              <a:buClr>
                <a:srgbClr val="000000"/>
              </a:buClr>
              <a:buNone/>
            </a:pPr>
            <a:r>
              <a:rPr lang="en-US" altLang="ja-JP" sz="1800" dirty="0">
                <a:solidFill>
                  <a:srgbClr val="000000"/>
                </a:solidFill>
                <a:latin typeface="メイリオ" panose="020B0604030504040204" pitchFamily="50" charset="-128"/>
                <a:ea typeface="メイリオ" panose="020B0604030504040204" pitchFamily="50" charset="-128"/>
              </a:rPr>
              <a:t>          </a:t>
            </a:r>
            <a:r>
              <a:rPr lang="ja-JP" altLang="en-US" sz="1800" dirty="0">
                <a:solidFill>
                  <a:srgbClr val="000000"/>
                </a:solidFill>
                <a:latin typeface="メイリオ" panose="020B0604030504040204" pitchFamily="50" charset="-128"/>
                <a:ea typeface="メイリオ" panose="020B0604030504040204" pitchFamily="50" charset="-128"/>
              </a:rPr>
              <a:t>の方策に関する基本方針</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⑤介護事故等発生時の対応に関する基本方針</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⑥入所者等に対する当該指針の閲覧に関する基本方針</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⑦その他介護事故等の発生の防止の推進のために必要な基本方針</a:t>
            </a: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22</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5" name="テキスト ボックス 4"/>
          <p:cNvSpPr txBox="1"/>
          <p:nvPr/>
        </p:nvSpPr>
        <p:spPr>
          <a:xfrm>
            <a:off x="457200" y="5931014"/>
            <a:ext cx="8229600"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指針の項目が不足している。</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9DCF16FA-714D-2AC0-11CD-9AE58CEA753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222250" y="5975875"/>
            <a:ext cx="406400" cy="406400"/>
          </a:xfrm>
          <a:prstGeom prst="rect">
            <a:avLst/>
          </a:prstGeom>
        </p:spPr>
      </p:pic>
    </p:spTree>
    <p:extLst>
      <p:ext uri="{BB962C8B-B14F-4D97-AF65-F5344CB8AC3E}">
        <p14:creationId xmlns:p14="http://schemas.microsoft.com/office/powerpoint/2010/main" val="14594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576552"/>
            <a:ext cx="8499987" cy="4251136"/>
          </a:xfrm>
        </p:spPr>
        <p:txBody>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② 事故発生の防止のための従業者に対する研修を定期的に行うこと。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定期的な教育</a:t>
            </a:r>
            <a:r>
              <a:rPr lang="ja-JP" altLang="en-US" sz="2000" dirty="0">
                <a:solidFill>
                  <a:srgbClr val="FF0000"/>
                </a:solidFill>
                <a:latin typeface="メイリオ" panose="020B0604030504040204" pitchFamily="50" charset="-128"/>
                <a:ea typeface="メイリオ" panose="020B0604030504040204" pitchFamily="50" charset="-128"/>
              </a:rPr>
              <a:t>（年</a:t>
            </a:r>
            <a:r>
              <a:rPr lang="en-US" altLang="ja-JP" sz="2000" dirty="0">
                <a:solidFill>
                  <a:srgbClr val="FF0000"/>
                </a:solidFill>
                <a:latin typeface="メイリオ" panose="020B0604030504040204" pitchFamily="50" charset="-128"/>
                <a:ea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rPr>
              <a:t>回以上）</a:t>
            </a:r>
            <a:r>
              <a:rPr lang="ja-JP" altLang="en-US" sz="2000" dirty="0">
                <a:latin typeface="メイリオ" panose="020B0604030504040204" pitchFamily="50" charset="-128"/>
                <a:ea typeface="メイリオ" panose="020B0604030504040204" pitchFamily="50" charset="-128"/>
              </a:rPr>
              <a:t>及び</a:t>
            </a:r>
            <a:r>
              <a:rPr lang="ja-JP" altLang="en-US" sz="2000" dirty="0">
                <a:solidFill>
                  <a:srgbClr val="FF0000"/>
                </a:solidFill>
                <a:latin typeface="メイリオ" panose="020B0604030504040204" pitchFamily="50" charset="-128"/>
                <a:ea typeface="メイリオ" panose="020B0604030504040204" pitchFamily="50" charset="-128"/>
              </a:rPr>
              <a:t>新規採用時</a:t>
            </a:r>
            <a:r>
              <a:rPr lang="ja-JP" altLang="en-US" sz="2000" dirty="0">
                <a:latin typeface="メイリオ" panose="020B0604030504040204" pitchFamily="50" charset="-128"/>
                <a:ea typeface="メイリオ" panose="020B0604030504040204" pitchFamily="50" charset="-128"/>
              </a:rPr>
              <a:t>には必ず実施すること。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研修の</a:t>
            </a:r>
            <a:r>
              <a:rPr lang="ja-JP" altLang="en-US" sz="2000" dirty="0">
                <a:solidFill>
                  <a:srgbClr val="FF0000"/>
                </a:solidFill>
                <a:latin typeface="メイリオ" panose="020B0604030504040204" pitchFamily="50" charset="-128"/>
                <a:ea typeface="メイリオ" panose="020B0604030504040204" pitchFamily="50" charset="-128"/>
              </a:rPr>
              <a:t>実施内容</a:t>
            </a:r>
            <a:r>
              <a:rPr lang="ja-JP" altLang="en-US" sz="2000" dirty="0">
                <a:latin typeface="メイリオ" panose="020B0604030504040204" pitchFamily="50" charset="-128"/>
                <a:ea typeface="メイリオ" panose="020B0604030504040204" pitchFamily="50" charset="-128"/>
              </a:rPr>
              <a:t>についても</a:t>
            </a:r>
            <a:r>
              <a:rPr lang="ja-JP" altLang="en-US" sz="2000" dirty="0">
                <a:solidFill>
                  <a:srgbClr val="FF0000"/>
                </a:solidFill>
                <a:latin typeface="メイリオ" panose="020B0604030504040204" pitchFamily="50" charset="-128"/>
                <a:ea typeface="メイリオ" panose="020B0604030504040204" pitchFamily="50" charset="-128"/>
              </a:rPr>
              <a:t>記録</a:t>
            </a:r>
            <a:r>
              <a:rPr lang="ja-JP" altLang="en-US" sz="2000" dirty="0">
                <a:latin typeface="メイリオ" panose="020B0604030504040204" pitchFamily="50" charset="-128"/>
                <a:ea typeface="メイリオ" panose="020B0604030504040204" pitchFamily="50" charset="-128"/>
              </a:rPr>
              <a:t>することが必要。</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23</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7" name="テキスト ボックス 6"/>
          <p:cNvSpPr txBox="1"/>
          <p:nvPr/>
        </p:nvSpPr>
        <p:spPr>
          <a:xfrm>
            <a:off x="457199" y="3354934"/>
            <a:ext cx="8229601" cy="1508105"/>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定期的な教育を年</a:t>
            </a:r>
            <a:r>
              <a:rPr lang="en-US" altLang="ja-JP" sz="2000" kern="0" dirty="0">
                <a:solidFill>
                  <a:srgbClr val="000000"/>
                </a:solidFill>
                <a:latin typeface="メイリオ" panose="020B0604030504040204" pitchFamily="50" charset="-128"/>
                <a:ea typeface="メイリオ" panose="020B0604030504040204" pitchFamily="50" charset="-128"/>
              </a:rPr>
              <a:t>1</a:t>
            </a:r>
            <a:r>
              <a:rPr lang="ja-JP" altLang="en-US" sz="2000" kern="0" dirty="0">
                <a:solidFill>
                  <a:srgbClr val="000000"/>
                </a:solidFill>
                <a:latin typeface="メイリオ" panose="020B0604030504040204" pitchFamily="50" charset="-128"/>
                <a:ea typeface="メイリオ" panose="020B0604030504040204" pitchFamily="50" charset="-128"/>
              </a:rPr>
              <a:t>回しか実施していない。（介護保険施設）</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新規採用時の研修を実施していない。 （介護保険施設） </a:t>
            </a:r>
            <a:endParaRPr lang="en-US" altLang="ja-JP" kern="0" dirty="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研修の実施内容を記録していない。（介護保険施設） </a:t>
            </a:r>
            <a:endParaRPr kumimoji="1" lang="en-US" altLang="ja-JP" sz="28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2E544A59-A8B5-8B79-6E06-4D6EE144AAAE}"/>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222250" y="6090286"/>
            <a:ext cx="406400" cy="406400"/>
          </a:xfrm>
          <a:prstGeom prst="rect">
            <a:avLst/>
          </a:prstGeom>
        </p:spPr>
      </p:pic>
    </p:spTree>
    <p:extLst>
      <p:ext uri="{BB962C8B-B14F-4D97-AF65-F5344CB8AC3E}">
        <p14:creationId xmlns:p14="http://schemas.microsoft.com/office/powerpoint/2010/main" val="342790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171325"/>
            <a:ext cx="8499987" cy="3301822"/>
          </a:xfrm>
        </p:spPr>
        <p:txBody>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③ サービスの提供により事故が発生した場合は、</a:t>
            </a:r>
            <a:r>
              <a:rPr lang="ja-JP" altLang="en-US" sz="2000" dirty="0">
                <a:solidFill>
                  <a:srgbClr val="FF0000"/>
                </a:solidFill>
                <a:latin typeface="メイリオ" panose="020B0604030504040204" pitchFamily="50" charset="-128"/>
                <a:ea typeface="メイリオ" panose="020B0604030504040204" pitchFamily="50" charset="-128"/>
              </a:rPr>
              <a:t>速やかに市町村</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入所</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者の家族等に連絡</a:t>
            </a:r>
            <a:r>
              <a:rPr lang="ja-JP" altLang="en-US" sz="2000" dirty="0">
                <a:latin typeface="メイリオ" panose="020B0604030504040204" pitchFamily="50" charset="-128"/>
                <a:ea typeface="メイリオ" panose="020B0604030504040204" pitchFamily="50" charset="-128"/>
              </a:rPr>
              <a:t>を行うこと。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市町への報告は、県の「指定介護保険サービス事業者における事故発生時の報告マニュアル」に沿った対応を行うこと。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マニュアル、事故報告様式のホーム</a:t>
            </a:r>
            <a:r>
              <a:rPr lang="ja-JP" altLang="en-US" sz="2000" dirty="0" err="1">
                <a:latin typeface="メイリオ" panose="020B0604030504040204" pitchFamily="50" charset="-128"/>
                <a:ea typeface="メイリオ" panose="020B0604030504040204" pitchFamily="50" charset="-128"/>
              </a:rPr>
              <a:t>ぺ</a:t>
            </a:r>
            <a:r>
              <a:rPr lang="ja-JP" altLang="en-US" sz="2000" dirty="0">
                <a:latin typeface="メイリオ" panose="020B0604030504040204" pitchFamily="50" charset="-128"/>
                <a:ea typeface="メイリオ" panose="020B0604030504040204" pitchFamily="50" charset="-128"/>
              </a:rPr>
              <a:t>ージ掲載先</a:t>
            </a:r>
          </a:p>
          <a:p>
            <a:pPr marL="0" lvl="0" indent="0">
              <a:spcBef>
                <a:spcPts val="300"/>
              </a:spcBef>
              <a:buClr>
                <a:srgbClr val="000000"/>
              </a:buClr>
              <a:buNone/>
            </a:pPr>
            <a:r>
              <a:rPr lang="ja-JP" altLang="en-US" sz="20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hlinkClick r:id="rId5"/>
              </a:rPr>
              <a:t>https://www.pref.kagawa.lg.jp/choju/choju/jigyosya/jikoboushi.html</a:t>
            </a:r>
            <a:endParaRPr lang="en-US" altLang="ja-JP" sz="16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事故報告を行う範囲について</a:t>
            </a:r>
            <a:endParaRPr lang="en-US" altLang="ja-JP" sz="200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Ø"/>
            </a:pPr>
            <a:r>
              <a:rPr lang="ja-JP" altLang="en-US" sz="2000" dirty="0">
                <a:solidFill>
                  <a:srgbClr val="FF0000"/>
                </a:solidFill>
                <a:latin typeface="メイリオ" panose="020B0604030504040204" pitchFamily="50" charset="-128"/>
                <a:ea typeface="メイリオ" panose="020B0604030504040204" pitchFamily="50" charset="-128"/>
              </a:rPr>
              <a:t>医師（施設の勤務医、配置医師を含む）</a:t>
            </a:r>
            <a:r>
              <a:rPr lang="ja-JP" altLang="en-US" sz="2000" dirty="0">
                <a:latin typeface="メイリオ" panose="020B0604030504040204" pitchFamily="50" charset="-128"/>
                <a:ea typeface="メイリオ" panose="020B0604030504040204" pitchFamily="50" charset="-128"/>
              </a:rPr>
              <a:t>の診断を受け投薬、処置等何らかの治療を行った場合は、事故報告の対象となる。</a:t>
            </a:r>
          </a:p>
          <a:p>
            <a:pPr marL="0" lvl="0" indent="0">
              <a:buClr>
                <a:srgbClr val="000000"/>
              </a:buClr>
              <a:buNone/>
            </a:pPr>
            <a:endParaRPr lang="ja-JP" altLang="en-US"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199" y="188640"/>
            <a:ext cx="8499987"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24</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7" name="テキスト ボックス 6"/>
          <p:cNvSpPr txBox="1"/>
          <p:nvPr/>
        </p:nvSpPr>
        <p:spPr>
          <a:xfrm>
            <a:off x="457200" y="4589744"/>
            <a:ext cx="8499986"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市町への報告が必要な事故が発生しているが、報告していない。</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pic>
        <p:nvPicPr>
          <p:cNvPr id="9" name="録音したサウンド">
            <a:hlinkClick r:id="" action="ppaction://media"/>
            <a:extLst>
              <a:ext uri="{FF2B5EF4-FFF2-40B4-BE49-F238E27FC236}">
                <a16:creationId xmlns:a16="http://schemas.microsoft.com/office/drawing/2014/main" id="{828E9CF0-F690-A7F3-F1A9-803E117F8776}"/>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6"/>
          <a:stretch>
            <a:fillRect/>
          </a:stretch>
        </p:blipFill>
        <p:spPr>
          <a:xfrm>
            <a:off x="222250" y="5949951"/>
            <a:ext cx="406400" cy="406400"/>
          </a:xfrm>
          <a:prstGeom prst="rect">
            <a:avLst/>
          </a:prstGeom>
        </p:spPr>
      </p:pic>
    </p:spTree>
    <p:extLst>
      <p:ext uri="{BB962C8B-B14F-4D97-AF65-F5344CB8AC3E}">
        <p14:creationId xmlns:p14="http://schemas.microsoft.com/office/powerpoint/2010/main" val="303748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351520" cy="4525963"/>
          </a:xfrm>
        </p:spPr>
        <p:txBody>
          <a:bodyPr/>
          <a:lstStyle/>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（２）令和</a:t>
            </a:r>
            <a:r>
              <a:rPr lang="en-US" altLang="ja-JP" sz="2000" dirty="0">
                <a:solidFill>
                  <a:srgbClr val="292929"/>
                </a:solidFill>
                <a:latin typeface="メイリオ" panose="020B0604030504040204" pitchFamily="50" charset="-128"/>
                <a:ea typeface="メイリオ" panose="020B0604030504040204" pitchFamily="50" charset="-128"/>
              </a:rPr>
              <a:t>6</a:t>
            </a:r>
            <a:r>
              <a:rPr lang="ja-JP" altLang="en-US" sz="2000" dirty="0">
                <a:solidFill>
                  <a:srgbClr val="292929"/>
                </a:solidFill>
                <a:latin typeface="メイリオ" panose="020B0604030504040204" pitchFamily="50" charset="-128"/>
                <a:ea typeface="メイリオ" panose="020B0604030504040204" pitchFamily="50" charset="-128"/>
              </a:rPr>
              <a:t>年度事故報告の取りまとめ結果</a:t>
            </a:r>
            <a:r>
              <a:rPr lang="ja-JP" altLang="en-US" sz="1300" dirty="0">
                <a:solidFill>
                  <a:srgbClr val="292929"/>
                </a:solidFill>
                <a:latin typeface="メイリオ" panose="020B0604030504040204" pitchFamily="50" charset="-128"/>
                <a:ea typeface="メイリオ" panose="020B0604030504040204" pitchFamily="50" charset="-128"/>
              </a:rPr>
              <a:t>（令和</a:t>
            </a:r>
            <a:r>
              <a:rPr lang="en-US" altLang="ja-JP" sz="1300" dirty="0">
                <a:solidFill>
                  <a:srgbClr val="292929"/>
                </a:solidFill>
                <a:latin typeface="メイリオ" panose="020B0604030504040204" pitchFamily="50" charset="-128"/>
                <a:ea typeface="メイリオ" panose="020B0604030504040204" pitchFamily="50" charset="-128"/>
              </a:rPr>
              <a:t>6</a:t>
            </a:r>
            <a:r>
              <a:rPr lang="ja-JP" altLang="en-US" sz="1300" dirty="0">
                <a:solidFill>
                  <a:srgbClr val="292929"/>
                </a:solidFill>
                <a:latin typeface="メイリオ" panose="020B0604030504040204" pitchFamily="50" charset="-128"/>
                <a:ea typeface="メイリオ" panose="020B0604030504040204" pitchFamily="50" charset="-128"/>
              </a:rPr>
              <a:t>年</a:t>
            </a:r>
            <a:r>
              <a:rPr lang="en-US" altLang="ja-JP" sz="1300" dirty="0">
                <a:solidFill>
                  <a:srgbClr val="292929"/>
                </a:solidFill>
                <a:latin typeface="メイリオ" panose="020B0604030504040204" pitchFamily="50" charset="-128"/>
                <a:ea typeface="メイリオ" panose="020B0604030504040204" pitchFamily="50" charset="-128"/>
              </a:rPr>
              <a:t>4</a:t>
            </a:r>
            <a:r>
              <a:rPr lang="ja-JP" altLang="en-US" sz="1300" dirty="0">
                <a:solidFill>
                  <a:srgbClr val="292929"/>
                </a:solidFill>
                <a:latin typeface="メイリオ" panose="020B0604030504040204" pitchFamily="50" charset="-128"/>
                <a:ea typeface="メイリオ" panose="020B0604030504040204" pitchFamily="50" charset="-128"/>
              </a:rPr>
              <a:t>月</a:t>
            </a:r>
            <a:r>
              <a:rPr lang="en-US" altLang="ja-JP" sz="1300" dirty="0">
                <a:solidFill>
                  <a:srgbClr val="292929"/>
                </a:solidFill>
                <a:latin typeface="メイリオ" panose="020B0604030504040204" pitchFamily="50" charset="-128"/>
                <a:ea typeface="メイリオ" panose="020B0604030504040204" pitchFamily="50" charset="-128"/>
              </a:rPr>
              <a:t>1</a:t>
            </a:r>
            <a:r>
              <a:rPr lang="ja-JP" altLang="en-US" sz="1300" dirty="0">
                <a:solidFill>
                  <a:srgbClr val="292929"/>
                </a:solidFill>
                <a:latin typeface="メイリオ" panose="020B0604030504040204" pitchFamily="50" charset="-128"/>
                <a:ea typeface="メイリオ" panose="020B0604030504040204" pitchFamily="50" charset="-128"/>
              </a:rPr>
              <a:t>日～令和</a:t>
            </a:r>
            <a:r>
              <a:rPr lang="en-US" altLang="ja-JP" sz="1300" dirty="0">
                <a:solidFill>
                  <a:srgbClr val="292929"/>
                </a:solidFill>
                <a:latin typeface="メイリオ" panose="020B0604030504040204" pitchFamily="50" charset="-128"/>
                <a:ea typeface="メイリオ" panose="020B0604030504040204" pitchFamily="50" charset="-128"/>
              </a:rPr>
              <a:t>7</a:t>
            </a:r>
            <a:r>
              <a:rPr lang="ja-JP" altLang="en-US" sz="1300" dirty="0">
                <a:solidFill>
                  <a:srgbClr val="292929"/>
                </a:solidFill>
                <a:latin typeface="メイリオ" panose="020B0604030504040204" pitchFamily="50" charset="-128"/>
                <a:ea typeface="メイリオ" panose="020B0604030504040204" pitchFamily="50" charset="-128"/>
              </a:rPr>
              <a:t>年</a:t>
            </a:r>
            <a:r>
              <a:rPr lang="en-US" altLang="ja-JP" sz="1300" dirty="0">
                <a:solidFill>
                  <a:srgbClr val="292929"/>
                </a:solidFill>
                <a:latin typeface="メイリオ" panose="020B0604030504040204" pitchFamily="50" charset="-128"/>
                <a:ea typeface="メイリオ" panose="020B0604030504040204" pitchFamily="50" charset="-128"/>
              </a:rPr>
              <a:t>3</a:t>
            </a:r>
            <a:r>
              <a:rPr lang="ja-JP" altLang="en-US" sz="1300" dirty="0">
                <a:solidFill>
                  <a:srgbClr val="292929"/>
                </a:solidFill>
                <a:latin typeface="メイリオ" panose="020B0604030504040204" pitchFamily="50" charset="-128"/>
                <a:ea typeface="メイリオ" panose="020B0604030504040204" pitchFamily="50" charset="-128"/>
              </a:rPr>
              <a:t>月</a:t>
            </a:r>
            <a:r>
              <a:rPr lang="en-US" altLang="ja-JP" sz="1300" dirty="0">
                <a:solidFill>
                  <a:srgbClr val="292929"/>
                </a:solidFill>
                <a:latin typeface="メイリオ" panose="020B0604030504040204" pitchFamily="50" charset="-128"/>
                <a:ea typeface="メイリオ" panose="020B0604030504040204" pitchFamily="50" charset="-128"/>
              </a:rPr>
              <a:t>31</a:t>
            </a:r>
            <a:r>
              <a:rPr lang="ja-JP" altLang="en-US" sz="1300" dirty="0">
                <a:solidFill>
                  <a:srgbClr val="292929"/>
                </a:solidFill>
                <a:latin typeface="メイリオ" panose="020B0604030504040204" pitchFamily="50" charset="-128"/>
                <a:ea typeface="メイリオ" panose="020B0604030504040204" pitchFamily="50" charset="-128"/>
              </a:rPr>
              <a:t>日）</a:t>
            </a:r>
            <a:endParaRPr kumimoji="1" lang="en-US" altLang="ja-JP" sz="13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介護保険施設及び施設・居住系サービスの報告件数は計</a:t>
            </a:r>
            <a:r>
              <a:rPr lang="en-US" altLang="ja-JP" sz="2000" dirty="0">
                <a:latin typeface="メイリオ" panose="020B0604030504040204" pitchFamily="50" charset="-128"/>
                <a:ea typeface="メイリオ" panose="020B0604030504040204" pitchFamily="50" charset="-128"/>
              </a:rPr>
              <a:t>2,029</a:t>
            </a:r>
            <a:r>
              <a:rPr lang="ja-JP" altLang="en-US" sz="2000" dirty="0">
                <a:latin typeface="メイリオ" panose="020B0604030504040204" pitchFamily="50" charset="-128"/>
                <a:ea typeface="メイリオ" panose="020B0604030504040204" pitchFamily="50" charset="-128"/>
              </a:rPr>
              <a:t>件。</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以下内訳を掲載。</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居住系サービス：短期入所生活介護</a:t>
            </a:r>
            <a:r>
              <a:rPr lang="zh-TW" altLang="en-US" sz="1600" dirty="0">
                <a:latin typeface="メイリオ" panose="020B0604030504040204" pitchFamily="50" charset="-128"/>
                <a:ea typeface="メイリオ" panose="020B0604030504040204" pitchFamily="50" charset="-128"/>
              </a:rPr>
              <a:t>、短期入所療養介護、特定</a:t>
            </a:r>
            <a:r>
              <a:rPr lang="ja-JP" altLang="en-US" sz="1600" dirty="0">
                <a:latin typeface="メイリオ" panose="020B0604030504040204" pitchFamily="50" charset="-128"/>
                <a:ea typeface="メイリオ" panose="020B0604030504040204" pitchFamily="50" charset="-128"/>
              </a:rPr>
              <a:t>施設</a:t>
            </a:r>
            <a:r>
              <a:rPr lang="zh-TW" altLang="en-US" sz="1600" dirty="0">
                <a:latin typeface="メイリオ" panose="020B0604030504040204" pitchFamily="50" charset="-128"/>
                <a:ea typeface="メイリオ" panose="020B0604030504040204" pitchFamily="50" charset="-128"/>
              </a:rPr>
              <a:t>入居者生活介護</a:t>
            </a:r>
            <a:r>
              <a:rPr lang="ja-JP" altLang="en-US" sz="1600" dirty="0">
                <a:latin typeface="メイリオ" panose="020B0604030504040204" pitchFamily="50" charset="-128"/>
                <a:ea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600" dirty="0">
                <a:latin typeface="メイリオ" panose="020B0604030504040204" pitchFamily="50" charset="-128"/>
                <a:ea typeface="メイリオ" panose="020B0604030504040204" pitchFamily="50" charset="-128"/>
              </a:rPr>
              <a:t>　　　　　　　　　　認知症対応型共同生活介護</a:t>
            </a:r>
            <a:endParaRPr lang="en-US" altLang="ja-JP" sz="16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① 要介護度別事故報告件数</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25</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graphicFrame>
        <p:nvGraphicFramePr>
          <p:cNvPr id="2" name="グラフ 1">
            <a:extLst>
              <a:ext uri="{FF2B5EF4-FFF2-40B4-BE49-F238E27FC236}">
                <a16:creationId xmlns:a16="http://schemas.microsoft.com/office/drawing/2014/main" id="{823F36F1-88B9-029E-F5F1-1903A3A051DF}"/>
              </a:ext>
            </a:extLst>
          </p:cNvPr>
          <p:cNvGraphicFramePr>
            <a:graphicFrameLocks/>
          </p:cNvGraphicFramePr>
          <p:nvPr/>
        </p:nvGraphicFramePr>
        <p:xfrm>
          <a:off x="457200" y="3260680"/>
          <a:ext cx="7843520" cy="3597320"/>
        </p:xfrm>
        <a:graphic>
          <a:graphicData uri="http://schemas.openxmlformats.org/drawingml/2006/chart">
            <c:chart xmlns:c="http://schemas.openxmlformats.org/drawingml/2006/chart" xmlns:r="http://schemas.openxmlformats.org/officeDocument/2006/relationships" r:id="rId5"/>
          </a:graphicData>
        </a:graphic>
      </p:graphicFrame>
      <p:pic>
        <p:nvPicPr>
          <p:cNvPr id="4" name="録音したサウンド">
            <a:hlinkClick r:id="" action="ppaction://media"/>
            <a:extLst>
              <a:ext uri="{FF2B5EF4-FFF2-40B4-BE49-F238E27FC236}">
                <a16:creationId xmlns:a16="http://schemas.microsoft.com/office/drawing/2014/main" id="{49AE0DAB-8DF9-8385-4275-6D11400B8993}"/>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6"/>
          <a:stretch>
            <a:fillRect/>
          </a:stretch>
        </p:blipFill>
        <p:spPr>
          <a:xfrm>
            <a:off x="254000" y="6018659"/>
            <a:ext cx="406400" cy="406400"/>
          </a:xfrm>
          <a:prstGeom prst="rect">
            <a:avLst/>
          </a:prstGeom>
        </p:spPr>
      </p:pic>
    </p:spTree>
    <p:extLst>
      <p:ext uri="{BB962C8B-B14F-4D97-AF65-F5344CB8AC3E}">
        <p14:creationId xmlns:p14="http://schemas.microsoft.com/office/powerpoint/2010/main" val="250962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② 発生時間別事故報告件数</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26</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graphicFrame>
        <p:nvGraphicFramePr>
          <p:cNvPr id="2" name="グラフ 1">
            <a:extLst>
              <a:ext uri="{FF2B5EF4-FFF2-40B4-BE49-F238E27FC236}">
                <a16:creationId xmlns:a16="http://schemas.microsoft.com/office/drawing/2014/main" id="{00000000-0008-0000-0700-000002000000}"/>
              </a:ext>
            </a:extLst>
          </p:cNvPr>
          <p:cNvGraphicFramePr>
            <a:graphicFrameLocks/>
          </p:cNvGraphicFramePr>
          <p:nvPr/>
        </p:nvGraphicFramePr>
        <p:xfrm>
          <a:off x="553720" y="1110755"/>
          <a:ext cx="8036560" cy="5610721"/>
        </p:xfrm>
        <a:graphic>
          <a:graphicData uri="http://schemas.openxmlformats.org/drawingml/2006/chart">
            <c:chart xmlns:c="http://schemas.openxmlformats.org/drawingml/2006/chart" xmlns:r="http://schemas.openxmlformats.org/officeDocument/2006/relationships" r:id="rId5"/>
          </a:graphicData>
        </a:graphic>
      </p:graphicFrame>
      <p:pic>
        <p:nvPicPr>
          <p:cNvPr id="4" name="録音したサウンド">
            <a:hlinkClick r:id="" action="ppaction://media"/>
            <a:extLst>
              <a:ext uri="{FF2B5EF4-FFF2-40B4-BE49-F238E27FC236}">
                <a16:creationId xmlns:a16="http://schemas.microsoft.com/office/drawing/2014/main" id="{2FF44B6D-F131-B186-DA33-415625E49D8A}"/>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6"/>
          <a:stretch>
            <a:fillRect/>
          </a:stretch>
        </p:blipFill>
        <p:spPr>
          <a:xfrm>
            <a:off x="264553" y="6018658"/>
            <a:ext cx="406400" cy="406400"/>
          </a:xfrm>
          <a:prstGeom prst="rect">
            <a:avLst/>
          </a:prstGeom>
        </p:spPr>
      </p:pic>
    </p:spTree>
    <p:extLst>
      <p:ext uri="{BB962C8B-B14F-4D97-AF65-F5344CB8AC3E}">
        <p14:creationId xmlns:p14="http://schemas.microsoft.com/office/powerpoint/2010/main" val="205023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③ 発生場所別事故報告件数</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27</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graphicFrame>
        <p:nvGraphicFramePr>
          <p:cNvPr id="2" name="グラフ 1">
            <a:extLst>
              <a:ext uri="{FF2B5EF4-FFF2-40B4-BE49-F238E27FC236}">
                <a16:creationId xmlns:a16="http://schemas.microsoft.com/office/drawing/2014/main" id="{00000000-0008-0000-0800-000002000000}"/>
              </a:ext>
            </a:extLst>
          </p:cNvPr>
          <p:cNvGraphicFramePr>
            <a:graphicFrameLocks/>
          </p:cNvGraphicFramePr>
          <p:nvPr/>
        </p:nvGraphicFramePr>
        <p:xfrm>
          <a:off x="208280" y="1484288"/>
          <a:ext cx="8727439" cy="5237188"/>
        </p:xfrm>
        <a:graphic>
          <a:graphicData uri="http://schemas.openxmlformats.org/drawingml/2006/chart">
            <c:chart xmlns:c="http://schemas.openxmlformats.org/drawingml/2006/chart" xmlns:r="http://schemas.openxmlformats.org/officeDocument/2006/relationships" r:id="rId5"/>
          </a:graphicData>
        </a:graphic>
      </p:graphicFrame>
      <p:pic>
        <p:nvPicPr>
          <p:cNvPr id="4" name="録音したサウンド">
            <a:hlinkClick r:id="" action="ppaction://media"/>
            <a:extLst>
              <a:ext uri="{FF2B5EF4-FFF2-40B4-BE49-F238E27FC236}">
                <a16:creationId xmlns:a16="http://schemas.microsoft.com/office/drawing/2014/main" id="{EE45B140-869B-3568-A32E-06FF6753D8A1}"/>
              </a:ext>
            </a:extLst>
          </p:cNvPr>
          <p:cNvPicPr>
            <a:picLocks noChangeAspect="1"/>
          </p:cNvPicPr>
          <p:nvPr>
            <a:audioFile r:link="rId2"/>
            <p:extLst>
              <p:ext uri="{DAA4B4D4-6D71-4841-9C94-3DE7FCFB9230}">
                <p14:media xmlns:p14="http://schemas.microsoft.com/office/powerpoint/2010/main" r:embed="rId1">
                  <p14:fade in="2500"/>
                </p14:media>
              </p:ext>
            </p:extLst>
          </p:nvPr>
        </p:nvPicPr>
        <p:blipFill>
          <a:blip r:embed="rId6"/>
          <a:stretch>
            <a:fillRect/>
          </a:stretch>
        </p:blipFill>
        <p:spPr>
          <a:xfrm>
            <a:off x="259957" y="5966448"/>
            <a:ext cx="406400" cy="406400"/>
          </a:xfrm>
          <a:prstGeom prst="rect">
            <a:avLst/>
          </a:prstGeom>
        </p:spPr>
      </p:pic>
    </p:spTree>
    <p:extLst>
      <p:ext uri="{BB962C8B-B14F-4D97-AF65-F5344CB8AC3E}">
        <p14:creationId xmlns:p14="http://schemas.microsoft.com/office/powerpoint/2010/main" val="114555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④ 事故種別事故報告件数</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28</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graphicFrame>
        <p:nvGraphicFramePr>
          <p:cNvPr id="4" name="グラフ 3">
            <a:extLst>
              <a:ext uri="{FF2B5EF4-FFF2-40B4-BE49-F238E27FC236}">
                <a16:creationId xmlns:a16="http://schemas.microsoft.com/office/drawing/2014/main" id="{00000000-0008-0000-0900-000002000000}"/>
              </a:ext>
            </a:extLst>
          </p:cNvPr>
          <p:cNvGraphicFramePr>
            <a:graphicFrameLocks/>
          </p:cNvGraphicFramePr>
          <p:nvPr/>
        </p:nvGraphicFramePr>
        <p:xfrm>
          <a:off x="457200" y="1868760"/>
          <a:ext cx="8331200" cy="4800600"/>
        </p:xfrm>
        <a:graphic>
          <a:graphicData uri="http://schemas.openxmlformats.org/drawingml/2006/chart">
            <c:chart xmlns:c="http://schemas.openxmlformats.org/drawingml/2006/chart" xmlns:r="http://schemas.openxmlformats.org/officeDocument/2006/relationships" r:id="rId5"/>
          </a:graphicData>
        </a:graphic>
      </p:graphicFrame>
      <p:pic>
        <p:nvPicPr>
          <p:cNvPr id="7" name="録音したサウンド">
            <a:hlinkClick r:id="" action="ppaction://media"/>
            <a:extLst>
              <a:ext uri="{FF2B5EF4-FFF2-40B4-BE49-F238E27FC236}">
                <a16:creationId xmlns:a16="http://schemas.microsoft.com/office/drawing/2014/main" id="{63540EE5-EF50-C08B-734F-7D7F20CB081A}"/>
              </a:ext>
            </a:extLst>
          </p:cNvPr>
          <p:cNvPicPr>
            <a:picLocks noChangeAspect="1"/>
          </p:cNvPicPr>
          <p:nvPr>
            <a:audioFile r:link="rId2"/>
            <p:extLst>
              <p:ext uri="{DAA4B4D4-6D71-4841-9C94-3DE7FCFB9230}">
                <p14:media xmlns:p14="http://schemas.microsoft.com/office/powerpoint/2010/main" r:embed="rId1">
                  <p14:fade in="2500"/>
                </p14:media>
              </p:ext>
            </p:extLst>
          </p:nvPr>
        </p:nvPicPr>
        <p:blipFill>
          <a:blip r:embed="rId6"/>
          <a:stretch>
            <a:fillRect/>
          </a:stretch>
        </p:blipFill>
        <p:spPr>
          <a:xfrm>
            <a:off x="254000" y="6085818"/>
            <a:ext cx="406400" cy="406400"/>
          </a:xfrm>
          <a:prstGeom prst="rect">
            <a:avLst/>
          </a:prstGeom>
        </p:spPr>
      </p:pic>
    </p:spTree>
    <p:extLst>
      <p:ext uri="{BB962C8B-B14F-4D97-AF65-F5344CB8AC3E}">
        <p14:creationId xmlns:p14="http://schemas.microsoft.com/office/powerpoint/2010/main" val="6377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42509"/>
            <a:ext cx="8499987" cy="3595958"/>
          </a:xfrm>
        </p:spPr>
        <p:txBody>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③ 身体的拘束等の適正化のための指針を整備すること。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指針には、次のような項目を盛り込むこととする。</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①施設における身体的拘束等の適正化に関する基本的考え方</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②身体的拘束適正化検討委員会その他の施設内の組織に関する事項</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③身体的拘束等の適正化のための職員研修に関する基本方針</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④施設内で発生した身体的拘束等の報告方法等のための方策に関する方針</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⑤身体的拘束等発生時の対応に関する基本方針</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⑥入所者等に対する当該指針の閲覧に関する基本方針</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⑦その他身体的拘束等の適正化の推進のために必要な基本方針</a:t>
            </a: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処遇に関するもの（２）</a:t>
            </a:r>
          </a:p>
        </p:txBody>
      </p:sp>
      <p:sp>
        <p:nvSpPr>
          <p:cNvPr id="7" name="テキスト ボックス 6"/>
          <p:cNvSpPr txBox="1"/>
          <p:nvPr/>
        </p:nvSpPr>
        <p:spPr>
          <a:xfrm>
            <a:off x="457201" y="4747557"/>
            <a:ext cx="8229600"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指針の項目が不足している。</a:t>
            </a:r>
            <a:endPar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8AF55D1E-3BDE-EB55-C7EF-D3AFAFB3FAAC}"/>
              </a:ext>
            </a:extLst>
          </p:cNvPr>
          <p:cNvPicPr>
            <a:picLocks noChangeAspect="1"/>
          </p:cNvPicPr>
          <p:nvPr>
            <a:audioFile r:link="rId2"/>
            <p:extLst>
              <p:ext uri="{DAA4B4D4-6D71-4841-9C94-3DE7FCFB9230}">
                <p14:media xmlns:p14="http://schemas.microsoft.com/office/powerpoint/2010/main" r:embed="rId1">
                  <p14:fade in="3000"/>
                </p14:media>
              </p:ext>
            </p:extLst>
          </p:nvPr>
        </p:nvPicPr>
        <p:blipFill>
          <a:blip r:embed="rId5"/>
          <a:stretch>
            <a:fillRect/>
          </a:stretch>
        </p:blipFill>
        <p:spPr>
          <a:xfrm>
            <a:off x="213518" y="5868988"/>
            <a:ext cx="487363" cy="487363"/>
          </a:xfrm>
          <a:prstGeom prst="rect">
            <a:avLst/>
          </a:prstGeom>
        </p:spPr>
      </p:pic>
    </p:spTree>
    <p:extLst>
      <p:ext uri="{BB962C8B-B14F-4D97-AF65-F5344CB8AC3E}">
        <p14:creationId xmlns:p14="http://schemas.microsoft.com/office/powerpoint/2010/main" val="7345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360123" y="1301725"/>
            <a:ext cx="8488909" cy="5556275"/>
          </a:xfrm>
        </p:spPr>
        <p:txBody>
          <a:bodyPr>
            <a:normAutofit/>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7</a:t>
            </a:r>
            <a:r>
              <a:rPr lang="ja-JP" altLang="en-US" sz="2400" dirty="0">
                <a:solidFill>
                  <a:srgbClr val="292929"/>
                </a:solidFill>
                <a:latin typeface="メイリオ" panose="020B0604030504040204" pitchFamily="50" charset="-128"/>
                <a:ea typeface="メイリオ" panose="020B0604030504040204" pitchFamily="50" charset="-128"/>
              </a:rPr>
              <a:t>　高齢者虐待防止に関すること</a:t>
            </a: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（１）養介護施設従事者等による高齢者虐待</a:t>
            </a:r>
          </a:p>
          <a:p>
            <a:pPr marL="446088" lvl="0" indent="-446088" eaLnBrk="1" hangingPunct="1">
              <a:spcBef>
                <a:spcPct val="50000"/>
              </a:spcBef>
              <a:buNone/>
            </a:pPr>
            <a:r>
              <a:rPr lang="ja-JP" altLang="en-US" sz="2000" kern="1200" dirty="0">
                <a:solidFill>
                  <a:srgbClr val="000000"/>
                </a:solidFill>
                <a:latin typeface="メイリオ" panose="020B0604030504040204" pitchFamily="50" charset="-128"/>
                <a:ea typeface="メイリオ" panose="020B0604030504040204" pitchFamily="50" charset="-128"/>
              </a:rPr>
              <a:t>■ 相談・通報件数等</a:t>
            </a:r>
            <a:endParaRPr lang="en-US" altLang="ja-JP" sz="2000" kern="1200" dirty="0">
              <a:solidFill>
                <a:srgbClr val="FF0000"/>
              </a:solidFill>
              <a:latin typeface="メイリオ" panose="020B0604030504040204" pitchFamily="50" charset="-128"/>
              <a:ea typeface="メイリオ" panose="020B0604030504040204" pitchFamily="50" charset="-128"/>
            </a:endParaRPr>
          </a:p>
          <a:p>
            <a:pPr marL="271463" lvl="0" indent="-271463" eaLnBrk="1" hangingPunct="1">
              <a:spcBef>
                <a:spcPct val="0"/>
              </a:spcBef>
              <a:buNone/>
            </a:pPr>
            <a:r>
              <a:rPr lang="ja-JP" altLang="en-US" sz="2400" kern="1200" dirty="0">
                <a:solidFill>
                  <a:srgbClr val="000000"/>
                </a:solidFill>
              </a:rPr>
              <a:t>　</a:t>
            </a:r>
            <a:endParaRPr lang="en-US" altLang="ja-JP" sz="2400" kern="1200" dirty="0">
              <a:solidFill>
                <a:srgbClr val="000000"/>
              </a:solidFill>
            </a:endParaRPr>
          </a:p>
          <a:p>
            <a:pPr marL="271463" lvl="0" indent="-271463" eaLnBrk="1" hangingPunct="1">
              <a:spcBef>
                <a:spcPct val="0"/>
              </a:spcBef>
              <a:buNone/>
            </a:pPr>
            <a:endParaRPr lang="en-US" altLang="ja-JP" sz="2400" u="sng" kern="1200" dirty="0">
              <a:solidFill>
                <a:srgbClr val="000000"/>
              </a:solidFill>
            </a:endParaRPr>
          </a:p>
          <a:p>
            <a:pPr marL="271463" lvl="0" indent="-271463" eaLnBrk="1" hangingPunct="1">
              <a:spcBef>
                <a:spcPct val="0"/>
              </a:spcBef>
              <a:buNone/>
            </a:pPr>
            <a:endParaRPr lang="en-US" altLang="ja-JP" sz="2400" u="sng" kern="1200" dirty="0">
              <a:solidFill>
                <a:srgbClr val="000000"/>
              </a:solidFill>
            </a:endParaRPr>
          </a:p>
          <a:p>
            <a:pPr marL="271463" lvl="0" indent="-271463" eaLnBrk="1" hangingPunct="1">
              <a:spcBef>
                <a:spcPct val="0"/>
              </a:spcBef>
              <a:buNone/>
            </a:pPr>
            <a:endParaRPr lang="en-US" altLang="ja-JP" sz="2400" u="sng" kern="1200" dirty="0">
              <a:solidFill>
                <a:srgbClr val="000000"/>
              </a:solidFill>
            </a:endParaRPr>
          </a:p>
          <a:p>
            <a:pPr marL="271463" lvl="0" indent="-271463" eaLnBrk="1" hangingPunct="1">
              <a:spcBef>
                <a:spcPct val="0"/>
              </a:spcBef>
              <a:buNone/>
            </a:pPr>
            <a:endParaRPr lang="en-US" altLang="ja-JP" sz="2400" u="sng" kern="1200" dirty="0">
              <a:solidFill>
                <a:srgbClr val="000000"/>
              </a:solidFill>
            </a:endParaRPr>
          </a:p>
          <a:p>
            <a:pPr marL="892175" lvl="0" indent="-892175" eaLnBrk="1" hangingPunct="1">
              <a:spcBef>
                <a:spcPct val="0"/>
              </a:spcBef>
              <a:buNone/>
            </a:pPr>
            <a:r>
              <a:rPr lang="ja-JP" altLang="en-US" sz="1800" kern="1200" dirty="0">
                <a:solidFill>
                  <a:srgbClr val="000000"/>
                </a:solidFill>
                <a:latin typeface="メイリオ" panose="020B0604030504040204" pitchFamily="50" charset="-128"/>
                <a:ea typeface="メイリオ" panose="020B0604030504040204" pitchFamily="50" charset="-128"/>
              </a:rPr>
              <a:t>　</a:t>
            </a:r>
            <a:endParaRPr lang="en-US" altLang="ja-JP" sz="1800" dirty="0">
              <a:solidFill>
                <a:srgbClr val="000000"/>
              </a:solidFill>
              <a:latin typeface="メイリオ" panose="020B0604030504040204" pitchFamily="50" charset="-128"/>
              <a:ea typeface="メイリオ" panose="020B0604030504040204" pitchFamily="50" charset="-128"/>
            </a:endParaRPr>
          </a:p>
          <a:p>
            <a:pPr marL="892175" lvl="0" indent="-892175" eaLnBrk="1" hangingPunct="1">
              <a:spcBef>
                <a:spcPct val="0"/>
              </a:spcBef>
              <a:buNone/>
            </a:pPr>
            <a:endParaRPr lang="en-US" altLang="ja-JP" sz="1800" kern="1200" dirty="0">
              <a:solidFill>
                <a:srgbClr val="000000"/>
              </a:solidFill>
              <a:latin typeface="メイリオ" panose="020B0604030504040204" pitchFamily="50" charset="-128"/>
              <a:ea typeface="メイリオ" panose="020B0604030504040204" pitchFamily="50" charset="-128"/>
            </a:endParaRPr>
          </a:p>
          <a:p>
            <a:pPr marL="892175" lvl="0" indent="-892175" eaLnBrk="1" hangingPunct="1">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　</a:t>
            </a:r>
            <a:r>
              <a:rPr lang="en-US" altLang="ja-JP" sz="1800" kern="1200" dirty="0">
                <a:solidFill>
                  <a:srgbClr val="000000"/>
                </a:solidFill>
                <a:latin typeface="メイリオ" panose="020B0604030504040204" pitchFamily="50" charset="-128"/>
                <a:ea typeface="メイリオ" panose="020B0604030504040204" pitchFamily="50" charset="-128"/>
              </a:rPr>
              <a:t>※</a:t>
            </a:r>
            <a:r>
              <a:rPr lang="ja-JP" altLang="en-US" sz="1800" kern="1200" dirty="0">
                <a:solidFill>
                  <a:srgbClr val="000000"/>
                </a:solidFill>
                <a:latin typeface="メイリオ" panose="020B0604030504040204" pitchFamily="50" charset="-128"/>
                <a:ea typeface="メイリオ" panose="020B0604030504040204" pitchFamily="50" charset="-128"/>
              </a:rPr>
              <a:t>１ 調査対象年度（</a:t>
            </a:r>
            <a:r>
              <a:rPr lang="en-US" altLang="ja-JP" sz="1800" kern="1200" dirty="0">
                <a:solidFill>
                  <a:srgbClr val="000000"/>
                </a:solidFill>
                <a:latin typeface="メイリオ" panose="020B0604030504040204" pitchFamily="50" charset="-128"/>
                <a:ea typeface="メイリオ" panose="020B0604030504040204" pitchFamily="50" charset="-128"/>
              </a:rPr>
              <a:t>R6.4.1</a:t>
            </a:r>
            <a:r>
              <a:rPr lang="ja-JP" altLang="en-US" sz="1800" kern="1200" dirty="0">
                <a:solidFill>
                  <a:srgbClr val="000000"/>
                </a:solidFill>
                <a:latin typeface="メイリオ" panose="020B0604030504040204" pitchFamily="50" charset="-128"/>
                <a:ea typeface="メイリオ" panose="020B0604030504040204" pitchFamily="50" charset="-128"/>
              </a:rPr>
              <a:t>～</a:t>
            </a:r>
            <a:r>
              <a:rPr lang="en-US" altLang="ja-JP" sz="1800" kern="1200" dirty="0">
                <a:solidFill>
                  <a:srgbClr val="000000"/>
                </a:solidFill>
                <a:latin typeface="メイリオ" panose="020B0604030504040204" pitchFamily="50" charset="-128"/>
                <a:ea typeface="メイリオ" panose="020B0604030504040204" pitchFamily="50" charset="-128"/>
              </a:rPr>
              <a:t>R7.3.31</a:t>
            </a:r>
            <a:r>
              <a:rPr lang="ja-JP" altLang="en-US" sz="1800" kern="1200" dirty="0">
                <a:solidFill>
                  <a:srgbClr val="000000"/>
                </a:solidFill>
                <a:latin typeface="メイリオ" panose="020B0604030504040204" pitchFamily="50" charset="-128"/>
                <a:ea typeface="メイリオ" panose="020B0604030504040204" pitchFamily="50" charset="-128"/>
              </a:rPr>
              <a:t>）に市町村が相談・通報を受理した</a:t>
            </a:r>
            <a:endParaRPr lang="en-US" altLang="ja-JP" sz="1800" kern="1200" dirty="0">
              <a:solidFill>
                <a:srgbClr val="000000"/>
              </a:solidFill>
              <a:latin typeface="メイリオ" panose="020B0604030504040204" pitchFamily="50" charset="-128"/>
              <a:ea typeface="メイリオ" panose="020B0604030504040204" pitchFamily="50" charset="-128"/>
            </a:endParaRPr>
          </a:p>
          <a:p>
            <a:pPr marL="892175" lvl="0" indent="-892175" eaLnBrk="1" hangingPunct="1">
              <a:spcBef>
                <a:spcPct val="0"/>
              </a:spcBef>
              <a:buNone/>
            </a:pPr>
            <a:r>
              <a:rPr lang="ja-JP" altLang="en-US" sz="1800" kern="1200" dirty="0">
                <a:solidFill>
                  <a:srgbClr val="000000"/>
                </a:solidFill>
                <a:latin typeface="メイリオ" panose="020B0604030504040204" pitchFamily="50" charset="-128"/>
                <a:ea typeface="メイリオ" panose="020B0604030504040204" pitchFamily="50" charset="-128"/>
              </a:rPr>
              <a:t>　　　 件数</a:t>
            </a:r>
            <a:endParaRPr lang="en-US" altLang="ja-JP" sz="1800" kern="1200" dirty="0">
              <a:solidFill>
                <a:srgbClr val="000000"/>
              </a:solidFill>
              <a:latin typeface="メイリオ" panose="020B0604030504040204" pitchFamily="50" charset="-128"/>
              <a:ea typeface="メイリオ" panose="020B0604030504040204" pitchFamily="50" charset="-128"/>
            </a:endParaRPr>
          </a:p>
          <a:p>
            <a:pPr marL="806450" lvl="0" indent="-806450" eaLnBrk="1" hangingPunct="1">
              <a:spcBef>
                <a:spcPct val="0"/>
              </a:spcBef>
              <a:buNone/>
            </a:pPr>
            <a:r>
              <a:rPr lang="ja-JP" altLang="en-US" sz="1800" kern="1200" dirty="0">
                <a:solidFill>
                  <a:srgbClr val="000000"/>
                </a:solidFill>
                <a:latin typeface="メイリオ" panose="020B0604030504040204" pitchFamily="50" charset="-128"/>
                <a:ea typeface="メイリオ" panose="020B0604030504040204" pitchFamily="50" charset="-128"/>
              </a:rPr>
              <a:t>　</a:t>
            </a:r>
            <a:r>
              <a:rPr lang="en-US" altLang="ja-JP" sz="1800" kern="1200" dirty="0">
                <a:solidFill>
                  <a:srgbClr val="000000"/>
                </a:solidFill>
                <a:latin typeface="メイリオ" panose="020B0604030504040204" pitchFamily="50" charset="-128"/>
                <a:ea typeface="メイリオ" panose="020B0604030504040204" pitchFamily="50" charset="-128"/>
              </a:rPr>
              <a:t>※</a:t>
            </a:r>
            <a:r>
              <a:rPr lang="ja-JP" altLang="en-US" sz="1800" kern="1200" dirty="0">
                <a:solidFill>
                  <a:srgbClr val="000000"/>
                </a:solidFill>
                <a:latin typeface="メイリオ" panose="020B0604030504040204" pitchFamily="50" charset="-128"/>
                <a:ea typeface="メイリオ" panose="020B0604030504040204" pitchFamily="50" charset="-128"/>
              </a:rPr>
              <a:t>２ 調査対象年度（同上）に市町村等が虐待と判断した件数（都道府県と</a:t>
            </a:r>
            <a:endParaRPr lang="en-US" altLang="ja-JP" sz="1800" kern="1200" dirty="0">
              <a:solidFill>
                <a:srgbClr val="000000"/>
              </a:solidFill>
              <a:latin typeface="メイリオ" panose="020B0604030504040204" pitchFamily="50" charset="-128"/>
              <a:ea typeface="メイリオ" panose="020B0604030504040204" pitchFamily="50" charset="-128"/>
            </a:endParaRPr>
          </a:p>
          <a:p>
            <a:pPr marL="806450" lvl="0" indent="-806450" eaLnBrk="1" hangingPunct="1">
              <a:spcBef>
                <a:spcPct val="0"/>
              </a:spcBef>
              <a:buNone/>
            </a:pPr>
            <a:r>
              <a:rPr lang="en-US" altLang="ja-JP" sz="1800" kern="1200" dirty="0">
                <a:solidFill>
                  <a:srgbClr val="000000"/>
                </a:solidFill>
                <a:latin typeface="メイリオ" panose="020B0604030504040204" pitchFamily="50" charset="-128"/>
                <a:ea typeface="メイリオ" panose="020B0604030504040204" pitchFamily="50" charset="-128"/>
              </a:rPr>
              <a:t>          </a:t>
            </a:r>
            <a:r>
              <a:rPr lang="ja-JP" altLang="en-US" sz="1800" kern="1200" dirty="0">
                <a:solidFill>
                  <a:srgbClr val="000000"/>
                </a:solidFill>
                <a:latin typeface="メイリオ" panose="020B0604030504040204" pitchFamily="50" charset="-128"/>
                <a:ea typeface="メイリオ" panose="020B0604030504040204" pitchFamily="50" charset="-128"/>
              </a:rPr>
              <a:t>市町村が共同で調査・判断した事例及び都道府県が直接相談・通報を</a:t>
            </a:r>
            <a:endParaRPr lang="en-US" altLang="ja-JP" sz="1800" kern="1200" dirty="0">
              <a:solidFill>
                <a:srgbClr val="000000"/>
              </a:solidFill>
              <a:latin typeface="メイリオ" panose="020B0604030504040204" pitchFamily="50" charset="-128"/>
              <a:ea typeface="メイリオ" panose="020B0604030504040204" pitchFamily="50" charset="-128"/>
            </a:endParaRPr>
          </a:p>
          <a:p>
            <a:pPr marL="806450" lvl="0" indent="-806450" eaLnBrk="1" hangingPunct="1">
              <a:spcBef>
                <a:spcPct val="0"/>
              </a:spcBef>
              <a:buNone/>
            </a:pPr>
            <a:r>
              <a:rPr lang="en-US" altLang="ja-JP" sz="1800" kern="1200" dirty="0">
                <a:solidFill>
                  <a:srgbClr val="000000"/>
                </a:solidFill>
                <a:latin typeface="メイリオ" panose="020B0604030504040204" pitchFamily="50" charset="-128"/>
                <a:ea typeface="メイリオ" panose="020B0604030504040204" pitchFamily="50" charset="-128"/>
              </a:rPr>
              <a:t>          </a:t>
            </a:r>
            <a:r>
              <a:rPr lang="ja-JP" altLang="en-US" sz="1800" kern="1200" dirty="0">
                <a:solidFill>
                  <a:srgbClr val="000000"/>
                </a:solidFill>
                <a:latin typeface="メイリオ" panose="020B0604030504040204" pitchFamily="50" charset="-128"/>
                <a:ea typeface="メイリオ" panose="020B0604030504040204" pitchFamily="50" charset="-128"/>
              </a:rPr>
              <a:t>受理し判断した事例を含む。）</a:t>
            </a:r>
            <a:endParaRPr lang="en-US" altLang="ja-JP" sz="1800" kern="1200" dirty="0">
              <a:solidFill>
                <a:srgbClr val="000000"/>
              </a:solidFill>
              <a:latin typeface="メイリオ" panose="020B0604030504040204" pitchFamily="50" charset="-128"/>
              <a:ea typeface="メイリオ" panose="020B0604030504040204" pitchFamily="50" charset="-128"/>
            </a:endParaRPr>
          </a:p>
          <a:p>
            <a:pPr marL="271463" lvl="0" indent="-271463" eaLnBrk="1" hangingPunct="1">
              <a:spcBef>
                <a:spcPct val="0"/>
              </a:spcBef>
              <a:buNone/>
            </a:pPr>
            <a:r>
              <a:rPr lang="ja-JP" altLang="en-US" sz="1800" kern="1200" dirty="0">
                <a:solidFill>
                  <a:srgbClr val="000000"/>
                </a:solidFill>
                <a:latin typeface="メイリオ" panose="020B0604030504040204" pitchFamily="50" charset="-128"/>
                <a:ea typeface="メイリオ" panose="020B0604030504040204" pitchFamily="50" charset="-128"/>
              </a:rPr>
              <a:t>　</a:t>
            </a:r>
            <a:r>
              <a:rPr lang="en-US" altLang="ja-JP" sz="1800" kern="1200" dirty="0">
                <a:solidFill>
                  <a:srgbClr val="000000"/>
                </a:solidFill>
                <a:latin typeface="メイリオ" panose="020B0604030504040204" pitchFamily="50" charset="-128"/>
                <a:ea typeface="メイリオ" panose="020B0604030504040204" pitchFamily="50" charset="-128"/>
              </a:rPr>
              <a:t>※</a:t>
            </a:r>
            <a:r>
              <a:rPr lang="ja-JP" altLang="en-US" sz="1800" kern="1200" dirty="0">
                <a:solidFill>
                  <a:srgbClr val="000000"/>
                </a:solidFill>
                <a:latin typeface="メイリオ" panose="020B0604030504040204" pitchFamily="50" charset="-128"/>
                <a:ea typeface="メイリオ" panose="020B0604030504040204" pitchFamily="50" charset="-128"/>
              </a:rPr>
              <a:t>３ カッコ内は令和</a:t>
            </a:r>
            <a:r>
              <a:rPr lang="ja-JP" altLang="en-US" sz="1800" kern="1200" dirty="0">
                <a:latin typeface="メイリオ" panose="020B0604030504040204" pitchFamily="50" charset="-128"/>
                <a:ea typeface="メイリオ" panose="020B0604030504040204" pitchFamily="50" charset="-128"/>
              </a:rPr>
              <a:t>５</a:t>
            </a:r>
            <a:r>
              <a:rPr lang="ja-JP" altLang="en-US" sz="1800" kern="1200" dirty="0">
                <a:solidFill>
                  <a:srgbClr val="000000"/>
                </a:solidFill>
                <a:latin typeface="メイリオ" panose="020B0604030504040204" pitchFamily="50" charset="-128"/>
                <a:ea typeface="メイリオ" panose="020B0604030504040204" pitchFamily="50" charset="-128"/>
              </a:rPr>
              <a:t>年度の件数</a:t>
            </a:r>
            <a:endParaRPr lang="en-US" altLang="ja-JP" sz="1800" kern="1200" dirty="0">
              <a:solidFill>
                <a:srgbClr val="000000"/>
              </a:solidFill>
              <a:latin typeface="メイリオ" panose="020B0604030504040204" pitchFamily="50" charset="-128"/>
              <a:ea typeface="メイリオ" panose="020B0604030504040204" pitchFamily="50" charset="-128"/>
            </a:endParaRPr>
          </a:p>
          <a:p>
            <a:pPr marL="271463" lvl="0" indent="-271463" eaLnBrk="1" hangingPunct="1">
              <a:spcBef>
                <a:spcPct val="0"/>
              </a:spcBef>
              <a:buNone/>
            </a:pPr>
            <a:r>
              <a:rPr lang="ja-JP" altLang="en-US" sz="1800" kern="1200" dirty="0">
                <a:solidFill>
                  <a:srgbClr val="000000"/>
                </a:solidFill>
                <a:latin typeface="メイリオ" panose="020B0604030504040204" pitchFamily="50" charset="-128"/>
                <a:ea typeface="メイリオ" panose="020B0604030504040204" pitchFamily="50" charset="-128"/>
              </a:rPr>
              <a:t>　</a:t>
            </a:r>
            <a:r>
              <a:rPr lang="en-US" altLang="ja-JP" sz="1800" kern="1200" dirty="0">
                <a:solidFill>
                  <a:srgbClr val="000000"/>
                </a:solidFill>
                <a:latin typeface="メイリオ" panose="020B0604030504040204" pitchFamily="50" charset="-128"/>
                <a:ea typeface="メイリオ" panose="020B0604030504040204" pitchFamily="50" charset="-128"/>
              </a:rPr>
              <a:t>※</a:t>
            </a:r>
            <a:r>
              <a:rPr lang="ja-JP" altLang="en-US" sz="1800" kern="1200" dirty="0">
                <a:solidFill>
                  <a:srgbClr val="000000"/>
                </a:solidFill>
                <a:latin typeface="メイリオ" panose="020B0604030504040204" pitchFamily="50" charset="-128"/>
                <a:ea typeface="メイリオ" panose="020B0604030504040204" pitchFamily="50" charset="-128"/>
              </a:rPr>
              <a:t>４ 詳細な情報のホームページ掲載先</a:t>
            </a:r>
            <a:endParaRPr lang="en-US" altLang="ja-JP" sz="1800" kern="12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en-US" altLang="ja-JP" sz="1800" dirty="0">
                <a:latin typeface="メイリオ" panose="020B0604030504040204" pitchFamily="50" charset="-128"/>
                <a:ea typeface="メイリオ" panose="020B0604030504040204" pitchFamily="50" charset="-128"/>
              </a:rPr>
              <a:t>https://www.pref.kagawa.lg.jp/documents/28969/r5.pdf</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29</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graphicFrame>
        <p:nvGraphicFramePr>
          <p:cNvPr id="5" name="表 4"/>
          <p:cNvGraphicFramePr>
            <a:graphicFrameLocks noGrp="1"/>
          </p:cNvGraphicFramePr>
          <p:nvPr/>
        </p:nvGraphicFramePr>
        <p:xfrm>
          <a:off x="673266" y="2550160"/>
          <a:ext cx="7560840" cy="1930400"/>
        </p:xfrm>
        <a:graphic>
          <a:graphicData uri="http://schemas.openxmlformats.org/drawingml/2006/table">
            <a:tbl>
              <a:tblPr firstRow="1" bandRow="1">
                <a:tableStyleId>{2D5ABB26-0587-4C30-8999-92F81FD0307C}</a:tableStyleId>
              </a:tblPr>
              <a:tblGrid>
                <a:gridCol w="2520280">
                  <a:extLst>
                    <a:ext uri="{9D8B030D-6E8A-4147-A177-3AD203B41FA5}">
                      <a16:colId xmlns:a16="http://schemas.microsoft.com/office/drawing/2014/main" val="272850698"/>
                    </a:ext>
                  </a:extLst>
                </a:gridCol>
                <a:gridCol w="2520280">
                  <a:extLst>
                    <a:ext uri="{9D8B030D-6E8A-4147-A177-3AD203B41FA5}">
                      <a16:colId xmlns:a16="http://schemas.microsoft.com/office/drawing/2014/main" val="1078825925"/>
                    </a:ext>
                  </a:extLst>
                </a:gridCol>
                <a:gridCol w="2520280">
                  <a:extLst>
                    <a:ext uri="{9D8B030D-6E8A-4147-A177-3AD203B41FA5}">
                      <a16:colId xmlns:a16="http://schemas.microsoft.com/office/drawing/2014/main" val="257017943"/>
                    </a:ext>
                  </a:extLst>
                </a:gridCol>
              </a:tblGrid>
              <a:tr h="425342">
                <a:tc>
                  <a:txBody>
                    <a:bodyPr/>
                    <a:lstStyle/>
                    <a:p>
                      <a:pPr algn="ctr"/>
                      <a:r>
                        <a:rPr kumimoji="1" lang="ja-JP" altLang="en-US" sz="2000" dirty="0">
                          <a:latin typeface="メイリオ" panose="020B0604030504040204" pitchFamily="50" charset="-128"/>
                          <a:ea typeface="メイリオ" panose="020B0604030504040204" pitchFamily="50" charset="-128"/>
                        </a:rPr>
                        <a:t>区分</a:t>
                      </a:r>
                    </a:p>
                  </a:txBody>
                  <a:tcPr marL="14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000" dirty="0">
                          <a:latin typeface="メイリオ" panose="020B0604030504040204" pitchFamily="50" charset="-128"/>
                          <a:ea typeface="メイリオ" panose="020B0604030504040204" pitchFamily="50" charset="-128"/>
                        </a:rPr>
                        <a:t>全国</a:t>
                      </a:r>
                    </a:p>
                  </a:txBody>
                  <a:tcPr marL="14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000" dirty="0">
                          <a:latin typeface="メイリオ" panose="020B0604030504040204" pitchFamily="50" charset="-128"/>
                          <a:ea typeface="メイリオ" panose="020B0604030504040204" pitchFamily="50" charset="-128"/>
                        </a:rPr>
                        <a:t>香川県</a:t>
                      </a:r>
                    </a:p>
                  </a:txBody>
                  <a:tcPr marL="14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7701765"/>
                  </a:ext>
                </a:extLst>
              </a:tr>
              <a:tr h="752529">
                <a:tc>
                  <a:txBody>
                    <a:bodyPr/>
                    <a:lstStyle/>
                    <a:p>
                      <a:pPr algn="ctr"/>
                      <a:r>
                        <a:rPr kumimoji="1" lang="ja-JP" altLang="en-US" sz="2000" dirty="0">
                          <a:latin typeface="メイリオ" panose="020B0604030504040204" pitchFamily="50" charset="-128"/>
                          <a:ea typeface="メイリオ" panose="020B0604030504040204" pitchFamily="50" charset="-128"/>
                        </a:rPr>
                        <a:t>相談・通報件数</a:t>
                      </a:r>
                      <a:endParaRPr kumimoji="1" lang="en-US" altLang="ja-JP" sz="2000" dirty="0">
                        <a:latin typeface="メイリオ" panose="020B0604030504040204" pitchFamily="50" charset="-128"/>
                        <a:ea typeface="メイリオ" panose="020B0604030504040204" pitchFamily="50" charset="-128"/>
                      </a:endParaRPr>
                    </a:p>
                    <a:p>
                      <a:pPr algn="ctr"/>
                      <a:r>
                        <a:rPr kumimoji="1" lang="ja-JP" altLang="en-US" sz="2000" dirty="0">
                          <a:latin typeface="メイリオ" panose="020B0604030504040204" pitchFamily="50" charset="-128"/>
                          <a:ea typeface="メイリオ" panose="020B0604030504040204" pitchFamily="50" charset="-128"/>
                        </a:rPr>
                        <a:t>（</a:t>
                      </a:r>
                      <a:r>
                        <a:rPr kumimoji="1" lang="en-US" altLang="ja-JP" sz="2000" dirty="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a:solidFill>
                            <a:schemeClr val="tx1"/>
                          </a:solidFill>
                          <a:latin typeface="メイリオ" panose="020B0604030504040204" pitchFamily="50" charset="-128"/>
                          <a:ea typeface="メイリオ" panose="020B0604030504040204" pitchFamily="50" charset="-128"/>
                        </a:rPr>
                        <a:t>3,633</a:t>
                      </a:r>
                      <a:r>
                        <a:rPr kumimoji="1" lang="ja-JP" altLang="en-US" sz="2000" dirty="0">
                          <a:solidFill>
                            <a:schemeClr val="tx1"/>
                          </a:solidFill>
                          <a:latin typeface="メイリオ" panose="020B0604030504040204" pitchFamily="50" charset="-128"/>
                          <a:ea typeface="メイリオ" panose="020B0604030504040204" pitchFamily="50" charset="-128"/>
                        </a:rPr>
                        <a:t>件</a:t>
                      </a:r>
                      <a:endParaRPr kumimoji="1" lang="en-US" altLang="ja-JP" sz="2000" dirty="0">
                        <a:solidFill>
                          <a:schemeClr val="tx1"/>
                        </a:solidFill>
                        <a:latin typeface="メイリオ" panose="020B0604030504040204" pitchFamily="50" charset="-128"/>
                        <a:ea typeface="メイリオ" panose="020B0604030504040204" pitchFamily="50" charset="-128"/>
                      </a:endParaRPr>
                    </a:p>
                    <a:p>
                      <a:pPr algn="ctr"/>
                      <a:r>
                        <a:rPr kumimoji="1" lang="ja-JP" altLang="en-US" sz="2000" dirty="0">
                          <a:solidFill>
                            <a:schemeClr val="tx1"/>
                          </a:solidFill>
                          <a:latin typeface="メイリオ" panose="020B0604030504040204" pitchFamily="50" charset="-128"/>
                          <a:ea typeface="メイリオ" panose="020B0604030504040204" pitchFamily="50" charset="-128"/>
                        </a:rPr>
                        <a:t>（</a:t>
                      </a:r>
                      <a:r>
                        <a:rPr kumimoji="1" lang="en-US" altLang="ja-JP" sz="2000" dirty="0">
                          <a:solidFill>
                            <a:schemeClr val="tx1"/>
                          </a:solidFill>
                          <a:latin typeface="メイリオ" panose="020B0604030504040204" pitchFamily="50" charset="-128"/>
                          <a:ea typeface="メイリオ" panose="020B0604030504040204" pitchFamily="50" charset="-128"/>
                        </a:rPr>
                        <a:t>3,441</a:t>
                      </a:r>
                      <a:r>
                        <a:rPr kumimoji="1" lang="ja-JP" altLang="en-US" sz="2000" dirty="0">
                          <a:solidFill>
                            <a:schemeClr val="tx1"/>
                          </a:solidFill>
                          <a:latin typeface="メイリオ" panose="020B0604030504040204" pitchFamily="50" charset="-128"/>
                          <a:ea typeface="メイリオ" panose="020B0604030504040204" pitchFamily="50" charset="-128"/>
                        </a:rPr>
                        <a:t>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a:solidFill>
                            <a:schemeClr val="tx1"/>
                          </a:solidFill>
                          <a:latin typeface="メイリオ" panose="020B0604030504040204" pitchFamily="50" charset="-128"/>
                          <a:ea typeface="メイリオ" panose="020B0604030504040204" pitchFamily="50" charset="-128"/>
                        </a:rPr>
                        <a:t>39</a:t>
                      </a:r>
                      <a:r>
                        <a:rPr kumimoji="1" lang="ja-JP" altLang="en-US" sz="2000" dirty="0">
                          <a:solidFill>
                            <a:schemeClr val="tx1"/>
                          </a:solidFill>
                          <a:latin typeface="メイリオ" panose="020B0604030504040204" pitchFamily="50" charset="-128"/>
                          <a:ea typeface="メイリオ" panose="020B0604030504040204" pitchFamily="50" charset="-128"/>
                        </a:rPr>
                        <a:t>件</a:t>
                      </a:r>
                      <a:endParaRPr kumimoji="1" lang="en-US" altLang="ja-JP" sz="2000" dirty="0">
                        <a:solidFill>
                          <a:schemeClr val="tx1"/>
                        </a:solidFill>
                        <a:latin typeface="メイリオ" panose="020B0604030504040204" pitchFamily="50" charset="-128"/>
                        <a:ea typeface="メイリオ" panose="020B0604030504040204" pitchFamily="50" charset="-128"/>
                      </a:endParaRPr>
                    </a:p>
                    <a:p>
                      <a:pPr algn="ctr"/>
                      <a:r>
                        <a:rPr kumimoji="1" lang="ja-JP" altLang="en-US" sz="2000" dirty="0">
                          <a:solidFill>
                            <a:schemeClr val="tx1"/>
                          </a:solidFill>
                          <a:latin typeface="メイリオ" panose="020B0604030504040204" pitchFamily="50" charset="-128"/>
                          <a:ea typeface="メイリオ" panose="020B0604030504040204" pitchFamily="50" charset="-128"/>
                        </a:rPr>
                        <a:t>（</a:t>
                      </a:r>
                      <a:r>
                        <a:rPr kumimoji="1" lang="en-US" altLang="ja-JP" sz="2000" dirty="0">
                          <a:solidFill>
                            <a:schemeClr val="tx1"/>
                          </a:solidFill>
                          <a:latin typeface="メイリオ" panose="020B0604030504040204" pitchFamily="50" charset="-128"/>
                          <a:ea typeface="メイリオ" panose="020B0604030504040204" pitchFamily="50" charset="-128"/>
                        </a:rPr>
                        <a:t>26</a:t>
                      </a:r>
                      <a:r>
                        <a:rPr kumimoji="1" lang="ja-JP" altLang="en-US" sz="2000" dirty="0">
                          <a:solidFill>
                            <a:schemeClr val="tx1"/>
                          </a:solidFill>
                          <a:latin typeface="メイリオ" panose="020B0604030504040204" pitchFamily="50" charset="-128"/>
                          <a:ea typeface="メイリオ" panose="020B0604030504040204" pitchFamily="50" charset="-128"/>
                        </a:rPr>
                        <a:t>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0199543"/>
                  </a:ext>
                </a:extLst>
              </a:tr>
              <a:tr h="752529">
                <a:tc>
                  <a:txBody>
                    <a:bodyPr/>
                    <a:lstStyle/>
                    <a:p>
                      <a:pPr algn="ctr"/>
                      <a:r>
                        <a:rPr kumimoji="1" lang="ja-JP" altLang="en-US" sz="2000" dirty="0">
                          <a:latin typeface="メイリオ" panose="020B0604030504040204" pitchFamily="50" charset="-128"/>
                          <a:ea typeface="メイリオ" panose="020B0604030504040204" pitchFamily="50" charset="-128"/>
                        </a:rPr>
                        <a:t>虐待判断件数</a:t>
                      </a:r>
                      <a:endParaRPr kumimoji="1" lang="en-US" altLang="ja-JP" sz="2000" dirty="0">
                        <a:latin typeface="メイリオ" panose="020B0604030504040204" pitchFamily="50" charset="-128"/>
                        <a:ea typeface="メイリオ" panose="020B0604030504040204" pitchFamily="50" charset="-128"/>
                      </a:endParaRPr>
                    </a:p>
                    <a:p>
                      <a:pPr algn="ctr"/>
                      <a:r>
                        <a:rPr kumimoji="1" lang="ja-JP" altLang="en-US" sz="2000" dirty="0">
                          <a:latin typeface="メイリオ" panose="020B0604030504040204" pitchFamily="50" charset="-128"/>
                          <a:ea typeface="メイリオ" panose="020B0604030504040204" pitchFamily="50" charset="-128"/>
                        </a:rPr>
                        <a:t>（</a:t>
                      </a:r>
                      <a:r>
                        <a:rPr kumimoji="1" lang="en-US" altLang="ja-JP" sz="2000" dirty="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a:solidFill>
                            <a:schemeClr val="tx1"/>
                          </a:solidFill>
                          <a:latin typeface="メイリオ" panose="020B0604030504040204" pitchFamily="50" charset="-128"/>
                          <a:ea typeface="メイリオ" panose="020B0604030504040204" pitchFamily="50" charset="-128"/>
                        </a:rPr>
                        <a:t>1,220</a:t>
                      </a:r>
                      <a:r>
                        <a:rPr kumimoji="1" lang="ja-JP" altLang="en-US" sz="2000" dirty="0">
                          <a:solidFill>
                            <a:schemeClr val="tx1"/>
                          </a:solidFill>
                          <a:latin typeface="メイリオ" panose="020B0604030504040204" pitchFamily="50" charset="-128"/>
                          <a:ea typeface="メイリオ" panose="020B0604030504040204" pitchFamily="50" charset="-128"/>
                        </a:rPr>
                        <a:t>件</a:t>
                      </a:r>
                      <a:endParaRPr kumimoji="1" lang="en-US" altLang="ja-JP" sz="2000" dirty="0">
                        <a:solidFill>
                          <a:schemeClr val="tx1"/>
                        </a:solidFill>
                        <a:latin typeface="メイリオ" panose="020B0604030504040204" pitchFamily="50" charset="-128"/>
                        <a:ea typeface="メイリオ" panose="020B0604030504040204" pitchFamily="50" charset="-128"/>
                      </a:endParaRPr>
                    </a:p>
                    <a:p>
                      <a:pPr algn="ctr"/>
                      <a:r>
                        <a:rPr kumimoji="1" lang="ja-JP" altLang="en-US" sz="2000" dirty="0">
                          <a:solidFill>
                            <a:schemeClr val="tx1"/>
                          </a:solidFill>
                          <a:latin typeface="メイリオ" panose="020B0604030504040204" pitchFamily="50" charset="-128"/>
                          <a:ea typeface="メイリオ" panose="020B0604030504040204" pitchFamily="50" charset="-128"/>
                        </a:rPr>
                        <a:t>（</a:t>
                      </a:r>
                      <a:r>
                        <a:rPr kumimoji="1" lang="en-US" altLang="ja-JP" sz="2000" dirty="0">
                          <a:solidFill>
                            <a:schemeClr val="tx1"/>
                          </a:solidFill>
                          <a:latin typeface="メイリオ" panose="020B0604030504040204" pitchFamily="50" charset="-128"/>
                          <a:ea typeface="メイリオ" panose="020B0604030504040204" pitchFamily="50" charset="-128"/>
                        </a:rPr>
                        <a:t>1,123</a:t>
                      </a:r>
                      <a:r>
                        <a:rPr kumimoji="1" lang="ja-JP" altLang="en-US" sz="2000" dirty="0">
                          <a:solidFill>
                            <a:schemeClr val="tx1"/>
                          </a:solidFill>
                          <a:latin typeface="メイリオ" panose="020B0604030504040204" pitchFamily="50" charset="-128"/>
                          <a:ea typeface="メイリオ" panose="020B0604030504040204" pitchFamily="50" charset="-128"/>
                        </a:rPr>
                        <a:t>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a:solidFill>
                            <a:schemeClr val="tx1"/>
                          </a:solidFill>
                          <a:latin typeface="メイリオ" panose="020B0604030504040204" pitchFamily="50" charset="-128"/>
                          <a:ea typeface="メイリオ" panose="020B0604030504040204" pitchFamily="50" charset="-128"/>
                        </a:rPr>
                        <a:t>7</a:t>
                      </a:r>
                      <a:r>
                        <a:rPr kumimoji="1" lang="ja-JP" altLang="en-US" sz="2000" dirty="0">
                          <a:solidFill>
                            <a:schemeClr val="tx1"/>
                          </a:solidFill>
                          <a:latin typeface="メイリオ" panose="020B0604030504040204" pitchFamily="50" charset="-128"/>
                          <a:ea typeface="メイリオ" panose="020B0604030504040204" pitchFamily="50" charset="-128"/>
                        </a:rPr>
                        <a:t>件</a:t>
                      </a:r>
                      <a:endParaRPr kumimoji="1" lang="en-US" altLang="ja-JP" sz="2000" dirty="0">
                        <a:solidFill>
                          <a:schemeClr val="tx1"/>
                        </a:solidFill>
                        <a:latin typeface="メイリオ" panose="020B0604030504040204" pitchFamily="50" charset="-128"/>
                        <a:ea typeface="メイリオ" panose="020B0604030504040204" pitchFamily="50" charset="-128"/>
                      </a:endParaRPr>
                    </a:p>
                    <a:p>
                      <a:pPr algn="ctr"/>
                      <a:r>
                        <a:rPr kumimoji="1" lang="ja-JP" altLang="en-US" sz="2000" dirty="0">
                          <a:solidFill>
                            <a:schemeClr val="tx1"/>
                          </a:solidFill>
                          <a:latin typeface="メイリオ" panose="020B0604030504040204" pitchFamily="50" charset="-128"/>
                          <a:ea typeface="メイリオ" panose="020B0604030504040204" pitchFamily="50" charset="-128"/>
                        </a:rPr>
                        <a:t>（</a:t>
                      </a:r>
                      <a:r>
                        <a:rPr kumimoji="1" lang="en-US" altLang="ja-JP" sz="2000" dirty="0">
                          <a:solidFill>
                            <a:schemeClr val="tx1"/>
                          </a:solidFill>
                          <a:latin typeface="メイリオ" panose="020B0604030504040204" pitchFamily="50" charset="-128"/>
                          <a:ea typeface="メイリオ" panose="020B0604030504040204" pitchFamily="50" charset="-128"/>
                        </a:rPr>
                        <a:t>11</a:t>
                      </a:r>
                      <a:r>
                        <a:rPr kumimoji="1" lang="ja-JP" altLang="en-US" sz="2000" dirty="0">
                          <a:solidFill>
                            <a:schemeClr val="tx1"/>
                          </a:solidFill>
                          <a:latin typeface="メイリオ" panose="020B0604030504040204" pitchFamily="50" charset="-128"/>
                          <a:ea typeface="メイリオ" panose="020B0604030504040204" pitchFamily="50" charset="-128"/>
                        </a:rPr>
                        <a:t>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1513706"/>
                  </a:ext>
                </a:extLst>
              </a:tr>
            </a:tbl>
          </a:graphicData>
        </a:graphic>
      </p:graphicFrame>
      <p:pic>
        <p:nvPicPr>
          <p:cNvPr id="7" name="録音したサウンド">
            <a:hlinkClick r:id="" action="ppaction://media"/>
            <a:extLst>
              <a:ext uri="{FF2B5EF4-FFF2-40B4-BE49-F238E27FC236}">
                <a16:creationId xmlns:a16="http://schemas.microsoft.com/office/drawing/2014/main" id="{EB7B447A-A30B-FE5B-EA7B-326AED2E821B}"/>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213682" y="5910605"/>
            <a:ext cx="445745" cy="445745"/>
          </a:xfrm>
          <a:prstGeom prst="rect">
            <a:avLst/>
          </a:prstGeom>
        </p:spPr>
      </p:pic>
    </p:spTree>
    <p:extLst>
      <p:ext uri="{BB962C8B-B14F-4D97-AF65-F5344CB8AC3E}">
        <p14:creationId xmlns:p14="http://schemas.microsoft.com/office/powerpoint/2010/main" val="302685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30</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9" name="コンテンツ プレースホルダー 3"/>
          <p:cNvSpPr txBox="1">
            <a:spLocks/>
          </p:cNvSpPr>
          <p:nvPr/>
        </p:nvSpPr>
        <p:spPr bwMode="auto">
          <a:xfrm>
            <a:off x="457199" y="1301725"/>
            <a:ext cx="84999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ＭＳ ゴシック" panose="020B0609070205080204" pitchFamily="49" charset="-128"/>
                <a:ea typeface="ＭＳ ゴシック" panose="020B0609070205080204" pitchFamily="49"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ＭＳ ゴシック" panose="020B0609070205080204" pitchFamily="49" charset="-128"/>
                <a:ea typeface="ＭＳ ゴシック" panose="020B0609070205080204" pitchFamily="49" charset="-128"/>
              </a:defRPr>
            </a:lvl2pPr>
            <a:lvl3pPr marL="1143000" indent="-228600" algn="l" rtl="0" eaLnBrk="0" fontAlgn="base" hangingPunct="0">
              <a:spcBef>
                <a:spcPct val="20000"/>
              </a:spcBef>
              <a:spcAft>
                <a:spcPct val="0"/>
              </a:spcAft>
              <a:buChar char="•"/>
              <a:defRPr kumimoji="1" sz="2400">
                <a:solidFill>
                  <a:schemeClr val="tx1"/>
                </a:solidFill>
                <a:latin typeface="ＭＳ ゴシック" panose="020B0609070205080204" pitchFamily="49" charset="-128"/>
                <a:ea typeface="ＭＳ ゴシック" panose="020B0609070205080204" pitchFamily="49" charset="-128"/>
              </a:defRPr>
            </a:lvl3pPr>
            <a:lvl4pPr marL="1600200" indent="-228600" algn="l" rtl="0" eaLnBrk="0" fontAlgn="base" hangingPunct="0">
              <a:spcBef>
                <a:spcPct val="20000"/>
              </a:spcBef>
              <a:spcAft>
                <a:spcPct val="0"/>
              </a:spcAft>
              <a:buChar char="–"/>
              <a:defRPr kumimoji="1" sz="2000">
                <a:solidFill>
                  <a:schemeClr val="tx1"/>
                </a:solidFill>
                <a:latin typeface="ＭＳ ゴシック" panose="020B0609070205080204" pitchFamily="49" charset="-128"/>
                <a:ea typeface="ＭＳ ゴシック" panose="020B0609070205080204" pitchFamily="49" charset="-128"/>
              </a:defRPr>
            </a:lvl4pPr>
            <a:lvl5pPr marL="2057400" indent="-228600" algn="l" rtl="0" eaLnBrk="0" fontAlgn="base" hangingPunct="0">
              <a:spcBef>
                <a:spcPct val="20000"/>
              </a:spcBef>
              <a:spcAft>
                <a:spcPct val="0"/>
              </a:spcAft>
              <a:buChar char="»"/>
              <a:defRPr kumimoji="1" sz="2000">
                <a:solidFill>
                  <a:schemeClr val="tx1"/>
                </a:solidFill>
                <a:latin typeface="ＭＳ ゴシック" panose="020B0609070205080204" pitchFamily="49" charset="-128"/>
                <a:ea typeface="ＭＳ ゴシック" panose="020B0609070205080204" pitchFamily="49"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Clr>
                <a:srgbClr val="000000"/>
              </a:buClr>
              <a:buFontTx/>
              <a:buNone/>
            </a:pPr>
            <a:r>
              <a:rPr lang="ja-JP" altLang="en-US" sz="2000" kern="0" dirty="0">
                <a:latin typeface="メイリオ" panose="020B0604030504040204" pitchFamily="50" charset="-128"/>
                <a:ea typeface="メイリオ" panose="020B0604030504040204" pitchFamily="50" charset="-128"/>
              </a:rPr>
              <a:t>（２）虐待の防止</a:t>
            </a:r>
            <a:endParaRPr lang="en-US" altLang="ja-JP" sz="2000" kern="0" dirty="0">
              <a:latin typeface="メイリオ" panose="020B0604030504040204" pitchFamily="50" charset="-128"/>
              <a:ea typeface="メイリオ" panose="020B0604030504040204" pitchFamily="50" charset="-128"/>
            </a:endParaRPr>
          </a:p>
          <a:p>
            <a:pPr marL="0" indent="0">
              <a:buClr>
                <a:srgbClr val="000000"/>
              </a:buClr>
              <a:buFontTx/>
              <a:buNone/>
            </a:pPr>
            <a:r>
              <a:rPr lang="ja-JP" altLang="en-US" sz="2000" kern="0" dirty="0">
                <a:latin typeface="メイリオ" panose="020B0604030504040204" pitchFamily="50" charset="-128"/>
                <a:ea typeface="メイリオ" panose="020B0604030504040204" pitchFamily="50" charset="-128"/>
              </a:rPr>
              <a:t>   ① 虐待の防止のための対策を検討する委員会を定期的に開催</a:t>
            </a:r>
            <a:r>
              <a:rPr lang="ja-JP" altLang="en-US" sz="2000" kern="0" dirty="0" err="1">
                <a:latin typeface="メイリオ" panose="020B0604030504040204" pitchFamily="50" charset="-128"/>
                <a:ea typeface="メイリオ" panose="020B0604030504040204" pitchFamily="50" charset="-128"/>
              </a:rPr>
              <a:t>するとと</a:t>
            </a:r>
            <a:endParaRPr lang="en-US" altLang="ja-JP" sz="2000" kern="0" dirty="0">
              <a:latin typeface="メイリオ" panose="020B0604030504040204" pitchFamily="50" charset="-128"/>
              <a:ea typeface="メイリオ" panose="020B0604030504040204" pitchFamily="50" charset="-128"/>
            </a:endParaRPr>
          </a:p>
          <a:p>
            <a:pPr marL="0" indent="0">
              <a:buClr>
                <a:srgbClr val="000000"/>
              </a:buClr>
              <a:buFontTx/>
              <a:buNone/>
            </a:pPr>
            <a:r>
              <a:rPr lang="en-US" altLang="ja-JP" sz="2000" kern="0" dirty="0">
                <a:latin typeface="メイリオ" panose="020B0604030504040204" pitchFamily="50" charset="-128"/>
                <a:ea typeface="メイリオ" panose="020B0604030504040204" pitchFamily="50" charset="-128"/>
              </a:rPr>
              <a:t>       </a:t>
            </a:r>
            <a:r>
              <a:rPr lang="ja-JP" altLang="en-US" sz="2000" kern="0" dirty="0">
                <a:latin typeface="メイリオ" panose="020B0604030504040204" pitchFamily="50" charset="-128"/>
                <a:ea typeface="メイリオ" panose="020B0604030504040204" pitchFamily="50" charset="-128"/>
              </a:rPr>
              <a:t>もに、その結果について、介護職員その他の従業者に周知徹底を図</a:t>
            </a:r>
            <a:endParaRPr lang="en-US" altLang="ja-JP" sz="2000" kern="0" dirty="0">
              <a:latin typeface="メイリオ" panose="020B0604030504040204" pitchFamily="50" charset="-128"/>
              <a:ea typeface="メイリオ" panose="020B0604030504040204" pitchFamily="50" charset="-128"/>
            </a:endParaRPr>
          </a:p>
          <a:p>
            <a:pPr marL="0" indent="0">
              <a:buClr>
                <a:srgbClr val="000000"/>
              </a:buClr>
              <a:buFontTx/>
              <a:buNone/>
            </a:pPr>
            <a:r>
              <a:rPr lang="en-US" altLang="ja-JP" sz="2000" kern="0" dirty="0">
                <a:latin typeface="メイリオ" panose="020B0604030504040204" pitchFamily="50" charset="-128"/>
                <a:ea typeface="メイリオ" panose="020B0604030504040204" pitchFamily="50" charset="-128"/>
              </a:rPr>
              <a:t>       </a:t>
            </a:r>
            <a:r>
              <a:rPr lang="ja-JP" altLang="en-US" sz="2000" kern="0" dirty="0">
                <a:latin typeface="メイリオ" panose="020B0604030504040204" pitchFamily="50" charset="-128"/>
                <a:ea typeface="メイリオ" panose="020B0604030504040204" pitchFamily="50" charset="-128"/>
              </a:rPr>
              <a:t>ること。</a:t>
            </a:r>
            <a:endParaRPr lang="en-US" altLang="ja-JP" sz="2000" kern="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r>
              <a:rPr lang="ja-JP" altLang="en-US" sz="2000" kern="0" dirty="0">
                <a:solidFill>
                  <a:srgbClr val="FF0000"/>
                </a:solidFill>
                <a:latin typeface="メイリオ" panose="020B0604030504040204" pitchFamily="50" charset="-128"/>
                <a:ea typeface="メイリオ" panose="020B0604030504040204" pitchFamily="50" charset="-128"/>
              </a:rPr>
              <a:t>定期的に</a:t>
            </a:r>
            <a:r>
              <a:rPr lang="ja-JP" altLang="en-US" sz="2000" kern="0" dirty="0">
                <a:latin typeface="メイリオ" panose="020B0604030504040204" pitchFamily="50" charset="-128"/>
                <a:ea typeface="メイリオ" panose="020B0604030504040204" pitchFamily="50" charset="-128"/>
              </a:rPr>
              <a:t>委員会を開催すること。</a:t>
            </a:r>
            <a:endParaRPr lang="en-US" altLang="ja-JP" sz="2000" kern="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r>
              <a:rPr lang="ja-JP" altLang="en-US" sz="2000" kern="0" dirty="0">
                <a:latin typeface="メイリオ" panose="020B0604030504040204" pitchFamily="50" charset="-128"/>
                <a:ea typeface="メイリオ" panose="020B0604030504040204" pitchFamily="50" charset="-128"/>
              </a:rPr>
              <a:t>委員会で検討した</a:t>
            </a:r>
            <a:r>
              <a:rPr lang="ja-JP" altLang="en-US" sz="2000" kern="0" dirty="0">
                <a:solidFill>
                  <a:srgbClr val="FF0000"/>
                </a:solidFill>
                <a:latin typeface="メイリオ" panose="020B0604030504040204" pitchFamily="50" charset="-128"/>
                <a:ea typeface="メイリオ" panose="020B0604030504040204" pitchFamily="50" charset="-128"/>
              </a:rPr>
              <a:t>結果</a:t>
            </a:r>
            <a:r>
              <a:rPr lang="ja-JP" altLang="en-US" sz="2000" kern="0" dirty="0">
                <a:latin typeface="メイリオ" panose="020B0604030504040204" pitchFamily="50" charset="-128"/>
                <a:ea typeface="メイリオ" panose="020B0604030504040204" pitchFamily="50" charset="-128"/>
              </a:rPr>
              <a:t>を、</a:t>
            </a:r>
            <a:r>
              <a:rPr lang="ja-JP" altLang="en-US" sz="2000" kern="0" dirty="0">
                <a:solidFill>
                  <a:srgbClr val="FF0000"/>
                </a:solidFill>
                <a:latin typeface="メイリオ" panose="020B0604030504040204" pitchFamily="50" charset="-128"/>
                <a:ea typeface="メイリオ" panose="020B0604030504040204" pitchFamily="50" charset="-128"/>
              </a:rPr>
              <a:t>従業者</a:t>
            </a:r>
            <a:r>
              <a:rPr lang="ja-JP" altLang="en-US" sz="2000" kern="0" dirty="0">
                <a:latin typeface="メイリオ" panose="020B0604030504040204" pitchFamily="50" charset="-128"/>
                <a:ea typeface="メイリオ" panose="020B0604030504040204" pitchFamily="50" charset="-128"/>
              </a:rPr>
              <a:t>に</a:t>
            </a:r>
            <a:r>
              <a:rPr lang="ja-JP" altLang="en-US" sz="2000" kern="0" dirty="0">
                <a:solidFill>
                  <a:srgbClr val="FF0000"/>
                </a:solidFill>
                <a:latin typeface="メイリオ" panose="020B0604030504040204" pitchFamily="50" charset="-128"/>
                <a:ea typeface="メイリオ" panose="020B0604030504040204" pitchFamily="50" charset="-128"/>
              </a:rPr>
              <a:t>周知徹底</a:t>
            </a:r>
            <a:r>
              <a:rPr lang="ja-JP" altLang="en-US" sz="2000" kern="0" dirty="0">
                <a:latin typeface="メイリオ" panose="020B0604030504040204" pitchFamily="50" charset="-128"/>
                <a:ea typeface="メイリオ" panose="020B0604030504040204" pitchFamily="50" charset="-128"/>
              </a:rPr>
              <a:t>を図る。</a:t>
            </a:r>
            <a:endParaRPr lang="en-US" altLang="ja-JP" sz="2000" kern="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a:latin typeface="メイリオ" panose="020B0604030504040204" pitchFamily="50" charset="-128"/>
              <a:ea typeface="メイリオ" panose="020B0604030504040204" pitchFamily="50" charset="-128"/>
            </a:endParaRPr>
          </a:p>
          <a:p>
            <a:pPr marL="0" indent="0">
              <a:buClr>
                <a:srgbClr val="000000"/>
              </a:buClr>
              <a:buFontTx/>
              <a:buNone/>
            </a:pPr>
            <a:endParaRPr lang="ja-JP" altLang="en-US" sz="1800" kern="0" dirty="0">
              <a:latin typeface="メイリオ" panose="020B0604030504040204" pitchFamily="50" charset="-128"/>
              <a:ea typeface="メイリオ" panose="020B0604030504040204" pitchFamily="50" charset="-128"/>
            </a:endParaRPr>
          </a:p>
          <a:p>
            <a:pPr marL="0" indent="0">
              <a:buClr>
                <a:srgbClr val="000000"/>
              </a:buClr>
              <a:buFontTx/>
              <a:buNone/>
            </a:pPr>
            <a:endParaRPr lang="en-US" altLang="ja-JP" sz="2000" kern="0"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57199" y="4428231"/>
            <a:ext cx="820891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委員会の結果を従業者に周知できていない、十分でない。</a:t>
            </a:r>
            <a:endParaRPr kumimoji="1" lang="en-US" altLang="ja-JP" sz="16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8" name="録音したサウンド">
            <a:hlinkClick r:id="" action="ppaction://media"/>
            <a:extLst>
              <a:ext uri="{FF2B5EF4-FFF2-40B4-BE49-F238E27FC236}">
                <a16:creationId xmlns:a16="http://schemas.microsoft.com/office/drawing/2014/main" id="{BD2D0837-B548-A8FB-19F1-12C8DF12B5B7}"/>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5"/>
          <a:stretch>
            <a:fillRect/>
          </a:stretch>
        </p:blipFill>
        <p:spPr>
          <a:xfrm>
            <a:off x="222250" y="6018659"/>
            <a:ext cx="406400" cy="406400"/>
          </a:xfrm>
          <a:prstGeom prst="rect">
            <a:avLst/>
          </a:prstGeom>
        </p:spPr>
      </p:pic>
    </p:spTree>
    <p:extLst>
      <p:ext uri="{BB962C8B-B14F-4D97-AF65-F5344CB8AC3E}">
        <p14:creationId xmlns:p14="http://schemas.microsoft.com/office/powerpoint/2010/main" val="144177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360123" y="1217645"/>
            <a:ext cx="8488909" cy="4247737"/>
          </a:xfrm>
        </p:spPr>
        <p:txBody>
          <a:bodyPr>
            <a:normAutofit lnSpcReduction="10000"/>
          </a:bodyPr>
          <a:lstStyle/>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② 虐待防止のための指針を整備すること。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en-US" altLang="ja-JP" sz="1800" dirty="0">
                <a:solidFill>
                  <a:srgbClr val="292929"/>
                </a:solidFill>
                <a:latin typeface="メイリオ" panose="020B0604030504040204" pitchFamily="50" charset="-128"/>
                <a:ea typeface="メイリオ" panose="020B0604030504040204" pitchFamily="50" charset="-128"/>
              </a:rPr>
              <a:t>※</a:t>
            </a:r>
            <a:r>
              <a:rPr lang="ja-JP" altLang="en-US" sz="1800" dirty="0">
                <a:solidFill>
                  <a:srgbClr val="292929"/>
                </a:solidFill>
                <a:latin typeface="メイリオ" panose="020B0604030504040204" pitchFamily="50" charset="-128"/>
                <a:ea typeface="メイリオ" panose="020B0604030504040204" pitchFamily="50" charset="-128"/>
              </a:rPr>
              <a:t>指針には、次のような項目を盛り込むこととする。</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①施設における虐待の防止に関する基本的考え方</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②虐待防止委員会その他の施設内の組織に関する事項</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③虐待の防止のための職員研修に関する基本方針</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④虐待等が発生した場合の対応方法に関する基本方針</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⑤虐待等が発生した場合の相談・報告体制に関する事項</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⑥成年後見制度の利用支援に関する事項</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⑦虐待等に係る苦情解決方法に関する事項</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solidFill>
                  <a:srgbClr val="292929"/>
                </a:solidFill>
                <a:latin typeface="メイリオ" panose="020B0604030504040204" pitchFamily="50" charset="-128"/>
                <a:ea typeface="メイリオ" panose="020B0604030504040204" pitchFamily="50" charset="-128"/>
              </a:rPr>
              <a:t>　　  ⑧入所者等に対する当該指針の閲覧に関する事項</a:t>
            </a:r>
            <a:endParaRPr lang="en-US" altLang="ja-JP" sz="1800" dirty="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1800" dirty="0">
                <a:solidFill>
                  <a:srgbClr val="292929"/>
                </a:solidFill>
                <a:latin typeface="メイリオ" panose="020B0604030504040204" pitchFamily="50" charset="-128"/>
                <a:ea typeface="メイリオ" panose="020B0604030504040204" pitchFamily="50" charset="-128"/>
              </a:rPr>
              <a:t>        </a:t>
            </a:r>
            <a:r>
              <a:rPr lang="ja-JP" altLang="en-US" sz="1800" dirty="0">
                <a:solidFill>
                  <a:srgbClr val="292929"/>
                </a:solidFill>
                <a:latin typeface="メイリオ" panose="020B0604030504040204" pitchFamily="50" charset="-128"/>
                <a:ea typeface="メイリオ" panose="020B0604030504040204" pitchFamily="50" charset="-128"/>
              </a:rPr>
              <a:t>⑨その他虐待の防止の推進のために必要な事項</a:t>
            </a:r>
            <a:endParaRPr lang="en-US" altLang="ja-JP" sz="20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31</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7" name="テキスト ボックス 6"/>
          <p:cNvSpPr txBox="1"/>
          <p:nvPr/>
        </p:nvSpPr>
        <p:spPr>
          <a:xfrm>
            <a:off x="500121" y="5465382"/>
            <a:ext cx="820891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a:solidFill>
                  <a:srgbClr val="000000"/>
                </a:solidFill>
                <a:latin typeface="メイリオ" panose="020B0604030504040204" pitchFamily="50" charset="-128"/>
                <a:ea typeface="メイリオ" panose="020B0604030504040204" pitchFamily="50" charset="-128"/>
              </a:rPr>
              <a:t>指針の項目が不足している。</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8959253C-5A53-8B8A-4FA0-885175D112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5776" y="6092387"/>
            <a:ext cx="406400" cy="406400"/>
          </a:xfrm>
          <a:prstGeom prst="rect">
            <a:avLst/>
          </a:prstGeom>
        </p:spPr>
      </p:pic>
    </p:spTree>
    <p:extLst>
      <p:ext uri="{BB962C8B-B14F-4D97-AF65-F5344CB8AC3E}">
        <p14:creationId xmlns:p14="http://schemas.microsoft.com/office/powerpoint/2010/main" val="387493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32</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9" name="コンテンツ プレースホルダー 3"/>
          <p:cNvSpPr txBox="1">
            <a:spLocks/>
          </p:cNvSpPr>
          <p:nvPr/>
        </p:nvSpPr>
        <p:spPr bwMode="auto">
          <a:xfrm>
            <a:off x="457199" y="1301725"/>
            <a:ext cx="84999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ＭＳ ゴシック" panose="020B0609070205080204" pitchFamily="49" charset="-128"/>
                <a:ea typeface="ＭＳ ゴシック" panose="020B0609070205080204" pitchFamily="49"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ＭＳ ゴシック" panose="020B0609070205080204" pitchFamily="49" charset="-128"/>
                <a:ea typeface="ＭＳ ゴシック" panose="020B0609070205080204" pitchFamily="49" charset="-128"/>
              </a:defRPr>
            </a:lvl2pPr>
            <a:lvl3pPr marL="1143000" indent="-228600" algn="l" rtl="0" eaLnBrk="0" fontAlgn="base" hangingPunct="0">
              <a:spcBef>
                <a:spcPct val="20000"/>
              </a:spcBef>
              <a:spcAft>
                <a:spcPct val="0"/>
              </a:spcAft>
              <a:buChar char="•"/>
              <a:defRPr kumimoji="1" sz="2400">
                <a:solidFill>
                  <a:schemeClr val="tx1"/>
                </a:solidFill>
                <a:latin typeface="ＭＳ ゴシック" panose="020B0609070205080204" pitchFamily="49" charset="-128"/>
                <a:ea typeface="ＭＳ ゴシック" panose="020B0609070205080204" pitchFamily="49" charset="-128"/>
              </a:defRPr>
            </a:lvl3pPr>
            <a:lvl4pPr marL="1600200" indent="-228600" algn="l" rtl="0" eaLnBrk="0" fontAlgn="base" hangingPunct="0">
              <a:spcBef>
                <a:spcPct val="20000"/>
              </a:spcBef>
              <a:spcAft>
                <a:spcPct val="0"/>
              </a:spcAft>
              <a:buChar char="–"/>
              <a:defRPr kumimoji="1" sz="2000">
                <a:solidFill>
                  <a:schemeClr val="tx1"/>
                </a:solidFill>
                <a:latin typeface="ＭＳ ゴシック" panose="020B0609070205080204" pitchFamily="49" charset="-128"/>
                <a:ea typeface="ＭＳ ゴシック" panose="020B0609070205080204" pitchFamily="49" charset="-128"/>
              </a:defRPr>
            </a:lvl4pPr>
            <a:lvl5pPr marL="2057400" indent="-228600" algn="l" rtl="0" eaLnBrk="0" fontAlgn="base" hangingPunct="0">
              <a:spcBef>
                <a:spcPct val="20000"/>
              </a:spcBef>
              <a:spcAft>
                <a:spcPct val="0"/>
              </a:spcAft>
              <a:buChar char="»"/>
              <a:defRPr kumimoji="1" sz="2000">
                <a:solidFill>
                  <a:schemeClr val="tx1"/>
                </a:solidFill>
                <a:latin typeface="ＭＳ ゴシック" panose="020B0609070205080204" pitchFamily="49" charset="-128"/>
                <a:ea typeface="ＭＳ ゴシック" panose="020B0609070205080204" pitchFamily="49"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Clr>
                <a:srgbClr val="000000"/>
              </a:buClr>
              <a:buFontTx/>
              <a:buNone/>
            </a:pPr>
            <a:r>
              <a:rPr lang="ja-JP" altLang="en-US" sz="2000" kern="0" dirty="0">
                <a:latin typeface="メイリオ" panose="020B0604030504040204" pitchFamily="50" charset="-128"/>
                <a:ea typeface="メイリオ" panose="020B0604030504040204" pitchFamily="50" charset="-128"/>
              </a:rPr>
              <a:t>③ 従業者に対し、虐待防止のための研修を定期的に実施すること。</a:t>
            </a:r>
            <a:endParaRPr lang="en-US" altLang="ja-JP" sz="2000" kern="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r>
              <a:rPr lang="ja-JP" altLang="en-US" sz="2000" kern="0" dirty="0">
                <a:latin typeface="メイリオ" panose="020B0604030504040204" pitchFamily="50" charset="-128"/>
                <a:ea typeface="メイリオ" panose="020B0604030504040204" pitchFamily="50" charset="-128"/>
              </a:rPr>
              <a:t>定期的な教育</a:t>
            </a:r>
            <a:r>
              <a:rPr lang="ja-JP" altLang="en-US" sz="2000" kern="0" dirty="0">
                <a:solidFill>
                  <a:srgbClr val="FF0000"/>
                </a:solidFill>
                <a:latin typeface="メイリオ" panose="020B0604030504040204" pitchFamily="50" charset="-128"/>
                <a:ea typeface="メイリオ" panose="020B0604030504040204" pitchFamily="50" charset="-128"/>
              </a:rPr>
              <a:t>（年</a:t>
            </a:r>
            <a:r>
              <a:rPr lang="en-US" altLang="ja-JP" sz="2000" kern="0" dirty="0">
                <a:solidFill>
                  <a:srgbClr val="FF0000"/>
                </a:solidFill>
                <a:latin typeface="メイリオ" panose="020B0604030504040204" pitchFamily="50" charset="-128"/>
                <a:ea typeface="メイリオ" panose="020B0604030504040204" pitchFamily="50" charset="-128"/>
              </a:rPr>
              <a:t>2</a:t>
            </a:r>
            <a:r>
              <a:rPr lang="ja-JP" altLang="en-US" sz="2000" kern="0" dirty="0">
                <a:solidFill>
                  <a:srgbClr val="FF0000"/>
                </a:solidFill>
                <a:latin typeface="メイリオ" panose="020B0604030504040204" pitchFamily="50" charset="-128"/>
                <a:ea typeface="メイリオ" panose="020B0604030504040204" pitchFamily="50" charset="-128"/>
              </a:rPr>
              <a:t>回以上）</a:t>
            </a:r>
            <a:r>
              <a:rPr lang="ja-JP" altLang="en-US" sz="2000" kern="0" dirty="0">
                <a:latin typeface="メイリオ" panose="020B0604030504040204" pitchFamily="50" charset="-128"/>
                <a:ea typeface="メイリオ" panose="020B0604030504040204" pitchFamily="50" charset="-128"/>
              </a:rPr>
              <a:t>及び</a:t>
            </a:r>
            <a:r>
              <a:rPr lang="ja-JP" altLang="en-US" sz="2000" kern="0" dirty="0">
                <a:solidFill>
                  <a:srgbClr val="FF0000"/>
                </a:solidFill>
                <a:latin typeface="メイリオ" panose="020B0604030504040204" pitchFamily="50" charset="-128"/>
                <a:ea typeface="メイリオ" panose="020B0604030504040204" pitchFamily="50" charset="-128"/>
              </a:rPr>
              <a:t>新規採用時</a:t>
            </a:r>
            <a:r>
              <a:rPr lang="ja-JP" altLang="en-US" sz="2000" kern="0" dirty="0">
                <a:latin typeface="メイリオ" panose="020B0604030504040204" pitchFamily="50" charset="-128"/>
                <a:ea typeface="メイリオ" panose="020B0604030504040204" pitchFamily="50" charset="-128"/>
              </a:rPr>
              <a:t>には必ず実施すること。</a:t>
            </a:r>
            <a:endParaRPr lang="en-US" altLang="ja-JP" sz="2000" kern="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r>
              <a:rPr lang="ja-JP" altLang="en-US" sz="2000" kern="0" dirty="0">
                <a:latin typeface="メイリオ" panose="020B0604030504040204" pitchFamily="50" charset="-128"/>
                <a:ea typeface="メイリオ" panose="020B0604030504040204" pitchFamily="50" charset="-128"/>
              </a:rPr>
              <a:t>研修の</a:t>
            </a:r>
            <a:r>
              <a:rPr lang="ja-JP" altLang="en-US" sz="2000" kern="0" dirty="0">
                <a:solidFill>
                  <a:srgbClr val="FF0000"/>
                </a:solidFill>
                <a:latin typeface="メイリオ" panose="020B0604030504040204" pitchFamily="50" charset="-128"/>
                <a:ea typeface="メイリオ" panose="020B0604030504040204" pitchFamily="50" charset="-128"/>
              </a:rPr>
              <a:t>実施内容</a:t>
            </a:r>
            <a:r>
              <a:rPr lang="ja-JP" altLang="en-US" sz="2000" kern="0" dirty="0">
                <a:latin typeface="メイリオ" panose="020B0604030504040204" pitchFamily="50" charset="-128"/>
                <a:ea typeface="メイリオ" panose="020B0604030504040204" pitchFamily="50" charset="-128"/>
              </a:rPr>
              <a:t>についても</a:t>
            </a:r>
            <a:r>
              <a:rPr lang="ja-JP" altLang="en-US" sz="2000" kern="0" dirty="0">
                <a:solidFill>
                  <a:srgbClr val="FF0000"/>
                </a:solidFill>
                <a:latin typeface="メイリオ" panose="020B0604030504040204" pitchFamily="50" charset="-128"/>
                <a:ea typeface="メイリオ" panose="020B0604030504040204" pitchFamily="50" charset="-128"/>
              </a:rPr>
              <a:t>記録</a:t>
            </a:r>
            <a:r>
              <a:rPr lang="ja-JP" altLang="en-US" sz="2000" kern="0" dirty="0">
                <a:latin typeface="メイリオ" panose="020B0604030504040204" pitchFamily="50" charset="-128"/>
                <a:ea typeface="メイリオ" panose="020B0604030504040204" pitchFamily="50" charset="-128"/>
              </a:rPr>
              <a:t>することが必要。</a:t>
            </a:r>
            <a:endParaRPr lang="en-US" altLang="ja-JP" sz="2000" kern="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a:latin typeface="メイリオ" panose="020B0604030504040204" pitchFamily="50" charset="-128"/>
              <a:ea typeface="メイリオ" panose="020B0604030504040204" pitchFamily="50" charset="-128"/>
            </a:endParaRPr>
          </a:p>
          <a:p>
            <a:pPr marL="0" indent="0">
              <a:buClr>
                <a:srgbClr val="000000"/>
              </a:buClr>
              <a:buFontTx/>
              <a:buNone/>
            </a:pPr>
            <a:endParaRPr lang="ja-JP" altLang="en-US" sz="1800" kern="0" dirty="0">
              <a:latin typeface="メイリオ" panose="020B0604030504040204" pitchFamily="50" charset="-128"/>
              <a:ea typeface="メイリオ" panose="020B0604030504040204" pitchFamily="50" charset="-128"/>
            </a:endParaRPr>
          </a:p>
          <a:p>
            <a:pPr marL="0" indent="0">
              <a:buClr>
                <a:srgbClr val="000000"/>
              </a:buClr>
              <a:buFontTx/>
              <a:buNone/>
            </a:pPr>
            <a:endParaRPr lang="en-US" altLang="ja-JP" sz="2000" kern="0"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57199" y="2966339"/>
            <a:ext cx="8208912" cy="1508105"/>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defTabSz="9144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研修を年２回以上実施していない。 （短期は年１回以上）</a:t>
            </a:r>
            <a:endParaRPr kumimoji="1" lang="en-US" altLang="ja-JP" sz="2000" kern="0" dirty="0">
              <a:solidFill>
                <a:srgbClr val="000000"/>
              </a:solidFill>
              <a:latin typeface="メイリオ" panose="020B0604030504040204" pitchFamily="50" charset="-128"/>
              <a:ea typeface="メイリオ" panose="020B0604030504040204" pitchFamily="50" charset="-128"/>
            </a:endParaRPr>
          </a:p>
          <a:p>
            <a:pPr marL="342900" indent="-342900" defTabSz="9144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新規採用時の研修を実施していない</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研修の実施内容を記録していない。</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pic>
        <p:nvPicPr>
          <p:cNvPr id="7" name="録音したサウンド">
            <a:hlinkClick r:id="" action="ppaction://media"/>
            <a:extLst>
              <a:ext uri="{FF2B5EF4-FFF2-40B4-BE49-F238E27FC236}">
                <a16:creationId xmlns:a16="http://schemas.microsoft.com/office/drawing/2014/main" id="{9FB2B5BE-DADA-A130-4D87-C01F78C2C2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6018659"/>
            <a:ext cx="406400" cy="406400"/>
          </a:xfrm>
          <a:prstGeom prst="rect">
            <a:avLst/>
          </a:prstGeom>
        </p:spPr>
      </p:pic>
    </p:spTree>
    <p:extLst>
      <p:ext uri="{BB962C8B-B14F-4D97-AF65-F5344CB8AC3E}">
        <p14:creationId xmlns:p14="http://schemas.microsoft.com/office/powerpoint/2010/main" val="151596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301725"/>
            <a:ext cx="8323545" cy="5198465"/>
          </a:xfrm>
        </p:spPr>
        <p:txBody>
          <a:bodyPr>
            <a:normAutofit fontScale="92500" lnSpcReduction="10000"/>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8</a:t>
            </a:r>
            <a:r>
              <a:rPr lang="ja-JP" altLang="en-US" sz="2400" dirty="0">
                <a:solidFill>
                  <a:srgbClr val="292929"/>
                </a:solidFill>
                <a:latin typeface="メイリオ" panose="020B0604030504040204" pitchFamily="50" charset="-128"/>
                <a:ea typeface="メイリオ" panose="020B0604030504040204" pitchFamily="50" charset="-128"/>
              </a:rPr>
              <a:t>　口腔衛生の管理に関すること</a:t>
            </a: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短期を除く</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（１）口腔衛生の管理体制を整備し、各入所者の状態に応じた口腔衛生の管理を計画的に行わなければならない。</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① 歯科医師又は歯科医師等の指示を受けた歯科衛生士（以下「歯科医　　</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師等」という。）が、施設の</a:t>
            </a:r>
            <a:r>
              <a:rPr lang="ja-JP" altLang="en-US" sz="2000" dirty="0">
                <a:solidFill>
                  <a:srgbClr val="FF0000"/>
                </a:solidFill>
                <a:latin typeface="メイリオ" panose="020B0604030504040204" pitchFamily="50" charset="-128"/>
                <a:ea typeface="メイリオ" panose="020B0604030504040204" pitchFamily="50" charset="-128"/>
              </a:rPr>
              <a:t>介護職員に</a:t>
            </a:r>
            <a:r>
              <a:rPr lang="ja-JP" altLang="en-US" sz="2000" dirty="0">
                <a:latin typeface="メイリオ" panose="020B0604030504040204" pitchFamily="50" charset="-128"/>
                <a:ea typeface="メイリオ" panose="020B0604030504040204" pitchFamily="50" charset="-128"/>
              </a:rPr>
              <a:t>対する口腔衛生の管理に係る　</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solidFill>
                  <a:srgbClr val="FF0000"/>
                </a:solidFill>
                <a:latin typeface="メイリオ" panose="020B0604030504040204" pitchFamily="50" charset="-128"/>
                <a:ea typeface="メイリオ" panose="020B0604030504040204" pitchFamily="50" charset="-128"/>
              </a:rPr>
              <a:t>　技術的助言及び指導を年２回以上</a:t>
            </a:r>
            <a:r>
              <a:rPr lang="ja-JP" altLang="en-US" sz="2000" dirty="0">
                <a:latin typeface="メイリオ" panose="020B0604030504040204" pitchFamily="50" charset="-128"/>
                <a:ea typeface="メイリオ" panose="020B0604030504040204" pitchFamily="50" charset="-128"/>
              </a:rPr>
              <a:t>行うこと。</a:t>
            </a:r>
            <a:endParaRPr lang="en-US" altLang="ja-JP" sz="2000" dirty="0">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②施設の</a:t>
            </a:r>
            <a:r>
              <a:rPr lang="ja-JP" altLang="en-US" sz="2000" dirty="0">
                <a:solidFill>
                  <a:srgbClr val="FF0000"/>
                </a:solidFill>
                <a:latin typeface="メイリオ" panose="020B0604030504040204" pitchFamily="50" charset="-128"/>
                <a:ea typeface="メイリオ" panose="020B0604030504040204" pitchFamily="50" charset="-128"/>
              </a:rPr>
              <a:t>従業者</a:t>
            </a:r>
            <a:r>
              <a:rPr lang="ja-JP" altLang="en-US" sz="2000" dirty="0">
                <a:solidFill>
                  <a:srgbClr val="292929"/>
                </a:solidFill>
                <a:latin typeface="メイリオ" panose="020B0604030504040204" pitchFamily="50" charset="-128"/>
                <a:ea typeface="メイリオ" panose="020B0604030504040204" pitchFamily="50" charset="-128"/>
              </a:rPr>
              <a:t>又は</a:t>
            </a:r>
            <a:r>
              <a:rPr lang="ja-JP" altLang="en-US" sz="2000" dirty="0">
                <a:solidFill>
                  <a:srgbClr val="FF0000"/>
                </a:solidFill>
                <a:latin typeface="メイリオ" panose="020B0604030504040204" pitchFamily="50" charset="-128"/>
                <a:ea typeface="メイリオ" panose="020B0604030504040204" pitchFamily="50" charset="-128"/>
              </a:rPr>
              <a:t>歯科医師等</a:t>
            </a:r>
            <a:r>
              <a:rPr lang="ja-JP" altLang="en-US" sz="2000" dirty="0">
                <a:solidFill>
                  <a:srgbClr val="292929"/>
                </a:solidFill>
                <a:latin typeface="メイリオ" panose="020B0604030504040204" pitchFamily="50" charset="-128"/>
                <a:ea typeface="メイリオ" panose="020B0604030504040204" pitchFamily="50" charset="-128"/>
              </a:rPr>
              <a:t>が入所者毎に</a:t>
            </a:r>
            <a:r>
              <a:rPr lang="ja-JP" altLang="en-US" sz="2000" dirty="0">
                <a:solidFill>
                  <a:srgbClr val="FF0000"/>
                </a:solidFill>
                <a:latin typeface="メイリオ" panose="020B0604030504040204" pitchFamily="50" charset="-128"/>
                <a:ea typeface="メイリオ" panose="020B0604030504040204" pitchFamily="50" charset="-128"/>
              </a:rPr>
              <a:t>施設入所時</a:t>
            </a:r>
            <a:r>
              <a:rPr lang="ja-JP" altLang="en-US" sz="2000" dirty="0">
                <a:solidFill>
                  <a:srgbClr val="292929"/>
                </a:solidFill>
                <a:latin typeface="メイリオ" panose="020B0604030504040204" pitchFamily="50" charset="-128"/>
                <a:ea typeface="メイリオ" panose="020B0604030504040204" pitchFamily="50" charset="-128"/>
              </a:rPr>
              <a:t>及び</a:t>
            </a:r>
            <a:r>
              <a:rPr lang="ja-JP" altLang="en-US" sz="2000" dirty="0">
                <a:solidFill>
                  <a:srgbClr val="FF0000"/>
                </a:solidFill>
                <a:latin typeface="メイリオ" panose="020B0604030504040204" pitchFamily="50" charset="-128"/>
                <a:ea typeface="メイリオ" panose="020B0604030504040204" pitchFamily="50" charset="-128"/>
              </a:rPr>
              <a:t>月に１回程</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度</a:t>
            </a:r>
            <a:r>
              <a:rPr lang="ja-JP" altLang="en-US" sz="2000" dirty="0">
                <a:solidFill>
                  <a:srgbClr val="292929"/>
                </a:solidFill>
                <a:latin typeface="メイリオ" panose="020B0604030504040204" pitchFamily="50" charset="-128"/>
                <a:ea typeface="メイリオ" panose="020B0604030504040204" pitchFamily="50" charset="-128"/>
              </a:rPr>
              <a:t>の口腔の健康状態の</a:t>
            </a:r>
            <a:r>
              <a:rPr lang="ja-JP" altLang="en-US" sz="2000" dirty="0">
                <a:solidFill>
                  <a:srgbClr val="FF0000"/>
                </a:solidFill>
                <a:latin typeface="メイリオ" panose="020B0604030504040204" pitchFamily="50" charset="-128"/>
                <a:ea typeface="メイリオ" panose="020B0604030504040204" pitchFamily="50" charset="-128"/>
              </a:rPr>
              <a:t>評価</a:t>
            </a:r>
            <a:r>
              <a:rPr lang="ja-JP" altLang="en-US" sz="2000" dirty="0">
                <a:solidFill>
                  <a:srgbClr val="292929"/>
                </a:solidFill>
                <a:latin typeface="メイリオ" panose="020B0604030504040204" pitchFamily="50" charset="-128"/>
                <a:ea typeface="メイリオ" panose="020B0604030504040204" pitchFamily="50" charset="-128"/>
              </a:rPr>
              <a:t>を実施すること。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③①の技術的助言及び指導に基づき、以下の事項を記載した、入所者の</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口腔衛生の管理体制に係る計画を作成</a:t>
            </a:r>
            <a:r>
              <a:rPr lang="ja-JP" altLang="en-US" sz="2000" dirty="0">
                <a:solidFill>
                  <a:srgbClr val="292929"/>
                </a:solidFill>
                <a:latin typeface="メイリオ" panose="020B0604030504040204" pitchFamily="50" charset="-128"/>
                <a:ea typeface="メイリオ" panose="020B0604030504040204" pitchFamily="50" charset="-128"/>
              </a:rPr>
              <a:t>し、必要に応じて</a:t>
            </a:r>
            <a:r>
              <a:rPr lang="ja-JP" altLang="en-US" sz="2000" dirty="0">
                <a:solidFill>
                  <a:srgbClr val="FF0000"/>
                </a:solidFill>
                <a:latin typeface="メイリオ" panose="020B0604030504040204" pitchFamily="50" charset="-128"/>
                <a:ea typeface="メイリオ" panose="020B0604030504040204" pitchFamily="50" charset="-128"/>
              </a:rPr>
              <a:t>見直す</a:t>
            </a:r>
            <a:r>
              <a:rPr lang="ja-JP" altLang="en-US" sz="2000" dirty="0">
                <a:solidFill>
                  <a:srgbClr val="292929"/>
                </a:solidFill>
                <a:latin typeface="メイリオ" panose="020B0604030504040204" pitchFamily="50" charset="-128"/>
                <a:ea typeface="メイリオ" panose="020B0604030504040204" pitchFamily="50" charset="-128"/>
              </a:rPr>
              <a:t>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1800" dirty="0">
                <a:solidFill>
                  <a:srgbClr val="292929"/>
                </a:solidFill>
                <a:latin typeface="メイリオ" panose="020B0604030504040204" pitchFamily="50" charset="-128"/>
                <a:ea typeface="メイリオ" panose="020B0604030504040204" pitchFamily="50" charset="-128"/>
              </a:rPr>
              <a:t>イ　助言を行った歯科医師</a:t>
            </a:r>
            <a:endParaRPr lang="en-US" altLang="ja-JP" sz="18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1800" dirty="0">
                <a:solidFill>
                  <a:srgbClr val="292929"/>
                </a:solidFill>
                <a:latin typeface="メイリオ" panose="020B0604030504040204" pitchFamily="50" charset="-128"/>
                <a:ea typeface="メイリオ" panose="020B0604030504040204" pitchFamily="50" charset="-128"/>
              </a:rPr>
              <a:t>　ロ　歯科医師からの助言の要点</a:t>
            </a:r>
            <a:endParaRPr lang="en-US" altLang="ja-JP" sz="18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1800" dirty="0">
                <a:solidFill>
                  <a:srgbClr val="292929"/>
                </a:solidFill>
                <a:latin typeface="メイリオ" panose="020B0604030504040204" pitchFamily="50" charset="-128"/>
                <a:ea typeface="メイリオ" panose="020B0604030504040204" pitchFamily="50" charset="-128"/>
              </a:rPr>
              <a:t>　ハ　具体的方策</a:t>
            </a:r>
            <a:endParaRPr lang="en-US" altLang="ja-JP" sz="18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1800" dirty="0">
                <a:solidFill>
                  <a:srgbClr val="292929"/>
                </a:solidFill>
                <a:latin typeface="メイリオ" panose="020B0604030504040204" pitchFamily="50" charset="-128"/>
                <a:ea typeface="メイリオ" panose="020B0604030504040204" pitchFamily="50" charset="-128"/>
              </a:rPr>
              <a:t>　二　当該施設における実施目標</a:t>
            </a:r>
            <a:endParaRPr lang="en-US" altLang="ja-JP" sz="18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1800" dirty="0">
                <a:solidFill>
                  <a:srgbClr val="292929"/>
                </a:solidFill>
                <a:latin typeface="メイリオ" panose="020B0604030504040204" pitchFamily="50" charset="-128"/>
                <a:ea typeface="メイリオ" panose="020B0604030504040204" pitchFamily="50" charset="-128"/>
              </a:rPr>
              <a:t>　ホ　留意事項・特記事項</a:t>
            </a:r>
            <a:endParaRPr lang="en-US" altLang="ja-JP"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33</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pic>
        <p:nvPicPr>
          <p:cNvPr id="2" name="録音したサウンド">
            <a:hlinkClick r:id="" action="ppaction://media"/>
            <a:extLst>
              <a:ext uri="{FF2B5EF4-FFF2-40B4-BE49-F238E27FC236}">
                <a16:creationId xmlns:a16="http://schemas.microsoft.com/office/drawing/2014/main" id="{E902A793-8B41-1268-CA12-0942D6585D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5670" y="5977043"/>
            <a:ext cx="392980" cy="392980"/>
          </a:xfrm>
          <a:prstGeom prst="rect">
            <a:avLst/>
          </a:prstGeom>
        </p:spPr>
      </p:pic>
    </p:spTree>
    <p:extLst>
      <p:ext uri="{BB962C8B-B14F-4D97-AF65-F5344CB8AC3E}">
        <p14:creationId xmlns:p14="http://schemas.microsoft.com/office/powerpoint/2010/main" val="204479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8" y="1301726"/>
            <a:ext cx="8597349" cy="4212384"/>
          </a:xfrm>
        </p:spPr>
        <p:txBody>
          <a:bodyPr/>
          <a:lstStyle/>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④介護職員に対する口腔清掃等に係る技術的助言及び指導又は③の計画</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　に関する技術的助言及び指導は、</a:t>
            </a:r>
            <a:r>
              <a:rPr lang="ja-JP" altLang="en-US" sz="2000" dirty="0">
                <a:solidFill>
                  <a:srgbClr val="FF0000"/>
                </a:solidFill>
                <a:latin typeface="メイリオ" panose="020B0604030504040204" pitchFamily="50" charset="-128"/>
                <a:ea typeface="メイリオ" panose="020B0604030504040204" pitchFamily="50" charset="-128"/>
              </a:rPr>
              <a:t>歯科訪問診療</a:t>
            </a:r>
            <a:r>
              <a:rPr lang="ja-JP" altLang="en-US" sz="2000" dirty="0">
                <a:latin typeface="メイリオ" panose="020B0604030504040204" pitchFamily="50" charset="-128"/>
                <a:ea typeface="メイリオ" panose="020B0604030504040204" pitchFamily="50" charset="-128"/>
              </a:rPr>
              <a:t>又は</a:t>
            </a:r>
            <a:r>
              <a:rPr lang="ja-JP" altLang="en-US" sz="2000" dirty="0">
                <a:solidFill>
                  <a:srgbClr val="FF0000"/>
                </a:solidFill>
                <a:latin typeface="メイリオ" panose="020B0604030504040204" pitchFamily="50" charset="-128"/>
                <a:ea typeface="メイリオ" panose="020B0604030504040204" pitchFamily="50" charset="-128"/>
              </a:rPr>
              <a:t>訪問歯科衛生指導</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の実施時間以外の時間帯に行う</a:t>
            </a:r>
            <a:r>
              <a:rPr lang="ja-JP" altLang="en-US" sz="2000" dirty="0">
                <a:solidFill>
                  <a:srgbClr val="292929"/>
                </a:solidFill>
                <a:latin typeface="メイリオ" panose="020B0604030504040204" pitchFamily="50" charset="-128"/>
                <a:ea typeface="メイリオ" panose="020B0604030504040204" pitchFamily="50" charset="-128"/>
              </a:rPr>
              <a:t>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　施設と計画に関する技術的助言若しくは指導又は口腔の健康状態の評　</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　価を行う歯科医師等においては、</a:t>
            </a:r>
            <a:r>
              <a:rPr lang="ja-JP" altLang="en-US" sz="2000" dirty="0">
                <a:solidFill>
                  <a:srgbClr val="FF0000"/>
                </a:solidFill>
                <a:latin typeface="メイリオ" panose="020B0604030504040204" pitchFamily="50" charset="-128"/>
                <a:ea typeface="メイリオ" panose="020B0604030504040204" pitchFamily="50" charset="-128"/>
              </a:rPr>
              <a:t>実施事項等を文書で取り決める</a:t>
            </a:r>
            <a:r>
              <a:rPr lang="ja-JP" altLang="en-US" sz="2000" dirty="0">
                <a:solidFill>
                  <a:srgbClr val="292929"/>
                </a:solidFill>
                <a:latin typeface="メイリオ" panose="020B0604030504040204" pitchFamily="50" charset="-128"/>
                <a:ea typeface="メイリオ" panose="020B0604030504040204" pitchFamily="50" charset="-128"/>
              </a:rPr>
              <a:t>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34</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9" name="テキスト ボックス 8"/>
          <p:cNvSpPr txBox="1"/>
          <p:nvPr/>
        </p:nvSpPr>
        <p:spPr>
          <a:xfrm>
            <a:off x="457199" y="3244928"/>
            <a:ext cx="8229601" cy="3170099"/>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介護職員が、歯科医師等から</a:t>
            </a:r>
            <a:r>
              <a:rPr lang="ja-JP" altLang="en-US" sz="2000" kern="0" dirty="0">
                <a:latin typeface="メイリオ" panose="020B0604030504040204" pitchFamily="50" charset="-128"/>
                <a:ea typeface="メイリオ" panose="020B0604030504040204" pitchFamily="50" charset="-128"/>
              </a:rPr>
              <a:t>技術的助言及び指導を年２回以上受けていない。</a:t>
            </a:r>
            <a:endParaRPr lang="en-US" altLang="ja-JP" sz="2000" kern="0" dirty="0">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latin typeface="メイリオ" panose="020B0604030504040204" pitchFamily="50" charset="-128"/>
                <a:ea typeface="メイリオ" panose="020B0604030504040204" pitchFamily="50" charset="-128"/>
              </a:rPr>
              <a:t>入所者毎に施設入所時及び月に１回程度、口腔の健康状態の評価を実施していない。</a:t>
            </a:r>
            <a:endParaRPr lang="en-US" altLang="ja-JP" sz="2000" kern="0" dirty="0">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latin typeface="メイリオ" panose="020B0604030504040204" pitchFamily="50" charset="-128"/>
                <a:ea typeface="メイリオ" panose="020B0604030504040204" pitchFamily="50" charset="-128"/>
              </a:rPr>
              <a:t>口腔の健康状態の評価に、口腔衛生管理加算や口腔連携強化加算の様式を使用している。</a:t>
            </a:r>
            <a:endParaRPr lang="en-US" altLang="ja-JP" sz="1600" kern="0" dirty="0">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入所者の口腔衛生の管理体制に係る計画を作成していない。</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歯科医師等と実施事項等を文書で取り決めていない。</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22F26169-2608-2332-56A9-8537850D38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5958652"/>
            <a:ext cx="406400" cy="406400"/>
          </a:xfrm>
          <a:prstGeom prst="rect">
            <a:avLst/>
          </a:prstGeom>
        </p:spPr>
      </p:pic>
    </p:spTree>
    <p:extLst>
      <p:ext uri="{BB962C8B-B14F-4D97-AF65-F5344CB8AC3E}">
        <p14:creationId xmlns:p14="http://schemas.microsoft.com/office/powerpoint/2010/main" val="284817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301725"/>
            <a:ext cx="8332839" cy="5054626"/>
          </a:xfrm>
        </p:spPr>
        <p:txBody>
          <a:bodyPr/>
          <a:lstStyle/>
          <a:p>
            <a:pPr marL="0" indent="0">
              <a:buNone/>
            </a:pPr>
            <a:r>
              <a:rPr lang="ja-JP" altLang="en-US" sz="2400" dirty="0">
                <a:solidFill>
                  <a:srgbClr val="292929"/>
                </a:solidFill>
                <a:latin typeface="メイリオ" panose="020B0604030504040204" pitchFamily="50" charset="-128"/>
                <a:ea typeface="メイリオ" panose="020B0604030504040204" pitchFamily="50" charset="-128"/>
              </a:rPr>
              <a:t>９　栄養管理に関すること</a:t>
            </a: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短期・特定を除く</a:t>
            </a:r>
            <a:r>
              <a:rPr lang="en-US" altLang="ja-JP" sz="2400" dirty="0">
                <a:solidFill>
                  <a:srgbClr val="292929"/>
                </a:solidFill>
                <a:latin typeface="メイリオ" panose="020B0604030504040204" pitchFamily="50" charset="-128"/>
                <a:ea typeface="メイリオ" panose="020B0604030504040204" pitchFamily="50" charset="-128"/>
              </a:rPr>
              <a:t>】</a:t>
            </a:r>
          </a:p>
          <a:p>
            <a:pPr marL="0" lvl="0" indent="0">
              <a:buNone/>
            </a:pPr>
            <a:r>
              <a:rPr lang="ja-JP" altLang="en-US" sz="2000" dirty="0">
                <a:latin typeface="メイリオ" panose="020B0604030504040204" pitchFamily="50" charset="-128"/>
                <a:ea typeface="メイリオ" panose="020B0604030504040204" pitchFamily="50" charset="-128"/>
              </a:rPr>
              <a:t>■ 入所者の栄養状態の維持及び改善を図り、自立した日常生活を営む　　</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ことができるよう、各入所者の状態に応じた栄養管理を計画的に行わ　</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なければならない。</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700" dirty="0">
                <a:latin typeface="メイリオ" panose="020B0604030504040204" pitchFamily="50" charset="-128"/>
                <a:ea typeface="メイリオ" panose="020B0604030504040204" pitchFamily="50" charset="-128"/>
              </a:rPr>
              <a:t>・栄養ケア計画を作成すること。</a:t>
            </a:r>
            <a:endParaRPr lang="en-US" altLang="ja-JP" sz="17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700" dirty="0">
                <a:latin typeface="メイリオ" panose="020B0604030504040204" pitchFamily="50" charset="-128"/>
                <a:ea typeface="メイリオ" panose="020B0604030504040204" pitchFamily="50" charset="-128"/>
              </a:rPr>
              <a:t>　・管理栄養士が栄養管理を行うとともに、栄養状態を定期的に記録すること。</a:t>
            </a:r>
            <a:endParaRPr lang="en-US" altLang="ja-JP" sz="17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700" dirty="0">
                <a:latin typeface="メイリオ" panose="020B0604030504040204" pitchFamily="50" charset="-128"/>
                <a:ea typeface="メイリオ" panose="020B0604030504040204" pitchFamily="50" charset="-128"/>
              </a:rPr>
              <a:t>　・栄養ケアの進捗状態を定期的に評価し、必要に応じて計画を見直すこと。</a:t>
            </a:r>
            <a:endParaRPr lang="en-US" altLang="ja-JP" sz="17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700" dirty="0">
                <a:latin typeface="メイリオ" panose="020B0604030504040204" pitchFamily="50" charset="-128"/>
                <a:ea typeface="メイリオ" panose="020B0604030504040204" pitchFamily="50" charset="-128"/>
              </a:rPr>
              <a:t>　・低栄養状態のリスクレベルに応じて栄養状態のモニタリングを実施すること。</a:t>
            </a:r>
            <a:endParaRPr lang="en-US" altLang="ja-JP" sz="17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35</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5" name="テキスト ボックス 4"/>
          <p:cNvSpPr txBox="1"/>
          <p:nvPr/>
        </p:nvSpPr>
        <p:spPr>
          <a:xfrm>
            <a:off x="640120" y="4597818"/>
            <a:ext cx="8046680" cy="212365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入所時栄養リスクの把握（栄養スクリーニング）が入所後遅くとも</a:t>
            </a:r>
            <a:r>
              <a:rPr lang="en-US" altLang="ja-JP" sz="2000" kern="0" dirty="0">
                <a:solidFill>
                  <a:srgbClr val="000000"/>
                </a:solidFill>
                <a:latin typeface="メイリオ" panose="020B0604030504040204" pitchFamily="50" charset="-128"/>
                <a:ea typeface="メイリオ" panose="020B0604030504040204" pitchFamily="50" charset="-128"/>
              </a:rPr>
              <a:t>1</a:t>
            </a:r>
            <a:r>
              <a:rPr lang="ja-JP" altLang="en-US" sz="2000" kern="0" dirty="0">
                <a:solidFill>
                  <a:srgbClr val="000000"/>
                </a:solidFill>
                <a:latin typeface="メイリオ" panose="020B0604030504040204" pitchFamily="50" charset="-128"/>
                <a:ea typeface="メイリオ" panose="020B0604030504040204" pitchFamily="50" charset="-128"/>
              </a:rPr>
              <a:t>週間以内に実施されていない。</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栄養ケア計画が作成されていない。</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低栄養状態のリスクレベルに応じたモニタリングが実施されていない。</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2BA0264C-F3AF-80CA-3B59-E07C3FB482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62" y="5929314"/>
            <a:ext cx="406400" cy="406400"/>
          </a:xfrm>
          <a:prstGeom prst="rect">
            <a:avLst/>
          </a:prstGeom>
        </p:spPr>
      </p:pic>
    </p:spTree>
    <p:extLst>
      <p:ext uri="{BB962C8B-B14F-4D97-AF65-F5344CB8AC3E}">
        <p14:creationId xmlns:p14="http://schemas.microsoft.com/office/powerpoint/2010/main" val="186463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5054626"/>
          </a:xfrm>
        </p:spPr>
        <p:txBody>
          <a:bodyPr>
            <a:normAutofit/>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10</a:t>
            </a:r>
            <a:r>
              <a:rPr lang="ja-JP" altLang="en-US" sz="2400" dirty="0">
                <a:solidFill>
                  <a:srgbClr val="292929"/>
                </a:solidFill>
                <a:latin typeface="メイリオ" panose="020B0604030504040204" pitchFamily="50" charset="-128"/>
                <a:ea typeface="メイリオ" panose="020B0604030504040204" pitchFamily="50" charset="-128"/>
              </a:rPr>
              <a:t>　医行為に関すること</a:t>
            </a: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400" dirty="0">
                <a:solidFill>
                  <a:srgbClr val="292929"/>
                </a:solidFill>
                <a:latin typeface="メイリオ" panose="020B0604030504040204" pitchFamily="50" charset="-128"/>
                <a:ea typeface="メイリオ" panose="020B0604030504040204" pitchFamily="50" charset="-128"/>
              </a:rPr>
              <a:t>（１）関係通知等</a:t>
            </a:r>
            <a:endParaRPr lang="en-US" altLang="ja-JP" sz="24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・「医師法第</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条、歯科医師法第</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条及び保健師助産師看護師法</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第</a:t>
            </a:r>
            <a:r>
              <a:rPr lang="en-US" altLang="ja-JP" sz="2000" dirty="0">
                <a:solidFill>
                  <a:srgbClr val="292929"/>
                </a:solidFill>
                <a:latin typeface="メイリオ" panose="020B0604030504040204" pitchFamily="50" charset="-128"/>
                <a:ea typeface="メイリオ" panose="020B0604030504040204" pitchFamily="50" charset="-128"/>
              </a:rPr>
              <a:t>31</a:t>
            </a:r>
            <a:r>
              <a:rPr lang="ja-JP" altLang="en-US" sz="2000" dirty="0">
                <a:solidFill>
                  <a:srgbClr val="292929"/>
                </a:solidFill>
                <a:latin typeface="メイリオ" panose="020B0604030504040204" pitchFamily="50" charset="-128"/>
                <a:ea typeface="メイリオ" panose="020B0604030504040204" pitchFamily="50" charset="-128"/>
              </a:rPr>
              <a:t>条の解釈について（平成</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年</a:t>
            </a:r>
            <a:r>
              <a:rPr lang="en-US" altLang="ja-JP" sz="2000" dirty="0">
                <a:solidFill>
                  <a:srgbClr val="292929"/>
                </a:solidFill>
                <a:latin typeface="メイリオ" panose="020B0604030504040204" pitchFamily="50" charset="-128"/>
                <a:ea typeface="メイリオ" panose="020B0604030504040204" pitchFamily="50" charset="-128"/>
              </a:rPr>
              <a:t>7</a:t>
            </a:r>
            <a:r>
              <a:rPr lang="ja-JP" altLang="en-US" sz="2000" dirty="0">
                <a:solidFill>
                  <a:srgbClr val="292929"/>
                </a:solidFill>
                <a:latin typeface="メイリオ" panose="020B0604030504040204" pitchFamily="50" charset="-128"/>
                <a:ea typeface="メイリオ" panose="020B0604030504040204" pitchFamily="50" charset="-128"/>
              </a:rPr>
              <a:t>月</a:t>
            </a:r>
            <a:r>
              <a:rPr lang="en-US" altLang="ja-JP" sz="2000" dirty="0">
                <a:solidFill>
                  <a:srgbClr val="292929"/>
                </a:solidFill>
                <a:latin typeface="メイリオ" panose="020B0604030504040204" pitchFamily="50" charset="-128"/>
                <a:ea typeface="メイリオ" panose="020B0604030504040204" pitchFamily="50" charset="-128"/>
              </a:rPr>
              <a:t>28</a:t>
            </a:r>
            <a:r>
              <a:rPr lang="ja-JP" altLang="en-US" sz="2000" dirty="0">
                <a:solidFill>
                  <a:srgbClr val="292929"/>
                </a:solidFill>
                <a:latin typeface="メイリオ" panose="020B0604030504040204" pitchFamily="50" charset="-128"/>
                <a:ea typeface="メイリオ" panose="020B0604030504040204" pitchFamily="50" charset="-128"/>
              </a:rPr>
              <a:t>日）」（</a:t>
            </a:r>
            <a:r>
              <a:rPr lang="en-US" altLang="ja-JP" sz="2000" dirty="0">
                <a:solidFill>
                  <a:srgbClr val="292929"/>
                </a:solidFill>
                <a:latin typeface="メイリオ" panose="020B0604030504040204" pitchFamily="50" charset="-128"/>
                <a:ea typeface="メイリオ" panose="020B0604030504040204" pitchFamily="50" charset="-128"/>
              </a:rPr>
              <a:t>6</a:t>
            </a:r>
            <a:r>
              <a:rPr lang="ja-JP" altLang="en-US" sz="2000" dirty="0">
                <a:solidFill>
                  <a:srgbClr val="292929"/>
                </a:solidFill>
                <a:latin typeface="メイリオ" panose="020B0604030504040204" pitchFamily="50" charset="-128"/>
                <a:ea typeface="メイリオ" panose="020B0604030504040204" pitchFamily="50" charset="-128"/>
              </a:rPr>
              <a:t>赤本</a:t>
            </a:r>
            <a:r>
              <a:rPr lang="en-US" altLang="ja-JP" sz="2000" dirty="0">
                <a:solidFill>
                  <a:srgbClr val="292929"/>
                </a:solidFill>
                <a:latin typeface="メイリオ" panose="020B0604030504040204" pitchFamily="50" charset="-128"/>
                <a:ea typeface="メイリオ" panose="020B0604030504040204" pitchFamily="50" charset="-128"/>
              </a:rPr>
              <a:t>P1358</a:t>
            </a:r>
            <a:r>
              <a:rPr lang="ja-JP" altLang="en-US" sz="20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・「医師法第</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条、歯科医師法第</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条及び保健師助産師看護師法</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第</a:t>
            </a:r>
            <a:r>
              <a:rPr lang="en-US" altLang="ja-JP" sz="2000" dirty="0">
                <a:solidFill>
                  <a:srgbClr val="292929"/>
                </a:solidFill>
                <a:latin typeface="メイリオ" panose="020B0604030504040204" pitchFamily="50" charset="-128"/>
                <a:ea typeface="メイリオ" panose="020B0604030504040204" pitchFamily="50" charset="-128"/>
              </a:rPr>
              <a:t>31</a:t>
            </a:r>
            <a:r>
              <a:rPr lang="ja-JP" altLang="en-US" sz="2000" dirty="0">
                <a:solidFill>
                  <a:srgbClr val="292929"/>
                </a:solidFill>
                <a:latin typeface="メイリオ" panose="020B0604030504040204" pitchFamily="50" charset="-128"/>
                <a:ea typeface="メイリオ" panose="020B0604030504040204" pitchFamily="50" charset="-128"/>
              </a:rPr>
              <a:t>条の解釈について（その２）（令和４年</a:t>
            </a:r>
            <a:r>
              <a:rPr lang="en-US" altLang="ja-JP" sz="2000" dirty="0">
                <a:solidFill>
                  <a:srgbClr val="292929"/>
                </a:solidFill>
                <a:latin typeface="メイリオ" panose="020B0604030504040204" pitchFamily="50" charset="-128"/>
                <a:ea typeface="メイリオ" panose="020B0604030504040204" pitchFamily="50" charset="-128"/>
              </a:rPr>
              <a:t>12</a:t>
            </a:r>
            <a:r>
              <a:rPr lang="ja-JP" altLang="en-US" sz="2000" dirty="0">
                <a:solidFill>
                  <a:srgbClr val="292929"/>
                </a:solidFill>
                <a:latin typeface="メイリオ" panose="020B0604030504040204" pitchFamily="50" charset="-128"/>
                <a:ea typeface="メイリオ" panose="020B0604030504040204" pitchFamily="50" charset="-128"/>
              </a:rPr>
              <a:t>月１日）」</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・「医師法第</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条、歯科医師法第</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条及び保健師助産師看護師法</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第</a:t>
            </a:r>
            <a:r>
              <a:rPr lang="en-US" altLang="ja-JP" sz="2000" dirty="0">
                <a:solidFill>
                  <a:srgbClr val="292929"/>
                </a:solidFill>
                <a:latin typeface="メイリオ" panose="020B0604030504040204" pitchFamily="50" charset="-128"/>
                <a:ea typeface="メイリオ" panose="020B0604030504040204" pitchFamily="50" charset="-128"/>
              </a:rPr>
              <a:t>31</a:t>
            </a:r>
            <a:r>
              <a:rPr lang="ja-JP" altLang="en-US" sz="2000" dirty="0">
                <a:solidFill>
                  <a:srgbClr val="292929"/>
                </a:solidFill>
                <a:latin typeface="メイリオ" panose="020B0604030504040204" pitchFamily="50" charset="-128"/>
                <a:ea typeface="メイリオ" panose="020B0604030504040204" pitchFamily="50" charset="-128"/>
              </a:rPr>
              <a:t>条の解釈について（その３）（令和７年</a:t>
            </a:r>
            <a:r>
              <a:rPr lang="en-US" altLang="ja-JP" sz="2000" dirty="0">
                <a:solidFill>
                  <a:srgbClr val="292929"/>
                </a:solidFill>
                <a:latin typeface="メイリオ" panose="020B0604030504040204" pitchFamily="50" charset="-128"/>
                <a:ea typeface="メイリオ" panose="020B0604030504040204" pitchFamily="50" charset="-128"/>
              </a:rPr>
              <a:t>12</a:t>
            </a:r>
            <a:r>
              <a:rPr lang="ja-JP" altLang="en-US" sz="2000" dirty="0">
                <a:solidFill>
                  <a:srgbClr val="292929"/>
                </a:solidFill>
                <a:latin typeface="メイリオ" panose="020B0604030504040204" pitchFamily="50" charset="-128"/>
                <a:ea typeface="メイリオ" panose="020B0604030504040204" pitchFamily="50" charset="-128"/>
              </a:rPr>
              <a:t>月</a:t>
            </a:r>
            <a:r>
              <a:rPr lang="en-US" altLang="ja-JP" sz="2000" dirty="0">
                <a:solidFill>
                  <a:srgbClr val="292929"/>
                </a:solidFill>
                <a:latin typeface="メイリオ" panose="020B0604030504040204" pitchFamily="50" charset="-128"/>
                <a:ea typeface="メイリオ" panose="020B0604030504040204" pitchFamily="50" charset="-128"/>
              </a:rPr>
              <a:t>26</a:t>
            </a:r>
            <a:r>
              <a:rPr lang="ja-JP" altLang="en-US" sz="2000" dirty="0">
                <a:solidFill>
                  <a:srgbClr val="292929"/>
                </a:solidFill>
                <a:latin typeface="メイリオ" panose="020B0604030504040204" pitchFamily="50" charset="-128"/>
                <a:ea typeface="メイリオ" panose="020B0604030504040204" pitchFamily="50" charset="-128"/>
              </a:rPr>
              <a:t>日）」</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・「原則として医行為ではない行為に関するガイドライン」</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en-US" altLang="ja-JP" sz="2000" dirty="0">
                <a:solidFill>
                  <a:srgbClr val="292929"/>
                </a:solidFill>
                <a:latin typeface="メイリオ" panose="020B0604030504040204" pitchFamily="50" charset="-128"/>
                <a:ea typeface="メイリオ" panose="020B0604030504040204" pitchFamily="50" charset="-128"/>
              </a:rPr>
              <a:t>https://www.mhlw.go.jp/content/001489487.pdf</a:t>
            </a:r>
            <a:r>
              <a:rPr lang="ja-JP" altLang="en-US" sz="2000" dirty="0">
                <a:solidFill>
                  <a:srgbClr val="292929"/>
                </a:solidFill>
                <a:latin typeface="メイリオ" panose="020B0604030504040204" pitchFamily="50" charset="-128"/>
                <a:ea typeface="メイリオ" panose="020B0604030504040204" pitchFamily="50" charset="-128"/>
              </a:rPr>
              <a:t>）</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36</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pic>
        <p:nvPicPr>
          <p:cNvPr id="4" name="録音したサウンド">
            <a:hlinkClick r:id="" action="ppaction://media"/>
            <a:extLst>
              <a:ext uri="{FF2B5EF4-FFF2-40B4-BE49-F238E27FC236}">
                <a16:creationId xmlns:a16="http://schemas.microsoft.com/office/drawing/2014/main" id="{9D412A12-0C06-884D-74BE-320A1DC933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5949951"/>
            <a:ext cx="406400" cy="406400"/>
          </a:xfrm>
          <a:prstGeom prst="rect">
            <a:avLst/>
          </a:prstGeom>
        </p:spPr>
      </p:pic>
    </p:spTree>
    <p:extLst>
      <p:ext uri="{BB962C8B-B14F-4D97-AF65-F5344CB8AC3E}">
        <p14:creationId xmlns:p14="http://schemas.microsoft.com/office/powerpoint/2010/main" val="367219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BF252-079C-B3B8-6787-D329C5DBD2EA}"/>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9904ACC2-A01A-D0C8-D9B6-3EAC0BA6B7A2}"/>
              </a:ext>
            </a:extLst>
          </p:cNvPr>
          <p:cNvSpPr>
            <a:spLocks noGrp="1"/>
          </p:cNvSpPr>
          <p:nvPr>
            <p:ph idx="1"/>
          </p:nvPr>
        </p:nvSpPr>
        <p:spPr>
          <a:xfrm>
            <a:off x="457200" y="1301725"/>
            <a:ext cx="8229600" cy="3958533"/>
          </a:xfrm>
        </p:spPr>
        <p:txBody>
          <a:bodyPr>
            <a:normAutofit/>
          </a:bodyPr>
          <a:lstStyle/>
          <a:p>
            <a:pPr marL="0" indent="0">
              <a:buNone/>
            </a:pPr>
            <a:r>
              <a:rPr lang="ja-JP" altLang="en-US" sz="2400" dirty="0">
                <a:solidFill>
                  <a:srgbClr val="292929"/>
                </a:solidFill>
                <a:latin typeface="メイリオ" panose="020B0604030504040204" pitchFamily="50" charset="-128"/>
                <a:ea typeface="メイリオ" panose="020B0604030504040204" pitchFamily="50" charset="-128"/>
              </a:rPr>
              <a:t>（２）服薬介助に関すること</a:t>
            </a:r>
            <a:endParaRPr lang="en-US" altLang="ja-JP" sz="24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介護職員等が服薬介助を行う場合は、次の点に留意すること。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endParaRPr lang="ja-JP" altLang="en-US" sz="20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A799DBE0-8154-4699-2CDF-A47050505EA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A3463F33-9D3B-D5E0-9A3F-21EBCD5E3BB9}"/>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37</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7" name="コンテンツ プレースホルダー 2">
            <a:extLst>
              <a:ext uri="{FF2B5EF4-FFF2-40B4-BE49-F238E27FC236}">
                <a16:creationId xmlns:a16="http://schemas.microsoft.com/office/drawing/2014/main" id="{5374BE4D-C969-4BD7-8C61-78B05D946C68}"/>
              </a:ext>
            </a:extLst>
          </p:cNvPr>
          <p:cNvSpPr txBox="1">
            <a:spLocks/>
          </p:cNvSpPr>
          <p:nvPr/>
        </p:nvSpPr>
        <p:spPr>
          <a:xfrm>
            <a:off x="628650" y="2404105"/>
            <a:ext cx="7886700" cy="3023303"/>
          </a:xfrm>
          <a:prstGeom prst="rect">
            <a:avLst/>
          </a:prstGeom>
          <a:ln w="19050">
            <a:solidFill>
              <a:srgbClr val="00B050"/>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lvl="0" indent="0" defTabSz="914400" fontAlgn="base">
              <a:lnSpc>
                <a:spcPct val="100000"/>
              </a:lnSpc>
              <a:spcBef>
                <a:spcPct val="0"/>
              </a:spcBef>
              <a:spcAft>
                <a:spcPct val="0"/>
              </a:spcAft>
              <a:buNone/>
            </a:pPr>
            <a:r>
              <a:rPr lang="ja-JP" altLang="en-US" sz="1800" u="sng" dirty="0">
                <a:solidFill>
                  <a:srgbClr val="000000"/>
                </a:solidFill>
                <a:latin typeface="メイリオ" panose="020B0604030504040204" pitchFamily="50" charset="-128"/>
                <a:ea typeface="メイリオ" panose="020B0604030504040204" pitchFamily="50" charset="-128"/>
              </a:rPr>
              <a:t>患者の状態が以下の</a:t>
            </a:r>
            <a:r>
              <a:rPr lang="en-US" altLang="ja-JP" sz="1800" u="sng" dirty="0">
                <a:solidFill>
                  <a:srgbClr val="000000"/>
                </a:solidFill>
                <a:latin typeface="メイリオ" panose="020B0604030504040204" pitchFamily="50" charset="-128"/>
                <a:ea typeface="メイリオ" panose="020B0604030504040204" pitchFamily="50" charset="-128"/>
              </a:rPr>
              <a:t>3</a:t>
            </a:r>
            <a:r>
              <a:rPr lang="ja-JP" altLang="en-US" sz="1800" u="sng" dirty="0">
                <a:solidFill>
                  <a:srgbClr val="000000"/>
                </a:solidFill>
                <a:latin typeface="メイリオ" panose="020B0604030504040204" pitchFamily="50" charset="-128"/>
                <a:ea typeface="メイリオ" panose="020B0604030504040204" pitchFamily="50" charset="-128"/>
              </a:rPr>
              <a:t>条件を満たしていることを</a:t>
            </a:r>
            <a:r>
              <a:rPr lang="ja-JP" altLang="en-US" sz="1800" u="sng" dirty="0">
                <a:solidFill>
                  <a:srgbClr val="FF0000"/>
                </a:solidFill>
                <a:latin typeface="メイリオ" panose="020B0604030504040204" pitchFamily="50" charset="-128"/>
                <a:ea typeface="メイリオ" panose="020B0604030504040204" pitchFamily="50" charset="-128"/>
              </a:rPr>
              <a:t>医師、歯科医師、看護職員</a:t>
            </a:r>
            <a:r>
              <a:rPr lang="ja-JP" altLang="en-US" sz="1800" u="sng" dirty="0">
                <a:solidFill>
                  <a:srgbClr val="000000"/>
                </a:solidFill>
                <a:latin typeface="メイリオ" panose="020B0604030504040204" pitchFamily="50" charset="-128"/>
                <a:ea typeface="メイリオ" panose="020B0604030504040204" pitchFamily="50" charset="-128"/>
              </a:rPr>
              <a:t>が確認</a:t>
            </a:r>
            <a:r>
              <a:rPr lang="ja-JP" altLang="en-US" sz="1800" dirty="0">
                <a:solidFill>
                  <a:srgbClr val="000000"/>
                </a:solidFill>
                <a:latin typeface="メイリオ" panose="020B0604030504040204" pitchFamily="50" charset="-128"/>
                <a:ea typeface="メイリオ" panose="020B0604030504040204" pitchFamily="50" charset="-128"/>
              </a:rPr>
              <a:t>し、これらの免許を有しない者による医薬品の使用の介助ができることを本人又は家族に伝えている場合に、</a:t>
            </a:r>
            <a:r>
              <a:rPr lang="ja-JP" altLang="en-US" sz="1800" u="sng" dirty="0">
                <a:solidFill>
                  <a:srgbClr val="FF0000"/>
                </a:solidFill>
                <a:latin typeface="メイリオ" panose="020B0604030504040204" pitchFamily="50" charset="-128"/>
                <a:ea typeface="メイリオ" panose="020B0604030504040204" pitchFamily="50" charset="-128"/>
              </a:rPr>
              <a:t>事前の本人又は家族の具体的な依頼</a:t>
            </a:r>
            <a:r>
              <a:rPr lang="ja-JP" altLang="en-US" sz="1800" u="sng" dirty="0">
                <a:solidFill>
                  <a:srgbClr val="000000"/>
                </a:solidFill>
                <a:latin typeface="メイリオ" panose="020B0604030504040204" pitchFamily="50" charset="-128"/>
                <a:ea typeface="メイリオ" panose="020B0604030504040204" pitchFamily="50" charset="-128"/>
              </a:rPr>
              <a:t>に基づき</a:t>
            </a:r>
            <a:r>
              <a:rPr lang="ja-JP" altLang="en-US" sz="1800" dirty="0">
                <a:solidFill>
                  <a:srgbClr val="000000"/>
                </a:solidFill>
                <a:latin typeface="メイリオ" panose="020B0604030504040204" pitchFamily="50" charset="-128"/>
                <a:ea typeface="メイリオ" panose="020B0604030504040204" pitchFamily="50" charset="-128"/>
              </a:rPr>
              <a:t>、</a:t>
            </a:r>
            <a:r>
              <a:rPr lang="ja-JP" altLang="en-US" sz="1800" u="sng" dirty="0">
                <a:solidFill>
                  <a:srgbClr val="FF0000"/>
                </a:solidFill>
                <a:latin typeface="メイリオ" panose="020B0604030504040204" pitchFamily="50" charset="-128"/>
                <a:ea typeface="メイリオ" panose="020B0604030504040204" pitchFamily="50" charset="-128"/>
              </a:rPr>
              <a:t>医師の処方</a:t>
            </a:r>
            <a:r>
              <a:rPr lang="ja-JP" altLang="en-US" sz="1800" u="sng" dirty="0">
                <a:solidFill>
                  <a:srgbClr val="000000"/>
                </a:solidFill>
                <a:latin typeface="メイリオ" panose="020B0604030504040204" pitchFamily="50" charset="-128"/>
                <a:ea typeface="メイリオ" panose="020B0604030504040204" pitchFamily="50" charset="-128"/>
              </a:rPr>
              <a:t>を受け</a:t>
            </a:r>
            <a:r>
              <a:rPr lang="ja-JP" altLang="en-US" sz="1800" dirty="0">
                <a:solidFill>
                  <a:srgbClr val="000000"/>
                </a:solidFill>
                <a:latin typeface="メイリオ" panose="020B0604030504040204" pitchFamily="50" charset="-128"/>
                <a:ea typeface="メイリオ" panose="020B0604030504040204" pitchFamily="50" charset="-128"/>
              </a:rPr>
              <a:t>、あらかじめ患者ごとに区分し授与された医薬品について・・・医薬品の使用を介助すること。</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defTabSz="914400" fontAlgn="base">
              <a:lnSpc>
                <a:spcPct val="100000"/>
              </a:lnSpc>
              <a:spcBef>
                <a:spcPct val="50000"/>
              </a:spcBef>
              <a:spcAft>
                <a:spcPct val="0"/>
              </a:spcAft>
              <a:buNone/>
            </a:pPr>
            <a:r>
              <a:rPr lang="ja-JP" altLang="en-US" sz="1600" dirty="0">
                <a:solidFill>
                  <a:srgbClr val="000000"/>
                </a:solidFill>
                <a:latin typeface="メイリオ" panose="020B0604030504040204" pitchFamily="50" charset="-128"/>
                <a:ea typeface="メイリオ" panose="020B0604030504040204" pitchFamily="50" charset="-128"/>
              </a:rPr>
              <a:t>① 患者が入院・入所して治療する必要がなく容態が安定していること。</a:t>
            </a:r>
            <a:endParaRPr lang="en-US" altLang="ja-JP" sz="1600" dirty="0">
              <a:solidFill>
                <a:srgbClr val="000000"/>
              </a:solidFill>
              <a:latin typeface="メイリオ" panose="020B0604030504040204" pitchFamily="50" charset="-128"/>
              <a:ea typeface="メイリオ" panose="020B0604030504040204" pitchFamily="50" charset="-128"/>
            </a:endParaRPr>
          </a:p>
          <a:p>
            <a:pPr marL="0" lvl="0" indent="0" defTabSz="914400" fontAlgn="base">
              <a:lnSpc>
                <a:spcPct val="100000"/>
              </a:lnSpc>
              <a:spcBef>
                <a:spcPct val="0"/>
              </a:spcBef>
              <a:spcAft>
                <a:spcPct val="0"/>
              </a:spcAft>
              <a:buNone/>
            </a:pPr>
            <a:r>
              <a:rPr lang="ja-JP" altLang="en-US" sz="1600" dirty="0">
                <a:solidFill>
                  <a:srgbClr val="000000"/>
                </a:solidFill>
                <a:latin typeface="メイリオ" panose="020B0604030504040204" pitchFamily="50" charset="-128"/>
                <a:ea typeface="メイリオ" panose="020B0604030504040204" pitchFamily="50" charset="-128"/>
              </a:rPr>
              <a:t>② 副作用の危険性や投薬量の調整等のため、医師又は看護職員による連続的な容態</a:t>
            </a:r>
            <a:endParaRPr lang="en-US" altLang="ja-JP" sz="1600" dirty="0">
              <a:solidFill>
                <a:srgbClr val="000000"/>
              </a:solidFill>
              <a:latin typeface="メイリオ" panose="020B0604030504040204" pitchFamily="50" charset="-128"/>
              <a:ea typeface="メイリオ" panose="020B0604030504040204" pitchFamily="50" charset="-128"/>
            </a:endParaRPr>
          </a:p>
          <a:p>
            <a:pPr marL="0" lvl="0" indent="0" defTabSz="914400" fontAlgn="base">
              <a:lnSpc>
                <a:spcPct val="100000"/>
              </a:lnSpc>
              <a:spcBef>
                <a:spcPct val="0"/>
              </a:spcBef>
              <a:spcAft>
                <a:spcPct val="0"/>
              </a:spcAft>
              <a:buNone/>
            </a:pPr>
            <a:r>
              <a:rPr lang="ja-JP" altLang="en-US" sz="1600" dirty="0">
                <a:solidFill>
                  <a:srgbClr val="000000"/>
                </a:solidFill>
                <a:latin typeface="メイリオ" panose="020B0604030504040204" pitchFamily="50" charset="-128"/>
                <a:ea typeface="メイリオ" panose="020B0604030504040204" pitchFamily="50" charset="-128"/>
              </a:rPr>
              <a:t>　の経過観察が必要である場合ではないこと。</a:t>
            </a:r>
            <a:endParaRPr lang="en-US" altLang="ja-JP" sz="1600" dirty="0">
              <a:solidFill>
                <a:srgbClr val="000000"/>
              </a:solidFill>
              <a:latin typeface="メイリオ" panose="020B0604030504040204" pitchFamily="50" charset="-128"/>
              <a:ea typeface="メイリオ" panose="020B0604030504040204" pitchFamily="50" charset="-128"/>
            </a:endParaRPr>
          </a:p>
          <a:p>
            <a:pPr marL="0" lvl="0" indent="0" defTabSz="914400" fontAlgn="base">
              <a:lnSpc>
                <a:spcPct val="100000"/>
              </a:lnSpc>
              <a:spcBef>
                <a:spcPct val="0"/>
              </a:spcBef>
              <a:spcAft>
                <a:spcPct val="0"/>
              </a:spcAft>
              <a:buNone/>
            </a:pPr>
            <a:r>
              <a:rPr lang="ja-JP" altLang="en-US" sz="1600" dirty="0">
                <a:solidFill>
                  <a:srgbClr val="000000"/>
                </a:solidFill>
                <a:latin typeface="メイリオ" panose="020B0604030504040204" pitchFamily="50" charset="-128"/>
                <a:ea typeface="メイリオ" panose="020B0604030504040204" pitchFamily="50" charset="-128"/>
              </a:rPr>
              <a:t>③ 内服薬については誤嚥の可能性、座薬については肛門からの出血の可能性など、</a:t>
            </a:r>
            <a:endParaRPr lang="en-US" altLang="ja-JP" sz="1600" dirty="0">
              <a:solidFill>
                <a:srgbClr val="000000"/>
              </a:solidFill>
              <a:latin typeface="メイリオ" panose="020B0604030504040204" pitchFamily="50" charset="-128"/>
              <a:ea typeface="メイリオ" panose="020B0604030504040204" pitchFamily="50" charset="-128"/>
            </a:endParaRPr>
          </a:p>
          <a:p>
            <a:pPr marL="0" lvl="0" indent="0" defTabSz="914400" fontAlgn="base">
              <a:lnSpc>
                <a:spcPct val="100000"/>
              </a:lnSpc>
              <a:spcBef>
                <a:spcPct val="0"/>
              </a:spcBef>
              <a:spcAft>
                <a:spcPct val="0"/>
              </a:spcAft>
              <a:buNone/>
            </a:pPr>
            <a:r>
              <a:rPr lang="ja-JP" altLang="en-US" sz="1600" dirty="0">
                <a:solidFill>
                  <a:srgbClr val="000000"/>
                </a:solidFill>
                <a:latin typeface="メイリオ" panose="020B0604030504040204" pitchFamily="50" charset="-128"/>
                <a:ea typeface="メイリオ" panose="020B0604030504040204" pitchFamily="50" charset="-128"/>
              </a:rPr>
              <a:t>　当該医薬品の使用の方法そのものについて専門的な配慮が必要な場合ではない</a:t>
            </a:r>
            <a:r>
              <a:rPr lang="ja-JP" altLang="en-US" sz="1600" dirty="0" err="1">
                <a:solidFill>
                  <a:srgbClr val="000000"/>
                </a:solidFill>
                <a:latin typeface="メイリオ" panose="020B0604030504040204" pitchFamily="50" charset="-128"/>
                <a:ea typeface="メイリオ" panose="020B0604030504040204" pitchFamily="50" charset="-128"/>
              </a:rPr>
              <a:t>こ</a:t>
            </a:r>
            <a:endParaRPr lang="en-US" altLang="ja-JP" sz="1600" dirty="0">
              <a:solidFill>
                <a:srgbClr val="000000"/>
              </a:solidFill>
              <a:latin typeface="メイリオ" panose="020B0604030504040204" pitchFamily="50" charset="-128"/>
              <a:ea typeface="メイリオ" panose="020B0604030504040204" pitchFamily="50" charset="-128"/>
            </a:endParaRPr>
          </a:p>
          <a:p>
            <a:pPr marL="0" lvl="0" indent="0" defTabSz="914400" fontAlgn="base">
              <a:lnSpc>
                <a:spcPct val="100000"/>
              </a:lnSpc>
              <a:spcBef>
                <a:spcPct val="0"/>
              </a:spcBef>
              <a:spcAft>
                <a:spcPct val="0"/>
              </a:spcAft>
              <a:buNone/>
            </a:pPr>
            <a:r>
              <a:rPr lang="ja-JP" altLang="en-US" sz="1600" dirty="0">
                <a:solidFill>
                  <a:srgbClr val="000000"/>
                </a:solidFill>
                <a:latin typeface="メイリオ" panose="020B0604030504040204" pitchFamily="50" charset="-128"/>
                <a:ea typeface="メイリオ" panose="020B0604030504040204" pitchFamily="50" charset="-128"/>
              </a:rPr>
              <a:t>　と。</a:t>
            </a:r>
            <a:endParaRPr lang="en-US" altLang="ja-JP" sz="1600" dirty="0">
              <a:solidFill>
                <a:srgbClr val="000000"/>
              </a:solidFill>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7094E753-51CD-6E1E-FCEF-02CFAA7608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6034987"/>
            <a:ext cx="406400" cy="406400"/>
          </a:xfrm>
          <a:prstGeom prst="rect">
            <a:avLst/>
          </a:prstGeom>
        </p:spPr>
      </p:pic>
    </p:spTree>
    <p:extLst>
      <p:ext uri="{BB962C8B-B14F-4D97-AF65-F5344CB8AC3E}">
        <p14:creationId xmlns:p14="http://schemas.microsoft.com/office/powerpoint/2010/main" val="334747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77888" y="1441773"/>
            <a:ext cx="8229600" cy="2434533"/>
          </a:xfrm>
        </p:spPr>
        <p:txBody>
          <a:bodyPr/>
          <a:lstStyle/>
          <a:p>
            <a:pPr marL="0" lvl="0" indent="0" eaLnBrk="1" hangingPunct="1">
              <a:spcBef>
                <a:spcPts val="480"/>
              </a:spcBef>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kern="1200" dirty="0">
                <a:solidFill>
                  <a:srgbClr val="000000"/>
                </a:solidFill>
                <a:latin typeface="メイリオ" panose="020B0604030504040204" pitchFamily="50" charset="-128"/>
                <a:ea typeface="メイリオ" panose="020B0604030504040204" pitchFamily="50" charset="-128"/>
              </a:rPr>
              <a:t>病状が不安定であること等により専門的な管理が必要な場合には、</a:t>
            </a:r>
            <a:endParaRPr lang="en-US" altLang="ja-JP" sz="2000" kern="1200" dirty="0">
              <a:solidFill>
                <a:srgbClr val="000000"/>
              </a:solidFill>
              <a:latin typeface="メイリオ" panose="020B0604030504040204" pitchFamily="50" charset="-128"/>
              <a:ea typeface="メイリオ" panose="020B0604030504040204" pitchFamily="50" charset="-128"/>
            </a:endParaRPr>
          </a:p>
          <a:p>
            <a:pPr marL="0" lvl="0" indent="0" eaLnBrk="1" hangingPunct="1">
              <a:spcBef>
                <a:spcPts val="480"/>
              </a:spcBef>
              <a:buNone/>
            </a:pPr>
            <a:r>
              <a:rPr lang="ja-JP" altLang="en-US" sz="2000" kern="1200" dirty="0">
                <a:solidFill>
                  <a:srgbClr val="FF0000"/>
                </a:solidFill>
                <a:latin typeface="メイリオ" panose="020B0604030504040204" pitchFamily="50" charset="-128"/>
                <a:ea typeface="メイリオ" panose="020B0604030504040204" pitchFamily="50" charset="-128"/>
              </a:rPr>
              <a:t>　 医行為であるとされる場合もあり得る。</a:t>
            </a:r>
            <a:endParaRPr lang="en-US" altLang="ja-JP" sz="2000" kern="1200" dirty="0">
              <a:solidFill>
                <a:srgbClr val="FF0000"/>
              </a:solidFill>
              <a:latin typeface="メイリオ" panose="020B0604030504040204" pitchFamily="50" charset="-128"/>
              <a:ea typeface="メイリオ" panose="020B0604030504040204" pitchFamily="50" charset="-128"/>
            </a:endParaRPr>
          </a:p>
          <a:p>
            <a:pPr marL="354013" lvl="0" indent="-354013" eaLnBrk="1" hangingPunct="1">
              <a:spcBef>
                <a:spcPct val="50000"/>
              </a:spcBef>
              <a:buNone/>
            </a:pPr>
            <a:r>
              <a:rPr lang="ja-JP" altLang="en-US" sz="2000" kern="1200" dirty="0">
                <a:latin typeface="メイリオ" panose="020B0604030504040204" pitchFamily="50" charset="-128"/>
                <a:ea typeface="メイリオ" panose="020B0604030504040204" pitchFamily="50" charset="-128"/>
              </a:rPr>
              <a:t>■ </a:t>
            </a:r>
            <a:r>
              <a:rPr lang="ja-JP" altLang="en-US" sz="2000" kern="1200" dirty="0">
                <a:solidFill>
                  <a:srgbClr val="000000"/>
                </a:solidFill>
                <a:latin typeface="メイリオ" panose="020B0604030504040204" pitchFamily="50" charset="-128"/>
                <a:ea typeface="メイリオ" panose="020B0604030504040204" pitchFamily="50" charset="-128"/>
              </a:rPr>
              <a:t>福祉施設等においては、</a:t>
            </a:r>
            <a:r>
              <a:rPr lang="ja-JP" altLang="en-US" sz="2000" kern="1200" dirty="0">
                <a:solidFill>
                  <a:srgbClr val="FF0000"/>
                </a:solidFill>
                <a:latin typeface="メイリオ" panose="020B0604030504040204" pitchFamily="50" charset="-128"/>
                <a:ea typeface="メイリオ" panose="020B0604030504040204" pitchFamily="50" charset="-128"/>
              </a:rPr>
              <a:t>看護職員によって実施されることが望</a:t>
            </a:r>
            <a:r>
              <a:rPr lang="ja-JP" altLang="en-US" sz="2000" kern="1200" dirty="0" err="1">
                <a:solidFill>
                  <a:srgbClr val="FF0000"/>
                </a:solidFill>
                <a:latin typeface="メイリオ" panose="020B0604030504040204" pitchFamily="50" charset="-128"/>
                <a:ea typeface="メイリオ" panose="020B0604030504040204" pitchFamily="50" charset="-128"/>
              </a:rPr>
              <a:t>ま</a:t>
            </a:r>
            <a:r>
              <a:rPr lang="ja-JP" altLang="en-US" sz="2000" kern="1200" dirty="0">
                <a:solidFill>
                  <a:srgbClr val="FF0000"/>
                </a:solidFill>
                <a:latin typeface="メイリオ" panose="020B0604030504040204" pitchFamily="50" charset="-128"/>
                <a:ea typeface="メイリオ" panose="020B0604030504040204" pitchFamily="50" charset="-128"/>
              </a:rPr>
              <a:t>　   しく</a:t>
            </a:r>
            <a:r>
              <a:rPr lang="ja-JP" altLang="en-US" sz="2000" kern="1200" dirty="0">
                <a:solidFill>
                  <a:srgbClr val="000000"/>
                </a:solidFill>
                <a:latin typeface="メイリオ" panose="020B0604030504040204" pitchFamily="50" charset="-128"/>
                <a:ea typeface="メイリオ" panose="020B0604030504040204" pitchFamily="50" charset="-128"/>
              </a:rPr>
              <a:t>、また、その配置がある場合には、その指導の下で実施されるべきである。</a:t>
            </a:r>
            <a:endParaRPr lang="en-US" altLang="ja-JP" sz="2000" kern="1200" dirty="0">
              <a:solidFill>
                <a:srgbClr val="000000"/>
              </a:solidFill>
              <a:latin typeface="メイリオ" panose="020B0604030504040204" pitchFamily="50" charset="-128"/>
              <a:ea typeface="メイリオ" panose="020B0604030504040204" pitchFamily="50" charset="-128"/>
            </a:endParaRPr>
          </a:p>
          <a:p>
            <a:pPr marL="0" lvl="0" indent="0" eaLnBrk="1" hangingPunct="1">
              <a:spcBef>
                <a:spcPts val="480"/>
              </a:spcBef>
              <a:buNone/>
            </a:pPr>
            <a:endParaRPr lang="en-US" altLang="ja-JP" sz="2000" kern="1200" dirty="0">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a:t>
            </a:r>
            <a:r>
              <a:rPr lang="en-US" altLang="ja-JP" sz="2400" kern="0" dirty="0">
                <a:solidFill>
                  <a:schemeClr val="bg1"/>
                </a:solidFill>
                <a:latin typeface="メイリオ" panose="020B0604030504040204" pitchFamily="50" charset="-128"/>
                <a:ea typeface="メイリオ" panose="020B0604030504040204" pitchFamily="50" charset="-128"/>
              </a:rPr>
              <a:t>38</a:t>
            </a:r>
            <a:r>
              <a:rPr lang="ja-JP" altLang="en-US" sz="2400" kern="0" dirty="0">
                <a:solidFill>
                  <a:schemeClr val="bg1"/>
                </a:solidFill>
                <a:latin typeface="メイリオ" panose="020B0604030504040204" pitchFamily="50" charset="-128"/>
                <a:ea typeface="メイリオ" panose="020B0604030504040204" pitchFamily="50" charset="-128"/>
              </a:rPr>
              <a:t>）</a:t>
            </a:r>
          </a:p>
        </p:txBody>
      </p:sp>
      <p:sp>
        <p:nvSpPr>
          <p:cNvPr id="9" name="テキスト ボックス 8"/>
          <p:cNvSpPr txBox="1"/>
          <p:nvPr/>
        </p:nvSpPr>
        <p:spPr>
          <a:xfrm>
            <a:off x="477888" y="3619721"/>
            <a:ext cx="8208912" cy="2431435"/>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事前に本人又は家族から依頼があったことが確認できない。</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医師、歯科医師、看護師が</a:t>
            </a:r>
            <a:r>
              <a:rPr lang="en-US" altLang="ja-JP" sz="2000" kern="0" dirty="0">
                <a:solidFill>
                  <a:srgbClr val="000000"/>
                </a:solidFill>
                <a:latin typeface="メイリオ" panose="020B0604030504040204" pitchFamily="50" charset="-128"/>
                <a:ea typeface="メイリオ" panose="020B0604030504040204" pitchFamily="50" charset="-128"/>
              </a:rPr>
              <a:t>3</a:t>
            </a:r>
            <a:r>
              <a:rPr lang="ja-JP" altLang="en-US" sz="2000" kern="0" dirty="0">
                <a:solidFill>
                  <a:srgbClr val="000000"/>
                </a:solidFill>
                <a:latin typeface="メイリオ" panose="020B0604030504040204" pitchFamily="50" charset="-128"/>
                <a:ea typeface="メイリオ" panose="020B0604030504040204" pitchFamily="50" charset="-128"/>
              </a:rPr>
              <a:t>要件を満たしていると確認したことが確認できない。</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同意書はあるが、入所時に退所までの期間で同意をとっており、更新されていない。（同意のあった内容に変更がある場合には同意を取り直すこと）</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B24FD7BF-73BA-14A4-DA10-A6C6FDFD54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6051156"/>
            <a:ext cx="406400" cy="406400"/>
          </a:xfrm>
          <a:prstGeom prst="rect">
            <a:avLst/>
          </a:prstGeom>
        </p:spPr>
      </p:pic>
    </p:spTree>
    <p:extLst>
      <p:ext uri="{BB962C8B-B14F-4D97-AF65-F5344CB8AC3E}">
        <p14:creationId xmlns:p14="http://schemas.microsoft.com/office/powerpoint/2010/main" val="8744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297458"/>
            <a:ext cx="8499987" cy="4090087"/>
          </a:xfrm>
        </p:spPr>
        <p:txBody>
          <a:bodyPr>
            <a:noAutofit/>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④ 従業者に対し、身体的拘束等の適正化のための研修を定期的に実施</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すること。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定期的な教育</a:t>
            </a:r>
            <a:r>
              <a:rPr lang="ja-JP" altLang="en-US" sz="2000" dirty="0">
                <a:solidFill>
                  <a:srgbClr val="FF0000"/>
                </a:solidFill>
                <a:latin typeface="メイリオ" panose="020B0604030504040204" pitchFamily="50" charset="-128"/>
                <a:ea typeface="メイリオ" panose="020B0604030504040204" pitchFamily="50" charset="-128"/>
              </a:rPr>
              <a:t>（年</a:t>
            </a:r>
            <a:r>
              <a:rPr lang="en-US" altLang="ja-JP" sz="2000" dirty="0">
                <a:solidFill>
                  <a:srgbClr val="FF0000"/>
                </a:solidFill>
                <a:latin typeface="メイリオ" panose="020B0604030504040204" pitchFamily="50" charset="-128"/>
                <a:ea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rPr>
              <a:t>回以上）</a:t>
            </a:r>
            <a:r>
              <a:rPr lang="ja-JP" altLang="en-US" sz="2000" dirty="0">
                <a:latin typeface="メイリオ" panose="020B0604030504040204" pitchFamily="50" charset="-128"/>
                <a:ea typeface="メイリオ" panose="020B0604030504040204" pitchFamily="50" charset="-128"/>
              </a:rPr>
              <a:t>及び</a:t>
            </a:r>
            <a:r>
              <a:rPr lang="ja-JP" altLang="en-US" sz="2000" dirty="0">
                <a:solidFill>
                  <a:srgbClr val="FF0000"/>
                </a:solidFill>
                <a:latin typeface="メイリオ" panose="020B0604030504040204" pitchFamily="50" charset="-128"/>
                <a:ea typeface="メイリオ" panose="020B0604030504040204" pitchFamily="50" charset="-128"/>
              </a:rPr>
              <a:t>新規採用時</a:t>
            </a:r>
            <a:r>
              <a:rPr lang="ja-JP" altLang="en-US" sz="2000" dirty="0">
                <a:latin typeface="メイリオ" panose="020B0604030504040204" pitchFamily="50" charset="-128"/>
                <a:ea typeface="メイリオ" panose="020B0604030504040204" pitchFamily="50" charset="-128"/>
              </a:rPr>
              <a:t>には必ず実施すること。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研修の</a:t>
            </a:r>
            <a:r>
              <a:rPr lang="ja-JP" altLang="en-US" sz="2000" dirty="0">
                <a:solidFill>
                  <a:srgbClr val="FF0000"/>
                </a:solidFill>
                <a:latin typeface="メイリオ" panose="020B0604030504040204" pitchFamily="50" charset="-128"/>
                <a:ea typeface="メイリオ" panose="020B0604030504040204" pitchFamily="50" charset="-128"/>
              </a:rPr>
              <a:t>実施内容</a:t>
            </a:r>
            <a:r>
              <a:rPr lang="ja-JP" altLang="en-US" sz="2000" dirty="0">
                <a:latin typeface="メイリオ" panose="020B0604030504040204" pitchFamily="50" charset="-128"/>
                <a:ea typeface="メイリオ" panose="020B0604030504040204" pitchFamily="50" charset="-128"/>
              </a:rPr>
              <a:t>についても</a:t>
            </a:r>
            <a:r>
              <a:rPr lang="ja-JP" altLang="en-US" sz="2000" dirty="0">
                <a:solidFill>
                  <a:srgbClr val="FF0000"/>
                </a:solidFill>
                <a:latin typeface="メイリオ" panose="020B0604030504040204" pitchFamily="50" charset="-128"/>
                <a:ea typeface="メイリオ" panose="020B0604030504040204" pitchFamily="50" charset="-128"/>
              </a:rPr>
              <a:t>記録</a:t>
            </a:r>
            <a:r>
              <a:rPr lang="ja-JP" altLang="en-US" sz="2000" dirty="0">
                <a:latin typeface="メイリオ" panose="020B0604030504040204" pitchFamily="50" charset="-128"/>
                <a:ea typeface="メイリオ" panose="020B0604030504040204" pitchFamily="50" charset="-128"/>
              </a:rPr>
              <a:t>することが必要。</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18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⑤身体的拘束等の適正化のための対策を検討する委員会を</a:t>
            </a:r>
            <a:r>
              <a:rPr lang="en-US" altLang="ja-JP" sz="2000" dirty="0">
                <a:latin typeface="メイリオ" panose="020B0604030504040204" pitchFamily="50" charset="-128"/>
                <a:ea typeface="メイリオ" panose="020B0604030504040204" pitchFamily="50" charset="-128"/>
              </a:rPr>
              <a:t>3</a:t>
            </a:r>
            <a:r>
              <a:rPr lang="ja-JP" altLang="en-US" sz="2000" dirty="0">
                <a:latin typeface="メイリオ" panose="020B0604030504040204" pitchFamily="50" charset="-128"/>
                <a:ea typeface="メイリオ" panose="020B0604030504040204" pitchFamily="50" charset="-128"/>
              </a:rPr>
              <a:t>月に</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回以上　</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開催するとともに、その結果について介護職員その他の従業者に周知</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徹底を図ること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18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18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18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a:xfrm>
            <a:off x="6457950" y="6304235"/>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処遇に関するもの（３）</a:t>
            </a:r>
          </a:p>
        </p:txBody>
      </p:sp>
      <p:sp>
        <p:nvSpPr>
          <p:cNvPr id="7" name="テキスト ボックス 6"/>
          <p:cNvSpPr txBox="1"/>
          <p:nvPr/>
        </p:nvSpPr>
        <p:spPr>
          <a:xfrm>
            <a:off x="457199" y="5387543"/>
            <a:ext cx="820891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委員会の議事録が従業者に回覧されているが周知の内容が不十分。</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CE75F76-EDEA-866A-F715-22594215997C}"/>
              </a:ext>
            </a:extLst>
          </p:cNvPr>
          <p:cNvSpPr txBox="1"/>
          <p:nvPr/>
        </p:nvSpPr>
        <p:spPr>
          <a:xfrm>
            <a:off x="457199" y="2957780"/>
            <a:ext cx="820891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新規採用時に研修が実施されていない。記録が残されていない。</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9E3916F7-5037-D1B1-0008-579944273D0A}"/>
              </a:ext>
            </a:extLst>
          </p:cNvPr>
          <p:cNvPicPr>
            <a:picLocks noChangeAspect="1"/>
          </p:cNvPicPr>
          <p:nvPr>
            <a:audioFile r:link="rId2"/>
            <p:extLst>
              <p:ext uri="{DAA4B4D4-6D71-4841-9C94-3DE7FCFB9230}">
                <p14:media xmlns:p14="http://schemas.microsoft.com/office/powerpoint/2010/main" r:embed="rId1">
                  <p14:fade in="3000"/>
                </p14:media>
              </p:ext>
            </p:extLst>
          </p:nvPr>
        </p:nvPicPr>
        <p:blipFill>
          <a:blip r:embed="rId5"/>
          <a:stretch>
            <a:fillRect/>
          </a:stretch>
        </p:blipFill>
        <p:spPr>
          <a:xfrm>
            <a:off x="213517" y="5913302"/>
            <a:ext cx="487363" cy="487363"/>
          </a:xfrm>
          <a:prstGeom prst="rect">
            <a:avLst/>
          </a:prstGeom>
        </p:spPr>
      </p:pic>
    </p:spTree>
    <p:extLst>
      <p:ext uri="{BB962C8B-B14F-4D97-AF65-F5344CB8AC3E}">
        <p14:creationId xmlns:p14="http://schemas.microsoft.com/office/powerpoint/2010/main" val="30647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301726"/>
            <a:ext cx="8499987" cy="3583426"/>
          </a:xfrm>
        </p:spPr>
        <p:txBody>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⑥身体拘束を行う場合には、その態様及び時間、その際の入所者の心身</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の状況並びに緊急やむを得ない理由を記録しなければならない。</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利用者本人や家族に対して、</a:t>
            </a:r>
            <a:r>
              <a:rPr lang="ja-JP" altLang="en-US" sz="2000" dirty="0">
                <a:solidFill>
                  <a:srgbClr val="FF0000"/>
                </a:solidFill>
                <a:latin typeface="メイリオ" panose="020B0604030504040204" pitchFamily="50" charset="-128"/>
                <a:ea typeface="メイリオ" panose="020B0604030504040204" pitchFamily="50" charset="-128"/>
              </a:rPr>
              <a:t>身体拘束の内容</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目的</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理由</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拘束の時間</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時間帯</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期間</a:t>
            </a:r>
            <a:r>
              <a:rPr lang="ja-JP" altLang="en-US" sz="2000" dirty="0">
                <a:latin typeface="メイリオ" panose="020B0604030504040204" pitchFamily="50" charset="-128"/>
                <a:ea typeface="メイリオ" panose="020B0604030504040204" pitchFamily="50" charset="-128"/>
              </a:rPr>
              <a:t>等をできる限り詳細に説明し、十分な理解を得るよう努める。その際には、施設長や医師、その他の現場の責任者から説明を行うなど、説明手続きや説明者について事前に明文化しておく。仮に、事前に身体拘束について施設としての考え方を利用者や家族に説明し、理解を得ている場合であっても、実際に身体拘束を行う時点で、必ず個別に説明を行う。</a:t>
            </a:r>
            <a:br>
              <a:rPr lang="ja-JP" altLang="en-US" sz="2000" dirty="0">
                <a:latin typeface="メイリオ" panose="020B0604030504040204" pitchFamily="50" charset="-128"/>
                <a:ea typeface="メイリオ" panose="020B0604030504040204" pitchFamily="50" charset="-128"/>
              </a:rPr>
            </a:b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処遇に関するもの（４）</a:t>
            </a:r>
          </a:p>
        </p:txBody>
      </p:sp>
      <p:sp>
        <p:nvSpPr>
          <p:cNvPr id="7" name="テキスト ボックス 6"/>
          <p:cNvSpPr txBox="1"/>
          <p:nvPr/>
        </p:nvSpPr>
        <p:spPr>
          <a:xfrm>
            <a:off x="301368" y="4692112"/>
            <a:ext cx="8541264" cy="1446550"/>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身体的拘束等の実施に当たって組織等として</a:t>
            </a:r>
            <a:r>
              <a:rPr lang="en-US" altLang="ja-JP" sz="2000" kern="0" dirty="0">
                <a:solidFill>
                  <a:srgbClr val="000000"/>
                </a:solidFill>
                <a:latin typeface="メイリオ" panose="020B0604030504040204" pitchFamily="50" charset="-128"/>
                <a:ea typeface="メイリオ" panose="020B0604030504040204" pitchFamily="50" charset="-128"/>
              </a:rPr>
              <a:t>3</a:t>
            </a:r>
            <a:r>
              <a:rPr lang="ja-JP" altLang="en-US" sz="2000" kern="0" dirty="0">
                <a:solidFill>
                  <a:srgbClr val="000000"/>
                </a:solidFill>
                <a:latin typeface="メイリオ" panose="020B0604030504040204" pitchFamily="50" charset="-128"/>
                <a:ea typeface="メイリオ" panose="020B0604030504040204" pitchFamily="50" charset="-128"/>
              </a:rPr>
              <a:t>要件（切迫性、非代替性、一時性）の確認等の手続きを行った記録が乏しい。</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やむを得ず身体拘束を行う際の入所者の心身の状況の記録が乏しい。</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B2E958D8-5C5D-3BB9-9FA7-B4318754E273}"/>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186814" y="6006510"/>
            <a:ext cx="487363" cy="487363"/>
          </a:xfrm>
          <a:prstGeom prst="rect">
            <a:avLst/>
          </a:prstGeom>
        </p:spPr>
      </p:pic>
    </p:spTree>
    <p:extLst>
      <p:ext uri="{BB962C8B-B14F-4D97-AF65-F5344CB8AC3E}">
        <p14:creationId xmlns:p14="http://schemas.microsoft.com/office/powerpoint/2010/main" val="212217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A9F1A-E656-9209-142C-C127A682528D}"/>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DFAA50C5-9C17-EAC6-EC47-9038A339089E}"/>
              </a:ext>
            </a:extLst>
          </p:cNvPr>
          <p:cNvSpPr>
            <a:spLocks noGrp="1"/>
          </p:cNvSpPr>
          <p:nvPr>
            <p:ph idx="1"/>
          </p:nvPr>
        </p:nvSpPr>
        <p:spPr>
          <a:xfrm>
            <a:off x="457199" y="1301726"/>
            <a:ext cx="8499987" cy="4879618"/>
          </a:xfrm>
        </p:spPr>
        <p:txBody>
          <a:bodyPr>
            <a:normAutofit/>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⑦身体拘束廃止未実施減算</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事業所（施設）において身体的拘束等が行われていた場合ではなく、各サービス（施設）基準における記録</a:t>
            </a:r>
            <a:r>
              <a:rPr lang="en-US" altLang="ja-JP" sz="16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を行っていない場合及び同条に規定する措置</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２</a:t>
            </a:r>
            <a:r>
              <a:rPr lang="ja-JP" altLang="en-US" sz="2000" dirty="0">
                <a:latin typeface="メイリオ" panose="020B0604030504040204" pitchFamily="50" charset="-128"/>
                <a:ea typeface="メイリオ" panose="020B0604030504040204" pitchFamily="50" charset="-128"/>
              </a:rPr>
              <a:t>を講じていない場合に、利用者（入所者）全員について所定単位数から減算することとなる。　</a:t>
            </a:r>
            <a:endParaRPr lang="en-US" altLang="ja-JP" sz="2000" dirty="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具体的には、</a:t>
            </a:r>
            <a:r>
              <a:rPr lang="ja-JP" altLang="en-US" sz="2000" dirty="0">
                <a:solidFill>
                  <a:srgbClr val="FF0000"/>
                </a:solidFill>
                <a:latin typeface="メイリオ" panose="020B0604030504040204" pitchFamily="50" charset="-128"/>
                <a:ea typeface="メイリオ" panose="020B0604030504040204" pitchFamily="50" charset="-128"/>
              </a:rPr>
              <a:t>記録を行っていない</a:t>
            </a:r>
            <a:r>
              <a:rPr lang="ja-JP" altLang="en-US" sz="2000" dirty="0">
                <a:latin typeface="メイリオ" panose="020B0604030504040204" pitchFamily="50" charset="-128"/>
                <a:ea typeface="メイリオ" panose="020B0604030504040204" pitchFamily="50" charset="-128"/>
              </a:rPr>
              <a:t>、身体的拘束等の適正化のための対策を検討する</a:t>
            </a:r>
            <a:r>
              <a:rPr lang="ja-JP" altLang="en-US" sz="2000" dirty="0">
                <a:solidFill>
                  <a:srgbClr val="FF0000"/>
                </a:solidFill>
                <a:latin typeface="メイリオ" panose="020B0604030504040204" pitchFamily="50" charset="-128"/>
                <a:ea typeface="メイリオ" panose="020B0604030504040204" pitchFamily="50" charset="-128"/>
              </a:rPr>
              <a:t>委員会を３月に１回以上開催していない</a:t>
            </a:r>
            <a:r>
              <a:rPr lang="ja-JP" altLang="en-US" sz="2000" dirty="0">
                <a:latin typeface="メイリオ" panose="020B0604030504040204" pitchFamily="50" charset="-128"/>
                <a:ea typeface="メイリオ" panose="020B0604030504040204" pitchFamily="50" charset="-128"/>
              </a:rPr>
              <a:t>、身体的拘束等の適正化のための</a:t>
            </a:r>
            <a:r>
              <a:rPr lang="ja-JP" altLang="en-US" sz="2000" dirty="0">
                <a:solidFill>
                  <a:srgbClr val="FF0000"/>
                </a:solidFill>
                <a:latin typeface="メイリオ" panose="020B0604030504040204" pitchFamily="50" charset="-128"/>
                <a:ea typeface="メイリオ" panose="020B0604030504040204" pitchFamily="50" charset="-128"/>
              </a:rPr>
              <a:t>指針を整備していない</a:t>
            </a:r>
            <a:r>
              <a:rPr lang="ja-JP" altLang="en-US" sz="2000" dirty="0">
                <a:latin typeface="メイリオ" panose="020B0604030504040204" pitchFamily="50" charset="-128"/>
                <a:ea typeface="メイリオ" panose="020B0604030504040204" pitchFamily="50" charset="-128"/>
              </a:rPr>
              <a:t>又は身体的拘束等の適正化のための</a:t>
            </a:r>
            <a:r>
              <a:rPr lang="ja-JP" altLang="en-US" sz="2000" dirty="0">
                <a:solidFill>
                  <a:srgbClr val="FF0000"/>
                </a:solidFill>
                <a:latin typeface="メイリオ" panose="020B0604030504040204" pitchFamily="50" charset="-128"/>
                <a:ea typeface="メイリオ" panose="020B0604030504040204" pitchFamily="50" charset="-128"/>
              </a:rPr>
              <a:t>定期的な研修を実施していない</a:t>
            </a:r>
            <a:r>
              <a:rPr lang="ja-JP" altLang="en-US" sz="2000" dirty="0">
                <a:latin typeface="メイリオ" panose="020B0604030504040204" pitchFamily="50" charset="-128"/>
                <a:ea typeface="メイリオ" panose="020B0604030504040204" pitchFamily="50" charset="-128"/>
              </a:rPr>
              <a:t>事実が生じた場合、速やかに改善計画を都道府県知事に提出した後、事実が生じた月から３月後に改善計画に基づく改善状況を都道府県知事に報告することとし、事実が生じた月の翌月から改善が認められた月までの間について、入所者全員について所定単位数から減算することとする。</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83647E12-8F4E-2346-F767-37735C4E4B6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B61FE237-08B7-5F5F-BF22-38F834ACA2EF}"/>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処遇に関するもの（５）</a:t>
            </a:r>
          </a:p>
        </p:txBody>
      </p:sp>
      <p:pic>
        <p:nvPicPr>
          <p:cNvPr id="2" name="録音したサウンド">
            <a:hlinkClick r:id="" action="ppaction://media"/>
            <a:extLst>
              <a:ext uri="{FF2B5EF4-FFF2-40B4-BE49-F238E27FC236}">
                <a16:creationId xmlns:a16="http://schemas.microsoft.com/office/drawing/2014/main" id="{9D879DB1-E558-4F3A-4C43-0C1DD7D66353}"/>
              </a:ext>
            </a:extLst>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213517" y="5884953"/>
            <a:ext cx="487363" cy="487363"/>
          </a:xfrm>
          <a:prstGeom prst="rect">
            <a:avLst/>
          </a:prstGeom>
        </p:spPr>
      </p:pic>
    </p:spTree>
    <p:extLst>
      <p:ext uri="{BB962C8B-B14F-4D97-AF65-F5344CB8AC3E}">
        <p14:creationId xmlns:p14="http://schemas.microsoft.com/office/powerpoint/2010/main" val="408361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8EDD9-2762-68C0-EBE7-1C8FB4A81AD1}"/>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EEE32073-7BD7-669C-537E-B75C913C3435}"/>
              </a:ext>
            </a:extLst>
          </p:cNvPr>
          <p:cNvSpPr>
            <a:spLocks noGrp="1"/>
          </p:cNvSpPr>
          <p:nvPr>
            <p:ph idx="1"/>
          </p:nvPr>
        </p:nvSpPr>
        <p:spPr>
          <a:xfrm>
            <a:off x="457200" y="1301726"/>
            <a:ext cx="8229600" cy="5720866"/>
          </a:xfrm>
        </p:spPr>
        <p:txBody>
          <a:bodyPr>
            <a:normAutofit/>
          </a:bodyPr>
          <a:lstStyle/>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１）各サービス（施設）基準における記録</a:t>
            </a:r>
            <a:endParaRPr lang="en-US" altLang="ja-JP" sz="2000" dirty="0">
              <a:latin typeface="メイリオ" panose="020B0604030504040204" pitchFamily="50" charset="-128"/>
              <a:ea typeface="メイリオ" panose="020B0604030504040204" pitchFamily="50" charset="-128"/>
            </a:endParaRPr>
          </a:p>
          <a:p>
            <a:pPr marL="0" indent="0">
              <a:buClr>
                <a:srgbClr val="000000"/>
              </a:buClr>
              <a:buNone/>
            </a:pPr>
            <a:r>
              <a:rPr lang="ja-JP" altLang="en-US" sz="1800" dirty="0">
                <a:latin typeface="メイリオ" panose="020B0604030504040204" pitchFamily="50" charset="-128"/>
                <a:ea typeface="メイリオ" panose="020B0604030504040204" pitchFamily="50" charset="-128"/>
              </a:rPr>
              <a:t>　（短期）居宅サービス基準第</a:t>
            </a:r>
            <a:r>
              <a:rPr lang="en-US" altLang="ja-JP" sz="1800" dirty="0">
                <a:latin typeface="メイリオ" panose="020B0604030504040204" pitchFamily="50" charset="-128"/>
                <a:ea typeface="メイリオ" panose="020B0604030504040204" pitchFamily="50" charset="-128"/>
              </a:rPr>
              <a:t>128</a:t>
            </a:r>
            <a:r>
              <a:rPr lang="ja-JP" altLang="en-US" sz="1800" dirty="0">
                <a:latin typeface="メイリオ" panose="020B0604030504040204" pitchFamily="50" charset="-128"/>
                <a:ea typeface="メイリオ" panose="020B0604030504040204" pitchFamily="50" charset="-128"/>
              </a:rPr>
              <a:t>条第５項の記録</a:t>
            </a:r>
            <a:endParaRPr lang="en-US" altLang="ja-JP" sz="1800" dirty="0">
              <a:latin typeface="メイリオ" panose="020B0604030504040204" pitchFamily="50" charset="-128"/>
              <a:ea typeface="メイリオ" panose="020B0604030504040204" pitchFamily="50" charset="-128"/>
            </a:endParaRPr>
          </a:p>
          <a:p>
            <a:pPr marL="0" indent="0">
              <a:buClr>
                <a:srgbClr val="000000"/>
              </a:buClr>
              <a:buNone/>
            </a:pPr>
            <a:r>
              <a:rPr lang="ja-JP" altLang="en-US" sz="1800" dirty="0">
                <a:latin typeface="メイリオ" panose="020B0604030504040204" pitchFamily="50" charset="-128"/>
                <a:ea typeface="メイリオ" panose="020B0604030504040204" pitchFamily="50" charset="-128"/>
              </a:rPr>
              <a:t>　　　　（同条第４項に規定する身体的拘束等を行う場合の記録）</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（特定）居宅サービス基準第</a:t>
            </a:r>
            <a:r>
              <a:rPr lang="en-US" altLang="ja-JP" sz="1800" dirty="0">
                <a:latin typeface="メイリオ" panose="020B0604030504040204" pitchFamily="50" charset="-128"/>
                <a:ea typeface="メイリオ" panose="020B0604030504040204" pitchFamily="50" charset="-128"/>
              </a:rPr>
              <a:t>183</a:t>
            </a:r>
            <a:r>
              <a:rPr lang="ja-JP" altLang="en-US" sz="1800" dirty="0">
                <a:latin typeface="メイリオ" panose="020B0604030504040204" pitchFamily="50" charset="-128"/>
                <a:ea typeface="メイリオ" panose="020B0604030504040204" pitchFamily="50" charset="-128"/>
              </a:rPr>
              <a:t>条第５項の記録</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（同条第４項に規定する身体的拘束等を行う場合の記録）</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（特養）指定介護老人福祉施設基準第</a:t>
            </a:r>
            <a:r>
              <a:rPr lang="en-US" altLang="ja-JP" sz="1800" dirty="0">
                <a:latin typeface="メイリオ" panose="020B0604030504040204" pitchFamily="50" charset="-128"/>
                <a:ea typeface="メイリオ" panose="020B0604030504040204" pitchFamily="50" charset="-128"/>
              </a:rPr>
              <a:t>11</a:t>
            </a:r>
            <a:r>
              <a:rPr lang="ja-JP" altLang="en-US" sz="1800" dirty="0">
                <a:latin typeface="メイリオ" panose="020B0604030504040204" pitchFamily="50" charset="-128"/>
                <a:ea typeface="メイリオ" panose="020B0604030504040204" pitchFamily="50" charset="-128"/>
              </a:rPr>
              <a:t>条第５項又は第</a:t>
            </a:r>
            <a:r>
              <a:rPr lang="en-US" altLang="ja-JP" sz="1800" dirty="0">
                <a:latin typeface="メイリオ" panose="020B0604030504040204" pitchFamily="50" charset="-128"/>
                <a:ea typeface="メイリオ" panose="020B0604030504040204" pitchFamily="50" charset="-128"/>
              </a:rPr>
              <a:t>42</a:t>
            </a:r>
            <a:r>
              <a:rPr lang="ja-JP" altLang="en-US" sz="1800" dirty="0">
                <a:latin typeface="メイリオ" panose="020B0604030504040204" pitchFamily="50" charset="-128"/>
                <a:ea typeface="メイリオ" panose="020B0604030504040204" pitchFamily="50" charset="-128"/>
              </a:rPr>
              <a:t>条第７項の記録</a:t>
            </a:r>
            <a:endParaRPr lang="en-US" altLang="ja-JP" sz="1800" dirty="0">
              <a:latin typeface="メイリオ" panose="020B0604030504040204" pitchFamily="50" charset="-128"/>
              <a:ea typeface="メイリオ" panose="020B0604030504040204" pitchFamily="50" charset="-128"/>
            </a:endParaRPr>
          </a:p>
          <a:p>
            <a:pPr marL="1168400" lvl="0" indent="-266700">
              <a:buClr>
                <a:srgbClr val="000000"/>
              </a:buClr>
              <a:buNone/>
            </a:pPr>
            <a:r>
              <a:rPr lang="ja-JP" altLang="en-US" sz="1800" dirty="0">
                <a:latin typeface="メイリオ" panose="020B0604030504040204" pitchFamily="50" charset="-128"/>
                <a:ea typeface="メイリオ" panose="020B0604030504040204" pitchFamily="50" charset="-128"/>
              </a:rPr>
              <a:t>（指定介護老人福祉施設基準第</a:t>
            </a:r>
            <a:r>
              <a:rPr lang="en-US" altLang="ja-JP" sz="1800" dirty="0">
                <a:latin typeface="メイリオ" panose="020B0604030504040204" pitchFamily="50" charset="-128"/>
                <a:ea typeface="メイリオ" panose="020B0604030504040204" pitchFamily="50" charset="-128"/>
              </a:rPr>
              <a:t>11</a:t>
            </a:r>
            <a:r>
              <a:rPr lang="ja-JP" altLang="en-US" sz="1800" dirty="0">
                <a:latin typeface="メイリオ" panose="020B0604030504040204" pitchFamily="50" charset="-128"/>
                <a:ea typeface="メイリオ" panose="020B0604030504040204" pitchFamily="50" charset="-128"/>
              </a:rPr>
              <a:t>条第４項又は第</a:t>
            </a:r>
            <a:r>
              <a:rPr lang="en-US" altLang="ja-JP" sz="1800" dirty="0">
                <a:latin typeface="メイリオ" panose="020B0604030504040204" pitchFamily="50" charset="-128"/>
                <a:ea typeface="メイリオ" panose="020B0604030504040204" pitchFamily="50" charset="-128"/>
              </a:rPr>
              <a:t>42</a:t>
            </a:r>
            <a:r>
              <a:rPr lang="ja-JP" altLang="en-US" sz="1800" dirty="0">
                <a:latin typeface="メイリオ" panose="020B0604030504040204" pitchFamily="50" charset="-128"/>
                <a:ea typeface="メイリオ" panose="020B0604030504040204" pitchFamily="50" charset="-128"/>
              </a:rPr>
              <a:t>条第６項に規定する身体的拘束等を行う場合の記録）</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（老健）</a:t>
            </a:r>
            <a:r>
              <a:rPr lang="zh-TW" altLang="en-US" sz="1800" dirty="0">
                <a:latin typeface="メイリオ" panose="020B0604030504040204" pitchFamily="50" charset="-128"/>
                <a:ea typeface="メイリオ" panose="020B0604030504040204" pitchFamily="50" charset="-128"/>
              </a:rPr>
              <a:t>介護老人保健施設基準</a:t>
            </a:r>
            <a:r>
              <a:rPr lang="ja-JP" altLang="en-US" sz="1800" dirty="0">
                <a:latin typeface="メイリオ" panose="020B0604030504040204" pitchFamily="50" charset="-128"/>
                <a:ea typeface="メイリオ" panose="020B0604030504040204" pitchFamily="50" charset="-128"/>
              </a:rPr>
              <a:t>第</a:t>
            </a:r>
            <a:r>
              <a:rPr lang="en-US" altLang="ja-JP" sz="1800" dirty="0">
                <a:latin typeface="メイリオ" panose="020B0604030504040204" pitchFamily="50" charset="-128"/>
                <a:ea typeface="メイリオ" panose="020B0604030504040204" pitchFamily="50" charset="-128"/>
              </a:rPr>
              <a:t>13</a:t>
            </a:r>
            <a:r>
              <a:rPr lang="ja-JP" altLang="en-US" sz="1800" dirty="0">
                <a:latin typeface="メイリオ" panose="020B0604030504040204" pitchFamily="50" charset="-128"/>
                <a:ea typeface="メイリオ" panose="020B0604030504040204" pitchFamily="50" charset="-128"/>
              </a:rPr>
              <a:t>条第５項又は第</a:t>
            </a:r>
            <a:r>
              <a:rPr lang="en-US" altLang="ja-JP" sz="1800" dirty="0">
                <a:latin typeface="メイリオ" panose="020B0604030504040204" pitchFamily="50" charset="-128"/>
                <a:ea typeface="メイリオ" panose="020B0604030504040204" pitchFamily="50" charset="-128"/>
              </a:rPr>
              <a:t>43</a:t>
            </a:r>
            <a:r>
              <a:rPr lang="ja-JP" altLang="en-US" sz="1800" dirty="0">
                <a:latin typeface="メイリオ" panose="020B0604030504040204" pitchFamily="50" charset="-128"/>
                <a:ea typeface="メイリオ" panose="020B0604030504040204" pitchFamily="50" charset="-128"/>
              </a:rPr>
              <a:t>条第７項の記録</a:t>
            </a:r>
            <a:endParaRPr lang="en-US" altLang="ja-JP" sz="1800" dirty="0">
              <a:latin typeface="メイリオ" panose="020B0604030504040204" pitchFamily="50" charset="-128"/>
              <a:ea typeface="メイリオ" panose="020B0604030504040204" pitchFamily="50" charset="-128"/>
            </a:endParaRPr>
          </a:p>
          <a:p>
            <a:pPr marL="1168400" lvl="0" indent="-266700">
              <a:buClr>
                <a:srgbClr val="000000"/>
              </a:buClr>
              <a:buNone/>
            </a:pPr>
            <a:r>
              <a:rPr lang="ja-JP" altLang="en-US" sz="1800" dirty="0">
                <a:latin typeface="メイリオ" panose="020B0604030504040204" pitchFamily="50" charset="-128"/>
                <a:ea typeface="メイリオ" panose="020B0604030504040204" pitchFamily="50" charset="-128"/>
              </a:rPr>
              <a:t>（介護老人保健施設基準第</a:t>
            </a:r>
            <a:r>
              <a:rPr lang="en-US" altLang="ja-JP" sz="1800" dirty="0">
                <a:latin typeface="メイリオ" panose="020B0604030504040204" pitchFamily="50" charset="-128"/>
                <a:ea typeface="メイリオ" panose="020B0604030504040204" pitchFamily="50" charset="-128"/>
              </a:rPr>
              <a:t>13</a:t>
            </a:r>
            <a:r>
              <a:rPr lang="ja-JP" altLang="en-US" sz="1800" dirty="0">
                <a:latin typeface="メイリオ" panose="020B0604030504040204" pitchFamily="50" charset="-128"/>
                <a:ea typeface="メイリオ" panose="020B0604030504040204" pitchFamily="50" charset="-128"/>
              </a:rPr>
              <a:t>条第４項又は第</a:t>
            </a:r>
            <a:r>
              <a:rPr lang="en-US" altLang="ja-JP" sz="1800" dirty="0">
                <a:latin typeface="メイリオ" panose="020B0604030504040204" pitchFamily="50" charset="-128"/>
                <a:ea typeface="メイリオ" panose="020B0604030504040204" pitchFamily="50" charset="-128"/>
              </a:rPr>
              <a:t>43</a:t>
            </a:r>
            <a:r>
              <a:rPr lang="ja-JP" altLang="en-US" sz="1800" dirty="0">
                <a:latin typeface="メイリオ" panose="020B0604030504040204" pitchFamily="50" charset="-128"/>
                <a:ea typeface="メイリオ" panose="020B0604030504040204" pitchFamily="50" charset="-128"/>
              </a:rPr>
              <a:t>条第６項に規定する身体的拘束等を行う場合の記録）</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（医療院）</a:t>
            </a:r>
            <a:r>
              <a:rPr lang="zh-TW" altLang="en-US" sz="1800" dirty="0">
                <a:latin typeface="メイリオ" panose="020B0604030504040204" pitchFamily="50" charset="-128"/>
                <a:ea typeface="メイリオ" panose="020B0604030504040204" pitchFamily="50" charset="-128"/>
              </a:rPr>
              <a:t>介護医療院基準</a:t>
            </a:r>
            <a:r>
              <a:rPr lang="ja-JP" altLang="en-US" sz="1800" dirty="0">
                <a:latin typeface="メイリオ" panose="020B0604030504040204" pitchFamily="50" charset="-128"/>
                <a:ea typeface="メイリオ" panose="020B0604030504040204" pitchFamily="50" charset="-128"/>
              </a:rPr>
              <a:t>第</a:t>
            </a:r>
            <a:r>
              <a:rPr lang="en-US" altLang="ja-JP" sz="1800" dirty="0">
                <a:latin typeface="メイリオ" panose="020B0604030504040204" pitchFamily="50" charset="-128"/>
                <a:ea typeface="メイリオ" panose="020B0604030504040204" pitchFamily="50" charset="-128"/>
              </a:rPr>
              <a:t>16</a:t>
            </a:r>
            <a:r>
              <a:rPr lang="ja-JP" altLang="en-US" sz="1800" dirty="0">
                <a:latin typeface="メイリオ" panose="020B0604030504040204" pitchFamily="50" charset="-128"/>
                <a:ea typeface="メイリオ" panose="020B0604030504040204" pitchFamily="50" charset="-128"/>
              </a:rPr>
              <a:t>条第５項又は第</a:t>
            </a:r>
            <a:r>
              <a:rPr lang="en-US" altLang="ja-JP" sz="1800" dirty="0">
                <a:latin typeface="メイリオ" panose="020B0604030504040204" pitchFamily="50" charset="-128"/>
                <a:ea typeface="メイリオ" panose="020B0604030504040204" pitchFamily="50" charset="-128"/>
              </a:rPr>
              <a:t>47</a:t>
            </a:r>
            <a:r>
              <a:rPr lang="ja-JP" altLang="en-US" sz="1800" dirty="0">
                <a:latin typeface="メイリオ" panose="020B0604030504040204" pitchFamily="50" charset="-128"/>
                <a:ea typeface="メイリオ" panose="020B0604030504040204" pitchFamily="50" charset="-128"/>
              </a:rPr>
              <a:t>条第７項の記録</a:t>
            </a:r>
            <a:endParaRPr lang="en-US" altLang="ja-JP" sz="1800" dirty="0">
              <a:latin typeface="メイリオ" panose="020B0604030504040204" pitchFamily="50" charset="-128"/>
              <a:ea typeface="メイリオ" panose="020B0604030504040204" pitchFamily="50" charset="-128"/>
            </a:endParaRPr>
          </a:p>
          <a:p>
            <a:pPr marL="1168400" lvl="0" indent="-266700">
              <a:buClr>
                <a:srgbClr val="000000"/>
              </a:buClr>
              <a:buNone/>
            </a:pPr>
            <a:r>
              <a:rPr lang="ja-JP" altLang="en-US" sz="1800" dirty="0">
                <a:latin typeface="メイリオ" panose="020B0604030504040204" pitchFamily="50" charset="-128"/>
                <a:ea typeface="メイリオ" panose="020B0604030504040204" pitchFamily="50" charset="-128"/>
              </a:rPr>
              <a:t>（介護医療院基準第</a:t>
            </a:r>
            <a:r>
              <a:rPr lang="en-US" altLang="ja-JP" sz="1800" dirty="0">
                <a:latin typeface="メイリオ" panose="020B0604030504040204" pitchFamily="50" charset="-128"/>
                <a:ea typeface="メイリオ" panose="020B0604030504040204" pitchFamily="50" charset="-128"/>
              </a:rPr>
              <a:t>16</a:t>
            </a:r>
            <a:r>
              <a:rPr lang="ja-JP" altLang="en-US" sz="1800" dirty="0">
                <a:latin typeface="メイリオ" panose="020B0604030504040204" pitchFamily="50" charset="-128"/>
                <a:ea typeface="メイリオ" panose="020B0604030504040204" pitchFamily="50" charset="-128"/>
              </a:rPr>
              <a:t>条第４項又は第</a:t>
            </a:r>
            <a:r>
              <a:rPr lang="en-US" altLang="ja-JP" sz="1800" dirty="0">
                <a:latin typeface="メイリオ" panose="020B0604030504040204" pitchFamily="50" charset="-128"/>
                <a:ea typeface="メイリオ" panose="020B0604030504040204" pitchFamily="50" charset="-128"/>
              </a:rPr>
              <a:t>47</a:t>
            </a:r>
            <a:r>
              <a:rPr lang="ja-JP" altLang="en-US" sz="1800" dirty="0">
                <a:latin typeface="メイリオ" panose="020B0604030504040204" pitchFamily="50" charset="-128"/>
                <a:ea typeface="メイリオ" panose="020B0604030504040204" pitchFamily="50" charset="-128"/>
              </a:rPr>
              <a:t>条第６項に規定する身体的拘束等を行う場合の記録）</a:t>
            </a: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B9F23EB0-1D7A-6B7F-704A-2E9D5963614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CD0AD7AC-5D5C-4A3A-3C0C-44432AD0BB00}"/>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処遇に関するもの（６）</a:t>
            </a:r>
          </a:p>
        </p:txBody>
      </p:sp>
      <p:pic>
        <p:nvPicPr>
          <p:cNvPr id="2" name="録音したサウンド">
            <a:hlinkClick r:id="" action="ppaction://media"/>
            <a:extLst>
              <a:ext uri="{FF2B5EF4-FFF2-40B4-BE49-F238E27FC236}">
                <a16:creationId xmlns:a16="http://schemas.microsoft.com/office/drawing/2014/main" id="{7068A12B-6106-CD96-0954-059D98D246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518" y="5960736"/>
            <a:ext cx="487363" cy="487363"/>
          </a:xfrm>
          <a:prstGeom prst="rect">
            <a:avLst/>
          </a:prstGeom>
        </p:spPr>
      </p:pic>
    </p:spTree>
    <p:extLst>
      <p:ext uri="{BB962C8B-B14F-4D97-AF65-F5344CB8AC3E}">
        <p14:creationId xmlns:p14="http://schemas.microsoft.com/office/powerpoint/2010/main" val="105938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43434-04F0-7D93-CB1A-21F201704B31}"/>
            </a:ext>
          </a:extLst>
        </p:cNvPr>
        <p:cNvGrpSpPr/>
        <p:nvPr/>
      </p:nvGrpSpPr>
      <p:grpSpPr>
        <a:xfrm>
          <a:off x="0" y="0"/>
          <a:ext cx="0" cy="0"/>
          <a:chOff x="0" y="0"/>
          <a:chExt cx="0" cy="0"/>
        </a:xfrm>
      </p:grpSpPr>
      <p:sp>
        <p:nvSpPr>
          <p:cNvPr id="8" name="コンテンツ プレースホルダー 3">
            <a:extLst>
              <a:ext uri="{FF2B5EF4-FFF2-40B4-BE49-F238E27FC236}">
                <a16:creationId xmlns:a16="http://schemas.microsoft.com/office/drawing/2014/main" id="{B43EEE65-F7CB-AF33-140C-BCAEEDF73732}"/>
              </a:ext>
            </a:extLst>
          </p:cNvPr>
          <p:cNvSpPr>
            <a:spLocks noGrp="1"/>
          </p:cNvSpPr>
          <p:nvPr>
            <p:ph idx="1"/>
          </p:nvPr>
        </p:nvSpPr>
        <p:spPr>
          <a:xfrm>
            <a:off x="457200" y="1301726"/>
            <a:ext cx="8229600" cy="3168674"/>
          </a:xfrm>
        </p:spPr>
        <p:txBody>
          <a:bodyPr>
            <a:normAutofit/>
          </a:bodyPr>
          <a:lstStyle/>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２）同条に規定する措置</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（短期）居宅サービス基準第</a:t>
            </a:r>
            <a:r>
              <a:rPr lang="en-US" altLang="ja-JP" sz="1800" dirty="0">
                <a:latin typeface="メイリオ" panose="020B0604030504040204" pitchFamily="50" charset="-128"/>
                <a:ea typeface="メイリオ" panose="020B0604030504040204" pitchFamily="50" charset="-128"/>
              </a:rPr>
              <a:t>128</a:t>
            </a:r>
            <a:r>
              <a:rPr lang="ja-JP" altLang="en-US" sz="1800" dirty="0">
                <a:latin typeface="メイリオ" panose="020B0604030504040204" pitchFamily="50" charset="-128"/>
                <a:ea typeface="メイリオ" panose="020B0604030504040204" pitchFamily="50" charset="-128"/>
              </a:rPr>
              <a:t>条第６項に規定する措置</a:t>
            </a:r>
            <a:endParaRPr lang="en-US" altLang="ja-JP" sz="1800" dirty="0">
              <a:latin typeface="メイリオ" panose="020B0604030504040204" pitchFamily="50" charset="-128"/>
              <a:ea typeface="メイリオ" panose="020B0604030504040204" pitchFamily="50" charset="-128"/>
            </a:endParaRPr>
          </a:p>
          <a:p>
            <a:pPr marL="0" indent="0">
              <a:buClr>
                <a:srgbClr val="000000"/>
              </a:buClr>
              <a:buNone/>
            </a:pPr>
            <a:r>
              <a:rPr lang="ja-JP" altLang="en-US" sz="1800" dirty="0">
                <a:latin typeface="メイリオ" panose="020B0604030504040204" pitchFamily="50" charset="-128"/>
                <a:ea typeface="メイリオ" panose="020B0604030504040204" pitchFamily="50" charset="-128"/>
              </a:rPr>
              <a:t>　（特定）居宅サービス基準第</a:t>
            </a:r>
            <a:r>
              <a:rPr lang="en-US" altLang="ja-JP" sz="1800" dirty="0">
                <a:latin typeface="メイリオ" panose="020B0604030504040204" pitchFamily="50" charset="-128"/>
                <a:ea typeface="メイリオ" panose="020B0604030504040204" pitchFamily="50" charset="-128"/>
              </a:rPr>
              <a:t>183</a:t>
            </a:r>
            <a:r>
              <a:rPr lang="ja-JP" altLang="en-US" sz="1800" dirty="0">
                <a:latin typeface="メイリオ" panose="020B0604030504040204" pitchFamily="50" charset="-128"/>
                <a:ea typeface="メイリオ" panose="020B0604030504040204" pitchFamily="50" charset="-128"/>
              </a:rPr>
              <a:t>条第６項に規定する措置</a:t>
            </a:r>
            <a:endParaRPr lang="en-US" altLang="ja-JP" sz="1800" dirty="0">
              <a:latin typeface="メイリオ" panose="020B0604030504040204" pitchFamily="50" charset="-128"/>
              <a:ea typeface="メイリオ" panose="020B0604030504040204" pitchFamily="50" charset="-128"/>
            </a:endParaRPr>
          </a:p>
          <a:p>
            <a:pPr marL="1168400" lvl="0" indent="-1168400">
              <a:buClr>
                <a:srgbClr val="000000"/>
              </a:buClr>
              <a:buNone/>
            </a:pPr>
            <a:r>
              <a:rPr lang="ja-JP" altLang="en-US" sz="1800" dirty="0">
                <a:latin typeface="メイリオ" panose="020B0604030504040204" pitchFamily="50" charset="-128"/>
                <a:ea typeface="メイリオ" panose="020B0604030504040204" pitchFamily="50" charset="-128"/>
              </a:rPr>
              <a:t>　（特養）指定介護老人福祉施設基準第</a:t>
            </a:r>
            <a:r>
              <a:rPr lang="en-US" altLang="ja-JP" sz="1800" dirty="0">
                <a:latin typeface="メイリオ" panose="020B0604030504040204" pitchFamily="50" charset="-128"/>
                <a:ea typeface="メイリオ" panose="020B0604030504040204" pitchFamily="50" charset="-128"/>
              </a:rPr>
              <a:t>11</a:t>
            </a:r>
            <a:r>
              <a:rPr lang="ja-JP" altLang="en-US" sz="1800" dirty="0">
                <a:latin typeface="メイリオ" panose="020B0604030504040204" pitchFamily="50" charset="-128"/>
                <a:ea typeface="メイリオ" panose="020B0604030504040204" pitchFamily="50" charset="-128"/>
              </a:rPr>
              <a:t>条第６項又は第</a:t>
            </a:r>
            <a:r>
              <a:rPr lang="en-US" altLang="ja-JP" sz="1800" dirty="0">
                <a:latin typeface="メイリオ" panose="020B0604030504040204" pitchFamily="50" charset="-128"/>
                <a:ea typeface="メイリオ" panose="020B0604030504040204" pitchFamily="50" charset="-128"/>
              </a:rPr>
              <a:t>42</a:t>
            </a:r>
            <a:r>
              <a:rPr lang="ja-JP" altLang="en-US" sz="1800" dirty="0">
                <a:latin typeface="メイリオ" panose="020B0604030504040204" pitchFamily="50" charset="-128"/>
                <a:ea typeface="メイリオ" panose="020B0604030504040204" pitchFamily="50" charset="-128"/>
              </a:rPr>
              <a:t>条第８項に規定する措置</a:t>
            </a:r>
            <a:endParaRPr lang="en-US" altLang="ja-JP" sz="1800" dirty="0">
              <a:latin typeface="メイリオ" panose="020B0604030504040204" pitchFamily="50" charset="-128"/>
              <a:ea typeface="メイリオ" panose="020B0604030504040204" pitchFamily="50" charset="-128"/>
            </a:endParaRPr>
          </a:p>
          <a:p>
            <a:pPr marL="1168400" lvl="0" indent="-1168400">
              <a:buClr>
                <a:srgbClr val="000000"/>
              </a:buClr>
              <a:buNone/>
            </a:pPr>
            <a:r>
              <a:rPr lang="ja-JP" altLang="en-US" sz="1800" dirty="0">
                <a:latin typeface="メイリオ" panose="020B0604030504040204" pitchFamily="50" charset="-128"/>
                <a:ea typeface="メイリオ" panose="020B0604030504040204" pitchFamily="50" charset="-128"/>
              </a:rPr>
              <a:t>　（老健）</a:t>
            </a:r>
            <a:r>
              <a:rPr lang="zh-TW" altLang="en-US" sz="1800" dirty="0">
                <a:latin typeface="メイリオ" panose="020B0604030504040204" pitchFamily="50" charset="-128"/>
                <a:ea typeface="メイリオ" panose="020B0604030504040204" pitchFamily="50" charset="-128"/>
              </a:rPr>
              <a:t>介護老人保健施設基準</a:t>
            </a:r>
            <a:r>
              <a:rPr lang="ja-JP" altLang="en-US" sz="1800" dirty="0">
                <a:latin typeface="メイリオ" panose="020B0604030504040204" pitchFamily="50" charset="-128"/>
                <a:ea typeface="メイリオ" panose="020B0604030504040204" pitchFamily="50" charset="-128"/>
              </a:rPr>
              <a:t>第</a:t>
            </a:r>
            <a:r>
              <a:rPr lang="en-US" altLang="ja-JP" sz="1800" dirty="0">
                <a:latin typeface="メイリオ" panose="020B0604030504040204" pitchFamily="50" charset="-128"/>
                <a:ea typeface="メイリオ" panose="020B0604030504040204" pitchFamily="50" charset="-128"/>
              </a:rPr>
              <a:t>13</a:t>
            </a:r>
            <a:r>
              <a:rPr lang="ja-JP" altLang="en-US" sz="1800" dirty="0">
                <a:latin typeface="メイリオ" panose="020B0604030504040204" pitchFamily="50" charset="-128"/>
                <a:ea typeface="メイリオ" panose="020B0604030504040204" pitchFamily="50" charset="-128"/>
              </a:rPr>
              <a:t>条第６項又は第</a:t>
            </a:r>
            <a:r>
              <a:rPr lang="en-US" altLang="ja-JP" sz="1800" dirty="0">
                <a:latin typeface="メイリオ" panose="020B0604030504040204" pitchFamily="50" charset="-128"/>
                <a:ea typeface="メイリオ" panose="020B0604030504040204" pitchFamily="50" charset="-128"/>
              </a:rPr>
              <a:t>43</a:t>
            </a:r>
            <a:r>
              <a:rPr lang="ja-JP" altLang="en-US" sz="1800" dirty="0">
                <a:latin typeface="メイリオ" panose="020B0604030504040204" pitchFamily="50" charset="-128"/>
                <a:ea typeface="メイリオ" panose="020B0604030504040204" pitchFamily="50" charset="-128"/>
              </a:rPr>
              <a:t>条第８項に規定する措置</a:t>
            </a:r>
            <a:endParaRPr lang="en-US" altLang="ja-JP" sz="1800" dirty="0">
              <a:latin typeface="メイリオ" panose="020B0604030504040204" pitchFamily="50" charset="-128"/>
              <a:ea typeface="メイリオ" panose="020B0604030504040204" pitchFamily="50" charset="-128"/>
            </a:endParaRPr>
          </a:p>
          <a:p>
            <a:pPr marL="0" indent="0">
              <a:buClr>
                <a:srgbClr val="000000"/>
              </a:buClr>
              <a:buNone/>
            </a:pPr>
            <a:r>
              <a:rPr lang="ja-JP" altLang="en-US" sz="1800" dirty="0">
                <a:latin typeface="メイリオ" panose="020B0604030504040204" pitchFamily="50" charset="-128"/>
                <a:ea typeface="メイリオ" panose="020B0604030504040204" pitchFamily="50" charset="-128"/>
              </a:rPr>
              <a:t>　（医療院）</a:t>
            </a:r>
            <a:r>
              <a:rPr lang="zh-TW" altLang="en-US" sz="1800" dirty="0">
                <a:latin typeface="メイリオ" panose="020B0604030504040204" pitchFamily="50" charset="-128"/>
                <a:ea typeface="メイリオ" panose="020B0604030504040204" pitchFamily="50" charset="-128"/>
              </a:rPr>
              <a:t>介護医療院基準</a:t>
            </a:r>
            <a:r>
              <a:rPr lang="ja-JP" altLang="en-US" sz="1800" dirty="0">
                <a:latin typeface="メイリオ" panose="020B0604030504040204" pitchFamily="50" charset="-128"/>
                <a:ea typeface="メイリオ" panose="020B0604030504040204" pitchFamily="50" charset="-128"/>
              </a:rPr>
              <a:t>第</a:t>
            </a:r>
            <a:r>
              <a:rPr lang="en-US" altLang="ja-JP" sz="1800" dirty="0">
                <a:latin typeface="メイリオ" panose="020B0604030504040204" pitchFamily="50" charset="-128"/>
                <a:ea typeface="メイリオ" panose="020B0604030504040204" pitchFamily="50" charset="-128"/>
              </a:rPr>
              <a:t>16</a:t>
            </a:r>
            <a:r>
              <a:rPr lang="ja-JP" altLang="en-US" sz="1800" dirty="0">
                <a:latin typeface="メイリオ" panose="020B0604030504040204" pitchFamily="50" charset="-128"/>
                <a:ea typeface="メイリオ" panose="020B0604030504040204" pitchFamily="50" charset="-128"/>
              </a:rPr>
              <a:t>条第６項又は第</a:t>
            </a:r>
            <a:r>
              <a:rPr lang="en-US" altLang="ja-JP" sz="1800" dirty="0">
                <a:latin typeface="メイリオ" panose="020B0604030504040204" pitchFamily="50" charset="-128"/>
                <a:ea typeface="メイリオ" panose="020B0604030504040204" pitchFamily="50" charset="-128"/>
              </a:rPr>
              <a:t>47</a:t>
            </a:r>
            <a:r>
              <a:rPr lang="ja-JP" altLang="en-US" sz="1800" dirty="0">
                <a:latin typeface="メイリオ" panose="020B0604030504040204" pitchFamily="50" charset="-128"/>
                <a:ea typeface="メイリオ" panose="020B0604030504040204" pitchFamily="50" charset="-128"/>
              </a:rPr>
              <a:t>条第８項に規定する措置</a:t>
            </a: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3D58F359-D64A-03C3-8CB6-FB43A18BB1F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C1B754A4-6C64-0652-BE76-4DA8CC983F35}"/>
              </a:ext>
            </a:extLst>
          </p:cNvPr>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処遇に関するもの（７）</a:t>
            </a:r>
          </a:p>
        </p:txBody>
      </p:sp>
      <p:pic>
        <p:nvPicPr>
          <p:cNvPr id="2" name="録音したサウンド">
            <a:hlinkClick r:id="" action="ppaction://media"/>
            <a:extLst>
              <a:ext uri="{FF2B5EF4-FFF2-40B4-BE49-F238E27FC236}">
                <a16:creationId xmlns:a16="http://schemas.microsoft.com/office/drawing/2014/main" id="{677F910E-900C-08C2-D5D4-813046C21A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518" y="5868988"/>
            <a:ext cx="487363" cy="487363"/>
          </a:xfrm>
          <a:prstGeom prst="rect">
            <a:avLst/>
          </a:prstGeom>
        </p:spPr>
      </p:pic>
    </p:spTree>
    <p:extLst>
      <p:ext uri="{BB962C8B-B14F-4D97-AF65-F5344CB8AC3E}">
        <p14:creationId xmlns:p14="http://schemas.microsoft.com/office/powerpoint/2010/main" val="153720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2</a:t>
            </a:r>
            <a:r>
              <a:rPr lang="ja-JP" altLang="en-US" sz="2400" dirty="0">
                <a:solidFill>
                  <a:srgbClr val="292929"/>
                </a:solidFill>
                <a:latin typeface="メイリオ" panose="020B0604030504040204" pitchFamily="50" charset="-128"/>
                <a:ea typeface="メイリオ" panose="020B0604030504040204" pitchFamily="50" charset="-128"/>
              </a:rPr>
              <a:t>　施設サービス計画に関すること</a:t>
            </a: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（１）施設サービス計画の作成</a:t>
            </a:r>
            <a:endParaRPr kumimoji="1"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① 課題分析の実施</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・施設サービス計画の作成に当たっては、</a:t>
            </a:r>
            <a:r>
              <a:rPr lang="ja-JP" altLang="en-US" sz="2000" dirty="0">
                <a:solidFill>
                  <a:srgbClr val="FF0000"/>
                </a:solidFill>
                <a:latin typeface="メイリオ" panose="020B0604030504040204" pitchFamily="50" charset="-128"/>
                <a:ea typeface="メイリオ" panose="020B0604030504040204" pitchFamily="50" charset="-128"/>
              </a:rPr>
              <a:t>適切な方法</a:t>
            </a:r>
            <a:r>
              <a:rPr lang="ja-JP" altLang="en-US" sz="2000" dirty="0">
                <a:latin typeface="メイリオ" panose="020B0604030504040204" pitchFamily="50" charset="-128"/>
                <a:ea typeface="メイリオ" panose="020B0604030504040204" pitchFamily="50" charset="-128"/>
              </a:rPr>
              <a:t>により、入所</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者の解決すべき</a:t>
            </a:r>
            <a:r>
              <a:rPr lang="ja-JP" altLang="en-US" sz="2000" dirty="0">
                <a:solidFill>
                  <a:srgbClr val="FF0000"/>
                </a:solidFill>
                <a:latin typeface="メイリオ" panose="020B0604030504040204" pitchFamily="50" charset="-128"/>
                <a:ea typeface="メイリオ" panose="020B0604030504040204" pitchFamily="50" charset="-128"/>
              </a:rPr>
              <a:t>課題を把握</a:t>
            </a:r>
            <a:r>
              <a:rPr lang="ja-JP" altLang="en-US" sz="2000" dirty="0">
                <a:latin typeface="メイリオ" panose="020B0604030504040204" pitchFamily="50" charset="-128"/>
                <a:ea typeface="メイリオ" panose="020B0604030504040204" pitchFamily="50" charset="-128"/>
              </a:rPr>
              <a:t>しなければならない。</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② 原案の作成</a:t>
            </a: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アセスメントの結果に基づき</a:t>
            </a:r>
            <a:r>
              <a:rPr lang="ja-JP" altLang="en-US" sz="2000" dirty="0">
                <a:latin typeface="メイリオ" panose="020B0604030504040204" pitchFamily="50" charset="-128"/>
                <a:ea typeface="メイリオ" panose="020B0604030504040204" pitchFamily="50" charset="-128"/>
              </a:rPr>
              <a:t>、施設サービス計画の原案を作成し</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なければならない。</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テキスト ボックス 8"/>
          <p:cNvSpPr txBox="1"/>
          <p:nvPr/>
        </p:nvSpPr>
        <p:spPr>
          <a:xfrm>
            <a:off x="457200" y="4959239"/>
            <a:ext cx="8229600"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アセスメント表にて把握されていない課題が、原案の生活全般の解決すべき課題に記載されている。</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lang="ja-JP" altLang="en-US" sz="2000" kern="0" dirty="0">
                <a:solidFill>
                  <a:srgbClr val="000000"/>
                </a:solidFill>
                <a:latin typeface="メイリオ" panose="020B0604030504040204" pitchFamily="50" charset="-128"/>
                <a:ea typeface="メイリオ" panose="020B0604030504040204" pitchFamily="50" charset="-128"/>
              </a:rPr>
              <a:t>短期を除く</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lang="en-US" altLang="ja-JP" sz="2400" kern="0" dirty="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処遇に関するもの（８）</a:t>
            </a:r>
          </a:p>
        </p:txBody>
      </p:sp>
      <p:pic>
        <p:nvPicPr>
          <p:cNvPr id="2" name="録音したサウンド">
            <a:hlinkClick r:id="" action="ppaction://media"/>
            <a:extLst>
              <a:ext uri="{FF2B5EF4-FFF2-40B4-BE49-F238E27FC236}">
                <a16:creationId xmlns:a16="http://schemas.microsoft.com/office/drawing/2014/main" id="{9AA197C3-C2C4-BFE1-FBA6-B2CC8F67B401}"/>
              </a:ext>
            </a:extLst>
          </p:cNvPr>
          <p:cNvPicPr>
            <a:picLocks noChangeAspect="1"/>
          </p:cNvPicPr>
          <p:nvPr>
            <a:audioFile r:link="rId2"/>
            <p:extLst>
              <p:ext uri="{DAA4B4D4-6D71-4841-9C94-3DE7FCFB9230}">
                <p14:media xmlns:p14="http://schemas.microsoft.com/office/powerpoint/2010/main" r:embed="rId1">
                  <p14:fade in="3000"/>
                </p14:media>
              </p:ext>
            </p:extLst>
          </p:nvPr>
        </p:nvPicPr>
        <p:blipFill>
          <a:blip r:embed="rId5"/>
          <a:stretch>
            <a:fillRect/>
          </a:stretch>
        </p:blipFill>
        <p:spPr>
          <a:xfrm>
            <a:off x="213518" y="5918011"/>
            <a:ext cx="487363" cy="487363"/>
          </a:xfrm>
          <a:prstGeom prst="rect">
            <a:avLst/>
          </a:prstGeom>
        </p:spPr>
      </p:pic>
    </p:spTree>
    <p:extLst>
      <p:ext uri="{BB962C8B-B14F-4D97-AF65-F5344CB8AC3E}">
        <p14:creationId xmlns:p14="http://schemas.microsoft.com/office/powerpoint/2010/main" val="276202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3264</TotalTime>
  <Words>9687</Words>
  <Application>Microsoft Office PowerPoint</Application>
  <PresentationFormat>画面に合わせる (4:3)</PresentationFormat>
  <Paragraphs>607</Paragraphs>
  <Slides>39</Slides>
  <Notes>39</Notes>
  <HiddenSlides>0</HiddenSlides>
  <MMClips>39</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39</vt:i4>
      </vt:variant>
    </vt:vector>
  </HeadingPairs>
  <TitlesOfParts>
    <vt:vector size="50" baseType="lpstr">
      <vt:lpstr>BIZ UDP明朝 Medium</vt:lpstr>
      <vt:lpstr>ＭＳ Ｐゴシック</vt:lpstr>
      <vt:lpstr>ＭＳ ゴシック</vt:lpstr>
      <vt:lpstr>Yu Gothic UI</vt:lpstr>
      <vt:lpstr>メイリオ</vt:lpstr>
      <vt:lpstr>游ゴシック</vt:lpstr>
      <vt:lpstr>Arial</vt:lpstr>
      <vt:lpstr>Calibri</vt:lpstr>
      <vt:lpstr>Calibri Light</vt:lpstr>
      <vt:lpstr>Wingdings</vt:lpstr>
      <vt:lpstr>Office 2013 - 2022 テーマ</vt:lpstr>
      <vt:lpstr>令和７年度運営指導の指導事項について （処遇に関するもの）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SG19200のC20-3659</dc:creator>
  <cp:lastModifiedBy>小林　愛</cp:lastModifiedBy>
  <cp:revision>184</cp:revision>
  <cp:lastPrinted>2026-02-09T04:15:44Z</cp:lastPrinted>
  <dcterms:created xsi:type="dcterms:W3CDTF">2024-03-14T07:21:14Z</dcterms:created>
  <dcterms:modified xsi:type="dcterms:W3CDTF">2026-03-03T01:36:08Z</dcterms:modified>
</cp:coreProperties>
</file>