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Lst>
  <p:notesMasterIdLst>
    <p:notesMasterId r:id="rId21"/>
  </p:notesMasterIdLst>
  <p:handoutMasterIdLst>
    <p:handoutMasterId r:id="rId22"/>
  </p:handoutMasterIdLst>
  <p:sldIdLst>
    <p:sldId id="358" r:id="rId2"/>
    <p:sldId id="364" r:id="rId3"/>
    <p:sldId id="383" r:id="rId4"/>
    <p:sldId id="362" r:id="rId5"/>
    <p:sldId id="376" r:id="rId6"/>
    <p:sldId id="377" r:id="rId7"/>
    <p:sldId id="378" r:id="rId8"/>
    <p:sldId id="379" r:id="rId9"/>
    <p:sldId id="384" r:id="rId10"/>
    <p:sldId id="380" r:id="rId11"/>
    <p:sldId id="381" r:id="rId12"/>
    <p:sldId id="382" r:id="rId13"/>
    <p:sldId id="375" r:id="rId14"/>
    <p:sldId id="387" r:id="rId15"/>
    <p:sldId id="388" r:id="rId16"/>
    <p:sldId id="389" r:id="rId17"/>
    <p:sldId id="390" r:id="rId18"/>
    <p:sldId id="391" r:id="rId19"/>
    <p:sldId id="392" r:id="rId20"/>
  </p:sldIdLst>
  <p:sldSz cx="9144000" cy="6858000" type="screen4x3"/>
  <p:notesSz cx="7104063"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1E4FF"/>
    <a:srgbClr val="ED7D31"/>
    <a:srgbClr val="0088EE"/>
    <a:srgbClr val="EDF6F7"/>
    <a:srgbClr val="E5F2F3"/>
    <a:srgbClr val="292929"/>
    <a:srgbClr val="1C1C1C"/>
    <a:srgbClr val="FF0000"/>
    <a:srgbClr val="CC00CC"/>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028" autoAdjust="0"/>
    <p:restoredTop sz="73582" autoAdjust="0"/>
  </p:normalViewPr>
  <p:slideViewPr>
    <p:cSldViewPr>
      <p:cViewPr varScale="1">
        <p:scale>
          <a:sx n="74" d="100"/>
          <a:sy n="74" d="100"/>
        </p:scale>
        <p:origin x="1086" y="60"/>
      </p:cViewPr>
      <p:guideLst>
        <p:guide orient="horz" pos="2160"/>
        <p:guide pos="2880"/>
      </p:guideLst>
    </p:cSldViewPr>
  </p:slideViewPr>
  <p:outlineViewPr>
    <p:cViewPr>
      <p:scale>
        <a:sx n="33" d="100"/>
        <a:sy n="33" d="100"/>
      </p:scale>
      <p:origin x="0" y="-828"/>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hdr" sz="quarter"/>
          </p:nvPr>
        </p:nvSpPr>
        <p:spPr bwMode="auto">
          <a:xfrm>
            <a:off x="2" y="1"/>
            <a:ext cx="3080227"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11" tIns="47306" rIns="94611" bIns="47306" numCol="1" anchor="t" anchorCtr="0" compatLnSpc="1">
            <a:prstTxWarp prst="textNoShape">
              <a:avLst/>
            </a:prstTxWarp>
          </a:bodyPr>
          <a:lstStyle>
            <a:lvl1pPr eaLnBrk="1" hangingPunct="1">
              <a:defRPr sz="1300">
                <a:ea typeface="ＭＳ Ｐゴシック" panose="020B0600070205080204" pitchFamily="50" charset="-128"/>
              </a:defRPr>
            </a:lvl1pPr>
          </a:lstStyle>
          <a:p>
            <a:pPr>
              <a:defRPr/>
            </a:pPr>
            <a:endParaRPr lang="en-US" altLang="ja-JP"/>
          </a:p>
        </p:txBody>
      </p:sp>
      <p:sp>
        <p:nvSpPr>
          <p:cNvPr id="118787" name="Rectangle 3"/>
          <p:cNvSpPr>
            <a:spLocks noGrp="1" noChangeArrowheads="1"/>
          </p:cNvSpPr>
          <p:nvPr>
            <p:ph type="dt" sz="quarter" idx="1"/>
          </p:nvPr>
        </p:nvSpPr>
        <p:spPr bwMode="auto">
          <a:xfrm>
            <a:off x="4023838" y="1"/>
            <a:ext cx="3078639"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11" tIns="47306" rIns="94611" bIns="47306" numCol="1" anchor="t" anchorCtr="0" compatLnSpc="1">
            <a:prstTxWarp prst="textNoShape">
              <a:avLst/>
            </a:prstTxWarp>
          </a:bodyPr>
          <a:lstStyle>
            <a:lvl1pPr algn="r" eaLnBrk="1" hangingPunct="1">
              <a:defRPr sz="1300">
                <a:ea typeface="ＭＳ Ｐゴシック" panose="020B0600070205080204" pitchFamily="50" charset="-128"/>
              </a:defRPr>
            </a:lvl1pPr>
          </a:lstStyle>
          <a:p>
            <a:pPr>
              <a:defRPr/>
            </a:pPr>
            <a:endParaRPr lang="en-US" altLang="ja-JP"/>
          </a:p>
        </p:txBody>
      </p:sp>
      <p:sp>
        <p:nvSpPr>
          <p:cNvPr id="118788" name="Rectangle 4"/>
          <p:cNvSpPr>
            <a:spLocks noGrp="1" noChangeArrowheads="1"/>
          </p:cNvSpPr>
          <p:nvPr>
            <p:ph type="ftr" sz="quarter" idx="2"/>
          </p:nvPr>
        </p:nvSpPr>
        <p:spPr bwMode="auto">
          <a:xfrm>
            <a:off x="2" y="9721852"/>
            <a:ext cx="3080227"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11" tIns="47306" rIns="94611" bIns="47306" numCol="1" anchor="b" anchorCtr="0" compatLnSpc="1">
            <a:prstTxWarp prst="textNoShape">
              <a:avLst/>
            </a:prstTxWarp>
          </a:bodyPr>
          <a:lstStyle>
            <a:lvl1pPr eaLnBrk="1" hangingPunct="1">
              <a:defRPr sz="1300">
                <a:ea typeface="ＭＳ Ｐゴシック" panose="020B0600070205080204" pitchFamily="50" charset="-128"/>
              </a:defRPr>
            </a:lvl1pPr>
          </a:lstStyle>
          <a:p>
            <a:pPr>
              <a:defRPr/>
            </a:pPr>
            <a:endParaRPr lang="en-US" altLang="ja-JP"/>
          </a:p>
        </p:txBody>
      </p:sp>
      <p:sp>
        <p:nvSpPr>
          <p:cNvPr id="118789" name="Rectangle 5"/>
          <p:cNvSpPr>
            <a:spLocks noGrp="1" noChangeArrowheads="1"/>
          </p:cNvSpPr>
          <p:nvPr>
            <p:ph type="sldNum" sz="quarter" idx="3"/>
          </p:nvPr>
        </p:nvSpPr>
        <p:spPr bwMode="auto">
          <a:xfrm>
            <a:off x="4023838" y="9721852"/>
            <a:ext cx="3078639"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11" tIns="47306" rIns="94611" bIns="47306" numCol="1" anchor="b" anchorCtr="0" compatLnSpc="1">
            <a:prstTxWarp prst="textNoShape">
              <a:avLst/>
            </a:prstTxWarp>
          </a:bodyPr>
          <a:lstStyle>
            <a:lvl1pPr algn="r" eaLnBrk="1" hangingPunct="1">
              <a:defRPr sz="1300">
                <a:ea typeface="ＭＳ Ｐゴシック" panose="020B0600070205080204" pitchFamily="50" charset="-128"/>
              </a:defRPr>
            </a:lvl1pPr>
          </a:lstStyle>
          <a:p>
            <a:pPr>
              <a:defRPr/>
            </a:pPr>
            <a:fld id="{F1D4FABF-99E6-4DAD-8590-F8C6CB5F2153}" type="slidenum">
              <a:rPr lang="en-US" altLang="ja-JP"/>
              <a:pPr>
                <a:defRPr/>
              </a:pPr>
              <a:t>‹#›</a:t>
            </a:fld>
            <a:endParaRPr lang="en-US" altLang="ja-JP"/>
          </a:p>
        </p:txBody>
      </p:sp>
    </p:spTree>
    <p:extLst>
      <p:ext uri="{BB962C8B-B14F-4D97-AF65-F5344CB8AC3E}">
        <p14:creationId xmlns:p14="http://schemas.microsoft.com/office/powerpoint/2010/main" val="24706497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2" y="1"/>
            <a:ext cx="3080227"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11" tIns="47306" rIns="94611" bIns="47306" numCol="1" anchor="t" anchorCtr="0" compatLnSpc="1">
            <a:prstTxWarp prst="textNoShape">
              <a:avLst/>
            </a:prstTxWarp>
          </a:bodyPr>
          <a:lstStyle>
            <a:lvl1pPr eaLnBrk="1" hangingPunct="1">
              <a:defRPr sz="1300">
                <a:ea typeface="ＭＳ Ｐゴシック" panose="020B0600070205080204" pitchFamily="50" charset="-128"/>
              </a:defRPr>
            </a:lvl1pPr>
          </a:lstStyle>
          <a:p>
            <a:pPr>
              <a:defRPr/>
            </a:pPr>
            <a:endParaRPr lang="en-US" altLang="ja-JP"/>
          </a:p>
        </p:txBody>
      </p:sp>
      <p:sp>
        <p:nvSpPr>
          <p:cNvPr id="30723" name="Rectangle 3"/>
          <p:cNvSpPr>
            <a:spLocks noGrp="1" noChangeArrowheads="1"/>
          </p:cNvSpPr>
          <p:nvPr>
            <p:ph type="dt" idx="1"/>
          </p:nvPr>
        </p:nvSpPr>
        <p:spPr bwMode="auto">
          <a:xfrm>
            <a:off x="4023838" y="1"/>
            <a:ext cx="3078639"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11" tIns="47306" rIns="94611" bIns="47306" numCol="1" anchor="t" anchorCtr="0" compatLnSpc="1">
            <a:prstTxWarp prst="textNoShape">
              <a:avLst/>
            </a:prstTxWarp>
          </a:bodyPr>
          <a:lstStyle>
            <a:lvl1pPr algn="r" eaLnBrk="1" hangingPunct="1">
              <a:defRPr sz="1300">
                <a:ea typeface="ＭＳ Ｐゴシック" panose="020B0600070205080204" pitchFamily="50" charset="-128"/>
              </a:defRPr>
            </a:lvl1pPr>
          </a:lstStyle>
          <a:p>
            <a:pPr>
              <a:defRPr/>
            </a:pPr>
            <a:endParaRPr lang="en-US" altLang="ja-JP"/>
          </a:p>
        </p:txBody>
      </p:sp>
      <p:sp>
        <p:nvSpPr>
          <p:cNvPr id="2052" name="Rectangle 4"/>
          <p:cNvSpPr>
            <a:spLocks noGrp="1" noRot="1" noChangeAspect="1" noChangeArrowheads="1" noTextEdit="1"/>
          </p:cNvSpPr>
          <p:nvPr>
            <p:ph type="sldImg" idx="2"/>
          </p:nvPr>
        </p:nvSpPr>
        <p:spPr bwMode="auto">
          <a:xfrm>
            <a:off x="995363" y="768350"/>
            <a:ext cx="5114925" cy="3835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5" name="Rectangle 5"/>
          <p:cNvSpPr>
            <a:spLocks noGrp="1" noChangeArrowheads="1"/>
          </p:cNvSpPr>
          <p:nvPr>
            <p:ph type="body" sz="quarter" idx="3"/>
          </p:nvPr>
        </p:nvSpPr>
        <p:spPr bwMode="auto">
          <a:xfrm>
            <a:off x="708504" y="4860925"/>
            <a:ext cx="5687062" cy="4605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11" tIns="47306" rIns="94611" bIns="47306"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30726" name="Rectangle 6"/>
          <p:cNvSpPr>
            <a:spLocks noGrp="1" noChangeArrowheads="1"/>
          </p:cNvSpPr>
          <p:nvPr>
            <p:ph type="ftr" sz="quarter" idx="4"/>
          </p:nvPr>
        </p:nvSpPr>
        <p:spPr bwMode="auto">
          <a:xfrm>
            <a:off x="2" y="9721852"/>
            <a:ext cx="3080227"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11" tIns="47306" rIns="94611" bIns="47306" numCol="1" anchor="b" anchorCtr="0" compatLnSpc="1">
            <a:prstTxWarp prst="textNoShape">
              <a:avLst/>
            </a:prstTxWarp>
          </a:bodyPr>
          <a:lstStyle>
            <a:lvl1pPr eaLnBrk="1" hangingPunct="1">
              <a:defRPr sz="1300">
                <a:ea typeface="ＭＳ Ｐゴシック" panose="020B0600070205080204" pitchFamily="50" charset="-128"/>
              </a:defRPr>
            </a:lvl1pPr>
          </a:lstStyle>
          <a:p>
            <a:pPr>
              <a:defRPr/>
            </a:pPr>
            <a:endParaRPr lang="en-US" altLang="ja-JP"/>
          </a:p>
        </p:txBody>
      </p:sp>
      <p:sp>
        <p:nvSpPr>
          <p:cNvPr id="30727" name="Rectangle 7"/>
          <p:cNvSpPr>
            <a:spLocks noGrp="1" noChangeArrowheads="1"/>
          </p:cNvSpPr>
          <p:nvPr>
            <p:ph type="sldNum" sz="quarter" idx="5"/>
          </p:nvPr>
        </p:nvSpPr>
        <p:spPr bwMode="auto">
          <a:xfrm>
            <a:off x="4023838" y="9721852"/>
            <a:ext cx="3078639"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11" tIns="47306" rIns="94611" bIns="47306" numCol="1" anchor="b" anchorCtr="0" compatLnSpc="1">
            <a:prstTxWarp prst="textNoShape">
              <a:avLst/>
            </a:prstTxWarp>
          </a:bodyPr>
          <a:lstStyle>
            <a:lvl1pPr algn="r" eaLnBrk="1" hangingPunct="1">
              <a:defRPr sz="1300">
                <a:ea typeface="ＭＳ Ｐゴシック" panose="020B0600070205080204" pitchFamily="50" charset="-128"/>
              </a:defRPr>
            </a:lvl1pPr>
          </a:lstStyle>
          <a:p>
            <a:pPr>
              <a:defRPr/>
            </a:pPr>
            <a:fld id="{5C8F3649-899B-4135-99BC-D8BC86D025DE}" type="slidenum">
              <a:rPr lang="en-US" altLang="ja-JP"/>
              <a:pPr>
                <a:defRPr/>
              </a:pPr>
              <a:t>‹#›</a:t>
            </a:fld>
            <a:endParaRPr lang="en-US" altLang="ja-JP"/>
          </a:p>
        </p:txBody>
      </p:sp>
    </p:spTree>
    <p:extLst>
      <p:ext uri="{BB962C8B-B14F-4D97-AF65-F5344CB8AC3E}">
        <p14:creationId xmlns:p14="http://schemas.microsoft.com/office/powerpoint/2010/main" val="176426740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 イメージ プレースホルダー 1"/>
          <p:cNvSpPr>
            <a:spLocks noGrp="1" noRot="1" noChangeAspect="1" noTextEdit="1"/>
          </p:cNvSpPr>
          <p:nvPr>
            <p:ph type="sldImg"/>
          </p:nvPr>
        </p:nvSpPr>
        <p:spPr>
          <a:ln/>
        </p:spPr>
      </p:sp>
      <p:sp>
        <p:nvSpPr>
          <p:cNvPr id="5123" name="ノート プレースホルダー 2"/>
          <p:cNvSpPr>
            <a:spLocks noGrp="1"/>
          </p:cNvSpPr>
          <p:nvPr>
            <p:ph type="body" idx="1"/>
          </p:nvPr>
        </p:nvSpPr>
        <p:spPr>
          <a:noFill/>
        </p:spPr>
        <p:txBody>
          <a:bodyPr/>
          <a:lstStyle/>
          <a:p>
            <a:r>
              <a:rPr lang="ja-JP" altLang="en-US" sz="1400" dirty="0">
                <a:latin typeface="Yu Gothic UI" panose="020B0500000000000000" pitchFamily="50" charset="-128"/>
                <a:ea typeface="Yu Gothic UI" panose="020B0500000000000000" pitchFamily="50" charset="-128"/>
              </a:rPr>
              <a:t>令和７年度の運営指導の指摘事項のうち、介護報酬に係るものについて、お知らせします。</a:t>
            </a:r>
          </a:p>
        </p:txBody>
      </p:sp>
      <p:sp>
        <p:nvSpPr>
          <p:cNvPr id="5124" name="スライド番号プレースホルダー 3"/>
          <p:cNvSpPr>
            <a:spLocks noGrp="1"/>
          </p:cNvSpPr>
          <p:nvPr>
            <p:ph type="sldNum" sz="quarter" idx="5"/>
          </p:nvPr>
        </p:nvSpPr>
        <p:spPr>
          <a:noFill/>
        </p:spPr>
        <p:txBody>
          <a:bodyPr/>
          <a:lstStyle>
            <a:lvl1pPr>
              <a:defRPr kumimoji="1">
                <a:solidFill>
                  <a:schemeClr val="tx1"/>
                </a:solidFill>
                <a:latin typeface="Arial" panose="020B0604020202020204" pitchFamily="34" charset="0"/>
                <a:ea typeface="ＭＳ ゴシック" panose="020B0609070205080204" pitchFamily="49" charset="-128"/>
              </a:defRPr>
            </a:lvl1pPr>
            <a:lvl2pPr marL="805075" indent="-308116">
              <a:defRPr kumimoji="1">
                <a:solidFill>
                  <a:schemeClr val="tx1"/>
                </a:solidFill>
                <a:latin typeface="Arial" panose="020B0604020202020204" pitchFamily="34" charset="0"/>
                <a:ea typeface="ＭＳ ゴシック" panose="020B0609070205080204" pitchFamily="49" charset="-128"/>
              </a:defRPr>
            </a:lvl2pPr>
            <a:lvl3pPr marL="1240747" indent="-246825">
              <a:defRPr kumimoji="1">
                <a:solidFill>
                  <a:schemeClr val="tx1"/>
                </a:solidFill>
                <a:latin typeface="Arial" panose="020B0604020202020204" pitchFamily="34" charset="0"/>
                <a:ea typeface="ＭＳ ゴシック" panose="020B0609070205080204" pitchFamily="49" charset="-128"/>
              </a:defRPr>
            </a:lvl3pPr>
            <a:lvl4pPr marL="1739364" indent="-246825">
              <a:defRPr kumimoji="1">
                <a:solidFill>
                  <a:schemeClr val="tx1"/>
                </a:solidFill>
                <a:latin typeface="Arial" panose="020B0604020202020204" pitchFamily="34" charset="0"/>
                <a:ea typeface="ＭＳ ゴシック" panose="020B0609070205080204" pitchFamily="49" charset="-128"/>
              </a:defRPr>
            </a:lvl4pPr>
            <a:lvl5pPr marL="2236324" indent="-246825">
              <a:defRPr kumimoji="1">
                <a:solidFill>
                  <a:schemeClr val="tx1"/>
                </a:solidFill>
                <a:latin typeface="Arial" panose="020B0604020202020204" pitchFamily="34" charset="0"/>
                <a:ea typeface="ＭＳ ゴシック" panose="020B0609070205080204" pitchFamily="49" charset="-128"/>
              </a:defRPr>
            </a:lvl5pPr>
            <a:lvl6pPr marL="2713405" indent="-246825" eaLnBrk="0" fontAlgn="base" hangingPunct="0">
              <a:spcBef>
                <a:spcPct val="0"/>
              </a:spcBef>
              <a:spcAft>
                <a:spcPct val="0"/>
              </a:spcAft>
              <a:defRPr kumimoji="1">
                <a:solidFill>
                  <a:schemeClr val="tx1"/>
                </a:solidFill>
                <a:latin typeface="Arial" panose="020B0604020202020204" pitchFamily="34" charset="0"/>
                <a:ea typeface="ＭＳ ゴシック" panose="020B0609070205080204" pitchFamily="49" charset="-128"/>
              </a:defRPr>
            </a:lvl6pPr>
            <a:lvl7pPr marL="3190489" indent="-246825" eaLnBrk="0" fontAlgn="base" hangingPunct="0">
              <a:spcBef>
                <a:spcPct val="0"/>
              </a:spcBef>
              <a:spcAft>
                <a:spcPct val="0"/>
              </a:spcAft>
              <a:defRPr kumimoji="1">
                <a:solidFill>
                  <a:schemeClr val="tx1"/>
                </a:solidFill>
                <a:latin typeface="Arial" panose="020B0604020202020204" pitchFamily="34" charset="0"/>
                <a:ea typeface="ＭＳ ゴシック" panose="020B0609070205080204" pitchFamily="49" charset="-128"/>
              </a:defRPr>
            </a:lvl7pPr>
            <a:lvl8pPr marL="3667572" indent="-246825" eaLnBrk="0" fontAlgn="base" hangingPunct="0">
              <a:spcBef>
                <a:spcPct val="0"/>
              </a:spcBef>
              <a:spcAft>
                <a:spcPct val="0"/>
              </a:spcAft>
              <a:defRPr kumimoji="1">
                <a:solidFill>
                  <a:schemeClr val="tx1"/>
                </a:solidFill>
                <a:latin typeface="Arial" panose="020B0604020202020204" pitchFamily="34" charset="0"/>
                <a:ea typeface="ＭＳ ゴシック" panose="020B0609070205080204" pitchFamily="49" charset="-128"/>
              </a:defRPr>
            </a:lvl8pPr>
            <a:lvl9pPr marL="4144655" indent="-246825" eaLnBrk="0" fontAlgn="base" hangingPunct="0">
              <a:spcBef>
                <a:spcPct val="0"/>
              </a:spcBef>
              <a:spcAft>
                <a:spcPct val="0"/>
              </a:spcAft>
              <a:defRPr kumimoji="1">
                <a:solidFill>
                  <a:schemeClr val="tx1"/>
                </a:solidFill>
                <a:latin typeface="Arial" panose="020B0604020202020204" pitchFamily="34" charset="0"/>
                <a:ea typeface="ＭＳ ゴシック" panose="020B0609070205080204" pitchFamily="49" charset="-128"/>
              </a:defRPr>
            </a:lvl9pPr>
          </a:lstStyle>
          <a:p>
            <a:fld id="{F086475B-57CB-4E62-B4C4-FF42C139684A}" type="slidenum">
              <a:rPr lang="en-US" altLang="ja-JP" smtClean="0">
                <a:ea typeface="ＭＳ Ｐゴシック" panose="020B0600070205080204" pitchFamily="50" charset="-128"/>
              </a:rPr>
              <a:pPr/>
              <a:t>1</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7470305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400" dirty="0">
                <a:latin typeface="Yu Gothic UI" panose="020B0500000000000000" pitchFamily="50" charset="-128"/>
                <a:ea typeface="Yu Gothic UI" panose="020B0500000000000000" pitchFamily="50" charset="-128"/>
              </a:rPr>
              <a:t>介護老人福祉施設の初期加算についてです。</a:t>
            </a:r>
            <a:endParaRPr lang="en-US" altLang="ja-JP" sz="1400" dirty="0">
              <a:latin typeface="Yu Gothic UI" panose="020B0500000000000000" pitchFamily="50" charset="-128"/>
              <a:ea typeface="Yu Gothic UI" panose="020B0500000000000000" pitchFamily="50" charset="-128"/>
            </a:endParaRPr>
          </a:p>
          <a:p>
            <a:r>
              <a:rPr lang="ja-JP" altLang="en-US" sz="1400" dirty="0">
                <a:latin typeface="Yu Gothic UI" panose="020B0500000000000000" pitchFamily="50" charset="-128"/>
                <a:ea typeface="Yu Gothic UI" panose="020B0500000000000000" pitchFamily="50" charset="-128"/>
              </a:rPr>
              <a:t>この加算は、併設の短期入所生活介護の利用者が、引き続き当該施設に入所した場合、入所直前の短期入所生活介護の利用日数を</a:t>
            </a:r>
            <a:r>
              <a:rPr lang="en-US" altLang="ja-JP" sz="1400" dirty="0">
                <a:latin typeface="Yu Gothic UI" panose="020B0500000000000000" pitchFamily="50" charset="-128"/>
                <a:ea typeface="Yu Gothic UI" panose="020B0500000000000000" pitchFamily="50" charset="-128"/>
              </a:rPr>
              <a:t>30</a:t>
            </a:r>
            <a:r>
              <a:rPr lang="ja-JP" altLang="en-US" sz="1400" dirty="0">
                <a:latin typeface="Yu Gothic UI" panose="020B0500000000000000" pitchFamily="50" charset="-128"/>
                <a:ea typeface="Yu Gothic UI" panose="020B0500000000000000" pitchFamily="50" charset="-128"/>
              </a:rPr>
              <a:t>日から引いた後の日数に限り算定します。</a:t>
            </a:r>
            <a:endParaRPr lang="en-US" altLang="ja-JP" sz="1400" dirty="0">
              <a:latin typeface="Yu Gothic UI" panose="020B0500000000000000" pitchFamily="50" charset="-128"/>
              <a:ea typeface="Yu Gothic UI" panose="020B0500000000000000" pitchFamily="50" charset="-128"/>
            </a:endParaRPr>
          </a:p>
          <a:p>
            <a:r>
              <a:rPr lang="ja-JP" altLang="en-US" sz="1400" dirty="0">
                <a:latin typeface="Yu Gothic UI" panose="020B0500000000000000" pitchFamily="50" charset="-128"/>
                <a:ea typeface="Yu Gothic UI" panose="020B0500000000000000" pitchFamily="50" charset="-128"/>
              </a:rPr>
              <a:t>今年度は、利用日数の控除がされていない事例がありました。</a:t>
            </a:r>
            <a:endParaRPr lang="en-US" altLang="ja-JP" sz="1400" dirty="0">
              <a:latin typeface="Yu Gothic UI" panose="020B0500000000000000" pitchFamily="50" charset="-128"/>
              <a:ea typeface="Yu Gothic UI" panose="020B0500000000000000" pitchFamily="50" charset="-128"/>
            </a:endParaRPr>
          </a:p>
          <a:p>
            <a:r>
              <a:rPr lang="ja-JP" altLang="en-US" sz="1400" dirty="0">
                <a:latin typeface="Yu Gothic UI" panose="020B0500000000000000" pitchFamily="50" charset="-128"/>
                <a:ea typeface="Yu Gothic UI" panose="020B0500000000000000" pitchFamily="50" charset="-128"/>
              </a:rPr>
              <a:t>日数の計算についてご留意いただきますようお願いします。</a:t>
            </a:r>
            <a:endParaRPr lang="en-US" altLang="ja-JP" sz="1400" dirty="0">
              <a:latin typeface="Yu Gothic UI" panose="020B0500000000000000" pitchFamily="50" charset="-128"/>
              <a:ea typeface="Yu Gothic UI" panose="020B0500000000000000" pitchFamily="50" charset="-128"/>
            </a:endParaRPr>
          </a:p>
          <a:p>
            <a:endParaRPr lang="ja-JP" altLang="en-US" sz="1400" dirty="0">
              <a:latin typeface="Yu Gothic UI" panose="020B0500000000000000" pitchFamily="50" charset="-128"/>
              <a:ea typeface="Yu Gothic UI" panose="020B0500000000000000" pitchFamily="50" charset="-128"/>
            </a:endParaRPr>
          </a:p>
        </p:txBody>
      </p:sp>
      <p:sp>
        <p:nvSpPr>
          <p:cNvPr id="4" name="スライド番号プレースホルダー 3"/>
          <p:cNvSpPr>
            <a:spLocks noGrp="1"/>
          </p:cNvSpPr>
          <p:nvPr>
            <p:ph type="sldNum" sz="quarter" idx="5"/>
          </p:nvPr>
        </p:nvSpPr>
        <p:spPr/>
        <p:txBody>
          <a:bodyPr/>
          <a:lstStyle/>
          <a:p>
            <a:pPr>
              <a:defRPr/>
            </a:pPr>
            <a:fld id="{5C8F3649-899B-4135-99BC-D8BC86D025DE}" type="slidenum">
              <a:rPr lang="en-US" altLang="ja-JP" smtClean="0"/>
              <a:pPr>
                <a:defRPr/>
              </a:pPr>
              <a:t>10</a:t>
            </a:fld>
            <a:endParaRPr lang="en-US" altLang="ja-JP"/>
          </a:p>
        </p:txBody>
      </p:sp>
    </p:spTree>
    <p:extLst>
      <p:ext uri="{BB962C8B-B14F-4D97-AF65-F5344CB8AC3E}">
        <p14:creationId xmlns:p14="http://schemas.microsoft.com/office/powerpoint/2010/main" val="879303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3C9363-AFF7-9C84-3505-BAB356D4C25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E365D06-47AC-5CCC-789F-31D37333198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8884EAD-24A4-1201-9E4C-0BA9D0137D9C}"/>
              </a:ext>
            </a:extLst>
          </p:cNvPr>
          <p:cNvSpPr>
            <a:spLocks noGrp="1"/>
          </p:cNvSpPr>
          <p:nvPr>
            <p:ph type="body" idx="1"/>
          </p:nvPr>
        </p:nvSpPr>
        <p:spPr/>
        <p:txBody>
          <a:bodyPr/>
          <a:lstStyle/>
          <a:p>
            <a:r>
              <a:rPr lang="ja-JP" altLang="en-US" sz="1400" dirty="0">
                <a:latin typeface="Yu Gothic UI" panose="020B0500000000000000" pitchFamily="50" charset="-128"/>
                <a:ea typeface="Yu Gothic UI" panose="020B0500000000000000" pitchFamily="50" charset="-128"/>
              </a:rPr>
              <a:t>介護老人福祉施設の日常生活継続支援加算についてです。</a:t>
            </a:r>
            <a:endParaRPr lang="en-US" altLang="ja-JP" sz="1400" dirty="0">
              <a:latin typeface="Yu Gothic UI" panose="020B0500000000000000" pitchFamily="50" charset="-128"/>
              <a:ea typeface="Yu Gothic UI" panose="020B0500000000000000" pitchFamily="50" charset="-128"/>
            </a:endParaRPr>
          </a:p>
          <a:p>
            <a:r>
              <a:rPr lang="ja-JP" altLang="en-US" sz="1400" dirty="0">
                <a:latin typeface="Yu Gothic UI" panose="020B0500000000000000" pitchFamily="50" charset="-128"/>
                <a:ea typeface="Yu Gothic UI" panose="020B0500000000000000" pitchFamily="50" charset="-128"/>
              </a:rPr>
              <a:t>この加算は、介護職員に占める介護福祉士の割合が一定以上の場合に算定するものです。</a:t>
            </a:r>
            <a:endParaRPr lang="en-US" altLang="ja-JP" sz="1400" dirty="0">
              <a:latin typeface="Yu Gothic UI" panose="020B0500000000000000" pitchFamily="50" charset="-128"/>
              <a:ea typeface="Yu Gothic UI" panose="020B0500000000000000" pitchFamily="50" charset="-128"/>
            </a:endParaRPr>
          </a:p>
          <a:p>
            <a:r>
              <a:rPr lang="ja-JP" altLang="en-US" sz="1400" kern="0" dirty="0">
                <a:latin typeface="Yu Gothic UI" panose="020B0500000000000000" pitchFamily="50" charset="-128"/>
                <a:ea typeface="Yu Gothic UI" panose="020B0500000000000000" pitchFamily="50" charset="-128"/>
              </a:rPr>
              <a:t>併設短期と兼務する介護職員について、勤務時間の按分をしていない</a:t>
            </a:r>
            <a:r>
              <a:rPr lang="ja-JP" altLang="en-US" sz="1400" dirty="0">
                <a:latin typeface="Yu Gothic UI" panose="020B0500000000000000" pitchFamily="50" charset="-128"/>
                <a:ea typeface="Yu Gothic UI" panose="020B0500000000000000" pitchFamily="50" charset="-128"/>
              </a:rPr>
              <a:t>事例がありました。</a:t>
            </a:r>
            <a:endParaRPr lang="en-US" altLang="ja-JP" sz="1400" dirty="0">
              <a:latin typeface="Yu Gothic UI" panose="020B0500000000000000" pitchFamily="50" charset="-128"/>
              <a:ea typeface="Yu Gothic UI" panose="020B0500000000000000" pitchFamily="50" charset="-128"/>
            </a:endParaRPr>
          </a:p>
          <a:p>
            <a:r>
              <a:rPr lang="ja-JP" altLang="en-US" sz="1400" dirty="0">
                <a:latin typeface="Yu Gothic UI" panose="020B0500000000000000" pitchFamily="50" charset="-128"/>
                <a:ea typeface="Yu Gothic UI" panose="020B0500000000000000" pitchFamily="50" charset="-128"/>
              </a:rPr>
              <a:t>本体施設と併設短期の介護職員を兼務する場合、勤務実態等に応じて按分し、常勤換算数を算出してください。</a:t>
            </a:r>
            <a:endParaRPr lang="en-US" altLang="ja-JP" sz="1400" dirty="0">
              <a:latin typeface="Yu Gothic UI" panose="020B0500000000000000" pitchFamily="50" charset="-128"/>
              <a:ea typeface="Yu Gothic UI" panose="020B0500000000000000" pitchFamily="50" charset="-128"/>
            </a:endParaRPr>
          </a:p>
          <a:p>
            <a:endParaRPr lang="ja-JP" altLang="en-US" sz="1400" dirty="0">
              <a:latin typeface="Yu Gothic UI" panose="020B0500000000000000" pitchFamily="50" charset="-128"/>
              <a:ea typeface="Yu Gothic UI" panose="020B0500000000000000" pitchFamily="50" charset="-128"/>
            </a:endParaRPr>
          </a:p>
        </p:txBody>
      </p:sp>
      <p:sp>
        <p:nvSpPr>
          <p:cNvPr id="4" name="スライド番号プレースホルダー 3">
            <a:extLst>
              <a:ext uri="{FF2B5EF4-FFF2-40B4-BE49-F238E27FC236}">
                <a16:creationId xmlns:a16="http://schemas.microsoft.com/office/drawing/2014/main" id="{B72BBFF1-57D9-103C-7748-87D7C625A089}"/>
              </a:ext>
            </a:extLst>
          </p:cNvPr>
          <p:cNvSpPr>
            <a:spLocks noGrp="1"/>
          </p:cNvSpPr>
          <p:nvPr>
            <p:ph type="sldNum" sz="quarter" idx="5"/>
          </p:nvPr>
        </p:nvSpPr>
        <p:spPr/>
        <p:txBody>
          <a:bodyPr/>
          <a:lstStyle/>
          <a:p>
            <a:pPr>
              <a:defRPr/>
            </a:pPr>
            <a:fld id="{5C8F3649-899B-4135-99BC-D8BC86D025DE}" type="slidenum">
              <a:rPr lang="en-US" altLang="ja-JP" smtClean="0"/>
              <a:pPr>
                <a:defRPr/>
              </a:pPr>
              <a:t>11</a:t>
            </a:fld>
            <a:endParaRPr lang="en-US" altLang="ja-JP"/>
          </a:p>
        </p:txBody>
      </p:sp>
    </p:spTree>
    <p:extLst>
      <p:ext uri="{BB962C8B-B14F-4D97-AF65-F5344CB8AC3E}">
        <p14:creationId xmlns:p14="http://schemas.microsoft.com/office/powerpoint/2010/main" val="37405177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84936F-A4FE-B3C0-4C85-FDD5CB67547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C793832-6974-0D21-7FF3-9DF21E43CF7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448C704-9CA6-10E1-AD44-F712B7022AB4}"/>
              </a:ext>
            </a:extLst>
          </p:cNvPr>
          <p:cNvSpPr>
            <a:spLocks noGrp="1"/>
          </p:cNvSpPr>
          <p:nvPr>
            <p:ph type="body" idx="1"/>
          </p:nvPr>
        </p:nvSpPr>
        <p:spPr/>
        <p:txBody>
          <a:bodyPr/>
          <a:lstStyle/>
          <a:p>
            <a:r>
              <a:rPr lang="ja-JP" altLang="en-US" sz="1400" dirty="0">
                <a:latin typeface="Yu Gothic UI" panose="020B0500000000000000" pitchFamily="50" charset="-128"/>
                <a:ea typeface="Yu Gothic UI" panose="020B0500000000000000" pitchFamily="50" charset="-128"/>
              </a:rPr>
              <a:t>介護老人福祉施設の配置医師緊急時対応加算についてです。</a:t>
            </a:r>
            <a:endParaRPr lang="en-US" altLang="ja-JP" sz="1400" dirty="0">
              <a:latin typeface="Yu Gothic UI" panose="020B0500000000000000" pitchFamily="50" charset="-128"/>
              <a:ea typeface="Yu Gothic UI" panose="020B0500000000000000" pitchFamily="50" charset="-128"/>
            </a:endParaRPr>
          </a:p>
          <a:p>
            <a:r>
              <a:rPr lang="ja-JP" altLang="en-US" sz="1400" dirty="0">
                <a:latin typeface="Yu Gothic UI" panose="020B0500000000000000" pitchFamily="50" charset="-128"/>
                <a:ea typeface="Yu Gothic UI" panose="020B0500000000000000" pitchFamily="50" charset="-128"/>
              </a:rPr>
              <a:t>この加算は、</a:t>
            </a:r>
            <a:r>
              <a:rPr lang="ja-JP" altLang="en-US" sz="1400" kern="0" dirty="0">
                <a:latin typeface="Yu Gothic UI" panose="020B0500000000000000" pitchFamily="50" charset="-128"/>
                <a:ea typeface="Yu Gothic UI" panose="020B0500000000000000" pitchFamily="50" charset="-128"/>
              </a:rPr>
              <a:t>施設が診療を依頼した時間等について記録を残さなければなりませんが、記録していない事例がありました</a:t>
            </a:r>
            <a:r>
              <a:rPr lang="ja-JP" altLang="en-US" sz="1400" dirty="0">
                <a:latin typeface="Yu Gothic UI" panose="020B0500000000000000" pitchFamily="50" charset="-128"/>
                <a:ea typeface="Yu Gothic UI" panose="020B0500000000000000" pitchFamily="50" charset="-128"/>
              </a:rPr>
              <a:t>。</a:t>
            </a:r>
            <a:endParaRPr lang="en-US" altLang="ja-JP" sz="1400" dirty="0">
              <a:latin typeface="Yu Gothic UI" panose="020B0500000000000000" pitchFamily="50" charset="-128"/>
              <a:ea typeface="Yu Gothic UI" panose="020B0500000000000000" pitchFamily="50" charset="-128"/>
            </a:endParaRPr>
          </a:p>
          <a:p>
            <a:pPr defTabSz="914462">
              <a:defRPr/>
            </a:pPr>
            <a:r>
              <a:rPr lang="ja-JP" altLang="en-US" sz="1400" dirty="0">
                <a:latin typeface="Yu Gothic UI" panose="020B0500000000000000" pitchFamily="50" charset="-128"/>
                <a:ea typeface="Yu Gothic UI" panose="020B0500000000000000" pitchFamily="50" charset="-128"/>
              </a:rPr>
              <a:t>施設が診療を依頼した時間、配置医師が診療を行った時間、内容について記録を行うよう、ご留意ください。</a:t>
            </a:r>
            <a:endParaRPr lang="en-US" altLang="ja-JP" sz="1400" dirty="0">
              <a:latin typeface="Yu Gothic UI" panose="020B0500000000000000" pitchFamily="50" charset="-128"/>
              <a:ea typeface="Yu Gothic UI" panose="020B0500000000000000" pitchFamily="50" charset="-128"/>
            </a:endParaRPr>
          </a:p>
          <a:p>
            <a:endParaRPr lang="ja-JP" altLang="en-US" sz="1400" dirty="0">
              <a:latin typeface="Yu Gothic UI" panose="020B0500000000000000" pitchFamily="50" charset="-128"/>
              <a:ea typeface="Yu Gothic UI" panose="020B0500000000000000" pitchFamily="50" charset="-128"/>
            </a:endParaRPr>
          </a:p>
        </p:txBody>
      </p:sp>
      <p:sp>
        <p:nvSpPr>
          <p:cNvPr id="4" name="スライド番号プレースホルダー 3">
            <a:extLst>
              <a:ext uri="{FF2B5EF4-FFF2-40B4-BE49-F238E27FC236}">
                <a16:creationId xmlns:a16="http://schemas.microsoft.com/office/drawing/2014/main" id="{0CD9BDF6-5F62-338F-C870-DA03AAB0B636}"/>
              </a:ext>
            </a:extLst>
          </p:cNvPr>
          <p:cNvSpPr>
            <a:spLocks noGrp="1"/>
          </p:cNvSpPr>
          <p:nvPr>
            <p:ph type="sldNum" sz="quarter" idx="5"/>
          </p:nvPr>
        </p:nvSpPr>
        <p:spPr/>
        <p:txBody>
          <a:bodyPr/>
          <a:lstStyle/>
          <a:p>
            <a:pPr>
              <a:defRPr/>
            </a:pPr>
            <a:fld id="{5C8F3649-899B-4135-99BC-D8BC86D025DE}" type="slidenum">
              <a:rPr lang="en-US" altLang="ja-JP" smtClean="0"/>
              <a:pPr>
                <a:defRPr/>
              </a:pPr>
              <a:t>12</a:t>
            </a:fld>
            <a:endParaRPr lang="en-US" altLang="ja-JP"/>
          </a:p>
        </p:txBody>
      </p:sp>
    </p:spTree>
    <p:extLst>
      <p:ext uri="{BB962C8B-B14F-4D97-AF65-F5344CB8AC3E}">
        <p14:creationId xmlns:p14="http://schemas.microsoft.com/office/powerpoint/2010/main" val="14544583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76054">
              <a:defRPr/>
            </a:pPr>
            <a:r>
              <a:rPr lang="ja-JP" altLang="en-US" sz="1400" dirty="0">
                <a:latin typeface="Yu Gothic UI" panose="020B0500000000000000" pitchFamily="50" charset="-128"/>
                <a:ea typeface="Yu Gothic UI" panose="020B0500000000000000" pitchFamily="50" charset="-128"/>
              </a:rPr>
              <a:t>短期入所生活介護の緊急短期入所受入加算についてです。</a:t>
            </a:r>
            <a:endParaRPr lang="en-US" altLang="ja-JP" sz="1400" dirty="0">
              <a:latin typeface="Yu Gothic UI" panose="020B0500000000000000" pitchFamily="50" charset="-128"/>
              <a:ea typeface="Yu Gothic UI" panose="020B0500000000000000" pitchFamily="50" charset="-128"/>
            </a:endParaRPr>
          </a:p>
          <a:p>
            <a:pPr defTabSz="876054">
              <a:defRPr/>
            </a:pPr>
            <a:r>
              <a:rPr lang="ja-JP" altLang="en-US" sz="1400" dirty="0">
                <a:latin typeface="Yu Gothic UI" panose="020B0500000000000000" pitchFamily="50" charset="-128"/>
                <a:ea typeface="Yu Gothic UI" panose="020B0500000000000000" pitchFamily="50" charset="-128"/>
              </a:rPr>
              <a:t>加算を算定する場合には、「緊急利用者にかかる変更前後の居宅サービス計画を保存するなどして、適正な緊急利用に努めること」また、「算定対象期間は原則として７日以内。ただし、やむを得ない事情により、７日以内に適切な方策が立てられない場合には、その状況を記録した上で</a:t>
            </a:r>
            <a:r>
              <a:rPr lang="en-US" altLang="ja-JP" sz="1400" dirty="0">
                <a:latin typeface="Yu Gothic UI" panose="020B0500000000000000" pitchFamily="50" charset="-128"/>
                <a:ea typeface="Yu Gothic UI" panose="020B0500000000000000" pitchFamily="50" charset="-128"/>
              </a:rPr>
              <a:t>14</a:t>
            </a:r>
            <a:r>
              <a:rPr lang="ja-JP" altLang="en-US" sz="1400" dirty="0">
                <a:latin typeface="Yu Gothic UI" panose="020B0500000000000000" pitchFamily="50" charset="-128"/>
                <a:ea typeface="Yu Gothic UI" panose="020B0500000000000000" pitchFamily="50" charset="-128"/>
              </a:rPr>
              <a:t>日を限度に引き続き加算を算定することができる」となっています。</a:t>
            </a:r>
            <a:endParaRPr lang="en-US" altLang="ja-JP" sz="1400" dirty="0">
              <a:latin typeface="Yu Gothic UI" panose="020B0500000000000000" pitchFamily="50" charset="-128"/>
              <a:ea typeface="Yu Gothic UI" panose="020B0500000000000000" pitchFamily="50" charset="-128"/>
            </a:endParaRPr>
          </a:p>
          <a:p>
            <a:pPr defTabSz="876054">
              <a:defRPr/>
            </a:pPr>
            <a:r>
              <a:rPr lang="ja-JP" altLang="en-US" sz="1400" dirty="0">
                <a:latin typeface="Yu Gothic UI" panose="020B0500000000000000" pitchFamily="50" charset="-128"/>
                <a:ea typeface="Yu Gothic UI" panose="020B0500000000000000" pitchFamily="50" charset="-128"/>
              </a:rPr>
              <a:t>今年度、</a:t>
            </a:r>
            <a:r>
              <a:rPr lang="ja-JP" altLang="en-US" sz="1400" kern="0" dirty="0">
                <a:latin typeface="Yu Gothic UI" panose="020B0500000000000000" pitchFamily="50" charset="-128"/>
                <a:ea typeface="Yu Gothic UI" panose="020B0500000000000000" pitchFamily="50" charset="-128"/>
              </a:rPr>
              <a:t>変更前の居宅サービス計画を保存していなかったり、７日を超えて算定していたが、やむを得ない事情について記録がなかった施設がありましたので、今一度算定要件を</a:t>
            </a:r>
            <a:r>
              <a:rPr lang="ja-JP" altLang="en-US" sz="1400" kern="0" dirty="0">
                <a:solidFill>
                  <a:srgbClr val="FF0000"/>
                </a:solidFill>
                <a:latin typeface="Yu Gothic UI" panose="020B0500000000000000" pitchFamily="50" charset="-128"/>
                <a:ea typeface="Yu Gothic UI" panose="020B0500000000000000" pitchFamily="50" charset="-128"/>
              </a:rPr>
              <a:t>ご確認ください。</a:t>
            </a:r>
            <a:endParaRPr lang="en-US" altLang="ja-JP" sz="1400" kern="0" dirty="0">
              <a:solidFill>
                <a:srgbClr val="FF0000"/>
              </a:solidFill>
              <a:latin typeface="Yu Gothic UI" panose="020B0500000000000000" pitchFamily="50" charset="-128"/>
              <a:ea typeface="Yu Gothic UI" panose="020B0500000000000000" pitchFamily="50" charset="-128"/>
            </a:endParaRPr>
          </a:p>
          <a:p>
            <a:endParaRPr lang="ja-JP" altLang="en-US" sz="1400" dirty="0">
              <a:latin typeface="Yu Gothic UI" panose="020B0500000000000000" pitchFamily="50" charset="-128"/>
              <a:ea typeface="Yu Gothic UI" panose="020B0500000000000000" pitchFamily="50" charset="-128"/>
            </a:endParaRPr>
          </a:p>
        </p:txBody>
      </p:sp>
      <p:sp>
        <p:nvSpPr>
          <p:cNvPr id="4" name="スライド番号プレースホルダー 3"/>
          <p:cNvSpPr>
            <a:spLocks noGrp="1"/>
          </p:cNvSpPr>
          <p:nvPr>
            <p:ph type="sldNum" sz="quarter" idx="10"/>
          </p:nvPr>
        </p:nvSpPr>
        <p:spPr/>
        <p:txBody>
          <a:bodyPr/>
          <a:lstStyle/>
          <a:p>
            <a:pPr>
              <a:defRPr/>
            </a:pPr>
            <a:fld id="{5C8F3649-899B-4135-99BC-D8BC86D025DE}" type="slidenum">
              <a:rPr lang="en-US" altLang="ja-JP" smtClean="0"/>
              <a:pPr>
                <a:defRPr/>
              </a:pPr>
              <a:t>13</a:t>
            </a:fld>
            <a:endParaRPr lang="en-US" altLang="ja-JP"/>
          </a:p>
        </p:txBody>
      </p:sp>
    </p:spTree>
    <p:extLst>
      <p:ext uri="{BB962C8B-B14F-4D97-AF65-F5344CB8AC3E}">
        <p14:creationId xmlns:p14="http://schemas.microsoft.com/office/powerpoint/2010/main" val="38009007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400" dirty="0">
                <a:latin typeface="Yu Gothic UI" panose="020B0500000000000000" pitchFamily="50" charset="-128"/>
                <a:ea typeface="Yu Gothic UI" panose="020B0500000000000000" pitchFamily="50" charset="-128"/>
              </a:rPr>
              <a:t>介護老人保健施設の</a:t>
            </a:r>
            <a:r>
              <a:rPr lang="en-US" altLang="ja-JP" sz="1400" dirty="0">
                <a:latin typeface="Yu Gothic UI" panose="020B0500000000000000" pitchFamily="50" charset="-128"/>
                <a:ea typeface="Yu Gothic UI" panose="020B0500000000000000" pitchFamily="50" charset="-128"/>
              </a:rPr>
              <a:t>『</a:t>
            </a:r>
            <a:r>
              <a:rPr lang="zh-TW" altLang="en-US" sz="1400" dirty="0">
                <a:latin typeface="Yu Gothic UI" panose="020B0500000000000000" pitchFamily="50" charset="-128"/>
                <a:ea typeface="Yu Gothic UI" panose="020B0500000000000000" pitchFamily="50" charset="-128"/>
              </a:rPr>
              <a:t>入退所前連携加算</a:t>
            </a:r>
            <a:r>
              <a:rPr lang="en-US" altLang="ja-JP" sz="1400" dirty="0">
                <a:latin typeface="Yu Gothic UI" panose="020B0500000000000000" pitchFamily="50" charset="-128"/>
                <a:ea typeface="Yu Gothic UI" panose="020B0500000000000000" pitchFamily="50" charset="-128"/>
              </a:rPr>
              <a:t>』</a:t>
            </a:r>
            <a:r>
              <a:rPr lang="ja-JP" altLang="en-US" sz="1400" dirty="0">
                <a:latin typeface="Yu Gothic UI" panose="020B0500000000000000" pitchFamily="50" charset="-128"/>
                <a:ea typeface="Yu Gothic UI" panose="020B0500000000000000" pitchFamily="50" charset="-128"/>
              </a:rPr>
              <a:t>についてです。</a:t>
            </a:r>
            <a:endParaRPr lang="en-US" altLang="ja-JP" sz="1400" dirty="0">
              <a:latin typeface="Yu Gothic UI" panose="020B0500000000000000" pitchFamily="50" charset="-128"/>
              <a:ea typeface="Yu Gothic UI" panose="020B0500000000000000" pitchFamily="50" charset="-128"/>
            </a:endParaRPr>
          </a:p>
          <a:p>
            <a:r>
              <a:rPr lang="zh-TW" altLang="en-US" sz="1400" dirty="0">
                <a:latin typeface="Yu Gothic UI" panose="020B0500000000000000" pitchFamily="50" charset="-128"/>
                <a:ea typeface="Yu Gothic UI" panose="020B0500000000000000" pitchFamily="50" charset="-128"/>
              </a:rPr>
              <a:t>入退所前連携加算</a:t>
            </a:r>
            <a:r>
              <a:rPr lang="ja-JP" altLang="en-US" sz="1400" dirty="0">
                <a:latin typeface="Yu Gothic UI" panose="020B0500000000000000" pitchFamily="50" charset="-128"/>
                <a:ea typeface="Yu Gothic UI" panose="020B0500000000000000" pitchFamily="50" charset="-128"/>
              </a:rPr>
              <a:t>は、入所者が退所後に居宅において居宅サービス又は地域密着型サービスを利用する場合において、指定居宅介護支援事業者と連携した場合に算定できますが、退所後に認知症高齢者グループホームを利用する場合に算定している施設がありました。加算の要件について、改めてご確認をお願いします。</a:t>
            </a:r>
          </a:p>
        </p:txBody>
      </p:sp>
      <p:sp>
        <p:nvSpPr>
          <p:cNvPr id="4" name="スライド番号プレースホルダー 3"/>
          <p:cNvSpPr>
            <a:spLocks noGrp="1"/>
          </p:cNvSpPr>
          <p:nvPr>
            <p:ph type="sldNum" sz="quarter" idx="10"/>
          </p:nvPr>
        </p:nvSpPr>
        <p:spPr/>
        <p:txBody>
          <a:bodyPr/>
          <a:lstStyle/>
          <a:p>
            <a:pPr>
              <a:defRPr/>
            </a:pPr>
            <a:fld id="{5C8F3649-899B-4135-99BC-D8BC86D025DE}" type="slidenum">
              <a:rPr lang="en-US" altLang="ja-JP" smtClean="0"/>
              <a:pPr>
                <a:defRPr/>
              </a:pPr>
              <a:t>14</a:t>
            </a:fld>
            <a:endParaRPr lang="en-US" altLang="ja-JP"/>
          </a:p>
        </p:txBody>
      </p:sp>
    </p:spTree>
    <p:extLst>
      <p:ext uri="{BB962C8B-B14F-4D97-AF65-F5344CB8AC3E}">
        <p14:creationId xmlns:p14="http://schemas.microsoft.com/office/powerpoint/2010/main" val="23460364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sz="1400" dirty="0">
                <a:latin typeface="Yu Gothic UI" panose="020B0500000000000000" pitchFamily="50" charset="-128"/>
                <a:ea typeface="Yu Gothic UI" panose="020B0500000000000000" pitchFamily="50" charset="-128"/>
              </a:rPr>
              <a:t>『</a:t>
            </a:r>
            <a:r>
              <a:rPr lang="zh-TW" altLang="en-US" sz="1400" dirty="0">
                <a:latin typeface="Yu Gothic UI" panose="020B0500000000000000" pitchFamily="50" charset="-128"/>
                <a:ea typeface="Yu Gothic UI" panose="020B0500000000000000" pitchFamily="50" charset="-128"/>
              </a:rPr>
              <a:t>所定疾患施設療養費</a:t>
            </a:r>
            <a:r>
              <a:rPr lang="en-US" altLang="ja-JP" sz="1400" dirty="0">
                <a:latin typeface="Yu Gothic UI" panose="020B0500000000000000" pitchFamily="50" charset="-128"/>
                <a:ea typeface="Yu Gothic UI" panose="020B0500000000000000" pitchFamily="50" charset="-128"/>
              </a:rPr>
              <a:t>』</a:t>
            </a:r>
            <a:r>
              <a:rPr lang="ja-JP" altLang="en-US" sz="1400" dirty="0">
                <a:latin typeface="Yu Gothic UI" panose="020B0500000000000000" pitchFamily="50" charset="-128"/>
                <a:ea typeface="Yu Gothic UI" panose="020B0500000000000000" pitchFamily="50" charset="-128"/>
              </a:rPr>
              <a:t>についてです。</a:t>
            </a:r>
            <a:endParaRPr lang="en-US" altLang="ja-JP" sz="1400" dirty="0">
              <a:latin typeface="Yu Gothic UI" panose="020B0500000000000000" pitchFamily="50" charset="-128"/>
              <a:ea typeface="Yu Gothic UI" panose="020B0500000000000000" pitchFamily="50" charset="-128"/>
            </a:endParaRPr>
          </a:p>
          <a:p>
            <a:r>
              <a:rPr lang="ja-JP" altLang="en-US" sz="1400" dirty="0">
                <a:latin typeface="Yu Gothic UI" panose="020B0500000000000000" pitchFamily="50" charset="-128"/>
                <a:ea typeface="Yu Gothic UI" panose="020B0500000000000000" pitchFamily="50" charset="-128"/>
              </a:rPr>
              <a:t>肺炎等により治療を必要とする状態となった入所者に対し、治療管理として投薬、検査、注射、処置等が行われた場合に算定できるものであり、算定要件に「算定開始年度の翌年度以降において、当該施設の前年度における当該入所者に対する投薬、検査、注射、処置等の実施状況を公表していること」とありますが、</a:t>
            </a:r>
            <a:r>
              <a:rPr lang="ja-JP" altLang="en-US" sz="1400" kern="0" dirty="0">
                <a:latin typeface="Yu Gothic UI" panose="020B0500000000000000" pitchFamily="50" charset="-128"/>
                <a:ea typeface="Yu Gothic UI" panose="020B0500000000000000" pitchFamily="50" charset="-128"/>
              </a:rPr>
              <a:t>前年度における治療の実施状況を公表していなかった施設、</a:t>
            </a:r>
            <a:r>
              <a:rPr lang="ja-JP" altLang="en-US" sz="1400" dirty="0">
                <a:latin typeface="Yu Gothic UI" panose="020B0500000000000000" pitchFamily="50" charset="-128"/>
                <a:ea typeface="Yu Gothic UI" panose="020B0500000000000000" pitchFamily="50" charset="-128"/>
              </a:rPr>
              <a:t>公表内容が前年度における実施状況の件数のみの施設がありました。</a:t>
            </a:r>
            <a:endParaRPr lang="en-US" altLang="ja-JP" sz="1400" dirty="0">
              <a:latin typeface="Yu Gothic UI" panose="020B0500000000000000" pitchFamily="50" charset="-128"/>
              <a:ea typeface="Yu Gothic UI" panose="020B0500000000000000" pitchFamily="50" charset="-128"/>
            </a:endParaRPr>
          </a:p>
          <a:p>
            <a:r>
              <a:rPr lang="ja-JP" altLang="en-US" sz="1400" dirty="0">
                <a:latin typeface="Yu Gothic UI" panose="020B0500000000000000" pitchFamily="50" charset="-128"/>
                <a:ea typeface="Yu Gothic UI" panose="020B0500000000000000" pitchFamily="50" charset="-128"/>
              </a:rPr>
              <a:t>法人や施設のホームページ等を活用し、「投薬、検査、注射、処置等」の前年度における実績情報の公表をお願いいたします。</a:t>
            </a:r>
          </a:p>
          <a:p>
            <a:endParaRPr lang="ja-JP" altLang="en-US" sz="1400" dirty="0">
              <a:latin typeface="Yu Gothic UI" panose="020B0500000000000000" pitchFamily="50" charset="-128"/>
              <a:ea typeface="Yu Gothic UI" panose="020B0500000000000000" pitchFamily="50" charset="-128"/>
            </a:endParaRPr>
          </a:p>
          <a:p>
            <a:endParaRPr lang="ja-JP" altLang="en-US" sz="1400" dirty="0">
              <a:latin typeface="Yu Gothic UI" panose="020B0500000000000000" pitchFamily="50" charset="-128"/>
              <a:ea typeface="Yu Gothic UI" panose="020B0500000000000000" pitchFamily="50" charset="-128"/>
            </a:endParaRPr>
          </a:p>
        </p:txBody>
      </p:sp>
      <p:sp>
        <p:nvSpPr>
          <p:cNvPr id="4" name="スライド番号プレースホルダー 3"/>
          <p:cNvSpPr>
            <a:spLocks noGrp="1"/>
          </p:cNvSpPr>
          <p:nvPr>
            <p:ph type="sldNum" sz="quarter" idx="10"/>
          </p:nvPr>
        </p:nvSpPr>
        <p:spPr/>
        <p:txBody>
          <a:bodyPr/>
          <a:lstStyle/>
          <a:p>
            <a:pPr>
              <a:defRPr/>
            </a:pPr>
            <a:fld id="{5C8F3649-899B-4135-99BC-D8BC86D025DE}" type="slidenum">
              <a:rPr lang="en-US" altLang="ja-JP" smtClean="0"/>
              <a:pPr>
                <a:defRPr/>
              </a:pPr>
              <a:t>15</a:t>
            </a:fld>
            <a:endParaRPr lang="en-US" altLang="ja-JP"/>
          </a:p>
        </p:txBody>
      </p:sp>
    </p:spTree>
    <p:extLst>
      <p:ext uri="{BB962C8B-B14F-4D97-AF65-F5344CB8AC3E}">
        <p14:creationId xmlns:p14="http://schemas.microsoft.com/office/powerpoint/2010/main" val="33445679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400" dirty="0">
                <a:latin typeface="Yu Gothic UI" panose="020B0500000000000000" pitchFamily="50" charset="-128"/>
                <a:ea typeface="Yu Gothic UI" panose="020B0500000000000000" pitchFamily="50" charset="-128"/>
              </a:rPr>
              <a:t>介護老人保健施設の</a:t>
            </a:r>
            <a:r>
              <a:rPr lang="en-US" altLang="ja-JP" sz="1400" dirty="0">
                <a:latin typeface="Yu Gothic UI" panose="020B0500000000000000" pitchFamily="50" charset="-128"/>
                <a:ea typeface="Yu Gothic UI" panose="020B0500000000000000" pitchFamily="50" charset="-128"/>
              </a:rPr>
              <a:t>『</a:t>
            </a:r>
            <a:r>
              <a:rPr lang="ja-JP" altLang="en-US" sz="1400" dirty="0">
                <a:highlight>
                  <a:srgbClr val="FFFF00"/>
                </a:highlight>
                <a:latin typeface="Yu Gothic UI" panose="020B0500000000000000" pitchFamily="50" charset="-128"/>
                <a:ea typeface="Yu Gothic UI" panose="020B0500000000000000" pitchFamily="50" charset="-128"/>
              </a:rPr>
              <a:t>排せつ支援加算（</a:t>
            </a:r>
            <a:r>
              <a:rPr lang="en-US" altLang="ja-JP" sz="1400" dirty="0">
                <a:highlight>
                  <a:srgbClr val="FFFF00"/>
                </a:highlight>
                <a:latin typeface="Yu Gothic UI" panose="020B0500000000000000" pitchFamily="50" charset="-128"/>
                <a:ea typeface="Yu Gothic UI" panose="020B0500000000000000" pitchFamily="50" charset="-128"/>
              </a:rPr>
              <a:t>Ⅲ</a:t>
            </a:r>
            <a:r>
              <a:rPr lang="ja-JP" altLang="en-US" sz="1400" dirty="0">
                <a:highlight>
                  <a:srgbClr val="FFFF00"/>
                </a:highlight>
                <a:latin typeface="Yu Gothic UI" panose="020B0500000000000000" pitchFamily="50" charset="-128"/>
                <a:ea typeface="Yu Gothic UI" panose="020B0500000000000000" pitchFamily="50" charset="-128"/>
              </a:rPr>
              <a:t>）</a:t>
            </a:r>
            <a:r>
              <a:rPr lang="en-US" altLang="ja-JP" sz="1400" dirty="0">
                <a:latin typeface="Yu Gothic UI" panose="020B0500000000000000" pitchFamily="50" charset="-128"/>
                <a:ea typeface="Yu Gothic UI" panose="020B0500000000000000" pitchFamily="50" charset="-128"/>
              </a:rPr>
              <a:t>』</a:t>
            </a:r>
            <a:r>
              <a:rPr lang="ja-JP" altLang="en-US" sz="1400" dirty="0">
                <a:latin typeface="Yu Gothic UI" panose="020B0500000000000000" pitchFamily="50" charset="-128"/>
                <a:ea typeface="Yu Gothic UI" panose="020B0500000000000000" pitchFamily="50" charset="-128"/>
              </a:rPr>
              <a:t>についてです。</a:t>
            </a:r>
            <a:endParaRPr lang="en-US" altLang="ja-JP" sz="1400" dirty="0">
              <a:latin typeface="Yu Gothic UI" panose="020B0500000000000000" pitchFamily="50" charset="-128"/>
              <a:ea typeface="Yu Gothic UI" panose="020B0500000000000000" pitchFamily="50" charset="-128"/>
            </a:endParaRPr>
          </a:p>
          <a:p>
            <a:pPr defTabSz="914462">
              <a:buClr>
                <a:srgbClr val="000000"/>
              </a:buClr>
              <a:defRPr/>
            </a:pPr>
            <a:r>
              <a:rPr lang="ja-JP" altLang="en-US" sz="1400" dirty="0">
                <a:latin typeface="Yu Gothic UI" panose="020B0500000000000000" pitchFamily="50" charset="-128"/>
                <a:ea typeface="Yu Gothic UI" panose="020B0500000000000000" pitchFamily="50" charset="-128"/>
              </a:rPr>
              <a:t>排せつ支援加算（</a:t>
            </a:r>
            <a:r>
              <a:rPr lang="en-US" altLang="ja-JP" sz="1400" dirty="0">
                <a:latin typeface="Yu Gothic UI" panose="020B0500000000000000" pitchFamily="50" charset="-128"/>
                <a:ea typeface="Yu Gothic UI" panose="020B0500000000000000" pitchFamily="50" charset="-128"/>
              </a:rPr>
              <a:t>Ⅲ</a:t>
            </a:r>
            <a:r>
              <a:rPr lang="ja-JP" altLang="en-US" sz="1400" dirty="0">
                <a:latin typeface="Yu Gothic UI" panose="020B0500000000000000" pitchFamily="50" charset="-128"/>
                <a:ea typeface="Yu Gothic UI" panose="020B0500000000000000" pitchFamily="50" charset="-128"/>
              </a:rPr>
              <a:t>）は、排せつ支援加算（</a:t>
            </a:r>
            <a:r>
              <a:rPr lang="en-US" altLang="ja-JP" sz="1400" dirty="0">
                <a:latin typeface="Yu Gothic UI" panose="020B0500000000000000" pitchFamily="50" charset="-128"/>
                <a:ea typeface="Yu Gothic UI" panose="020B0500000000000000" pitchFamily="50" charset="-128"/>
              </a:rPr>
              <a:t>Ⅰ</a:t>
            </a:r>
            <a:r>
              <a:rPr lang="ja-JP" altLang="en-US" sz="1400" dirty="0">
                <a:latin typeface="Yu Gothic UI" panose="020B0500000000000000" pitchFamily="50" charset="-128"/>
                <a:ea typeface="Yu Gothic UI" panose="020B0500000000000000" pitchFamily="50" charset="-128"/>
              </a:rPr>
              <a:t>）を満たすとともに、</a:t>
            </a:r>
            <a:endParaRPr lang="en-US" altLang="ja-JP" sz="1400" dirty="0">
              <a:latin typeface="Yu Gothic UI" panose="020B0500000000000000" pitchFamily="50" charset="-128"/>
              <a:ea typeface="Yu Gothic UI" panose="020B0500000000000000" pitchFamily="50" charset="-128"/>
            </a:endParaRPr>
          </a:p>
          <a:p>
            <a:pPr defTabSz="914462">
              <a:buClr>
                <a:srgbClr val="000000"/>
              </a:buClr>
              <a:defRPr/>
            </a:pPr>
            <a:r>
              <a:rPr lang="ja-JP" altLang="en-US" sz="1400" dirty="0">
                <a:latin typeface="Yu Gothic UI" panose="020B0500000000000000" pitchFamily="50" charset="-128"/>
                <a:ea typeface="Yu Gothic UI" panose="020B0500000000000000" pitchFamily="50" charset="-128"/>
              </a:rPr>
              <a:t>「施設入所時と比較して、排尿又は排便の状態の少なくとも一方が改善するとともに、いずれにも悪化がないこと」</a:t>
            </a:r>
            <a:endParaRPr lang="en-US" altLang="ja-JP" sz="1400" dirty="0">
              <a:latin typeface="Yu Gothic UI" panose="020B0500000000000000" pitchFamily="50" charset="-128"/>
              <a:ea typeface="Yu Gothic UI" panose="020B0500000000000000" pitchFamily="50" charset="-128"/>
            </a:endParaRPr>
          </a:p>
          <a:p>
            <a:pPr defTabSz="914462">
              <a:buClr>
                <a:srgbClr val="000000"/>
              </a:buClr>
              <a:defRPr/>
            </a:pPr>
            <a:r>
              <a:rPr lang="ja-JP" altLang="en-US" sz="1400" dirty="0">
                <a:latin typeface="Yu Gothic UI" panose="020B0500000000000000" pitchFamily="50" charset="-128"/>
                <a:ea typeface="Yu Gothic UI" panose="020B0500000000000000" pitchFamily="50" charset="-128"/>
              </a:rPr>
              <a:t>「施設入所時にオムツを使用していたものであって要介護状態の軽減が見込まれるものについて、</a:t>
            </a:r>
            <a:endParaRPr lang="en-US" altLang="ja-JP" sz="1400" dirty="0">
              <a:latin typeface="Yu Gothic UI" panose="020B0500000000000000" pitchFamily="50" charset="-128"/>
              <a:ea typeface="Yu Gothic UI" panose="020B0500000000000000" pitchFamily="50" charset="-128"/>
            </a:endParaRPr>
          </a:p>
          <a:p>
            <a:pPr defTabSz="914462">
              <a:buClr>
                <a:srgbClr val="000000"/>
              </a:buClr>
              <a:defRPr/>
            </a:pPr>
            <a:r>
              <a:rPr lang="ja-JP" altLang="en-US" sz="1400" dirty="0">
                <a:latin typeface="Yu Gothic UI" panose="020B0500000000000000" pitchFamily="50" charset="-128"/>
                <a:ea typeface="Yu Gothic UI" panose="020B0500000000000000" pitchFamily="50" charset="-128"/>
              </a:rPr>
              <a:t>おむつを使用しなくなったこと」のいずれにも該当することが算定要件となっていますが、</a:t>
            </a:r>
            <a:endParaRPr lang="en-US" altLang="ja-JP" sz="1400" dirty="0">
              <a:latin typeface="Yu Gothic UI" panose="020B0500000000000000" pitchFamily="50" charset="-128"/>
              <a:ea typeface="Yu Gothic UI" panose="020B0500000000000000" pitchFamily="50" charset="-128"/>
            </a:endParaRPr>
          </a:p>
          <a:p>
            <a:pPr defTabSz="914462">
              <a:buClr>
                <a:srgbClr val="000000"/>
              </a:buClr>
              <a:defRPr/>
            </a:pPr>
            <a:r>
              <a:rPr lang="ja-JP" altLang="en-US" sz="1400" kern="0" dirty="0">
                <a:latin typeface="Yu Gothic UI" panose="020B0500000000000000" pitchFamily="50" charset="-128"/>
                <a:ea typeface="Yu Gothic UI" panose="020B0500000000000000" pitchFamily="50" charset="-128"/>
              </a:rPr>
              <a:t>施設入所時にオムツを使用していなかった入所者に対して加算を算定していた施設がありました。</a:t>
            </a:r>
            <a:endParaRPr lang="en-US" altLang="ja-JP" sz="1400" kern="0" dirty="0">
              <a:latin typeface="Yu Gothic UI" panose="020B0500000000000000" pitchFamily="50" charset="-128"/>
              <a:ea typeface="Yu Gothic UI" panose="020B0500000000000000" pitchFamily="50" charset="-128"/>
            </a:endParaRPr>
          </a:p>
          <a:p>
            <a:pPr defTabSz="914462">
              <a:buClr>
                <a:srgbClr val="000000"/>
              </a:buClr>
              <a:defRPr/>
            </a:pPr>
            <a:r>
              <a:rPr lang="ja-JP" altLang="en-US" sz="1400" kern="0" dirty="0">
                <a:latin typeface="Yu Gothic UI" panose="020B0500000000000000" pitchFamily="50" charset="-128"/>
                <a:ea typeface="Yu Gothic UI" panose="020B0500000000000000" pitchFamily="50" charset="-128"/>
              </a:rPr>
              <a:t>今一度、算定条件の確認をお願いします。</a:t>
            </a:r>
            <a:endParaRPr lang="en-US" altLang="ja-JP" sz="1400" dirty="0">
              <a:latin typeface="Yu Gothic UI" panose="020B0500000000000000" pitchFamily="50" charset="-128"/>
              <a:ea typeface="Yu Gothic UI" panose="020B0500000000000000" pitchFamily="50" charset="-128"/>
            </a:endParaRPr>
          </a:p>
          <a:p>
            <a:pPr>
              <a:buClr>
                <a:srgbClr val="000000"/>
              </a:buClr>
            </a:pPr>
            <a:endParaRPr lang="en-US" altLang="ja-JP" sz="1400" dirty="0">
              <a:latin typeface="Yu Gothic UI" panose="020B0500000000000000" pitchFamily="50" charset="-128"/>
              <a:ea typeface="Yu Gothic UI" panose="020B0500000000000000" pitchFamily="50" charset="-128"/>
            </a:endParaRPr>
          </a:p>
          <a:p>
            <a:pPr>
              <a:buClr>
                <a:srgbClr val="000000"/>
              </a:buClr>
            </a:pPr>
            <a:endParaRPr lang="ja-JP" altLang="en-US" sz="1400" b="1" dirty="0">
              <a:latin typeface="Yu Gothic UI" panose="020B0500000000000000" pitchFamily="50" charset="-128"/>
              <a:ea typeface="Yu Gothic UI" panose="020B0500000000000000" pitchFamily="50" charset="-128"/>
            </a:endParaRPr>
          </a:p>
        </p:txBody>
      </p:sp>
      <p:sp>
        <p:nvSpPr>
          <p:cNvPr id="4" name="スライド番号プレースホルダー 3"/>
          <p:cNvSpPr>
            <a:spLocks noGrp="1"/>
          </p:cNvSpPr>
          <p:nvPr>
            <p:ph type="sldNum" sz="quarter" idx="10"/>
          </p:nvPr>
        </p:nvSpPr>
        <p:spPr/>
        <p:txBody>
          <a:bodyPr/>
          <a:lstStyle/>
          <a:p>
            <a:pPr>
              <a:defRPr/>
            </a:pPr>
            <a:fld id="{5C8F3649-899B-4135-99BC-D8BC86D025DE}" type="slidenum">
              <a:rPr lang="en-US" altLang="ja-JP" smtClean="0"/>
              <a:pPr>
                <a:defRPr/>
              </a:pPr>
              <a:t>16</a:t>
            </a:fld>
            <a:endParaRPr lang="en-US" altLang="ja-JP"/>
          </a:p>
        </p:txBody>
      </p:sp>
    </p:spTree>
    <p:extLst>
      <p:ext uri="{BB962C8B-B14F-4D97-AF65-F5344CB8AC3E}">
        <p14:creationId xmlns:p14="http://schemas.microsoft.com/office/powerpoint/2010/main" val="9353730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462">
              <a:defRPr/>
            </a:pPr>
            <a:r>
              <a:rPr lang="ja-JP" altLang="en-US" sz="1400" dirty="0">
                <a:latin typeface="Yu Gothic UI" panose="020B0500000000000000" pitchFamily="50" charset="-128"/>
                <a:ea typeface="Yu Gothic UI" panose="020B0500000000000000" pitchFamily="50" charset="-128"/>
              </a:rPr>
              <a:t>特定施設入居者生活介護の看取り介護加算についてです。加算を算定する場合には、看取りに関する指針を定め、入居の際に、入居者等に対して内容を説明し、同意を得て、医師その他の職種の者による協議の上、看取りの実績等を踏まえ、看取り指針の見直しを実施し、看取りに関する職員研修を実施した場合に、算定することができます。</a:t>
            </a:r>
            <a:endParaRPr lang="en-US" altLang="ja-JP" sz="1400" dirty="0">
              <a:latin typeface="Yu Gothic UI" panose="020B0500000000000000" pitchFamily="50" charset="-128"/>
              <a:ea typeface="Yu Gothic UI" panose="020B0500000000000000" pitchFamily="50" charset="-128"/>
            </a:endParaRPr>
          </a:p>
          <a:p>
            <a:pPr defTabSz="914462">
              <a:defRPr/>
            </a:pPr>
            <a:endParaRPr lang="en-US" altLang="ja-JP" sz="1400" dirty="0">
              <a:latin typeface="Yu Gothic UI" panose="020B0500000000000000" pitchFamily="50" charset="-128"/>
              <a:ea typeface="Yu Gothic UI" panose="020B0500000000000000" pitchFamily="50" charset="-128"/>
            </a:endParaRPr>
          </a:p>
          <a:p>
            <a:pPr defTabSz="914462">
              <a:defRPr/>
            </a:pPr>
            <a:r>
              <a:rPr lang="ja-JP" altLang="en-US" sz="1400" dirty="0">
                <a:latin typeface="Yu Gothic UI" panose="020B0500000000000000" pitchFamily="50" charset="-128"/>
                <a:ea typeface="Yu Gothic UI" panose="020B0500000000000000" pitchFamily="50" charset="-128"/>
              </a:rPr>
              <a:t>加算の対象となる利用者は、医師が回復の見込がないと診断し、医師等の職種の者が共同で作成した計画について、説明を受け、同意している利用者です。</a:t>
            </a:r>
            <a:endParaRPr lang="en-US" altLang="ja-JP" sz="1400" dirty="0">
              <a:latin typeface="Yu Gothic UI" panose="020B0500000000000000" pitchFamily="50" charset="-128"/>
              <a:ea typeface="Yu Gothic UI" panose="020B0500000000000000" pitchFamily="50" charset="-128"/>
            </a:endParaRPr>
          </a:p>
          <a:p>
            <a:pPr defTabSz="914462">
              <a:defRPr/>
            </a:pPr>
            <a:endParaRPr lang="en-US" altLang="ja-JP" sz="1400" dirty="0">
              <a:latin typeface="Yu Gothic UI" panose="020B0500000000000000" pitchFamily="50" charset="-128"/>
              <a:ea typeface="Yu Gothic UI" panose="020B0500000000000000" pitchFamily="50" charset="-128"/>
            </a:endParaRPr>
          </a:p>
          <a:p>
            <a:pPr defTabSz="914462">
              <a:defRPr/>
            </a:pPr>
            <a:r>
              <a:rPr lang="ja-JP" altLang="en-US" sz="1400" dirty="0">
                <a:latin typeface="Yu Gothic UI" panose="020B0500000000000000" pitchFamily="50" charset="-128"/>
                <a:ea typeface="Yu Gothic UI" panose="020B0500000000000000" pitchFamily="50" charset="-128"/>
              </a:rPr>
              <a:t>今年度、医師等が共同で利用者の介護に係る計画を作成していない</a:t>
            </a:r>
            <a:r>
              <a:rPr lang="ja-JP" altLang="en-US" sz="1400" kern="0" dirty="0">
                <a:latin typeface="Yu Gothic UI" panose="020B0500000000000000" pitchFamily="50" charset="-128"/>
                <a:ea typeface="Yu Gothic UI" panose="020B0500000000000000" pitchFamily="50" charset="-128"/>
              </a:rPr>
              <a:t>施設がありましたので、今一度算定要件を見直していただければと思います。</a:t>
            </a:r>
            <a:endParaRPr lang="en-US" altLang="ja-JP" sz="1400" kern="0" dirty="0">
              <a:latin typeface="Yu Gothic UI" panose="020B0500000000000000" pitchFamily="50" charset="-128"/>
              <a:ea typeface="Yu Gothic UI" panose="020B0500000000000000" pitchFamily="50" charset="-128"/>
            </a:endParaRPr>
          </a:p>
        </p:txBody>
      </p:sp>
      <p:sp>
        <p:nvSpPr>
          <p:cNvPr id="4" name="スライド番号プレースホルダー 3"/>
          <p:cNvSpPr>
            <a:spLocks noGrp="1"/>
          </p:cNvSpPr>
          <p:nvPr>
            <p:ph type="sldNum" sz="quarter" idx="10"/>
          </p:nvPr>
        </p:nvSpPr>
        <p:spPr/>
        <p:txBody>
          <a:bodyPr/>
          <a:lstStyle/>
          <a:p>
            <a:pPr>
              <a:defRPr/>
            </a:pPr>
            <a:fld id="{5C8F3649-899B-4135-99BC-D8BC86D025DE}" type="slidenum">
              <a:rPr lang="en-US" altLang="ja-JP" smtClean="0"/>
              <a:pPr>
                <a:defRPr/>
              </a:pPr>
              <a:t>17</a:t>
            </a:fld>
            <a:endParaRPr lang="en-US" altLang="ja-JP"/>
          </a:p>
        </p:txBody>
      </p:sp>
    </p:spTree>
    <p:extLst>
      <p:ext uri="{BB962C8B-B14F-4D97-AF65-F5344CB8AC3E}">
        <p14:creationId xmlns:p14="http://schemas.microsoft.com/office/powerpoint/2010/main" val="30538279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AB0B10-303C-9AD7-D35D-285230050AF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C988321-9600-FFD4-E3CB-1BC5D74F3AF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551EE4B-D063-0B3F-651A-BE724AF96FF0}"/>
              </a:ext>
            </a:extLst>
          </p:cNvPr>
          <p:cNvSpPr>
            <a:spLocks noGrp="1"/>
          </p:cNvSpPr>
          <p:nvPr>
            <p:ph type="body" idx="1"/>
          </p:nvPr>
        </p:nvSpPr>
        <p:spPr/>
        <p:txBody>
          <a:bodyPr/>
          <a:lstStyle/>
          <a:p>
            <a:pPr defTabSz="914462">
              <a:defRPr/>
            </a:pPr>
            <a:r>
              <a:rPr lang="ja-JP" altLang="en-US" sz="1400" dirty="0">
                <a:latin typeface="Yu Gothic UI" panose="020B0500000000000000" pitchFamily="50" charset="-128"/>
                <a:ea typeface="Yu Gothic UI" panose="020B0500000000000000" pitchFamily="50" charset="-128"/>
              </a:rPr>
              <a:t>特定施設入居者生活介護の口腔・栄養スクリーニング加算についてです。</a:t>
            </a:r>
            <a:endParaRPr lang="en-US" altLang="ja-JP" sz="1400" dirty="0">
              <a:latin typeface="Yu Gothic UI" panose="020B0500000000000000" pitchFamily="50" charset="-128"/>
              <a:ea typeface="Yu Gothic UI" panose="020B0500000000000000" pitchFamily="50" charset="-128"/>
            </a:endParaRPr>
          </a:p>
          <a:p>
            <a:pPr defTabSz="914462">
              <a:defRPr/>
            </a:pPr>
            <a:r>
              <a:rPr lang="ja-JP" altLang="en-US" sz="1400" dirty="0">
                <a:latin typeface="Yu Gothic UI" panose="020B0500000000000000" pitchFamily="50" charset="-128"/>
                <a:ea typeface="Yu Gothic UI" panose="020B0500000000000000" pitchFamily="50" charset="-128"/>
              </a:rPr>
              <a:t>当加算は、利用開始時及び利用中６月ごとに利用者の口腔の健康状態のスクリーニング及び栄養状態のスクリーニングを行い、確認した情報を利用者を担当する介護支援専門員に提供した場合に算定できるものです。</a:t>
            </a:r>
          </a:p>
          <a:p>
            <a:pPr defTabSz="914462">
              <a:defRPr/>
            </a:pPr>
            <a:r>
              <a:rPr lang="ja-JP" altLang="en-US" sz="1400" dirty="0">
                <a:latin typeface="Yu Gothic UI" panose="020B0500000000000000" pitchFamily="50" charset="-128"/>
                <a:ea typeface="Yu Gothic UI" panose="020B0500000000000000" pitchFamily="50" charset="-128"/>
              </a:rPr>
              <a:t>今年度、口腔及び栄養のスクリーニングを行っていないにも関わらず、当加算を算定している事例がありました。</a:t>
            </a:r>
            <a:endParaRPr lang="en-US" altLang="ja-JP" sz="1400" dirty="0">
              <a:latin typeface="Yu Gothic UI" panose="020B0500000000000000" pitchFamily="50" charset="-128"/>
              <a:ea typeface="Yu Gothic UI" panose="020B0500000000000000" pitchFamily="50" charset="-128"/>
            </a:endParaRPr>
          </a:p>
          <a:p>
            <a:r>
              <a:rPr lang="ja-JP" altLang="en-US" sz="1400" kern="0" dirty="0">
                <a:latin typeface="Yu Gothic UI" panose="020B0500000000000000" pitchFamily="50" charset="-128"/>
                <a:ea typeface="Yu Gothic UI" panose="020B0500000000000000" pitchFamily="50" charset="-128"/>
              </a:rPr>
              <a:t>口腔及び栄養スクリーニングの実施に当たっては、別途通知「リハビリテーション・個別機能訓練、栄養、口腔の実施及び一体的取組について」を確認して行っていただきますようお願いします。</a:t>
            </a:r>
          </a:p>
          <a:p>
            <a:endParaRPr lang="en-US" altLang="ja-JP" sz="1400" kern="0" dirty="0">
              <a:latin typeface="Yu Gothic UI" panose="020B0500000000000000" pitchFamily="50" charset="-128"/>
              <a:ea typeface="Yu Gothic UI" panose="020B0500000000000000" pitchFamily="50" charset="-128"/>
            </a:endParaRPr>
          </a:p>
        </p:txBody>
      </p:sp>
      <p:sp>
        <p:nvSpPr>
          <p:cNvPr id="4" name="スライド番号プレースホルダー 3">
            <a:extLst>
              <a:ext uri="{FF2B5EF4-FFF2-40B4-BE49-F238E27FC236}">
                <a16:creationId xmlns:a16="http://schemas.microsoft.com/office/drawing/2014/main" id="{FCEF50B9-0CF7-47F8-F31F-AFE9C5E6892C}"/>
              </a:ext>
            </a:extLst>
          </p:cNvPr>
          <p:cNvSpPr>
            <a:spLocks noGrp="1"/>
          </p:cNvSpPr>
          <p:nvPr>
            <p:ph type="sldNum" sz="quarter" idx="10"/>
          </p:nvPr>
        </p:nvSpPr>
        <p:spPr/>
        <p:txBody>
          <a:bodyPr/>
          <a:lstStyle/>
          <a:p>
            <a:pPr>
              <a:defRPr/>
            </a:pPr>
            <a:fld id="{5C8F3649-899B-4135-99BC-D8BC86D025DE}" type="slidenum">
              <a:rPr lang="en-US" altLang="ja-JP" smtClean="0"/>
              <a:pPr>
                <a:defRPr/>
              </a:pPr>
              <a:t>18</a:t>
            </a:fld>
            <a:endParaRPr lang="en-US" altLang="ja-JP"/>
          </a:p>
        </p:txBody>
      </p:sp>
    </p:spTree>
    <p:extLst>
      <p:ext uri="{BB962C8B-B14F-4D97-AF65-F5344CB8AC3E}">
        <p14:creationId xmlns:p14="http://schemas.microsoft.com/office/powerpoint/2010/main" val="39419283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AFB1B-63BA-463E-0F68-BCA9783BA98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EFD6BFE-E040-AD60-3449-15BECC18B84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FEADCD4-7ED7-05DB-B38A-1BEE362E221B}"/>
              </a:ext>
            </a:extLst>
          </p:cNvPr>
          <p:cNvSpPr>
            <a:spLocks noGrp="1"/>
          </p:cNvSpPr>
          <p:nvPr>
            <p:ph type="body" idx="1"/>
          </p:nvPr>
        </p:nvSpPr>
        <p:spPr/>
        <p:txBody>
          <a:bodyPr/>
          <a:lstStyle/>
          <a:p>
            <a:pPr defTabSz="914462">
              <a:defRPr/>
            </a:pPr>
            <a:r>
              <a:rPr lang="ja-JP" altLang="en-US" sz="1400" dirty="0">
                <a:latin typeface="Yu Gothic UI" panose="020B0500000000000000" pitchFamily="50" charset="-128"/>
                <a:ea typeface="Yu Gothic UI" panose="020B0500000000000000" pitchFamily="50" charset="-128"/>
              </a:rPr>
              <a:t>特定施設入居者生活介護の退院・退所時連携加算についてです。</a:t>
            </a:r>
            <a:endParaRPr lang="en-US" altLang="ja-JP" sz="1400" dirty="0">
              <a:latin typeface="Yu Gothic UI" panose="020B0500000000000000" pitchFamily="50" charset="-128"/>
              <a:ea typeface="Yu Gothic UI" panose="020B0500000000000000" pitchFamily="50" charset="-128"/>
            </a:endParaRPr>
          </a:p>
          <a:p>
            <a:pPr defTabSz="914462">
              <a:defRPr/>
            </a:pPr>
            <a:r>
              <a:rPr lang="ja-JP" altLang="en-US" sz="1400" dirty="0">
                <a:latin typeface="Yu Gothic UI" panose="020B0500000000000000" pitchFamily="50" charset="-128"/>
                <a:ea typeface="Yu Gothic UI" panose="020B0500000000000000" pitchFamily="50" charset="-128"/>
              </a:rPr>
              <a:t>当加算は、利用者の退院又は退所に当たって、医療提供施設の職員と面談等を行い、利用者に関する必要な情報の提供を受けた上で、特定施設サービス計画を策定し、サービスの利用に関する調整を行った場合に算定することができます。</a:t>
            </a:r>
            <a:endParaRPr lang="en-US" altLang="ja-JP" sz="1400" dirty="0">
              <a:latin typeface="Yu Gothic UI" panose="020B0500000000000000" pitchFamily="50" charset="-128"/>
              <a:ea typeface="Yu Gothic UI" panose="020B0500000000000000" pitchFamily="50" charset="-128"/>
            </a:endParaRPr>
          </a:p>
          <a:p>
            <a:pPr defTabSz="914462">
              <a:defRPr/>
            </a:pPr>
            <a:r>
              <a:rPr lang="ja-JP" altLang="en-US" sz="1400" dirty="0">
                <a:latin typeface="Yu Gothic UI" panose="020B0500000000000000" pitchFamily="50" charset="-128"/>
                <a:ea typeface="Yu Gothic UI" panose="020B0500000000000000" pitchFamily="50" charset="-128"/>
              </a:rPr>
              <a:t>今年度、</a:t>
            </a:r>
            <a:r>
              <a:rPr lang="ja-JP" altLang="en-US" sz="1400" kern="0" dirty="0">
                <a:latin typeface="Yu Gothic UI" panose="020B0500000000000000" pitchFamily="50" charset="-128"/>
                <a:ea typeface="Yu Gothic UI" panose="020B0500000000000000" pitchFamily="50" charset="-128"/>
              </a:rPr>
              <a:t>利用者の退院又は退所に当たって、医療提供施設の職員から必要な情報の提供を受けていないにもかかわらず、当加算を算定していた事例がありましたので、今一度算定要件を見直していただければと思います。</a:t>
            </a:r>
            <a:endParaRPr lang="en-US" altLang="ja-JP" sz="1400" kern="0" dirty="0">
              <a:latin typeface="Yu Gothic UI" panose="020B0500000000000000" pitchFamily="50" charset="-128"/>
              <a:ea typeface="Yu Gothic UI" panose="020B0500000000000000" pitchFamily="50" charset="-128"/>
            </a:endParaRPr>
          </a:p>
        </p:txBody>
      </p:sp>
      <p:sp>
        <p:nvSpPr>
          <p:cNvPr id="4" name="スライド番号プレースホルダー 3">
            <a:extLst>
              <a:ext uri="{FF2B5EF4-FFF2-40B4-BE49-F238E27FC236}">
                <a16:creationId xmlns:a16="http://schemas.microsoft.com/office/drawing/2014/main" id="{1CA62071-05B3-7F7B-8A42-D80920D1B8D6}"/>
              </a:ext>
            </a:extLst>
          </p:cNvPr>
          <p:cNvSpPr>
            <a:spLocks noGrp="1"/>
          </p:cNvSpPr>
          <p:nvPr>
            <p:ph type="sldNum" sz="quarter" idx="10"/>
          </p:nvPr>
        </p:nvSpPr>
        <p:spPr/>
        <p:txBody>
          <a:bodyPr/>
          <a:lstStyle/>
          <a:p>
            <a:pPr>
              <a:defRPr/>
            </a:pPr>
            <a:fld id="{5C8F3649-899B-4135-99BC-D8BC86D025DE}" type="slidenum">
              <a:rPr lang="en-US" altLang="ja-JP" smtClean="0"/>
              <a:pPr>
                <a:defRPr/>
              </a:pPr>
              <a:t>19</a:t>
            </a:fld>
            <a:endParaRPr lang="en-US" altLang="ja-JP"/>
          </a:p>
        </p:txBody>
      </p:sp>
    </p:spTree>
    <p:extLst>
      <p:ext uri="{BB962C8B-B14F-4D97-AF65-F5344CB8AC3E}">
        <p14:creationId xmlns:p14="http://schemas.microsoft.com/office/powerpoint/2010/main" val="1899291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C7E94D-5483-0969-9171-90F283FEA75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E207B66-C2EE-04C1-C836-8C69F00AD2B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915D84E-60D1-8E95-F252-4A264940A7B1}"/>
              </a:ext>
            </a:extLst>
          </p:cNvPr>
          <p:cNvSpPr>
            <a:spLocks noGrp="1"/>
          </p:cNvSpPr>
          <p:nvPr>
            <p:ph type="body" idx="1"/>
          </p:nvPr>
        </p:nvSpPr>
        <p:spPr/>
        <p:txBody>
          <a:bodyPr/>
          <a:lstStyle/>
          <a:p>
            <a:r>
              <a:rPr lang="ja-JP" altLang="en-US" sz="1400" dirty="0">
                <a:latin typeface="Yu Gothic UI" panose="020B0500000000000000" pitchFamily="50" charset="-128"/>
                <a:ea typeface="Yu Gothic UI" panose="020B0500000000000000" pitchFamily="50" charset="-128"/>
              </a:rPr>
              <a:t>施設サービスと特定施設入居者生活介護共通の</a:t>
            </a:r>
            <a:r>
              <a:rPr lang="en-US" altLang="ja-JP" sz="1400" dirty="0">
                <a:latin typeface="Yu Gothic UI" panose="020B0500000000000000" pitchFamily="50" charset="-128"/>
                <a:ea typeface="Yu Gothic UI" panose="020B0500000000000000" pitchFamily="50" charset="-128"/>
              </a:rPr>
              <a:t>『</a:t>
            </a:r>
            <a:r>
              <a:rPr lang="zh-TW" altLang="en-US" sz="1400" dirty="0">
                <a:latin typeface="Yu Gothic UI" panose="020B0500000000000000" pitchFamily="50" charset="-128"/>
                <a:ea typeface="Yu Gothic UI" panose="020B0500000000000000" pitchFamily="50" charset="-128"/>
              </a:rPr>
              <a:t>協力医療機関連携加算</a:t>
            </a:r>
            <a:r>
              <a:rPr lang="en-US" altLang="ja-JP" sz="1400" dirty="0">
                <a:latin typeface="Yu Gothic UI" panose="020B0500000000000000" pitchFamily="50" charset="-128"/>
                <a:ea typeface="Yu Gothic UI" panose="020B0500000000000000" pitchFamily="50" charset="-128"/>
              </a:rPr>
              <a:t>』</a:t>
            </a:r>
            <a:r>
              <a:rPr lang="ja-JP" altLang="en-US" sz="1400" dirty="0">
                <a:latin typeface="Yu Gothic UI" panose="020B0500000000000000" pitchFamily="50" charset="-128"/>
                <a:ea typeface="Yu Gothic UI" panose="020B0500000000000000" pitchFamily="50" charset="-128"/>
              </a:rPr>
              <a:t>についてです。</a:t>
            </a:r>
            <a:endParaRPr lang="en-US" altLang="ja-JP" sz="1400" dirty="0">
              <a:latin typeface="Yu Gothic UI" panose="020B0500000000000000" pitchFamily="50" charset="-128"/>
              <a:ea typeface="Yu Gothic UI" panose="020B0500000000000000" pitchFamily="50" charset="-128"/>
            </a:endParaRPr>
          </a:p>
          <a:p>
            <a:r>
              <a:rPr lang="zh-TW" altLang="en-US" sz="1400" dirty="0">
                <a:latin typeface="Yu Gothic UI" panose="020B0500000000000000" pitchFamily="50" charset="-128"/>
                <a:ea typeface="Yu Gothic UI" panose="020B0500000000000000" pitchFamily="50" charset="-128"/>
              </a:rPr>
              <a:t>協力医療機関連携加算</a:t>
            </a:r>
            <a:r>
              <a:rPr lang="ja-JP" altLang="en-US" sz="1400" dirty="0">
                <a:latin typeface="Yu Gothic UI" panose="020B0500000000000000" pitchFamily="50" charset="-128"/>
                <a:ea typeface="Yu Gothic UI" panose="020B0500000000000000" pitchFamily="50" charset="-128"/>
              </a:rPr>
              <a:t>は、入所者の病歴等の情報共有や急変時等における対応の確認等を行う会議を定期的に開催し、会議の開催状況について記録を残すこととなっていますが、会議の概要の記録が残されていない施設がありました。改めてご確認をお願いします。</a:t>
            </a:r>
          </a:p>
        </p:txBody>
      </p:sp>
      <p:sp>
        <p:nvSpPr>
          <p:cNvPr id="4" name="スライド番号プレースホルダー 3">
            <a:extLst>
              <a:ext uri="{FF2B5EF4-FFF2-40B4-BE49-F238E27FC236}">
                <a16:creationId xmlns:a16="http://schemas.microsoft.com/office/drawing/2014/main" id="{7722CA13-F5FE-0EF4-2F8B-9C52C7D9B22D}"/>
              </a:ext>
            </a:extLst>
          </p:cNvPr>
          <p:cNvSpPr>
            <a:spLocks noGrp="1"/>
          </p:cNvSpPr>
          <p:nvPr>
            <p:ph type="sldNum" sz="quarter" idx="10"/>
          </p:nvPr>
        </p:nvSpPr>
        <p:spPr/>
        <p:txBody>
          <a:bodyPr/>
          <a:lstStyle/>
          <a:p>
            <a:pPr>
              <a:defRPr/>
            </a:pPr>
            <a:fld id="{5C8F3649-899B-4135-99BC-D8BC86D025DE}" type="slidenum">
              <a:rPr lang="en-US" altLang="ja-JP" smtClean="0"/>
              <a:pPr>
                <a:defRPr/>
              </a:pPr>
              <a:t>2</a:t>
            </a:fld>
            <a:endParaRPr lang="en-US" altLang="ja-JP"/>
          </a:p>
        </p:txBody>
      </p:sp>
    </p:spTree>
    <p:extLst>
      <p:ext uri="{BB962C8B-B14F-4D97-AF65-F5344CB8AC3E}">
        <p14:creationId xmlns:p14="http://schemas.microsoft.com/office/powerpoint/2010/main" val="1847381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76054">
              <a:defRPr/>
            </a:pPr>
            <a:r>
              <a:rPr lang="ja-JP" altLang="en-US" sz="1400" dirty="0">
                <a:latin typeface="Yu Gothic UI" panose="020B0500000000000000" pitchFamily="50" charset="-128"/>
                <a:ea typeface="Yu Gothic UI" panose="020B0500000000000000" pitchFamily="50" charset="-128"/>
              </a:rPr>
              <a:t>施設サービス共通の栄養マネジメント強化加算についてです。</a:t>
            </a:r>
            <a:endParaRPr lang="en-US" altLang="ja-JP" sz="1400" dirty="0">
              <a:latin typeface="Yu Gothic UI" panose="020B0500000000000000" pitchFamily="50" charset="-128"/>
              <a:ea typeface="Yu Gothic UI" panose="020B0500000000000000" pitchFamily="50" charset="-128"/>
            </a:endParaRPr>
          </a:p>
          <a:p>
            <a:pPr defTabSz="876054">
              <a:defRPr/>
            </a:pPr>
            <a:r>
              <a:rPr lang="ja-JP" altLang="en-US" sz="1400" dirty="0">
                <a:latin typeface="Yu Gothic UI" panose="020B0500000000000000" pitchFamily="50" charset="-128"/>
                <a:ea typeface="Yu Gothic UI" panose="020B0500000000000000" pitchFamily="50" charset="-128"/>
              </a:rPr>
              <a:t>栄養状態のリスクが、中リスク及び高リスクに該当する者に対し、管理栄養士等が栄養ケア計画に基づき、食事の観察を週３回以上行い、当該入所者の栄養状態、食事摂取量、摂食・嚥下の状況、食欲・食事の満足感、嗜好を踏まえた食事の調整や、姿勢、食具、食事の介助方法等の食事環境の整備等を実施し、食事の観察を行った日付と食事の調整や食事環境の整備等を実施した場合の対応を記録することとなっていますが、</a:t>
            </a:r>
            <a:r>
              <a:rPr lang="ja-JP" altLang="en-US" sz="1400" kern="0" dirty="0">
                <a:latin typeface="Yu Gothic UI" panose="020B0500000000000000" pitchFamily="50" charset="-128"/>
                <a:ea typeface="Yu Gothic UI" panose="020B0500000000000000" pitchFamily="50" charset="-128"/>
              </a:rPr>
              <a:t>記録上、食事の観察を実施していることが確認できなかった施設がありました。</a:t>
            </a:r>
            <a:endParaRPr lang="en-US" altLang="ja-JP" sz="1400" kern="0" dirty="0">
              <a:latin typeface="Yu Gothic UI" panose="020B0500000000000000" pitchFamily="50" charset="-128"/>
              <a:ea typeface="Yu Gothic UI" panose="020B0500000000000000" pitchFamily="50" charset="-128"/>
            </a:endParaRPr>
          </a:p>
          <a:p>
            <a:pPr defTabSz="876054">
              <a:defRPr/>
            </a:pPr>
            <a:r>
              <a:rPr lang="ja-JP" altLang="en-US" sz="1400" dirty="0">
                <a:latin typeface="Yu Gothic UI" panose="020B0500000000000000" pitchFamily="50" charset="-128"/>
                <a:ea typeface="Yu Gothic UI" panose="020B0500000000000000" pitchFamily="50" charset="-128"/>
              </a:rPr>
              <a:t>食事の観察を行った日付と食事の調整や食事環境の整備等を実施した場合の対応がわかるような記録を残すようにお願いいたします。</a:t>
            </a:r>
            <a:endParaRPr lang="en-US" altLang="ja-JP" sz="1400" dirty="0">
              <a:latin typeface="Yu Gothic UI" panose="020B0500000000000000" pitchFamily="50" charset="-128"/>
              <a:ea typeface="Yu Gothic UI" panose="020B0500000000000000" pitchFamily="50" charset="-128"/>
            </a:endParaRPr>
          </a:p>
        </p:txBody>
      </p:sp>
      <p:sp>
        <p:nvSpPr>
          <p:cNvPr id="4" name="スライド番号プレースホルダー 3"/>
          <p:cNvSpPr>
            <a:spLocks noGrp="1"/>
          </p:cNvSpPr>
          <p:nvPr>
            <p:ph type="sldNum" sz="quarter" idx="5"/>
          </p:nvPr>
        </p:nvSpPr>
        <p:spPr/>
        <p:txBody>
          <a:bodyPr/>
          <a:lstStyle/>
          <a:p>
            <a:pPr>
              <a:defRPr/>
            </a:pPr>
            <a:fld id="{5C8F3649-899B-4135-99BC-D8BC86D025DE}" type="slidenum">
              <a:rPr lang="en-US" altLang="ja-JP" smtClean="0"/>
              <a:pPr>
                <a:defRPr/>
              </a:pPr>
              <a:t>3</a:t>
            </a:fld>
            <a:endParaRPr lang="en-US" altLang="ja-JP"/>
          </a:p>
        </p:txBody>
      </p:sp>
    </p:spTree>
    <p:extLst>
      <p:ext uri="{BB962C8B-B14F-4D97-AF65-F5344CB8AC3E}">
        <p14:creationId xmlns:p14="http://schemas.microsoft.com/office/powerpoint/2010/main" val="2845203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41AE56-2DC9-FB1E-4F5D-8CA03B1C9F7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DB57E93-91E2-C195-2ADE-CA6D6A6F859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55AB32D-A805-3CFF-5249-2C75593D567D}"/>
              </a:ext>
            </a:extLst>
          </p:cNvPr>
          <p:cNvSpPr>
            <a:spLocks noGrp="1"/>
          </p:cNvSpPr>
          <p:nvPr>
            <p:ph type="body" idx="1"/>
          </p:nvPr>
        </p:nvSpPr>
        <p:spPr/>
        <p:txBody>
          <a:bodyPr/>
          <a:lstStyle/>
          <a:p>
            <a:pPr defTabSz="914462">
              <a:defRPr/>
            </a:pPr>
            <a:r>
              <a:rPr lang="ja-JP" altLang="en-US" sz="1400" dirty="0">
                <a:latin typeface="Yu Gothic UI" panose="020B0500000000000000" pitchFamily="50" charset="-128"/>
                <a:ea typeface="Yu Gothic UI" panose="020B0500000000000000" pitchFamily="50" charset="-128"/>
              </a:rPr>
              <a:t>各施設共通の科学的介護推進体制加算についてです。</a:t>
            </a:r>
            <a:endParaRPr lang="en-US" altLang="ja-JP" sz="1400" dirty="0">
              <a:latin typeface="Yu Gothic UI" panose="020B0500000000000000" pitchFamily="50" charset="-128"/>
              <a:ea typeface="Yu Gothic UI" panose="020B0500000000000000" pitchFamily="50" charset="-128"/>
            </a:endParaRPr>
          </a:p>
          <a:p>
            <a:pPr defTabSz="914462">
              <a:defRPr/>
            </a:pPr>
            <a:r>
              <a:rPr lang="ja-JP" altLang="en-US" sz="1400" dirty="0">
                <a:latin typeface="Yu Gothic UI" panose="020B0500000000000000" pitchFamily="50" charset="-128"/>
                <a:ea typeface="Yu Gothic UI" panose="020B0500000000000000" pitchFamily="50" charset="-128"/>
              </a:rPr>
              <a:t>当加算は、利用者ごとの</a:t>
            </a:r>
            <a:r>
              <a:rPr lang="en-US" altLang="ja-JP" sz="1400" dirty="0">
                <a:latin typeface="Yu Gothic UI" panose="020B0500000000000000" pitchFamily="50" charset="-128"/>
                <a:ea typeface="Yu Gothic UI" panose="020B0500000000000000" pitchFamily="50" charset="-128"/>
              </a:rPr>
              <a:t>ADL</a:t>
            </a:r>
            <a:r>
              <a:rPr lang="ja-JP" altLang="en-US" sz="1400" dirty="0">
                <a:latin typeface="Yu Gothic UI" panose="020B0500000000000000" pitchFamily="50" charset="-128"/>
                <a:ea typeface="Yu Gothic UI" panose="020B0500000000000000" pitchFamily="50" charset="-128"/>
              </a:rPr>
              <a:t>値、栄養状態、口腔機能、認知症の状況その他の利用者の心身の状況等に係る基本的な情報を、科学的介護情報システム、略称</a:t>
            </a:r>
            <a:r>
              <a:rPr lang="en-US" altLang="ja-JP" sz="1400" dirty="0">
                <a:latin typeface="Yu Gothic UI" panose="020B0500000000000000" pitchFamily="50" charset="-128"/>
                <a:ea typeface="Yu Gothic UI" panose="020B0500000000000000" pitchFamily="50" charset="-128"/>
              </a:rPr>
              <a:t>LIFE</a:t>
            </a:r>
            <a:r>
              <a:rPr lang="ja-JP" altLang="en-US" sz="1400" dirty="0">
                <a:latin typeface="Yu Gothic UI" panose="020B0500000000000000" pitchFamily="50" charset="-128"/>
                <a:ea typeface="Yu Gothic UI" panose="020B0500000000000000" pitchFamily="50" charset="-128"/>
              </a:rPr>
              <a:t>へ提出した場合に算定できるものです。</a:t>
            </a:r>
          </a:p>
          <a:p>
            <a:pPr defTabSz="914462">
              <a:defRPr/>
            </a:pPr>
            <a:r>
              <a:rPr lang="ja-JP" altLang="en-US" sz="1400" dirty="0">
                <a:latin typeface="Yu Gothic UI" panose="020B0500000000000000" pitchFamily="50" charset="-128"/>
                <a:ea typeface="Yu Gothic UI" panose="020B0500000000000000" pitchFamily="50" charset="-128"/>
              </a:rPr>
              <a:t>また、必要に応じてサービス計画を見直すなど、</a:t>
            </a:r>
            <a:r>
              <a:rPr lang="en-US" altLang="ja-JP" sz="1400" dirty="0">
                <a:latin typeface="Yu Gothic UI" panose="020B0500000000000000" pitchFamily="50" charset="-128"/>
                <a:ea typeface="Yu Gothic UI" panose="020B0500000000000000" pitchFamily="50" charset="-128"/>
              </a:rPr>
              <a:t>LIFE</a:t>
            </a:r>
            <a:r>
              <a:rPr lang="ja-JP" altLang="en-US" sz="1400" dirty="0">
                <a:latin typeface="Yu Gothic UI" panose="020B0500000000000000" pitchFamily="50" charset="-128"/>
                <a:ea typeface="Yu Gothic UI" panose="020B0500000000000000" pitchFamily="50" charset="-128"/>
              </a:rPr>
              <a:t>への提出情報等を活用していることも加算の要件とされています。</a:t>
            </a:r>
          </a:p>
          <a:p>
            <a:pPr defTabSz="914462">
              <a:defRPr/>
            </a:pPr>
            <a:r>
              <a:rPr lang="ja-JP" altLang="en-US" sz="1400" dirty="0">
                <a:latin typeface="Yu Gothic UI" panose="020B0500000000000000" pitchFamily="50" charset="-128"/>
                <a:ea typeface="Yu Gothic UI" panose="020B0500000000000000" pitchFamily="50" charset="-128"/>
              </a:rPr>
              <a:t>今年度、少なくとも３月ごとに</a:t>
            </a:r>
            <a:r>
              <a:rPr lang="en-US" altLang="ja-JP" sz="1400" dirty="0">
                <a:latin typeface="Yu Gothic UI" panose="020B0500000000000000" pitchFamily="50" charset="-128"/>
                <a:ea typeface="Yu Gothic UI" panose="020B0500000000000000" pitchFamily="50" charset="-128"/>
              </a:rPr>
              <a:t>LIFE</a:t>
            </a:r>
            <a:r>
              <a:rPr lang="ja-JP" altLang="en-US" sz="1400" dirty="0">
                <a:latin typeface="Yu Gothic UI" panose="020B0500000000000000" pitchFamily="50" charset="-128"/>
                <a:ea typeface="Yu Gothic UI" panose="020B0500000000000000" pitchFamily="50" charset="-128"/>
              </a:rPr>
              <a:t>への情報の提出が必要であったが、提出すべき月にできていなかったにもかかわらず、加算を算定している事例がありました。</a:t>
            </a:r>
            <a:endParaRPr lang="en-US" altLang="ja-JP" sz="1400" dirty="0">
              <a:latin typeface="Yu Gothic UI" panose="020B0500000000000000" pitchFamily="50" charset="-128"/>
              <a:ea typeface="Yu Gothic UI" panose="020B0500000000000000" pitchFamily="50" charset="-128"/>
            </a:endParaRPr>
          </a:p>
          <a:p>
            <a:pPr defTabSz="914462">
              <a:defRPr/>
            </a:pPr>
            <a:r>
              <a:rPr lang="en-US" altLang="ja-JP" sz="1400" dirty="0">
                <a:latin typeface="Yu Gothic UI" panose="020B0500000000000000" pitchFamily="50" charset="-128"/>
                <a:ea typeface="Yu Gothic UI" panose="020B0500000000000000" pitchFamily="50" charset="-128"/>
              </a:rPr>
              <a:t>LIFE</a:t>
            </a:r>
            <a:r>
              <a:rPr lang="ja-JP" altLang="en-US" sz="1400" dirty="0">
                <a:latin typeface="Yu Gothic UI" panose="020B0500000000000000" pitchFamily="50" charset="-128"/>
                <a:ea typeface="Yu Gothic UI" panose="020B0500000000000000" pitchFamily="50" charset="-128"/>
              </a:rPr>
              <a:t>への提出情報、提出頻度等については、「科学的介護情報システム関連加算に関する基本的考え方並びに事務処理手順例及び様式例の提示について」を確認し、実施していただきますようお願いします。</a:t>
            </a:r>
          </a:p>
        </p:txBody>
      </p:sp>
      <p:sp>
        <p:nvSpPr>
          <p:cNvPr id="4" name="スライド番号プレースホルダー 3">
            <a:extLst>
              <a:ext uri="{FF2B5EF4-FFF2-40B4-BE49-F238E27FC236}">
                <a16:creationId xmlns:a16="http://schemas.microsoft.com/office/drawing/2014/main" id="{D7893ED2-A33F-589D-835D-6EC21053D9D5}"/>
              </a:ext>
            </a:extLst>
          </p:cNvPr>
          <p:cNvSpPr>
            <a:spLocks noGrp="1"/>
          </p:cNvSpPr>
          <p:nvPr>
            <p:ph type="sldNum" sz="quarter" idx="10"/>
          </p:nvPr>
        </p:nvSpPr>
        <p:spPr/>
        <p:txBody>
          <a:bodyPr/>
          <a:lstStyle/>
          <a:p>
            <a:pPr>
              <a:defRPr/>
            </a:pPr>
            <a:fld id="{5C8F3649-899B-4135-99BC-D8BC86D025DE}" type="slidenum">
              <a:rPr lang="en-US" altLang="ja-JP" smtClean="0"/>
              <a:pPr>
                <a:defRPr/>
              </a:pPr>
              <a:t>4</a:t>
            </a:fld>
            <a:endParaRPr lang="en-US" altLang="ja-JP"/>
          </a:p>
        </p:txBody>
      </p:sp>
    </p:spTree>
    <p:extLst>
      <p:ext uri="{BB962C8B-B14F-4D97-AF65-F5344CB8AC3E}">
        <p14:creationId xmlns:p14="http://schemas.microsoft.com/office/powerpoint/2010/main" val="1385154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462">
              <a:defRPr/>
            </a:pPr>
            <a:r>
              <a:rPr lang="ja-JP" altLang="en-US" sz="1400" dirty="0">
                <a:latin typeface="Yu Gothic UI" panose="020B0500000000000000" pitchFamily="50" charset="-128"/>
                <a:ea typeface="Yu Gothic UI" panose="020B0500000000000000" pitchFamily="50" charset="-128"/>
              </a:rPr>
              <a:t>各施設共通のサービス提供体制強化加算についてです。</a:t>
            </a:r>
            <a:endParaRPr lang="en-US" altLang="ja-JP" sz="1400" dirty="0">
              <a:latin typeface="Yu Gothic UI" panose="020B0500000000000000" pitchFamily="50" charset="-128"/>
              <a:ea typeface="Yu Gothic UI" panose="020B0500000000000000" pitchFamily="50" charset="-128"/>
            </a:endParaRPr>
          </a:p>
          <a:p>
            <a:r>
              <a:rPr lang="ja-JP" altLang="en-US" sz="1400" dirty="0">
                <a:latin typeface="Yu Gothic UI" panose="020B0500000000000000" pitchFamily="50" charset="-128"/>
                <a:ea typeface="Yu Gothic UI" panose="020B0500000000000000" pitchFamily="50" charset="-128"/>
              </a:rPr>
              <a:t>今年度、勤務実績が必要な要件を満たしていないにもかかわらず、加算を算定している事例、介護職員の勤務時間数について、兼務している機能訓練指導員の勤務時間が算入されている事例、算定の要件を満たしていることを確認できる記録が残っていない事例がありました。</a:t>
            </a:r>
            <a:endParaRPr lang="en-US" altLang="ja-JP" sz="1400" dirty="0">
              <a:latin typeface="Yu Gothic UI" panose="020B0500000000000000" pitchFamily="50" charset="-128"/>
              <a:ea typeface="Yu Gothic UI" panose="020B0500000000000000" pitchFamily="50" charset="-128"/>
            </a:endParaRPr>
          </a:p>
          <a:p>
            <a:r>
              <a:rPr lang="ja-JP" altLang="en-US" sz="1400" dirty="0">
                <a:latin typeface="Yu Gothic UI" panose="020B0500000000000000" pitchFamily="50" charset="-128"/>
                <a:ea typeface="Yu Gothic UI" panose="020B0500000000000000" pitchFamily="50" charset="-128"/>
              </a:rPr>
              <a:t>複数の職種を兼務している職員は、職種ごとに勤務時間を分けると共に、介護職員としての勤務時間を確認し、介護福祉士資格の有無や勤続年数に誤りがないか、ご確認ください。</a:t>
            </a:r>
            <a:endParaRPr lang="en-US" altLang="ja-JP" sz="1400" dirty="0">
              <a:latin typeface="Yu Gothic UI" panose="020B0500000000000000" pitchFamily="50" charset="-128"/>
              <a:ea typeface="Yu Gothic UI" panose="020B0500000000000000" pitchFamily="50" charset="-128"/>
            </a:endParaRPr>
          </a:p>
          <a:p>
            <a:pPr defTabSz="914462">
              <a:defRPr/>
            </a:pPr>
            <a:r>
              <a:rPr lang="ja-JP" altLang="en-US" sz="1400" dirty="0">
                <a:latin typeface="Yu Gothic UI" panose="020B0500000000000000" pitchFamily="50" charset="-128"/>
                <a:ea typeface="Yu Gothic UI" panose="020B0500000000000000" pitchFamily="50" charset="-128"/>
              </a:rPr>
              <a:t>また、加算の要件について毎年確認し、算定する区分が変わる場合は所定の手続きを行ってください。</a:t>
            </a:r>
            <a:endParaRPr lang="en-US" altLang="ja-JP" sz="1400" dirty="0">
              <a:latin typeface="Yu Gothic UI" panose="020B0500000000000000" pitchFamily="50" charset="-128"/>
              <a:ea typeface="Yu Gothic UI" panose="020B0500000000000000" pitchFamily="50" charset="-128"/>
            </a:endParaRPr>
          </a:p>
          <a:p>
            <a:pPr defTabSz="914462">
              <a:defRPr/>
            </a:pPr>
            <a:endParaRPr lang="ja-JP" altLang="en-US" sz="1400" dirty="0">
              <a:latin typeface="Yu Gothic UI" panose="020B0500000000000000" pitchFamily="50" charset="-128"/>
              <a:ea typeface="Yu Gothic UI" panose="020B0500000000000000" pitchFamily="50" charset="-128"/>
            </a:endParaRPr>
          </a:p>
        </p:txBody>
      </p:sp>
      <p:sp>
        <p:nvSpPr>
          <p:cNvPr id="4" name="スライド番号プレースホルダー 3"/>
          <p:cNvSpPr>
            <a:spLocks noGrp="1"/>
          </p:cNvSpPr>
          <p:nvPr>
            <p:ph type="sldNum" sz="quarter" idx="5"/>
          </p:nvPr>
        </p:nvSpPr>
        <p:spPr/>
        <p:txBody>
          <a:bodyPr/>
          <a:lstStyle/>
          <a:p>
            <a:pPr>
              <a:defRPr/>
            </a:pPr>
            <a:fld id="{5C8F3649-899B-4135-99BC-D8BC86D025DE}" type="slidenum">
              <a:rPr lang="en-US" altLang="ja-JP" smtClean="0"/>
              <a:pPr>
                <a:defRPr/>
              </a:pPr>
              <a:t>5</a:t>
            </a:fld>
            <a:endParaRPr lang="en-US" altLang="ja-JP"/>
          </a:p>
        </p:txBody>
      </p:sp>
    </p:spTree>
    <p:extLst>
      <p:ext uri="{BB962C8B-B14F-4D97-AF65-F5344CB8AC3E}">
        <p14:creationId xmlns:p14="http://schemas.microsoft.com/office/powerpoint/2010/main" val="8977838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400" dirty="0">
                <a:latin typeface="Yu Gothic UI" panose="020B0500000000000000" pitchFamily="50" charset="-128"/>
                <a:ea typeface="Yu Gothic UI" panose="020B0500000000000000" pitchFamily="50" charset="-128"/>
              </a:rPr>
              <a:t>介護老人福祉施設と短期入所生活介護の夜勤職員配置加算についてです。</a:t>
            </a:r>
            <a:endParaRPr lang="en-US" altLang="ja-JP" sz="1400" dirty="0">
              <a:latin typeface="Yu Gothic UI" panose="020B0500000000000000" pitchFamily="50" charset="-128"/>
              <a:ea typeface="Yu Gothic UI" panose="020B0500000000000000" pitchFamily="50" charset="-128"/>
            </a:endParaRPr>
          </a:p>
          <a:p>
            <a:pPr defTabSz="914462">
              <a:defRPr/>
            </a:pPr>
            <a:r>
              <a:rPr lang="ja-JP" altLang="en-US" sz="1400" dirty="0">
                <a:latin typeface="Yu Gothic UI" panose="020B0500000000000000" pitchFamily="50" charset="-128"/>
                <a:ea typeface="Yu Gothic UI" panose="020B0500000000000000" pitchFamily="50" charset="-128"/>
              </a:rPr>
              <a:t>夜勤を行う職員の数に、生活相談員や機能訓練指導員としての勤務時間を含んでいる事例がありました。</a:t>
            </a:r>
            <a:endParaRPr lang="en-US" altLang="ja-JP" sz="1400" dirty="0">
              <a:latin typeface="Yu Gothic UI" panose="020B0500000000000000" pitchFamily="50" charset="-128"/>
              <a:ea typeface="Yu Gothic UI" panose="020B0500000000000000" pitchFamily="50" charset="-128"/>
            </a:endParaRPr>
          </a:p>
          <a:p>
            <a:pPr defTabSz="914462">
              <a:defRPr/>
            </a:pPr>
            <a:r>
              <a:rPr lang="ja-JP" altLang="en-US" sz="1400" dirty="0">
                <a:latin typeface="Yu Gothic UI" panose="020B0500000000000000" pitchFamily="50" charset="-128"/>
                <a:ea typeface="Yu Gothic UI" panose="020B0500000000000000" pitchFamily="50" charset="-128"/>
              </a:rPr>
              <a:t>繰り返しとなり恐縮ですが、職種ごとに勤務時間を分けるよう、お願いいたします。</a:t>
            </a:r>
            <a:endParaRPr lang="en-US" altLang="ja-JP" sz="1400" dirty="0">
              <a:latin typeface="Yu Gothic UI" panose="020B0500000000000000" pitchFamily="50" charset="-128"/>
              <a:ea typeface="Yu Gothic UI" panose="020B0500000000000000" pitchFamily="50" charset="-128"/>
            </a:endParaRPr>
          </a:p>
          <a:p>
            <a:pPr defTabSz="914462">
              <a:defRPr/>
            </a:pPr>
            <a:r>
              <a:rPr lang="ja-JP" altLang="en-US" sz="1400" kern="0" dirty="0">
                <a:latin typeface="Yu Gothic UI" panose="020B0500000000000000" pitchFamily="50" charset="-128"/>
                <a:ea typeface="Yu Gothic UI" panose="020B0500000000000000" pitchFamily="50" charset="-128"/>
              </a:rPr>
              <a:t>また、この加算における</a:t>
            </a:r>
            <a:r>
              <a:rPr lang="ja-JP" altLang="en-US" sz="1400" dirty="0">
                <a:latin typeface="Yu Gothic UI" panose="020B0500000000000000" pitchFamily="50" charset="-128"/>
                <a:ea typeface="Yu Gothic UI" panose="020B0500000000000000" pitchFamily="50" charset="-128"/>
              </a:rPr>
              <a:t>夜勤時間帯の定義は、午後</a:t>
            </a:r>
            <a:r>
              <a:rPr lang="en-US" altLang="ja-JP" sz="1400" dirty="0">
                <a:latin typeface="Yu Gothic UI" panose="020B0500000000000000" pitchFamily="50" charset="-128"/>
                <a:ea typeface="Yu Gothic UI" panose="020B0500000000000000" pitchFamily="50" charset="-128"/>
              </a:rPr>
              <a:t>10</a:t>
            </a:r>
            <a:r>
              <a:rPr lang="ja-JP" altLang="en-US" sz="1400" dirty="0">
                <a:latin typeface="Yu Gothic UI" panose="020B0500000000000000" pitchFamily="50" charset="-128"/>
                <a:ea typeface="Yu Gothic UI" panose="020B0500000000000000" pitchFamily="50" charset="-128"/>
              </a:rPr>
              <a:t>時から翌日午前５時までの時間を含めた連続する</a:t>
            </a:r>
            <a:r>
              <a:rPr lang="en-US" altLang="ja-JP" sz="1400" dirty="0">
                <a:latin typeface="Yu Gothic UI" panose="020B0500000000000000" pitchFamily="50" charset="-128"/>
                <a:ea typeface="Yu Gothic UI" panose="020B0500000000000000" pitchFamily="50" charset="-128"/>
              </a:rPr>
              <a:t>16</a:t>
            </a:r>
            <a:r>
              <a:rPr lang="ja-JP" altLang="en-US" sz="1400" dirty="0">
                <a:latin typeface="Yu Gothic UI" panose="020B0500000000000000" pitchFamily="50" charset="-128"/>
                <a:ea typeface="Yu Gothic UI" panose="020B0500000000000000" pitchFamily="50" charset="-128"/>
              </a:rPr>
              <a:t>時間であることにも、ご留意ください。</a:t>
            </a:r>
          </a:p>
        </p:txBody>
      </p:sp>
      <p:sp>
        <p:nvSpPr>
          <p:cNvPr id="4" name="スライド番号プレースホルダー 3"/>
          <p:cNvSpPr>
            <a:spLocks noGrp="1"/>
          </p:cNvSpPr>
          <p:nvPr>
            <p:ph type="sldNum" sz="quarter" idx="5"/>
          </p:nvPr>
        </p:nvSpPr>
        <p:spPr/>
        <p:txBody>
          <a:bodyPr/>
          <a:lstStyle/>
          <a:p>
            <a:pPr>
              <a:defRPr/>
            </a:pPr>
            <a:fld id="{5C8F3649-899B-4135-99BC-D8BC86D025DE}" type="slidenum">
              <a:rPr lang="en-US" altLang="ja-JP" smtClean="0"/>
              <a:pPr>
                <a:defRPr/>
              </a:pPr>
              <a:t>6</a:t>
            </a:fld>
            <a:endParaRPr lang="en-US" altLang="ja-JP"/>
          </a:p>
        </p:txBody>
      </p:sp>
    </p:spTree>
    <p:extLst>
      <p:ext uri="{BB962C8B-B14F-4D97-AF65-F5344CB8AC3E}">
        <p14:creationId xmlns:p14="http://schemas.microsoft.com/office/powerpoint/2010/main" val="1046080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462">
              <a:defRPr/>
            </a:pPr>
            <a:r>
              <a:rPr lang="ja-JP" altLang="en-US" sz="1400" dirty="0">
                <a:latin typeface="Yu Gothic UI" panose="020B0500000000000000" pitchFamily="50" charset="-128"/>
                <a:ea typeface="Yu Gothic UI" panose="020B0500000000000000" pitchFamily="50" charset="-128"/>
              </a:rPr>
              <a:t>介護老人福祉施設と短期入所生活介護の看護体制加算</a:t>
            </a:r>
            <a:r>
              <a:rPr lang="en-US" altLang="ja-JP" sz="1400" dirty="0">
                <a:latin typeface="Yu Gothic UI" panose="020B0500000000000000" pitchFamily="50" charset="-128"/>
                <a:ea typeface="Yu Gothic UI" panose="020B0500000000000000" pitchFamily="50" charset="-128"/>
              </a:rPr>
              <a:t>Ⅰ</a:t>
            </a:r>
            <a:r>
              <a:rPr lang="ja-JP" altLang="en-US" sz="1400" dirty="0">
                <a:latin typeface="Yu Gothic UI" panose="020B0500000000000000" pitchFamily="50" charset="-128"/>
                <a:ea typeface="Yu Gothic UI" panose="020B0500000000000000" pitchFamily="50" charset="-128"/>
              </a:rPr>
              <a:t>についてです。</a:t>
            </a:r>
            <a:endParaRPr lang="en-US" altLang="ja-JP" sz="1400" dirty="0">
              <a:latin typeface="Yu Gothic UI" panose="020B0500000000000000" pitchFamily="50" charset="-128"/>
              <a:ea typeface="Yu Gothic UI" panose="020B0500000000000000" pitchFamily="50" charset="-128"/>
            </a:endParaRPr>
          </a:p>
          <a:p>
            <a:r>
              <a:rPr lang="ja-JP" altLang="en-US" sz="1400" dirty="0">
                <a:latin typeface="Yu Gothic UI" panose="020B0500000000000000" pitchFamily="50" charset="-128"/>
                <a:ea typeface="Yu Gothic UI" panose="020B0500000000000000" pitchFamily="50" charset="-128"/>
              </a:rPr>
              <a:t>この加算の算定には、常勤の正看護師を１名以上配置することが必要です。</a:t>
            </a:r>
            <a:endParaRPr lang="en-US" altLang="ja-JP" sz="1400" dirty="0">
              <a:latin typeface="Yu Gothic UI" panose="020B0500000000000000" pitchFamily="50" charset="-128"/>
              <a:ea typeface="Yu Gothic UI" panose="020B0500000000000000" pitchFamily="50" charset="-128"/>
            </a:endParaRPr>
          </a:p>
          <a:p>
            <a:pPr defTabSz="914462">
              <a:defRPr/>
            </a:pPr>
            <a:r>
              <a:rPr lang="ja-JP" altLang="en-US" sz="1400" kern="0" dirty="0">
                <a:latin typeface="Yu Gothic UI" panose="020B0500000000000000" pitchFamily="50" charset="-128"/>
                <a:ea typeface="Yu Gothic UI" panose="020B0500000000000000" pitchFamily="50" charset="-128"/>
              </a:rPr>
              <a:t>介護老人福祉施設において、看護師が併設する別の事業所を兼務している事例がありました。</a:t>
            </a:r>
            <a:endParaRPr lang="en-US" altLang="ja-JP" sz="1400" dirty="0">
              <a:latin typeface="Yu Gothic UI" panose="020B0500000000000000" pitchFamily="50" charset="-128"/>
              <a:ea typeface="Yu Gothic UI" panose="020B0500000000000000" pitchFamily="50" charset="-128"/>
            </a:endParaRPr>
          </a:p>
          <a:p>
            <a:r>
              <a:rPr lang="ja-JP" altLang="en-US" sz="1400" dirty="0">
                <a:latin typeface="Yu Gothic UI" panose="020B0500000000000000" pitchFamily="50" charset="-128"/>
                <a:ea typeface="Yu Gothic UI" panose="020B0500000000000000" pitchFamily="50" charset="-128"/>
              </a:rPr>
              <a:t>併設する別の事業所を兼務している場合、非常勤となります。</a:t>
            </a:r>
            <a:endParaRPr lang="en-US" altLang="ja-JP" sz="1400" dirty="0">
              <a:latin typeface="Yu Gothic UI" panose="020B0500000000000000" pitchFamily="50" charset="-128"/>
              <a:ea typeface="Yu Gothic UI" panose="020B0500000000000000" pitchFamily="50" charset="-128"/>
            </a:endParaRPr>
          </a:p>
          <a:p>
            <a:r>
              <a:rPr lang="ja-JP" altLang="en-US" sz="1400" dirty="0">
                <a:latin typeface="Yu Gothic UI" panose="020B0500000000000000" pitchFamily="50" charset="-128"/>
                <a:ea typeface="Yu Gothic UI" panose="020B0500000000000000" pitchFamily="50" charset="-128"/>
              </a:rPr>
              <a:t>本体施設と併設短期の両方で算定する場合、本体施設と併設短期のそれぞれを担当する常勤の看護師が必要であることにもご留意ください。</a:t>
            </a:r>
            <a:endParaRPr lang="en-US" altLang="ja-JP" sz="1400" dirty="0">
              <a:latin typeface="Yu Gothic UI" panose="020B0500000000000000" pitchFamily="50" charset="-128"/>
              <a:ea typeface="Yu Gothic UI" panose="020B0500000000000000" pitchFamily="50" charset="-128"/>
            </a:endParaRPr>
          </a:p>
        </p:txBody>
      </p:sp>
      <p:sp>
        <p:nvSpPr>
          <p:cNvPr id="4" name="スライド番号プレースホルダー 3"/>
          <p:cNvSpPr>
            <a:spLocks noGrp="1"/>
          </p:cNvSpPr>
          <p:nvPr>
            <p:ph type="sldNum" sz="quarter" idx="5"/>
          </p:nvPr>
        </p:nvSpPr>
        <p:spPr/>
        <p:txBody>
          <a:bodyPr/>
          <a:lstStyle/>
          <a:p>
            <a:pPr>
              <a:defRPr/>
            </a:pPr>
            <a:fld id="{5C8F3649-899B-4135-99BC-D8BC86D025DE}" type="slidenum">
              <a:rPr lang="en-US" altLang="ja-JP" smtClean="0"/>
              <a:pPr>
                <a:defRPr/>
              </a:pPr>
              <a:t>7</a:t>
            </a:fld>
            <a:endParaRPr lang="en-US" altLang="ja-JP"/>
          </a:p>
        </p:txBody>
      </p:sp>
    </p:spTree>
    <p:extLst>
      <p:ext uri="{BB962C8B-B14F-4D97-AF65-F5344CB8AC3E}">
        <p14:creationId xmlns:p14="http://schemas.microsoft.com/office/powerpoint/2010/main" val="31528005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462">
              <a:defRPr/>
            </a:pPr>
            <a:r>
              <a:rPr lang="ja-JP" altLang="en-US" sz="1400" dirty="0">
                <a:latin typeface="Yu Gothic UI" panose="020B0500000000000000" pitchFamily="50" charset="-128"/>
                <a:ea typeface="Yu Gothic UI" panose="020B0500000000000000" pitchFamily="50" charset="-128"/>
              </a:rPr>
              <a:t>介護老人福祉施設と短期入所生活介護の看護体制加算</a:t>
            </a:r>
            <a:r>
              <a:rPr lang="en-US" altLang="ja-JP" sz="1400" dirty="0">
                <a:latin typeface="Yu Gothic UI" panose="020B0500000000000000" pitchFamily="50" charset="-128"/>
                <a:ea typeface="Yu Gothic UI" panose="020B0500000000000000" pitchFamily="50" charset="-128"/>
              </a:rPr>
              <a:t>Ⅱ</a:t>
            </a:r>
            <a:r>
              <a:rPr lang="ja-JP" altLang="en-US" sz="1400" dirty="0">
                <a:latin typeface="Yu Gothic UI" panose="020B0500000000000000" pitchFamily="50" charset="-128"/>
                <a:ea typeface="Yu Gothic UI" panose="020B0500000000000000" pitchFamily="50" charset="-128"/>
              </a:rPr>
              <a:t>についてです。</a:t>
            </a:r>
            <a:endParaRPr lang="en-US" altLang="ja-JP" sz="1400" dirty="0">
              <a:latin typeface="Yu Gothic UI" panose="020B0500000000000000" pitchFamily="50" charset="-128"/>
              <a:ea typeface="Yu Gothic UI" panose="020B0500000000000000" pitchFamily="50" charset="-128"/>
            </a:endParaRPr>
          </a:p>
          <a:p>
            <a:pPr defTabSz="914462">
              <a:defRPr/>
            </a:pPr>
            <a:r>
              <a:rPr lang="ja-JP" altLang="en-US" sz="1400" kern="0" dirty="0">
                <a:latin typeface="Yu Gothic UI" panose="020B0500000000000000" pitchFamily="50" charset="-128"/>
                <a:ea typeface="Yu Gothic UI" panose="020B0500000000000000" pitchFamily="50" charset="-128"/>
              </a:rPr>
              <a:t>看護職員の員数について、兼務する別の事業所の勤務時間が除かれておらず、介護老人福祉施設における看護職員数が明確になっていない事例がありました。</a:t>
            </a:r>
            <a:endParaRPr lang="en-US" altLang="ja-JP" sz="1400" kern="0" dirty="0">
              <a:latin typeface="Yu Gothic UI" panose="020B0500000000000000" pitchFamily="50" charset="-128"/>
              <a:ea typeface="Yu Gothic UI" panose="020B0500000000000000" pitchFamily="50" charset="-128"/>
            </a:endParaRPr>
          </a:p>
          <a:p>
            <a:pPr defTabSz="914462">
              <a:defRPr/>
            </a:pPr>
            <a:r>
              <a:rPr lang="ja-JP" altLang="en-US" sz="1400" dirty="0">
                <a:latin typeface="Yu Gothic UI" panose="020B0500000000000000" pitchFamily="50" charset="-128"/>
                <a:ea typeface="Yu Gothic UI" panose="020B0500000000000000" pitchFamily="50" charset="-128"/>
              </a:rPr>
              <a:t>本体施設と併設短期の看護職員を兼務する場合、勤務実態等に応じて按分し、常勤換算数を算出するようお願いします。</a:t>
            </a:r>
            <a:endParaRPr lang="en-US" altLang="ja-JP" sz="1400" dirty="0">
              <a:latin typeface="Yu Gothic UI" panose="020B0500000000000000" pitchFamily="50" charset="-128"/>
              <a:ea typeface="Yu Gothic UI" panose="020B0500000000000000" pitchFamily="50" charset="-128"/>
            </a:endParaRPr>
          </a:p>
          <a:p>
            <a:pPr defTabSz="914462">
              <a:defRPr/>
            </a:pPr>
            <a:r>
              <a:rPr lang="ja-JP" altLang="en-US" sz="1400" kern="0" dirty="0">
                <a:latin typeface="Yu Gothic UI" panose="020B0500000000000000" pitchFamily="50" charset="-128"/>
                <a:ea typeface="Yu Gothic UI" panose="020B0500000000000000" pitchFamily="50" charset="-128"/>
              </a:rPr>
              <a:t>また、看護職員が機能訓練指導員を兼務する場合、機能訓練指導員としての業務に従事する時間は、常勤換算の看護職員数に含めないことにも、ご留意ください。</a:t>
            </a:r>
            <a:endParaRPr lang="ja-JP" altLang="en-US" sz="1400" dirty="0">
              <a:latin typeface="Yu Gothic UI" panose="020B0500000000000000" pitchFamily="50" charset="-128"/>
              <a:ea typeface="Yu Gothic UI" panose="020B0500000000000000" pitchFamily="50" charset="-128"/>
            </a:endParaRPr>
          </a:p>
        </p:txBody>
      </p:sp>
      <p:sp>
        <p:nvSpPr>
          <p:cNvPr id="4" name="スライド番号プレースホルダー 3"/>
          <p:cNvSpPr>
            <a:spLocks noGrp="1"/>
          </p:cNvSpPr>
          <p:nvPr>
            <p:ph type="sldNum" sz="quarter" idx="5"/>
          </p:nvPr>
        </p:nvSpPr>
        <p:spPr/>
        <p:txBody>
          <a:bodyPr/>
          <a:lstStyle/>
          <a:p>
            <a:pPr>
              <a:defRPr/>
            </a:pPr>
            <a:fld id="{5C8F3649-899B-4135-99BC-D8BC86D025DE}" type="slidenum">
              <a:rPr lang="en-US" altLang="ja-JP" smtClean="0"/>
              <a:pPr>
                <a:defRPr/>
              </a:pPr>
              <a:t>8</a:t>
            </a:fld>
            <a:endParaRPr lang="en-US" altLang="ja-JP"/>
          </a:p>
        </p:txBody>
      </p:sp>
    </p:spTree>
    <p:extLst>
      <p:ext uri="{BB962C8B-B14F-4D97-AF65-F5344CB8AC3E}">
        <p14:creationId xmlns:p14="http://schemas.microsoft.com/office/powerpoint/2010/main" val="179741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400" dirty="0">
                <a:latin typeface="Yu Gothic UI" panose="020B0500000000000000" pitchFamily="50" charset="-128"/>
                <a:ea typeface="Yu Gothic UI" panose="020B0500000000000000" pitchFamily="50" charset="-128"/>
              </a:rPr>
              <a:t>介護老人福祉施設と短期入所生活介護の療養食加算についてです。</a:t>
            </a:r>
            <a:endParaRPr lang="en-US" altLang="ja-JP" sz="1400" dirty="0">
              <a:latin typeface="Yu Gothic UI" panose="020B0500000000000000" pitchFamily="50" charset="-128"/>
              <a:ea typeface="Yu Gothic UI" panose="020B0500000000000000" pitchFamily="50" charset="-128"/>
            </a:endParaRPr>
          </a:p>
          <a:p>
            <a:r>
              <a:rPr lang="ja-JP" altLang="en-US" sz="1400" dirty="0">
                <a:latin typeface="Yu Gothic UI" panose="020B0500000000000000" pitchFamily="50" charset="-128"/>
                <a:ea typeface="Yu Gothic UI" panose="020B0500000000000000" pitchFamily="50" charset="-128"/>
              </a:rPr>
              <a:t>心臓疾患等に対して減塩食療法を行う場合は、腎臓病食に準じて取り扱うことができるものであるが、高血圧症に対して減塩食療法を行う場合は加算の対象とはならないこと、また腎臓病食に準じて取り扱うことができる心臓疾患等の減塩食については総量</a:t>
            </a:r>
            <a:r>
              <a:rPr lang="en-US" altLang="ja-JP" sz="1400" dirty="0">
                <a:latin typeface="Yu Gothic UI" panose="020B0500000000000000" pitchFamily="50" charset="-128"/>
                <a:ea typeface="Yu Gothic UI" panose="020B0500000000000000" pitchFamily="50" charset="-128"/>
              </a:rPr>
              <a:t>6.0</a:t>
            </a:r>
            <a:r>
              <a:rPr lang="ja-JP" altLang="en-US" sz="1400" dirty="0">
                <a:latin typeface="Yu Gothic UI" panose="020B0500000000000000" pitchFamily="50" charset="-128"/>
                <a:ea typeface="Yu Gothic UI" panose="020B0500000000000000" pitchFamily="50" charset="-128"/>
              </a:rPr>
              <a:t>ｇ未満の減塩食をいうこととされていますが、心臓疾患等の減塩食として提供されている食事において、</a:t>
            </a:r>
            <a:r>
              <a:rPr lang="ja-JP" altLang="en-US" sz="1400" kern="0" dirty="0">
                <a:latin typeface="Yu Gothic UI" panose="020B0500000000000000" pitchFamily="50" charset="-128"/>
                <a:ea typeface="Yu Gothic UI" panose="020B0500000000000000" pitchFamily="50" charset="-128"/>
              </a:rPr>
              <a:t>食塩の総量が</a:t>
            </a:r>
            <a:r>
              <a:rPr lang="en-US" altLang="ja-JP" sz="1400" kern="0" dirty="0">
                <a:latin typeface="Yu Gothic UI" panose="020B0500000000000000" pitchFamily="50" charset="-128"/>
                <a:ea typeface="Yu Gothic UI" panose="020B0500000000000000" pitchFamily="50" charset="-128"/>
              </a:rPr>
              <a:t>6.0</a:t>
            </a:r>
            <a:r>
              <a:rPr lang="ja-JP" altLang="en-US" sz="1400" kern="0" dirty="0">
                <a:latin typeface="Yu Gothic UI" panose="020B0500000000000000" pitchFamily="50" charset="-128"/>
                <a:ea typeface="Yu Gothic UI" panose="020B0500000000000000" pitchFamily="50" charset="-128"/>
              </a:rPr>
              <a:t>ｇを上回る日があった施設がありました。</a:t>
            </a:r>
            <a:endParaRPr lang="en-US" altLang="ja-JP" sz="1400" kern="0" dirty="0">
              <a:latin typeface="Yu Gothic UI" panose="020B0500000000000000" pitchFamily="50" charset="-128"/>
              <a:ea typeface="Yu Gothic UI" panose="020B0500000000000000" pitchFamily="50" charset="-128"/>
            </a:endParaRPr>
          </a:p>
          <a:p>
            <a:r>
              <a:rPr lang="ja-JP" altLang="en-US" sz="1400" kern="0" dirty="0">
                <a:latin typeface="Yu Gothic UI" panose="020B0500000000000000" pitchFamily="50" charset="-128"/>
                <a:ea typeface="Yu Gothic UI" panose="020B0500000000000000" pitchFamily="50" charset="-128"/>
              </a:rPr>
              <a:t>週や月平均ではなく、日ごとの食塩総量を</a:t>
            </a:r>
            <a:r>
              <a:rPr lang="en-US" altLang="ja-JP" sz="1400" kern="0" dirty="0">
                <a:latin typeface="Yu Gothic UI" panose="020B0500000000000000" pitchFamily="50" charset="-128"/>
                <a:ea typeface="Yu Gothic UI" panose="020B0500000000000000" pitchFamily="50" charset="-128"/>
              </a:rPr>
              <a:t>6.0</a:t>
            </a:r>
            <a:r>
              <a:rPr lang="ja-JP" altLang="en-US" sz="1400" kern="0" dirty="0">
                <a:latin typeface="Yu Gothic UI" panose="020B0500000000000000" pitchFamily="50" charset="-128"/>
                <a:ea typeface="Yu Gothic UI" panose="020B0500000000000000" pitchFamily="50" charset="-128"/>
              </a:rPr>
              <a:t>ｇ未満とすることとなっていますので、今一度ご確認ください。</a:t>
            </a:r>
            <a:endParaRPr lang="en-US" altLang="ja-JP" sz="1400" kern="0" dirty="0">
              <a:latin typeface="Yu Gothic UI" panose="020B0500000000000000" pitchFamily="50" charset="-128"/>
              <a:ea typeface="Yu Gothic UI" panose="020B0500000000000000" pitchFamily="50" charset="-128"/>
            </a:endParaRPr>
          </a:p>
        </p:txBody>
      </p:sp>
      <p:sp>
        <p:nvSpPr>
          <p:cNvPr id="4" name="スライド番号プレースホルダー 3"/>
          <p:cNvSpPr>
            <a:spLocks noGrp="1"/>
          </p:cNvSpPr>
          <p:nvPr>
            <p:ph type="sldNum" sz="quarter" idx="5"/>
          </p:nvPr>
        </p:nvSpPr>
        <p:spPr/>
        <p:txBody>
          <a:bodyPr/>
          <a:lstStyle/>
          <a:p>
            <a:pPr>
              <a:defRPr/>
            </a:pPr>
            <a:fld id="{5C8F3649-899B-4135-99BC-D8BC86D025DE}" type="slidenum">
              <a:rPr lang="en-US" altLang="ja-JP" smtClean="0"/>
              <a:pPr>
                <a:defRPr/>
              </a:pPr>
              <a:t>9</a:t>
            </a:fld>
            <a:endParaRPr lang="en-US" altLang="ja-JP"/>
          </a:p>
        </p:txBody>
      </p:sp>
    </p:spTree>
    <p:extLst>
      <p:ext uri="{BB962C8B-B14F-4D97-AF65-F5344CB8AC3E}">
        <p14:creationId xmlns:p14="http://schemas.microsoft.com/office/powerpoint/2010/main" val="3682277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pPr>
              <a:defRPr/>
            </a:pPr>
            <a:fld id="{37536CB6-2681-42C2-AAF6-5141A6681703}" type="slidenum">
              <a:rPr lang="en-US" altLang="ja-JP" smtClean="0"/>
              <a:pPr>
                <a:defRPr/>
              </a:pPr>
              <a:t>‹#›</a:t>
            </a:fld>
            <a:endParaRPr lang="en-US" altLang="ja-JP"/>
          </a:p>
        </p:txBody>
      </p:sp>
    </p:spTree>
    <p:extLst>
      <p:ext uri="{BB962C8B-B14F-4D97-AF65-F5344CB8AC3E}">
        <p14:creationId xmlns:p14="http://schemas.microsoft.com/office/powerpoint/2010/main" val="1001781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pPr>
              <a:defRPr/>
            </a:pPr>
            <a:fld id="{7A138D84-49F1-47AC-929D-F7EDCFA011D6}" type="slidenum">
              <a:rPr lang="en-US" altLang="ja-JP" smtClean="0"/>
              <a:pPr>
                <a:defRPr/>
              </a:pPr>
              <a:t>‹#›</a:t>
            </a:fld>
            <a:endParaRPr lang="en-US" altLang="ja-JP"/>
          </a:p>
        </p:txBody>
      </p:sp>
    </p:spTree>
    <p:extLst>
      <p:ext uri="{BB962C8B-B14F-4D97-AF65-F5344CB8AC3E}">
        <p14:creationId xmlns:p14="http://schemas.microsoft.com/office/powerpoint/2010/main" val="37931213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pPr>
              <a:defRPr/>
            </a:pPr>
            <a:fld id="{34AFC3EB-674E-4F1C-9427-0651018E7703}" type="slidenum">
              <a:rPr lang="en-US" altLang="ja-JP" smtClean="0"/>
              <a:pPr>
                <a:defRPr/>
              </a:pPr>
              <a:t>‹#›</a:t>
            </a:fld>
            <a:endParaRPr lang="en-US" altLang="ja-JP"/>
          </a:p>
        </p:txBody>
      </p:sp>
    </p:spTree>
    <p:extLst>
      <p:ext uri="{BB962C8B-B14F-4D97-AF65-F5344CB8AC3E}">
        <p14:creationId xmlns:p14="http://schemas.microsoft.com/office/powerpoint/2010/main" val="3286313417"/>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pPr>
              <a:defRPr/>
            </a:pPr>
            <a:fld id="{6833ABE4-410C-4930-A01A-F62F31DFE773}" type="slidenum">
              <a:rPr lang="en-US" altLang="ja-JP" smtClean="0"/>
              <a:pPr>
                <a:defRPr/>
              </a:pPr>
              <a:t>‹#›</a:t>
            </a:fld>
            <a:endParaRPr lang="en-US" altLang="ja-JP"/>
          </a:p>
        </p:txBody>
      </p:sp>
    </p:spTree>
    <p:extLst>
      <p:ext uri="{BB962C8B-B14F-4D97-AF65-F5344CB8AC3E}">
        <p14:creationId xmlns:p14="http://schemas.microsoft.com/office/powerpoint/2010/main" val="2266729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pPr>
              <a:defRPr/>
            </a:pPr>
            <a:fld id="{B50F1598-6F4F-40F8-8508-3D4C8730E4FD}" type="slidenum">
              <a:rPr lang="en-US" altLang="ja-JP" smtClean="0"/>
              <a:pPr>
                <a:defRPr/>
              </a:pPr>
              <a:t>‹#›</a:t>
            </a:fld>
            <a:endParaRPr lang="en-US" altLang="ja-JP"/>
          </a:p>
        </p:txBody>
      </p:sp>
    </p:spTree>
    <p:extLst>
      <p:ext uri="{BB962C8B-B14F-4D97-AF65-F5344CB8AC3E}">
        <p14:creationId xmlns:p14="http://schemas.microsoft.com/office/powerpoint/2010/main" val="262065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pPr>
              <a:defRPr/>
            </a:pPr>
            <a:endParaRPr lang="en-US" altLang="ja-JP"/>
          </a:p>
        </p:txBody>
      </p:sp>
      <p:sp>
        <p:nvSpPr>
          <p:cNvPr id="6" name="Footer Placeholder 5"/>
          <p:cNvSpPr>
            <a:spLocks noGrp="1"/>
          </p:cNvSpPr>
          <p:nvPr>
            <p:ph type="ftr" sz="quarter" idx="11"/>
          </p:nvPr>
        </p:nvSpPr>
        <p:spPr/>
        <p:txBody>
          <a:bodyPr/>
          <a:lstStyle/>
          <a:p>
            <a:pPr>
              <a:defRPr/>
            </a:pPr>
            <a:endParaRPr lang="en-US" altLang="ja-JP"/>
          </a:p>
        </p:txBody>
      </p:sp>
      <p:sp>
        <p:nvSpPr>
          <p:cNvPr id="7" name="Slide Number Placeholder 6"/>
          <p:cNvSpPr>
            <a:spLocks noGrp="1"/>
          </p:cNvSpPr>
          <p:nvPr>
            <p:ph type="sldNum" sz="quarter" idx="12"/>
          </p:nvPr>
        </p:nvSpPr>
        <p:spPr/>
        <p:txBody>
          <a:bodyPr/>
          <a:lstStyle/>
          <a:p>
            <a:pPr>
              <a:defRPr/>
            </a:pPr>
            <a:fld id="{058477AE-7F5B-4174-87AC-181F5EFB1393}" type="slidenum">
              <a:rPr lang="en-US" altLang="ja-JP" smtClean="0"/>
              <a:pPr>
                <a:defRPr/>
              </a:pPr>
              <a:t>‹#›</a:t>
            </a:fld>
            <a:endParaRPr lang="en-US" altLang="ja-JP"/>
          </a:p>
        </p:txBody>
      </p:sp>
    </p:spTree>
    <p:extLst>
      <p:ext uri="{BB962C8B-B14F-4D97-AF65-F5344CB8AC3E}">
        <p14:creationId xmlns:p14="http://schemas.microsoft.com/office/powerpoint/2010/main" val="90099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pPr>
              <a:defRPr/>
            </a:pPr>
            <a:endParaRPr lang="en-US" altLang="ja-JP"/>
          </a:p>
        </p:txBody>
      </p:sp>
      <p:sp>
        <p:nvSpPr>
          <p:cNvPr id="8" name="Footer Placeholder 7"/>
          <p:cNvSpPr>
            <a:spLocks noGrp="1"/>
          </p:cNvSpPr>
          <p:nvPr>
            <p:ph type="ftr" sz="quarter" idx="11"/>
          </p:nvPr>
        </p:nvSpPr>
        <p:spPr/>
        <p:txBody>
          <a:bodyPr/>
          <a:lstStyle/>
          <a:p>
            <a:pPr>
              <a:defRPr/>
            </a:pPr>
            <a:endParaRPr lang="en-US" altLang="ja-JP"/>
          </a:p>
        </p:txBody>
      </p:sp>
      <p:sp>
        <p:nvSpPr>
          <p:cNvPr id="9" name="Slide Number Placeholder 8"/>
          <p:cNvSpPr>
            <a:spLocks noGrp="1"/>
          </p:cNvSpPr>
          <p:nvPr>
            <p:ph type="sldNum" sz="quarter" idx="12"/>
          </p:nvPr>
        </p:nvSpPr>
        <p:spPr/>
        <p:txBody>
          <a:bodyPr/>
          <a:lstStyle/>
          <a:p>
            <a:pPr>
              <a:defRPr/>
            </a:pPr>
            <a:fld id="{8CEE599D-76DB-4136-83A6-37CCA3701BDD}" type="slidenum">
              <a:rPr lang="en-US" altLang="ja-JP" smtClean="0"/>
              <a:pPr>
                <a:defRPr/>
              </a:pPr>
              <a:t>‹#›</a:t>
            </a:fld>
            <a:endParaRPr lang="en-US" altLang="ja-JP"/>
          </a:p>
        </p:txBody>
      </p:sp>
    </p:spTree>
    <p:extLst>
      <p:ext uri="{BB962C8B-B14F-4D97-AF65-F5344CB8AC3E}">
        <p14:creationId xmlns:p14="http://schemas.microsoft.com/office/powerpoint/2010/main" val="960369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pPr>
              <a:defRPr/>
            </a:pPr>
            <a:endParaRPr lang="en-US" altLang="ja-JP"/>
          </a:p>
        </p:txBody>
      </p:sp>
      <p:sp>
        <p:nvSpPr>
          <p:cNvPr id="4" name="Footer Placeholder 3"/>
          <p:cNvSpPr>
            <a:spLocks noGrp="1"/>
          </p:cNvSpPr>
          <p:nvPr>
            <p:ph type="ftr" sz="quarter" idx="11"/>
          </p:nvPr>
        </p:nvSpPr>
        <p:spPr/>
        <p:txBody>
          <a:bodyPr/>
          <a:lstStyle/>
          <a:p>
            <a:pPr>
              <a:defRPr/>
            </a:pPr>
            <a:endParaRPr lang="en-US" altLang="ja-JP"/>
          </a:p>
        </p:txBody>
      </p:sp>
      <p:sp>
        <p:nvSpPr>
          <p:cNvPr id="5" name="Slide Number Placeholder 4"/>
          <p:cNvSpPr>
            <a:spLocks noGrp="1"/>
          </p:cNvSpPr>
          <p:nvPr>
            <p:ph type="sldNum" sz="quarter" idx="12"/>
          </p:nvPr>
        </p:nvSpPr>
        <p:spPr/>
        <p:txBody>
          <a:bodyPr/>
          <a:lstStyle/>
          <a:p>
            <a:pPr>
              <a:defRPr/>
            </a:pPr>
            <a:fld id="{A60600EA-2BCB-4856-BAAB-8FEFFA2EA264}" type="slidenum">
              <a:rPr lang="en-US" altLang="ja-JP" smtClean="0"/>
              <a:pPr>
                <a:defRPr/>
              </a:pPr>
              <a:t>‹#›</a:t>
            </a:fld>
            <a:endParaRPr lang="en-US" altLang="ja-JP"/>
          </a:p>
        </p:txBody>
      </p:sp>
    </p:spTree>
    <p:extLst>
      <p:ext uri="{BB962C8B-B14F-4D97-AF65-F5344CB8AC3E}">
        <p14:creationId xmlns:p14="http://schemas.microsoft.com/office/powerpoint/2010/main" val="2093629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ja-JP"/>
          </a:p>
        </p:txBody>
      </p:sp>
      <p:sp>
        <p:nvSpPr>
          <p:cNvPr id="3" name="Footer Placeholder 2"/>
          <p:cNvSpPr>
            <a:spLocks noGrp="1"/>
          </p:cNvSpPr>
          <p:nvPr>
            <p:ph type="ftr" sz="quarter" idx="11"/>
          </p:nvPr>
        </p:nvSpPr>
        <p:spPr/>
        <p:txBody>
          <a:bodyPr/>
          <a:lstStyle/>
          <a:p>
            <a:pPr>
              <a:defRPr/>
            </a:pPr>
            <a:endParaRPr lang="en-US" altLang="ja-JP"/>
          </a:p>
        </p:txBody>
      </p:sp>
      <p:sp>
        <p:nvSpPr>
          <p:cNvPr id="4" name="Slide Number Placeholder 3"/>
          <p:cNvSpPr>
            <a:spLocks noGrp="1"/>
          </p:cNvSpPr>
          <p:nvPr>
            <p:ph type="sldNum" sz="quarter" idx="12"/>
          </p:nvPr>
        </p:nvSpPr>
        <p:spPr/>
        <p:txBody>
          <a:bodyPr/>
          <a:lstStyle/>
          <a:p>
            <a:pPr>
              <a:defRPr/>
            </a:pPr>
            <a:fld id="{8F51E741-AEAF-45FF-B144-E5B1F668E884}" type="slidenum">
              <a:rPr lang="en-US" altLang="ja-JP" smtClean="0"/>
              <a:pPr>
                <a:defRPr/>
              </a:pPr>
              <a:t>‹#›</a:t>
            </a:fld>
            <a:endParaRPr lang="en-US" altLang="ja-JP"/>
          </a:p>
        </p:txBody>
      </p:sp>
    </p:spTree>
    <p:extLst>
      <p:ext uri="{BB962C8B-B14F-4D97-AF65-F5344CB8AC3E}">
        <p14:creationId xmlns:p14="http://schemas.microsoft.com/office/powerpoint/2010/main" val="3912226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endParaRPr lang="en-US" altLang="ja-JP"/>
          </a:p>
        </p:txBody>
      </p:sp>
      <p:sp>
        <p:nvSpPr>
          <p:cNvPr id="6" name="Footer Placeholder 5"/>
          <p:cNvSpPr>
            <a:spLocks noGrp="1"/>
          </p:cNvSpPr>
          <p:nvPr>
            <p:ph type="ftr" sz="quarter" idx="11"/>
          </p:nvPr>
        </p:nvSpPr>
        <p:spPr/>
        <p:txBody>
          <a:bodyPr/>
          <a:lstStyle/>
          <a:p>
            <a:pPr>
              <a:defRPr/>
            </a:pPr>
            <a:endParaRPr lang="en-US" altLang="ja-JP"/>
          </a:p>
        </p:txBody>
      </p:sp>
      <p:sp>
        <p:nvSpPr>
          <p:cNvPr id="7" name="Slide Number Placeholder 6"/>
          <p:cNvSpPr>
            <a:spLocks noGrp="1"/>
          </p:cNvSpPr>
          <p:nvPr>
            <p:ph type="sldNum" sz="quarter" idx="12"/>
          </p:nvPr>
        </p:nvSpPr>
        <p:spPr/>
        <p:txBody>
          <a:bodyPr/>
          <a:lstStyle/>
          <a:p>
            <a:pPr>
              <a:defRPr/>
            </a:pPr>
            <a:fld id="{92B2279B-C203-4723-AAB2-790B34CC926E}" type="slidenum">
              <a:rPr lang="en-US" altLang="ja-JP" smtClean="0"/>
              <a:pPr>
                <a:defRPr/>
              </a:pPr>
              <a:t>‹#›</a:t>
            </a:fld>
            <a:endParaRPr lang="en-US" altLang="ja-JP"/>
          </a:p>
        </p:txBody>
      </p:sp>
    </p:spTree>
    <p:extLst>
      <p:ext uri="{BB962C8B-B14F-4D97-AF65-F5344CB8AC3E}">
        <p14:creationId xmlns:p14="http://schemas.microsoft.com/office/powerpoint/2010/main" val="2766552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endParaRPr lang="en-US" altLang="ja-JP"/>
          </a:p>
        </p:txBody>
      </p:sp>
      <p:sp>
        <p:nvSpPr>
          <p:cNvPr id="6" name="Footer Placeholder 5"/>
          <p:cNvSpPr>
            <a:spLocks noGrp="1"/>
          </p:cNvSpPr>
          <p:nvPr>
            <p:ph type="ftr" sz="quarter" idx="11"/>
          </p:nvPr>
        </p:nvSpPr>
        <p:spPr/>
        <p:txBody>
          <a:bodyPr/>
          <a:lstStyle/>
          <a:p>
            <a:pPr>
              <a:defRPr/>
            </a:pPr>
            <a:endParaRPr lang="en-US" altLang="ja-JP"/>
          </a:p>
        </p:txBody>
      </p:sp>
      <p:sp>
        <p:nvSpPr>
          <p:cNvPr id="7" name="Slide Number Placeholder 6"/>
          <p:cNvSpPr>
            <a:spLocks noGrp="1"/>
          </p:cNvSpPr>
          <p:nvPr>
            <p:ph type="sldNum" sz="quarter" idx="12"/>
          </p:nvPr>
        </p:nvSpPr>
        <p:spPr/>
        <p:txBody>
          <a:bodyPr/>
          <a:lstStyle/>
          <a:p>
            <a:pPr>
              <a:defRPr/>
            </a:pPr>
            <a:fld id="{82B752E4-80BF-4E1C-8B01-F37FC790AC40}" type="slidenum">
              <a:rPr lang="en-US" altLang="ja-JP" smtClean="0"/>
              <a:pPr>
                <a:defRPr/>
              </a:pPr>
              <a:t>‹#›</a:t>
            </a:fld>
            <a:endParaRPr lang="en-US" altLang="ja-JP"/>
          </a:p>
        </p:txBody>
      </p:sp>
    </p:spTree>
    <p:extLst>
      <p:ext uri="{BB962C8B-B14F-4D97-AF65-F5344CB8AC3E}">
        <p14:creationId xmlns:p14="http://schemas.microsoft.com/office/powerpoint/2010/main" val="3563951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ja-JP"/>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ja-JP"/>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4AFC3EB-674E-4F1C-9427-0651018E7703}" type="slidenum">
              <a:rPr lang="en-US" altLang="ja-JP" smtClean="0"/>
              <a:pPr>
                <a:defRPr/>
              </a:pPr>
              <a:t>‹#›</a:t>
            </a:fld>
            <a:endParaRPr lang="en-US" altLang="ja-JP"/>
          </a:p>
        </p:txBody>
      </p:sp>
    </p:spTree>
    <p:extLst>
      <p:ext uri="{BB962C8B-B14F-4D97-AF65-F5344CB8AC3E}">
        <p14:creationId xmlns:p14="http://schemas.microsoft.com/office/powerpoint/2010/main" val="396479520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Rectangle 8"/>
          <p:cNvSpPr>
            <a:spLocks noGrp="1" noChangeArrowheads="1"/>
          </p:cNvSpPr>
          <p:nvPr>
            <p:ph type="ctrTitle"/>
          </p:nvPr>
        </p:nvSpPr>
        <p:spPr>
          <a:xfrm>
            <a:off x="539750" y="1557338"/>
            <a:ext cx="8064500" cy="2087562"/>
          </a:xfrm>
          <a:solidFill>
            <a:srgbClr val="C1E4FF"/>
          </a:solidFill>
        </p:spPr>
        <p:txBody>
          <a:bodyPr/>
          <a:lstStyle/>
          <a:p>
            <a:pPr eaLnBrk="1" hangingPunct="1"/>
            <a:r>
              <a:rPr lang="ja-JP" altLang="en-US" sz="2800" dirty="0">
                <a:latin typeface="メイリオ" panose="020B0604030504040204" pitchFamily="50" charset="-128"/>
                <a:ea typeface="メイリオ" panose="020B0604030504040204" pitchFamily="50" charset="-128"/>
              </a:rPr>
              <a:t>令和７年度運営指導の指摘事項について</a:t>
            </a:r>
            <a:br>
              <a:rPr lang="ja-JP" altLang="en-US" sz="2400" dirty="0">
                <a:latin typeface="メイリオ" panose="020B0604030504040204" pitchFamily="50" charset="-128"/>
                <a:ea typeface="メイリオ" panose="020B0604030504040204" pitchFamily="50" charset="-128"/>
              </a:rPr>
            </a:br>
            <a:r>
              <a:rPr lang="ja-JP" altLang="en-US" sz="2800" dirty="0">
                <a:latin typeface="メイリオ" panose="020B0604030504040204" pitchFamily="50" charset="-128"/>
                <a:ea typeface="メイリオ" panose="020B0604030504040204" pitchFamily="50" charset="-128"/>
              </a:rPr>
              <a:t>（介護報酬に係るもの）</a:t>
            </a:r>
          </a:p>
        </p:txBody>
      </p:sp>
      <p:sp>
        <p:nvSpPr>
          <p:cNvPr id="4099" name="Rectangle 5"/>
          <p:cNvSpPr>
            <a:spLocks noGrp="1" noChangeArrowheads="1"/>
          </p:cNvSpPr>
          <p:nvPr>
            <p:ph type="subTitle" idx="1"/>
          </p:nvPr>
        </p:nvSpPr>
        <p:spPr>
          <a:xfrm>
            <a:off x="1371600" y="4183063"/>
            <a:ext cx="6400800" cy="1487487"/>
          </a:xfrm>
        </p:spPr>
        <p:txBody>
          <a:bodyPr>
            <a:normAutofit lnSpcReduction="10000"/>
          </a:bodyPr>
          <a:lstStyle/>
          <a:p>
            <a:pPr eaLnBrk="1" hangingPunct="1"/>
            <a:r>
              <a:rPr lang="ja-JP" altLang="en-US" sz="2800" dirty="0">
                <a:latin typeface="メイリオ" panose="020B0604030504040204" pitchFamily="50" charset="-128"/>
                <a:ea typeface="メイリオ" panose="020B0604030504040204" pitchFamily="50" charset="-128"/>
              </a:rPr>
              <a:t>香川県健康福祉部長寿社会対策課</a:t>
            </a:r>
          </a:p>
          <a:p>
            <a:pPr eaLnBrk="1" hangingPunct="1"/>
            <a:r>
              <a:rPr lang="ja-JP" altLang="en-US" sz="2800" dirty="0">
                <a:latin typeface="メイリオ" panose="020B0604030504040204" pitchFamily="50" charset="-128"/>
                <a:ea typeface="メイリオ" panose="020B0604030504040204" pitchFamily="50" charset="-128"/>
              </a:rPr>
              <a:t>施設サービスグループ</a:t>
            </a:r>
          </a:p>
          <a:p>
            <a:pPr eaLnBrk="1" hangingPunct="1"/>
            <a:r>
              <a:rPr lang="ja-JP" altLang="en-US" sz="2800" dirty="0">
                <a:latin typeface="メイリオ" panose="020B0604030504040204" pitchFamily="50" charset="-128"/>
                <a:ea typeface="メイリオ" panose="020B0604030504040204" pitchFamily="50" charset="-128"/>
              </a:rPr>
              <a:t>令和８年３月</a:t>
            </a:r>
          </a:p>
        </p:txBody>
      </p:sp>
      <p:sp>
        <p:nvSpPr>
          <p:cNvPr id="4098" name="スライド番号プレースホルダ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0D083C9F-D5E4-4848-9F78-44F7960797CD}" type="slidenum">
              <a:rPr lang="en-US" altLang="ja-JP" sz="1400" smtClean="0"/>
              <a:pPr>
                <a:spcBef>
                  <a:spcPct val="0"/>
                </a:spcBef>
                <a:buFontTx/>
                <a:buNone/>
              </a:pPr>
              <a:t>1</a:t>
            </a:fld>
            <a:endParaRPr lang="en-US" altLang="ja-JP" sz="1400"/>
          </a:p>
        </p:txBody>
      </p:sp>
      <p:sp>
        <p:nvSpPr>
          <p:cNvPr id="4100" name="Text Box 7"/>
          <p:cNvSpPr txBox="1">
            <a:spLocks noChangeArrowheads="1"/>
          </p:cNvSpPr>
          <p:nvPr/>
        </p:nvSpPr>
        <p:spPr bwMode="auto">
          <a:xfrm>
            <a:off x="7524750" y="260350"/>
            <a:ext cx="863600" cy="3460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ja-JP" altLang="en-US" sz="1600" dirty="0">
                <a:latin typeface="ＭＳ ゴシック" panose="020B0609070205080204" pitchFamily="49" charset="-128"/>
                <a:ea typeface="ＭＳ ゴシック" panose="020B0609070205080204" pitchFamily="49" charset="-128"/>
              </a:rPr>
              <a:t>資料３</a:t>
            </a:r>
          </a:p>
        </p:txBody>
      </p:sp>
      <p:pic>
        <p:nvPicPr>
          <p:cNvPr id="8" name="録音したサウンド">
            <a:hlinkClick r:id="" action="ppaction://media"/>
            <a:extLst>
              <a:ext uri="{FF2B5EF4-FFF2-40B4-BE49-F238E27FC236}">
                <a16:creationId xmlns:a16="http://schemas.microsoft.com/office/drawing/2014/main" id="{A80EB7C6-BD5C-2277-78D8-CD204B959332}"/>
              </a:ext>
            </a:extLst>
          </p:cNvPr>
          <p:cNvPicPr>
            <a:picLocks noChangeAspect="1"/>
          </p:cNvPicPr>
          <p:nvPr>
            <a:audioFile r:link="rId2"/>
            <p:extLst>
              <p:ext uri="{DAA4B4D4-6D71-4841-9C94-3DE7FCFB9230}">
                <p14:media xmlns:p14="http://schemas.microsoft.com/office/powerpoint/2010/main" r:embed="rId1">
                  <p14:fade in="1000"/>
                </p14:media>
              </p:ext>
            </p:extLst>
          </p:nvPr>
        </p:nvPicPr>
        <p:blipFill>
          <a:blip r:embed="rId5"/>
          <a:stretch>
            <a:fillRect/>
          </a:stretch>
        </p:blipFill>
        <p:spPr>
          <a:xfrm>
            <a:off x="323850" y="5746751"/>
            <a:ext cx="609600" cy="609600"/>
          </a:xfrm>
          <a:prstGeom prst="rect">
            <a:avLst/>
          </a:prstGeom>
        </p:spPr>
      </p:pic>
    </p:spTree>
    <p:extLst>
      <p:ext uri="{BB962C8B-B14F-4D97-AF65-F5344CB8AC3E}">
        <p14:creationId xmlns:p14="http://schemas.microsoft.com/office/powerpoint/2010/main" val="1902203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3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19681-7259-C625-AA05-61838F787A83}"/>
            </a:ext>
          </a:extLst>
        </p:cNvPr>
        <p:cNvGrpSpPr/>
        <p:nvPr/>
      </p:nvGrpSpPr>
      <p:grpSpPr>
        <a:xfrm>
          <a:off x="0" y="0"/>
          <a:ext cx="0" cy="0"/>
          <a:chOff x="0" y="0"/>
          <a:chExt cx="0" cy="0"/>
        </a:xfrm>
      </p:grpSpPr>
      <p:sp>
        <p:nvSpPr>
          <p:cNvPr id="8" name="コンテンツ プレースホルダー 3">
            <a:extLst>
              <a:ext uri="{FF2B5EF4-FFF2-40B4-BE49-F238E27FC236}">
                <a16:creationId xmlns:a16="http://schemas.microsoft.com/office/drawing/2014/main" id="{FAD2717D-C44D-F14D-E87C-F7F18EB461B2}"/>
              </a:ext>
            </a:extLst>
          </p:cNvPr>
          <p:cNvSpPr>
            <a:spLocks noGrp="1"/>
          </p:cNvSpPr>
          <p:nvPr>
            <p:ph idx="1"/>
          </p:nvPr>
        </p:nvSpPr>
        <p:spPr>
          <a:xfrm>
            <a:off x="457200" y="1188979"/>
            <a:ext cx="8229600" cy="5408373"/>
          </a:xfrm>
        </p:spPr>
        <p:txBody>
          <a:bodyPr/>
          <a:lstStyle/>
          <a:p>
            <a:pPr marL="0" indent="0">
              <a:buNone/>
            </a:pPr>
            <a:r>
              <a:rPr lang="ja-JP" altLang="en-US" sz="2000" dirty="0">
                <a:latin typeface="メイリオ" panose="020B0604030504040204" pitchFamily="50" charset="-128"/>
                <a:ea typeface="メイリオ" panose="020B0604030504040204" pitchFamily="50" charset="-128"/>
              </a:rPr>
              <a:t>（１）介護老人福祉施設</a:t>
            </a: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b="1" dirty="0">
                <a:solidFill>
                  <a:srgbClr val="ED7D31"/>
                </a:solidFill>
                <a:latin typeface="メイリオ" panose="020B0604030504040204" pitchFamily="50" charset="-128"/>
                <a:ea typeface="メイリオ" panose="020B0604030504040204" pitchFamily="50" charset="-128"/>
              </a:rPr>
              <a:t>⑤ 初期加算</a:t>
            </a:r>
            <a:r>
              <a:rPr lang="ja-JP" altLang="en-US" sz="1600" dirty="0">
                <a:latin typeface="メイリオ" panose="020B0604030504040204" pitchFamily="50" charset="-128"/>
                <a:ea typeface="メイリオ" panose="020B0604030504040204" pitchFamily="50" charset="-128"/>
              </a:rPr>
              <a:t>（</a:t>
            </a:r>
            <a:r>
              <a:rPr lang="en-US" altLang="ja-JP" sz="1600" dirty="0">
                <a:latin typeface="メイリオ" panose="020B0604030504040204" pitchFamily="50" charset="-128"/>
                <a:ea typeface="メイリオ" panose="020B0604030504040204" pitchFamily="50" charset="-128"/>
              </a:rPr>
              <a:t>R6</a:t>
            </a:r>
            <a:r>
              <a:rPr lang="ja-JP" altLang="en-US" sz="1600" dirty="0">
                <a:latin typeface="メイリオ" panose="020B0604030504040204" pitchFamily="50" charset="-128"/>
                <a:ea typeface="メイリオ" panose="020B0604030504040204" pitchFamily="50" charset="-128"/>
              </a:rPr>
              <a:t>青本</a:t>
            </a:r>
            <a:r>
              <a:rPr lang="en-US" altLang="ja-JP" sz="1600" dirty="0">
                <a:latin typeface="メイリオ" panose="020B0604030504040204" pitchFamily="50" charset="-128"/>
                <a:ea typeface="メイリオ" panose="020B0604030504040204" pitchFamily="50" charset="-128"/>
              </a:rPr>
              <a:t>902</a:t>
            </a:r>
            <a:r>
              <a:rPr lang="ja-JP" altLang="en-US" sz="1600" dirty="0">
                <a:latin typeface="メイリオ" panose="020B0604030504040204" pitchFamily="50" charset="-128"/>
                <a:ea typeface="メイリオ" panose="020B0604030504040204" pitchFamily="50" charset="-128"/>
              </a:rPr>
              <a:t>、緑本</a:t>
            </a:r>
            <a:r>
              <a:rPr lang="en-US" altLang="ja-JP" sz="1600" dirty="0">
                <a:latin typeface="メイリオ" panose="020B0604030504040204" pitchFamily="50" charset="-128"/>
                <a:ea typeface="メイリオ" panose="020B0604030504040204" pitchFamily="50" charset="-128"/>
              </a:rPr>
              <a:t>p180</a:t>
            </a:r>
            <a:r>
              <a:rPr lang="ja-JP" altLang="en-US" sz="1600" dirty="0">
                <a:latin typeface="メイリオ" panose="020B0604030504040204" pitchFamily="50" charset="-128"/>
                <a:ea typeface="メイリオ" panose="020B0604030504040204" pitchFamily="50" charset="-128"/>
              </a:rPr>
              <a:t>等参照）</a:t>
            </a:r>
            <a:endParaRPr lang="en-US" altLang="ja-JP" sz="16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 当該指定介護老人福祉施設の併設の短期入所生活介護の利用者が、日を空けず当該施設に入所した場合、</a:t>
            </a:r>
            <a:r>
              <a:rPr lang="ja-JP" altLang="en-US" sz="2000" dirty="0">
                <a:solidFill>
                  <a:srgbClr val="FF0000"/>
                </a:solidFill>
                <a:latin typeface="メイリオ" panose="020B0604030504040204" pitchFamily="50" charset="-128"/>
                <a:ea typeface="メイリオ" panose="020B0604030504040204" pitchFamily="50" charset="-128"/>
              </a:rPr>
              <a:t>入所直前の短期入所生活介護の利用日数を</a:t>
            </a:r>
            <a:r>
              <a:rPr lang="en-US" altLang="ja-JP" sz="2000" dirty="0">
                <a:solidFill>
                  <a:srgbClr val="FF0000"/>
                </a:solidFill>
                <a:latin typeface="メイリオ" panose="020B0604030504040204" pitchFamily="50" charset="-128"/>
                <a:ea typeface="メイリオ" panose="020B0604030504040204" pitchFamily="50" charset="-128"/>
              </a:rPr>
              <a:t>30</a:t>
            </a:r>
            <a:r>
              <a:rPr lang="ja-JP" altLang="en-US" sz="2000" dirty="0">
                <a:solidFill>
                  <a:srgbClr val="FF0000"/>
                </a:solidFill>
                <a:latin typeface="メイリオ" panose="020B0604030504040204" pitchFamily="50" charset="-128"/>
                <a:ea typeface="メイリオ" panose="020B0604030504040204" pitchFamily="50" charset="-128"/>
              </a:rPr>
              <a:t>日から控除して得た日数</a:t>
            </a:r>
            <a:r>
              <a:rPr lang="ja-JP" altLang="en-US" sz="2000" dirty="0">
                <a:latin typeface="メイリオ" panose="020B0604030504040204" pitchFamily="50" charset="-128"/>
                <a:ea typeface="メイリオ" panose="020B0604030504040204" pitchFamily="50" charset="-128"/>
              </a:rPr>
              <a:t>に限り算定する。</a:t>
            </a: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a:latin typeface="メイリオ" panose="020B0604030504040204" pitchFamily="50" charset="-128"/>
              <a:ea typeface="メイリオ" panose="020B0604030504040204" pitchFamily="50" charset="-128"/>
            </a:endParaRPr>
          </a:p>
        </p:txBody>
      </p:sp>
      <p:sp>
        <p:nvSpPr>
          <p:cNvPr id="3" name="スライド番号プレースホルダー 2">
            <a:extLst>
              <a:ext uri="{FF2B5EF4-FFF2-40B4-BE49-F238E27FC236}">
                <a16:creationId xmlns:a16="http://schemas.microsoft.com/office/drawing/2014/main" id="{B7B981A6-37B3-55A2-5927-A0FFD8446B5A}"/>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a:extLst>
              <a:ext uri="{FF2B5EF4-FFF2-40B4-BE49-F238E27FC236}">
                <a16:creationId xmlns:a16="http://schemas.microsoft.com/office/drawing/2014/main" id="{9960752D-228A-4CF4-420D-3B68D41C05E2}"/>
              </a:ext>
            </a:extLst>
          </p:cNvPr>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a:solidFill>
                  <a:schemeClr val="bg1"/>
                </a:solidFill>
                <a:latin typeface="メイリオ" panose="020B0604030504040204" pitchFamily="50" charset="-128"/>
                <a:ea typeface="メイリオ" panose="020B0604030504040204" pitchFamily="50" charset="-128"/>
              </a:rPr>
              <a:t>運営指導・監査の結果について（介護施設等）</a:t>
            </a:r>
            <a:br>
              <a:rPr lang="en-US" altLang="ja-JP" sz="2400" kern="0" dirty="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報酬に関するもの（９）</a:t>
            </a:r>
          </a:p>
        </p:txBody>
      </p:sp>
      <p:sp>
        <p:nvSpPr>
          <p:cNvPr id="5" name="テキスト ボックス 4">
            <a:extLst>
              <a:ext uri="{FF2B5EF4-FFF2-40B4-BE49-F238E27FC236}">
                <a16:creationId xmlns:a16="http://schemas.microsoft.com/office/drawing/2014/main" id="{02F8B3DD-942F-7E00-3330-6F0018440B9B}"/>
              </a:ext>
            </a:extLst>
          </p:cNvPr>
          <p:cNvSpPr txBox="1"/>
          <p:nvPr/>
        </p:nvSpPr>
        <p:spPr>
          <a:xfrm>
            <a:off x="477888" y="3573016"/>
            <a:ext cx="8208912" cy="769441"/>
          </a:xfrm>
          <a:prstGeom prst="rect">
            <a:avLst/>
          </a:prstGeom>
          <a:noFill/>
          <a:ln>
            <a:solidFill>
              <a:schemeClr val="tx1"/>
            </a:solidFill>
            <a:prstDash val="dash"/>
          </a:ln>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000" b="0" i="0" u="none" strike="noStrike" kern="0" cap="none" spc="0" normalizeH="0" baseline="0" noProof="0" dirty="0">
                <a:ln>
                  <a:noFill/>
                </a:ln>
                <a:effectLst/>
                <a:uLnTx/>
                <a:uFillTx/>
                <a:latin typeface="メイリオ" panose="020B0604030504040204" pitchFamily="50" charset="-128"/>
                <a:ea typeface="メイリオ" panose="020B0604030504040204" pitchFamily="50" charset="-128"/>
              </a:rPr>
              <a:t>（指摘事項）</a:t>
            </a:r>
          </a:p>
          <a:p>
            <a:pPr marL="342900" lvl="0" indent="-342900" eaLnBrk="0" fontAlgn="base" hangingPunct="0">
              <a:spcBef>
                <a:spcPct val="20000"/>
              </a:spcBef>
              <a:spcAft>
                <a:spcPct val="0"/>
              </a:spcAft>
              <a:buFont typeface="Wingdings" panose="05000000000000000000" pitchFamily="2" charset="2"/>
              <a:buChar char="l"/>
            </a:pPr>
            <a:r>
              <a:rPr lang="ja-JP" altLang="en-US" sz="2000" kern="0" dirty="0">
                <a:latin typeface="メイリオ" panose="020B0604030504040204" pitchFamily="50" charset="-128"/>
                <a:ea typeface="メイリオ" panose="020B0604030504040204" pitchFamily="50" charset="-128"/>
              </a:rPr>
              <a:t>利用日数の控除がされていなかった。</a:t>
            </a:r>
            <a:endParaRPr kumimoji="1" lang="en-US" altLang="ja-JP" sz="2000" b="0" i="0" u="none" strike="noStrike" kern="0" cap="none" spc="0" normalizeH="0" baseline="0" noProof="0" dirty="0">
              <a:ln>
                <a:noFill/>
              </a:ln>
              <a:effectLst/>
              <a:uLnTx/>
              <a:uFillTx/>
              <a:latin typeface="メイリオ" panose="020B0604030504040204" pitchFamily="50" charset="-128"/>
              <a:ea typeface="メイリオ" panose="020B0604030504040204" pitchFamily="50" charset="-128"/>
            </a:endParaRPr>
          </a:p>
        </p:txBody>
      </p:sp>
      <p:pic>
        <p:nvPicPr>
          <p:cNvPr id="4" name="録音したサウンド">
            <a:hlinkClick r:id="" action="ppaction://media"/>
            <a:extLst>
              <a:ext uri="{FF2B5EF4-FFF2-40B4-BE49-F238E27FC236}">
                <a16:creationId xmlns:a16="http://schemas.microsoft.com/office/drawing/2014/main" id="{F05FE759-DA29-FEC5-17A5-9F95C86DA891}"/>
              </a:ext>
            </a:extLst>
          </p:cNvPr>
          <p:cNvPicPr>
            <a:picLocks noChangeAspect="1"/>
          </p:cNvPicPr>
          <p:nvPr>
            <a:audioFile r:link="rId2"/>
            <p:extLst>
              <p:ext uri="{DAA4B4D4-6D71-4841-9C94-3DE7FCFB9230}">
                <p14:media xmlns:p14="http://schemas.microsoft.com/office/powerpoint/2010/main" r:embed="rId1">
                  <p14:fade in="1000"/>
                </p14:media>
              </p:ext>
            </p:extLst>
          </p:nvPr>
        </p:nvPicPr>
        <p:blipFill>
          <a:blip r:embed="rId5"/>
          <a:stretch>
            <a:fillRect/>
          </a:stretch>
        </p:blipFill>
        <p:spPr>
          <a:xfrm>
            <a:off x="152400" y="5768241"/>
            <a:ext cx="609600" cy="609600"/>
          </a:xfrm>
          <a:prstGeom prst="rect">
            <a:avLst/>
          </a:prstGeom>
        </p:spPr>
      </p:pic>
    </p:spTree>
    <p:extLst>
      <p:ext uri="{BB962C8B-B14F-4D97-AF65-F5344CB8AC3E}">
        <p14:creationId xmlns:p14="http://schemas.microsoft.com/office/powerpoint/2010/main" val="4126365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5F423-D63D-79EC-9DDE-B669196F98E5}"/>
            </a:ext>
          </a:extLst>
        </p:cNvPr>
        <p:cNvGrpSpPr/>
        <p:nvPr/>
      </p:nvGrpSpPr>
      <p:grpSpPr>
        <a:xfrm>
          <a:off x="0" y="0"/>
          <a:ext cx="0" cy="0"/>
          <a:chOff x="0" y="0"/>
          <a:chExt cx="0" cy="0"/>
        </a:xfrm>
      </p:grpSpPr>
      <p:sp>
        <p:nvSpPr>
          <p:cNvPr id="8" name="コンテンツ プレースホルダー 3">
            <a:extLst>
              <a:ext uri="{FF2B5EF4-FFF2-40B4-BE49-F238E27FC236}">
                <a16:creationId xmlns:a16="http://schemas.microsoft.com/office/drawing/2014/main" id="{E64B9E59-7C03-7583-3631-13834439C832}"/>
              </a:ext>
            </a:extLst>
          </p:cNvPr>
          <p:cNvSpPr>
            <a:spLocks noGrp="1"/>
          </p:cNvSpPr>
          <p:nvPr>
            <p:ph idx="1"/>
          </p:nvPr>
        </p:nvSpPr>
        <p:spPr>
          <a:xfrm>
            <a:off x="457200" y="1188979"/>
            <a:ext cx="8229600" cy="5408373"/>
          </a:xfrm>
        </p:spPr>
        <p:txBody>
          <a:bodyPr/>
          <a:lstStyle/>
          <a:p>
            <a:pPr marL="0" indent="0">
              <a:buNone/>
            </a:pPr>
            <a:r>
              <a:rPr lang="ja-JP" altLang="en-US" sz="2000" dirty="0">
                <a:latin typeface="メイリオ" panose="020B0604030504040204" pitchFamily="50" charset="-128"/>
                <a:ea typeface="メイリオ" panose="020B0604030504040204" pitchFamily="50" charset="-128"/>
              </a:rPr>
              <a:t>（１）介護老人福祉施設</a:t>
            </a: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b="1" dirty="0">
                <a:solidFill>
                  <a:srgbClr val="ED7D31"/>
                </a:solidFill>
                <a:latin typeface="メイリオ" panose="020B0604030504040204" pitchFamily="50" charset="-128"/>
                <a:ea typeface="メイリオ" panose="020B0604030504040204" pitchFamily="50" charset="-128"/>
              </a:rPr>
              <a:t>⑥ 日常生活継続支援加算</a:t>
            </a:r>
            <a:r>
              <a:rPr lang="ja-JP" altLang="en-US" sz="1600" dirty="0">
                <a:latin typeface="メイリオ" panose="020B0604030504040204" pitchFamily="50" charset="-128"/>
                <a:ea typeface="メイリオ" panose="020B0604030504040204" pitchFamily="50" charset="-128"/>
              </a:rPr>
              <a:t>（</a:t>
            </a:r>
            <a:r>
              <a:rPr lang="en-US" altLang="ja-JP" sz="1600" dirty="0">
                <a:latin typeface="メイリオ" panose="020B0604030504040204" pitchFamily="50" charset="-128"/>
                <a:ea typeface="メイリオ" panose="020B0604030504040204" pitchFamily="50" charset="-128"/>
              </a:rPr>
              <a:t>R6</a:t>
            </a:r>
            <a:r>
              <a:rPr lang="ja-JP" altLang="en-US" sz="1600" dirty="0">
                <a:latin typeface="メイリオ" panose="020B0604030504040204" pitchFamily="50" charset="-128"/>
                <a:ea typeface="メイリオ" panose="020B0604030504040204" pitchFamily="50" charset="-128"/>
              </a:rPr>
              <a:t>青本</a:t>
            </a:r>
            <a:r>
              <a:rPr lang="en-US" altLang="ja-JP" sz="1600" dirty="0">
                <a:latin typeface="メイリオ" panose="020B0604030504040204" pitchFamily="50" charset="-128"/>
                <a:ea typeface="メイリオ" panose="020B0604030504040204" pitchFamily="50" charset="-128"/>
              </a:rPr>
              <a:t>883</a:t>
            </a:r>
            <a:r>
              <a:rPr lang="ja-JP" altLang="en-US" sz="1600" dirty="0">
                <a:latin typeface="メイリオ" panose="020B0604030504040204" pitchFamily="50" charset="-128"/>
                <a:ea typeface="メイリオ" panose="020B0604030504040204" pitchFamily="50" charset="-128"/>
              </a:rPr>
              <a:t>等参照）</a:t>
            </a:r>
            <a:endParaRPr lang="en-US" altLang="ja-JP" sz="16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 介護職員に占める</a:t>
            </a:r>
            <a:r>
              <a:rPr lang="ja-JP" altLang="en-US" sz="2000" dirty="0">
                <a:solidFill>
                  <a:srgbClr val="FF0000"/>
                </a:solidFill>
                <a:latin typeface="メイリオ" panose="020B0604030504040204" pitchFamily="50" charset="-128"/>
                <a:ea typeface="メイリオ" panose="020B0604030504040204" pitchFamily="50" charset="-128"/>
              </a:rPr>
              <a:t>介護福祉士の割合が一定以上</a:t>
            </a:r>
            <a:r>
              <a:rPr lang="ja-JP" altLang="en-US" sz="2000" dirty="0">
                <a:latin typeface="メイリオ" panose="020B0604030504040204" pitchFamily="50" charset="-128"/>
                <a:ea typeface="メイリオ" panose="020B0604030504040204" pitchFamily="50" charset="-128"/>
              </a:rPr>
              <a:t>の場合に算定するもの。</a:t>
            </a: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▶次の点に十分注意すること。</a:t>
            </a: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a:t>
            </a:r>
            <a:r>
              <a:rPr lang="ja-JP" altLang="en-US" sz="2000" dirty="0">
                <a:solidFill>
                  <a:srgbClr val="FF0000"/>
                </a:solidFill>
                <a:latin typeface="メイリオ" panose="020B0604030504040204" pitchFamily="50" charset="-128"/>
                <a:ea typeface="メイリオ" panose="020B0604030504040204" pitchFamily="50" charset="-128"/>
              </a:rPr>
              <a:t>本体施設と併設短期の介護職員を兼務する場合、勤務実態等に応じて按分</a:t>
            </a:r>
            <a:r>
              <a:rPr lang="ja-JP" altLang="en-US" sz="2000" dirty="0">
                <a:latin typeface="メイリオ" panose="020B0604030504040204" pitchFamily="50" charset="-128"/>
                <a:ea typeface="メイリオ" panose="020B0604030504040204" pitchFamily="50" charset="-128"/>
              </a:rPr>
              <a:t>し、常勤換算数を算出すること（</a:t>
            </a:r>
            <a:r>
              <a:rPr lang="en-US" altLang="ja-JP" sz="2000" dirty="0">
                <a:latin typeface="メイリオ" panose="020B0604030504040204" pitchFamily="50" charset="-128"/>
                <a:ea typeface="メイリオ" panose="020B0604030504040204" pitchFamily="50" charset="-128"/>
              </a:rPr>
              <a:t>R6</a:t>
            </a:r>
            <a:r>
              <a:rPr lang="ja-JP" altLang="en-US" sz="2000" dirty="0">
                <a:latin typeface="メイリオ" panose="020B0604030504040204" pitchFamily="50" charset="-128"/>
                <a:ea typeface="メイリオ" panose="020B0604030504040204" pitchFamily="50" charset="-128"/>
              </a:rPr>
              <a:t>緑本</a:t>
            </a:r>
            <a:r>
              <a:rPr lang="en-US" altLang="ja-JP" sz="2000" dirty="0">
                <a:latin typeface="メイリオ" panose="020B0604030504040204" pitchFamily="50" charset="-128"/>
                <a:ea typeface="メイリオ" panose="020B0604030504040204" pitchFamily="50" charset="-128"/>
              </a:rPr>
              <a:t>P204</a:t>
            </a:r>
            <a:r>
              <a:rPr lang="ja-JP" altLang="en-US" sz="2000" dirty="0">
                <a:latin typeface="メイリオ" panose="020B0604030504040204" pitchFamily="50" charset="-128"/>
                <a:ea typeface="メイリオ" panose="020B0604030504040204" pitchFamily="50" charset="-128"/>
              </a:rPr>
              <a:t>参照）。</a:t>
            </a: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endParaRPr lang="ja-JP" altLang="en-US" sz="2000" dirty="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a:latin typeface="メイリオ" panose="020B0604030504040204" pitchFamily="50" charset="-128"/>
              <a:ea typeface="メイリオ" panose="020B0604030504040204" pitchFamily="50" charset="-128"/>
            </a:endParaRPr>
          </a:p>
        </p:txBody>
      </p:sp>
      <p:sp>
        <p:nvSpPr>
          <p:cNvPr id="3" name="スライド番号プレースホルダー 2">
            <a:extLst>
              <a:ext uri="{FF2B5EF4-FFF2-40B4-BE49-F238E27FC236}">
                <a16:creationId xmlns:a16="http://schemas.microsoft.com/office/drawing/2014/main" id="{EC1BB62D-63EC-2E78-4874-DFFF9DAACF3B}"/>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a:extLst>
              <a:ext uri="{FF2B5EF4-FFF2-40B4-BE49-F238E27FC236}">
                <a16:creationId xmlns:a16="http://schemas.microsoft.com/office/drawing/2014/main" id="{66CDAC24-5695-A23C-6363-5DCAC2B2F43B}"/>
              </a:ext>
            </a:extLst>
          </p:cNvPr>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a:solidFill>
                  <a:schemeClr val="bg1"/>
                </a:solidFill>
                <a:latin typeface="メイリオ" panose="020B0604030504040204" pitchFamily="50" charset="-128"/>
                <a:ea typeface="メイリオ" panose="020B0604030504040204" pitchFamily="50" charset="-128"/>
              </a:rPr>
              <a:t>運営指導・監査の結果について（介護施設等）</a:t>
            </a:r>
            <a:br>
              <a:rPr lang="en-US" altLang="ja-JP" sz="2400" kern="0" dirty="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報酬に関するもの（１０）</a:t>
            </a:r>
          </a:p>
        </p:txBody>
      </p:sp>
      <p:sp>
        <p:nvSpPr>
          <p:cNvPr id="5" name="テキスト ボックス 4">
            <a:extLst>
              <a:ext uri="{FF2B5EF4-FFF2-40B4-BE49-F238E27FC236}">
                <a16:creationId xmlns:a16="http://schemas.microsoft.com/office/drawing/2014/main" id="{FBADA30F-41F8-5978-1CD0-9BC900DEBC6C}"/>
              </a:ext>
            </a:extLst>
          </p:cNvPr>
          <p:cNvSpPr txBox="1"/>
          <p:nvPr/>
        </p:nvSpPr>
        <p:spPr>
          <a:xfrm>
            <a:off x="477888" y="2890391"/>
            <a:ext cx="8208912" cy="1077218"/>
          </a:xfrm>
          <a:prstGeom prst="rect">
            <a:avLst/>
          </a:prstGeom>
          <a:noFill/>
          <a:ln>
            <a:solidFill>
              <a:schemeClr val="tx1"/>
            </a:solidFill>
            <a:prstDash val="dash"/>
          </a:ln>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000" b="0" i="0" u="none" strike="noStrike" kern="0" cap="none" spc="0" normalizeH="0" baseline="0" noProof="0" dirty="0">
                <a:ln>
                  <a:noFill/>
                </a:ln>
                <a:effectLst/>
                <a:uLnTx/>
                <a:uFillTx/>
                <a:latin typeface="メイリオ" panose="020B0604030504040204" pitchFamily="50" charset="-128"/>
                <a:ea typeface="メイリオ" panose="020B0604030504040204" pitchFamily="50" charset="-128"/>
              </a:rPr>
              <a:t>（指摘事項）</a:t>
            </a:r>
          </a:p>
          <a:p>
            <a:pPr marL="342900" lvl="0" indent="-342900" eaLnBrk="0" fontAlgn="base" hangingPunct="0">
              <a:spcBef>
                <a:spcPct val="20000"/>
              </a:spcBef>
              <a:spcAft>
                <a:spcPct val="0"/>
              </a:spcAft>
              <a:buFont typeface="Wingdings" panose="05000000000000000000" pitchFamily="2" charset="2"/>
              <a:buChar char="l"/>
            </a:pPr>
            <a:r>
              <a:rPr lang="ja-JP" altLang="en-US" sz="2000" kern="0" dirty="0">
                <a:latin typeface="メイリオ" panose="020B0604030504040204" pitchFamily="50" charset="-128"/>
                <a:ea typeface="メイリオ" panose="020B0604030504040204" pitchFamily="50" charset="-128"/>
              </a:rPr>
              <a:t>併設短期と兼務する介護職員について、勤務時間の按分をしていなかった。</a:t>
            </a:r>
            <a:endParaRPr kumimoji="1" lang="en-US" altLang="ja-JP" sz="2000" b="0" i="0" u="none" strike="noStrike" kern="0" cap="none" spc="0" normalizeH="0" baseline="0" noProof="0" dirty="0">
              <a:ln>
                <a:noFill/>
              </a:ln>
              <a:effectLst/>
              <a:uLnTx/>
              <a:uFillTx/>
              <a:latin typeface="メイリオ" panose="020B0604030504040204" pitchFamily="50" charset="-128"/>
              <a:ea typeface="メイリオ" panose="020B0604030504040204" pitchFamily="50" charset="-128"/>
            </a:endParaRPr>
          </a:p>
        </p:txBody>
      </p:sp>
      <p:pic>
        <p:nvPicPr>
          <p:cNvPr id="7" name="録音したサウンド">
            <a:hlinkClick r:id="" action="ppaction://media"/>
            <a:extLst>
              <a:ext uri="{FF2B5EF4-FFF2-40B4-BE49-F238E27FC236}">
                <a16:creationId xmlns:a16="http://schemas.microsoft.com/office/drawing/2014/main" id="{16B2D735-34BB-E0C4-4916-C8E7CF605E88}"/>
              </a:ext>
            </a:extLst>
          </p:cNvPr>
          <p:cNvPicPr>
            <a:picLocks noChangeAspect="1"/>
          </p:cNvPicPr>
          <p:nvPr>
            <a:audioFile r:link="rId2"/>
            <p:extLst>
              <p:ext uri="{DAA4B4D4-6D71-4841-9C94-3DE7FCFB9230}">
                <p14:media xmlns:p14="http://schemas.microsoft.com/office/powerpoint/2010/main" r:embed="rId1">
                  <p14:fade in="1500"/>
                </p14:media>
              </p:ext>
            </p:extLst>
          </p:nvPr>
        </p:nvPicPr>
        <p:blipFill>
          <a:blip r:embed="rId5"/>
          <a:stretch>
            <a:fillRect/>
          </a:stretch>
        </p:blipFill>
        <p:spPr>
          <a:xfrm>
            <a:off x="173088" y="5745014"/>
            <a:ext cx="609600" cy="609600"/>
          </a:xfrm>
          <a:prstGeom prst="rect">
            <a:avLst/>
          </a:prstGeom>
        </p:spPr>
      </p:pic>
    </p:spTree>
    <p:extLst>
      <p:ext uri="{BB962C8B-B14F-4D97-AF65-F5344CB8AC3E}">
        <p14:creationId xmlns:p14="http://schemas.microsoft.com/office/powerpoint/2010/main" val="325117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8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7175A-A2DE-4218-C0C3-5DF00235700E}"/>
            </a:ext>
          </a:extLst>
        </p:cNvPr>
        <p:cNvGrpSpPr/>
        <p:nvPr/>
      </p:nvGrpSpPr>
      <p:grpSpPr>
        <a:xfrm>
          <a:off x="0" y="0"/>
          <a:ext cx="0" cy="0"/>
          <a:chOff x="0" y="0"/>
          <a:chExt cx="0" cy="0"/>
        </a:xfrm>
      </p:grpSpPr>
      <p:sp>
        <p:nvSpPr>
          <p:cNvPr id="8" name="コンテンツ プレースホルダー 3">
            <a:extLst>
              <a:ext uri="{FF2B5EF4-FFF2-40B4-BE49-F238E27FC236}">
                <a16:creationId xmlns:a16="http://schemas.microsoft.com/office/drawing/2014/main" id="{07A919EC-B26C-06A7-3EF7-F4B04A7D826E}"/>
              </a:ext>
            </a:extLst>
          </p:cNvPr>
          <p:cNvSpPr>
            <a:spLocks noGrp="1"/>
          </p:cNvSpPr>
          <p:nvPr>
            <p:ph idx="1"/>
          </p:nvPr>
        </p:nvSpPr>
        <p:spPr>
          <a:xfrm>
            <a:off x="457200" y="1188979"/>
            <a:ext cx="8229600" cy="5408373"/>
          </a:xfrm>
        </p:spPr>
        <p:txBody>
          <a:bodyPr>
            <a:normAutofit/>
          </a:bodyPr>
          <a:lstStyle/>
          <a:p>
            <a:pPr marL="0" indent="0">
              <a:buNone/>
            </a:pPr>
            <a:r>
              <a:rPr lang="ja-JP" altLang="en-US" sz="2000" dirty="0">
                <a:latin typeface="メイリオ" panose="020B0604030504040204" pitchFamily="50" charset="-128"/>
                <a:ea typeface="メイリオ" panose="020B0604030504040204" pitchFamily="50" charset="-128"/>
              </a:rPr>
              <a:t>（１）介護老人福祉施設</a:t>
            </a: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b="1" dirty="0">
                <a:solidFill>
                  <a:srgbClr val="ED7D31"/>
                </a:solidFill>
                <a:latin typeface="メイリオ" panose="020B0604030504040204" pitchFamily="50" charset="-128"/>
                <a:ea typeface="メイリオ" panose="020B0604030504040204" pitchFamily="50" charset="-128"/>
              </a:rPr>
              <a:t>⑦ 配置医師緊急時対応加算</a:t>
            </a:r>
            <a:r>
              <a:rPr lang="ja-JP" altLang="en-US" sz="1600" dirty="0">
                <a:latin typeface="メイリオ" panose="020B0604030504040204" pitchFamily="50" charset="-128"/>
                <a:ea typeface="メイリオ" panose="020B0604030504040204" pitchFamily="50" charset="-128"/>
              </a:rPr>
              <a:t>（</a:t>
            </a:r>
            <a:r>
              <a:rPr lang="en-US" altLang="ja-JP" sz="1600" dirty="0">
                <a:latin typeface="メイリオ" panose="020B0604030504040204" pitchFamily="50" charset="-128"/>
                <a:ea typeface="メイリオ" panose="020B0604030504040204" pitchFamily="50" charset="-128"/>
              </a:rPr>
              <a:t>R6</a:t>
            </a:r>
            <a:r>
              <a:rPr lang="ja-JP" altLang="en-US" sz="1600" dirty="0">
                <a:latin typeface="メイリオ" panose="020B0604030504040204" pitchFamily="50" charset="-128"/>
                <a:ea typeface="メイリオ" panose="020B0604030504040204" pitchFamily="50" charset="-128"/>
              </a:rPr>
              <a:t>青本</a:t>
            </a:r>
            <a:r>
              <a:rPr lang="en-US" altLang="ja-JP" sz="1600" dirty="0">
                <a:latin typeface="メイリオ" panose="020B0604030504040204" pitchFamily="50" charset="-128"/>
                <a:ea typeface="メイリオ" panose="020B0604030504040204" pitchFamily="50" charset="-128"/>
              </a:rPr>
              <a:t>916</a:t>
            </a:r>
            <a:r>
              <a:rPr lang="ja-JP" altLang="en-US" sz="1600" dirty="0">
                <a:latin typeface="メイリオ" panose="020B0604030504040204" pitchFamily="50" charset="-128"/>
                <a:ea typeface="メイリオ" panose="020B0604030504040204" pitchFamily="50" charset="-128"/>
              </a:rPr>
              <a:t>等参照）</a:t>
            </a:r>
            <a:endParaRPr lang="en-US" altLang="ja-JP" sz="16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■配置医師が</a:t>
            </a:r>
            <a:r>
              <a:rPr lang="ja-JP" altLang="en-US" sz="2000" dirty="0">
                <a:solidFill>
                  <a:srgbClr val="FF0000"/>
                </a:solidFill>
                <a:latin typeface="メイリオ" panose="020B0604030504040204" pitchFamily="50" charset="-128"/>
                <a:ea typeface="メイリオ" panose="020B0604030504040204" pitchFamily="50" charset="-128"/>
              </a:rPr>
              <a:t>通常の勤務時間外</a:t>
            </a:r>
            <a:r>
              <a:rPr lang="ja-JP" altLang="en-US" sz="2000" dirty="0">
                <a:latin typeface="メイリオ" panose="020B0604030504040204" pitchFamily="50" charset="-128"/>
                <a:ea typeface="メイリオ" panose="020B0604030504040204" pitchFamily="50" charset="-128"/>
              </a:rPr>
              <a:t>に、施設を訪問して入所者に対し診療を行い、診療を行った理由を記録した場合に算定するもの。</a:t>
            </a: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▶次の点に注意すること。</a:t>
            </a: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・施設が</a:t>
            </a:r>
            <a:r>
              <a:rPr lang="ja-JP" altLang="en-US" sz="2000" dirty="0">
                <a:solidFill>
                  <a:srgbClr val="FF0000"/>
                </a:solidFill>
                <a:latin typeface="メイリオ" panose="020B0604030504040204" pitchFamily="50" charset="-128"/>
                <a:ea typeface="メイリオ" panose="020B0604030504040204" pitchFamily="50" charset="-128"/>
              </a:rPr>
              <a:t>診療を依頼した時間、配置医師が診療を行った時間、内容について記録</a:t>
            </a:r>
            <a:r>
              <a:rPr lang="ja-JP" altLang="en-US" sz="2000" dirty="0">
                <a:latin typeface="メイリオ" panose="020B0604030504040204" pitchFamily="50" charset="-128"/>
                <a:ea typeface="メイリオ" panose="020B0604030504040204" pitchFamily="50" charset="-128"/>
              </a:rPr>
              <a:t>を行わなければならない。</a:t>
            </a:r>
            <a:endParaRPr lang="en-US" altLang="ja-JP" sz="2000" dirty="0">
              <a:latin typeface="メイリオ" panose="020B0604030504040204" pitchFamily="50" charset="-128"/>
              <a:ea typeface="メイリオ" panose="020B0604030504040204" pitchFamily="50" charset="-128"/>
            </a:endParaRPr>
          </a:p>
          <a:p>
            <a:pPr marL="0" indent="0">
              <a:buClr>
                <a:srgbClr val="000000"/>
              </a:buClr>
              <a:buNone/>
            </a:pPr>
            <a:r>
              <a:rPr lang="ja-JP" altLang="en-US" sz="2000" dirty="0">
                <a:latin typeface="メイリオ" panose="020B0604030504040204" pitchFamily="50" charset="-128"/>
                <a:ea typeface="メイリオ" panose="020B0604030504040204" pitchFamily="50" charset="-128"/>
              </a:rPr>
              <a:t>・施設と配置医師の間で、病状等についての情報共有の方法、曜日や時間ごとの医師との連携方法等を事前に定め、１年に１回以上見直しをすること。</a:t>
            </a: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endParaRPr lang="ja-JP" altLang="en-US" sz="2000" dirty="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a:latin typeface="メイリオ" panose="020B0604030504040204" pitchFamily="50" charset="-128"/>
              <a:ea typeface="メイリオ" panose="020B0604030504040204" pitchFamily="50" charset="-128"/>
            </a:endParaRPr>
          </a:p>
        </p:txBody>
      </p:sp>
      <p:sp>
        <p:nvSpPr>
          <p:cNvPr id="3" name="スライド番号プレースホルダー 2">
            <a:extLst>
              <a:ext uri="{FF2B5EF4-FFF2-40B4-BE49-F238E27FC236}">
                <a16:creationId xmlns:a16="http://schemas.microsoft.com/office/drawing/2014/main" id="{9A3FE15B-EEC9-10C7-8A70-4F643F38DECA}"/>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a:extLst>
              <a:ext uri="{FF2B5EF4-FFF2-40B4-BE49-F238E27FC236}">
                <a16:creationId xmlns:a16="http://schemas.microsoft.com/office/drawing/2014/main" id="{291D6DA3-1773-2378-0C2E-8C1BCCE613EB}"/>
              </a:ext>
            </a:extLst>
          </p:cNvPr>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a:solidFill>
                  <a:schemeClr val="bg1"/>
                </a:solidFill>
                <a:latin typeface="メイリオ" panose="020B0604030504040204" pitchFamily="50" charset="-128"/>
                <a:ea typeface="メイリオ" panose="020B0604030504040204" pitchFamily="50" charset="-128"/>
              </a:rPr>
              <a:t>運営指導・監査の結果について（介護施設等）</a:t>
            </a:r>
            <a:br>
              <a:rPr lang="en-US" altLang="ja-JP" sz="2400" kern="0" dirty="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報酬に関するもの（１１）</a:t>
            </a:r>
          </a:p>
        </p:txBody>
      </p:sp>
      <p:sp>
        <p:nvSpPr>
          <p:cNvPr id="5" name="テキスト ボックス 4">
            <a:extLst>
              <a:ext uri="{FF2B5EF4-FFF2-40B4-BE49-F238E27FC236}">
                <a16:creationId xmlns:a16="http://schemas.microsoft.com/office/drawing/2014/main" id="{B9E3AA91-1E29-96C6-09D6-F4F41C05DFD3}"/>
              </a:ext>
            </a:extLst>
          </p:cNvPr>
          <p:cNvSpPr txBox="1"/>
          <p:nvPr/>
        </p:nvSpPr>
        <p:spPr>
          <a:xfrm>
            <a:off x="467544" y="3178498"/>
            <a:ext cx="8208912" cy="769441"/>
          </a:xfrm>
          <a:prstGeom prst="rect">
            <a:avLst/>
          </a:prstGeom>
          <a:noFill/>
          <a:ln>
            <a:solidFill>
              <a:schemeClr val="tx1"/>
            </a:solidFill>
            <a:prstDash val="dash"/>
          </a:ln>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000" b="0" i="0" u="none" strike="noStrike" kern="0" cap="none" spc="0" normalizeH="0" baseline="0" noProof="0" dirty="0">
                <a:ln>
                  <a:noFill/>
                </a:ln>
                <a:effectLst/>
                <a:uLnTx/>
                <a:uFillTx/>
                <a:latin typeface="メイリオ" panose="020B0604030504040204" pitchFamily="50" charset="-128"/>
                <a:ea typeface="メイリオ" panose="020B0604030504040204" pitchFamily="50" charset="-128"/>
              </a:rPr>
              <a:t>（指摘事項）</a:t>
            </a:r>
          </a:p>
          <a:p>
            <a:pPr marL="342900" lvl="0" indent="-342900" eaLnBrk="0" fontAlgn="base" hangingPunct="0">
              <a:spcBef>
                <a:spcPct val="20000"/>
              </a:spcBef>
              <a:spcAft>
                <a:spcPct val="0"/>
              </a:spcAft>
              <a:buFont typeface="Wingdings" panose="05000000000000000000" pitchFamily="2" charset="2"/>
              <a:buChar char="l"/>
            </a:pPr>
            <a:r>
              <a:rPr lang="ja-JP" altLang="en-US" sz="2000" kern="0" dirty="0">
                <a:latin typeface="メイリオ" panose="020B0604030504040204" pitchFamily="50" charset="-128"/>
                <a:ea typeface="メイリオ" panose="020B0604030504040204" pitchFamily="50" charset="-128"/>
              </a:rPr>
              <a:t>施設が診療を依頼した時間について記録していなかった。</a:t>
            </a:r>
            <a:endParaRPr kumimoji="1" lang="en-US" altLang="ja-JP" sz="2000" b="0" i="0" u="none" strike="noStrike" kern="0" cap="none" spc="0" normalizeH="0" baseline="0" noProof="0" dirty="0">
              <a:ln>
                <a:noFill/>
              </a:ln>
              <a:effectLst/>
              <a:uLnTx/>
              <a:uFillTx/>
              <a:latin typeface="メイリオ" panose="020B0604030504040204" pitchFamily="50" charset="-128"/>
              <a:ea typeface="メイリオ" panose="020B0604030504040204" pitchFamily="50" charset="-128"/>
            </a:endParaRPr>
          </a:p>
        </p:txBody>
      </p:sp>
      <p:pic>
        <p:nvPicPr>
          <p:cNvPr id="7" name="録音したサウンド">
            <a:hlinkClick r:id="" action="ppaction://media"/>
            <a:extLst>
              <a:ext uri="{FF2B5EF4-FFF2-40B4-BE49-F238E27FC236}">
                <a16:creationId xmlns:a16="http://schemas.microsoft.com/office/drawing/2014/main" id="{C11C823F-4230-D05B-D328-FDA26718B3D3}"/>
              </a:ext>
            </a:extLst>
          </p:cNvPr>
          <p:cNvPicPr>
            <a:picLocks noChangeAspect="1"/>
          </p:cNvPicPr>
          <p:nvPr>
            <a:audioFile r:link="rId2"/>
            <p:extLst>
              <p:ext uri="{DAA4B4D4-6D71-4841-9C94-3DE7FCFB9230}">
                <p14:media xmlns:p14="http://schemas.microsoft.com/office/powerpoint/2010/main" r:embed="rId1">
                  <p14:fade in="1000"/>
                </p14:media>
              </p:ext>
            </p:extLst>
          </p:nvPr>
        </p:nvPicPr>
        <p:blipFill>
          <a:blip r:embed="rId5"/>
          <a:stretch>
            <a:fillRect/>
          </a:stretch>
        </p:blipFill>
        <p:spPr>
          <a:xfrm>
            <a:off x="0" y="5739168"/>
            <a:ext cx="609600" cy="609600"/>
          </a:xfrm>
          <a:prstGeom prst="rect">
            <a:avLst/>
          </a:prstGeom>
        </p:spPr>
      </p:pic>
    </p:spTree>
    <p:extLst>
      <p:ext uri="{BB962C8B-B14F-4D97-AF65-F5344CB8AC3E}">
        <p14:creationId xmlns:p14="http://schemas.microsoft.com/office/powerpoint/2010/main" val="1387724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5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3"/>
          <p:cNvSpPr>
            <a:spLocks noGrp="1"/>
          </p:cNvSpPr>
          <p:nvPr>
            <p:ph idx="1"/>
          </p:nvPr>
        </p:nvSpPr>
        <p:spPr>
          <a:xfrm>
            <a:off x="457200" y="1188979"/>
            <a:ext cx="8229600" cy="4525963"/>
          </a:xfrm>
        </p:spPr>
        <p:txBody>
          <a:bodyPr/>
          <a:lstStyle/>
          <a:p>
            <a:pPr marL="0" indent="0">
              <a:buNone/>
            </a:pPr>
            <a:r>
              <a:rPr lang="ja-JP" altLang="en-US" sz="2000" dirty="0">
                <a:solidFill>
                  <a:srgbClr val="292929"/>
                </a:solidFill>
                <a:latin typeface="メイリオ" panose="020B0604030504040204" pitchFamily="50" charset="-128"/>
                <a:ea typeface="メイリオ" panose="020B0604030504040204" pitchFamily="50" charset="-128"/>
              </a:rPr>
              <a:t>（２）短期入所生活介護</a:t>
            </a:r>
            <a:endParaRPr lang="en-US" altLang="ja-JP" sz="2000" dirty="0">
              <a:solidFill>
                <a:srgbClr val="292929"/>
              </a:solidFill>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b="1" dirty="0">
                <a:solidFill>
                  <a:srgbClr val="ED7D31"/>
                </a:solidFill>
                <a:latin typeface="メイリオ" panose="020B0604030504040204" pitchFamily="50" charset="-128"/>
                <a:ea typeface="メイリオ" panose="020B0604030504040204" pitchFamily="50" charset="-128"/>
              </a:rPr>
              <a:t>①</a:t>
            </a:r>
            <a:r>
              <a:rPr lang="ja-JP" altLang="en-US" sz="2000" dirty="0">
                <a:latin typeface="メイリオ" panose="020B0604030504040204" pitchFamily="50" charset="-128"/>
                <a:ea typeface="メイリオ" panose="020B0604030504040204" pitchFamily="50" charset="-128"/>
              </a:rPr>
              <a:t> </a:t>
            </a:r>
            <a:r>
              <a:rPr lang="ja-JP" altLang="en-US" sz="2000" b="1" dirty="0">
                <a:solidFill>
                  <a:schemeClr val="accent2"/>
                </a:solidFill>
                <a:latin typeface="メイリオ" panose="020B0604030504040204" pitchFamily="50" charset="-128"/>
                <a:ea typeface="メイリオ" panose="020B0604030504040204" pitchFamily="50" charset="-128"/>
              </a:rPr>
              <a:t>緊急短期入所受入加算</a:t>
            </a:r>
            <a:r>
              <a:rPr lang="ja-JP" altLang="en-US" sz="1600" dirty="0">
                <a:latin typeface="メイリオ" panose="020B0604030504040204" pitchFamily="50" charset="-128"/>
                <a:ea typeface="メイリオ" panose="020B0604030504040204" pitchFamily="50" charset="-128"/>
              </a:rPr>
              <a:t>（</a:t>
            </a:r>
            <a:r>
              <a:rPr lang="en-US" altLang="ja-JP" sz="1600" dirty="0">
                <a:latin typeface="メイリオ" panose="020B0604030504040204" pitchFamily="50" charset="-128"/>
                <a:ea typeface="メイリオ" panose="020B0604030504040204" pitchFamily="50" charset="-128"/>
              </a:rPr>
              <a:t>R6</a:t>
            </a:r>
            <a:r>
              <a:rPr lang="ja-JP" altLang="en-US" sz="1600" dirty="0">
                <a:latin typeface="メイリオ" panose="020B0604030504040204" pitchFamily="50" charset="-128"/>
                <a:ea typeface="メイリオ" panose="020B0604030504040204" pitchFamily="50" charset="-128"/>
              </a:rPr>
              <a:t>青本</a:t>
            </a:r>
            <a:r>
              <a:rPr lang="en-US" altLang="ja-JP" sz="1600" dirty="0">
                <a:latin typeface="メイリオ" panose="020B0604030504040204" pitchFamily="50" charset="-128"/>
                <a:ea typeface="メイリオ" panose="020B0604030504040204" pitchFamily="50" charset="-128"/>
              </a:rPr>
              <a:t>P360</a:t>
            </a:r>
            <a:r>
              <a:rPr lang="ja-JP" altLang="en-US" sz="1600" dirty="0" err="1">
                <a:latin typeface="メイリオ" panose="020B0604030504040204" pitchFamily="50" charset="-128"/>
                <a:ea typeface="メイリオ" panose="020B0604030504040204" pitchFamily="50" charset="-128"/>
              </a:rPr>
              <a:t>、</a:t>
            </a:r>
            <a:r>
              <a:rPr lang="en-US" altLang="ja-JP" sz="1600" dirty="0">
                <a:latin typeface="メイリオ" panose="020B0604030504040204" pitchFamily="50" charset="-128"/>
                <a:ea typeface="メイリオ" panose="020B0604030504040204" pitchFamily="50" charset="-128"/>
              </a:rPr>
              <a:t>361</a:t>
            </a:r>
            <a:r>
              <a:rPr lang="ja-JP" altLang="en-US" sz="1600" dirty="0">
                <a:latin typeface="メイリオ" panose="020B0604030504040204" pitchFamily="50" charset="-128"/>
                <a:ea typeface="メイリオ" panose="020B0604030504040204" pitchFamily="50" charset="-128"/>
              </a:rPr>
              <a:t>等参照）</a:t>
            </a:r>
            <a:endParaRPr lang="en-US" altLang="ja-JP" sz="16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■緊急利用者にかかる</a:t>
            </a:r>
            <a:r>
              <a:rPr lang="ja-JP" altLang="en-US" sz="2000" dirty="0">
                <a:solidFill>
                  <a:srgbClr val="FF0000"/>
                </a:solidFill>
                <a:latin typeface="メイリオ" panose="020B0604030504040204" pitchFamily="50" charset="-128"/>
                <a:ea typeface="メイリオ" panose="020B0604030504040204" pitchFamily="50" charset="-128"/>
              </a:rPr>
              <a:t>変更前</a:t>
            </a:r>
            <a:r>
              <a:rPr lang="ja-JP" altLang="en-US" sz="2000" dirty="0">
                <a:latin typeface="メイリオ" panose="020B0604030504040204" pitchFamily="50" charset="-128"/>
                <a:ea typeface="メイリオ" panose="020B0604030504040204" pitchFamily="50" charset="-128"/>
              </a:rPr>
              <a:t>後の</a:t>
            </a:r>
            <a:r>
              <a:rPr lang="ja-JP" altLang="en-US" sz="2000" dirty="0">
                <a:solidFill>
                  <a:srgbClr val="FF0000"/>
                </a:solidFill>
                <a:latin typeface="メイリオ" panose="020B0604030504040204" pitchFamily="50" charset="-128"/>
                <a:ea typeface="メイリオ" panose="020B0604030504040204" pitchFamily="50" charset="-128"/>
              </a:rPr>
              <a:t>居宅サービス計画</a:t>
            </a:r>
            <a:r>
              <a:rPr lang="ja-JP" altLang="en-US" sz="2000" dirty="0">
                <a:latin typeface="メイリオ" panose="020B0604030504040204" pitchFamily="50" charset="-128"/>
                <a:ea typeface="メイリオ" panose="020B0604030504040204" pitchFamily="50" charset="-128"/>
              </a:rPr>
              <a:t>を保存するなどし　</a:t>
            </a: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て、適正な緊急利用に努めること。</a:t>
            </a: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■算定対象期間は原則として７日以内。ただし、やむを得ない事情により、７日以内に適切な方策が立てられない場合には、その状況を</a:t>
            </a:r>
            <a:r>
              <a:rPr lang="ja-JP" altLang="en-US" sz="2000" dirty="0">
                <a:solidFill>
                  <a:srgbClr val="FF0000"/>
                </a:solidFill>
                <a:latin typeface="メイリオ" panose="020B0604030504040204" pitchFamily="50" charset="-128"/>
                <a:ea typeface="メイリオ" panose="020B0604030504040204" pitchFamily="50" charset="-128"/>
              </a:rPr>
              <a:t>記録した上で</a:t>
            </a:r>
            <a:r>
              <a:rPr lang="en-US" altLang="ja-JP" sz="2000" dirty="0">
                <a:latin typeface="メイリオ" panose="020B0604030504040204" pitchFamily="50" charset="-128"/>
                <a:ea typeface="メイリオ" panose="020B0604030504040204" pitchFamily="50" charset="-128"/>
              </a:rPr>
              <a:t>14</a:t>
            </a:r>
            <a:r>
              <a:rPr lang="ja-JP" altLang="en-US" sz="2000" dirty="0">
                <a:latin typeface="メイリオ" panose="020B0604030504040204" pitchFamily="50" charset="-128"/>
                <a:ea typeface="メイリオ" panose="020B0604030504040204" pitchFamily="50" charset="-128"/>
              </a:rPr>
              <a:t>日を限度に引き続き加算を算定することができる。</a:t>
            </a: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1000" dirty="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endParaRPr lang="ja-JP" altLang="en-US" sz="2000"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p:cNvSpPr txBox="1">
            <a:spLocks/>
          </p:cNvSpPr>
          <p:nvPr/>
        </p:nvSpPr>
        <p:spPr bwMode="auto">
          <a:xfrm>
            <a:off x="457200" y="188640"/>
            <a:ext cx="8229600" cy="922114"/>
          </a:xfrm>
          <a:prstGeom prst="rect">
            <a:avLst/>
          </a:prstGeom>
          <a:solidFill>
            <a:srgbClr val="0088EE"/>
          </a:solid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a:solidFill>
                  <a:schemeClr val="bg1"/>
                </a:solidFill>
                <a:latin typeface="メイリオ" panose="020B0604030504040204" pitchFamily="50" charset="-128"/>
                <a:ea typeface="メイリオ" panose="020B0604030504040204" pitchFamily="50" charset="-128"/>
              </a:rPr>
              <a:t>運営指導・監査の結果について（介護施設等）</a:t>
            </a:r>
            <a:br>
              <a:rPr lang="en-US" altLang="ja-JP" sz="2400" kern="0" dirty="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報酬に関するもの（１２）</a:t>
            </a:r>
          </a:p>
        </p:txBody>
      </p:sp>
      <p:sp>
        <p:nvSpPr>
          <p:cNvPr id="5" name="テキスト ボックス 4"/>
          <p:cNvSpPr txBox="1"/>
          <p:nvPr/>
        </p:nvSpPr>
        <p:spPr>
          <a:xfrm>
            <a:off x="457200" y="4364257"/>
            <a:ext cx="8208912" cy="1446550"/>
          </a:xfrm>
          <a:prstGeom prst="rect">
            <a:avLst/>
          </a:prstGeom>
          <a:noFill/>
          <a:ln>
            <a:solidFill>
              <a:schemeClr val="tx1"/>
            </a:solidFill>
            <a:prstDash val="dash"/>
          </a:ln>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（指摘事項）</a:t>
            </a:r>
          </a:p>
          <a:p>
            <a:pPr marL="342900" lvl="0" indent="-342900" eaLnBrk="0" fontAlgn="base" hangingPunct="0">
              <a:spcBef>
                <a:spcPct val="20000"/>
              </a:spcBef>
              <a:spcAft>
                <a:spcPct val="0"/>
              </a:spcAft>
              <a:buFont typeface="Wingdings" panose="05000000000000000000" pitchFamily="2" charset="2"/>
              <a:buChar char="l"/>
            </a:pPr>
            <a:r>
              <a:rPr lang="ja-JP" altLang="en-US" sz="2000" kern="0" dirty="0">
                <a:solidFill>
                  <a:srgbClr val="000000"/>
                </a:solidFill>
                <a:latin typeface="メイリオ" panose="020B0604030504040204" pitchFamily="50" charset="-128"/>
                <a:ea typeface="メイリオ" panose="020B0604030504040204" pitchFamily="50" charset="-128"/>
              </a:rPr>
              <a:t>変更前の居宅サービス計画を保存していなかった。</a:t>
            </a:r>
            <a:endParaRPr lang="en-US" altLang="ja-JP" sz="2000" kern="0" dirty="0">
              <a:solidFill>
                <a:srgbClr val="000000"/>
              </a:solidFill>
              <a:latin typeface="メイリオ" panose="020B0604030504040204" pitchFamily="50" charset="-128"/>
              <a:ea typeface="メイリオ" panose="020B0604030504040204" pitchFamily="50" charset="-128"/>
            </a:endParaRPr>
          </a:p>
          <a:p>
            <a:pPr marL="342900" lvl="0" indent="-342900" eaLnBrk="0" fontAlgn="base" hangingPunct="0">
              <a:spcBef>
                <a:spcPct val="20000"/>
              </a:spcBef>
              <a:spcAft>
                <a:spcPct val="0"/>
              </a:spcAft>
              <a:buFont typeface="Wingdings" panose="05000000000000000000" pitchFamily="2" charset="2"/>
              <a:buChar char="l"/>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７日を超えて算定していたが、やむを得ない事情について記録がなかった。</a:t>
            </a:r>
            <a:endParaRPr kumimoji="1" lang="en-US" altLang="ja-JP"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endParaRPr>
          </a:p>
        </p:txBody>
      </p:sp>
      <p:pic>
        <p:nvPicPr>
          <p:cNvPr id="10" name="録音したサウンド">
            <a:hlinkClick r:id="" action="ppaction://media"/>
            <a:extLst>
              <a:ext uri="{FF2B5EF4-FFF2-40B4-BE49-F238E27FC236}">
                <a16:creationId xmlns:a16="http://schemas.microsoft.com/office/drawing/2014/main" id="{E032CBB8-7E35-00A2-A623-F8439CFE661E}"/>
              </a:ext>
            </a:extLst>
          </p:cNvPr>
          <p:cNvPicPr>
            <a:picLocks noChangeAspect="1"/>
          </p:cNvPicPr>
          <p:nvPr>
            <a:audioFile r:link="rId2"/>
            <p:extLst>
              <p:ext uri="{DAA4B4D4-6D71-4841-9C94-3DE7FCFB9230}">
                <p14:media xmlns:p14="http://schemas.microsoft.com/office/powerpoint/2010/main" r:embed="rId1">
                  <p14:fade in="2500"/>
                </p14:media>
              </p:ext>
            </p:extLst>
          </p:nvPr>
        </p:nvPicPr>
        <p:blipFill>
          <a:blip r:embed="rId5"/>
          <a:stretch>
            <a:fillRect/>
          </a:stretch>
        </p:blipFill>
        <p:spPr>
          <a:xfrm>
            <a:off x="173088" y="5746803"/>
            <a:ext cx="609600" cy="609600"/>
          </a:xfrm>
          <a:prstGeom prst="rect">
            <a:avLst/>
          </a:prstGeom>
        </p:spPr>
      </p:pic>
    </p:spTree>
    <p:extLst>
      <p:ext uri="{BB962C8B-B14F-4D97-AF65-F5344CB8AC3E}">
        <p14:creationId xmlns:p14="http://schemas.microsoft.com/office/powerpoint/2010/main" val="3093880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20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3"/>
          <p:cNvSpPr>
            <a:spLocks noGrp="1"/>
          </p:cNvSpPr>
          <p:nvPr>
            <p:ph idx="1"/>
          </p:nvPr>
        </p:nvSpPr>
        <p:spPr>
          <a:xfrm>
            <a:off x="457198" y="1268760"/>
            <a:ext cx="8327269" cy="1493077"/>
          </a:xfrm>
        </p:spPr>
        <p:txBody>
          <a:bodyPr/>
          <a:lstStyle/>
          <a:p>
            <a:pPr marL="0" indent="0">
              <a:buNone/>
            </a:pPr>
            <a:r>
              <a:rPr lang="ja-JP" altLang="en-US" sz="2000" dirty="0">
                <a:solidFill>
                  <a:srgbClr val="292929"/>
                </a:solidFill>
                <a:latin typeface="メイリオ" panose="020B0604030504040204" pitchFamily="50" charset="-128"/>
                <a:ea typeface="メイリオ" panose="020B0604030504040204" pitchFamily="50" charset="-128"/>
              </a:rPr>
              <a:t>（３）介護老人保健施設</a:t>
            </a:r>
            <a:endParaRPr lang="en-US" altLang="ja-JP" sz="2000" dirty="0">
              <a:solidFill>
                <a:srgbClr val="292929"/>
              </a:solidFill>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b="1" dirty="0">
                <a:solidFill>
                  <a:srgbClr val="ED7D31"/>
                </a:solidFill>
                <a:latin typeface="メイリオ" panose="020B0604030504040204" pitchFamily="50" charset="-128"/>
                <a:ea typeface="メイリオ" panose="020B0604030504040204" pitchFamily="50" charset="-128"/>
              </a:rPr>
              <a:t>① </a:t>
            </a:r>
            <a:r>
              <a:rPr lang="zh-TW" altLang="en-US" sz="2000" b="1" dirty="0">
                <a:solidFill>
                  <a:schemeClr val="accent2"/>
                </a:solidFill>
                <a:latin typeface="メイリオ" panose="020B0604030504040204" pitchFamily="50" charset="-128"/>
                <a:ea typeface="メイリオ" panose="020B0604030504040204" pitchFamily="50" charset="-128"/>
              </a:rPr>
              <a:t>入退所前連携加算</a:t>
            </a:r>
            <a:r>
              <a:rPr lang="ja-JP" altLang="en-US" sz="2000" b="1" dirty="0">
                <a:solidFill>
                  <a:schemeClr val="accent2"/>
                </a:solidFill>
                <a:latin typeface="メイリオ" panose="020B0604030504040204" pitchFamily="50" charset="-128"/>
                <a:ea typeface="メイリオ" panose="020B0604030504040204" pitchFamily="50" charset="-128"/>
              </a:rPr>
              <a:t>（</a:t>
            </a:r>
            <a:r>
              <a:rPr lang="en-US" altLang="ja-JP" sz="2000" b="1" dirty="0">
                <a:solidFill>
                  <a:schemeClr val="accent2"/>
                </a:solidFill>
                <a:latin typeface="メイリオ" panose="020B0604030504040204" pitchFamily="50" charset="-128"/>
                <a:ea typeface="メイリオ" panose="020B0604030504040204" pitchFamily="50" charset="-128"/>
              </a:rPr>
              <a:t>Ⅱ</a:t>
            </a:r>
            <a:r>
              <a:rPr lang="ja-JP" altLang="en-US" sz="2000" b="1" dirty="0">
                <a:solidFill>
                  <a:schemeClr val="accent2"/>
                </a:solidFill>
                <a:latin typeface="メイリオ" panose="020B0604030504040204" pitchFamily="50" charset="-128"/>
                <a:ea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rPr>
              <a:t>（</a:t>
            </a:r>
            <a:r>
              <a:rPr lang="en-US" altLang="ja-JP" sz="1600" dirty="0">
                <a:latin typeface="メイリオ" panose="020B0604030504040204" pitchFamily="50" charset="-128"/>
                <a:ea typeface="メイリオ" panose="020B0604030504040204" pitchFamily="50" charset="-128"/>
              </a:rPr>
              <a:t>R6</a:t>
            </a:r>
            <a:r>
              <a:rPr lang="ja-JP" altLang="en-US" sz="1600" dirty="0">
                <a:latin typeface="メイリオ" panose="020B0604030504040204" pitchFamily="50" charset="-128"/>
                <a:ea typeface="メイリオ" panose="020B0604030504040204" pitchFamily="50" charset="-128"/>
              </a:rPr>
              <a:t>青本</a:t>
            </a:r>
            <a:r>
              <a:rPr lang="en-US" altLang="ja-JP" sz="1600" dirty="0">
                <a:latin typeface="メイリオ" panose="020B0604030504040204" pitchFamily="50" charset="-128"/>
                <a:ea typeface="メイリオ" panose="020B0604030504040204" pitchFamily="50" charset="-128"/>
              </a:rPr>
              <a:t>P972</a:t>
            </a:r>
            <a:r>
              <a:rPr lang="ja-JP" altLang="en-US" sz="1600" dirty="0">
                <a:latin typeface="メイリオ" panose="020B0604030504040204" pitchFamily="50" charset="-128"/>
                <a:ea typeface="メイリオ" panose="020B0604030504040204" pitchFamily="50" charset="-128"/>
              </a:rPr>
              <a:t>、</a:t>
            </a:r>
            <a:r>
              <a:rPr lang="en-US" altLang="ja-JP" sz="1600" dirty="0">
                <a:latin typeface="メイリオ" panose="020B0604030504040204" pitchFamily="50" charset="-128"/>
                <a:ea typeface="メイリオ" panose="020B0604030504040204" pitchFamily="50" charset="-128"/>
              </a:rPr>
              <a:t>P973</a:t>
            </a:r>
            <a:r>
              <a:rPr lang="ja-JP" altLang="en-US" sz="1600" dirty="0">
                <a:latin typeface="メイリオ" panose="020B0604030504040204" pitchFamily="50" charset="-128"/>
                <a:ea typeface="メイリオ" panose="020B0604030504040204" pitchFamily="50" charset="-128"/>
              </a:rPr>
              <a:t>参照）</a:t>
            </a:r>
            <a:endParaRPr lang="en-US" altLang="ja-JP" sz="16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■ト注</a:t>
            </a:r>
            <a:r>
              <a:rPr lang="en-US" altLang="ja-JP" sz="2000" dirty="0">
                <a:latin typeface="メイリオ" panose="020B0604030504040204" pitchFamily="50" charset="-128"/>
                <a:ea typeface="メイリオ" panose="020B0604030504040204" pitchFamily="50" charset="-128"/>
              </a:rPr>
              <a:t>4</a:t>
            </a:r>
            <a:r>
              <a:rPr lang="ja-JP" altLang="en-US" sz="2000" dirty="0">
                <a:latin typeface="メイリオ" panose="020B0604030504040204" pitchFamily="50" charset="-128"/>
                <a:ea typeface="メイリオ" panose="020B0604030504040204" pitchFamily="50" charset="-128"/>
              </a:rPr>
              <a:t>　入退所前連携加算</a:t>
            </a:r>
            <a:r>
              <a:rPr lang="en-US" altLang="ja-JP" sz="2000" dirty="0">
                <a:latin typeface="メイリオ" panose="020B0604030504040204" pitchFamily="50" charset="-128"/>
                <a:ea typeface="メイリオ" panose="020B0604030504040204" pitchFamily="50" charset="-128"/>
              </a:rPr>
              <a:t>(Ⅱ)</a:t>
            </a:r>
            <a:r>
              <a:rPr lang="ja-JP" altLang="en-US" sz="2000" dirty="0">
                <a:latin typeface="メイリオ" panose="020B0604030504040204" pitchFamily="50" charset="-128"/>
                <a:ea typeface="メイリオ" panose="020B0604030504040204" pitchFamily="50" charset="-128"/>
              </a:rPr>
              <a:t>については、ロに掲げる基準に適合する場合に、入所者</a:t>
            </a:r>
            <a:r>
              <a:rPr lang="en-US" altLang="ja-JP" sz="2000" dirty="0">
                <a:latin typeface="メイリオ" panose="020B0604030504040204" pitchFamily="50" charset="-128"/>
                <a:ea typeface="メイリオ" panose="020B0604030504040204" pitchFamily="50" charset="-128"/>
              </a:rPr>
              <a:t>1</a:t>
            </a:r>
            <a:r>
              <a:rPr lang="ja-JP" altLang="en-US" sz="2000" dirty="0">
                <a:latin typeface="メイリオ" panose="020B0604030504040204" pitchFamily="50" charset="-128"/>
                <a:ea typeface="メイリオ" panose="020B0604030504040204" pitchFamily="50" charset="-128"/>
              </a:rPr>
              <a:t>人につき</a:t>
            </a:r>
            <a:r>
              <a:rPr lang="en-US" altLang="ja-JP" sz="2000" dirty="0">
                <a:latin typeface="メイリオ" panose="020B0604030504040204" pitchFamily="50" charset="-128"/>
                <a:ea typeface="メイリオ" panose="020B0604030504040204" pitchFamily="50" charset="-128"/>
              </a:rPr>
              <a:t>1</a:t>
            </a:r>
            <a:r>
              <a:rPr lang="ja-JP" altLang="en-US" sz="2000" dirty="0">
                <a:latin typeface="メイリオ" panose="020B0604030504040204" pitchFamily="50" charset="-128"/>
                <a:ea typeface="メイリオ" panose="020B0604030504040204" pitchFamily="50" charset="-128"/>
              </a:rPr>
              <a:t>回を限度として算定する。</a:t>
            </a:r>
            <a:endParaRPr lang="en-US" altLang="ja-JP" sz="2000"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1" lang="en-US" altLang="ja-JP"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a:solidFill>
                  <a:schemeClr val="bg1"/>
                </a:solidFill>
                <a:latin typeface="メイリオ" panose="020B0604030504040204" pitchFamily="50" charset="-128"/>
                <a:ea typeface="メイリオ" panose="020B0604030504040204" pitchFamily="50" charset="-128"/>
              </a:rPr>
              <a:t>運営指導・監査の結果について（介護施設等）</a:t>
            </a:r>
            <a:br>
              <a:rPr lang="en-US" altLang="ja-JP" sz="2400" kern="0" dirty="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報酬に関するもの（１３）</a:t>
            </a:r>
          </a:p>
        </p:txBody>
      </p:sp>
      <p:sp>
        <p:nvSpPr>
          <p:cNvPr id="5" name="テキスト ボックス 4"/>
          <p:cNvSpPr txBox="1"/>
          <p:nvPr/>
        </p:nvSpPr>
        <p:spPr>
          <a:xfrm>
            <a:off x="639532" y="4896742"/>
            <a:ext cx="7859216" cy="1077218"/>
          </a:xfrm>
          <a:prstGeom prst="rect">
            <a:avLst/>
          </a:prstGeom>
          <a:noFill/>
          <a:ln>
            <a:solidFill>
              <a:schemeClr val="tx1"/>
            </a:solidFill>
            <a:prstDash val="dash"/>
          </a:ln>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（指摘事項）</a:t>
            </a:r>
          </a:p>
          <a:p>
            <a:pPr marL="342900" lvl="0" indent="-342900">
              <a:spcBef>
                <a:spcPct val="20000"/>
              </a:spcBef>
              <a:buFont typeface="Wingdings" panose="05000000000000000000" pitchFamily="2" charset="2"/>
              <a:buChar char="l"/>
            </a:pPr>
            <a:r>
              <a:rPr lang="ja-JP" altLang="en-US" sz="2000" kern="0" dirty="0">
                <a:solidFill>
                  <a:srgbClr val="000000"/>
                </a:solidFill>
                <a:latin typeface="メイリオ" panose="020B0604030504040204" pitchFamily="50" charset="-128"/>
                <a:ea typeface="メイリオ" panose="020B0604030504040204" pitchFamily="50" charset="-128"/>
              </a:rPr>
              <a:t>退所後、認知症高齢者グループホームを利用する場合に算定していた</a:t>
            </a:r>
            <a:r>
              <a:rPr lang="ja-JP" altLang="en-US" sz="2000" kern="0" noProof="0" dirty="0">
                <a:solidFill>
                  <a:srgbClr val="000000"/>
                </a:solidFill>
                <a:latin typeface="メイリオ" panose="020B0604030504040204" pitchFamily="50" charset="-128"/>
                <a:ea typeface="メイリオ" panose="020B0604030504040204" pitchFamily="50" charset="-128"/>
              </a:rPr>
              <a:t>。</a:t>
            </a:r>
            <a:endParaRPr kumimoji="1" lang="en-US" altLang="ja-JP"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endParaRPr>
          </a:p>
        </p:txBody>
      </p:sp>
      <p:sp>
        <p:nvSpPr>
          <p:cNvPr id="2" name="テキスト ボックス 1"/>
          <p:cNvSpPr txBox="1"/>
          <p:nvPr/>
        </p:nvSpPr>
        <p:spPr>
          <a:xfrm>
            <a:off x="824725" y="2747355"/>
            <a:ext cx="7859216" cy="2031325"/>
          </a:xfrm>
          <a:prstGeom prst="rect">
            <a:avLst/>
          </a:prstGeom>
          <a:noFill/>
        </p:spPr>
        <p:txBody>
          <a:bodyPr wrap="square" rtlCol="0">
            <a:spAutoFit/>
          </a:bodyPr>
          <a:lstStyle/>
          <a:p>
            <a:r>
              <a:rPr lang="ja-JP" altLang="en-US" dirty="0">
                <a:latin typeface="メイリオ" panose="020B0604030504040204" pitchFamily="50" charset="-128"/>
                <a:ea typeface="メイリオ" panose="020B0604030504040204" pitchFamily="50" charset="-128"/>
              </a:rPr>
              <a:t>ロ　入所期間が</a:t>
            </a:r>
            <a:r>
              <a:rPr lang="en-US" altLang="ja-JP" dirty="0">
                <a:latin typeface="メイリオ" panose="020B0604030504040204" pitchFamily="50" charset="-128"/>
                <a:ea typeface="メイリオ" panose="020B0604030504040204" pitchFamily="50" charset="-128"/>
              </a:rPr>
              <a:t>1</a:t>
            </a:r>
            <a:r>
              <a:rPr lang="ja-JP" altLang="en-US" dirty="0">
                <a:latin typeface="メイリオ" panose="020B0604030504040204" pitchFamily="50" charset="-128"/>
                <a:ea typeface="メイリオ" panose="020B0604030504040204" pitchFamily="50" charset="-128"/>
              </a:rPr>
              <a:t>月を超える入所者が退所し、その</a:t>
            </a:r>
            <a:r>
              <a:rPr lang="ja-JP" altLang="en-US" dirty="0">
                <a:solidFill>
                  <a:srgbClr val="FF0000"/>
                </a:solidFill>
                <a:latin typeface="メイリオ" panose="020B0604030504040204" pitchFamily="50" charset="-128"/>
                <a:ea typeface="メイリオ" panose="020B0604030504040204" pitchFamily="50" charset="-128"/>
              </a:rPr>
              <a:t>居宅において居宅サービス又は地域密着型サービスを利用する場合</a:t>
            </a:r>
            <a:r>
              <a:rPr lang="ja-JP" altLang="en-US" dirty="0">
                <a:latin typeface="メイリオ" panose="020B0604030504040204" pitchFamily="50" charset="-128"/>
                <a:ea typeface="メイリオ" panose="020B0604030504040204" pitchFamily="50" charset="-128"/>
              </a:rPr>
              <a:t>において、当該入所者の退所に先立って当該入所者が利用を希望する指定居宅介護支援事業者に対して、当該入所者の同意を得て、当該入所者の診療状況を示す文書を添えて当該入所者に係る居宅サービス又は地域密着型サービスに必要な情報を提供し、かつ、当該</a:t>
            </a:r>
            <a:r>
              <a:rPr lang="ja-JP" altLang="en-US" dirty="0">
                <a:solidFill>
                  <a:srgbClr val="FF0000"/>
                </a:solidFill>
                <a:latin typeface="メイリオ" panose="020B0604030504040204" pitchFamily="50" charset="-128"/>
                <a:ea typeface="メイリオ" panose="020B0604030504040204" pitchFamily="50" charset="-128"/>
              </a:rPr>
              <a:t>指定居宅介護支援事業者と連携して退所後の居宅サービス又は地域密着型サービスの利用に関する調整を行う</a:t>
            </a:r>
            <a:r>
              <a:rPr lang="ja-JP" altLang="en-US" dirty="0">
                <a:latin typeface="メイリオ" panose="020B0604030504040204" pitchFamily="50" charset="-128"/>
                <a:ea typeface="メイリオ" panose="020B0604030504040204" pitchFamily="50" charset="-128"/>
              </a:rPr>
              <a:t>こと。</a:t>
            </a:r>
            <a:endParaRPr kumimoji="1" lang="ja-JP" altLang="en-US" dirty="0">
              <a:latin typeface="メイリオ" panose="020B0604030504040204" pitchFamily="50" charset="-128"/>
              <a:ea typeface="メイリオ" panose="020B0604030504040204" pitchFamily="50" charset="-128"/>
            </a:endParaRPr>
          </a:p>
        </p:txBody>
      </p:sp>
      <p:pic>
        <p:nvPicPr>
          <p:cNvPr id="4" name="録音したサウンド">
            <a:hlinkClick r:id="" action="ppaction://media"/>
            <a:extLst>
              <a:ext uri="{FF2B5EF4-FFF2-40B4-BE49-F238E27FC236}">
                <a16:creationId xmlns:a16="http://schemas.microsoft.com/office/drawing/2014/main" id="{F960E488-8F36-A050-DD32-3D31DD2323B3}"/>
              </a:ext>
            </a:extLst>
          </p:cNvPr>
          <p:cNvPicPr>
            <a:picLocks noChangeAspect="1"/>
          </p:cNvPicPr>
          <p:nvPr>
            <a:audioFile r:link="rId2"/>
            <p:extLst>
              <p:ext uri="{DAA4B4D4-6D71-4841-9C94-3DE7FCFB9230}">
                <p14:media xmlns:p14="http://schemas.microsoft.com/office/powerpoint/2010/main" r:embed="rId1">
                  <p14:fade in="6000"/>
                </p14:media>
              </p:ext>
            </p:extLst>
          </p:nvPr>
        </p:nvPicPr>
        <p:blipFill>
          <a:blip r:embed="rId5"/>
          <a:stretch>
            <a:fillRect/>
          </a:stretch>
        </p:blipFill>
        <p:spPr>
          <a:xfrm>
            <a:off x="215125" y="5746751"/>
            <a:ext cx="609600" cy="609600"/>
          </a:xfrm>
          <a:prstGeom prst="rect">
            <a:avLst/>
          </a:prstGeom>
        </p:spPr>
      </p:pic>
    </p:spTree>
    <p:extLst>
      <p:ext uri="{BB962C8B-B14F-4D97-AF65-F5344CB8AC3E}">
        <p14:creationId xmlns:p14="http://schemas.microsoft.com/office/powerpoint/2010/main" val="3554925433"/>
      </p:ext>
    </p:extLst>
  </p:cSld>
  <p:clrMapOvr>
    <a:masterClrMapping/>
  </p:clrMapOvr>
  <mc:AlternateContent xmlns:mc="http://schemas.openxmlformats.org/markup-compatibility/2006" xmlns:p14="http://schemas.microsoft.com/office/powerpoint/2010/main">
    <mc:Choice Requires="p14">
      <p:transition spd="slow" p14:dur="2000" advTm="39165"/>
    </mc:Choice>
    <mc:Fallback xmlns="">
      <p:transition spd="slow" advTm="39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1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3"/>
          <p:cNvSpPr>
            <a:spLocks noGrp="1"/>
          </p:cNvSpPr>
          <p:nvPr>
            <p:ph idx="1"/>
          </p:nvPr>
        </p:nvSpPr>
        <p:spPr>
          <a:xfrm>
            <a:off x="457198" y="1268760"/>
            <a:ext cx="8435281" cy="4374174"/>
          </a:xfrm>
        </p:spPr>
        <p:txBody>
          <a:bodyPr>
            <a:normAutofit lnSpcReduction="10000"/>
          </a:bodyPr>
          <a:lstStyle/>
          <a:p>
            <a:pPr marL="0" indent="0">
              <a:buNone/>
            </a:pPr>
            <a:r>
              <a:rPr lang="ja-JP" altLang="en-US" sz="2000" dirty="0">
                <a:solidFill>
                  <a:srgbClr val="292929"/>
                </a:solidFill>
                <a:latin typeface="メイリオ" panose="020B0604030504040204" pitchFamily="50" charset="-128"/>
                <a:ea typeface="メイリオ" panose="020B0604030504040204" pitchFamily="50" charset="-128"/>
              </a:rPr>
              <a:t>（３）介護老人保健施設</a:t>
            </a:r>
            <a:endParaRPr lang="en-US" altLang="ja-JP" sz="2000" dirty="0">
              <a:solidFill>
                <a:srgbClr val="292929"/>
              </a:solidFill>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b="1" dirty="0">
                <a:solidFill>
                  <a:srgbClr val="ED7D31"/>
                </a:solidFill>
                <a:latin typeface="メイリオ" panose="020B0604030504040204" pitchFamily="50" charset="-128"/>
                <a:ea typeface="メイリオ" panose="020B0604030504040204" pitchFamily="50" charset="-128"/>
              </a:rPr>
              <a:t>② </a:t>
            </a:r>
            <a:r>
              <a:rPr lang="zh-TW" altLang="en-US" sz="2000" b="1" dirty="0">
                <a:solidFill>
                  <a:srgbClr val="ED7D31"/>
                </a:solidFill>
                <a:latin typeface="メイリオ" panose="020B0604030504040204" pitchFamily="50" charset="-128"/>
                <a:ea typeface="メイリオ" panose="020B0604030504040204" pitchFamily="50" charset="-128"/>
              </a:rPr>
              <a:t>所定</a:t>
            </a:r>
            <a:r>
              <a:rPr lang="zh-TW" altLang="en-US" sz="2000" b="1" dirty="0">
                <a:solidFill>
                  <a:schemeClr val="accent2"/>
                </a:solidFill>
                <a:latin typeface="メイリオ" panose="020B0604030504040204" pitchFamily="50" charset="-128"/>
                <a:ea typeface="メイリオ" panose="020B0604030504040204" pitchFamily="50" charset="-128"/>
              </a:rPr>
              <a:t>疾患施設療養費</a:t>
            </a:r>
            <a:r>
              <a:rPr lang="ja-JP" altLang="en-US" sz="1600" dirty="0">
                <a:latin typeface="メイリオ" panose="020B0604030504040204" pitchFamily="50" charset="-128"/>
                <a:ea typeface="メイリオ" panose="020B0604030504040204" pitchFamily="50" charset="-128"/>
              </a:rPr>
              <a:t>（</a:t>
            </a:r>
            <a:r>
              <a:rPr lang="en-US" altLang="ja-JP" sz="1600" dirty="0">
                <a:latin typeface="メイリオ" panose="020B0604030504040204" pitchFamily="50" charset="-128"/>
                <a:ea typeface="メイリオ" panose="020B0604030504040204" pitchFamily="50" charset="-128"/>
              </a:rPr>
              <a:t>R6</a:t>
            </a:r>
            <a:r>
              <a:rPr lang="ja-JP" altLang="en-US" sz="1600" dirty="0">
                <a:latin typeface="メイリオ" panose="020B0604030504040204" pitchFamily="50" charset="-128"/>
                <a:ea typeface="メイリオ" panose="020B0604030504040204" pitchFamily="50" charset="-128"/>
              </a:rPr>
              <a:t>青本</a:t>
            </a:r>
            <a:r>
              <a:rPr lang="en-US" altLang="ja-JP" sz="1600" dirty="0">
                <a:latin typeface="メイリオ" panose="020B0604030504040204" pitchFamily="50" charset="-128"/>
                <a:ea typeface="メイリオ" panose="020B0604030504040204" pitchFamily="50" charset="-128"/>
              </a:rPr>
              <a:t>P988</a:t>
            </a:r>
            <a:r>
              <a:rPr lang="ja-JP" altLang="en-US" sz="1600" dirty="0">
                <a:latin typeface="メイリオ" panose="020B0604030504040204" pitchFamily="50" charset="-128"/>
                <a:ea typeface="メイリオ" panose="020B0604030504040204" pitchFamily="50" charset="-128"/>
              </a:rPr>
              <a:t>参照）</a:t>
            </a:r>
            <a:endParaRPr lang="en-US" altLang="ja-JP" sz="16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 肺炎等により治療を必要とする状態となった入所者に対し、治療</a:t>
            </a: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r>
              <a:rPr lang="en-US" altLang="ja-JP" sz="2000" dirty="0">
                <a:latin typeface="メイリオ" panose="020B0604030504040204" pitchFamily="50" charset="-128"/>
                <a:ea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rPr>
              <a:t>管理として投薬、検査、注射、処置等が行われた場合に算定できる。</a:t>
            </a: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　</a:t>
            </a:r>
            <a:r>
              <a:rPr lang="en-US" altLang="ja-JP"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対象となる入所者の状態は以下のとおりである。</a:t>
            </a:r>
            <a:endParaRPr lang="en-US" altLang="ja-JP" sz="2000" dirty="0">
              <a:latin typeface="メイリオ" panose="020B0604030504040204" pitchFamily="50" charset="-128"/>
              <a:ea typeface="メイリオ" panose="020B0604030504040204" pitchFamily="50" charset="-128"/>
            </a:endParaRPr>
          </a:p>
          <a:p>
            <a:pPr marL="0" indent="0">
              <a:buClr>
                <a:srgbClr val="000000"/>
              </a:buClr>
              <a:buNone/>
            </a:pPr>
            <a:r>
              <a:rPr lang="ja-JP" altLang="en-US" sz="2000" dirty="0">
                <a:latin typeface="メイリオ" panose="020B0604030504040204" pitchFamily="50" charset="-128"/>
                <a:ea typeface="メイリオ" panose="020B0604030504040204" pitchFamily="50" charset="-128"/>
              </a:rPr>
              <a:t>　①肺炎　　　　　　④蜂窩織炎</a:t>
            </a: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　②尿路感染症　　　⑤慢性心不全の憎悪</a:t>
            </a: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　③帯状疱疹</a:t>
            </a: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　■ 算定開始年度の翌年度以降において、当該施設の前年度における</a:t>
            </a: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　 当該入所者に対する</a:t>
            </a:r>
            <a:r>
              <a:rPr lang="ja-JP" altLang="en-US" sz="2000" dirty="0">
                <a:solidFill>
                  <a:srgbClr val="FF0000"/>
                </a:solidFill>
                <a:latin typeface="メイリオ" panose="020B0604030504040204" pitchFamily="50" charset="-128"/>
                <a:ea typeface="メイリオ" panose="020B0604030504040204" pitchFamily="50" charset="-128"/>
              </a:rPr>
              <a:t>投薬</a:t>
            </a:r>
            <a:r>
              <a:rPr lang="ja-JP" altLang="en-US" sz="2000" dirty="0">
                <a:latin typeface="メイリオ" panose="020B0604030504040204" pitchFamily="50" charset="-128"/>
                <a:ea typeface="メイリオ" panose="020B0604030504040204" pitchFamily="50" charset="-128"/>
              </a:rPr>
              <a:t>、</a:t>
            </a:r>
            <a:r>
              <a:rPr lang="ja-JP" altLang="en-US" sz="2000" dirty="0">
                <a:solidFill>
                  <a:srgbClr val="FF0000"/>
                </a:solidFill>
                <a:latin typeface="メイリオ" panose="020B0604030504040204" pitchFamily="50" charset="-128"/>
                <a:ea typeface="メイリオ" panose="020B0604030504040204" pitchFamily="50" charset="-128"/>
              </a:rPr>
              <a:t>検査</a:t>
            </a:r>
            <a:r>
              <a:rPr lang="ja-JP" altLang="en-US" sz="2000" dirty="0">
                <a:latin typeface="メイリオ" panose="020B0604030504040204" pitchFamily="50" charset="-128"/>
                <a:ea typeface="メイリオ" panose="020B0604030504040204" pitchFamily="50" charset="-128"/>
              </a:rPr>
              <a:t>、</a:t>
            </a:r>
            <a:r>
              <a:rPr lang="ja-JP" altLang="en-US" sz="2000" dirty="0">
                <a:solidFill>
                  <a:srgbClr val="FF0000"/>
                </a:solidFill>
                <a:latin typeface="メイリオ" panose="020B0604030504040204" pitchFamily="50" charset="-128"/>
                <a:ea typeface="メイリオ" panose="020B0604030504040204" pitchFamily="50" charset="-128"/>
              </a:rPr>
              <a:t>注射</a:t>
            </a:r>
            <a:r>
              <a:rPr lang="ja-JP" altLang="en-US" sz="2000" dirty="0">
                <a:latin typeface="メイリオ" panose="020B0604030504040204" pitchFamily="50" charset="-128"/>
                <a:ea typeface="メイリオ" panose="020B0604030504040204" pitchFamily="50" charset="-128"/>
              </a:rPr>
              <a:t>、</a:t>
            </a:r>
            <a:r>
              <a:rPr lang="ja-JP" altLang="en-US" sz="2000" dirty="0">
                <a:solidFill>
                  <a:srgbClr val="FF0000"/>
                </a:solidFill>
                <a:latin typeface="メイリオ" panose="020B0604030504040204" pitchFamily="50" charset="-128"/>
                <a:ea typeface="メイリオ" panose="020B0604030504040204" pitchFamily="50" charset="-128"/>
              </a:rPr>
              <a:t>処置</a:t>
            </a:r>
            <a:r>
              <a:rPr lang="ja-JP" altLang="en-US" sz="2000" dirty="0">
                <a:latin typeface="メイリオ" panose="020B0604030504040204" pitchFamily="50" charset="-128"/>
                <a:ea typeface="メイリオ" panose="020B0604030504040204" pitchFamily="50" charset="-128"/>
              </a:rPr>
              <a:t>等の実施状況を公表</a:t>
            </a: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r>
              <a:rPr lang="en-US" altLang="ja-JP" sz="2000" dirty="0">
                <a:latin typeface="メイリオ" panose="020B0604030504040204" pitchFamily="50" charset="-128"/>
                <a:ea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rPr>
              <a:t>していること。</a:t>
            </a: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endParaRPr lang="ja-JP" altLang="en-US" sz="2000"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a:solidFill>
                  <a:schemeClr val="bg1"/>
                </a:solidFill>
                <a:latin typeface="メイリオ" panose="020B0604030504040204" pitchFamily="50" charset="-128"/>
                <a:ea typeface="メイリオ" panose="020B0604030504040204" pitchFamily="50" charset="-128"/>
              </a:rPr>
              <a:t>運営指導・監査の結果について（介護施設等）</a:t>
            </a:r>
            <a:br>
              <a:rPr lang="en-US" altLang="ja-JP" sz="2400" kern="0" dirty="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報酬に関するもの（１４）</a:t>
            </a:r>
          </a:p>
        </p:txBody>
      </p:sp>
      <p:sp>
        <p:nvSpPr>
          <p:cNvPr id="5" name="テキスト ボックス 4"/>
          <p:cNvSpPr txBox="1"/>
          <p:nvPr/>
        </p:nvSpPr>
        <p:spPr>
          <a:xfrm>
            <a:off x="457198" y="5517232"/>
            <a:ext cx="8229602" cy="1138773"/>
          </a:xfrm>
          <a:prstGeom prst="rect">
            <a:avLst/>
          </a:prstGeom>
          <a:noFill/>
          <a:ln>
            <a:solidFill>
              <a:schemeClr val="tx1"/>
            </a:solidFill>
            <a:prstDash val="dash"/>
          </a:ln>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（指摘事項）</a:t>
            </a:r>
          </a:p>
          <a:p>
            <a:pPr marL="342900" lvl="0" indent="-342900" eaLnBrk="0" fontAlgn="base" hangingPunct="0">
              <a:spcBef>
                <a:spcPct val="20000"/>
              </a:spcBef>
              <a:spcAft>
                <a:spcPct val="0"/>
              </a:spcAft>
              <a:buFont typeface="Wingdings" panose="05000000000000000000" pitchFamily="2" charset="2"/>
              <a:buChar char="l"/>
            </a:pPr>
            <a:r>
              <a:rPr lang="ja-JP" altLang="en-US" sz="2000" kern="0" dirty="0">
                <a:solidFill>
                  <a:srgbClr val="000000"/>
                </a:solidFill>
                <a:latin typeface="メイリオ" panose="020B0604030504040204" pitchFamily="50" charset="-128"/>
                <a:ea typeface="メイリオ" panose="020B0604030504040204" pitchFamily="50" charset="-128"/>
              </a:rPr>
              <a:t>前年度における治療の実施状況を公表していなかった。</a:t>
            </a:r>
            <a:endParaRPr lang="en-US" altLang="ja-JP" sz="2000" kern="0" dirty="0">
              <a:solidFill>
                <a:srgbClr val="000000"/>
              </a:solidFill>
              <a:latin typeface="メイリオ" panose="020B0604030504040204" pitchFamily="50" charset="-128"/>
              <a:ea typeface="メイリオ" panose="020B0604030504040204" pitchFamily="50" charset="-128"/>
            </a:endParaRPr>
          </a:p>
          <a:p>
            <a:pPr marL="342900" lvl="0" indent="-342900" eaLnBrk="0" fontAlgn="base" hangingPunct="0">
              <a:spcBef>
                <a:spcPct val="20000"/>
              </a:spcBef>
              <a:spcAft>
                <a:spcPct val="0"/>
              </a:spcAft>
              <a:buFont typeface="Wingdings" panose="05000000000000000000" pitchFamily="2" charset="2"/>
              <a:buChar char="l"/>
            </a:pPr>
            <a:r>
              <a:rPr lang="ja-JP" altLang="en-US" sz="2000" kern="0" dirty="0">
                <a:solidFill>
                  <a:srgbClr val="000000"/>
                </a:solidFill>
                <a:latin typeface="メイリオ" panose="020B0604030504040204" pitchFamily="50" charset="-128"/>
                <a:ea typeface="メイリオ" panose="020B0604030504040204" pitchFamily="50" charset="-128"/>
              </a:rPr>
              <a:t>前年度における実施状況の公表を件数のみ行っていた。</a:t>
            </a:r>
            <a:endParaRPr kumimoji="1" lang="en-US" altLang="ja-JP"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endParaRPr>
          </a:p>
        </p:txBody>
      </p:sp>
      <p:pic>
        <p:nvPicPr>
          <p:cNvPr id="2" name="録音したサウンド">
            <a:hlinkClick r:id="" action="ppaction://media"/>
            <a:extLst>
              <a:ext uri="{FF2B5EF4-FFF2-40B4-BE49-F238E27FC236}">
                <a16:creationId xmlns:a16="http://schemas.microsoft.com/office/drawing/2014/main" id="{6C8DC611-C153-34D1-5BD6-69FDC90285C2}"/>
              </a:ext>
            </a:extLst>
          </p:cNvPr>
          <p:cNvPicPr>
            <a:picLocks noChangeAspect="1"/>
          </p:cNvPicPr>
          <p:nvPr>
            <a:audioFile r:link="rId2"/>
            <p:extLst>
              <p:ext uri="{DAA4B4D4-6D71-4841-9C94-3DE7FCFB9230}">
                <p14:media xmlns:p14="http://schemas.microsoft.com/office/powerpoint/2010/main" r:embed="rId1">
                  <p14:fade in="3750"/>
                </p14:media>
              </p:ext>
            </p:extLst>
          </p:nvPr>
        </p:nvPicPr>
        <p:blipFill>
          <a:blip r:embed="rId5"/>
          <a:stretch>
            <a:fillRect/>
          </a:stretch>
        </p:blipFill>
        <p:spPr>
          <a:xfrm>
            <a:off x="152398" y="5800940"/>
            <a:ext cx="609600" cy="609600"/>
          </a:xfrm>
          <a:prstGeom prst="rect">
            <a:avLst/>
          </a:prstGeom>
        </p:spPr>
      </p:pic>
    </p:spTree>
    <p:extLst>
      <p:ext uri="{BB962C8B-B14F-4D97-AF65-F5344CB8AC3E}">
        <p14:creationId xmlns:p14="http://schemas.microsoft.com/office/powerpoint/2010/main" val="351050564"/>
      </p:ext>
    </p:extLst>
  </p:cSld>
  <p:clrMapOvr>
    <a:masterClrMapping/>
  </p:clrMapOvr>
  <mc:AlternateContent xmlns:mc="http://schemas.openxmlformats.org/markup-compatibility/2006" xmlns:p14="http://schemas.microsoft.com/office/powerpoint/2010/main">
    <mc:Choice Requires="p14">
      <p:transition spd="slow" p14:dur="2000" advTm="68103"/>
    </mc:Choice>
    <mc:Fallback xmlns="">
      <p:transition spd="slow" advTm="68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1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6061">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3"/>
          <p:cNvSpPr>
            <a:spLocks noGrp="1"/>
          </p:cNvSpPr>
          <p:nvPr>
            <p:ph idx="1"/>
          </p:nvPr>
        </p:nvSpPr>
        <p:spPr>
          <a:xfrm>
            <a:off x="457199" y="1412777"/>
            <a:ext cx="8229601" cy="3024336"/>
          </a:xfrm>
        </p:spPr>
        <p:txBody>
          <a:bodyPr>
            <a:normAutofit lnSpcReduction="10000"/>
          </a:bodyPr>
          <a:lstStyle/>
          <a:p>
            <a:pPr marL="0" indent="0">
              <a:buClr>
                <a:srgbClr val="000000"/>
              </a:buClr>
              <a:buNone/>
            </a:pPr>
            <a:r>
              <a:rPr lang="zh-TW" altLang="en-US"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３</a:t>
            </a:r>
            <a:r>
              <a:rPr lang="zh-TW" altLang="en-US"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介護老人保健施設</a:t>
            </a:r>
            <a:endParaRPr lang="zh-TW" altLang="en-US" sz="20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b="1" dirty="0">
                <a:solidFill>
                  <a:srgbClr val="ED7D31"/>
                </a:solidFill>
                <a:latin typeface="メイリオ" panose="020B0604030504040204" pitchFamily="50" charset="-128"/>
                <a:ea typeface="メイリオ" panose="020B0604030504040204" pitchFamily="50" charset="-128"/>
              </a:rPr>
              <a:t>③ </a:t>
            </a:r>
            <a:r>
              <a:rPr lang="ja-JP" altLang="en-US" sz="2000" b="1" dirty="0">
                <a:solidFill>
                  <a:schemeClr val="accent2"/>
                </a:solidFill>
                <a:latin typeface="メイリオ" panose="020B0604030504040204" pitchFamily="50" charset="-128"/>
                <a:ea typeface="メイリオ" panose="020B0604030504040204" pitchFamily="50" charset="-128"/>
              </a:rPr>
              <a:t>排せつ支援加算（</a:t>
            </a:r>
            <a:r>
              <a:rPr lang="en-US" altLang="ja-JP" sz="2000" b="1" dirty="0">
                <a:solidFill>
                  <a:schemeClr val="accent2"/>
                </a:solidFill>
                <a:latin typeface="メイリオ" panose="020B0604030504040204" pitchFamily="50" charset="-128"/>
                <a:ea typeface="メイリオ" panose="020B0604030504040204" pitchFamily="50" charset="-128"/>
              </a:rPr>
              <a:t>Ⅲ</a:t>
            </a:r>
            <a:r>
              <a:rPr lang="ja-JP" altLang="en-US" sz="2000" b="1" dirty="0">
                <a:solidFill>
                  <a:schemeClr val="accent2"/>
                </a:solidFill>
                <a:latin typeface="メイリオ" panose="020B0604030504040204" pitchFamily="50" charset="-128"/>
                <a:ea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rPr>
              <a:t>（</a:t>
            </a:r>
            <a:r>
              <a:rPr lang="en-US" altLang="ja-JP" sz="1600" dirty="0">
                <a:latin typeface="メイリオ" panose="020B0604030504040204" pitchFamily="50" charset="-128"/>
                <a:ea typeface="メイリオ" panose="020B0604030504040204" pitchFamily="50" charset="-128"/>
              </a:rPr>
              <a:t>6</a:t>
            </a:r>
            <a:r>
              <a:rPr lang="ja-JP" altLang="en-US" sz="1600" dirty="0">
                <a:latin typeface="メイリオ" panose="020B0604030504040204" pitchFamily="50" charset="-128"/>
                <a:ea typeface="メイリオ" panose="020B0604030504040204" pitchFamily="50" charset="-128"/>
              </a:rPr>
              <a:t>青本</a:t>
            </a:r>
            <a:r>
              <a:rPr lang="en-US" altLang="ja-JP" sz="1600" dirty="0">
                <a:latin typeface="メイリオ" panose="020B0604030504040204" pitchFamily="50" charset="-128"/>
                <a:ea typeface="メイリオ" panose="020B0604030504040204" pitchFamily="50" charset="-128"/>
              </a:rPr>
              <a:t>P996</a:t>
            </a:r>
            <a:r>
              <a:rPr lang="ja-JP" altLang="en-US" sz="1600" dirty="0">
                <a:latin typeface="メイリオ" panose="020B0604030504040204" pitchFamily="50" charset="-128"/>
                <a:ea typeface="メイリオ" panose="020B0604030504040204" pitchFamily="50" charset="-128"/>
              </a:rPr>
              <a:t>、</a:t>
            </a:r>
            <a:r>
              <a:rPr lang="en-US" altLang="ja-JP" sz="1600" dirty="0">
                <a:latin typeface="メイリオ" panose="020B0604030504040204" pitchFamily="50" charset="-128"/>
                <a:ea typeface="メイリオ" panose="020B0604030504040204" pitchFamily="50" charset="-128"/>
              </a:rPr>
              <a:t>997</a:t>
            </a:r>
            <a:r>
              <a:rPr lang="ja-JP" altLang="en-US" sz="1600" dirty="0">
                <a:latin typeface="メイリオ" panose="020B0604030504040204" pitchFamily="50" charset="-128"/>
                <a:ea typeface="メイリオ" panose="020B0604030504040204" pitchFamily="50" charset="-128"/>
              </a:rPr>
              <a:t>等参照）</a:t>
            </a:r>
            <a:endParaRPr lang="en-US" altLang="ja-JP" sz="16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■イ</a:t>
            </a:r>
            <a:r>
              <a:rPr lang="en-US" altLang="ja-JP" sz="2000" dirty="0">
                <a:latin typeface="メイリオ" panose="020B0604030504040204" pitchFamily="50" charset="-128"/>
                <a:ea typeface="メイリオ" panose="020B0604030504040204" pitchFamily="50" charset="-128"/>
              </a:rPr>
              <a:t>(1)</a:t>
            </a:r>
            <a:r>
              <a:rPr lang="ja-JP" altLang="en-US" sz="2000" dirty="0">
                <a:latin typeface="メイリオ" panose="020B0604030504040204" pitchFamily="50" charset="-128"/>
                <a:ea typeface="メイリオ" panose="020B0604030504040204" pitchFamily="50" charset="-128"/>
              </a:rPr>
              <a:t>から</a:t>
            </a:r>
            <a:r>
              <a:rPr lang="en-US" altLang="ja-JP" sz="2000" dirty="0">
                <a:latin typeface="メイリオ" panose="020B0604030504040204" pitchFamily="50" charset="-128"/>
                <a:ea typeface="メイリオ" panose="020B0604030504040204" pitchFamily="50" charset="-128"/>
              </a:rPr>
              <a:t>(3)</a:t>
            </a:r>
            <a:r>
              <a:rPr lang="ja-JP" altLang="en-US" sz="2000" dirty="0">
                <a:latin typeface="メイリオ" panose="020B0604030504040204" pitchFamily="50" charset="-128"/>
                <a:ea typeface="メイリオ" panose="020B0604030504040204" pitchFamily="50" charset="-128"/>
              </a:rPr>
              <a:t>まで並びにロ</a:t>
            </a:r>
            <a:r>
              <a:rPr lang="en-US" altLang="ja-JP" sz="2000" dirty="0">
                <a:latin typeface="メイリオ" panose="020B0604030504040204" pitchFamily="50" charset="-128"/>
                <a:ea typeface="メイリオ" panose="020B0604030504040204" pitchFamily="50" charset="-128"/>
              </a:rPr>
              <a:t>(2)</a:t>
            </a:r>
            <a:r>
              <a:rPr lang="ja-JP" altLang="en-US" sz="2000" dirty="0">
                <a:latin typeface="メイリオ" panose="020B0604030504040204" pitchFamily="50" charset="-128"/>
                <a:ea typeface="メイリオ" panose="020B0604030504040204" pitchFamily="50" charset="-128"/>
              </a:rPr>
              <a:t>（一）及び（二）に掲げる基準のいずれにも適合すること。</a:t>
            </a: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ロ</a:t>
            </a:r>
            <a:r>
              <a:rPr lang="en-US" altLang="ja-JP" sz="2000" dirty="0">
                <a:latin typeface="メイリオ" panose="020B0604030504040204" pitchFamily="50" charset="-128"/>
                <a:ea typeface="メイリオ" panose="020B0604030504040204" pitchFamily="50" charset="-128"/>
              </a:rPr>
              <a:t>(2)</a:t>
            </a:r>
            <a:r>
              <a:rPr lang="ja-JP" altLang="en-US" sz="2000" dirty="0">
                <a:latin typeface="メイリオ" panose="020B0604030504040204" pitchFamily="50" charset="-128"/>
                <a:ea typeface="メイリオ" panose="020B0604030504040204" pitchFamily="50" charset="-128"/>
              </a:rPr>
              <a:t>（一）</a:t>
            </a:r>
            <a:r>
              <a:rPr lang="ja-JP" altLang="en-US" sz="2000" dirty="0">
                <a:solidFill>
                  <a:srgbClr val="FF0000"/>
                </a:solidFill>
                <a:latin typeface="メイリオ" panose="020B0604030504040204" pitchFamily="50" charset="-128"/>
                <a:ea typeface="メイリオ" panose="020B0604030504040204" pitchFamily="50" charset="-128"/>
              </a:rPr>
              <a:t>施設入所時と比較して、</a:t>
            </a:r>
            <a:r>
              <a:rPr lang="ja-JP" altLang="en-US" sz="2000" dirty="0">
                <a:latin typeface="メイリオ" panose="020B0604030504040204" pitchFamily="50" charset="-128"/>
                <a:ea typeface="メイリオ" panose="020B0604030504040204" pitchFamily="50" charset="-128"/>
              </a:rPr>
              <a:t>排尿又は排便の状態の少なくとも一方が改善するとともに、いずれにも悪化がないこと</a:t>
            </a: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ロ</a:t>
            </a:r>
            <a:r>
              <a:rPr lang="en-US" altLang="ja-JP" sz="2000" dirty="0">
                <a:latin typeface="メイリオ" panose="020B0604030504040204" pitchFamily="50" charset="-128"/>
                <a:ea typeface="メイリオ" panose="020B0604030504040204" pitchFamily="50" charset="-128"/>
              </a:rPr>
              <a:t>(2)</a:t>
            </a:r>
            <a:r>
              <a:rPr lang="ja-JP" altLang="en-US" sz="2000" dirty="0">
                <a:latin typeface="メイリオ" panose="020B0604030504040204" pitchFamily="50" charset="-128"/>
                <a:ea typeface="メイリオ" panose="020B0604030504040204" pitchFamily="50" charset="-128"/>
              </a:rPr>
              <a:t>（二）</a:t>
            </a:r>
            <a:r>
              <a:rPr lang="ja-JP" altLang="en-US" sz="2000" dirty="0">
                <a:solidFill>
                  <a:srgbClr val="FF0000"/>
                </a:solidFill>
                <a:latin typeface="メイリオ" panose="020B0604030504040204" pitchFamily="50" charset="-128"/>
                <a:ea typeface="メイリオ" panose="020B0604030504040204" pitchFamily="50" charset="-128"/>
              </a:rPr>
              <a:t>施設入所時にオムツを使用していたものであって</a:t>
            </a:r>
            <a:r>
              <a:rPr lang="ja-JP" altLang="en-US" sz="2000" dirty="0">
                <a:latin typeface="メイリオ" panose="020B0604030504040204" pitchFamily="50" charset="-128"/>
                <a:ea typeface="メイリオ" panose="020B0604030504040204" pitchFamily="50" charset="-128"/>
              </a:rPr>
              <a:t>要介護状態の軽減が見込まれるものについて、おむつを使用しなくなったこと。</a:t>
            </a: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p:cNvSpPr txBox="1">
            <a:spLocks/>
          </p:cNvSpPr>
          <p:nvPr/>
        </p:nvSpPr>
        <p:spPr bwMode="auto">
          <a:xfrm>
            <a:off x="457199" y="188640"/>
            <a:ext cx="8229601"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a:solidFill>
                  <a:schemeClr val="bg1"/>
                </a:solidFill>
                <a:latin typeface="メイリオ" panose="020B0604030504040204" pitchFamily="50" charset="-128"/>
                <a:ea typeface="メイリオ" panose="020B0604030504040204" pitchFamily="50" charset="-128"/>
              </a:rPr>
              <a:t>運営指導・監査の結果について（介護施設等）</a:t>
            </a:r>
            <a:br>
              <a:rPr lang="en-US" altLang="ja-JP" sz="2400" kern="0" dirty="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報酬に関するもの（１５）</a:t>
            </a:r>
          </a:p>
        </p:txBody>
      </p:sp>
      <p:sp>
        <p:nvSpPr>
          <p:cNvPr id="5" name="テキスト ボックス 4"/>
          <p:cNvSpPr txBox="1"/>
          <p:nvPr/>
        </p:nvSpPr>
        <p:spPr>
          <a:xfrm>
            <a:off x="457199" y="5060502"/>
            <a:ext cx="8229601" cy="1077218"/>
          </a:xfrm>
          <a:prstGeom prst="rect">
            <a:avLst/>
          </a:prstGeom>
          <a:noFill/>
          <a:ln>
            <a:solidFill>
              <a:schemeClr val="tx1"/>
            </a:solidFill>
            <a:prstDash val="dash"/>
          </a:ln>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（指摘事項）</a:t>
            </a:r>
          </a:p>
          <a:p>
            <a:pPr marL="342900" lvl="0" indent="-342900" eaLnBrk="0" fontAlgn="base" hangingPunct="0">
              <a:spcBef>
                <a:spcPct val="20000"/>
              </a:spcBef>
              <a:spcAft>
                <a:spcPct val="0"/>
              </a:spcAft>
              <a:buFont typeface="Wingdings" panose="05000000000000000000" pitchFamily="2" charset="2"/>
              <a:buChar char="l"/>
            </a:pPr>
            <a:r>
              <a:rPr lang="ja-JP" altLang="en-US" sz="2000" kern="0" dirty="0">
                <a:solidFill>
                  <a:srgbClr val="000000"/>
                </a:solidFill>
                <a:latin typeface="メイリオ" panose="020B0604030504040204" pitchFamily="50" charset="-128"/>
                <a:ea typeface="メイリオ" panose="020B0604030504040204" pitchFamily="50" charset="-128"/>
              </a:rPr>
              <a:t>施設入所時にオムツを使用していなかった入所者に対して加算を算定していた。</a:t>
            </a:r>
            <a:endParaRPr kumimoji="1" lang="en-US" altLang="ja-JP"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endParaRPr>
          </a:p>
        </p:txBody>
      </p:sp>
      <p:pic>
        <p:nvPicPr>
          <p:cNvPr id="2" name="録音したサウンド">
            <a:hlinkClick r:id="" action="ppaction://media"/>
            <a:extLst>
              <a:ext uri="{FF2B5EF4-FFF2-40B4-BE49-F238E27FC236}">
                <a16:creationId xmlns:a16="http://schemas.microsoft.com/office/drawing/2014/main" id="{DA326AA7-EE24-E626-20D7-C2133F1F77FB}"/>
              </a:ext>
            </a:extLst>
          </p:cNvPr>
          <p:cNvPicPr>
            <a:picLocks noChangeAspect="1"/>
          </p:cNvPicPr>
          <p:nvPr>
            <a:audioFile r:link="rId2"/>
            <p:extLst>
              <p:ext uri="{DAA4B4D4-6D71-4841-9C94-3DE7FCFB9230}">
                <p14:media xmlns:p14="http://schemas.microsoft.com/office/powerpoint/2010/main" r:embed="rId1">
                  <p14:fade in="4250"/>
                </p14:media>
              </p:ext>
            </p:extLst>
          </p:nvPr>
        </p:nvPicPr>
        <p:blipFill>
          <a:blip r:embed="rId5"/>
          <a:stretch>
            <a:fillRect/>
          </a:stretch>
        </p:blipFill>
        <p:spPr>
          <a:xfrm>
            <a:off x="152399" y="5832920"/>
            <a:ext cx="609600" cy="609600"/>
          </a:xfrm>
          <a:prstGeom prst="rect">
            <a:avLst/>
          </a:prstGeom>
        </p:spPr>
      </p:pic>
    </p:spTree>
    <p:extLst>
      <p:ext uri="{BB962C8B-B14F-4D97-AF65-F5344CB8AC3E}">
        <p14:creationId xmlns:p14="http://schemas.microsoft.com/office/powerpoint/2010/main" val="2470085197"/>
      </p:ext>
    </p:extLst>
  </p:cSld>
  <p:clrMapOvr>
    <a:masterClrMapping/>
  </p:clrMapOvr>
  <mc:AlternateContent xmlns:mc="http://schemas.openxmlformats.org/markup-compatibility/2006" xmlns:p14="http://schemas.microsoft.com/office/powerpoint/2010/main">
    <mc:Choice Requires="p14">
      <p:transition spd="slow" p14:dur="2000" advTm="61749"/>
    </mc:Choice>
    <mc:Fallback xmlns="">
      <p:transition spd="slow" advTm="61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7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4545">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3"/>
          <p:cNvSpPr>
            <a:spLocks noGrp="1"/>
          </p:cNvSpPr>
          <p:nvPr>
            <p:ph idx="1"/>
          </p:nvPr>
        </p:nvSpPr>
        <p:spPr>
          <a:xfrm>
            <a:off x="457199" y="1412776"/>
            <a:ext cx="8322596" cy="4302166"/>
          </a:xfrm>
        </p:spPr>
        <p:txBody>
          <a:bodyPr/>
          <a:lstStyle/>
          <a:p>
            <a:pPr marL="0" indent="0">
              <a:buNone/>
            </a:pPr>
            <a:r>
              <a:rPr lang="ja-JP" altLang="en-US" sz="2000" dirty="0">
                <a:solidFill>
                  <a:srgbClr val="292929"/>
                </a:solidFill>
                <a:latin typeface="メイリオ" panose="020B0604030504040204" pitchFamily="50" charset="-128"/>
                <a:ea typeface="メイリオ" panose="020B0604030504040204" pitchFamily="50" charset="-128"/>
              </a:rPr>
              <a:t>（４）特定施設入居者生活介護</a:t>
            </a:r>
            <a:endParaRPr lang="en-US" altLang="ja-JP" sz="2000" dirty="0">
              <a:solidFill>
                <a:srgbClr val="292929"/>
              </a:solidFill>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b="1" dirty="0">
                <a:solidFill>
                  <a:srgbClr val="ED7D31"/>
                </a:solidFill>
                <a:latin typeface="メイリオ" panose="020B0604030504040204" pitchFamily="50" charset="-128"/>
                <a:ea typeface="メイリオ" panose="020B0604030504040204" pitchFamily="50" charset="-128"/>
              </a:rPr>
              <a:t>① </a:t>
            </a:r>
            <a:r>
              <a:rPr lang="ja-JP" altLang="en-US" sz="2000" b="1" dirty="0">
                <a:solidFill>
                  <a:schemeClr val="accent2"/>
                </a:solidFill>
                <a:latin typeface="メイリオ" panose="020B0604030504040204" pitchFamily="50" charset="-128"/>
                <a:ea typeface="メイリオ" panose="020B0604030504040204" pitchFamily="50" charset="-128"/>
              </a:rPr>
              <a:t>看取り介護加算</a:t>
            </a:r>
            <a:r>
              <a:rPr lang="ja-JP" altLang="en-US" sz="1600" dirty="0">
                <a:latin typeface="メイリオ" panose="020B0604030504040204" pitchFamily="50" charset="-128"/>
                <a:ea typeface="メイリオ" panose="020B0604030504040204" pitchFamily="50" charset="-128"/>
              </a:rPr>
              <a:t>（</a:t>
            </a:r>
            <a:r>
              <a:rPr lang="en-US" altLang="ja-JP" sz="1600" dirty="0">
                <a:latin typeface="メイリオ" panose="020B0604030504040204" pitchFamily="50" charset="-128"/>
                <a:ea typeface="メイリオ" panose="020B0604030504040204" pitchFamily="50" charset="-128"/>
              </a:rPr>
              <a:t>6</a:t>
            </a:r>
            <a:r>
              <a:rPr lang="ja-JP" altLang="en-US" sz="1600" dirty="0">
                <a:latin typeface="メイリオ" panose="020B0604030504040204" pitchFamily="50" charset="-128"/>
                <a:ea typeface="メイリオ" panose="020B0604030504040204" pitchFamily="50" charset="-128"/>
              </a:rPr>
              <a:t>青本</a:t>
            </a:r>
            <a:r>
              <a:rPr lang="en-US" altLang="ja-JP" sz="1600" dirty="0">
                <a:latin typeface="メイリオ" panose="020B0604030504040204" pitchFamily="50" charset="-128"/>
                <a:ea typeface="メイリオ" panose="020B0604030504040204" pitchFamily="50" charset="-128"/>
              </a:rPr>
              <a:t>P510</a:t>
            </a:r>
            <a:r>
              <a:rPr lang="ja-JP" altLang="en-US" sz="1600" dirty="0">
                <a:latin typeface="メイリオ" panose="020B0604030504040204" pitchFamily="50" charset="-128"/>
                <a:ea typeface="メイリオ" panose="020B0604030504040204" pitchFamily="50" charset="-128"/>
              </a:rPr>
              <a:t>参照）</a:t>
            </a:r>
            <a:endParaRPr lang="en-US" altLang="ja-JP" sz="16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■看取りに関する指針を定め、入居の際に、入居者等に対して内容を説</a:t>
            </a: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　</a:t>
            </a:r>
            <a:r>
              <a:rPr lang="ja-JP" altLang="en-US" sz="2000" dirty="0" err="1">
                <a:latin typeface="メイリオ" panose="020B0604030504040204" pitchFamily="50" charset="-128"/>
                <a:ea typeface="メイリオ" panose="020B0604030504040204" pitchFamily="50" charset="-128"/>
              </a:rPr>
              <a:t>明し</a:t>
            </a:r>
            <a:r>
              <a:rPr lang="ja-JP" altLang="en-US" sz="2000" dirty="0">
                <a:latin typeface="メイリオ" panose="020B0604030504040204" pitchFamily="50" charset="-128"/>
                <a:ea typeface="メイリオ" panose="020B0604030504040204" pitchFamily="50" charset="-128"/>
              </a:rPr>
              <a:t>、同意を得て、医師その他の職種の者による協議の上、看取りの</a:t>
            </a: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　実績等を踏まえ、看取り指針の見直しを実施し、看取りに関する職員</a:t>
            </a: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　研修を実施した場合に算定する加算である。</a:t>
            </a: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■加算対象となる利用者として、</a:t>
            </a:r>
            <a:r>
              <a:rPr lang="ja-JP" altLang="en-US" sz="2000" dirty="0">
                <a:solidFill>
                  <a:srgbClr val="FF0000"/>
                </a:solidFill>
                <a:latin typeface="メイリオ" panose="020B0604030504040204" pitchFamily="50" charset="-128"/>
                <a:ea typeface="メイリオ" panose="020B0604030504040204" pitchFamily="50" charset="-128"/>
              </a:rPr>
              <a:t>医師が回復の見込みがないと診断</a:t>
            </a:r>
            <a:r>
              <a:rPr lang="ja-JP" altLang="en-US" sz="2000" dirty="0">
                <a:latin typeface="メイリオ" panose="020B0604030504040204" pitchFamily="50" charset="-128"/>
                <a:ea typeface="メイリオ" panose="020B0604030504040204" pitchFamily="50" charset="-128"/>
              </a:rPr>
              <a:t>し、</a:t>
            </a: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　医師等の職種の者が</a:t>
            </a:r>
            <a:r>
              <a:rPr lang="ja-JP" altLang="en-US" sz="2000" dirty="0">
                <a:solidFill>
                  <a:srgbClr val="FF0000"/>
                </a:solidFill>
                <a:latin typeface="メイリオ" panose="020B0604030504040204" pitchFamily="50" charset="-128"/>
                <a:ea typeface="メイリオ" panose="020B0604030504040204" pitchFamily="50" charset="-128"/>
              </a:rPr>
              <a:t>共同で作成した計画</a:t>
            </a:r>
            <a:r>
              <a:rPr lang="ja-JP" altLang="en-US" sz="2000" dirty="0">
                <a:latin typeface="メイリオ" panose="020B0604030504040204" pitchFamily="50" charset="-128"/>
                <a:ea typeface="メイリオ" panose="020B0604030504040204" pitchFamily="50" charset="-128"/>
              </a:rPr>
              <a:t>について、</a:t>
            </a:r>
            <a:r>
              <a:rPr lang="ja-JP" altLang="en-US" sz="2000" dirty="0">
                <a:solidFill>
                  <a:srgbClr val="FF0000"/>
                </a:solidFill>
                <a:latin typeface="メイリオ" panose="020B0604030504040204" pitchFamily="50" charset="-128"/>
                <a:ea typeface="メイリオ" panose="020B0604030504040204" pitchFamily="50" charset="-128"/>
              </a:rPr>
              <a:t>説明</a:t>
            </a:r>
            <a:r>
              <a:rPr lang="ja-JP" altLang="en-US" sz="2000" dirty="0">
                <a:latin typeface="メイリオ" panose="020B0604030504040204" pitchFamily="50" charset="-128"/>
                <a:ea typeface="メイリオ" panose="020B0604030504040204" pitchFamily="50" charset="-128"/>
              </a:rPr>
              <a:t>を受け、</a:t>
            </a:r>
            <a:r>
              <a:rPr lang="ja-JP" altLang="en-US" sz="2000" dirty="0">
                <a:solidFill>
                  <a:srgbClr val="FF0000"/>
                </a:solidFill>
                <a:latin typeface="メイリオ" panose="020B0604030504040204" pitchFamily="50" charset="-128"/>
                <a:ea typeface="メイリオ" panose="020B0604030504040204" pitchFamily="50" charset="-128"/>
              </a:rPr>
              <a:t>同意</a:t>
            </a:r>
            <a:endParaRPr lang="en-US" altLang="ja-JP" sz="2000" dirty="0">
              <a:solidFill>
                <a:srgbClr val="FF0000"/>
              </a:solidFill>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solidFill>
                  <a:srgbClr val="FF0000"/>
                </a:solidFill>
                <a:latin typeface="メイリオ" panose="020B0604030504040204" pitchFamily="50" charset="-128"/>
                <a:ea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rPr>
              <a:t>している者であること。</a:t>
            </a: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a:solidFill>
                  <a:schemeClr val="bg1"/>
                </a:solidFill>
                <a:latin typeface="メイリオ" panose="020B0604030504040204" pitchFamily="50" charset="-128"/>
                <a:ea typeface="メイリオ" panose="020B0604030504040204" pitchFamily="50" charset="-128"/>
              </a:rPr>
              <a:t>運営指導・監査の結果について（介護施設等）</a:t>
            </a:r>
            <a:br>
              <a:rPr lang="en-US" altLang="ja-JP" sz="2400" kern="0" dirty="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報酬に関するもの（１６）</a:t>
            </a:r>
            <a:endParaRPr lang="en-US" altLang="ja-JP" sz="2400" kern="0" dirty="0">
              <a:solidFill>
                <a:srgbClr val="FF0000"/>
              </a:solidFill>
              <a:latin typeface="メイリオ" panose="020B0604030504040204" pitchFamily="50" charset="-128"/>
              <a:ea typeface="メイリオ" panose="020B0604030504040204" pitchFamily="50" charset="-128"/>
            </a:endParaRPr>
          </a:p>
        </p:txBody>
      </p:sp>
      <p:sp>
        <p:nvSpPr>
          <p:cNvPr id="5" name="テキスト ボックス 4"/>
          <p:cNvSpPr txBox="1"/>
          <p:nvPr/>
        </p:nvSpPr>
        <p:spPr>
          <a:xfrm>
            <a:off x="514041" y="5176333"/>
            <a:ext cx="8208912" cy="1077218"/>
          </a:xfrm>
          <a:prstGeom prst="rect">
            <a:avLst/>
          </a:prstGeom>
          <a:noFill/>
          <a:ln>
            <a:solidFill>
              <a:schemeClr val="tx1"/>
            </a:solidFill>
            <a:prstDash val="dash"/>
          </a:ln>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（指摘事項）</a:t>
            </a:r>
          </a:p>
          <a:p>
            <a:pPr marL="342900" lvl="0" indent="-342900">
              <a:spcBef>
                <a:spcPct val="20000"/>
              </a:spcBef>
              <a:buFont typeface="Wingdings" panose="05000000000000000000" pitchFamily="2" charset="2"/>
              <a:buChar char="l"/>
            </a:pPr>
            <a:r>
              <a:rPr lang="ja-JP" altLang="en-US" sz="2000" kern="0" dirty="0">
                <a:solidFill>
                  <a:srgbClr val="000000"/>
                </a:solidFill>
                <a:latin typeface="メイリオ" panose="020B0604030504040204" pitchFamily="50" charset="-128"/>
                <a:ea typeface="メイリオ" panose="020B0604030504040204" pitchFamily="50" charset="-128"/>
              </a:rPr>
              <a:t>医師等が共同で利用者の介護に係る計画を作成し、説明・同意を得ていなかった。</a:t>
            </a:r>
            <a:endParaRPr lang="en-US" altLang="ja-JP" sz="2000" kern="0" dirty="0">
              <a:solidFill>
                <a:srgbClr val="000000"/>
              </a:solidFill>
              <a:latin typeface="メイリオ" panose="020B0604030504040204" pitchFamily="50" charset="-128"/>
              <a:ea typeface="メイリオ" panose="020B0604030504040204" pitchFamily="50" charset="-128"/>
            </a:endParaRPr>
          </a:p>
        </p:txBody>
      </p:sp>
      <p:pic>
        <p:nvPicPr>
          <p:cNvPr id="4" name="録音したサウンド">
            <a:hlinkClick r:id="" action="ppaction://media"/>
            <a:extLst>
              <a:ext uri="{FF2B5EF4-FFF2-40B4-BE49-F238E27FC236}">
                <a16:creationId xmlns:a16="http://schemas.microsoft.com/office/drawing/2014/main" id="{0DA544A4-66B0-5C9E-1F39-77967D08C248}"/>
              </a:ext>
            </a:extLst>
          </p:cNvPr>
          <p:cNvPicPr>
            <a:picLocks noChangeAspect="1"/>
          </p:cNvPicPr>
          <p:nvPr>
            <a:audioFile r:link="rId2"/>
            <p:extLst>
              <p:ext uri="{DAA4B4D4-6D71-4841-9C94-3DE7FCFB9230}">
                <p14:media xmlns:p14="http://schemas.microsoft.com/office/powerpoint/2010/main" r:embed="rId1">
                  <p14:fade in="3000"/>
                </p14:media>
              </p:ext>
            </p:extLst>
          </p:nvPr>
        </p:nvPicPr>
        <p:blipFill>
          <a:blip r:embed="rId5"/>
          <a:stretch>
            <a:fillRect/>
          </a:stretch>
        </p:blipFill>
        <p:spPr>
          <a:xfrm>
            <a:off x="200782" y="5949951"/>
            <a:ext cx="406400" cy="406400"/>
          </a:xfrm>
          <a:prstGeom prst="rect">
            <a:avLst/>
          </a:prstGeom>
        </p:spPr>
      </p:pic>
    </p:spTree>
    <p:extLst>
      <p:ext uri="{BB962C8B-B14F-4D97-AF65-F5344CB8AC3E}">
        <p14:creationId xmlns:p14="http://schemas.microsoft.com/office/powerpoint/2010/main" val="2292273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3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76723-1ADC-2071-C777-984054290BA4}"/>
            </a:ext>
          </a:extLst>
        </p:cNvPr>
        <p:cNvGrpSpPr/>
        <p:nvPr/>
      </p:nvGrpSpPr>
      <p:grpSpPr>
        <a:xfrm>
          <a:off x="0" y="0"/>
          <a:ext cx="0" cy="0"/>
          <a:chOff x="0" y="0"/>
          <a:chExt cx="0" cy="0"/>
        </a:xfrm>
      </p:grpSpPr>
      <p:sp>
        <p:nvSpPr>
          <p:cNvPr id="8" name="コンテンツ プレースホルダー 3">
            <a:extLst>
              <a:ext uri="{FF2B5EF4-FFF2-40B4-BE49-F238E27FC236}">
                <a16:creationId xmlns:a16="http://schemas.microsoft.com/office/drawing/2014/main" id="{938A2C73-0D7D-D406-DBA1-FB2C8493400F}"/>
              </a:ext>
            </a:extLst>
          </p:cNvPr>
          <p:cNvSpPr>
            <a:spLocks noGrp="1"/>
          </p:cNvSpPr>
          <p:nvPr>
            <p:ph idx="1"/>
          </p:nvPr>
        </p:nvSpPr>
        <p:spPr>
          <a:xfrm>
            <a:off x="457198" y="1412776"/>
            <a:ext cx="8435281" cy="4302166"/>
          </a:xfrm>
        </p:spPr>
        <p:txBody>
          <a:bodyPr/>
          <a:lstStyle/>
          <a:p>
            <a:pPr marL="0" indent="0">
              <a:buNone/>
            </a:pPr>
            <a:r>
              <a:rPr lang="ja-JP" altLang="en-US" sz="2000" dirty="0">
                <a:solidFill>
                  <a:srgbClr val="292929"/>
                </a:solidFill>
                <a:latin typeface="メイリオ" panose="020B0604030504040204" pitchFamily="50" charset="-128"/>
                <a:ea typeface="メイリオ" panose="020B0604030504040204" pitchFamily="50" charset="-128"/>
              </a:rPr>
              <a:t>（４）特定施設入居者生活介護</a:t>
            </a:r>
            <a:endParaRPr lang="en-US" altLang="ja-JP" sz="2000" dirty="0">
              <a:solidFill>
                <a:srgbClr val="292929"/>
              </a:solidFill>
              <a:latin typeface="メイリオ" panose="020B0604030504040204" pitchFamily="50" charset="-128"/>
              <a:ea typeface="メイリオ" panose="020B0604030504040204" pitchFamily="50" charset="-128"/>
            </a:endParaRPr>
          </a:p>
          <a:p>
            <a:pPr marL="0" marR="0" lvl="0" indent="0" algn="l" defTabSz="914400" rtl="0" eaLnBrk="0" fontAlgn="base" latinLnBrk="0" hangingPunct="0">
              <a:lnSpc>
                <a:spcPct val="100000"/>
              </a:lnSpc>
              <a:spcBef>
                <a:spcPct val="20000"/>
              </a:spcBef>
              <a:spcAft>
                <a:spcPct val="0"/>
              </a:spcAft>
              <a:buClr>
                <a:srgbClr val="000000"/>
              </a:buClr>
              <a:buSzTx/>
              <a:buFontTx/>
              <a:buNone/>
              <a:tabLst/>
              <a:defRPr/>
            </a:pPr>
            <a:r>
              <a:rPr lang="ja-JP" altLang="en-US" sz="2000" b="1" dirty="0">
                <a:solidFill>
                  <a:schemeClr val="accent2"/>
                </a:solidFill>
                <a:latin typeface="メイリオ" panose="020B0604030504040204" pitchFamily="50" charset="-128"/>
                <a:ea typeface="メイリオ" panose="020B0604030504040204" pitchFamily="50" charset="-128"/>
              </a:rPr>
              <a:t>② 口腔・栄養スクリーニング加算</a:t>
            </a:r>
            <a:r>
              <a:rPr kumimoji="1" lang="ja-JP" altLang="en-US" sz="16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a:t>
            </a:r>
            <a:r>
              <a:rPr kumimoji="1" lang="en-US" altLang="ja-JP" sz="16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6</a:t>
            </a:r>
            <a:r>
              <a:rPr kumimoji="1" lang="ja-JP" altLang="en-US" sz="16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青本</a:t>
            </a:r>
            <a:r>
              <a:rPr kumimoji="1" lang="en-US" altLang="ja-JP" sz="16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P506</a:t>
            </a:r>
            <a:r>
              <a:rPr kumimoji="1" lang="ja-JP" altLang="en-US" sz="16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参照）</a:t>
            </a:r>
            <a:endParaRPr kumimoji="1" lang="en-US" altLang="ja-JP" sz="16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■利用開始時及び利用中</a:t>
            </a:r>
            <a:r>
              <a:rPr lang="ja-JP" altLang="en-US" sz="2000" dirty="0">
                <a:solidFill>
                  <a:srgbClr val="FF0000"/>
                </a:solidFill>
                <a:latin typeface="メイリオ" panose="020B0604030504040204" pitchFamily="50" charset="-128"/>
                <a:ea typeface="メイリオ" panose="020B0604030504040204" pitchFamily="50" charset="-128"/>
              </a:rPr>
              <a:t>６月ごとに利用者の口腔の健康状態のスクリー</a:t>
            </a:r>
            <a:endParaRPr lang="en-US" altLang="ja-JP" sz="2000" dirty="0">
              <a:solidFill>
                <a:srgbClr val="FF0000"/>
              </a:solidFill>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solidFill>
                  <a:srgbClr val="FF0000"/>
                </a:solidFill>
                <a:latin typeface="メイリオ" panose="020B0604030504040204" pitchFamily="50" charset="-128"/>
                <a:ea typeface="メイリオ" panose="020B0604030504040204" pitchFamily="50" charset="-128"/>
              </a:rPr>
              <a:t>　ニング及び栄養状態のスクリーニングを行い</a:t>
            </a:r>
            <a:r>
              <a:rPr lang="ja-JP" altLang="en-US" sz="2000" dirty="0">
                <a:latin typeface="メイリオ" panose="020B0604030504040204" pitchFamily="50" charset="-128"/>
                <a:ea typeface="メイリオ" panose="020B0604030504040204" pitchFamily="50" charset="-128"/>
              </a:rPr>
              <a:t>、確認した情報を利用者</a:t>
            </a: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　を担当する介護支援専門員に提供した場合に算定するもの。</a:t>
            </a: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■口腔及び栄養スクリーニングの実施に当たっては、別途通知</a:t>
            </a:r>
            <a:r>
              <a:rPr lang="ja-JP" altLang="en-US" sz="2000" b="1" dirty="0">
                <a:latin typeface="メイリオ" panose="020B0604030504040204" pitchFamily="50" charset="-128"/>
                <a:ea typeface="メイリオ" panose="020B0604030504040204" pitchFamily="50" charset="-128"/>
              </a:rPr>
              <a:t>「リハ</a:t>
            </a:r>
            <a:endParaRPr lang="en-US" altLang="ja-JP" sz="2000" b="1"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b="1" dirty="0">
                <a:latin typeface="メイリオ" panose="020B0604030504040204" pitchFamily="50" charset="-128"/>
                <a:ea typeface="メイリオ" panose="020B0604030504040204" pitchFamily="50" charset="-128"/>
              </a:rPr>
              <a:t>　ビリテーション・個別機能訓練、栄養、口腔の実施及び一体的取組</a:t>
            </a:r>
            <a:endParaRPr lang="en-US" altLang="ja-JP" sz="2000" b="1" dirty="0">
              <a:latin typeface="メイリオ" panose="020B0604030504040204" pitchFamily="50" charset="-128"/>
              <a:ea typeface="メイリオ" panose="020B0604030504040204" pitchFamily="50" charset="-128"/>
            </a:endParaRPr>
          </a:p>
          <a:p>
            <a:pPr marL="0" marR="0" lvl="0" indent="0" algn="l" defTabSz="914400" rtl="0" eaLnBrk="0" fontAlgn="base" latinLnBrk="0" hangingPunct="0">
              <a:lnSpc>
                <a:spcPct val="100000"/>
              </a:lnSpc>
              <a:spcBef>
                <a:spcPct val="20000"/>
              </a:spcBef>
              <a:spcAft>
                <a:spcPct val="0"/>
              </a:spcAft>
              <a:buClr>
                <a:srgbClr val="000000"/>
              </a:buClr>
              <a:buSzTx/>
              <a:buFontTx/>
              <a:buNone/>
              <a:tabLst/>
              <a:defRPr/>
            </a:pPr>
            <a:r>
              <a:rPr lang="ja-JP" altLang="en-US" sz="2000" b="1" dirty="0">
                <a:latin typeface="メイリオ" panose="020B0604030504040204" pitchFamily="50" charset="-128"/>
                <a:ea typeface="メイリオ" panose="020B0604030504040204" pitchFamily="50" charset="-128"/>
              </a:rPr>
              <a:t>　について」</a:t>
            </a:r>
            <a:r>
              <a:rPr kumimoji="1" lang="ja-JP" altLang="en-US" sz="16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a:t>
            </a:r>
            <a:r>
              <a:rPr kumimoji="1" lang="en-US" altLang="ja-JP" sz="16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6</a:t>
            </a:r>
            <a:r>
              <a:rPr kumimoji="1" lang="ja-JP" altLang="en-US" sz="16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緑本</a:t>
            </a:r>
            <a:r>
              <a:rPr kumimoji="1" lang="en-US" altLang="ja-JP" sz="16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P890</a:t>
            </a:r>
            <a:r>
              <a:rPr kumimoji="1" lang="ja-JP" altLang="en-US" sz="16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a:t>
            </a:r>
            <a:r>
              <a:rPr lang="ja-JP" altLang="en-US" sz="2000" dirty="0">
                <a:latin typeface="メイリオ" panose="020B0604030504040204" pitchFamily="50" charset="-128"/>
                <a:ea typeface="メイリオ" panose="020B0604030504040204" pitchFamily="50" charset="-128"/>
              </a:rPr>
              <a:t>を参照のこと。</a:t>
            </a:r>
          </a:p>
          <a:p>
            <a:pPr marL="0" lvl="0" indent="0">
              <a:buClr>
                <a:srgbClr val="000000"/>
              </a:buClr>
              <a:buNone/>
            </a:pPr>
            <a:endParaRPr lang="ja-JP" altLang="en-US" sz="2000" dirty="0">
              <a:latin typeface="メイリオ" panose="020B0604030504040204" pitchFamily="50" charset="-128"/>
              <a:ea typeface="メイリオ" panose="020B0604030504040204" pitchFamily="50" charset="-128"/>
            </a:endParaRPr>
          </a:p>
        </p:txBody>
      </p:sp>
      <p:sp>
        <p:nvSpPr>
          <p:cNvPr id="3" name="スライド番号プレースホルダー 2">
            <a:extLst>
              <a:ext uri="{FF2B5EF4-FFF2-40B4-BE49-F238E27FC236}">
                <a16:creationId xmlns:a16="http://schemas.microsoft.com/office/drawing/2014/main" id="{B36E074A-D68C-5B10-771C-DD71048B08AF}"/>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a:extLst>
              <a:ext uri="{FF2B5EF4-FFF2-40B4-BE49-F238E27FC236}">
                <a16:creationId xmlns:a16="http://schemas.microsoft.com/office/drawing/2014/main" id="{B85FFC4E-D9D0-53A5-6E6D-80096005410B}"/>
              </a:ext>
            </a:extLst>
          </p:cNvPr>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a:solidFill>
                  <a:schemeClr val="bg1"/>
                </a:solidFill>
                <a:latin typeface="メイリオ" panose="020B0604030504040204" pitchFamily="50" charset="-128"/>
                <a:ea typeface="メイリオ" panose="020B0604030504040204" pitchFamily="50" charset="-128"/>
              </a:rPr>
              <a:t>運営指導・監査の結果について（介護施設等）</a:t>
            </a:r>
            <a:br>
              <a:rPr lang="en-US" altLang="ja-JP" sz="2400" kern="0" dirty="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報酬に関するもの（１７）</a:t>
            </a:r>
          </a:p>
        </p:txBody>
      </p:sp>
      <p:sp>
        <p:nvSpPr>
          <p:cNvPr id="5" name="テキスト ボックス 4">
            <a:extLst>
              <a:ext uri="{FF2B5EF4-FFF2-40B4-BE49-F238E27FC236}">
                <a16:creationId xmlns:a16="http://schemas.microsoft.com/office/drawing/2014/main" id="{1773300D-1B80-77B2-0D8F-6FC0D095DAAE}"/>
              </a:ext>
            </a:extLst>
          </p:cNvPr>
          <p:cNvSpPr txBox="1"/>
          <p:nvPr/>
        </p:nvSpPr>
        <p:spPr>
          <a:xfrm>
            <a:off x="570382" y="4902866"/>
            <a:ext cx="8208912" cy="1077218"/>
          </a:xfrm>
          <a:prstGeom prst="rect">
            <a:avLst/>
          </a:prstGeom>
          <a:noFill/>
          <a:ln>
            <a:solidFill>
              <a:schemeClr val="tx1"/>
            </a:solidFill>
            <a:prstDash val="dash"/>
          </a:ln>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（指摘事項）</a:t>
            </a:r>
          </a:p>
          <a:p>
            <a:pPr marL="342900" lvl="0" indent="-342900">
              <a:spcBef>
                <a:spcPct val="20000"/>
              </a:spcBef>
              <a:buFont typeface="Wingdings" panose="05000000000000000000" pitchFamily="2" charset="2"/>
              <a:buChar char="l"/>
            </a:pPr>
            <a:r>
              <a:rPr lang="ja-JP" altLang="en-US" sz="2000" kern="0" dirty="0">
                <a:solidFill>
                  <a:srgbClr val="000000"/>
                </a:solidFill>
                <a:latin typeface="メイリオ" panose="020B0604030504040204" pitchFamily="50" charset="-128"/>
                <a:ea typeface="メイリオ" panose="020B0604030504040204" pitchFamily="50" charset="-128"/>
              </a:rPr>
              <a:t>口腔及び栄養のスクリーニングを行っていないにも関わらず、当該加算を算定していた。</a:t>
            </a:r>
            <a:endParaRPr lang="en-US" altLang="ja-JP" sz="2000" kern="0" dirty="0">
              <a:solidFill>
                <a:srgbClr val="000000"/>
              </a:solidFill>
              <a:latin typeface="メイリオ" panose="020B0604030504040204" pitchFamily="50" charset="-128"/>
              <a:ea typeface="メイリオ" panose="020B0604030504040204" pitchFamily="50" charset="-128"/>
            </a:endParaRPr>
          </a:p>
        </p:txBody>
      </p:sp>
      <p:pic>
        <p:nvPicPr>
          <p:cNvPr id="4" name="録音したサウンド">
            <a:hlinkClick r:id="" action="ppaction://media"/>
            <a:extLst>
              <a:ext uri="{FF2B5EF4-FFF2-40B4-BE49-F238E27FC236}">
                <a16:creationId xmlns:a16="http://schemas.microsoft.com/office/drawing/2014/main" id="{08D1F815-3EEB-3AD5-7DC3-B9483E011C0B}"/>
              </a:ext>
            </a:extLst>
          </p:cNvPr>
          <p:cNvPicPr>
            <a:picLocks noChangeAspect="1"/>
          </p:cNvPicPr>
          <p:nvPr>
            <a:audioFile r:link="rId2"/>
            <p:extLst>
              <p:ext uri="{DAA4B4D4-6D71-4841-9C94-3DE7FCFB9230}">
                <p14:media xmlns:p14="http://schemas.microsoft.com/office/powerpoint/2010/main" r:embed="rId1">
                  <p14:fade in="4000"/>
                </p14:media>
              </p:ext>
            </p:extLst>
          </p:nvPr>
        </p:nvPicPr>
        <p:blipFill>
          <a:blip r:embed="rId5"/>
          <a:stretch>
            <a:fillRect/>
          </a:stretch>
        </p:blipFill>
        <p:spPr>
          <a:xfrm>
            <a:off x="170002" y="6027441"/>
            <a:ext cx="406400" cy="406400"/>
          </a:xfrm>
          <a:prstGeom prst="rect">
            <a:avLst/>
          </a:prstGeom>
        </p:spPr>
      </p:pic>
    </p:spTree>
    <p:extLst>
      <p:ext uri="{BB962C8B-B14F-4D97-AF65-F5344CB8AC3E}">
        <p14:creationId xmlns:p14="http://schemas.microsoft.com/office/powerpoint/2010/main" val="4054118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9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1FBBAA-48CA-9940-C678-7B040EDB8A40}"/>
            </a:ext>
          </a:extLst>
        </p:cNvPr>
        <p:cNvGrpSpPr/>
        <p:nvPr/>
      </p:nvGrpSpPr>
      <p:grpSpPr>
        <a:xfrm>
          <a:off x="0" y="0"/>
          <a:ext cx="0" cy="0"/>
          <a:chOff x="0" y="0"/>
          <a:chExt cx="0" cy="0"/>
        </a:xfrm>
      </p:grpSpPr>
      <p:sp>
        <p:nvSpPr>
          <p:cNvPr id="8" name="コンテンツ プレースホルダー 3">
            <a:extLst>
              <a:ext uri="{FF2B5EF4-FFF2-40B4-BE49-F238E27FC236}">
                <a16:creationId xmlns:a16="http://schemas.microsoft.com/office/drawing/2014/main" id="{39D63D2D-2394-AA02-84BD-4200F7F22D3B}"/>
              </a:ext>
            </a:extLst>
          </p:cNvPr>
          <p:cNvSpPr>
            <a:spLocks noGrp="1"/>
          </p:cNvSpPr>
          <p:nvPr>
            <p:ph idx="1"/>
          </p:nvPr>
        </p:nvSpPr>
        <p:spPr>
          <a:xfrm>
            <a:off x="457199" y="1412776"/>
            <a:ext cx="8003234" cy="3357188"/>
          </a:xfrm>
        </p:spPr>
        <p:txBody>
          <a:bodyPr/>
          <a:lstStyle/>
          <a:p>
            <a:pPr marL="0" indent="0">
              <a:buNone/>
            </a:pPr>
            <a:r>
              <a:rPr lang="ja-JP" altLang="en-US" sz="2000" dirty="0">
                <a:solidFill>
                  <a:srgbClr val="292929"/>
                </a:solidFill>
                <a:latin typeface="メイリオ" panose="020B0604030504040204" pitchFamily="50" charset="-128"/>
                <a:ea typeface="メイリオ" panose="020B0604030504040204" pitchFamily="50" charset="-128"/>
              </a:rPr>
              <a:t>（４）特定施設入居者生活介護</a:t>
            </a:r>
            <a:endParaRPr lang="en-US" altLang="ja-JP" sz="2000" dirty="0">
              <a:solidFill>
                <a:srgbClr val="292929"/>
              </a:solidFill>
              <a:latin typeface="メイリオ" panose="020B0604030504040204" pitchFamily="50" charset="-128"/>
              <a:ea typeface="メイリオ" panose="020B0604030504040204" pitchFamily="50" charset="-128"/>
            </a:endParaRPr>
          </a:p>
          <a:p>
            <a:pPr marL="0" indent="0">
              <a:buClr>
                <a:srgbClr val="000000"/>
              </a:buClr>
              <a:buNone/>
            </a:pPr>
            <a:r>
              <a:rPr lang="ja-JP" altLang="en-US" sz="2000" b="1" dirty="0">
                <a:solidFill>
                  <a:schemeClr val="accent2"/>
                </a:solidFill>
                <a:latin typeface="メイリオ" panose="020B0604030504040204" pitchFamily="50" charset="-128"/>
                <a:ea typeface="メイリオ" panose="020B0604030504040204" pitchFamily="50" charset="-128"/>
              </a:rPr>
              <a:t>③ 退院・退所時連携加算</a:t>
            </a:r>
            <a:r>
              <a:rPr lang="ja-JP" altLang="en-US" sz="1600" dirty="0">
                <a:solidFill>
                  <a:srgbClr val="000000"/>
                </a:solidFill>
                <a:latin typeface="メイリオ" panose="020B0604030504040204" pitchFamily="50" charset="-128"/>
                <a:ea typeface="メイリオ" panose="020B0604030504040204" pitchFamily="50" charset="-128"/>
              </a:rPr>
              <a:t>（</a:t>
            </a:r>
            <a:r>
              <a:rPr lang="en-US" altLang="ja-JP" sz="1600" dirty="0">
                <a:solidFill>
                  <a:srgbClr val="000000"/>
                </a:solidFill>
                <a:latin typeface="メイリオ" panose="020B0604030504040204" pitchFamily="50" charset="-128"/>
                <a:ea typeface="メイリオ" panose="020B0604030504040204" pitchFamily="50" charset="-128"/>
              </a:rPr>
              <a:t>6</a:t>
            </a:r>
            <a:r>
              <a:rPr lang="ja-JP" altLang="en-US" sz="1600" dirty="0">
                <a:solidFill>
                  <a:srgbClr val="000000"/>
                </a:solidFill>
                <a:latin typeface="メイリオ" panose="020B0604030504040204" pitchFamily="50" charset="-128"/>
                <a:ea typeface="メイリオ" panose="020B0604030504040204" pitchFamily="50" charset="-128"/>
              </a:rPr>
              <a:t>青本</a:t>
            </a:r>
            <a:r>
              <a:rPr lang="en-US" altLang="ja-JP" sz="1600" dirty="0">
                <a:solidFill>
                  <a:srgbClr val="000000"/>
                </a:solidFill>
                <a:latin typeface="メイリオ" panose="020B0604030504040204" pitchFamily="50" charset="-128"/>
                <a:ea typeface="メイリオ" panose="020B0604030504040204" pitchFamily="50" charset="-128"/>
              </a:rPr>
              <a:t>P508</a:t>
            </a:r>
            <a:r>
              <a:rPr lang="ja-JP" altLang="en-US" sz="1600" dirty="0">
                <a:solidFill>
                  <a:srgbClr val="000000"/>
                </a:solidFill>
                <a:latin typeface="メイリオ" panose="020B0604030504040204" pitchFamily="50" charset="-128"/>
                <a:ea typeface="メイリオ" panose="020B0604030504040204" pitchFamily="50" charset="-128"/>
              </a:rPr>
              <a:t>参照）</a:t>
            </a:r>
            <a:endParaRPr lang="en-US" altLang="ja-JP" sz="1600" dirty="0">
              <a:solidFill>
                <a:srgbClr val="000000"/>
              </a:solidFill>
              <a:latin typeface="メイリオ" panose="020B0604030504040204" pitchFamily="50" charset="-128"/>
              <a:ea typeface="メイリオ" panose="020B0604030504040204" pitchFamily="50" charset="-128"/>
            </a:endParaRPr>
          </a:p>
          <a:p>
            <a:pPr lvl="0">
              <a:buClr>
                <a:srgbClr val="000000"/>
              </a:buClr>
              <a:buFont typeface="Wingdings" panose="05000000000000000000" pitchFamily="2" charset="2"/>
              <a:buChar char="n"/>
            </a:pPr>
            <a:r>
              <a:rPr lang="ja-JP" altLang="en-US" sz="2000" dirty="0">
                <a:solidFill>
                  <a:srgbClr val="292929"/>
                </a:solidFill>
                <a:latin typeface="メイリオ" panose="020B0604030504040204" pitchFamily="50" charset="-128"/>
                <a:ea typeface="メイリオ" panose="020B0604030504040204" pitchFamily="50" charset="-128"/>
              </a:rPr>
              <a:t>利用者の退院又は退所に当たって、</a:t>
            </a:r>
            <a:r>
              <a:rPr lang="ja-JP" altLang="en-US" sz="2000" dirty="0">
                <a:solidFill>
                  <a:srgbClr val="FF0000"/>
                </a:solidFill>
                <a:latin typeface="メイリオ" panose="020B0604030504040204" pitchFamily="50" charset="-128"/>
                <a:ea typeface="メイリオ" panose="020B0604030504040204" pitchFamily="50" charset="-128"/>
              </a:rPr>
              <a:t>医療提供施設の職員と面談等を行い、利用者に関する必要な情報の提供を受けた上で</a:t>
            </a:r>
            <a:r>
              <a:rPr lang="ja-JP" altLang="en-US" sz="2000" dirty="0">
                <a:solidFill>
                  <a:srgbClr val="292929"/>
                </a:solidFill>
                <a:latin typeface="メイリオ" panose="020B0604030504040204" pitchFamily="50" charset="-128"/>
                <a:ea typeface="メイリオ" panose="020B0604030504040204" pitchFamily="50" charset="-128"/>
              </a:rPr>
              <a:t>、特定施設サービス計画を策定し、サービスの利用に関する調整を行った場合に算定するもの。</a:t>
            </a:r>
            <a:endParaRPr lang="en-US" altLang="ja-JP" sz="2000" dirty="0">
              <a:solidFill>
                <a:srgbClr val="292929"/>
              </a:solidFill>
              <a:latin typeface="メイリオ" panose="020B0604030504040204" pitchFamily="50" charset="-128"/>
              <a:ea typeface="メイリオ" panose="020B0604030504040204" pitchFamily="50" charset="-128"/>
            </a:endParaRPr>
          </a:p>
          <a:p>
            <a:pPr lvl="0">
              <a:buClr>
                <a:srgbClr val="000000"/>
              </a:buClr>
              <a:buFont typeface="Wingdings" panose="05000000000000000000" pitchFamily="2" charset="2"/>
              <a:buChar char="n"/>
            </a:pPr>
            <a:endParaRPr lang="en-US" altLang="ja-JP" sz="2000" dirty="0">
              <a:solidFill>
                <a:srgbClr val="292929"/>
              </a:solidFill>
              <a:latin typeface="メイリオ" panose="020B0604030504040204" pitchFamily="50" charset="-128"/>
              <a:ea typeface="メイリオ" panose="020B0604030504040204" pitchFamily="50" charset="-128"/>
            </a:endParaRPr>
          </a:p>
        </p:txBody>
      </p:sp>
      <p:sp>
        <p:nvSpPr>
          <p:cNvPr id="3" name="スライド番号プレースホルダー 2">
            <a:extLst>
              <a:ext uri="{FF2B5EF4-FFF2-40B4-BE49-F238E27FC236}">
                <a16:creationId xmlns:a16="http://schemas.microsoft.com/office/drawing/2014/main" id="{9E84010B-353C-C828-6334-4E5647AAF673}"/>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a:extLst>
              <a:ext uri="{FF2B5EF4-FFF2-40B4-BE49-F238E27FC236}">
                <a16:creationId xmlns:a16="http://schemas.microsoft.com/office/drawing/2014/main" id="{06615914-DF48-E27D-5004-2B3E28F3FA2D}"/>
              </a:ext>
            </a:extLst>
          </p:cNvPr>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a:solidFill>
                  <a:schemeClr val="bg1"/>
                </a:solidFill>
                <a:latin typeface="メイリオ" panose="020B0604030504040204" pitchFamily="50" charset="-128"/>
                <a:ea typeface="メイリオ" panose="020B0604030504040204" pitchFamily="50" charset="-128"/>
              </a:rPr>
              <a:t>運営指導・監査の結果について（介護施設等）</a:t>
            </a:r>
            <a:br>
              <a:rPr lang="en-US" altLang="ja-JP" sz="2400" kern="0" dirty="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報酬に関するもの（１８）</a:t>
            </a:r>
          </a:p>
        </p:txBody>
      </p:sp>
      <p:sp>
        <p:nvSpPr>
          <p:cNvPr id="5" name="テキスト ボックス 4">
            <a:extLst>
              <a:ext uri="{FF2B5EF4-FFF2-40B4-BE49-F238E27FC236}">
                <a16:creationId xmlns:a16="http://schemas.microsoft.com/office/drawing/2014/main" id="{D349BBDB-424A-45BB-C7CC-4C5331D6F90D}"/>
              </a:ext>
            </a:extLst>
          </p:cNvPr>
          <p:cNvSpPr txBox="1"/>
          <p:nvPr/>
        </p:nvSpPr>
        <p:spPr>
          <a:xfrm>
            <a:off x="506932" y="4437112"/>
            <a:ext cx="8003234" cy="1754326"/>
          </a:xfrm>
          <a:prstGeom prst="rect">
            <a:avLst/>
          </a:prstGeom>
          <a:noFill/>
          <a:ln>
            <a:solidFill>
              <a:schemeClr val="tx1"/>
            </a:solidFill>
            <a:prstDash val="dash"/>
          </a:ln>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（指摘事項）</a:t>
            </a:r>
            <a:endParaRPr kumimoji="1" lang="en-US" altLang="ja-JP"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endParaRPr>
          </a:p>
          <a:p>
            <a:pPr marL="342900" marR="0" lvl="0" indent="-342900" algn="l" defTabSz="914400" rtl="0" eaLnBrk="0" fontAlgn="base" latinLnBrk="0" hangingPunct="0">
              <a:lnSpc>
                <a:spcPct val="100000"/>
              </a:lnSpc>
              <a:spcBef>
                <a:spcPct val="20000"/>
              </a:spcBef>
              <a:spcAft>
                <a:spcPct val="0"/>
              </a:spcAft>
              <a:buClrTx/>
              <a:buSzTx/>
              <a:buFont typeface="Wingdings" panose="05000000000000000000" pitchFamily="2" charset="2"/>
              <a:buChar char="l"/>
              <a:tabLst/>
              <a:defRPr/>
            </a:pPr>
            <a:r>
              <a:rPr lang="ja-JP" altLang="en-US" sz="2000" kern="0" dirty="0">
                <a:solidFill>
                  <a:srgbClr val="000000"/>
                </a:solidFill>
                <a:latin typeface="メイリオ" panose="020B0604030504040204" pitchFamily="50" charset="-128"/>
                <a:ea typeface="メイリオ" panose="020B0604030504040204" pitchFamily="50" charset="-128"/>
              </a:rPr>
              <a:t>利用者の退院又は退所に当たって、医療提供施設の職員から必要な情報の提供を受けていないにもかかわらず、当加算を算定していた。</a:t>
            </a:r>
            <a:endPar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endParaRPr>
          </a:p>
          <a:p>
            <a:pPr marL="342900" lvl="0" indent="-342900">
              <a:spcBef>
                <a:spcPct val="20000"/>
              </a:spcBef>
              <a:buFont typeface="Wingdings" panose="05000000000000000000" pitchFamily="2" charset="2"/>
              <a:buChar char="l"/>
            </a:pPr>
            <a:endParaRPr lang="en-US" altLang="ja-JP" sz="2000" kern="0" dirty="0">
              <a:solidFill>
                <a:srgbClr val="000000"/>
              </a:solidFill>
              <a:latin typeface="メイリオ" panose="020B0604030504040204" pitchFamily="50" charset="-128"/>
              <a:ea typeface="メイリオ" panose="020B0604030504040204" pitchFamily="50" charset="-128"/>
            </a:endParaRPr>
          </a:p>
        </p:txBody>
      </p:sp>
      <p:pic>
        <p:nvPicPr>
          <p:cNvPr id="2" name="録音したサウンド">
            <a:hlinkClick r:id="" action="ppaction://media"/>
            <a:extLst>
              <a:ext uri="{FF2B5EF4-FFF2-40B4-BE49-F238E27FC236}">
                <a16:creationId xmlns:a16="http://schemas.microsoft.com/office/drawing/2014/main" id="{14F53BC6-92BC-2834-C887-478E7005CF11}"/>
              </a:ext>
            </a:extLst>
          </p:cNvPr>
          <p:cNvPicPr>
            <a:picLocks noChangeAspect="1"/>
          </p:cNvPicPr>
          <p:nvPr>
            <a:audioFile r:link="rId2"/>
            <p:extLst>
              <p:ext uri="{DAA4B4D4-6D71-4841-9C94-3DE7FCFB9230}">
                <p14:media xmlns:p14="http://schemas.microsoft.com/office/powerpoint/2010/main" r:embed="rId1">
                  <p14:fade in="4000"/>
                </p14:media>
              </p:ext>
            </p:extLst>
          </p:nvPr>
        </p:nvPicPr>
        <p:blipFill>
          <a:blip r:embed="rId5"/>
          <a:stretch>
            <a:fillRect/>
          </a:stretch>
        </p:blipFill>
        <p:spPr>
          <a:xfrm>
            <a:off x="180300" y="5947594"/>
            <a:ext cx="406400" cy="406400"/>
          </a:xfrm>
          <a:prstGeom prst="rect">
            <a:avLst/>
          </a:prstGeom>
        </p:spPr>
      </p:pic>
    </p:spTree>
    <p:extLst>
      <p:ext uri="{BB962C8B-B14F-4D97-AF65-F5344CB8AC3E}">
        <p14:creationId xmlns:p14="http://schemas.microsoft.com/office/powerpoint/2010/main" val="3004361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7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71BE0F-426D-4887-AEFA-B01B103AEADA}"/>
            </a:ext>
          </a:extLst>
        </p:cNvPr>
        <p:cNvGrpSpPr/>
        <p:nvPr/>
      </p:nvGrpSpPr>
      <p:grpSpPr>
        <a:xfrm>
          <a:off x="0" y="0"/>
          <a:ext cx="0" cy="0"/>
          <a:chOff x="0" y="0"/>
          <a:chExt cx="0" cy="0"/>
        </a:xfrm>
      </p:grpSpPr>
      <p:sp>
        <p:nvSpPr>
          <p:cNvPr id="8" name="コンテンツ プレースホルダー 3">
            <a:extLst>
              <a:ext uri="{FF2B5EF4-FFF2-40B4-BE49-F238E27FC236}">
                <a16:creationId xmlns:a16="http://schemas.microsoft.com/office/drawing/2014/main" id="{98AF9997-7D03-02BA-61C4-7303C26F013E}"/>
              </a:ext>
            </a:extLst>
          </p:cNvPr>
          <p:cNvSpPr>
            <a:spLocks noGrp="1"/>
          </p:cNvSpPr>
          <p:nvPr>
            <p:ph idx="1"/>
          </p:nvPr>
        </p:nvSpPr>
        <p:spPr>
          <a:xfrm>
            <a:off x="457198" y="1268760"/>
            <a:ext cx="8327269" cy="3240360"/>
          </a:xfrm>
        </p:spPr>
        <p:txBody>
          <a:bodyPr>
            <a:normAutofit/>
          </a:bodyPr>
          <a:lstStyle/>
          <a:p>
            <a:pPr marL="0" indent="0">
              <a:buNone/>
            </a:pPr>
            <a:r>
              <a:rPr lang="ja-JP" altLang="en-US" sz="2400" dirty="0">
                <a:solidFill>
                  <a:srgbClr val="292929"/>
                </a:solidFill>
                <a:latin typeface="メイリオ" panose="020B0604030504040204" pitchFamily="50" charset="-128"/>
                <a:ea typeface="メイリオ" panose="020B0604030504040204" pitchFamily="50" charset="-128"/>
              </a:rPr>
              <a:t>１　</a:t>
            </a:r>
            <a:r>
              <a:rPr lang="en-US" altLang="ja-JP" sz="2400" dirty="0">
                <a:solidFill>
                  <a:srgbClr val="292929"/>
                </a:solidFill>
                <a:latin typeface="メイリオ" panose="020B0604030504040204" pitchFamily="50" charset="-128"/>
                <a:ea typeface="メイリオ" panose="020B0604030504040204" pitchFamily="50" charset="-128"/>
              </a:rPr>
              <a:t>【</a:t>
            </a:r>
            <a:r>
              <a:rPr lang="ja-JP" altLang="en-US" sz="2400" dirty="0">
                <a:solidFill>
                  <a:srgbClr val="292929"/>
                </a:solidFill>
                <a:latin typeface="メイリオ" panose="020B0604030504040204" pitchFamily="50" charset="-128"/>
                <a:ea typeface="メイリオ" panose="020B0604030504040204" pitchFamily="50" charset="-128"/>
              </a:rPr>
              <a:t>各施設共通</a:t>
            </a:r>
            <a:r>
              <a:rPr lang="en-US" altLang="ja-JP" sz="2400" dirty="0">
                <a:solidFill>
                  <a:srgbClr val="292929"/>
                </a:solidFill>
                <a:latin typeface="メイリオ" panose="020B0604030504040204" pitchFamily="50" charset="-128"/>
                <a:ea typeface="メイリオ" panose="020B0604030504040204" pitchFamily="50" charset="-128"/>
              </a:rPr>
              <a:t>】</a:t>
            </a:r>
          </a:p>
          <a:p>
            <a:pPr marL="0" indent="0">
              <a:buNone/>
            </a:pPr>
            <a:r>
              <a:rPr lang="ja-JP" altLang="en-US" sz="2000" b="1" dirty="0">
                <a:solidFill>
                  <a:srgbClr val="ED7D31"/>
                </a:solidFill>
                <a:latin typeface="メイリオ" panose="020B0604030504040204" pitchFamily="50" charset="-128"/>
                <a:ea typeface="メイリオ" panose="020B0604030504040204" pitchFamily="50" charset="-128"/>
              </a:rPr>
              <a:t>① </a:t>
            </a:r>
            <a:r>
              <a:rPr lang="zh-TW" altLang="en-US" sz="2000" b="1" dirty="0">
                <a:solidFill>
                  <a:schemeClr val="accent2"/>
                </a:solidFill>
                <a:latin typeface="メイリオ" panose="020B0604030504040204" pitchFamily="50" charset="-128"/>
                <a:ea typeface="メイリオ" panose="020B0604030504040204" pitchFamily="50" charset="-128"/>
              </a:rPr>
              <a:t>協力医療機関連携加算</a:t>
            </a:r>
            <a:r>
              <a:rPr lang="ja-JP" altLang="en-US" sz="2000" dirty="0">
                <a:latin typeface="メイリオ" panose="020B0604030504040204" pitchFamily="50" charset="-128"/>
                <a:ea typeface="メイリオ" panose="020B0604030504040204" pitchFamily="50" charset="-128"/>
              </a:rPr>
              <a:t>（施設サービス、</a:t>
            </a:r>
            <a:r>
              <a:rPr lang="ja-JP" altLang="en-US" sz="2000" dirty="0">
                <a:solidFill>
                  <a:srgbClr val="292929"/>
                </a:solidFill>
                <a:latin typeface="メイリオ" panose="020B0604030504040204" pitchFamily="50" charset="-128"/>
                <a:ea typeface="メイリオ" panose="020B0604030504040204" pitchFamily="50" charset="-128"/>
              </a:rPr>
              <a:t>特定施設入居者生活介護</a:t>
            </a:r>
            <a:r>
              <a:rPr lang="ja-JP" altLang="en-US" sz="2000" dirty="0">
                <a:latin typeface="メイリオ" panose="020B0604030504040204" pitchFamily="50" charset="-128"/>
                <a:ea typeface="メイリオ" panose="020B0604030504040204" pitchFamily="50" charset="-128"/>
              </a:rPr>
              <a:t>）</a:t>
            </a:r>
            <a:endParaRPr lang="en-US" altLang="ja-JP" sz="16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 本加算は、高齢者施設等と協力医療機関との実効性のある連携体制を構築する観点から、入所者の急変時等に備えた関係者間の平時からの連携を強化するため、入所者の病歴等の情報共有や急変時等における対応の確認等を行う</a:t>
            </a:r>
            <a:r>
              <a:rPr lang="ja-JP" altLang="en-US" sz="2000" dirty="0">
                <a:solidFill>
                  <a:srgbClr val="FF0000"/>
                </a:solidFill>
                <a:latin typeface="メイリオ" panose="020B0604030504040204" pitchFamily="50" charset="-128"/>
                <a:ea typeface="メイリオ" panose="020B0604030504040204" pitchFamily="50" charset="-128"/>
              </a:rPr>
              <a:t>会議を定期的に開催すること</a:t>
            </a:r>
            <a:r>
              <a:rPr lang="ja-JP" altLang="en-US" sz="2000" dirty="0">
                <a:latin typeface="メイリオ" panose="020B0604030504040204" pitchFamily="50" charset="-128"/>
                <a:ea typeface="メイリオ" panose="020B0604030504040204" pitchFamily="50" charset="-128"/>
              </a:rPr>
              <a:t>を評価するものである。 </a:t>
            </a: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（中略）</a:t>
            </a: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　会議の開催状況については、その</a:t>
            </a:r>
            <a:r>
              <a:rPr lang="ja-JP" altLang="en-US" sz="2000" dirty="0">
                <a:solidFill>
                  <a:srgbClr val="FF0000"/>
                </a:solidFill>
                <a:latin typeface="メイリオ" panose="020B0604030504040204" pitchFamily="50" charset="-128"/>
                <a:ea typeface="メイリオ" panose="020B0604030504040204" pitchFamily="50" charset="-128"/>
              </a:rPr>
              <a:t>概要を記録</a:t>
            </a:r>
            <a:r>
              <a:rPr lang="ja-JP" altLang="en-US" sz="2000" dirty="0">
                <a:latin typeface="メイリオ" panose="020B0604030504040204" pitchFamily="50" charset="-128"/>
                <a:ea typeface="メイリオ" panose="020B0604030504040204" pitchFamily="50" charset="-128"/>
              </a:rPr>
              <a:t>しなければならない。</a:t>
            </a:r>
            <a:endParaRPr lang="en-US" altLang="ja-JP" sz="2000" dirty="0">
              <a:latin typeface="メイリオ" panose="020B0604030504040204" pitchFamily="50" charset="-128"/>
              <a:ea typeface="メイリオ" panose="020B0604030504040204" pitchFamily="50" charset="-128"/>
            </a:endParaRPr>
          </a:p>
        </p:txBody>
      </p:sp>
      <p:sp>
        <p:nvSpPr>
          <p:cNvPr id="3" name="スライド番号プレースホルダー 2">
            <a:extLst>
              <a:ext uri="{FF2B5EF4-FFF2-40B4-BE49-F238E27FC236}">
                <a16:creationId xmlns:a16="http://schemas.microsoft.com/office/drawing/2014/main" id="{8FED2BBD-4892-EC70-7FE0-13C487F520D8}"/>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1" lang="en-US" altLang="ja-JP"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a:extLst>
              <a:ext uri="{FF2B5EF4-FFF2-40B4-BE49-F238E27FC236}">
                <a16:creationId xmlns:a16="http://schemas.microsoft.com/office/drawing/2014/main" id="{6FE25CD0-8ACE-EE20-6D39-9AE7EA22D5DD}"/>
              </a:ext>
            </a:extLst>
          </p:cNvPr>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a:solidFill>
                  <a:schemeClr val="bg1"/>
                </a:solidFill>
                <a:latin typeface="メイリオ" panose="020B0604030504040204" pitchFamily="50" charset="-128"/>
                <a:ea typeface="メイリオ" panose="020B0604030504040204" pitchFamily="50" charset="-128"/>
              </a:rPr>
              <a:t>運営指導・監査の結果について（介護施設等）</a:t>
            </a:r>
            <a:br>
              <a:rPr lang="en-US" altLang="ja-JP" sz="2400" kern="0" dirty="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報酬に関するもの（１）</a:t>
            </a:r>
          </a:p>
        </p:txBody>
      </p:sp>
      <p:sp>
        <p:nvSpPr>
          <p:cNvPr id="5" name="テキスト ボックス 4">
            <a:extLst>
              <a:ext uri="{FF2B5EF4-FFF2-40B4-BE49-F238E27FC236}">
                <a16:creationId xmlns:a16="http://schemas.microsoft.com/office/drawing/2014/main" id="{7D04FB98-18F2-5CBA-72A4-6070FADA9759}"/>
              </a:ext>
            </a:extLst>
          </p:cNvPr>
          <p:cNvSpPr txBox="1"/>
          <p:nvPr/>
        </p:nvSpPr>
        <p:spPr>
          <a:xfrm>
            <a:off x="639532" y="4896742"/>
            <a:ext cx="7859216" cy="769441"/>
          </a:xfrm>
          <a:prstGeom prst="rect">
            <a:avLst/>
          </a:prstGeom>
          <a:noFill/>
          <a:ln>
            <a:solidFill>
              <a:schemeClr val="tx1"/>
            </a:solidFill>
            <a:prstDash val="dash"/>
          </a:ln>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（指摘事項）</a:t>
            </a:r>
          </a:p>
          <a:p>
            <a:pPr marL="342900" lvl="0" indent="-342900">
              <a:spcBef>
                <a:spcPct val="20000"/>
              </a:spcBef>
              <a:buFont typeface="Wingdings" panose="05000000000000000000" pitchFamily="2" charset="2"/>
              <a:buChar char="l"/>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会議の概要を記載した記録が残っていなかった。</a:t>
            </a:r>
            <a:endParaRPr kumimoji="1" lang="en-US" altLang="ja-JP"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endParaRPr>
          </a:p>
        </p:txBody>
      </p:sp>
      <p:pic>
        <p:nvPicPr>
          <p:cNvPr id="7" name="録音したサウンド">
            <a:hlinkClick r:id="" action="ppaction://media"/>
            <a:extLst>
              <a:ext uri="{FF2B5EF4-FFF2-40B4-BE49-F238E27FC236}">
                <a16:creationId xmlns:a16="http://schemas.microsoft.com/office/drawing/2014/main" id="{A7A785DA-9FA3-8263-0A3D-09887DEFE745}"/>
              </a:ext>
            </a:extLst>
          </p:cNvPr>
          <p:cNvPicPr>
            <a:picLocks noChangeAspect="1"/>
          </p:cNvPicPr>
          <p:nvPr>
            <a:audioFile r:link="rId2"/>
            <p:extLst>
              <p:ext uri="{DAA4B4D4-6D71-4841-9C94-3DE7FCFB9230}">
                <p14:media xmlns:p14="http://schemas.microsoft.com/office/powerpoint/2010/main" r:embed="rId1">
                  <p14:fade in="1000"/>
                </p14:media>
              </p:ext>
            </p:extLst>
          </p:nvPr>
        </p:nvPicPr>
        <p:blipFill>
          <a:blip r:embed="rId5"/>
          <a:stretch>
            <a:fillRect/>
          </a:stretch>
        </p:blipFill>
        <p:spPr>
          <a:xfrm>
            <a:off x="334732" y="5666183"/>
            <a:ext cx="609600" cy="609600"/>
          </a:xfrm>
          <a:prstGeom prst="rect">
            <a:avLst/>
          </a:prstGeom>
        </p:spPr>
      </p:pic>
    </p:spTree>
    <p:extLst>
      <p:ext uri="{BB962C8B-B14F-4D97-AF65-F5344CB8AC3E}">
        <p14:creationId xmlns:p14="http://schemas.microsoft.com/office/powerpoint/2010/main" val="3314146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19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3"/>
          <p:cNvSpPr>
            <a:spLocks noGrp="1"/>
          </p:cNvSpPr>
          <p:nvPr>
            <p:ph idx="1"/>
          </p:nvPr>
        </p:nvSpPr>
        <p:spPr>
          <a:xfrm>
            <a:off x="457200" y="1188979"/>
            <a:ext cx="8229600" cy="5408373"/>
          </a:xfrm>
        </p:spPr>
        <p:txBody>
          <a:bodyPr/>
          <a:lstStyle/>
          <a:p>
            <a:pPr marL="0" indent="0">
              <a:buNone/>
            </a:pPr>
            <a:r>
              <a:rPr lang="ja-JP" altLang="en-US" sz="2000" b="1" dirty="0">
                <a:solidFill>
                  <a:srgbClr val="ED7D31"/>
                </a:solidFill>
                <a:latin typeface="メイリオ" panose="020B0604030504040204" pitchFamily="50" charset="-128"/>
                <a:ea typeface="メイリオ" panose="020B0604030504040204" pitchFamily="50" charset="-128"/>
              </a:rPr>
              <a:t>② 栄養マネジメント強化加算</a:t>
            </a:r>
            <a:r>
              <a:rPr lang="ja-JP" altLang="en-US" sz="2000" dirty="0">
                <a:latin typeface="メイリオ" panose="020B0604030504040204" pitchFamily="50" charset="-128"/>
                <a:ea typeface="メイリオ" panose="020B0604030504040204" pitchFamily="50" charset="-128"/>
              </a:rPr>
              <a:t>（施設サービス）</a:t>
            </a: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■低栄養状態のリスクが、中リスク及び高リスクに該当する者に対し、管理栄養士等が栄養ケア計画に基づき、</a:t>
            </a:r>
            <a:r>
              <a:rPr lang="ja-JP" altLang="en-US" sz="2000" dirty="0">
                <a:solidFill>
                  <a:srgbClr val="FF0000"/>
                </a:solidFill>
                <a:latin typeface="メイリオ" panose="020B0604030504040204" pitchFamily="50" charset="-128"/>
                <a:ea typeface="メイリオ" panose="020B0604030504040204" pitchFamily="50" charset="-128"/>
              </a:rPr>
              <a:t>食事の観察を週３回以上行い</a:t>
            </a:r>
            <a:r>
              <a:rPr lang="ja-JP" altLang="en-US" sz="2000" dirty="0">
                <a:latin typeface="メイリオ" panose="020B0604030504040204" pitchFamily="50" charset="-128"/>
                <a:ea typeface="メイリオ" panose="020B0604030504040204" pitchFamily="50" charset="-128"/>
              </a:rPr>
              <a:t>、当該入所者の栄養状態、食事摂取量、摂食・嚥下の状況、食欲・食事の満足感、嗜好を踏まえた食事の調整や、姿勢、食具、食事の介助方法等の食事環境の整備等を実施すること。</a:t>
            </a: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▶次の点に十分注意すること。</a:t>
            </a: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a:t>
            </a:r>
            <a:r>
              <a:rPr lang="ja-JP" altLang="en-US" sz="2000" dirty="0">
                <a:solidFill>
                  <a:srgbClr val="FF0000"/>
                </a:solidFill>
                <a:latin typeface="メイリオ" panose="020B0604030504040204" pitchFamily="50" charset="-128"/>
                <a:ea typeface="メイリオ" panose="020B0604030504040204" pitchFamily="50" charset="-128"/>
              </a:rPr>
              <a:t>食事の観察を行った日付</a:t>
            </a:r>
            <a:r>
              <a:rPr lang="ja-JP" altLang="en-US" sz="2000" dirty="0">
                <a:latin typeface="メイリオ" panose="020B0604030504040204" pitchFamily="50" charset="-128"/>
                <a:ea typeface="メイリオ" panose="020B0604030504040204" pitchFamily="50" charset="-128"/>
              </a:rPr>
              <a:t>と</a:t>
            </a:r>
            <a:r>
              <a:rPr lang="ja-JP" altLang="en-US" sz="2000" dirty="0">
                <a:solidFill>
                  <a:srgbClr val="FF0000"/>
                </a:solidFill>
                <a:latin typeface="メイリオ" panose="020B0604030504040204" pitchFamily="50" charset="-128"/>
                <a:ea typeface="メイリオ" panose="020B0604030504040204" pitchFamily="50" charset="-128"/>
              </a:rPr>
              <a:t>食事の調整や食事環境の整備等を実施した場合の対応</a:t>
            </a:r>
            <a:r>
              <a:rPr lang="ja-JP" altLang="en-US" sz="2000" dirty="0">
                <a:latin typeface="メイリオ" panose="020B0604030504040204" pitchFamily="50" charset="-128"/>
                <a:ea typeface="メイリオ" panose="020B0604030504040204" pitchFamily="50" charset="-128"/>
              </a:rPr>
              <a:t>を記録すること（</a:t>
            </a:r>
            <a:r>
              <a:rPr lang="en-US" altLang="ja-JP" sz="2000" dirty="0">
                <a:latin typeface="メイリオ" panose="020B0604030504040204" pitchFamily="50" charset="-128"/>
                <a:ea typeface="メイリオ" panose="020B0604030504040204" pitchFamily="50" charset="-128"/>
              </a:rPr>
              <a:t>R6</a:t>
            </a:r>
            <a:r>
              <a:rPr lang="ja-JP" altLang="en-US" sz="2000" dirty="0">
                <a:latin typeface="メイリオ" panose="020B0604030504040204" pitchFamily="50" charset="-128"/>
                <a:ea typeface="メイリオ" panose="020B0604030504040204" pitchFamily="50" charset="-128"/>
              </a:rPr>
              <a:t>緑本</a:t>
            </a:r>
            <a:r>
              <a:rPr lang="en-US" altLang="ja-JP" sz="2000" dirty="0">
                <a:latin typeface="メイリオ" panose="020B0604030504040204" pitchFamily="50" charset="-128"/>
                <a:ea typeface="メイリオ" panose="020B0604030504040204" pitchFamily="50" charset="-128"/>
              </a:rPr>
              <a:t>P906</a:t>
            </a:r>
            <a:r>
              <a:rPr lang="ja-JP" altLang="en-US" sz="2000" dirty="0">
                <a:latin typeface="メイリオ" panose="020B0604030504040204" pitchFamily="50" charset="-128"/>
                <a:ea typeface="メイリオ" panose="020B0604030504040204" pitchFamily="50" charset="-128"/>
              </a:rPr>
              <a:t>参照）。</a:t>
            </a:r>
            <a:endParaRPr lang="en-US" altLang="ja-JP" sz="2000"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p:cNvSpPr txBox="1">
            <a:spLocks/>
          </p:cNvSpPr>
          <p:nvPr/>
        </p:nvSpPr>
        <p:spPr bwMode="auto">
          <a:xfrm>
            <a:off x="457200" y="188640"/>
            <a:ext cx="8229600" cy="922114"/>
          </a:xfrm>
          <a:prstGeom prst="rect">
            <a:avLst/>
          </a:prstGeom>
          <a:solidFill>
            <a:srgbClr val="0088EE"/>
          </a:solid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a:solidFill>
                  <a:schemeClr val="bg1"/>
                </a:solidFill>
                <a:latin typeface="メイリオ" panose="020B0604030504040204" pitchFamily="50" charset="-128"/>
                <a:ea typeface="メイリオ" panose="020B0604030504040204" pitchFamily="50" charset="-128"/>
              </a:rPr>
              <a:t>運営指導・監査の結果について（介護施設等）</a:t>
            </a:r>
            <a:br>
              <a:rPr lang="en-US" altLang="ja-JP" sz="2400" kern="0" dirty="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報酬に関するもの（２）</a:t>
            </a:r>
          </a:p>
        </p:txBody>
      </p:sp>
      <p:sp>
        <p:nvSpPr>
          <p:cNvPr id="5" name="テキスト ボックス 4"/>
          <p:cNvSpPr txBox="1"/>
          <p:nvPr/>
        </p:nvSpPr>
        <p:spPr>
          <a:xfrm>
            <a:off x="477888" y="5284300"/>
            <a:ext cx="8208912" cy="769441"/>
          </a:xfrm>
          <a:prstGeom prst="rect">
            <a:avLst/>
          </a:prstGeom>
          <a:noFill/>
          <a:ln>
            <a:solidFill>
              <a:schemeClr val="tx1"/>
            </a:solidFill>
            <a:prstDash val="dash"/>
          </a:ln>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（指摘事項）</a:t>
            </a:r>
          </a:p>
          <a:p>
            <a:pPr marL="342900" lvl="0" indent="-342900" eaLnBrk="0" fontAlgn="base" hangingPunct="0">
              <a:spcBef>
                <a:spcPct val="20000"/>
              </a:spcBef>
              <a:spcAft>
                <a:spcPct val="0"/>
              </a:spcAft>
              <a:buFont typeface="Wingdings" panose="05000000000000000000" pitchFamily="2" charset="2"/>
              <a:buChar char="l"/>
            </a:pPr>
            <a:r>
              <a:rPr lang="ja-JP" altLang="en-US" sz="2000" kern="0" dirty="0">
                <a:solidFill>
                  <a:srgbClr val="000000"/>
                </a:solidFill>
                <a:latin typeface="メイリオ" panose="020B0604030504040204" pitchFamily="50" charset="-128"/>
                <a:ea typeface="メイリオ" panose="020B0604030504040204" pitchFamily="50" charset="-128"/>
              </a:rPr>
              <a:t>記録上、食事の観察を実施していることが確認できなかった。</a:t>
            </a:r>
            <a:endParaRPr kumimoji="1" lang="en-US" altLang="ja-JP"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endParaRPr>
          </a:p>
        </p:txBody>
      </p:sp>
      <p:pic>
        <p:nvPicPr>
          <p:cNvPr id="2" name="録音したサウンド">
            <a:hlinkClick r:id="" action="ppaction://media"/>
            <a:extLst>
              <a:ext uri="{FF2B5EF4-FFF2-40B4-BE49-F238E27FC236}">
                <a16:creationId xmlns:a16="http://schemas.microsoft.com/office/drawing/2014/main" id="{9744F1BD-31F3-27D5-501B-58416F74E4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3088" y="5840451"/>
            <a:ext cx="609600" cy="609600"/>
          </a:xfrm>
          <a:prstGeom prst="rect">
            <a:avLst/>
          </a:prstGeom>
        </p:spPr>
      </p:pic>
    </p:spTree>
    <p:extLst>
      <p:ext uri="{BB962C8B-B14F-4D97-AF65-F5344CB8AC3E}">
        <p14:creationId xmlns:p14="http://schemas.microsoft.com/office/powerpoint/2010/main" val="1919169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7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344C6A-528E-0C89-94D6-E09A2374C95D}"/>
            </a:ext>
          </a:extLst>
        </p:cNvPr>
        <p:cNvGrpSpPr/>
        <p:nvPr/>
      </p:nvGrpSpPr>
      <p:grpSpPr>
        <a:xfrm>
          <a:off x="0" y="0"/>
          <a:ext cx="0" cy="0"/>
          <a:chOff x="0" y="0"/>
          <a:chExt cx="0" cy="0"/>
        </a:xfrm>
      </p:grpSpPr>
      <p:sp>
        <p:nvSpPr>
          <p:cNvPr id="8" name="コンテンツ プレースホルダー 3">
            <a:extLst>
              <a:ext uri="{FF2B5EF4-FFF2-40B4-BE49-F238E27FC236}">
                <a16:creationId xmlns:a16="http://schemas.microsoft.com/office/drawing/2014/main" id="{5F449EDC-1F8B-702B-31AB-4B3CC852224B}"/>
              </a:ext>
            </a:extLst>
          </p:cNvPr>
          <p:cNvSpPr>
            <a:spLocks noGrp="1"/>
          </p:cNvSpPr>
          <p:nvPr>
            <p:ph idx="1"/>
          </p:nvPr>
        </p:nvSpPr>
        <p:spPr>
          <a:xfrm>
            <a:off x="457199" y="1213554"/>
            <a:ext cx="8208912" cy="4501388"/>
          </a:xfrm>
        </p:spPr>
        <p:txBody>
          <a:bodyPr/>
          <a:lstStyle/>
          <a:p>
            <a:pPr marL="0" lvl="0" indent="0">
              <a:buClr>
                <a:srgbClr val="000000"/>
              </a:buClr>
              <a:buNone/>
            </a:pPr>
            <a:r>
              <a:rPr lang="ja-JP" altLang="en-US" sz="2000" b="1" dirty="0">
                <a:solidFill>
                  <a:srgbClr val="ED7D31"/>
                </a:solidFill>
                <a:latin typeface="メイリオ" panose="020B0604030504040204" pitchFamily="50" charset="-128"/>
                <a:ea typeface="メイリオ" panose="020B0604030504040204" pitchFamily="50" charset="-128"/>
              </a:rPr>
              <a:t>③ </a:t>
            </a:r>
            <a:r>
              <a:rPr lang="ja-JP" altLang="en-US" sz="2000" b="1" dirty="0">
                <a:solidFill>
                  <a:schemeClr val="accent2"/>
                </a:solidFill>
                <a:latin typeface="メイリオ" panose="020B0604030504040204" pitchFamily="50" charset="-128"/>
                <a:ea typeface="メイリオ" panose="020B0604030504040204" pitchFamily="50" charset="-128"/>
              </a:rPr>
              <a:t>科学的介護推進体制加算</a:t>
            </a:r>
            <a:r>
              <a:rPr lang="ja-JP" altLang="en-US" sz="2000" dirty="0">
                <a:latin typeface="メイリオ" panose="020B0604030504040204" pitchFamily="50" charset="-128"/>
                <a:ea typeface="メイリオ" panose="020B0604030504040204" pitchFamily="50" charset="-128"/>
              </a:rPr>
              <a:t>（各施設共通）</a:t>
            </a: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■利用者ごとの</a:t>
            </a:r>
            <a:r>
              <a:rPr lang="en-US" altLang="ja-JP" sz="2000" dirty="0">
                <a:latin typeface="メイリオ" panose="020B0604030504040204" pitchFamily="50" charset="-128"/>
                <a:ea typeface="メイリオ" panose="020B0604030504040204" pitchFamily="50" charset="-128"/>
              </a:rPr>
              <a:t>ADL</a:t>
            </a:r>
            <a:r>
              <a:rPr lang="ja-JP" altLang="en-US" sz="2000" dirty="0">
                <a:latin typeface="メイリオ" panose="020B0604030504040204" pitchFamily="50" charset="-128"/>
                <a:ea typeface="メイリオ" panose="020B0604030504040204" pitchFamily="50" charset="-128"/>
              </a:rPr>
              <a:t>値、栄養状態、口腔機能、認知症の状況その他の</a:t>
            </a: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　利用者の心身の状況等に係る</a:t>
            </a:r>
            <a:r>
              <a:rPr lang="ja-JP" altLang="en-US" sz="2000" dirty="0">
                <a:solidFill>
                  <a:srgbClr val="FF0000"/>
                </a:solidFill>
                <a:latin typeface="メイリオ" panose="020B0604030504040204" pitchFamily="50" charset="-128"/>
                <a:ea typeface="メイリオ" panose="020B0604030504040204" pitchFamily="50" charset="-128"/>
              </a:rPr>
              <a:t>基本的な情報を、厚生労働省（科学的</a:t>
            </a:r>
            <a:endParaRPr lang="en-US" altLang="ja-JP" sz="2000" dirty="0">
              <a:solidFill>
                <a:srgbClr val="FF0000"/>
              </a:solidFill>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solidFill>
                  <a:srgbClr val="FF0000"/>
                </a:solidFill>
                <a:latin typeface="メイリオ" panose="020B0604030504040204" pitchFamily="50" charset="-128"/>
                <a:ea typeface="メイリオ" panose="020B0604030504040204" pitchFamily="50" charset="-128"/>
              </a:rPr>
              <a:t>　介護情報システム（</a:t>
            </a:r>
            <a:r>
              <a:rPr lang="en-US" altLang="ja-JP" sz="2000" dirty="0">
                <a:solidFill>
                  <a:srgbClr val="FF0000"/>
                </a:solidFill>
                <a:latin typeface="メイリオ" panose="020B0604030504040204" pitchFamily="50" charset="-128"/>
                <a:ea typeface="メイリオ" panose="020B0604030504040204" pitchFamily="50" charset="-128"/>
              </a:rPr>
              <a:t>LIFE</a:t>
            </a:r>
            <a:r>
              <a:rPr lang="ja-JP" altLang="en-US" sz="2000" dirty="0">
                <a:solidFill>
                  <a:srgbClr val="FF0000"/>
                </a:solidFill>
                <a:latin typeface="メイリオ" panose="020B0604030504040204" pitchFamily="50" charset="-128"/>
                <a:ea typeface="メイリオ" panose="020B0604030504040204" pitchFamily="50" charset="-128"/>
              </a:rPr>
              <a:t>））へ提出</a:t>
            </a:r>
            <a:r>
              <a:rPr lang="ja-JP" altLang="en-US" sz="2000" dirty="0">
                <a:latin typeface="メイリオ" panose="020B0604030504040204" pitchFamily="50" charset="-128"/>
                <a:ea typeface="メイリオ" panose="020B0604030504040204" pitchFamily="50" charset="-128"/>
              </a:rPr>
              <a:t>した場合に算定するもの。</a:t>
            </a: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■必要に応じてサービス計画を見直すなど、</a:t>
            </a:r>
            <a:r>
              <a:rPr lang="en-US" altLang="ja-JP" sz="2000" dirty="0">
                <a:latin typeface="メイリオ" panose="020B0604030504040204" pitchFamily="50" charset="-128"/>
                <a:ea typeface="メイリオ" panose="020B0604030504040204" pitchFamily="50" charset="-128"/>
              </a:rPr>
              <a:t>LIFE</a:t>
            </a:r>
            <a:r>
              <a:rPr lang="ja-JP" altLang="en-US" sz="2000" dirty="0">
                <a:latin typeface="メイリオ" panose="020B0604030504040204" pitchFamily="50" charset="-128"/>
                <a:ea typeface="メイリオ" panose="020B0604030504040204" pitchFamily="50" charset="-128"/>
              </a:rPr>
              <a:t>への提出情報等を活</a:t>
            </a: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　用していること。</a:t>
            </a:r>
            <a:endParaRPr lang="en-US" altLang="ja-JP" sz="2000" dirty="0">
              <a:latin typeface="メイリオ" panose="020B0604030504040204" pitchFamily="50" charset="-128"/>
              <a:ea typeface="メイリオ" panose="020B0604030504040204" pitchFamily="50" charset="-128"/>
            </a:endParaRPr>
          </a:p>
          <a:p>
            <a:pPr marL="0" marR="0" lvl="0" indent="0" algn="l" defTabSz="914400" rtl="0" eaLnBrk="0" fontAlgn="base" latinLnBrk="0" hangingPunct="0">
              <a:lnSpc>
                <a:spcPct val="100000"/>
              </a:lnSpc>
              <a:spcBef>
                <a:spcPct val="20000"/>
              </a:spcBef>
              <a:spcAft>
                <a:spcPct val="0"/>
              </a:spcAft>
              <a:buClr>
                <a:srgbClr val="000000"/>
              </a:buClr>
              <a:buSzTx/>
              <a:buFontTx/>
              <a:buNone/>
              <a:tabLst/>
              <a:defRPr/>
            </a:pPr>
            <a:r>
              <a:rPr lang="ja-JP" altLang="en-US" sz="2000" dirty="0">
                <a:latin typeface="メイリオ" panose="020B0604030504040204" pitchFamily="50" charset="-128"/>
                <a:ea typeface="メイリオ" panose="020B0604030504040204" pitchFamily="50" charset="-128"/>
              </a:rPr>
              <a:t>■</a:t>
            </a:r>
            <a:r>
              <a:rPr lang="en-US" altLang="ja-JP" sz="2000" dirty="0">
                <a:latin typeface="メイリオ" panose="020B0604030504040204" pitchFamily="50" charset="-128"/>
                <a:ea typeface="メイリオ" panose="020B0604030504040204" pitchFamily="50" charset="-128"/>
              </a:rPr>
              <a:t>LIFE</a:t>
            </a:r>
            <a:r>
              <a:rPr lang="ja-JP" altLang="en-US" sz="2000" dirty="0">
                <a:latin typeface="メイリオ" panose="020B0604030504040204" pitchFamily="50" charset="-128"/>
                <a:ea typeface="メイリオ" panose="020B0604030504040204" pitchFamily="50" charset="-128"/>
              </a:rPr>
              <a:t>への提出情報、提出頻度等については、「</a:t>
            </a:r>
            <a:r>
              <a:rPr lang="ja-JP" altLang="en-US" sz="2000" b="1" dirty="0">
                <a:latin typeface="メイリオ" panose="020B0604030504040204" pitchFamily="50" charset="-128"/>
                <a:ea typeface="メイリオ" panose="020B0604030504040204" pitchFamily="50" charset="-128"/>
              </a:rPr>
              <a:t>科学的介護情報シ</a:t>
            </a:r>
            <a:endParaRPr lang="en-US" altLang="ja-JP" sz="2000" b="1" dirty="0">
              <a:latin typeface="メイリオ" panose="020B0604030504040204" pitchFamily="50" charset="-128"/>
              <a:ea typeface="メイリオ" panose="020B0604030504040204" pitchFamily="50" charset="-128"/>
            </a:endParaRPr>
          </a:p>
          <a:p>
            <a:pPr marL="0" marR="0" lvl="0" indent="0" algn="l" defTabSz="914400" rtl="0" eaLnBrk="0" fontAlgn="base" latinLnBrk="0" hangingPunct="0">
              <a:lnSpc>
                <a:spcPct val="100000"/>
              </a:lnSpc>
              <a:spcBef>
                <a:spcPct val="20000"/>
              </a:spcBef>
              <a:spcAft>
                <a:spcPct val="0"/>
              </a:spcAft>
              <a:buClr>
                <a:srgbClr val="000000"/>
              </a:buClr>
              <a:buSzTx/>
              <a:buFontTx/>
              <a:buNone/>
              <a:tabLst/>
              <a:defRPr/>
            </a:pPr>
            <a:r>
              <a:rPr lang="ja-JP" altLang="en-US" sz="2000" b="1" dirty="0">
                <a:latin typeface="メイリオ" panose="020B0604030504040204" pitchFamily="50" charset="-128"/>
                <a:ea typeface="メイリオ" panose="020B0604030504040204" pitchFamily="50" charset="-128"/>
              </a:rPr>
              <a:t>　ステム（</a:t>
            </a:r>
            <a:r>
              <a:rPr lang="en-US" altLang="ja-JP" sz="2000" b="1" dirty="0">
                <a:latin typeface="メイリオ" panose="020B0604030504040204" pitchFamily="50" charset="-128"/>
                <a:ea typeface="メイリオ" panose="020B0604030504040204" pitchFamily="50" charset="-128"/>
              </a:rPr>
              <a:t>LIFE</a:t>
            </a:r>
            <a:r>
              <a:rPr lang="ja-JP" altLang="en-US" sz="2000" b="1" dirty="0">
                <a:latin typeface="メイリオ" panose="020B0604030504040204" pitchFamily="50" charset="-128"/>
                <a:ea typeface="メイリオ" panose="020B0604030504040204" pitchFamily="50" charset="-128"/>
              </a:rPr>
              <a:t>）関連加算に関する基本的考え方並びに事務処理手順</a:t>
            </a:r>
            <a:endParaRPr lang="en-US" altLang="ja-JP" sz="2000" b="1" dirty="0">
              <a:latin typeface="メイリオ" panose="020B0604030504040204" pitchFamily="50" charset="-128"/>
              <a:ea typeface="メイリオ" panose="020B0604030504040204" pitchFamily="50" charset="-128"/>
            </a:endParaRPr>
          </a:p>
          <a:p>
            <a:pPr marL="0" marR="0" lvl="0" indent="0" algn="l" defTabSz="914400" rtl="0" eaLnBrk="0" fontAlgn="base" latinLnBrk="0" hangingPunct="0">
              <a:lnSpc>
                <a:spcPct val="100000"/>
              </a:lnSpc>
              <a:spcBef>
                <a:spcPct val="20000"/>
              </a:spcBef>
              <a:spcAft>
                <a:spcPct val="0"/>
              </a:spcAft>
              <a:buClr>
                <a:srgbClr val="000000"/>
              </a:buClr>
              <a:buSzTx/>
              <a:buFontTx/>
              <a:buNone/>
              <a:tabLst/>
              <a:defRPr/>
            </a:pPr>
            <a:r>
              <a:rPr lang="ja-JP" altLang="en-US" sz="2000" b="1" dirty="0">
                <a:latin typeface="メイリオ" panose="020B0604030504040204" pitchFamily="50" charset="-128"/>
                <a:ea typeface="メイリオ" panose="020B0604030504040204" pitchFamily="50" charset="-128"/>
              </a:rPr>
              <a:t>　例及び様式例の提示について</a:t>
            </a:r>
            <a:r>
              <a:rPr lang="ja-JP" altLang="en-US" sz="2000" dirty="0">
                <a:latin typeface="メイリオ" panose="020B0604030504040204" pitchFamily="50" charset="-128"/>
                <a:ea typeface="メイリオ" panose="020B0604030504040204" pitchFamily="50" charset="-128"/>
              </a:rPr>
              <a:t>」</a:t>
            </a:r>
            <a:r>
              <a:rPr kumimoji="1" lang="ja-JP" altLang="en-US" sz="16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a:t>
            </a:r>
            <a:r>
              <a:rPr kumimoji="1" lang="en-US" altLang="ja-JP" sz="16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R6</a:t>
            </a:r>
            <a:r>
              <a:rPr kumimoji="1" lang="ja-JP" altLang="en-US" sz="16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緑本</a:t>
            </a:r>
            <a:r>
              <a:rPr kumimoji="1" lang="en-US" altLang="ja-JP" sz="16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P875</a:t>
            </a:r>
            <a:r>
              <a:rPr kumimoji="1" lang="ja-JP" altLang="en-US" sz="16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a:t>
            </a: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を参照のこと。</a:t>
            </a:r>
            <a:endParaRPr kumimoji="1" lang="en-US" altLang="ja-JP" sz="16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lvl="0" indent="0">
              <a:buClr>
                <a:srgbClr val="000000"/>
              </a:buClr>
              <a:buNone/>
            </a:pPr>
            <a:endParaRPr lang="ja-JP" altLang="en-US" sz="2000" dirty="0">
              <a:latin typeface="メイリオ" panose="020B0604030504040204" pitchFamily="50" charset="-128"/>
              <a:ea typeface="メイリオ" panose="020B0604030504040204" pitchFamily="50" charset="-128"/>
            </a:endParaRPr>
          </a:p>
          <a:p>
            <a:pPr marL="0" lvl="0" indent="0">
              <a:buClr>
                <a:srgbClr val="000000"/>
              </a:buClr>
              <a:buNone/>
            </a:pPr>
            <a:endParaRPr lang="ja-JP" altLang="en-US" sz="2000" dirty="0">
              <a:latin typeface="メイリオ" panose="020B0604030504040204" pitchFamily="50" charset="-128"/>
              <a:ea typeface="メイリオ" panose="020B0604030504040204" pitchFamily="50" charset="-128"/>
            </a:endParaRPr>
          </a:p>
        </p:txBody>
      </p:sp>
      <p:sp>
        <p:nvSpPr>
          <p:cNvPr id="3" name="スライド番号プレースホルダー 2">
            <a:extLst>
              <a:ext uri="{FF2B5EF4-FFF2-40B4-BE49-F238E27FC236}">
                <a16:creationId xmlns:a16="http://schemas.microsoft.com/office/drawing/2014/main" id="{8543C7B2-C755-4799-C31C-2D2B9192E8D1}"/>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a:extLst>
              <a:ext uri="{FF2B5EF4-FFF2-40B4-BE49-F238E27FC236}">
                <a16:creationId xmlns:a16="http://schemas.microsoft.com/office/drawing/2014/main" id="{5168A78D-4550-C05E-BB0A-3C10B3A91A41}"/>
              </a:ext>
            </a:extLst>
          </p:cNvPr>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a:solidFill>
                  <a:schemeClr val="bg1"/>
                </a:solidFill>
                <a:latin typeface="メイリオ" panose="020B0604030504040204" pitchFamily="50" charset="-128"/>
                <a:ea typeface="メイリオ" panose="020B0604030504040204" pitchFamily="50" charset="-128"/>
              </a:rPr>
              <a:t>運営指導・監査の結果について（介護施設等）</a:t>
            </a:r>
            <a:br>
              <a:rPr lang="en-US" altLang="ja-JP" sz="2400" kern="0" dirty="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報酬に関するもの（３）</a:t>
            </a:r>
          </a:p>
        </p:txBody>
      </p:sp>
      <p:sp>
        <p:nvSpPr>
          <p:cNvPr id="5" name="テキスト ボックス 4">
            <a:extLst>
              <a:ext uri="{FF2B5EF4-FFF2-40B4-BE49-F238E27FC236}">
                <a16:creationId xmlns:a16="http://schemas.microsoft.com/office/drawing/2014/main" id="{E204756E-F30B-AFB6-3529-9D08CBCF9E84}"/>
              </a:ext>
            </a:extLst>
          </p:cNvPr>
          <p:cNvSpPr txBox="1"/>
          <p:nvPr/>
        </p:nvSpPr>
        <p:spPr>
          <a:xfrm>
            <a:off x="506638" y="5105837"/>
            <a:ext cx="8208912" cy="1077218"/>
          </a:xfrm>
          <a:prstGeom prst="rect">
            <a:avLst/>
          </a:prstGeom>
          <a:noFill/>
          <a:ln>
            <a:solidFill>
              <a:schemeClr val="tx1"/>
            </a:solidFill>
            <a:prstDash val="dash"/>
          </a:ln>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（指摘事項）</a:t>
            </a:r>
            <a:endParaRPr kumimoji="1" lang="en-US" altLang="ja-JP"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endParaRPr>
          </a:p>
          <a:p>
            <a:pPr marL="342900" marR="0" lvl="0" indent="-342900" algn="l" defTabSz="914400" rtl="0" eaLnBrk="0" fontAlgn="base" latinLnBrk="0" hangingPunct="0">
              <a:lnSpc>
                <a:spcPct val="100000"/>
              </a:lnSpc>
              <a:spcBef>
                <a:spcPct val="20000"/>
              </a:spcBef>
              <a:spcAft>
                <a:spcPct val="0"/>
              </a:spcAft>
              <a:buClrTx/>
              <a:buSzTx/>
              <a:buFont typeface="Wingdings" panose="05000000000000000000" pitchFamily="2" charset="2"/>
              <a:buChar char="l"/>
              <a:tabLst/>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少なくとも３月ごとに</a:t>
            </a:r>
            <a:r>
              <a:rPr kumimoji="1" lang="en-US" altLang="ja-JP"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LIFE</a:t>
            </a: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への情報の提出が必要であったが、</a:t>
            </a:r>
            <a:r>
              <a:rPr kumimoji="1" lang="ja-JP" altLang="en-US" sz="2000" b="0" i="0" u="none" strike="noStrike" kern="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rPr>
              <a:t>提出すべき月にできていなかった</a:t>
            </a: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a:t>
            </a:r>
          </a:p>
        </p:txBody>
      </p:sp>
      <p:pic>
        <p:nvPicPr>
          <p:cNvPr id="9" name="録音したサウンド">
            <a:hlinkClick r:id="" action="ppaction://media"/>
            <a:extLst>
              <a:ext uri="{FF2B5EF4-FFF2-40B4-BE49-F238E27FC236}">
                <a16:creationId xmlns:a16="http://schemas.microsoft.com/office/drawing/2014/main" id="{DD425015-ABFB-E368-7527-925283F0B10D}"/>
              </a:ext>
            </a:extLst>
          </p:cNvPr>
          <p:cNvPicPr>
            <a:picLocks noChangeAspect="1"/>
          </p:cNvPicPr>
          <p:nvPr>
            <a:audioFile r:link="rId2"/>
            <p:extLst>
              <p:ext uri="{DAA4B4D4-6D71-4841-9C94-3DE7FCFB9230}">
                <p14:media xmlns:p14="http://schemas.microsoft.com/office/powerpoint/2010/main" r:embed="rId1">
                  <p14:fade in="1000"/>
                </p14:media>
              </p:ext>
            </p:extLst>
          </p:nvPr>
        </p:nvPicPr>
        <p:blipFill>
          <a:blip r:embed="rId5"/>
          <a:stretch>
            <a:fillRect/>
          </a:stretch>
        </p:blipFill>
        <p:spPr>
          <a:xfrm>
            <a:off x="323850" y="5786229"/>
            <a:ext cx="609600" cy="609600"/>
          </a:xfrm>
          <a:prstGeom prst="rect">
            <a:avLst/>
          </a:prstGeom>
        </p:spPr>
      </p:pic>
    </p:spTree>
    <p:extLst>
      <p:ext uri="{BB962C8B-B14F-4D97-AF65-F5344CB8AC3E}">
        <p14:creationId xmlns:p14="http://schemas.microsoft.com/office/powerpoint/2010/main" val="3912456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44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3"/>
          <p:cNvSpPr>
            <a:spLocks noGrp="1"/>
          </p:cNvSpPr>
          <p:nvPr>
            <p:ph idx="1"/>
          </p:nvPr>
        </p:nvSpPr>
        <p:spPr>
          <a:xfrm>
            <a:off x="457200" y="1188979"/>
            <a:ext cx="8229600" cy="5336365"/>
          </a:xfrm>
        </p:spPr>
        <p:txBody>
          <a:bodyPr>
            <a:normAutofit/>
          </a:bodyPr>
          <a:lstStyle/>
          <a:p>
            <a:pPr marL="0" lvl="0" indent="0">
              <a:buClr>
                <a:srgbClr val="000000"/>
              </a:buClr>
              <a:buNone/>
            </a:pPr>
            <a:r>
              <a:rPr lang="ja-JP" altLang="en-US" sz="2000" b="1" dirty="0">
                <a:solidFill>
                  <a:schemeClr val="accent2"/>
                </a:solidFill>
                <a:latin typeface="メイリオ" panose="020B0604030504040204" pitchFamily="50" charset="-128"/>
                <a:ea typeface="メイリオ" panose="020B0604030504040204" pitchFamily="50" charset="-128"/>
              </a:rPr>
              <a:t>④ </a:t>
            </a:r>
            <a:r>
              <a:rPr lang="ja-JP" altLang="en-US" sz="2000" b="1" dirty="0">
                <a:solidFill>
                  <a:srgbClr val="ED7D31"/>
                </a:solidFill>
                <a:latin typeface="メイリオ" panose="020B0604030504040204" pitchFamily="50" charset="-128"/>
                <a:ea typeface="メイリオ" panose="020B0604030504040204" pitchFamily="50" charset="-128"/>
              </a:rPr>
              <a:t>サービス</a:t>
            </a:r>
            <a:r>
              <a:rPr lang="ja-JP" altLang="en-US" sz="2000" b="1" dirty="0">
                <a:solidFill>
                  <a:schemeClr val="accent2"/>
                </a:solidFill>
                <a:latin typeface="メイリオ" panose="020B0604030504040204" pitchFamily="50" charset="-128"/>
                <a:ea typeface="メイリオ" panose="020B0604030504040204" pitchFamily="50" charset="-128"/>
              </a:rPr>
              <a:t>提供体制強化加算</a:t>
            </a:r>
            <a:r>
              <a:rPr lang="ja-JP" altLang="en-US" sz="2000" dirty="0">
                <a:latin typeface="メイリオ" panose="020B0604030504040204" pitchFamily="50" charset="-128"/>
                <a:ea typeface="メイリオ" panose="020B0604030504040204" pitchFamily="50" charset="-128"/>
              </a:rPr>
              <a:t>（各施設共通）</a:t>
            </a:r>
            <a:endParaRPr lang="en-US" altLang="ja-JP" sz="16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■職員のうち、有資格者、勤続年数、常勤の者の割合が一定以上の場合等に算定するもの。</a:t>
            </a: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1000" dirty="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1000" dirty="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10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▶職員の割合は、前年度（３月を除く）の平均により算出するものであるが、</a:t>
            </a:r>
            <a:r>
              <a:rPr lang="ja-JP" altLang="en-US" sz="2000" dirty="0">
                <a:solidFill>
                  <a:srgbClr val="FF0000"/>
                </a:solidFill>
                <a:latin typeface="メイリオ" panose="020B0604030504040204" pitchFamily="50" charset="-128"/>
                <a:ea typeface="メイリオ" panose="020B0604030504040204" pitchFamily="50" charset="-128"/>
              </a:rPr>
              <a:t>介護職員としての勤務時間を確認し、</a:t>
            </a:r>
            <a:r>
              <a:rPr lang="ja-JP" altLang="en-US" sz="2000" dirty="0">
                <a:latin typeface="メイリオ" panose="020B0604030504040204" pitchFamily="50" charset="-128"/>
                <a:ea typeface="メイリオ" panose="020B0604030504040204" pitchFamily="50" charset="-128"/>
              </a:rPr>
              <a:t>介護福祉士資格の有無や勤続年数に誤りがないか等を十分に確認のうえ、算定すること。</a:t>
            </a: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また、算出の記録は適切に保管すること。</a:t>
            </a: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endParaRPr lang="ja-JP" altLang="en-US" sz="2000"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p:cNvSpPr txBox="1">
            <a:spLocks/>
          </p:cNvSpPr>
          <p:nvPr/>
        </p:nvSpPr>
        <p:spPr bwMode="auto">
          <a:xfrm>
            <a:off x="457200" y="188640"/>
            <a:ext cx="8229600" cy="922114"/>
          </a:xfrm>
          <a:prstGeom prst="rect">
            <a:avLst/>
          </a:prstGeom>
          <a:solidFill>
            <a:srgbClr val="0088EE"/>
          </a:solid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a:solidFill>
                  <a:schemeClr val="bg1"/>
                </a:solidFill>
                <a:latin typeface="メイリオ" panose="020B0604030504040204" pitchFamily="50" charset="-128"/>
                <a:ea typeface="メイリオ" panose="020B0604030504040204" pitchFamily="50" charset="-128"/>
              </a:rPr>
              <a:t>運営指導・監査の結果について（介護施設等）</a:t>
            </a:r>
            <a:br>
              <a:rPr lang="en-US" altLang="ja-JP" sz="2400" kern="0" dirty="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報酬に関するもの（４）</a:t>
            </a:r>
          </a:p>
        </p:txBody>
      </p:sp>
      <p:sp>
        <p:nvSpPr>
          <p:cNvPr id="5" name="テキスト ボックス 4"/>
          <p:cNvSpPr txBox="1"/>
          <p:nvPr/>
        </p:nvSpPr>
        <p:spPr>
          <a:xfrm>
            <a:off x="457200" y="2453348"/>
            <a:ext cx="8208912" cy="1951303"/>
          </a:xfrm>
          <a:prstGeom prst="rect">
            <a:avLst/>
          </a:prstGeom>
          <a:noFill/>
          <a:ln>
            <a:solidFill>
              <a:schemeClr val="tx1"/>
            </a:solidFill>
            <a:prstDash val="dash"/>
          </a:ln>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（指摘事項）</a:t>
            </a:r>
          </a:p>
          <a:p>
            <a:pPr marL="342900" indent="-342900" eaLnBrk="0" fontAlgn="base" hangingPunct="0">
              <a:spcBef>
                <a:spcPct val="20000"/>
              </a:spcBef>
              <a:spcAft>
                <a:spcPct val="0"/>
              </a:spcAft>
              <a:buFont typeface="Wingdings" panose="05000000000000000000" pitchFamily="2" charset="2"/>
              <a:buChar char="l"/>
            </a:pPr>
            <a:r>
              <a:rPr lang="ja-JP" altLang="en-US" kern="0" dirty="0">
                <a:solidFill>
                  <a:srgbClr val="000000"/>
                </a:solidFill>
                <a:latin typeface="メイリオ" panose="020B0604030504040204" pitchFamily="50" charset="-128"/>
                <a:ea typeface="メイリオ" panose="020B0604030504040204" pitchFamily="50" charset="-128"/>
              </a:rPr>
              <a:t>勤務実績が必要な要件を満たさないにもかかわらず、当加算を算定していた。</a:t>
            </a:r>
            <a:endParaRPr kumimoji="1" lang="en-US" altLang="ja-JP"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endParaRPr>
          </a:p>
          <a:p>
            <a:pPr marL="342900" lvl="0" indent="-342900" eaLnBrk="0" fontAlgn="base" hangingPunct="0">
              <a:spcBef>
                <a:spcPct val="20000"/>
              </a:spcBef>
              <a:spcAft>
                <a:spcPct val="0"/>
              </a:spcAft>
              <a:buFont typeface="Wingdings" panose="05000000000000000000" pitchFamily="2" charset="2"/>
              <a:buChar char="l"/>
            </a:pPr>
            <a:r>
              <a:rPr kumimoji="1" lang="ja-JP" altLang="en-US"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機能訓練指導員等と兼務している介護職員について、機能訓練指導員の勤務時間が算入されていた。</a:t>
            </a:r>
            <a:endParaRPr kumimoji="1" lang="en-US" altLang="ja-JP"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endParaRPr>
          </a:p>
          <a:p>
            <a:pPr marL="342900" indent="-342900" eaLnBrk="0" fontAlgn="base" hangingPunct="0">
              <a:spcBef>
                <a:spcPct val="20000"/>
              </a:spcBef>
              <a:spcAft>
                <a:spcPct val="0"/>
              </a:spcAft>
              <a:buFont typeface="Wingdings" panose="05000000000000000000" pitchFamily="2" charset="2"/>
              <a:buChar char="l"/>
            </a:pPr>
            <a:r>
              <a:rPr lang="ja-JP" altLang="en-US" kern="0" dirty="0">
                <a:solidFill>
                  <a:srgbClr val="000000"/>
                </a:solidFill>
                <a:latin typeface="メイリオ" panose="020B0604030504040204" pitchFamily="50" charset="-128"/>
                <a:ea typeface="メイリオ" panose="020B0604030504040204" pitchFamily="50" charset="-128"/>
              </a:rPr>
              <a:t>算定の要件を満たしていることを確認できる記録が残っていなかった。</a:t>
            </a:r>
            <a:endParaRPr lang="en-US" altLang="ja-JP" kern="0" dirty="0">
              <a:solidFill>
                <a:srgbClr val="000000"/>
              </a:solidFill>
              <a:latin typeface="メイリオ" panose="020B0604030504040204" pitchFamily="50" charset="-128"/>
              <a:ea typeface="メイリオ" panose="020B0604030504040204" pitchFamily="50" charset="-128"/>
            </a:endParaRPr>
          </a:p>
        </p:txBody>
      </p:sp>
      <p:pic>
        <p:nvPicPr>
          <p:cNvPr id="9" name="録音したサウンド">
            <a:hlinkClick r:id="" action="ppaction://media"/>
            <a:extLst>
              <a:ext uri="{FF2B5EF4-FFF2-40B4-BE49-F238E27FC236}">
                <a16:creationId xmlns:a16="http://schemas.microsoft.com/office/drawing/2014/main" id="{A4B9BA0E-4B26-77AA-A257-B4A0309F178F}"/>
              </a:ext>
            </a:extLst>
          </p:cNvPr>
          <p:cNvPicPr>
            <a:picLocks noChangeAspect="1"/>
          </p:cNvPicPr>
          <p:nvPr>
            <a:audioFile r:link="rId2"/>
            <p:extLst>
              <p:ext uri="{DAA4B4D4-6D71-4841-9C94-3DE7FCFB9230}">
                <p14:media xmlns:p14="http://schemas.microsoft.com/office/powerpoint/2010/main" r:embed="rId1">
                  <p14:fade in="1000"/>
                </p14:media>
              </p:ext>
            </p:extLst>
          </p:nvPr>
        </p:nvPicPr>
        <p:blipFill>
          <a:blip r:embed="rId5"/>
          <a:stretch>
            <a:fillRect/>
          </a:stretch>
        </p:blipFill>
        <p:spPr>
          <a:xfrm>
            <a:off x="152400" y="5746751"/>
            <a:ext cx="609600" cy="609600"/>
          </a:xfrm>
          <a:prstGeom prst="rect">
            <a:avLst/>
          </a:prstGeom>
        </p:spPr>
      </p:pic>
    </p:spTree>
    <p:extLst>
      <p:ext uri="{BB962C8B-B14F-4D97-AF65-F5344CB8AC3E}">
        <p14:creationId xmlns:p14="http://schemas.microsoft.com/office/powerpoint/2010/main" val="3349250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83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3"/>
          <p:cNvSpPr>
            <a:spLocks noGrp="1"/>
          </p:cNvSpPr>
          <p:nvPr>
            <p:ph idx="1"/>
          </p:nvPr>
        </p:nvSpPr>
        <p:spPr>
          <a:xfrm>
            <a:off x="457200" y="1188979"/>
            <a:ext cx="8229600" cy="5408373"/>
          </a:xfrm>
        </p:spPr>
        <p:txBody>
          <a:bodyPr/>
          <a:lstStyle/>
          <a:p>
            <a:pPr marL="0" lvl="0" indent="0">
              <a:buNone/>
            </a:pPr>
            <a:r>
              <a:rPr lang="ja-JP" altLang="en-US" sz="2400" dirty="0">
                <a:solidFill>
                  <a:srgbClr val="292929"/>
                </a:solidFill>
                <a:latin typeface="メイリオ" panose="020B0604030504040204" pitchFamily="50" charset="-128"/>
                <a:ea typeface="メイリオ" panose="020B0604030504040204" pitchFamily="50" charset="-128"/>
              </a:rPr>
              <a:t>２　</a:t>
            </a:r>
            <a:r>
              <a:rPr lang="en-US" altLang="ja-JP" sz="2400" dirty="0">
                <a:solidFill>
                  <a:srgbClr val="292929"/>
                </a:solidFill>
                <a:latin typeface="メイリオ" panose="020B0604030504040204" pitchFamily="50" charset="-128"/>
                <a:ea typeface="メイリオ" panose="020B0604030504040204" pitchFamily="50" charset="-128"/>
              </a:rPr>
              <a:t>【</a:t>
            </a:r>
            <a:r>
              <a:rPr lang="ja-JP" altLang="en-US" sz="2400" dirty="0">
                <a:solidFill>
                  <a:srgbClr val="292929"/>
                </a:solidFill>
                <a:latin typeface="メイリオ" panose="020B0604030504040204" pitchFamily="50" charset="-128"/>
                <a:ea typeface="メイリオ" panose="020B0604030504040204" pitchFamily="50" charset="-128"/>
              </a:rPr>
              <a:t>各施設サービス</a:t>
            </a:r>
            <a:r>
              <a:rPr lang="en-US" altLang="ja-JP" sz="2400" dirty="0">
                <a:solidFill>
                  <a:srgbClr val="292929"/>
                </a:solidFill>
                <a:latin typeface="メイリオ" panose="020B0604030504040204" pitchFamily="50" charset="-128"/>
                <a:ea typeface="メイリオ" panose="020B0604030504040204" pitchFamily="50" charset="-128"/>
              </a:rPr>
              <a:t>】</a:t>
            </a:r>
          </a:p>
          <a:p>
            <a:pPr marL="0" indent="0">
              <a:buNone/>
            </a:pPr>
            <a:r>
              <a:rPr lang="ja-JP" altLang="en-US" sz="2000" dirty="0">
                <a:solidFill>
                  <a:srgbClr val="292929"/>
                </a:solidFill>
                <a:latin typeface="メイリオ" panose="020B0604030504040204" pitchFamily="50" charset="-128"/>
                <a:ea typeface="メイリオ" panose="020B0604030504040204" pitchFamily="50" charset="-128"/>
              </a:rPr>
              <a:t>（１）介護老人福祉施設、短期入所生活介護</a:t>
            </a:r>
            <a:endParaRPr lang="en-US" altLang="ja-JP" sz="2000" dirty="0">
              <a:solidFill>
                <a:srgbClr val="292929"/>
              </a:solidFill>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b="1" dirty="0">
                <a:solidFill>
                  <a:srgbClr val="ED7D31"/>
                </a:solidFill>
                <a:latin typeface="メイリオ" panose="020B0604030504040204" pitchFamily="50" charset="-128"/>
                <a:ea typeface="メイリオ" panose="020B0604030504040204" pitchFamily="50" charset="-128"/>
              </a:rPr>
              <a:t>① </a:t>
            </a:r>
            <a:r>
              <a:rPr lang="ja-JP" altLang="en-US" sz="2000" b="1" dirty="0">
                <a:solidFill>
                  <a:schemeClr val="accent2"/>
                </a:solidFill>
                <a:latin typeface="メイリオ" panose="020B0604030504040204" pitchFamily="50" charset="-128"/>
                <a:ea typeface="メイリオ" panose="020B0604030504040204" pitchFamily="50" charset="-128"/>
              </a:rPr>
              <a:t>夜勤職員配置加算</a:t>
            </a:r>
            <a:r>
              <a:rPr lang="ja-JP" altLang="en-US" sz="1600" dirty="0">
                <a:latin typeface="メイリオ" panose="020B0604030504040204" pitchFamily="50" charset="-128"/>
                <a:ea typeface="メイリオ" panose="020B0604030504040204" pitchFamily="50" charset="-128"/>
              </a:rPr>
              <a:t>（</a:t>
            </a:r>
            <a:r>
              <a:rPr lang="en-US" altLang="ja-JP" sz="1600" dirty="0">
                <a:latin typeface="メイリオ" panose="020B0604030504040204" pitchFamily="50" charset="-128"/>
                <a:ea typeface="メイリオ" panose="020B0604030504040204" pitchFamily="50" charset="-128"/>
              </a:rPr>
              <a:t>R6</a:t>
            </a:r>
            <a:r>
              <a:rPr lang="ja-JP" altLang="en-US" sz="1600" dirty="0">
                <a:latin typeface="メイリオ" panose="020B0604030504040204" pitchFamily="50" charset="-128"/>
                <a:ea typeface="メイリオ" panose="020B0604030504040204" pitchFamily="50" charset="-128"/>
              </a:rPr>
              <a:t>青本</a:t>
            </a:r>
            <a:r>
              <a:rPr lang="en-US" altLang="ja-JP" sz="1600" dirty="0">
                <a:latin typeface="メイリオ" panose="020B0604030504040204" pitchFamily="50" charset="-128"/>
                <a:ea typeface="メイリオ" panose="020B0604030504040204" pitchFamily="50" charset="-128"/>
              </a:rPr>
              <a:t>P356</a:t>
            </a:r>
            <a:r>
              <a:rPr lang="ja-JP" altLang="en-US" sz="1600" dirty="0" err="1">
                <a:latin typeface="メイリオ" panose="020B0604030504040204" pitchFamily="50" charset="-128"/>
                <a:ea typeface="メイリオ" panose="020B0604030504040204" pitchFamily="50" charset="-128"/>
              </a:rPr>
              <a:t>、</a:t>
            </a:r>
            <a:r>
              <a:rPr lang="en-US" altLang="ja-JP" sz="1600" dirty="0">
                <a:latin typeface="メイリオ" panose="020B0604030504040204" pitchFamily="50" charset="-128"/>
                <a:ea typeface="メイリオ" panose="020B0604030504040204" pitchFamily="50" charset="-128"/>
              </a:rPr>
              <a:t>888</a:t>
            </a:r>
            <a:r>
              <a:rPr lang="ja-JP" altLang="en-US" sz="1600" dirty="0">
                <a:latin typeface="メイリオ" panose="020B0604030504040204" pitchFamily="50" charset="-128"/>
                <a:ea typeface="メイリオ" panose="020B0604030504040204" pitchFamily="50" charset="-128"/>
              </a:rPr>
              <a:t>等参照）</a:t>
            </a:r>
            <a:endParaRPr lang="en-US" altLang="ja-JP" sz="16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 夜勤を行う介護職員又は看護職員の数が、最低基準を１以上上回っている場合に算定するもの。</a:t>
            </a: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▶次の点に注意すること。</a:t>
            </a: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・夜勤を行う職員の数は、歴月ごとに夜勤時間帯（</a:t>
            </a:r>
            <a:r>
              <a:rPr lang="ja-JP" altLang="en-US" sz="2000" dirty="0">
                <a:solidFill>
                  <a:srgbClr val="FF0000"/>
                </a:solidFill>
                <a:latin typeface="メイリオ" panose="020B0604030504040204" pitchFamily="50" charset="-128"/>
                <a:ea typeface="メイリオ" panose="020B0604030504040204" pitchFamily="50" charset="-128"/>
              </a:rPr>
              <a:t>午後</a:t>
            </a:r>
            <a:r>
              <a:rPr lang="en-US" altLang="ja-JP" sz="2000" dirty="0">
                <a:solidFill>
                  <a:srgbClr val="FF0000"/>
                </a:solidFill>
                <a:latin typeface="メイリオ" panose="020B0604030504040204" pitchFamily="50" charset="-128"/>
                <a:ea typeface="メイリオ" panose="020B0604030504040204" pitchFamily="50" charset="-128"/>
              </a:rPr>
              <a:t>10</a:t>
            </a:r>
            <a:r>
              <a:rPr lang="ja-JP" altLang="en-US" sz="2000" dirty="0">
                <a:solidFill>
                  <a:srgbClr val="FF0000"/>
                </a:solidFill>
                <a:latin typeface="メイリオ" panose="020B0604030504040204" pitchFamily="50" charset="-128"/>
                <a:ea typeface="メイリオ" panose="020B0604030504040204" pitchFamily="50" charset="-128"/>
              </a:rPr>
              <a:t>時から翌日午前５時までの時間を含めた連続する</a:t>
            </a:r>
            <a:r>
              <a:rPr lang="en-US" altLang="ja-JP" sz="2000" dirty="0">
                <a:solidFill>
                  <a:srgbClr val="FF0000"/>
                </a:solidFill>
                <a:latin typeface="メイリオ" panose="020B0604030504040204" pitchFamily="50" charset="-128"/>
                <a:ea typeface="メイリオ" panose="020B0604030504040204" pitchFamily="50" charset="-128"/>
              </a:rPr>
              <a:t>16</a:t>
            </a:r>
            <a:r>
              <a:rPr lang="ja-JP" altLang="en-US" sz="2000" dirty="0">
                <a:solidFill>
                  <a:srgbClr val="FF0000"/>
                </a:solidFill>
                <a:latin typeface="メイリオ" panose="020B0604030504040204" pitchFamily="50" charset="-128"/>
                <a:ea typeface="メイリオ" panose="020B0604030504040204" pitchFamily="50" charset="-128"/>
              </a:rPr>
              <a:t>時間をいう。</a:t>
            </a:r>
            <a:r>
              <a:rPr lang="ja-JP" altLang="en-US" sz="2000" dirty="0">
                <a:latin typeface="メイリオ" panose="020B0604030504040204" pitchFamily="50" charset="-128"/>
                <a:ea typeface="メイリオ" panose="020B0604030504040204" pitchFamily="50" charset="-128"/>
              </a:rPr>
              <a:t>）における延夜勤時間数を、当該月の日数に</a:t>
            </a:r>
            <a:r>
              <a:rPr lang="en-US" altLang="ja-JP" sz="2000" dirty="0">
                <a:latin typeface="メイリオ" panose="020B0604030504040204" pitchFamily="50" charset="-128"/>
                <a:ea typeface="メイリオ" panose="020B0604030504040204" pitchFamily="50" charset="-128"/>
              </a:rPr>
              <a:t>16</a:t>
            </a:r>
            <a:r>
              <a:rPr lang="ja-JP" altLang="en-US" sz="2000" dirty="0">
                <a:latin typeface="メイリオ" panose="020B0604030504040204" pitchFamily="50" charset="-128"/>
                <a:ea typeface="メイリオ" panose="020B0604030504040204" pitchFamily="50" charset="-128"/>
              </a:rPr>
              <a:t>を乗じて得た数で除することによって算定し、小数点第３位以下は切り捨てること。</a:t>
            </a: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endParaRPr lang="ja-JP" altLang="en-US" sz="2000"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a:solidFill>
                  <a:schemeClr val="bg1"/>
                </a:solidFill>
                <a:latin typeface="メイリオ" panose="020B0604030504040204" pitchFamily="50" charset="-128"/>
                <a:ea typeface="メイリオ" panose="020B0604030504040204" pitchFamily="50" charset="-128"/>
              </a:rPr>
              <a:t>運営指導・監査の結果について（介護施設等）</a:t>
            </a:r>
            <a:br>
              <a:rPr lang="en-US" altLang="ja-JP" sz="2400" kern="0" dirty="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報酬に関するもの（５）</a:t>
            </a:r>
          </a:p>
        </p:txBody>
      </p:sp>
      <p:sp>
        <p:nvSpPr>
          <p:cNvPr id="5" name="テキスト ボックス 4"/>
          <p:cNvSpPr txBox="1"/>
          <p:nvPr/>
        </p:nvSpPr>
        <p:spPr>
          <a:xfrm>
            <a:off x="457200" y="3195045"/>
            <a:ext cx="8208912" cy="1077218"/>
          </a:xfrm>
          <a:prstGeom prst="rect">
            <a:avLst/>
          </a:prstGeom>
          <a:noFill/>
          <a:ln>
            <a:solidFill>
              <a:schemeClr val="tx1"/>
            </a:solidFill>
            <a:prstDash val="dash"/>
          </a:ln>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（指摘事項）</a:t>
            </a:r>
          </a:p>
          <a:p>
            <a:pPr marL="342900" indent="-342900">
              <a:spcBef>
                <a:spcPct val="20000"/>
              </a:spcBef>
              <a:buFont typeface="Wingdings" panose="05000000000000000000" pitchFamily="2" charset="2"/>
              <a:buChar char="l"/>
            </a:pPr>
            <a:r>
              <a:rPr lang="ja-JP" altLang="en-US" sz="2000" dirty="0">
                <a:latin typeface="メイリオ" panose="020B0604030504040204" pitchFamily="50" charset="-128"/>
                <a:ea typeface="メイリオ" panose="020B0604030504040204" pitchFamily="50" charset="-128"/>
              </a:rPr>
              <a:t>夜勤を行う職員の数に、</a:t>
            </a:r>
            <a:r>
              <a:rPr lang="ja-JP" altLang="en-US" sz="2000" dirty="0">
                <a:solidFill>
                  <a:srgbClr val="FF0000"/>
                </a:solidFill>
                <a:latin typeface="メイリオ" panose="020B0604030504040204" pitchFamily="50" charset="-128"/>
                <a:ea typeface="メイリオ" panose="020B0604030504040204" pitchFamily="50" charset="-128"/>
              </a:rPr>
              <a:t>生活相談員や機能訓練指導員としての勤務時間</a:t>
            </a:r>
            <a:r>
              <a:rPr lang="ja-JP" altLang="en-US" sz="2000" dirty="0">
                <a:latin typeface="メイリオ" panose="020B0604030504040204" pitchFamily="50" charset="-128"/>
                <a:ea typeface="メイリオ" panose="020B0604030504040204" pitchFamily="50" charset="-128"/>
              </a:rPr>
              <a:t>を含んでいた。</a:t>
            </a:r>
            <a:endParaRPr kumimoji="1" lang="en-US" altLang="ja-JP"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endParaRPr>
          </a:p>
        </p:txBody>
      </p:sp>
      <p:pic>
        <p:nvPicPr>
          <p:cNvPr id="4" name="録音したサウンド">
            <a:hlinkClick r:id="" action="ppaction://media"/>
            <a:extLst>
              <a:ext uri="{FF2B5EF4-FFF2-40B4-BE49-F238E27FC236}">
                <a16:creationId xmlns:a16="http://schemas.microsoft.com/office/drawing/2014/main" id="{26D0781C-A56B-1DC4-35D3-865B4625CEE1}"/>
              </a:ext>
            </a:extLst>
          </p:cNvPr>
          <p:cNvPicPr>
            <a:picLocks noChangeAspect="1"/>
          </p:cNvPicPr>
          <p:nvPr>
            <a:audioFile r:link="rId2"/>
            <p:extLst>
              <p:ext uri="{DAA4B4D4-6D71-4841-9C94-3DE7FCFB9230}">
                <p14:media xmlns:p14="http://schemas.microsoft.com/office/powerpoint/2010/main" r:embed="rId1">
                  <p14:fade in="1000"/>
                </p14:media>
              </p:ext>
            </p:extLst>
          </p:nvPr>
        </p:nvPicPr>
        <p:blipFill>
          <a:blip r:embed="rId5"/>
          <a:stretch>
            <a:fillRect/>
          </a:stretch>
        </p:blipFill>
        <p:spPr>
          <a:xfrm>
            <a:off x="46941" y="5745014"/>
            <a:ext cx="609600" cy="609600"/>
          </a:xfrm>
          <a:prstGeom prst="rect">
            <a:avLst/>
          </a:prstGeom>
        </p:spPr>
      </p:pic>
    </p:spTree>
    <p:extLst>
      <p:ext uri="{BB962C8B-B14F-4D97-AF65-F5344CB8AC3E}">
        <p14:creationId xmlns:p14="http://schemas.microsoft.com/office/powerpoint/2010/main" val="2641001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54D6D-315D-63E8-EE36-7AC579FA4E3D}"/>
            </a:ext>
          </a:extLst>
        </p:cNvPr>
        <p:cNvGrpSpPr/>
        <p:nvPr/>
      </p:nvGrpSpPr>
      <p:grpSpPr>
        <a:xfrm>
          <a:off x="0" y="0"/>
          <a:ext cx="0" cy="0"/>
          <a:chOff x="0" y="0"/>
          <a:chExt cx="0" cy="0"/>
        </a:xfrm>
      </p:grpSpPr>
      <p:sp>
        <p:nvSpPr>
          <p:cNvPr id="8" name="コンテンツ プレースホルダー 3">
            <a:extLst>
              <a:ext uri="{FF2B5EF4-FFF2-40B4-BE49-F238E27FC236}">
                <a16:creationId xmlns:a16="http://schemas.microsoft.com/office/drawing/2014/main" id="{78D14A5B-51DF-FDFB-6753-AA674DF6A41E}"/>
              </a:ext>
            </a:extLst>
          </p:cNvPr>
          <p:cNvSpPr>
            <a:spLocks noGrp="1"/>
          </p:cNvSpPr>
          <p:nvPr>
            <p:ph idx="1"/>
          </p:nvPr>
        </p:nvSpPr>
        <p:spPr>
          <a:xfrm>
            <a:off x="457200" y="1188979"/>
            <a:ext cx="8229600" cy="5408373"/>
          </a:xfrm>
        </p:spPr>
        <p:txBody>
          <a:bodyPr/>
          <a:lstStyle/>
          <a:p>
            <a:pPr marL="0" indent="0">
              <a:buNone/>
            </a:pPr>
            <a:r>
              <a:rPr lang="ja-JP" altLang="en-US" sz="2000" dirty="0">
                <a:latin typeface="メイリオ" panose="020B0604030504040204" pitchFamily="50" charset="-128"/>
                <a:ea typeface="メイリオ" panose="020B0604030504040204" pitchFamily="50" charset="-128"/>
              </a:rPr>
              <a:t>（１）介護老人福祉施設、短期入所生活介護</a:t>
            </a: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b="1" dirty="0">
                <a:solidFill>
                  <a:srgbClr val="ED7D31"/>
                </a:solidFill>
                <a:latin typeface="メイリオ" panose="020B0604030504040204" pitchFamily="50" charset="-128"/>
                <a:ea typeface="メイリオ" panose="020B0604030504040204" pitchFamily="50" charset="-128"/>
              </a:rPr>
              <a:t>② 看護体制加算</a:t>
            </a:r>
            <a:r>
              <a:rPr lang="en-US" altLang="ja-JP" sz="2000" b="1" dirty="0">
                <a:solidFill>
                  <a:srgbClr val="ED7D31"/>
                </a:solidFill>
                <a:latin typeface="メイリオ" panose="020B0604030504040204" pitchFamily="50" charset="-128"/>
                <a:ea typeface="メイリオ" panose="020B0604030504040204" pitchFamily="50" charset="-128"/>
              </a:rPr>
              <a:t>Ⅰ</a:t>
            </a:r>
            <a:r>
              <a:rPr lang="ja-JP" altLang="en-US" sz="1600" dirty="0">
                <a:latin typeface="メイリオ" panose="020B0604030504040204" pitchFamily="50" charset="-128"/>
                <a:ea typeface="メイリオ" panose="020B0604030504040204" pitchFamily="50" charset="-128"/>
              </a:rPr>
              <a:t>（</a:t>
            </a:r>
            <a:r>
              <a:rPr lang="en-US" altLang="ja-JP" sz="1600" dirty="0">
                <a:latin typeface="メイリオ" panose="020B0604030504040204" pitchFamily="50" charset="-128"/>
                <a:ea typeface="メイリオ" panose="020B0604030504040204" pitchFamily="50" charset="-128"/>
              </a:rPr>
              <a:t>R6</a:t>
            </a:r>
            <a:r>
              <a:rPr lang="ja-JP" altLang="en-US" sz="1600" dirty="0">
                <a:latin typeface="メイリオ" panose="020B0604030504040204" pitchFamily="50" charset="-128"/>
                <a:ea typeface="メイリオ" panose="020B0604030504040204" pitchFamily="50" charset="-128"/>
              </a:rPr>
              <a:t>青本</a:t>
            </a:r>
            <a:r>
              <a:rPr lang="en-US" altLang="ja-JP" sz="1600" dirty="0">
                <a:latin typeface="メイリオ" panose="020B0604030504040204" pitchFamily="50" charset="-128"/>
                <a:ea typeface="メイリオ" panose="020B0604030504040204" pitchFamily="50" charset="-128"/>
              </a:rPr>
              <a:t>P350</a:t>
            </a:r>
            <a:r>
              <a:rPr lang="ja-JP" altLang="en-US" sz="1600" dirty="0" err="1">
                <a:latin typeface="メイリオ" panose="020B0604030504040204" pitchFamily="50" charset="-128"/>
                <a:ea typeface="メイリオ" panose="020B0604030504040204" pitchFamily="50" charset="-128"/>
              </a:rPr>
              <a:t>、</a:t>
            </a:r>
            <a:r>
              <a:rPr lang="en-US" altLang="ja-JP" sz="1600" dirty="0">
                <a:latin typeface="メイリオ" panose="020B0604030504040204" pitchFamily="50" charset="-128"/>
                <a:ea typeface="メイリオ" panose="020B0604030504040204" pitchFamily="50" charset="-128"/>
              </a:rPr>
              <a:t>886</a:t>
            </a:r>
            <a:r>
              <a:rPr lang="ja-JP" altLang="en-US" sz="1600" dirty="0">
                <a:latin typeface="メイリオ" panose="020B0604030504040204" pitchFamily="50" charset="-128"/>
                <a:ea typeface="メイリオ" panose="020B0604030504040204" pitchFamily="50" charset="-128"/>
              </a:rPr>
              <a:t>等参照）</a:t>
            </a:r>
            <a:endParaRPr lang="en-US" altLang="ja-JP" sz="16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a:t>
            </a:r>
            <a:r>
              <a:rPr lang="ja-JP" altLang="en-US" sz="2000" dirty="0">
                <a:solidFill>
                  <a:srgbClr val="FF0000"/>
                </a:solidFill>
                <a:latin typeface="メイリオ" panose="020B0604030504040204" pitchFamily="50" charset="-128"/>
                <a:ea typeface="メイリオ" panose="020B0604030504040204" pitchFamily="50" charset="-128"/>
              </a:rPr>
              <a:t>常勤の看護師を</a:t>
            </a:r>
            <a:r>
              <a:rPr lang="en-US" altLang="ja-JP" sz="2000" dirty="0">
                <a:solidFill>
                  <a:srgbClr val="FF0000"/>
                </a:solidFill>
                <a:latin typeface="メイリオ" panose="020B0604030504040204" pitchFamily="50" charset="-128"/>
                <a:ea typeface="メイリオ" panose="020B0604030504040204" pitchFamily="50" charset="-128"/>
              </a:rPr>
              <a:t>1</a:t>
            </a:r>
            <a:r>
              <a:rPr lang="ja-JP" altLang="en-US" sz="2000" dirty="0">
                <a:solidFill>
                  <a:srgbClr val="FF0000"/>
                </a:solidFill>
                <a:latin typeface="メイリオ" panose="020B0604030504040204" pitchFamily="50" charset="-128"/>
                <a:ea typeface="メイリオ" panose="020B0604030504040204" pitchFamily="50" charset="-128"/>
              </a:rPr>
              <a:t>名以上配置</a:t>
            </a:r>
            <a:r>
              <a:rPr lang="ja-JP" altLang="en-US" sz="2000" dirty="0">
                <a:latin typeface="メイリオ" panose="020B0604030504040204" pitchFamily="50" charset="-128"/>
                <a:ea typeface="メイリオ" panose="020B0604030504040204" pitchFamily="50" charset="-128"/>
              </a:rPr>
              <a:t>していること。</a:t>
            </a: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▶次の点に注意すること。</a:t>
            </a: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・本体施設と併設短期の両方で算定する場合、本体施設と併設短期のそれぞれを担当する常勤の看護師が必要（</a:t>
            </a:r>
            <a:r>
              <a:rPr lang="en-US" altLang="ja-JP" sz="2000" dirty="0">
                <a:latin typeface="メイリオ" panose="020B0604030504040204" pitchFamily="50" charset="-128"/>
                <a:ea typeface="メイリオ" panose="020B0604030504040204" pitchFamily="50" charset="-128"/>
              </a:rPr>
              <a:t>R6</a:t>
            </a:r>
            <a:r>
              <a:rPr lang="ja-JP" altLang="en-US" sz="2000" dirty="0">
                <a:latin typeface="メイリオ" panose="020B0604030504040204" pitchFamily="50" charset="-128"/>
                <a:ea typeface="メイリオ" panose="020B0604030504040204" pitchFamily="50" charset="-128"/>
              </a:rPr>
              <a:t>緑本</a:t>
            </a:r>
            <a:r>
              <a:rPr lang="en-US" altLang="ja-JP" sz="2000" dirty="0">
                <a:latin typeface="メイリオ" panose="020B0604030504040204" pitchFamily="50" charset="-128"/>
                <a:ea typeface="メイリオ" panose="020B0604030504040204" pitchFamily="50" charset="-128"/>
              </a:rPr>
              <a:t>P208</a:t>
            </a:r>
            <a:r>
              <a:rPr lang="ja-JP" altLang="en-US" sz="2000" dirty="0">
                <a:latin typeface="メイリオ" panose="020B0604030504040204" pitchFamily="50" charset="-128"/>
                <a:ea typeface="メイリオ" panose="020B0604030504040204" pitchFamily="50" charset="-128"/>
              </a:rPr>
              <a:t>参照）。</a:t>
            </a:r>
            <a:endParaRPr lang="en-US" altLang="ja-JP" sz="2000" dirty="0">
              <a:latin typeface="メイリオ" panose="020B0604030504040204" pitchFamily="50" charset="-128"/>
              <a:ea typeface="メイリオ" panose="020B0604030504040204" pitchFamily="50" charset="-128"/>
            </a:endParaRPr>
          </a:p>
        </p:txBody>
      </p:sp>
      <p:sp>
        <p:nvSpPr>
          <p:cNvPr id="3" name="スライド番号プレースホルダー 2">
            <a:extLst>
              <a:ext uri="{FF2B5EF4-FFF2-40B4-BE49-F238E27FC236}">
                <a16:creationId xmlns:a16="http://schemas.microsoft.com/office/drawing/2014/main" id="{F7D009CF-F686-755B-0488-8216077AF9D7}"/>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a:extLst>
              <a:ext uri="{FF2B5EF4-FFF2-40B4-BE49-F238E27FC236}">
                <a16:creationId xmlns:a16="http://schemas.microsoft.com/office/drawing/2014/main" id="{E5DD0361-E584-5E24-8ABE-ABE2502926E4}"/>
              </a:ext>
            </a:extLst>
          </p:cNvPr>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a:solidFill>
                  <a:schemeClr val="bg1"/>
                </a:solidFill>
                <a:latin typeface="メイリオ" panose="020B0604030504040204" pitchFamily="50" charset="-128"/>
                <a:ea typeface="メイリオ" panose="020B0604030504040204" pitchFamily="50" charset="-128"/>
              </a:rPr>
              <a:t>運営指導・監査の結果について（介護施設等）</a:t>
            </a:r>
            <a:br>
              <a:rPr lang="en-US" altLang="ja-JP" sz="2400" kern="0" dirty="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報酬に関するもの（６）</a:t>
            </a:r>
          </a:p>
        </p:txBody>
      </p:sp>
      <p:sp>
        <p:nvSpPr>
          <p:cNvPr id="5" name="テキスト ボックス 4">
            <a:extLst>
              <a:ext uri="{FF2B5EF4-FFF2-40B4-BE49-F238E27FC236}">
                <a16:creationId xmlns:a16="http://schemas.microsoft.com/office/drawing/2014/main" id="{CCB93222-6AA8-6763-E20E-6540B249B0B1}"/>
              </a:ext>
            </a:extLst>
          </p:cNvPr>
          <p:cNvSpPr txBox="1"/>
          <p:nvPr/>
        </p:nvSpPr>
        <p:spPr>
          <a:xfrm>
            <a:off x="611560" y="3044279"/>
            <a:ext cx="8208912" cy="769441"/>
          </a:xfrm>
          <a:prstGeom prst="rect">
            <a:avLst/>
          </a:prstGeom>
          <a:noFill/>
          <a:ln>
            <a:solidFill>
              <a:schemeClr val="tx1"/>
            </a:solidFill>
            <a:prstDash val="dash"/>
          </a:ln>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000" b="0" i="0" u="none" strike="noStrike" kern="0" cap="none" spc="0" normalizeH="0" baseline="0" noProof="0" dirty="0">
                <a:ln>
                  <a:noFill/>
                </a:ln>
                <a:effectLst/>
                <a:uLnTx/>
                <a:uFillTx/>
                <a:latin typeface="メイリオ" panose="020B0604030504040204" pitchFamily="50" charset="-128"/>
                <a:ea typeface="メイリオ" panose="020B0604030504040204" pitchFamily="50" charset="-128"/>
              </a:rPr>
              <a:t>（指摘事項）</a:t>
            </a:r>
          </a:p>
          <a:p>
            <a:pPr marL="342900" lvl="0" indent="-342900" eaLnBrk="0" fontAlgn="base" hangingPunct="0">
              <a:spcBef>
                <a:spcPct val="20000"/>
              </a:spcBef>
              <a:spcAft>
                <a:spcPct val="0"/>
              </a:spcAft>
              <a:buFont typeface="Wingdings" panose="05000000000000000000" pitchFamily="2" charset="2"/>
              <a:buChar char="l"/>
            </a:pPr>
            <a:r>
              <a:rPr lang="ja-JP" altLang="en-US" sz="2000" kern="0" dirty="0">
                <a:latin typeface="メイリオ" panose="020B0604030504040204" pitchFamily="50" charset="-128"/>
                <a:ea typeface="メイリオ" panose="020B0604030504040204" pitchFamily="50" charset="-128"/>
              </a:rPr>
              <a:t>看護師が併設する別の事業所を兼務していた。</a:t>
            </a:r>
            <a:endParaRPr kumimoji="1" lang="en-US" altLang="ja-JP" sz="2000" b="0" i="0" u="none" strike="noStrike" kern="0" cap="none" spc="0" normalizeH="0" baseline="0" noProof="0" dirty="0">
              <a:ln>
                <a:noFill/>
              </a:ln>
              <a:effectLst/>
              <a:uLnTx/>
              <a:uFillTx/>
              <a:latin typeface="メイリオ" panose="020B0604030504040204" pitchFamily="50" charset="-128"/>
              <a:ea typeface="メイリオ" panose="020B0604030504040204" pitchFamily="50" charset="-128"/>
            </a:endParaRPr>
          </a:p>
        </p:txBody>
      </p:sp>
      <p:pic>
        <p:nvPicPr>
          <p:cNvPr id="9" name="録音したサウンド">
            <a:hlinkClick r:id="" action="ppaction://media"/>
            <a:extLst>
              <a:ext uri="{FF2B5EF4-FFF2-40B4-BE49-F238E27FC236}">
                <a16:creationId xmlns:a16="http://schemas.microsoft.com/office/drawing/2014/main" id="{ACE1E13C-D6DE-7696-11D1-29013429D232}"/>
              </a:ext>
            </a:extLst>
          </p:cNvPr>
          <p:cNvPicPr>
            <a:picLocks noChangeAspect="1"/>
          </p:cNvPicPr>
          <p:nvPr>
            <a:audioFile r:link="rId2"/>
            <p:extLst>
              <p:ext uri="{DAA4B4D4-6D71-4841-9C94-3DE7FCFB9230}">
                <p14:media xmlns:p14="http://schemas.microsoft.com/office/powerpoint/2010/main" r:embed="rId1">
                  <p14:fade in="1500"/>
                </p14:media>
              </p:ext>
            </p:extLst>
          </p:nvPr>
        </p:nvPicPr>
        <p:blipFill>
          <a:blip r:embed="rId5"/>
          <a:stretch>
            <a:fillRect/>
          </a:stretch>
        </p:blipFill>
        <p:spPr>
          <a:xfrm>
            <a:off x="326059" y="5747245"/>
            <a:ext cx="609600" cy="609600"/>
          </a:xfrm>
          <a:prstGeom prst="rect">
            <a:avLst/>
          </a:prstGeom>
        </p:spPr>
      </p:pic>
    </p:spTree>
    <p:extLst>
      <p:ext uri="{BB962C8B-B14F-4D97-AF65-F5344CB8AC3E}">
        <p14:creationId xmlns:p14="http://schemas.microsoft.com/office/powerpoint/2010/main" val="278063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5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1C32D-F76C-46A7-4D6A-8B0E999AC9D7}"/>
            </a:ext>
          </a:extLst>
        </p:cNvPr>
        <p:cNvGrpSpPr/>
        <p:nvPr/>
      </p:nvGrpSpPr>
      <p:grpSpPr>
        <a:xfrm>
          <a:off x="0" y="0"/>
          <a:ext cx="0" cy="0"/>
          <a:chOff x="0" y="0"/>
          <a:chExt cx="0" cy="0"/>
        </a:xfrm>
      </p:grpSpPr>
      <p:sp>
        <p:nvSpPr>
          <p:cNvPr id="8" name="コンテンツ プレースホルダー 3">
            <a:extLst>
              <a:ext uri="{FF2B5EF4-FFF2-40B4-BE49-F238E27FC236}">
                <a16:creationId xmlns:a16="http://schemas.microsoft.com/office/drawing/2014/main" id="{E2C4CC06-0E8B-BF0A-36E4-ADC883A808F1}"/>
              </a:ext>
            </a:extLst>
          </p:cNvPr>
          <p:cNvSpPr>
            <a:spLocks noGrp="1"/>
          </p:cNvSpPr>
          <p:nvPr>
            <p:ph idx="1"/>
          </p:nvPr>
        </p:nvSpPr>
        <p:spPr>
          <a:xfrm>
            <a:off x="457200" y="1188979"/>
            <a:ext cx="8229600" cy="5408373"/>
          </a:xfrm>
        </p:spPr>
        <p:txBody>
          <a:bodyPr/>
          <a:lstStyle/>
          <a:p>
            <a:pPr marL="0" indent="0">
              <a:buNone/>
            </a:pPr>
            <a:r>
              <a:rPr lang="ja-JP" altLang="en-US" sz="2000" dirty="0">
                <a:solidFill>
                  <a:srgbClr val="292929"/>
                </a:solidFill>
                <a:latin typeface="メイリオ" panose="020B0604030504040204" pitchFamily="50" charset="-128"/>
                <a:ea typeface="メイリオ" panose="020B0604030504040204" pitchFamily="50" charset="-128"/>
              </a:rPr>
              <a:t>（１）介護老人福祉施設、短期入所生活介護</a:t>
            </a:r>
            <a:endParaRPr lang="en-US" altLang="ja-JP" sz="2000" dirty="0">
              <a:solidFill>
                <a:srgbClr val="292929"/>
              </a:solidFill>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b="1" dirty="0">
                <a:solidFill>
                  <a:srgbClr val="ED7D31"/>
                </a:solidFill>
                <a:latin typeface="メイリオ" panose="020B0604030504040204" pitchFamily="50" charset="-128"/>
                <a:ea typeface="メイリオ" panose="020B0604030504040204" pitchFamily="50" charset="-128"/>
              </a:rPr>
              <a:t>③ </a:t>
            </a:r>
            <a:r>
              <a:rPr lang="ja-JP" altLang="en-US" sz="2000" b="1" dirty="0">
                <a:solidFill>
                  <a:schemeClr val="accent2"/>
                </a:solidFill>
                <a:latin typeface="メイリオ" panose="020B0604030504040204" pitchFamily="50" charset="-128"/>
                <a:ea typeface="メイリオ" panose="020B0604030504040204" pitchFamily="50" charset="-128"/>
              </a:rPr>
              <a:t>看護体制加算</a:t>
            </a:r>
            <a:r>
              <a:rPr lang="en-US" altLang="ja-JP" sz="2000" b="1" dirty="0">
                <a:solidFill>
                  <a:schemeClr val="accent2"/>
                </a:solidFill>
                <a:latin typeface="メイリオ" panose="020B0604030504040204" pitchFamily="50" charset="-128"/>
                <a:ea typeface="メイリオ" panose="020B0604030504040204" pitchFamily="50" charset="-128"/>
              </a:rPr>
              <a:t>Ⅱ</a:t>
            </a:r>
            <a:r>
              <a:rPr lang="ja-JP" altLang="en-US" sz="1600" dirty="0">
                <a:latin typeface="メイリオ" panose="020B0604030504040204" pitchFamily="50" charset="-128"/>
                <a:ea typeface="メイリオ" panose="020B0604030504040204" pitchFamily="50" charset="-128"/>
              </a:rPr>
              <a:t>（</a:t>
            </a:r>
            <a:r>
              <a:rPr lang="en-US" altLang="ja-JP" sz="1600" dirty="0">
                <a:latin typeface="メイリオ" panose="020B0604030504040204" pitchFamily="50" charset="-128"/>
                <a:ea typeface="メイリオ" panose="020B0604030504040204" pitchFamily="50" charset="-128"/>
              </a:rPr>
              <a:t>R6</a:t>
            </a:r>
            <a:r>
              <a:rPr lang="ja-JP" altLang="en-US" sz="1600" dirty="0">
                <a:latin typeface="メイリオ" panose="020B0604030504040204" pitchFamily="50" charset="-128"/>
                <a:ea typeface="メイリオ" panose="020B0604030504040204" pitchFamily="50" charset="-128"/>
              </a:rPr>
              <a:t>青本</a:t>
            </a:r>
            <a:r>
              <a:rPr lang="en-US" altLang="ja-JP" sz="1600" dirty="0">
                <a:latin typeface="メイリオ" panose="020B0604030504040204" pitchFamily="50" charset="-128"/>
                <a:ea typeface="メイリオ" panose="020B0604030504040204" pitchFamily="50" charset="-128"/>
              </a:rPr>
              <a:t>P350</a:t>
            </a:r>
            <a:r>
              <a:rPr lang="ja-JP" altLang="en-US" sz="1600" dirty="0" err="1">
                <a:latin typeface="メイリオ" panose="020B0604030504040204" pitchFamily="50" charset="-128"/>
                <a:ea typeface="メイリオ" panose="020B0604030504040204" pitchFamily="50" charset="-128"/>
              </a:rPr>
              <a:t>、</a:t>
            </a:r>
            <a:r>
              <a:rPr lang="en-US" altLang="ja-JP" sz="1600" dirty="0">
                <a:latin typeface="メイリオ" panose="020B0604030504040204" pitchFamily="50" charset="-128"/>
                <a:ea typeface="メイリオ" panose="020B0604030504040204" pitchFamily="50" charset="-128"/>
              </a:rPr>
              <a:t>886</a:t>
            </a:r>
            <a:r>
              <a:rPr lang="ja-JP" altLang="en-US" sz="1600" dirty="0">
                <a:latin typeface="メイリオ" panose="020B0604030504040204" pitchFamily="50" charset="-128"/>
                <a:ea typeface="メイリオ" panose="020B0604030504040204" pitchFamily="50" charset="-128"/>
              </a:rPr>
              <a:t>等参照）</a:t>
            </a:r>
            <a:endParaRPr lang="en-US" altLang="ja-JP" sz="16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 看護職員の数が、入所者（利用者）の数が</a:t>
            </a:r>
            <a:r>
              <a:rPr lang="en-US" altLang="ja-JP" sz="2000" dirty="0">
                <a:latin typeface="メイリオ" panose="020B0604030504040204" pitchFamily="50" charset="-128"/>
                <a:ea typeface="メイリオ" panose="020B0604030504040204" pitchFamily="50" charset="-128"/>
              </a:rPr>
              <a:t>25</a:t>
            </a:r>
            <a:r>
              <a:rPr lang="ja-JP" altLang="en-US" sz="2000" dirty="0">
                <a:latin typeface="メイリオ" panose="020B0604030504040204" pitchFamily="50" charset="-128"/>
                <a:ea typeface="メイリオ" panose="020B0604030504040204" pitchFamily="50" charset="-128"/>
              </a:rPr>
              <a:t>又はその端数を増すごとに１以上であること、介護老人福祉施設においては、それに加えて最低基準に１を加えた数以上であること。また、</a:t>
            </a:r>
            <a:r>
              <a:rPr lang="en-US" altLang="ja-JP" sz="2000" dirty="0">
                <a:latin typeface="メイリオ" panose="020B0604030504040204" pitchFamily="50" charset="-128"/>
                <a:ea typeface="メイリオ" panose="020B0604030504040204" pitchFamily="50" charset="-128"/>
              </a:rPr>
              <a:t>24</a:t>
            </a:r>
            <a:r>
              <a:rPr lang="ja-JP" altLang="en-US" sz="2000" dirty="0">
                <a:latin typeface="メイリオ" panose="020B0604030504040204" pitchFamily="50" charset="-128"/>
                <a:ea typeface="メイリオ" panose="020B0604030504040204" pitchFamily="50" charset="-128"/>
              </a:rPr>
              <a:t>時間の連絡体制（オンコール等）を確保すること。</a:t>
            </a: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▶次の点に注意すること。</a:t>
            </a: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・本体施設と併設短期の看護職員を兼務する場合、</a:t>
            </a:r>
            <a:r>
              <a:rPr lang="ja-JP" altLang="en-US" sz="2000" dirty="0">
                <a:solidFill>
                  <a:srgbClr val="FF0000"/>
                </a:solidFill>
                <a:latin typeface="メイリオ" panose="020B0604030504040204" pitchFamily="50" charset="-128"/>
                <a:ea typeface="メイリオ" panose="020B0604030504040204" pitchFamily="50" charset="-128"/>
              </a:rPr>
              <a:t>勤務実態等に応じて按分</a:t>
            </a:r>
            <a:r>
              <a:rPr lang="ja-JP" altLang="en-US" sz="2000" dirty="0">
                <a:latin typeface="メイリオ" panose="020B0604030504040204" pitchFamily="50" charset="-128"/>
                <a:ea typeface="メイリオ" panose="020B0604030504040204" pitchFamily="50" charset="-128"/>
              </a:rPr>
              <a:t>し、常勤換算数を算出すること（</a:t>
            </a:r>
            <a:r>
              <a:rPr lang="en-US" altLang="ja-JP" sz="2000" dirty="0">
                <a:latin typeface="メイリオ" panose="020B0604030504040204" pitchFamily="50" charset="-128"/>
                <a:ea typeface="メイリオ" panose="020B0604030504040204" pitchFamily="50" charset="-128"/>
              </a:rPr>
              <a:t>R6</a:t>
            </a:r>
            <a:r>
              <a:rPr lang="ja-JP" altLang="en-US" sz="2000" dirty="0">
                <a:latin typeface="メイリオ" panose="020B0604030504040204" pitchFamily="50" charset="-128"/>
                <a:ea typeface="メイリオ" panose="020B0604030504040204" pitchFamily="50" charset="-128"/>
              </a:rPr>
              <a:t>緑本</a:t>
            </a:r>
            <a:r>
              <a:rPr lang="en-US" altLang="ja-JP" sz="2000" dirty="0">
                <a:latin typeface="メイリオ" panose="020B0604030504040204" pitchFamily="50" charset="-128"/>
                <a:ea typeface="メイリオ" panose="020B0604030504040204" pitchFamily="50" charset="-128"/>
              </a:rPr>
              <a:t>P208</a:t>
            </a:r>
            <a:r>
              <a:rPr lang="ja-JP" altLang="en-US" sz="2000" dirty="0">
                <a:latin typeface="メイリオ" panose="020B0604030504040204" pitchFamily="50" charset="-128"/>
                <a:ea typeface="メイリオ" panose="020B0604030504040204" pitchFamily="50" charset="-128"/>
              </a:rPr>
              <a:t>参照）。</a:t>
            </a: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・看護職員が機能訓練指導員を兼務する場合、</a:t>
            </a:r>
            <a:r>
              <a:rPr lang="ja-JP" altLang="en-US" sz="2000" dirty="0">
                <a:solidFill>
                  <a:srgbClr val="FF0000"/>
                </a:solidFill>
                <a:latin typeface="メイリオ" panose="020B0604030504040204" pitchFamily="50" charset="-128"/>
                <a:ea typeface="メイリオ" panose="020B0604030504040204" pitchFamily="50" charset="-128"/>
              </a:rPr>
              <a:t>機能訓練指導員としての業務に従事する時間</a:t>
            </a:r>
            <a:r>
              <a:rPr lang="ja-JP" altLang="en-US" sz="2000" dirty="0">
                <a:latin typeface="メイリオ" panose="020B0604030504040204" pitchFamily="50" charset="-128"/>
                <a:ea typeface="メイリオ" panose="020B0604030504040204" pitchFamily="50" charset="-128"/>
              </a:rPr>
              <a:t>は、常勤換算の</a:t>
            </a:r>
            <a:r>
              <a:rPr lang="ja-JP" altLang="en-US" sz="2000" dirty="0">
                <a:solidFill>
                  <a:srgbClr val="FF0000"/>
                </a:solidFill>
                <a:latin typeface="メイリオ" panose="020B0604030504040204" pitchFamily="50" charset="-128"/>
                <a:ea typeface="メイリオ" panose="020B0604030504040204" pitchFamily="50" charset="-128"/>
              </a:rPr>
              <a:t>看護職員数に含めない</a:t>
            </a:r>
            <a:r>
              <a:rPr lang="ja-JP" altLang="en-US" sz="2000" dirty="0">
                <a:latin typeface="メイリオ" panose="020B0604030504040204" pitchFamily="50" charset="-128"/>
                <a:ea typeface="メイリオ" panose="020B0604030504040204" pitchFamily="50" charset="-128"/>
              </a:rPr>
              <a:t>こと（</a:t>
            </a:r>
            <a:r>
              <a:rPr lang="en-US" altLang="ja-JP" sz="2000" dirty="0">
                <a:latin typeface="メイリオ" panose="020B0604030504040204" pitchFamily="50" charset="-128"/>
                <a:ea typeface="メイリオ" panose="020B0604030504040204" pitchFamily="50" charset="-128"/>
              </a:rPr>
              <a:t>R6</a:t>
            </a:r>
            <a:r>
              <a:rPr lang="ja-JP" altLang="en-US" sz="2000" dirty="0">
                <a:latin typeface="メイリオ" panose="020B0604030504040204" pitchFamily="50" charset="-128"/>
                <a:ea typeface="メイリオ" panose="020B0604030504040204" pitchFamily="50" charset="-128"/>
              </a:rPr>
              <a:t>緑本</a:t>
            </a:r>
            <a:r>
              <a:rPr lang="en-US" altLang="ja-JP" sz="2000" dirty="0">
                <a:latin typeface="メイリオ" panose="020B0604030504040204" pitchFamily="50" charset="-128"/>
                <a:ea typeface="メイリオ" panose="020B0604030504040204" pitchFamily="50" charset="-128"/>
              </a:rPr>
              <a:t>P209</a:t>
            </a:r>
            <a:r>
              <a:rPr lang="ja-JP" altLang="en-US" sz="2000" dirty="0">
                <a:latin typeface="メイリオ" panose="020B0604030504040204" pitchFamily="50" charset="-128"/>
                <a:ea typeface="メイリオ" panose="020B0604030504040204" pitchFamily="50" charset="-128"/>
              </a:rPr>
              <a:t>参照）。</a:t>
            </a: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endParaRPr lang="ja-JP" altLang="en-US" sz="2000" dirty="0">
              <a:latin typeface="メイリオ" panose="020B0604030504040204" pitchFamily="50" charset="-128"/>
              <a:ea typeface="メイリオ" panose="020B0604030504040204" pitchFamily="50" charset="-128"/>
            </a:endParaRPr>
          </a:p>
        </p:txBody>
      </p:sp>
      <p:sp>
        <p:nvSpPr>
          <p:cNvPr id="3" name="スライド番号プレースホルダー 2">
            <a:extLst>
              <a:ext uri="{FF2B5EF4-FFF2-40B4-BE49-F238E27FC236}">
                <a16:creationId xmlns:a16="http://schemas.microsoft.com/office/drawing/2014/main" id="{F11C3B0B-2A42-92F4-188D-65ED8A2F1BA9}"/>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a:extLst>
              <a:ext uri="{FF2B5EF4-FFF2-40B4-BE49-F238E27FC236}">
                <a16:creationId xmlns:a16="http://schemas.microsoft.com/office/drawing/2014/main" id="{DADE27C9-4B98-2D92-AAA6-466FE6731FB4}"/>
              </a:ext>
            </a:extLst>
          </p:cNvPr>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a:solidFill>
                  <a:schemeClr val="bg1"/>
                </a:solidFill>
                <a:latin typeface="メイリオ" panose="020B0604030504040204" pitchFamily="50" charset="-128"/>
                <a:ea typeface="メイリオ" panose="020B0604030504040204" pitchFamily="50" charset="-128"/>
              </a:rPr>
              <a:t>運営指導・監査の結果について（介護施設等）</a:t>
            </a:r>
            <a:br>
              <a:rPr lang="en-US" altLang="ja-JP" sz="2400" kern="0" dirty="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報酬に関するもの（７）</a:t>
            </a:r>
          </a:p>
        </p:txBody>
      </p:sp>
      <p:sp>
        <p:nvSpPr>
          <p:cNvPr id="5" name="テキスト ボックス 4">
            <a:extLst>
              <a:ext uri="{FF2B5EF4-FFF2-40B4-BE49-F238E27FC236}">
                <a16:creationId xmlns:a16="http://schemas.microsoft.com/office/drawing/2014/main" id="{252B468C-7E25-C0C2-6C4A-FDDED4ECF5EC}"/>
              </a:ext>
            </a:extLst>
          </p:cNvPr>
          <p:cNvSpPr txBox="1"/>
          <p:nvPr/>
        </p:nvSpPr>
        <p:spPr>
          <a:xfrm>
            <a:off x="467544" y="3423763"/>
            <a:ext cx="8208912" cy="769441"/>
          </a:xfrm>
          <a:prstGeom prst="rect">
            <a:avLst/>
          </a:prstGeom>
          <a:noFill/>
          <a:ln>
            <a:solidFill>
              <a:schemeClr val="tx1"/>
            </a:solidFill>
            <a:prstDash val="dash"/>
          </a:ln>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（指摘事項）</a:t>
            </a:r>
          </a:p>
          <a:p>
            <a:pPr marL="342900" lvl="0" indent="-342900" eaLnBrk="0" fontAlgn="base" hangingPunct="0">
              <a:spcBef>
                <a:spcPct val="20000"/>
              </a:spcBef>
              <a:spcAft>
                <a:spcPct val="0"/>
              </a:spcAft>
              <a:buFont typeface="Wingdings" panose="05000000000000000000" pitchFamily="2" charset="2"/>
              <a:buChar char="l"/>
            </a:pPr>
            <a:r>
              <a:rPr lang="ja-JP" altLang="en-US" sz="2000" kern="0" dirty="0">
                <a:solidFill>
                  <a:srgbClr val="000000"/>
                </a:solidFill>
                <a:latin typeface="メイリオ" panose="020B0604030504040204" pitchFamily="50" charset="-128"/>
                <a:ea typeface="メイリオ" panose="020B0604030504040204" pitchFamily="50" charset="-128"/>
              </a:rPr>
              <a:t>介護老人福祉施設における看護職員の員数が明確になっていない。</a:t>
            </a:r>
            <a:endParaRPr kumimoji="1" lang="en-US" altLang="ja-JP"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endParaRPr>
          </a:p>
        </p:txBody>
      </p:sp>
      <p:pic>
        <p:nvPicPr>
          <p:cNvPr id="7" name="録音したサウンド">
            <a:hlinkClick r:id="" action="ppaction://media"/>
            <a:extLst>
              <a:ext uri="{FF2B5EF4-FFF2-40B4-BE49-F238E27FC236}">
                <a16:creationId xmlns:a16="http://schemas.microsoft.com/office/drawing/2014/main" id="{3C2AD9E6-C4CE-B4BE-D4ED-384F47C35E4F}"/>
              </a:ext>
            </a:extLst>
          </p:cNvPr>
          <p:cNvPicPr>
            <a:picLocks noChangeAspect="1"/>
          </p:cNvPicPr>
          <p:nvPr>
            <a:audioFile r:link="rId2"/>
            <p:extLst>
              <p:ext uri="{DAA4B4D4-6D71-4841-9C94-3DE7FCFB9230}">
                <p14:media xmlns:p14="http://schemas.microsoft.com/office/powerpoint/2010/main" r:embed="rId1">
                  <p14:fade in="2000"/>
                </p14:media>
              </p:ext>
            </p:extLst>
          </p:nvPr>
        </p:nvPicPr>
        <p:blipFill>
          <a:blip r:embed="rId5"/>
          <a:stretch>
            <a:fillRect/>
          </a:stretch>
        </p:blipFill>
        <p:spPr>
          <a:xfrm>
            <a:off x="19050" y="5840822"/>
            <a:ext cx="609600" cy="609600"/>
          </a:xfrm>
          <a:prstGeom prst="rect">
            <a:avLst/>
          </a:prstGeom>
        </p:spPr>
      </p:pic>
    </p:spTree>
    <p:extLst>
      <p:ext uri="{BB962C8B-B14F-4D97-AF65-F5344CB8AC3E}">
        <p14:creationId xmlns:p14="http://schemas.microsoft.com/office/powerpoint/2010/main" val="37406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26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F1F868-E6E3-0E2C-8D96-C61F060929BB}"/>
            </a:ext>
          </a:extLst>
        </p:cNvPr>
        <p:cNvGrpSpPr/>
        <p:nvPr/>
      </p:nvGrpSpPr>
      <p:grpSpPr>
        <a:xfrm>
          <a:off x="0" y="0"/>
          <a:ext cx="0" cy="0"/>
          <a:chOff x="0" y="0"/>
          <a:chExt cx="0" cy="0"/>
        </a:xfrm>
      </p:grpSpPr>
      <p:sp>
        <p:nvSpPr>
          <p:cNvPr id="8" name="コンテンツ プレースホルダー 3">
            <a:extLst>
              <a:ext uri="{FF2B5EF4-FFF2-40B4-BE49-F238E27FC236}">
                <a16:creationId xmlns:a16="http://schemas.microsoft.com/office/drawing/2014/main" id="{A6000023-066A-BA23-94A7-9640C2C8CC85}"/>
              </a:ext>
            </a:extLst>
          </p:cNvPr>
          <p:cNvSpPr>
            <a:spLocks noGrp="1"/>
          </p:cNvSpPr>
          <p:nvPr>
            <p:ph idx="1"/>
          </p:nvPr>
        </p:nvSpPr>
        <p:spPr>
          <a:xfrm>
            <a:off x="457200" y="1188979"/>
            <a:ext cx="8229600" cy="5408373"/>
          </a:xfrm>
        </p:spPr>
        <p:txBody>
          <a:bodyPr/>
          <a:lstStyle/>
          <a:p>
            <a:pPr marL="0" indent="0">
              <a:buNone/>
            </a:pPr>
            <a:r>
              <a:rPr lang="ja-JP" altLang="en-US" sz="2000" dirty="0">
                <a:solidFill>
                  <a:srgbClr val="292929"/>
                </a:solidFill>
                <a:latin typeface="メイリオ" panose="020B0604030504040204" pitchFamily="50" charset="-128"/>
                <a:ea typeface="メイリオ" panose="020B0604030504040204" pitchFamily="50" charset="-128"/>
              </a:rPr>
              <a:t>（１）介護老人福祉施設、短期入所生活介護</a:t>
            </a:r>
            <a:endParaRPr lang="en-US" altLang="ja-JP" sz="2000" dirty="0">
              <a:solidFill>
                <a:srgbClr val="292929"/>
              </a:solidFill>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b="1" dirty="0">
                <a:solidFill>
                  <a:srgbClr val="ED7D31"/>
                </a:solidFill>
                <a:latin typeface="メイリオ" panose="020B0604030504040204" pitchFamily="50" charset="-128"/>
                <a:ea typeface="メイリオ" panose="020B0604030504040204" pitchFamily="50" charset="-128"/>
              </a:rPr>
              <a:t>④ </a:t>
            </a:r>
            <a:r>
              <a:rPr lang="ja-JP" altLang="en-US" sz="2000" b="1" dirty="0">
                <a:solidFill>
                  <a:schemeClr val="accent2"/>
                </a:solidFill>
                <a:latin typeface="メイリオ" panose="020B0604030504040204" pitchFamily="50" charset="-128"/>
                <a:ea typeface="メイリオ" panose="020B0604030504040204" pitchFamily="50" charset="-128"/>
              </a:rPr>
              <a:t>療養食加算</a:t>
            </a:r>
            <a:r>
              <a:rPr lang="ja-JP" altLang="en-US" sz="1600" dirty="0">
                <a:latin typeface="メイリオ" panose="020B0604030504040204" pitchFamily="50" charset="-128"/>
                <a:ea typeface="メイリオ" panose="020B0604030504040204" pitchFamily="50" charset="-128"/>
              </a:rPr>
              <a:t>（</a:t>
            </a:r>
            <a:r>
              <a:rPr lang="en-US" altLang="ja-JP" sz="1600" dirty="0">
                <a:latin typeface="メイリオ" panose="020B0604030504040204" pitchFamily="50" charset="-128"/>
                <a:ea typeface="メイリオ" panose="020B0604030504040204" pitchFamily="50" charset="-128"/>
              </a:rPr>
              <a:t>R6</a:t>
            </a:r>
            <a:r>
              <a:rPr lang="ja-JP" altLang="en-US" sz="1600" dirty="0">
                <a:latin typeface="メイリオ" panose="020B0604030504040204" pitchFamily="50" charset="-128"/>
                <a:ea typeface="メイリオ" panose="020B0604030504040204" pitchFamily="50" charset="-128"/>
              </a:rPr>
              <a:t>青本</a:t>
            </a:r>
            <a:r>
              <a:rPr lang="en-US" altLang="ja-JP" sz="1600" dirty="0">
                <a:latin typeface="メイリオ" panose="020B0604030504040204" pitchFamily="50" charset="-128"/>
                <a:ea typeface="メイリオ" panose="020B0604030504040204" pitchFamily="50" charset="-128"/>
              </a:rPr>
              <a:t>P364</a:t>
            </a:r>
            <a:r>
              <a:rPr lang="ja-JP" altLang="en-US" sz="1600" dirty="0">
                <a:latin typeface="メイリオ" panose="020B0604030504040204" pitchFamily="50" charset="-128"/>
                <a:ea typeface="メイリオ" panose="020B0604030504040204" pitchFamily="50" charset="-128"/>
              </a:rPr>
              <a:t>、</a:t>
            </a:r>
            <a:r>
              <a:rPr lang="en-US" altLang="ja-JP" sz="1600" dirty="0">
                <a:latin typeface="メイリオ" panose="020B0604030504040204" pitchFamily="50" charset="-128"/>
                <a:ea typeface="メイリオ" panose="020B0604030504040204" pitchFamily="50" charset="-128"/>
              </a:rPr>
              <a:t>914</a:t>
            </a:r>
            <a:r>
              <a:rPr lang="ja-JP" altLang="en-US" sz="1600" dirty="0">
                <a:latin typeface="メイリオ" panose="020B0604030504040204" pitchFamily="50" charset="-128"/>
                <a:ea typeface="メイリオ" panose="020B0604030504040204" pitchFamily="50" charset="-128"/>
              </a:rPr>
              <a:t>等参照）</a:t>
            </a:r>
            <a:endParaRPr lang="en-US" altLang="ja-JP" sz="16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心臓疾患等に対して減塩食療法を行う場合は、腎臓病食に準じて取り扱うことができるものであるが、高血圧症に対して減塩食療法を行う場合は加算の対象とはならないこと。また腎臓病食に準じて取り扱うことができる</a:t>
            </a:r>
            <a:r>
              <a:rPr lang="ja-JP" altLang="en-US" sz="2000" dirty="0">
                <a:solidFill>
                  <a:srgbClr val="FF0000"/>
                </a:solidFill>
                <a:latin typeface="メイリオ" panose="020B0604030504040204" pitchFamily="50" charset="-128"/>
                <a:ea typeface="メイリオ" panose="020B0604030504040204" pitchFamily="50" charset="-128"/>
              </a:rPr>
              <a:t>心臓疾患等の減塩食については総量</a:t>
            </a:r>
            <a:r>
              <a:rPr lang="en-US" altLang="ja-JP" sz="2000" dirty="0">
                <a:solidFill>
                  <a:srgbClr val="FF0000"/>
                </a:solidFill>
                <a:latin typeface="メイリオ" panose="020B0604030504040204" pitchFamily="50" charset="-128"/>
                <a:ea typeface="メイリオ" panose="020B0604030504040204" pitchFamily="50" charset="-128"/>
              </a:rPr>
              <a:t>6.0</a:t>
            </a:r>
            <a:r>
              <a:rPr lang="ja-JP" altLang="en-US" sz="2000" dirty="0">
                <a:solidFill>
                  <a:srgbClr val="FF0000"/>
                </a:solidFill>
                <a:latin typeface="メイリオ" panose="020B0604030504040204" pitchFamily="50" charset="-128"/>
                <a:ea typeface="メイリオ" panose="020B0604030504040204" pitchFamily="50" charset="-128"/>
              </a:rPr>
              <a:t>ｇ未満の減塩食</a:t>
            </a:r>
            <a:r>
              <a:rPr lang="ja-JP" altLang="en-US" sz="2000" dirty="0">
                <a:latin typeface="メイリオ" panose="020B0604030504040204" pitchFamily="50" charset="-128"/>
                <a:ea typeface="メイリオ" panose="020B0604030504040204" pitchFamily="50" charset="-128"/>
              </a:rPr>
              <a:t>をいうこと。</a:t>
            </a:r>
            <a:endParaRPr lang="en-US" altLang="ja-JP" sz="2000" dirty="0">
              <a:latin typeface="メイリオ" panose="020B0604030504040204" pitchFamily="50" charset="-128"/>
              <a:ea typeface="メイリオ" panose="020B0604030504040204" pitchFamily="50" charset="-128"/>
            </a:endParaRPr>
          </a:p>
        </p:txBody>
      </p:sp>
      <p:sp>
        <p:nvSpPr>
          <p:cNvPr id="3" name="スライド番号プレースホルダー 2">
            <a:extLst>
              <a:ext uri="{FF2B5EF4-FFF2-40B4-BE49-F238E27FC236}">
                <a16:creationId xmlns:a16="http://schemas.microsoft.com/office/drawing/2014/main" id="{A4E1422B-89C3-078C-0794-13D365739F48}"/>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a:extLst>
              <a:ext uri="{FF2B5EF4-FFF2-40B4-BE49-F238E27FC236}">
                <a16:creationId xmlns:a16="http://schemas.microsoft.com/office/drawing/2014/main" id="{38A358AC-0216-51C8-40D1-67A94DEAA4E0}"/>
              </a:ext>
            </a:extLst>
          </p:cNvPr>
          <p:cNvSpPr txBox="1">
            <a:spLocks/>
          </p:cNvSpPr>
          <p:nvPr/>
        </p:nvSpPr>
        <p:spPr bwMode="auto">
          <a:xfrm>
            <a:off x="457200" y="188640"/>
            <a:ext cx="8229600" cy="922114"/>
          </a:xfrm>
          <a:prstGeom prst="rect">
            <a:avLst/>
          </a:prstGeom>
          <a:solidFill>
            <a:srgbClr val="0088EE"/>
          </a:solid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a:solidFill>
                  <a:schemeClr val="bg1"/>
                </a:solidFill>
                <a:latin typeface="メイリオ" panose="020B0604030504040204" pitchFamily="50" charset="-128"/>
                <a:ea typeface="メイリオ" panose="020B0604030504040204" pitchFamily="50" charset="-128"/>
              </a:rPr>
              <a:t>運営指導・監査の結果について（介護施設等）</a:t>
            </a:r>
            <a:br>
              <a:rPr lang="en-US" altLang="ja-JP" sz="2400" kern="0" dirty="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報酬に関するもの（８）</a:t>
            </a:r>
          </a:p>
        </p:txBody>
      </p:sp>
      <p:sp>
        <p:nvSpPr>
          <p:cNvPr id="5" name="テキスト ボックス 4">
            <a:extLst>
              <a:ext uri="{FF2B5EF4-FFF2-40B4-BE49-F238E27FC236}">
                <a16:creationId xmlns:a16="http://schemas.microsoft.com/office/drawing/2014/main" id="{11FC4247-DE47-AC18-C99A-1DC0FCEF017E}"/>
              </a:ext>
            </a:extLst>
          </p:cNvPr>
          <p:cNvSpPr txBox="1"/>
          <p:nvPr/>
        </p:nvSpPr>
        <p:spPr>
          <a:xfrm>
            <a:off x="477888" y="4149080"/>
            <a:ext cx="8208912" cy="1077218"/>
          </a:xfrm>
          <a:prstGeom prst="rect">
            <a:avLst/>
          </a:prstGeom>
          <a:noFill/>
          <a:ln>
            <a:solidFill>
              <a:schemeClr val="tx1"/>
            </a:solidFill>
            <a:prstDash val="dash"/>
          </a:ln>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（指摘事項）</a:t>
            </a:r>
          </a:p>
          <a:p>
            <a:pPr marL="342900" lvl="0" indent="-342900">
              <a:spcBef>
                <a:spcPct val="20000"/>
              </a:spcBef>
              <a:buFont typeface="Wingdings" panose="05000000000000000000" pitchFamily="2" charset="2"/>
              <a:buChar char="l"/>
            </a:pPr>
            <a:r>
              <a:rPr lang="ja-JP" altLang="en-US" sz="2000" dirty="0">
                <a:latin typeface="メイリオ" panose="020B0604030504040204" pitchFamily="50" charset="-128"/>
                <a:ea typeface="メイリオ" panose="020B0604030504040204" pitchFamily="50" charset="-128"/>
              </a:rPr>
              <a:t>心臓疾患等の減塩食として提供されている食事において、</a:t>
            </a:r>
            <a:r>
              <a:rPr lang="ja-JP" altLang="en-US" sz="2000" kern="0" dirty="0">
                <a:solidFill>
                  <a:srgbClr val="000000"/>
                </a:solidFill>
                <a:latin typeface="メイリオ" panose="020B0604030504040204" pitchFamily="50" charset="-128"/>
                <a:ea typeface="メイリオ" panose="020B0604030504040204" pitchFamily="50" charset="-128"/>
              </a:rPr>
              <a:t>食塩の総量が</a:t>
            </a:r>
            <a:r>
              <a:rPr lang="en-US" altLang="ja-JP" sz="2000" kern="0" dirty="0">
                <a:solidFill>
                  <a:srgbClr val="000000"/>
                </a:solidFill>
                <a:latin typeface="メイリオ" panose="020B0604030504040204" pitchFamily="50" charset="-128"/>
                <a:ea typeface="メイリオ" panose="020B0604030504040204" pitchFamily="50" charset="-128"/>
              </a:rPr>
              <a:t>6.0</a:t>
            </a:r>
            <a:r>
              <a:rPr lang="ja-JP" altLang="en-US" sz="2000" kern="0" dirty="0">
                <a:solidFill>
                  <a:srgbClr val="000000"/>
                </a:solidFill>
                <a:latin typeface="メイリオ" panose="020B0604030504040204" pitchFamily="50" charset="-128"/>
                <a:ea typeface="メイリオ" panose="020B0604030504040204" pitchFamily="50" charset="-128"/>
              </a:rPr>
              <a:t>ｇを上回る日があった。</a:t>
            </a:r>
            <a:endParaRPr kumimoji="1" lang="en-US" altLang="ja-JP"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endParaRPr>
          </a:p>
        </p:txBody>
      </p:sp>
      <p:pic>
        <p:nvPicPr>
          <p:cNvPr id="14" name="録音したサウンド">
            <a:hlinkClick r:id="" action="ppaction://media"/>
            <a:extLst>
              <a:ext uri="{FF2B5EF4-FFF2-40B4-BE49-F238E27FC236}">
                <a16:creationId xmlns:a16="http://schemas.microsoft.com/office/drawing/2014/main" id="{58FED0F2-F232-1B7F-2951-3481A788A475}"/>
              </a:ext>
            </a:extLst>
          </p:cNvPr>
          <p:cNvPicPr>
            <a:picLocks noChangeAspect="1"/>
          </p:cNvPicPr>
          <p:nvPr>
            <a:audioFile r:link="rId2"/>
            <p:extLst>
              <p:ext uri="{DAA4B4D4-6D71-4841-9C94-3DE7FCFB9230}">
                <p14:media xmlns:p14="http://schemas.microsoft.com/office/powerpoint/2010/main" r:embed="rId1">
                  <p14:fade in="1500"/>
                </p14:media>
              </p:ext>
            </p:extLst>
          </p:nvPr>
        </p:nvPicPr>
        <p:blipFill>
          <a:blip r:embed="rId5"/>
          <a:stretch>
            <a:fillRect/>
          </a:stretch>
        </p:blipFill>
        <p:spPr>
          <a:xfrm>
            <a:off x="323850" y="5770855"/>
            <a:ext cx="609600" cy="609600"/>
          </a:xfrm>
          <a:prstGeom prst="rect">
            <a:avLst/>
          </a:prstGeom>
        </p:spPr>
      </p:pic>
    </p:spTree>
    <p:extLst>
      <p:ext uri="{BB962C8B-B14F-4D97-AF65-F5344CB8AC3E}">
        <p14:creationId xmlns:p14="http://schemas.microsoft.com/office/powerpoint/2010/main" val="136626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40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theme/theme1.xml><?xml version="1.0" encoding="utf-8"?>
<a:theme xmlns:a="http://schemas.openxmlformats.org/drawingml/2006/main" name="Office 2013 - 2022 テーマ">
  <a:themeElements>
    <a:clrScheme name="Office 2013 - 2022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2013 - 2022 Theme</Template>
  <TotalTime>9563</TotalTime>
  <Words>5310</Words>
  <Application>Microsoft Office PowerPoint</Application>
  <PresentationFormat>画面に合わせる (4:3)</PresentationFormat>
  <Paragraphs>313</Paragraphs>
  <Slides>19</Slides>
  <Notes>19</Notes>
  <HiddenSlides>0</HiddenSlides>
  <MMClips>19</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19</vt:i4>
      </vt:variant>
    </vt:vector>
  </HeadingPairs>
  <TitlesOfParts>
    <vt:vector size="28" baseType="lpstr">
      <vt:lpstr>ＭＳ Ｐゴシック</vt:lpstr>
      <vt:lpstr>ＭＳ ゴシック</vt:lpstr>
      <vt:lpstr>Yu Gothic UI</vt:lpstr>
      <vt:lpstr>メイリオ</vt:lpstr>
      <vt:lpstr>Arial</vt:lpstr>
      <vt:lpstr>Calibri</vt:lpstr>
      <vt:lpstr>Calibri Light</vt:lpstr>
      <vt:lpstr>Wingdings</vt:lpstr>
      <vt:lpstr>Office 2013 - 2022 テーマ</vt:lpstr>
      <vt:lpstr>令和７年度運営指導の指摘事項について （介護報酬に係るもの）</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香川県</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介護サービス施設・事業所集団指導資料</dc:title>
  <dc:creator>C08-1467</dc:creator>
  <cp:lastModifiedBy>小林　愛</cp:lastModifiedBy>
  <cp:revision>676</cp:revision>
  <cp:lastPrinted>2026-02-19T01:50:04Z</cp:lastPrinted>
  <dcterms:created xsi:type="dcterms:W3CDTF">2012-01-11T23:32:50Z</dcterms:created>
  <dcterms:modified xsi:type="dcterms:W3CDTF">2026-03-03T04:16:22Z</dcterms:modified>
</cp:coreProperties>
</file>