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58" r:id="rId2"/>
    <p:sldId id="353" r:id="rId3"/>
    <p:sldId id="362" r:id="rId4"/>
    <p:sldId id="359" r:id="rId5"/>
    <p:sldId id="360" r:id="rId6"/>
    <p:sldId id="361" r:id="rId7"/>
  </p:sldIdLst>
  <p:sldSz cx="9144000" cy="6858000" type="screen4x3"/>
  <p:notesSz cx="7104063"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ゴシック" panose="020B0609070205080204" pitchFamily="49"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ゴシック"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89A4A7"/>
    <a:srgbClr val="EDF6F7"/>
    <a:srgbClr val="C1E4FF"/>
    <a:srgbClr val="0088EE"/>
    <a:srgbClr val="E5F2F3"/>
    <a:srgbClr val="292929"/>
    <a:srgbClr val="1C1C1C"/>
    <a:srgbClr val="FF0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2" autoAdjust="0"/>
    <p:restoredTop sz="87600" autoAdjust="0"/>
  </p:normalViewPr>
  <p:slideViewPr>
    <p:cSldViewPr>
      <p:cViewPr varScale="1">
        <p:scale>
          <a:sx n="89" d="100"/>
          <a:sy n="89" d="100"/>
        </p:scale>
        <p:origin x="1122" y="78"/>
      </p:cViewPr>
      <p:guideLst>
        <p:guide orient="horz" pos="2160"/>
        <p:guide pos="2880"/>
      </p:guideLst>
    </p:cSldViewPr>
  </p:slideViewPr>
  <p:outlineViewPr>
    <p:cViewPr>
      <p:scale>
        <a:sx n="33" d="100"/>
        <a:sy n="33" d="100"/>
      </p:scale>
      <p:origin x="0" y="-82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1" y="1"/>
            <a:ext cx="308022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26" tIns="47314" rIns="94626" bIns="47314" numCol="1" anchor="t" anchorCtr="0" compatLnSpc="1">
            <a:prstTxWarp prst="textNoShape">
              <a:avLst/>
            </a:prstTxWarp>
          </a:bodyPr>
          <a:lstStyle>
            <a:lvl1pPr eaLnBrk="1" hangingPunct="1">
              <a:defRPr sz="1300">
                <a:ea typeface="ＭＳ Ｐゴシック" panose="020B0600070205080204" pitchFamily="50" charset="-128"/>
              </a:defRPr>
            </a:lvl1pPr>
          </a:lstStyle>
          <a:p>
            <a:pPr>
              <a:defRPr/>
            </a:pPr>
            <a:endParaRPr lang="en-US" altLang="ja-JP"/>
          </a:p>
        </p:txBody>
      </p:sp>
      <p:sp>
        <p:nvSpPr>
          <p:cNvPr id="118787" name="Rectangle 3"/>
          <p:cNvSpPr>
            <a:spLocks noGrp="1" noChangeArrowheads="1"/>
          </p:cNvSpPr>
          <p:nvPr>
            <p:ph type="dt" sz="quarter" idx="1"/>
          </p:nvPr>
        </p:nvSpPr>
        <p:spPr bwMode="auto">
          <a:xfrm>
            <a:off x="4023837" y="1"/>
            <a:ext cx="3078639"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26" tIns="47314" rIns="94626" bIns="47314" numCol="1" anchor="t" anchorCtr="0" compatLnSpc="1">
            <a:prstTxWarp prst="textNoShape">
              <a:avLst/>
            </a:prstTxWarp>
          </a:bodyPr>
          <a:lstStyle>
            <a:lvl1pPr algn="r" eaLnBrk="1" hangingPunct="1">
              <a:defRPr sz="1300">
                <a:ea typeface="ＭＳ Ｐゴシック" panose="020B0600070205080204" pitchFamily="50" charset="-128"/>
              </a:defRPr>
            </a:lvl1pPr>
          </a:lstStyle>
          <a:p>
            <a:pPr>
              <a:defRPr/>
            </a:pPr>
            <a:endParaRPr lang="en-US" altLang="ja-JP"/>
          </a:p>
        </p:txBody>
      </p:sp>
      <p:sp>
        <p:nvSpPr>
          <p:cNvPr id="118788" name="Rectangle 4"/>
          <p:cNvSpPr>
            <a:spLocks noGrp="1" noChangeArrowheads="1"/>
          </p:cNvSpPr>
          <p:nvPr>
            <p:ph type="ftr" sz="quarter" idx="2"/>
          </p:nvPr>
        </p:nvSpPr>
        <p:spPr bwMode="auto">
          <a:xfrm>
            <a:off x="1" y="9721852"/>
            <a:ext cx="308022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26" tIns="47314" rIns="94626" bIns="47314" numCol="1" anchor="b" anchorCtr="0" compatLnSpc="1">
            <a:prstTxWarp prst="textNoShape">
              <a:avLst/>
            </a:prstTxWarp>
          </a:bodyPr>
          <a:lstStyle>
            <a:lvl1pPr eaLnBrk="1" hangingPunct="1">
              <a:defRPr sz="1300">
                <a:ea typeface="ＭＳ Ｐゴシック" panose="020B0600070205080204" pitchFamily="50" charset="-128"/>
              </a:defRPr>
            </a:lvl1pPr>
          </a:lstStyle>
          <a:p>
            <a:pPr>
              <a:defRPr/>
            </a:pPr>
            <a:endParaRPr lang="en-US" altLang="ja-JP"/>
          </a:p>
        </p:txBody>
      </p:sp>
      <p:sp>
        <p:nvSpPr>
          <p:cNvPr id="118789" name="Rectangle 5"/>
          <p:cNvSpPr>
            <a:spLocks noGrp="1" noChangeArrowheads="1"/>
          </p:cNvSpPr>
          <p:nvPr>
            <p:ph type="sldNum" sz="quarter" idx="3"/>
          </p:nvPr>
        </p:nvSpPr>
        <p:spPr bwMode="auto">
          <a:xfrm>
            <a:off x="4023837" y="9721852"/>
            <a:ext cx="3078639"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26" tIns="47314" rIns="94626" bIns="47314" numCol="1" anchor="b" anchorCtr="0" compatLnSpc="1">
            <a:prstTxWarp prst="textNoShape">
              <a:avLst/>
            </a:prstTxWarp>
          </a:bodyPr>
          <a:lstStyle>
            <a:lvl1pPr algn="r" eaLnBrk="1" hangingPunct="1">
              <a:defRPr sz="1300">
                <a:ea typeface="ＭＳ Ｐゴシック" panose="020B0600070205080204" pitchFamily="50" charset="-128"/>
              </a:defRPr>
            </a:lvl1pPr>
          </a:lstStyle>
          <a:p>
            <a:pPr>
              <a:defRPr/>
            </a:pPr>
            <a:fld id="{F1D4FABF-99E6-4DAD-8590-F8C6CB5F2153}" type="slidenum">
              <a:rPr lang="en-US" altLang="ja-JP"/>
              <a:pPr>
                <a:defRPr/>
              </a:pPr>
              <a:t>‹#›</a:t>
            </a:fld>
            <a:endParaRPr lang="en-US" altLang="ja-JP"/>
          </a:p>
        </p:txBody>
      </p:sp>
    </p:spTree>
    <p:extLst>
      <p:ext uri="{BB962C8B-B14F-4D97-AF65-F5344CB8AC3E}">
        <p14:creationId xmlns:p14="http://schemas.microsoft.com/office/powerpoint/2010/main" val="2470649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08022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26" tIns="47314" rIns="94626" bIns="47314" numCol="1" anchor="t" anchorCtr="0" compatLnSpc="1">
            <a:prstTxWarp prst="textNoShape">
              <a:avLst/>
            </a:prstTxWarp>
          </a:bodyPr>
          <a:lstStyle>
            <a:lvl1pPr eaLnBrk="1" hangingPunct="1">
              <a:defRPr sz="1300">
                <a:ea typeface="ＭＳ Ｐゴシック" panose="020B0600070205080204" pitchFamily="50" charset="-128"/>
              </a:defRPr>
            </a:lvl1pPr>
          </a:lstStyle>
          <a:p>
            <a:pPr>
              <a:defRPr/>
            </a:pPr>
            <a:endParaRPr lang="en-US" altLang="ja-JP"/>
          </a:p>
        </p:txBody>
      </p:sp>
      <p:sp>
        <p:nvSpPr>
          <p:cNvPr id="30723" name="Rectangle 3"/>
          <p:cNvSpPr>
            <a:spLocks noGrp="1" noChangeArrowheads="1"/>
          </p:cNvSpPr>
          <p:nvPr>
            <p:ph type="dt" idx="1"/>
          </p:nvPr>
        </p:nvSpPr>
        <p:spPr bwMode="auto">
          <a:xfrm>
            <a:off x="4023837" y="1"/>
            <a:ext cx="3078639"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26" tIns="47314" rIns="94626" bIns="47314" numCol="1" anchor="t" anchorCtr="0" compatLnSpc="1">
            <a:prstTxWarp prst="textNoShape">
              <a:avLst/>
            </a:prstTxWarp>
          </a:bodyPr>
          <a:lstStyle>
            <a:lvl1pPr algn="r" eaLnBrk="1" hangingPunct="1">
              <a:defRPr sz="1300">
                <a:ea typeface="ＭＳ Ｐゴシック" panose="020B0600070205080204"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95363" y="768350"/>
            <a:ext cx="5114925"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708503" y="4860925"/>
            <a:ext cx="5687062" cy="460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26" tIns="47314" rIns="94626" bIns="4731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26" name="Rectangle 6"/>
          <p:cNvSpPr>
            <a:spLocks noGrp="1" noChangeArrowheads="1"/>
          </p:cNvSpPr>
          <p:nvPr>
            <p:ph type="ftr" sz="quarter" idx="4"/>
          </p:nvPr>
        </p:nvSpPr>
        <p:spPr bwMode="auto">
          <a:xfrm>
            <a:off x="1" y="9721852"/>
            <a:ext cx="308022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26" tIns="47314" rIns="94626" bIns="47314" numCol="1" anchor="b" anchorCtr="0" compatLnSpc="1">
            <a:prstTxWarp prst="textNoShape">
              <a:avLst/>
            </a:prstTxWarp>
          </a:bodyPr>
          <a:lstStyle>
            <a:lvl1pPr eaLnBrk="1" hangingPunct="1">
              <a:defRPr sz="1300">
                <a:ea typeface="ＭＳ Ｐゴシック" panose="020B0600070205080204" pitchFamily="50" charset="-128"/>
              </a:defRPr>
            </a:lvl1pPr>
          </a:lstStyle>
          <a:p>
            <a:pPr>
              <a:defRPr/>
            </a:pPr>
            <a:endParaRPr lang="en-US" altLang="ja-JP"/>
          </a:p>
        </p:txBody>
      </p:sp>
      <p:sp>
        <p:nvSpPr>
          <p:cNvPr id="30727" name="Rectangle 7"/>
          <p:cNvSpPr>
            <a:spLocks noGrp="1" noChangeArrowheads="1"/>
          </p:cNvSpPr>
          <p:nvPr>
            <p:ph type="sldNum" sz="quarter" idx="5"/>
          </p:nvPr>
        </p:nvSpPr>
        <p:spPr bwMode="auto">
          <a:xfrm>
            <a:off x="4023837" y="9721852"/>
            <a:ext cx="3078639"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26" tIns="47314" rIns="94626" bIns="47314" numCol="1" anchor="b" anchorCtr="0" compatLnSpc="1">
            <a:prstTxWarp prst="textNoShape">
              <a:avLst/>
            </a:prstTxWarp>
          </a:bodyPr>
          <a:lstStyle>
            <a:lvl1pPr algn="r" eaLnBrk="1" hangingPunct="1">
              <a:defRPr sz="1300">
                <a:ea typeface="ＭＳ Ｐゴシック" panose="020B0600070205080204" pitchFamily="50" charset="-128"/>
              </a:defRPr>
            </a:lvl1pPr>
          </a:lstStyle>
          <a:p>
            <a:pPr>
              <a:defRPr/>
            </a:pPr>
            <a:fld id="{5C8F3649-899B-4135-99BC-D8BC86D025DE}" type="slidenum">
              <a:rPr lang="en-US" altLang="ja-JP"/>
              <a:pPr>
                <a:defRPr/>
              </a:pPr>
              <a:t>‹#›</a:t>
            </a:fld>
            <a:endParaRPr lang="en-US" altLang="ja-JP"/>
          </a:p>
        </p:txBody>
      </p:sp>
    </p:spTree>
    <p:extLst>
      <p:ext uri="{BB962C8B-B14F-4D97-AF65-F5344CB8AC3E}">
        <p14:creationId xmlns:p14="http://schemas.microsoft.com/office/powerpoint/2010/main" val="1764267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r>
              <a:rPr lang="ja-JP" altLang="en-US" sz="1400" dirty="0">
                <a:solidFill>
                  <a:schemeClr val="tx1"/>
                </a:solidFill>
                <a:latin typeface="Yu Gothic UI" panose="020B0500000000000000" pitchFamily="50" charset="-128"/>
                <a:ea typeface="Yu Gothic UI" panose="020B0500000000000000" pitchFamily="50" charset="-128"/>
              </a:rPr>
              <a:t>令和６年報酬改定事項のうち、協力医療機関に関する届出、重要事項のウェブサイト公開、</a:t>
            </a:r>
            <a:r>
              <a:rPr lang="ja-JP" altLang="en-US" sz="1400" kern="0" dirty="0">
                <a:solidFill>
                  <a:schemeClr val="tx1"/>
                </a:solidFill>
                <a:latin typeface="Yu Gothic UI" panose="020B0500000000000000" pitchFamily="50" charset="-128"/>
                <a:ea typeface="Yu Gothic UI" panose="020B0500000000000000" pitchFamily="50" charset="-128"/>
              </a:rPr>
              <a:t>口腔衛生管理の強化、入所者（利用者）の安全並びに介護サービスの質の確保</a:t>
            </a:r>
            <a:endParaRPr lang="en-US" altLang="ja-JP" sz="1400" kern="0" dirty="0">
              <a:solidFill>
                <a:schemeClr val="tx1"/>
              </a:solidFill>
              <a:latin typeface="Yu Gothic UI" panose="020B0500000000000000" pitchFamily="50" charset="-128"/>
              <a:ea typeface="Yu Gothic UI" panose="020B0500000000000000" pitchFamily="50" charset="-128"/>
            </a:endParaRPr>
          </a:p>
          <a:p>
            <a:r>
              <a:rPr lang="ja-JP" altLang="en-US" sz="1400" kern="0" dirty="0">
                <a:solidFill>
                  <a:schemeClr val="tx1"/>
                </a:solidFill>
                <a:latin typeface="Yu Gothic UI" panose="020B0500000000000000" pitchFamily="50" charset="-128"/>
                <a:ea typeface="Yu Gothic UI" panose="020B0500000000000000" pitchFamily="50" charset="-128"/>
              </a:rPr>
              <a:t>及び職員の負担軽減に資する方策を検討するための委員会の設置</a:t>
            </a:r>
            <a:r>
              <a:rPr lang="ja-JP" altLang="en-US" sz="1400" dirty="0">
                <a:solidFill>
                  <a:schemeClr val="tx1"/>
                </a:solidFill>
                <a:latin typeface="Yu Gothic UI" panose="020B0500000000000000" pitchFamily="50" charset="-128"/>
                <a:ea typeface="Yu Gothic UI" panose="020B0500000000000000" pitchFamily="50" charset="-128"/>
              </a:rPr>
              <a:t>について、お知らせします。</a:t>
            </a:r>
          </a:p>
        </p:txBody>
      </p:sp>
      <p:sp>
        <p:nvSpPr>
          <p:cNvPr id="5124"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ゴシック" panose="020B0609070205080204" pitchFamily="49" charset="-128"/>
              </a:defRPr>
            </a:lvl1pPr>
            <a:lvl2pPr marL="805212" indent="-308168">
              <a:defRPr kumimoji="1">
                <a:solidFill>
                  <a:schemeClr val="tx1"/>
                </a:solidFill>
                <a:latin typeface="Arial" panose="020B0604020202020204" pitchFamily="34" charset="0"/>
                <a:ea typeface="ＭＳ ゴシック" panose="020B0609070205080204" pitchFamily="49" charset="-128"/>
              </a:defRPr>
            </a:lvl2pPr>
            <a:lvl3pPr marL="1240955" indent="-246866">
              <a:defRPr kumimoji="1">
                <a:solidFill>
                  <a:schemeClr val="tx1"/>
                </a:solidFill>
                <a:latin typeface="Arial" panose="020B0604020202020204" pitchFamily="34" charset="0"/>
                <a:ea typeface="ＭＳ ゴシック" panose="020B0609070205080204" pitchFamily="49" charset="-128"/>
              </a:defRPr>
            </a:lvl3pPr>
            <a:lvl4pPr marL="1739655" indent="-246866">
              <a:defRPr kumimoji="1">
                <a:solidFill>
                  <a:schemeClr val="tx1"/>
                </a:solidFill>
                <a:latin typeface="Arial" panose="020B0604020202020204" pitchFamily="34" charset="0"/>
                <a:ea typeface="ＭＳ ゴシック" panose="020B0609070205080204" pitchFamily="49" charset="-128"/>
              </a:defRPr>
            </a:lvl4pPr>
            <a:lvl5pPr marL="2236700" indent="-246866">
              <a:defRPr kumimoji="1">
                <a:solidFill>
                  <a:schemeClr val="tx1"/>
                </a:solidFill>
                <a:latin typeface="Arial" panose="020B0604020202020204" pitchFamily="34" charset="0"/>
                <a:ea typeface="ＭＳ ゴシック" panose="020B0609070205080204" pitchFamily="49" charset="-128"/>
              </a:defRPr>
            </a:lvl5pPr>
            <a:lvl6pPr marL="2713861" indent="-246866" eaLnBrk="0" fontAlgn="base" hangingPunct="0">
              <a:spcBef>
                <a:spcPct val="0"/>
              </a:spcBef>
              <a:spcAft>
                <a:spcPct val="0"/>
              </a:spcAft>
              <a:defRPr kumimoji="1">
                <a:solidFill>
                  <a:schemeClr val="tx1"/>
                </a:solidFill>
                <a:latin typeface="Arial" panose="020B0604020202020204" pitchFamily="34" charset="0"/>
                <a:ea typeface="ＭＳ ゴシック" panose="020B0609070205080204" pitchFamily="49" charset="-128"/>
              </a:defRPr>
            </a:lvl6pPr>
            <a:lvl7pPr marL="3191025" indent="-246866" eaLnBrk="0" fontAlgn="base" hangingPunct="0">
              <a:spcBef>
                <a:spcPct val="0"/>
              </a:spcBef>
              <a:spcAft>
                <a:spcPct val="0"/>
              </a:spcAft>
              <a:defRPr kumimoji="1">
                <a:solidFill>
                  <a:schemeClr val="tx1"/>
                </a:solidFill>
                <a:latin typeface="Arial" panose="020B0604020202020204" pitchFamily="34" charset="0"/>
                <a:ea typeface="ＭＳ ゴシック" panose="020B0609070205080204" pitchFamily="49" charset="-128"/>
              </a:defRPr>
            </a:lvl7pPr>
            <a:lvl8pPr marL="3668187" indent="-246866" eaLnBrk="0" fontAlgn="base" hangingPunct="0">
              <a:spcBef>
                <a:spcPct val="0"/>
              </a:spcBef>
              <a:spcAft>
                <a:spcPct val="0"/>
              </a:spcAft>
              <a:defRPr kumimoji="1">
                <a:solidFill>
                  <a:schemeClr val="tx1"/>
                </a:solidFill>
                <a:latin typeface="Arial" panose="020B0604020202020204" pitchFamily="34" charset="0"/>
                <a:ea typeface="ＭＳ ゴシック" panose="020B0609070205080204" pitchFamily="49" charset="-128"/>
              </a:defRPr>
            </a:lvl8pPr>
            <a:lvl9pPr marL="4145349" indent="-246866" eaLnBrk="0" fontAlgn="base" hangingPunct="0">
              <a:spcBef>
                <a:spcPct val="0"/>
              </a:spcBef>
              <a:spcAft>
                <a:spcPct val="0"/>
              </a:spcAft>
              <a:defRPr kumimoji="1">
                <a:solidFill>
                  <a:schemeClr val="tx1"/>
                </a:solidFill>
                <a:latin typeface="Arial" panose="020B0604020202020204" pitchFamily="34" charset="0"/>
                <a:ea typeface="ＭＳ ゴシック" panose="020B0609070205080204" pitchFamily="49" charset="-128"/>
              </a:defRPr>
            </a:lvl9pPr>
          </a:lstStyle>
          <a:p>
            <a:fld id="{F086475B-57CB-4E62-B4C4-FF42C139684A}" type="slidenum">
              <a:rPr lang="en-US" altLang="ja-JP" smtClean="0">
                <a:ea typeface="ＭＳ Ｐゴシック" panose="020B0600070205080204" pitchFamily="50" charset="-128"/>
              </a:rPr>
              <a:pPr/>
              <a:t>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74703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solidFill>
                  <a:schemeClr val="tx1"/>
                </a:solidFill>
                <a:latin typeface="Yu Gothic UI" panose="020B0500000000000000" pitchFamily="50" charset="-128"/>
                <a:ea typeface="Yu Gothic UI" panose="020B0500000000000000" pitchFamily="50" charset="-128"/>
              </a:rPr>
              <a:t>令和６年報酬改定に伴い、介護保険施設等は、一定の要件を満たす協力医療機関を設定しなければならないこととされました。また、急変時の対応等を確認し、１年に１回以上、県に届け出ることとされています。今年度、提出いただいた皆様はありがとうございました。まだ未提出の施設がありましたら、年度末までに</a:t>
            </a:r>
            <a:r>
              <a:rPr kumimoji="1" lang="ja-JP" altLang="en-US" sz="1400">
                <a:solidFill>
                  <a:schemeClr val="tx1"/>
                </a:solidFill>
                <a:latin typeface="Yu Gothic UI" panose="020B0500000000000000" pitchFamily="50" charset="-128"/>
                <a:ea typeface="Yu Gothic UI" panose="020B0500000000000000" pitchFamily="50" charset="-128"/>
              </a:rPr>
              <a:t>提出をお願いします。</a:t>
            </a:r>
            <a:endParaRPr kumimoji="1" lang="en-US" altLang="ja-JP" sz="1400" dirty="0">
              <a:solidFill>
                <a:schemeClr val="tx1"/>
              </a:solidFill>
              <a:latin typeface="Yu Gothic UI" panose="020B0500000000000000" pitchFamily="50" charset="-128"/>
              <a:ea typeface="Yu Gothic UI" panose="020B0500000000000000" pitchFamily="50" charset="-128"/>
            </a:endParaRPr>
          </a:p>
          <a:p>
            <a:r>
              <a:rPr kumimoji="1" lang="ja-JP" altLang="en-US" sz="1400" dirty="0">
                <a:solidFill>
                  <a:schemeClr val="tx1"/>
                </a:solidFill>
                <a:latin typeface="Yu Gothic UI" panose="020B0500000000000000" pitchFamily="50" charset="-128"/>
                <a:ea typeface="Yu Gothic UI" panose="020B0500000000000000" pitchFamily="50" charset="-128"/>
              </a:rPr>
              <a:t>この届出については、引続き年１回以上の届出が必要ですので、協力医療機関と連携し、適切に対応をお願いします。</a:t>
            </a:r>
          </a:p>
        </p:txBody>
      </p:sp>
      <p:sp>
        <p:nvSpPr>
          <p:cNvPr id="4" name="スライド番号プレースホルダー 3"/>
          <p:cNvSpPr>
            <a:spLocks noGrp="1"/>
          </p:cNvSpPr>
          <p:nvPr>
            <p:ph type="sldNum" sz="quarter" idx="10"/>
          </p:nvPr>
        </p:nvSpPr>
        <p:spPr/>
        <p:txBody>
          <a:bodyPr/>
          <a:lstStyle/>
          <a:p>
            <a:pPr>
              <a:defRPr/>
            </a:pPr>
            <a:fld id="{5C8F3649-899B-4135-99BC-D8BC86D025DE}" type="slidenum">
              <a:rPr lang="en-US" altLang="ja-JP" smtClean="0"/>
              <a:pPr>
                <a:defRPr/>
              </a:pPr>
              <a:t>2</a:t>
            </a:fld>
            <a:endParaRPr lang="en-US" altLang="ja-JP"/>
          </a:p>
        </p:txBody>
      </p:sp>
    </p:spTree>
    <p:extLst>
      <p:ext uri="{BB962C8B-B14F-4D97-AF65-F5344CB8AC3E}">
        <p14:creationId xmlns:p14="http://schemas.microsoft.com/office/powerpoint/2010/main" val="150703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00E8B-DE32-A7BD-FF8B-8FA838CA8C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48D1E6-17CF-5D8B-38F2-68B380CF7D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5A0789-883F-1F74-4607-C9811C5E3032}"/>
              </a:ext>
            </a:extLst>
          </p:cNvPr>
          <p:cNvSpPr>
            <a:spLocks noGrp="1"/>
          </p:cNvSpPr>
          <p:nvPr>
            <p:ph type="body" idx="1"/>
          </p:nvPr>
        </p:nvSpPr>
        <p:spPr/>
        <p:txBody>
          <a:bodyPr/>
          <a:lstStyle/>
          <a:p>
            <a:r>
              <a:rPr kumimoji="1" lang="ja-JP" altLang="en-US" sz="1400" dirty="0">
                <a:solidFill>
                  <a:schemeClr val="tx1"/>
                </a:solidFill>
                <a:latin typeface="Yu Gothic UI" panose="020B0500000000000000" pitchFamily="50" charset="-128"/>
                <a:ea typeface="Yu Gothic UI" panose="020B0500000000000000" pitchFamily="50" charset="-128"/>
              </a:rPr>
              <a:t>また、新興感染症発生時等の対応を行う医療機関との連携について、第二種協定指定医療機関との間で、新興感染症の発生時等の対応を取り決めるように努めなければならないこと、協力医療機関が第二種協定指定医療機関である場合においては、新興感染症の発生時等の対応について協議を行わなければならないとされていますので、確実に対応をお願いします。</a:t>
            </a:r>
            <a:endParaRPr kumimoji="1" lang="en-US" altLang="ja-JP" sz="1400" dirty="0">
              <a:solidFill>
                <a:schemeClr val="tx1"/>
              </a:solidFill>
              <a:latin typeface="Yu Gothic UI" panose="020B0500000000000000" pitchFamily="50" charset="-128"/>
              <a:ea typeface="Yu Gothic UI" panose="020B0500000000000000" pitchFamily="50" charset="-128"/>
            </a:endParaRPr>
          </a:p>
          <a:p>
            <a:r>
              <a:rPr kumimoji="1" lang="ja-JP" altLang="en-US" sz="1400" dirty="0">
                <a:solidFill>
                  <a:schemeClr val="tx1"/>
                </a:solidFill>
                <a:latin typeface="Yu Gothic UI" panose="020B0500000000000000" pitchFamily="50" charset="-128"/>
                <a:ea typeface="Yu Gothic UI" panose="020B0500000000000000" pitchFamily="50" charset="-128"/>
              </a:rPr>
              <a:t>なお、県内の第二種協定指定医療機関については、県のホームページで一覧が公開されていますので、併せてご確認ください。</a:t>
            </a:r>
          </a:p>
        </p:txBody>
      </p:sp>
      <p:sp>
        <p:nvSpPr>
          <p:cNvPr id="4" name="スライド番号プレースホルダー 3">
            <a:extLst>
              <a:ext uri="{FF2B5EF4-FFF2-40B4-BE49-F238E27FC236}">
                <a16:creationId xmlns:a16="http://schemas.microsoft.com/office/drawing/2014/main" id="{53A20C72-3109-95C6-D89F-5C78A37CBDFE}"/>
              </a:ext>
            </a:extLst>
          </p:cNvPr>
          <p:cNvSpPr>
            <a:spLocks noGrp="1"/>
          </p:cNvSpPr>
          <p:nvPr>
            <p:ph type="sldNum" sz="quarter" idx="10"/>
          </p:nvPr>
        </p:nvSpPr>
        <p:spPr/>
        <p:txBody>
          <a:bodyPr/>
          <a:lstStyle/>
          <a:p>
            <a:pPr>
              <a:defRPr/>
            </a:pPr>
            <a:fld id="{5C8F3649-899B-4135-99BC-D8BC86D025DE}" type="slidenum">
              <a:rPr lang="en-US" altLang="ja-JP" smtClean="0"/>
              <a:pPr>
                <a:defRPr/>
              </a:pPr>
              <a:t>3</a:t>
            </a:fld>
            <a:endParaRPr lang="en-US" altLang="ja-JP"/>
          </a:p>
        </p:txBody>
      </p:sp>
    </p:spTree>
    <p:extLst>
      <p:ext uri="{BB962C8B-B14F-4D97-AF65-F5344CB8AC3E}">
        <p14:creationId xmlns:p14="http://schemas.microsoft.com/office/powerpoint/2010/main" val="158189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solidFill>
                  <a:schemeClr val="tx1"/>
                </a:solidFill>
                <a:latin typeface="Yu Gothic UI" panose="020B0500000000000000" pitchFamily="50" charset="-128"/>
                <a:ea typeface="Yu Gothic UI" panose="020B0500000000000000" pitchFamily="50" charset="-128"/>
              </a:rPr>
              <a:t>重要事項のウェブサイト掲載についてです。事業所の重要事項説明書について、記載のいずれかの方法により、ウェブサイトに掲載する必要がありますので、確実に対応するようお願いします。</a:t>
            </a:r>
          </a:p>
        </p:txBody>
      </p:sp>
      <p:sp>
        <p:nvSpPr>
          <p:cNvPr id="4" name="スライド番号プレースホルダー 3"/>
          <p:cNvSpPr>
            <a:spLocks noGrp="1"/>
          </p:cNvSpPr>
          <p:nvPr>
            <p:ph type="sldNum" sz="quarter" idx="10"/>
          </p:nvPr>
        </p:nvSpPr>
        <p:spPr/>
        <p:txBody>
          <a:bodyPr/>
          <a:lstStyle/>
          <a:p>
            <a:pPr>
              <a:defRPr/>
            </a:pPr>
            <a:fld id="{5C8F3649-899B-4135-99BC-D8BC86D025DE}" type="slidenum">
              <a:rPr lang="en-US" altLang="ja-JP" smtClean="0"/>
              <a:pPr>
                <a:defRPr/>
              </a:pPr>
              <a:t>4</a:t>
            </a:fld>
            <a:endParaRPr lang="en-US" altLang="ja-JP"/>
          </a:p>
        </p:txBody>
      </p:sp>
    </p:spTree>
    <p:extLst>
      <p:ext uri="{BB962C8B-B14F-4D97-AF65-F5344CB8AC3E}">
        <p14:creationId xmlns:p14="http://schemas.microsoft.com/office/powerpoint/2010/main" val="11998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BBF40-45C6-B8AC-CCA6-BC8E376645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7E3AB0-DFC5-3F9C-41FF-A2943B839D1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8D9DD9-040A-58FF-7164-42C0FD7CFB47}"/>
              </a:ext>
            </a:extLst>
          </p:cNvPr>
          <p:cNvSpPr>
            <a:spLocks noGrp="1"/>
          </p:cNvSpPr>
          <p:nvPr>
            <p:ph type="body" idx="1"/>
          </p:nvPr>
        </p:nvSpPr>
        <p:spPr/>
        <p:txBody>
          <a:bodyPr/>
          <a:lstStyle/>
          <a:p>
            <a:pPr defTabSz="914491">
              <a:defRPr/>
            </a:pPr>
            <a:r>
              <a:rPr lang="ja-JP" altLang="en-US" sz="1400" kern="0" dirty="0">
                <a:solidFill>
                  <a:schemeClr val="tx1"/>
                </a:solidFill>
                <a:latin typeface="Yu Gothic UI" panose="020B0500000000000000" pitchFamily="50" charset="-128"/>
                <a:ea typeface="Yu Gothic UI" panose="020B0500000000000000" pitchFamily="50" charset="-128"/>
              </a:rPr>
              <a:t>口腔衛生管理の強化</a:t>
            </a:r>
            <a:r>
              <a:rPr kumimoji="1" lang="ja-JP" altLang="en-US" sz="1400" dirty="0">
                <a:solidFill>
                  <a:schemeClr val="tx1"/>
                </a:solidFill>
                <a:latin typeface="Yu Gothic UI" panose="020B0500000000000000" pitchFamily="50" charset="-128"/>
                <a:ea typeface="Yu Gothic UI" panose="020B0500000000000000" pitchFamily="50" charset="-128"/>
              </a:rPr>
              <a:t>についてです。</a:t>
            </a:r>
            <a:endParaRPr kumimoji="1" lang="en-US" altLang="ja-JP" sz="1400" dirty="0">
              <a:solidFill>
                <a:schemeClr val="tx1"/>
              </a:solidFill>
              <a:latin typeface="Yu Gothic UI" panose="020B0500000000000000" pitchFamily="50" charset="-128"/>
              <a:ea typeface="Yu Gothic UI" panose="020B0500000000000000" pitchFamily="50" charset="-128"/>
            </a:endParaRPr>
          </a:p>
          <a:p>
            <a:pPr defTabSz="914491">
              <a:defRPr/>
            </a:pPr>
            <a:r>
              <a:rPr kumimoji="1" lang="ja-JP" altLang="en-US" sz="1400" dirty="0">
                <a:solidFill>
                  <a:schemeClr val="tx1"/>
                </a:solidFill>
                <a:latin typeface="Yu Gothic UI" panose="020B0500000000000000" pitchFamily="50" charset="-128"/>
                <a:ea typeface="Yu Gothic UI" panose="020B0500000000000000" pitchFamily="50" charset="-128"/>
              </a:rPr>
              <a:t>介護保険施設については、令和６年度から義務化されていますが、特定施設入居者生活介護については、令和９年度から義務化されます。</a:t>
            </a:r>
            <a:endParaRPr kumimoji="1" lang="en-US" altLang="ja-JP" sz="1400" dirty="0">
              <a:solidFill>
                <a:schemeClr val="tx1"/>
              </a:solidFill>
              <a:latin typeface="Yu Gothic UI" panose="020B0500000000000000" pitchFamily="50" charset="-128"/>
              <a:ea typeface="Yu Gothic UI" panose="020B0500000000000000" pitchFamily="50" charset="-128"/>
            </a:endParaRPr>
          </a:p>
          <a:p>
            <a:r>
              <a:rPr kumimoji="1" lang="ja-JP" altLang="en-US" sz="1400" dirty="0">
                <a:solidFill>
                  <a:schemeClr val="tx1"/>
                </a:solidFill>
                <a:latin typeface="Yu Gothic UI" panose="020B0500000000000000" pitchFamily="50" charset="-128"/>
                <a:ea typeface="Yu Gothic UI" panose="020B0500000000000000" pitchFamily="50" charset="-128"/>
              </a:rPr>
              <a:t>まだ対応していない事業所については、確実に対応してください。</a:t>
            </a:r>
          </a:p>
        </p:txBody>
      </p:sp>
      <p:sp>
        <p:nvSpPr>
          <p:cNvPr id="4" name="スライド番号プレースホルダー 3">
            <a:extLst>
              <a:ext uri="{FF2B5EF4-FFF2-40B4-BE49-F238E27FC236}">
                <a16:creationId xmlns:a16="http://schemas.microsoft.com/office/drawing/2014/main" id="{145041DF-079A-26A6-9A66-7836AA8686AE}"/>
              </a:ext>
            </a:extLst>
          </p:cNvPr>
          <p:cNvSpPr>
            <a:spLocks noGrp="1"/>
          </p:cNvSpPr>
          <p:nvPr>
            <p:ph type="sldNum" sz="quarter" idx="10"/>
          </p:nvPr>
        </p:nvSpPr>
        <p:spPr/>
        <p:txBody>
          <a:bodyPr/>
          <a:lstStyle/>
          <a:p>
            <a:pPr>
              <a:defRPr/>
            </a:pPr>
            <a:fld id="{5C8F3649-899B-4135-99BC-D8BC86D025DE}" type="slidenum">
              <a:rPr lang="en-US" altLang="ja-JP" smtClean="0"/>
              <a:pPr>
                <a:defRPr/>
              </a:pPr>
              <a:t>5</a:t>
            </a:fld>
            <a:endParaRPr lang="en-US" altLang="ja-JP"/>
          </a:p>
        </p:txBody>
      </p:sp>
    </p:spTree>
    <p:extLst>
      <p:ext uri="{BB962C8B-B14F-4D97-AF65-F5344CB8AC3E}">
        <p14:creationId xmlns:p14="http://schemas.microsoft.com/office/powerpoint/2010/main" val="3103213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B2ECC-D3F0-2C6A-7FE8-A45945B49D3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E97D9D-4995-9256-5779-8B96939D6D1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2908291-8159-30D3-2523-FDC28D9E16A1}"/>
              </a:ext>
            </a:extLst>
          </p:cNvPr>
          <p:cNvSpPr>
            <a:spLocks noGrp="1"/>
          </p:cNvSpPr>
          <p:nvPr>
            <p:ph type="body" idx="1"/>
          </p:nvPr>
        </p:nvSpPr>
        <p:spPr/>
        <p:txBody>
          <a:bodyPr/>
          <a:lstStyle/>
          <a:p>
            <a:r>
              <a:rPr lang="ja-JP" altLang="en-US" sz="1400" kern="0" dirty="0">
                <a:solidFill>
                  <a:schemeClr val="tx1"/>
                </a:solidFill>
                <a:latin typeface="Yu Gothic UI" panose="020B0500000000000000" pitchFamily="50" charset="-128"/>
                <a:ea typeface="Yu Gothic UI" panose="020B0500000000000000" pitchFamily="50" charset="-128"/>
              </a:rPr>
              <a:t>入所者（利用者）の安全並びに介護サービスの質の確保及び職員の負担軽減に資する方策を検討するための委員会の設置</a:t>
            </a:r>
            <a:r>
              <a:rPr kumimoji="1" lang="ja-JP" altLang="en-US" sz="1400" dirty="0">
                <a:solidFill>
                  <a:schemeClr val="tx1"/>
                </a:solidFill>
                <a:latin typeface="Yu Gothic UI" panose="020B0500000000000000" pitchFamily="50" charset="-128"/>
                <a:ea typeface="Yu Gothic UI" panose="020B0500000000000000" pitchFamily="50" charset="-128"/>
              </a:rPr>
              <a:t>についてです。</a:t>
            </a:r>
            <a:endParaRPr kumimoji="1" lang="en-US" altLang="ja-JP" sz="1400" dirty="0">
              <a:solidFill>
                <a:schemeClr val="tx1"/>
              </a:solidFill>
              <a:latin typeface="Yu Gothic UI" panose="020B0500000000000000" pitchFamily="50" charset="-128"/>
              <a:ea typeface="Yu Gothic UI" panose="020B0500000000000000" pitchFamily="50" charset="-128"/>
            </a:endParaRPr>
          </a:p>
          <a:p>
            <a:pPr defTabSz="914491">
              <a:defRPr/>
            </a:pPr>
            <a:r>
              <a:rPr kumimoji="1" lang="ja-JP" altLang="en-US" sz="1400" dirty="0">
                <a:solidFill>
                  <a:schemeClr val="tx1"/>
                </a:solidFill>
                <a:latin typeface="Yu Gothic UI" panose="020B0500000000000000" pitchFamily="50" charset="-128"/>
                <a:ea typeface="Yu Gothic UI" panose="020B0500000000000000" pitchFamily="50" charset="-128"/>
              </a:rPr>
              <a:t>各施設及び事業所について、令和９年度から義務化されますので、まだ対応していない施設及び事業所については、確実に対応してください。</a:t>
            </a:r>
          </a:p>
        </p:txBody>
      </p:sp>
      <p:sp>
        <p:nvSpPr>
          <p:cNvPr id="4" name="スライド番号プレースホルダー 3">
            <a:extLst>
              <a:ext uri="{FF2B5EF4-FFF2-40B4-BE49-F238E27FC236}">
                <a16:creationId xmlns:a16="http://schemas.microsoft.com/office/drawing/2014/main" id="{5A73F9DD-3A61-DD90-F490-DB4FDDAB426F}"/>
              </a:ext>
            </a:extLst>
          </p:cNvPr>
          <p:cNvSpPr>
            <a:spLocks noGrp="1"/>
          </p:cNvSpPr>
          <p:nvPr>
            <p:ph type="sldNum" sz="quarter" idx="10"/>
          </p:nvPr>
        </p:nvSpPr>
        <p:spPr/>
        <p:txBody>
          <a:bodyPr/>
          <a:lstStyle/>
          <a:p>
            <a:pPr>
              <a:defRPr/>
            </a:pPr>
            <a:fld id="{5C8F3649-899B-4135-99BC-D8BC86D025DE}" type="slidenum">
              <a:rPr lang="en-US" altLang="ja-JP" smtClean="0"/>
              <a:pPr>
                <a:defRPr/>
              </a:pPr>
              <a:t>6</a:t>
            </a:fld>
            <a:endParaRPr lang="en-US" altLang="ja-JP"/>
          </a:p>
        </p:txBody>
      </p:sp>
    </p:spTree>
    <p:extLst>
      <p:ext uri="{BB962C8B-B14F-4D97-AF65-F5344CB8AC3E}">
        <p14:creationId xmlns:p14="http://schemas.microsoft.com/office/powerpoint/2010/main" val="246553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536CB6-2681-42C2-AAF6-5141A6681703}" type="slidenum">
              <a:rPr lang="en-US" altLang="ja-JP"/>
              <a:pPr>
                <a:defRPr/>
              </a:pPr>
              <a:t>‹#›</a:t>
            </a:fld>
            <a:endParaRPr lang="en-US" altLang="ja-JP"/>
          </a:p>
        </p:txBody>
      </p:sp>
    </p:spTree>
    <p:extLst>
      <p:ext uri="{BB962C8B-B14F-4D97-AF65-F5344CB8AC3E}">
        <p14:creationId xmlns:p14="http://schemas.microsoft.com/office/powerpoint/2010/main" val="382198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A138D84-49F1-47AC-929D-F7EDCFA011D6}" type="slidenum">
              <a:rPr lang="en-US" altLang="ja-JP"/>
              <a:pPr>
                <a:defRPr/>
              </a:pPr>
              <a:t>‹#›</a:t>
            </a:fld>
            <a:endParaRPr lang="en-US" altLang="ja-JP"/>
          </a:p>
        </p:txBody>
      </p:sp>
    </p:spTree>
    <p:extLst>
      <p:ext uri="{BB962C8B-B14F-4D97-AF65-F5344CB8AC3E}">
        <p14:creationId xmlns:p14="http://schemas.microsoft.com/office/powerpoint/2010/main" val="276120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555B-6F80-4E0C-89F9-F06F8BC6C76A}" type="slidenum">
              <a:rPr lang="en-US" altLang="ja-JP"/>
              <a:pPr>
                <a:defRPr/>
              </a:pPr>
              <a:t>‹#›</a:t>
            </a:fld>
            <a:endParaRPr lang="en-US" altLang="ja-JP"/>
          </a:p>
        </p:txBody>
      </p:sp>
    </p:spTree>
    <p:extLst>
      <p:ext uri="{BB962C8B-B14F-4D97-AF65-F5344CB8AC3E}">
        <p14:creationId xmlns:p14="http://schemas.microsoft.com/office/powerpoint/2010/main" val="425016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87D1E2-84E1-4497-A53C-D058237DDF20}" type="slidenum">
              <a:rPr lang="en-US" altLang="ja-JP"/>
              <a:pPr>
                <a:defRPr/>
              </a:pPr>
              <a:t>‹#›</a:t>
            </a:fld>
            <a:endParaRPr lang="en-US" altLang="ja-JP"/>
          </a:p>
        </p:txBody>
      </p:sp>
    </p:spTree>
    <p:extLst>
      <p:ext uri="{BB962C8B-B14F-4D97-AF65-F5344CB8AC3E}">
        <p14:creationId xmlns:p14="http://schemas.microsoft.com/office/powerpoint/2010/main" val="4174543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6F0789D-4630-4160-B871-6C1D2ED7D396}" type="slidenum">
              <a:rPr lang="en-US" altLang="ja-JP"/>
              <a:pPr>
                <a:defRPr/>
              </a:pPr>
              <a:t>‹#›</a:t>
            </a:fld>
            <a:endParaRPr lang="en-US" altLang="ja-JP"/>
          </a:p>
        </p:txBody>
      </p:sp>
    </p:spTree>
    <p:extLst>
      <p:ext uri="{BB962C8B-B14F-4D97-AF65-F5344CB8AC3E}">
        <p14:creationId xmlns:p14="http://schemas.microsoft.com/office/powerpoint/2010/main" val="1344903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30BAEF2F-A2E0-4161-AC89-75D7F585BD5D}" type="slidenum">
              <a:rPr lang="en-US" altLang="ja-JP"/>
              <a:pPr>
                <a:defRPr/>
              </a:pPr>
              <a:t>‹#›</a:t>
            </a:fld>
            <a:endParaRPr lang="en-US" altLang="ja-JP"/>
          </a:p>
        </p:txBody>
      </p:sp>
    </p:spTree>
    <p:extLst>
      <p:ext uri="{BB962C8B-B14F-4D97-AF65-F5344CB8AC3E}">
        <p14:creationId xmlns:p14="http://schemas.microsoft.com/office/powerpoint/2010/main" val="131115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33ABE4-410C-4930-A01A-F62F31DFE773}" type="slidenum">
              <a:rPr lang="en-US" altLang="ja-JP"/>
              <a:pPr>
                <a:defRPr/>
              </a:pPr>
              <a:t>‹#›</a:t>
            </a:fld>
            <a:endParaRPr lang="en-US" altLang="ja-JP"/>
          </a:p>
        </p:txBody>
      </p:sp>
    </p:spTree>
    <p:extLst>
      <p:ext uri="{BB962C8B-B14F-4D97-AF65-F5344CB8AC3E}">
        <p14:creationId xmlns:p14="http://schemas.microsoft.com/office/powerpoint/2010/main" val="7627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50F1598-6F4F-40F8-8508-3D4C8730E4FD}" type="slidenum">
              <a:rPr lang="en-US" altLang="ja-JP"/>
              <a:pPr>
                <a:defRPr/>
              </a:pPr>
              <a:t>‹#›</a:t>
            </a:fld>
            <a:endParaRPr lang="en-US" altLang="ja-JP"/>
          </a:p>
        </p:txBody>
      </p:sp>
    </p:spTree>
    <p:extLst>
      <p:ext uri="{BB962C8B-B14F-4D97-AF65-F5344CB8AC3E}">
        <p14:creationId xmlns:p14="http://schemas.microsoft.com/office/powerpoint/2010/main" val="43719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58477AE-7F5B-4174-87AC-181F5EFB1393}" type="slidenum">
              <a:rPr lang="en-US" altLang="ja-JP"/>
              <a:pPr>
                <a:defRPr/>
              </a:pPr>
              <a:t>‹#›</a:t>
            </a:fld>
            <a:endParaRPr lang="en-US" altLang="ja-JP"/>
          </a:p>
        </p:txBody>
      </p:sp>
    </p:spTree>
    <p:extLst>
      <p:ext uri="{BB962C8B-B14F-4D97-AF65-F5344CB8AC3E}">
        <p14:creationId xmlns:p14="http://schemas.microsoft.com/office/powerpoint/2010/main" val="297522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CEE599D-76DB-4136-83A6-37CCA3701BDD}" type="slidenum">
              <a:rPr lang="en-US" altLang="ja-JP"/>
              <a:pPr>
                <a:defRPr/>
              </a:pPr>
              <a:t>‹#›</a:t>
            </a:fld>
            <a:endParaRPr lang="en-US" altLang="ja-JP"/>
          </a:p>
        </p:txBody>
      </p:sp>
    </p:spTree>
    <p:extLst>
      <p:ext uri="{BB962C8B-B14F-4D97-AF65-F5344CB8AC3E}">
        <p14:creationId xmlns:p14="http://schemas.microsoft.com/office/powerpoint/2010/main" val="18860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60600EA-2BCB-4856-BAAB-8FEFFA2EA264}" type="slidenum">
              <a:rPr lang="en-US" altLang="ja-JP"/>
              <a:pPr>
                <a:defRPr/>
              </a:pPr>
              <a:t>‹#›</a:t>
            </a:fld>
            <a:endParaRPr lang="en-US" altLang="ja-JP"/>
          </a:p>
        </p:txBody>
      </p:sp>
    </p:spTree>
    <p:extLst>
      <p:ext uri="{BB962C8B-B14F-4D97-AF65-F5344CB8AC3E}">
        <p14:creationId xmlns:p14="http://schemas.microsoft.com/office/powerpoint/2010/main" val="415455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F51E741-AEAF-45FF-B144-E5B1F668E884}" type="slidenum">
              <a:rPr lang="en-US" altLang="ja-JP"/>
              <a:pPr>
                <a:defRPr/>
              </a:pPr>
              <a:t>‹#›</a:t>
            </a:fld>
            <a:endParaRPr lang="en-US" altLang="ja-JP"/>
          </a:p>
        </p:txBody>
      </p:sp>
    </p:spTree>
    <p:extLst>
      <p:ext uri="{BB962C8B-B14F-4D97-AF65-F5344CB8AC3E}">
        <p14:creationId xmlns:p14="http://schemas.microsoft.com/office/powerpoint/2010/main" val="310347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2B2279B-C203-4723-AAB2-790B34CC926E}" type="slidenum">
              <a:rPr lang="en-US" altLang="ja-JP"/>
              <a:pPr>
                <a:defRPr/>
              </a:pPr>
              <a:t>‹#›</a:t>
            </a:fld>
            <a:endParaRPr lang="en-US" altLang="ja-JP"/>
          </a:p>
        </p:txBody>
      </p:sp>
    </p:spTree>
    <p:extLst>
      <p:ext uri="{BB962C8B-B14F-4D97-AF65-F5344CB8AC3E}">
        <p14:creationId xmlns:p14="http://schemas.microsoft.com/office/powerpoint/2010/main" val="21406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B752E4-80BF-4E1C-8B01-F37FC790AC40}" type="slidenum">
              <a:rPr lang="en-US" altLang="ja-JP"/>
              <a:pPr>
                <a:defRPr/>
              </a:pPr>
              <a:t>‹#›</a:t>
            </a:fld>
            <a:endParaRPr lang="en-US" altLang="ja-JP"/>
          </a:p>
        </p:txBody>
      </p:sp>
    </p:spTree>
    <p:extLst>
      <p:ext uri="{BB962C8B-B14F-4D97-AF65-F5344CB8AC3E}">
        <p14:creationId xmlns:p14="http://schemas.microsoft.com/office/powerpoint/2010/main" val="303559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panose="020B0600070205080204" pitchFamily="50" charset="-128"/>
              </a:defRPr>
            </a:lvl1pPr>
          </a:lstStyle>
          <a:p>
            <a:pPr>
              <a:defRPr/>
            </a:pPr>
            <a:fld id="{34AFC3EB-674E-4F1C-9427-0651018E770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D083C9F-D5E4-4848-9F78-44F7960797CD}" type="slidenum">
              <a:rPr lang="en-US" altLang="ja-JP" sz="1400" smtClean="0"/>
              <a:pPr>
                <a:spcBef>
                  <a:spcPct val="0"/>
                </a:spcBef>
                <a:buFontTx/>
                <a:buNone/>
              </a:pPr>
              <a:t>1</a:t>
            </a:fld>
            <a:endParaRPr lang="en-US" altLang="ja-JP" sz="1400"/>
          </a:p>
        </p:txBody>
      </p:sp>
      <p:sp>
        <p:nvSpPr>
          <p:cNvPr id="4099" name="Rectangle 5"/>
          <p:cNvSpPr>
            <a:spLocks noGrp="1" noChangeArrowheads="1"/>
          </p:cNvSpPr>
          <p:nvPr>
            <p:ph type="subTitle" idx="1"/>
          </p:nvPr>
        </p:nvSpPr>
        <p:spPr>
          <a:xfrm>
            <a:off x="1371600" y="4183063"/>
            <a:ext cx="6400800" cy="1487487"/>
          </a:xfrm>
        </p:spPr>
        <p:txBody>
          <a:bodyPr/>
          <a:lstStyle/>
          <a:p>
            <a:pPr eaLnBrk="1" hangingPunct="1"/>
            <a:r>
              <a:rPr lang="ja-JP" altLang="en-US" sz="2800" dirty="0">
                <a:latin typeface="メイリオ" panose="020B0604030504040204" pitchFamily="50" charset="-128"/>
                <a:ea typeface="メイリオ" panose="020B0604030504040204" pitchFamily="50" charset="-128"/>
              </a:rPr>
              <a:t>香川県健康福祉部長寿社会対策課</a:t>
            </a:r>
          </a:p>
          <a:p>
            <a:pPr eaLnBrk="1" hangingPunct="1"/>
            <a:r>
              <a:rPr lang="ja-JP" altLang="en-US" sz="2800" dirty="0">
                <a:latin typeface="メイリオ" panose="020B0604030504040204" pitchFamily="50" charset="-128"/>
                <a:ea typeface="メイリオ" panose="020B0604030504040204" pitchFamily="50" charset="-128"/>
              </a:rPr>
              <a:t>施設サービスグループ</a:t>
            </a:r>
          </a:p>
          <a:p>
            <a:pPr eaLnBrk="1" hangingPunct="1"/>
            <a:r>
              <a:rPr lang="ja-JP" altLang="en-US" sz="2800" dirty="0">
                <a:latin typeface="メイリオ" panose="020B0604030504040204" pitchFamily="50" charset="-128"/>
                <a:ea typeface="メイリオ" panose="020B0604030504040204" pitchFamily="50" charset="-128"/>
              </a:rPr>
              <a:t>令和８年３月</a:t>
            </a:r>
          </a:p>
        </p:txBody>
      </p:sp>
      <p:sp>
        <p:nvSpPr>
          <p:cNvPr id="4100" name="Text Box 7"/>
          <p:cNvSpPr txBox="1">
            <a:spLocks noChangeArrowheads="1"/>
          </p:cNvSpPr>
          <p:nvPr/>
        </p:nvSpPr>
        <p:spPr bwMode="auto">
          <a:xfrm>
            <a:off x="7524750" y="260350"/>
            <a:ext cx="8636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600" dirty="0">
                <a:latin typeface="ＭＳ ゴシック" panose="020B0609070205080204" pitchFamily="49" charset="-128"/>
                <a:ea typeface="ＭＳ ゴシック" panose="020B0609070205080204" pitchFamily="49" charset="-128"/>
              </a:rPr>
              <a:t>資料４</a:t>
            </a:r>
          </a:p>
        </p:txBody>
      </p:sp>
      <p:sp>
        <p:nvSpPr>
          <p:cNvPr id="4101" name="Rectangle 8"/>
          <p:cNvSpPr>
            <a:spLocks noGrp="1" noChangeArrowheads="1"/>
          </p:cNvSpPr>
          <p:nvPr>
            <p:ph type="ctrTitle"/>
          </p:nvPr>
        </p:nvSpPr>
        <p:spPr>
          <a:xfrm>
            <a:off x="539750" y="1557338"/>
            <a:ext cx="8064500" cy="2087562"/>
          </a:xfrm>
          <a:solidFill>
            <a:schemeClr val="accent6">
              <a:lumMod val="20000"/>
              <a:lumOff val="80000"/>
            </a:schemeClr>
          </a:solidFill>
        </p:spPr>
        <p:txBody>
          <a:bodyPr/>
          <a:lstStyle/>
          <a:p>
            <a:pPr eaLnBrk="1" hangingPunct="1"/>
            <a:r>
              <a:rPr lang="ja-JP" altLang="en-US" sz="2800" dirty="0">
                <a:latin typeface="メイリオ" panose="020B0604030504040204" pitchFamily="50" charset="-128"/>
                <a:ea typeface="メイリオ" panose="020B0604030504040204" pitchFamily="50" charset="-128"/>
              </a:rPr>
              <a:t>令和６年介護報酬改定に係る事項について</a:t>
            </a:r>
            <a:br>
              <a:rPr lang="ja-JP" altLang="en-US" sz="24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（介護保険施設及び居住系サービス）</a:t>
            </a:r>
          </a:p>
        </p:txBody>
      </p:sp>
      <p:pic>
        <p:nvPicPr>
          <p:cNvPr id="2" name="録音したサウンド">
            <a:hlinkClick r:id="" action="ppaction://media"/>
            <a:extLst>
              <a:ext uri="{FF2B5EF4-FFF2-40B4-BE49-F238E27FC236}">
                <a16:creationId xmlns:a16="http://schemas.microsoft.com/office/drawing/2014/main" id="{C291D670-23EC-7DAE-CA01-4D3B7BF486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2098" y="5635625"/>
            <a:ext cx="609600" cy="609600"/>
          </a:xfrm>
          <a:prstGeom prst="rect">
            <a:avLst/>
          </a:prstGeom>
        </p:spPr>
      </p:pic>
    </p:spTree>
    <p:extLst>
      <p:ext uri="{BB962C8B-B14F-4D97-AF65-F5344CB8AC3E}">
        <p14:creationId xmlns:p14="http://schemas.microsoft.com/office/powerpoint/2010/main" val="19022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061">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3"/>
          <p:cNvSpPr>
            <a:spLocks noGrp="1"/>
          </p:cNvSpPr>
          <p:nvPr>
            <p:ph idx="1"/>
          </p:nvPr>
        </p:nvSpPr>
        <p:spPr>
          <a:xfrm>
            <a:off x="457200" y="1735915"/>
            <a:ext cx="8229600" cy="3979028"/>
          </a:xfrm>
        </p:spPr>
        <p:txBody>
          <a:bodyPr/>
          <a:lstStyle/>
          <a:p>
            <a:pPr marL="0" lvl="0" indent="0">
              <a:buNone/>
            </a:pPr>
            <a:r>
              <a:rPr lang="ja-JP" altLang="en-US" sz="2000" dirty="0">
                <a:latin typeface="メイリオ" panose="020B0604030504040204" pitchFamily="50" charset="-128"/>
                <a:ea typeface="メイリオ" panose="020B0604030504040204" pitchFamily="50" charset="-128"/>
              </a:rPr>
              <a:t>今年度、提出いただいた協力医療機関に関する届出書について、</a:t>
            </a:r>
            <a:r>
              <a:rPr lang="ja-JP" altLang="en-US" sz="2000" dirty="0">
                <a:solidFill>
                  <a:srgbClr val="FF0000"/>
                </a:solidFill>
                <a:latin typeface="メイリオ" panose="020B0604030504040204" pitchFamily="50" charset="-128"/>
                <a:ea typeface="メイリオ" panose="020B0604030504040204" pitchFamily="50" charset="-128"/>
              </a:rPr>
              <a:t>年１回</a:t>
            </a:r>
            <a:r>
              <a:rPr lang="ja-JP" altLang="en-US" sz="2000" dirty="0">
                <a:latin typeface="メイリオ" panose="020B0604030504040204" pitchFamily="50" charset="-128"/>
                <a:ea typeface="メイリオ" panose="020B0604030504040204" pitchFamily="50" charset="-128"/>
              </a:rPr>
              <a:t>以上の届出が義務付けられています。</a:t>
            </a:r>
            <a:endParaRPr lang="en-US" altLang="ja-JP" sz="2000" dirty="0">
              <a:latin typeface="メイリオ" panose="020B0604030504040204" pitchFamily="50" charset="-128"/>
              <a:ea typeface="メイリオ" panose="020B0604030504040204" pitchFamily="50" charset="-128"/>
            </a:endParaRPr>
          </a:p>
          <a:p>
            <a:pPr marL="0" lvl="0" indent="0">
              <a:buNone/>
            </a:pPr>
            <a:r>
              <a:rPr lang="ja-JP" altLang="en-US" sz="2000" dirty="0">
                <a:latin typeface="メイリオ" panose="020B0604030504040204" pitchFamily="50" charset="-128"/>
                <a:ea typeface="メイリオ" panose="020B0604030504040204" pitchFamily="50" charset="-128"/>
              </a:rPr>
              <a:t>協力医療機関との間で、急変時等の対応を確認の上、所定の様式により提出してください。</a:t>
            </a:r>
            <a:endParaRPr lang="en-US" altLang="ja-JP" sz="2000" dirty="0">
              <a:latin typeface="メイリオ" panose="020B0604030504040204" pitchFamily="50" charset="-128"/>
              <a:ea typeface="メイリオ" panose="020B0604030504040204" pitchFamily="50" charset="-128"/>
            </a:endParaRPr>
          </a:p>
          <a:p>
            <a:pPr marL="0" lvl="0" indent="0">
              <a:buNone/>
            </a:pPr>
            <a:r>
              <a:rPr lang="ja-JP" altLang="en-US" sz="2000" dirty="0">
                <a:latin typeface="メイリオ" panose="020B0604030504040204" pitchFamily="50" charset="-128"/>
                <a:ea typeface="メイリオ" panose="020B0604030504040204" pitchFamily="50" charset="-128"/>
              </a:rPr>
              <a:t>県が指定する施設等は、電子申請システムによる報告も可能です。</a:t>
            </a:r>
            <a:endParaRPr lang="en-US" altLang="ja-JP" sz="2000" dirty="0">
              <a:latin typeface="メイリオ" panose="020B0604030504040204" pitchFamily="50" charset="-128"/>
              <a:ea typeface="メイリオ" panose="020B0604030504040204" pitchFamily="50" charset="-128"/>
            </a:endParaRPr>
          </a:p>
          <a:p>
            <a:pPr marL="0" lvl="0" indent="0">
              <a:buNone/>
            </a:pP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URL</a:t>
            </a:r>
            <a:r>
              <a:rPr lang="ja-JP" altLang="en-US" sz="20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https://apply.e-tumo.jp/pref-kagawa-u/offer/offerList_detail?tempSeq=6347</a:t>
            </a:r>
            <a:endParaRPr lang="en-US" altLang="ja-JP" sz="1800" dirty="0">
              <a:latin typeface="メイリオ" panose="020B0604030504040204" pitchFamily="50" charset="-128"/>
              <a:ea typeface="メイリオ" panose="020B0604030504040204" pitchFamily="50" charset="-128"/>
            </a:endParaRPr>
          </a:p>
          <a:p>
            <a:pPr marL="0" lvl="0" indent="0">
              <a:buClr>
                <a:srgbClr val="000000"/>
              </a:buClr>
              <a:buNone/>
            </a:pPr>
            <a:r>
              <a:rPr lang="ja-JP" altLang="en-US" sz="2000" dirty="0">
                <a:latin typeface="メイリオ" panose="020B0604030504040204" pitchFamily="50" charset="-128"/>
                <a:ea typeface="メイリオ" panose="020B0604030504040204" pitchFamily="50" charset="-128"/>
              </a:rPr>
              <a:t>なお、各要件を満たす協力医療機関を定めていない事業所においては、可能な限り速やかに、連携体制の構築をお願いします。</a:t>
            </a:r>
            <a:endParaRPr lang="en-US" altLang="ja-JP" sz="2000" dirty="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1000" dirty="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a:latin typeface="メイリオ" panose="020B0604030504040204" pitchFamily="50" charset="-128"/>
              <a:ea typeface="メイリオ" panose="020B0604030504040204" pitchFamily="50" charset="-128"/>
            </a:endParaRPr>
          </a:p>
          <a:p>
            <a:pPr marL="0" lvl="0" indent="0">
              <a:buClr>
                <a:srgbClr val="000000"/>
              </a:buClr>
              <a:buNone/>
            </a:pPr>
            <a:endParaRPr lang="ja-JP" altLang="en-US" sz="2000"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0600EA-2BCB-4856-BAAB-8FEFFA2EA264}"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タイトル 1"/>
          <p:cNvSpPr txBox="1">
            <a:spLocks/>
          </p:cNvSpPr>
          <p:nvPr/>
        </p:nvSpPr>
        <p:spPr bwMode="auto">
          <a:xfrm>
            <a:off x="457200" y="188640"/>
            <a:ext cx="8229600" cy="470056"/>
          </a:xfrm>
          <a:prstGeom prst="rect">
            <a:avLst/>
          </a:prstGeom>
          <a:solidFill>
            <a:srgbClr val="008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ＭＳ ゴシック" panose="020B0609070205080204" pitchFamily="49" charset="-128"/>
                <a:ea typeface="ＭＳ ゴシック" panose="020B0609070205080204" pitchFamily="49"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kern="0" dirty="0">
                <a:solidFill>
                  <a:schemeClr val="bg1"/>
                </a:solidFill>
                <a:latin typeface="メイリオ" panose="020B0604030504040204" pitchFamily="50" charset="-128"/>
                <a:ea typeface="メイリオ" panose="020B0604030504040204" pitchFamily="50" charset="-128"/>
              </a:rPr>
              <a:t>協力医療機関に関する届出</a:t>
            </a:r>
          </a:p>
        </p:txBody>
      </p:sp>
      <p:sp>
        <p:nvSpPr>
          <p:cNvPr id="2" name="角丸四角形 1"/>
          <p:cNvSpPr/>
          <p:nvPr/>
        </p:nvSpPr>
        <p:spPr>
          <a:xfrm>
            <a:off x="1043608" y="764705"/>
            <a:ext cx="684076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rPr>
              <a:t>年１回の届出が、引続き必要です</a:t>
            </a:r>
            <a:endParaRPr kumimoji="1" lang="ja-JP" altLang="en-US" sz="2400" dirty="0">
              <a:solidFill>
                <a:srgbClr val="FF0000"/>
              </a:solidFill>
            </a:endParaRPr>
          </a:p>
        </p:txBody>
      </p:sp>
      <p:sp>
        <p:nvSpPr>
          <p:cNvPr id="7" name="テキスト ボックス 6"/>
          <p:cNvSpPr txBox="1"/>
          <p:nvPr/>
        </p:nvSpPr>
        <p:spPr>
          <a:xfrm>
            <a:off x="457200" y="4637725"/>
            <a:ext cx="8208912" cy="1077218"/>
          </a:xfrm>
          <a:prstGeom prst="rect">
            <a:avLst/>
          </a:prstGeom>
          <a:noFill/>
          <a:ln>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（対象施設）</a:t>
            </a:r>
          </a:p>
          <a:p>
            <a:pPr lvl="0">
              <a:spcBef>
                <a:spcPct val="20000"/>
              </a:spcBef>
            </a:pPr>
            <a:r>
              <a:rPr lang="ja-JP" altLang="en-US" sz="2000" kern="0" dirty="0">
                <a:solidFill>
                  <a:srgbClr val="000000"/>
                </a:solidFill>
                <a:latin typeface="メイリオ" panose="020B0604030504040204" pitchFamily="50" charset="-128"/>
                <a:ea typeface="メイリオ" panose="020B0604030504040204" pitchFamily="50" charset="-128"/>
              </a:rPr>
              <a:t>介護老人福祉施設、介護老人保健施設、介護医療院、特定施設入居者生活介護、養護老人ホーム、軽費老人ホーム</a:t>
            </a:r>
            <a:endParaRPr kumimoji="1" lang="en-US" altLang="ja-JP"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4" name="録音したサウンド">
            <a:hlinkClick r:id="" action="ppaction://media"/>
            <a:extLst>
              <a:ext uri="{FF2B5EF4-FFF2-40B4-BE49-F238E27FC236}">
                <a16:creationId xmlns:a16="http://schemas.microsoft.com/office/drawing/2014/main" id="{2F1947BD-CD63-38C2-EAF9-22A241840948}"/>
              </a:ext>
            </a:extLst>
          </p:cNvPr>
          <p:cNvPicPr>
            <a:picLocks noChangeAspect="1"/>
          </p:cNvPicPr>
          <p:nvPr>
            <a:audioFile r:link="rId2"/>
            <p:extLst>
              <p:ext uri="{DAA4B4D4-6D71-4841-9C94-3DE7FCFB9230}">
                <p14:media xmlns:p14="http://schemas.microsoft.com/office/powerpoint/2010/main" r:embed="rId1">
                  <p14:fade in="3000"/>
                </p14:media>
              </p:ext>
            </p:extLst>
          </p:nvPr>
        </p:nvPicPr>
        <p:blipFill>
          <a:blip r:embed="rId5"/>
          <a:stretch>
            <a:fillRect/>
          </a:stretch>
        </p:blipFill>
        <p:spPr>
          <a:xfrm>
            <a:off x="323528" y="5714943"/>
            <a:ext cx="609600" cy="609600"/>
          </a:xfrm>
          <a:prstGeom prst="rect">
            <a:avLst/>
          </a:prstGeom>
        </p:spPr>
      </p:pic>
    </p:spTree>
    <p:extLst>
      <p:ext uri="{BB962C8B-B14F-4D97-AF65-F5344CB8AC3E}">
        <p14:creationId xmlns:p14="http://schemas.microsoft.com/office/powerpoint/2010/main" val="201988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061">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A750-84A8-222A-4742-73D7F03E4917}"/>
            </a:ext>
          </a:extLst>
        </p:cNvPr>
        <p:cNvGrpSpPr/>
        <p:nvPr/>
      </p:nvGrpSpPr>
      <p:grpSpPr>
        <a:xfrm>
          <a:off x="0" y="0"/>
          <a:ext cx="0" cy="0"/>
          <a:chOff x="0" y="0"/>
          <a:chExt cx="0" cy="0"/>
        </a:xfrm>
      </p:grpSpPr>
      <p:sp>
        <p:nvSpPr>
          <p:cNvPr id="8" name="コンテンツ プレースホルダー 3">
            <a:extLst>
              <a:ext uri="{FF2B5EF4-FFF2-40B4-BE49-F238E27FC236}">
                <a16:creationId xmlns:a16="http://schemas.microsoft.com/office/drawing/2014/main" id="{E55D38DC-F3AF-86DC-CAD1-094E3A92A180}"/>
              </a:ext>
            </a:extLst>
          </p:cNvPr>
          <p:cNvSpPr>
            <a:spLocks noGrp="1"/>
          </p:cNvSpPr>
          <p:nvPr>
            <p:ph idx="1"/>
          </p:nvPr>
        </p:nvSpPr>
        <p:spPr>
          <a:xfrm>
            <a:off x="457200" y="1735915"/>
            <a:ext cx="8229600" cy="3979028"/>
          </a:xfrm>
        </p:spPr>
        <p:txBody>
          <a:bodyPr/>
          <a:lstStyle/>
          <a:p>
            <a:pPr marL="0" lvl="0" indent="0">
              <a:buNone/>
            </a:pPr>
            <a:r>
              <a:rPr lang="ja-JP" altLang="en-US" sz="2000" dirty="0">
                <a:latin typeface="メイリオ" panose="020B0604030504040204" pitchFamily="50" charset="-128"/>
                <a:ea typeface="メイリオ" panose="020B0604030504040204" pitchFamily="50" charset="-128"/>
              </a:rPr>
              <a:t>▶第二種協定指定医療機関との間で、新興感染症</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同条第七項に規定する新型インフルエンザ等感染症、同条第八項に規定する指定感染症又は同条第九項に規定する新感染症をいう。次項において同じ。</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の発生時等の</a:t>
            </a:r>
            <a:r>
              <a:rPr lang="ja-JP" altLang="en-US" sz="2000" dirty="0">
                <a:solidFill>
                  <a:srgbClr val="FF0000"/>
                </a:solidFill>
                <a:latin typeface="メイリオ" panose="020B0604030504040204" pitchFamily="50" charset="-128"/>
                <a:ea typeface="メイリオ" panose="020B0604030504040204" pitchFamily="50" charset="-128"/>
              </a:rPr>
              <a:t>対応を取り決めるように努めなければならない</a:t>
            </a:r>
            <a:r>
              <a:rPr lang="ja-JP" altLang="en-US" sz="2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marL="0" lvl="0" indent="0">
              <a:buClr>
                <a:srgbClr val="000000"/>
              </a:buClr>
              <a:buNone/>
            </a:pPr>
            <a:r>
              <a:rPr lang="ja-JP" altLang="en-US" sz="2000" dirty="0">
                <a:latin typeface="メイリオ" panose="020B0604030504040204" pitchFamily="50" charset="-128"/>
                <a:ea typeface="メイリオ" panose="020B0604030504040204" pitchFamily="50" charset="-128"/>
              </a:rPr>
              <a:t>▶</a:t>
            </a:r>
            <a:r>
              <a:rPr lang="ja-JP" altLang="en-US" sz="2000" u="sng" dirty="0">
                <a:latin typeface="メイリオ" panose="020B0604030504040204" pitchFamily="50" charset="-128"/>
                <a:ea typeface="メイリオ" panose="020B0604030504040204" pitchFamily="50" charset="-128"/>
              </a:rPr>
              <a:t>協力医療機関が第二種協定指定医療機関である場合においては</a:t>
            </a:r>
            <a:r>
              <a:rPr lang="ja-JP" altLang="en-US" sz="2000" dirty="0">
                <a:latin typeface="メイリオ" panose="020B0604030504040204" pitchFamily="50" charset="-128"/>
                <a:ea typeface="メイリオ" panose="020B0604030504040204" pitchFamily="50" charset="-128"/>
              </a:rPr>
              <a:t>、当該第二種協定指定医療機関との間で、新興感染症の発生時等の対応について</a:t>
            </a:r>
            <a:r>
              <a:rPr lang="ja-JP" altLang="en-US" sz="2000" dirty="0">
                <a:solidFill>
                  <a:srgbClr val="FF0000"/>
                </a:solidFill>
                <a:latin typeface="メイリオ" panose="020B0604030504040204" pitchFamily="50" charset="-128"/>
                <a:ea typeface="メイリオ" panose="020B0604030504040204" pitchFamily="50" charset="-128"/>
              </a:rPr>
              <a:t>協議を行わなければならない</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a:latin typeface="メイリオ" panose="020B0604030504040204" pitchFamily="50" charset="-128"/>
              <a:ea typeface="メイリオ" panose="020B0604030504040204" pitchFamily="50" charset="-128"/>
            </a:endParaRPr>
          </a:p>
          <a:p>
            <a:pPr marL="0" lvl="0" indent="0">
              <a:buClr>
                <a:srgbClr val="000000"/>
              </a:buClr>
              <a:buNone/>
            </a:pPr>
            <a:r>
              <a:rPr lang="ja-JP" altLang="en-US" sz="1800" dirty="0">
                <a:latin typeface="メイリオ" panose="020B0604030504040204" pitchFamily="50" charset="-128"/>
                <a:ea typeface="メイリオ" panose="020B0604030504040204" pitchFamily="50" charset="-128"/>
              </a:rPr>
              <a:t>（県内の協定締結医療機関）</a:t>
            </a:r>
            <a:endParaRPr lang="en-US" altLang="ja-JP" sz="1800" dirty="0">
              <a:latin typeface="メイリオ" panose="020B0604030504040204" pitchFamily="50" charset="-128"/>
              <a:ea typeface="メイリオ" panose="020B0604030504040204" pitchFamily="50" charset="-128"/>
            </a:endParaRPr>
          </a:p>
          <a:p>
            <a:pPr marL="0" lvl="0" indent="0">
              <a:buClr>
                <a:srgbClr val="000000"/>
              </a:buClr>
              <a:buNone/>
            </a:pPr>
            <a:r>
              <a:rPr lang="en-US" altLang="ja-JP" sz="1800" dirty="0">
                <a:latin typeface="メイリオ" panose="020B0604030504040204" pitchFamily="50" charset="-128"/>
                <a:ea typeface="メイリオ" panose="020B0604030504040204" pitchFamily="50" charset="-128"/>
              </a:rPr>
              <a:t>https://www.pref.kagawa.lg.jp/kansensyo/kansensyoujouhou/topics/iryousotikyoutei_kyougi.html</a:t>
            </a:r>
          </a:p>
          <a:p>
            <a:pPr marL="0" lvl="0" indent="0">
              <a:buClr>
                <a:srgbClr val="000000"/>
              </a:buClr>
              <a:buNone/>
            </a:pPr>
            <a:endParaRPr lang="ja-JP" altLang="en-US" sz="20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12126406-D5F9-A5F5-77E4-1034C8FD9C1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0600EA-2BCB-4856-BAAB-8FEFFA2EA264}"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タイトル 1">
            <a:extLst>
              <a:ext uri="{FF2B5EF4-FFF2-40B4-BE49-F238E27FC236}">
                <a16:creationId xmlns:a16="http://schemas.microsoft.com/office/drawing/2014/main" id="{14CB62CA-EB3F-4097-C3C2-A91A549BF392}"/>
              </a:ext>
            </a:extLst>
          </p:cNvPr>
          <p:cNvSpPr txBox="1">
            <a:spLocks/>
          </p:cNvSpPr>
          <p:nvPr/>
        </p:nvSpPr>
        <p:spPr bwMode="auto">
          <a:xfrm>
            <a:off x="457200" y="188640"/>
            <a:ext cx="8229600" cy="470056"/>
          </a:xfrm>
          <a:prstGeom prst="rect">
            <a:avLst/>
          </a:prstGeom>
          <a:solidFill>
            <a:srgbClr val="008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ＭＳ ゴシック" panose="020B0609070205080204" pitchFamily="49" charset="-128"/>
                <a:ea typeface="ＭＳ ゴシック" panose="020B0609070205080204" pitchFamily="49"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kern="0" dirty="0">
                <a:solidFill>
                  <a:schemeClr val="bg1"/>
                </a:solidFill>
                <a:latin typeface="メイリオ" panose="020B0604030504040204" pitchFamily="50" charset="-128"/>
                <a:ea typeface="メイリオ" panose="020B0604030504040204" pitchFamily="50" charset="-128"/>
              </a:rPr>
              <a:t>新興感染症発生時等の対応を行う医療機関との連携</a:t>
            </a:r>
          </a:p>
        </p:txBody>
      </p:sp>
      <p:sp>
        <p:nvSpPr>
          <p:cNvPr id="2" name="角丸四角形 1">
            <a:extLst>
              <a:ext uri="{FF2B5EF4-FFF2-40B4-BE49-F238E27FC236}">
                <a16:creationId xmlns:a16="http://schemas.microsoft.com/office/drawing/2014/main" id="{A564D413-7FE6-8C6A-E83B-A966BADDF529}"/>
              </a:ext>
            </a:extLst>
          </p:cNvPr>
          <p:cNvSpPr/>
          <p:nvPr/>
        </p:nvSpPr>
        <p:spPr>
          <a:xfrm>
            <a:off x="1043608" y="764705"/>
            <a:ext cx="684076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令和６年４月１日から</a:t>
            </a:r>
            <a:r>
              <a:rPr lang="ja-JP" altLang="en-US" sz="2400" dirty="0">
                <a:solidFill>
                  <a:srgbClr val="FF0000"/>
                </a:solidFill>
              </a:rPr>
              <a:t>義務化</a:t>
            </a:r>
            <a:r>
              <a:rPr lang="ja-JP" altLang="en-US" sz="2400" dirty="0">
                <a:solidFill>
                  <a:schemeClr val="tx1"/>
                </a:solidFill>
              </a:rPr>
              <a:t>されています</a:t>
            </a:r>
            <a:endParaRPr kumimoji="1" lang="ja-JP" altLang="en-US" sz="2400" dirty="0">
              <a:solidFill>
                <a:srgbClr val="FF0000"/>
              </a:solidFill>
            </a:endParaRPr>
          </a:p>
        </p:txBody>
      </p:sp>
      <p:sp>
        <p:nvSpPr>
          <p:cNvPr id="7" name="テキスト ボックス 6">
            <a:extLst>
              <a:ext uri="{FF2B5EF4-FFF2-40B4-BE49-F238E27FC236}">
                <a16:creationId xmlns:a16="http://schemas.microsoft.com/office/drawing/2014/main" id="{B614CDB4-0F0F-CB16-71E0-D25ED4E78951}"/>
              </a:ext>
            </a:extLst>
          </p:cNvPr>
          <p:cNvSpPr txBox="1"/>
          <p:nvPr/>
        </p:nvSpPr>
        <p:spPr>
          <a:xfrm>
            <a:off x="477888" y="5554686"/>
            <a:ext cx="8208912" cy="1077218"/>
          </a:xfrm>
          <a:prstGeom prst="rect">
            <a:avLst/>
          </a:prstGeom>
          <a:noFill/>
          <a:ln>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（対象施設）</a:t>
            </a:r>
          </a:p>
          <a:p>
            <a:pPr lvl="0">
              <a:spcBef>
                <a:spcPct val="20000"/>
              </a:spcBef>
            </a:pPr>
            <a:r>
              <a:rPr lang="ja-JP" altLang="en-US" sz="2000" kern="0" dirty="0">
                <a:solidFill>
                  <a:srgbClr val="000000"/>
                </a:solidFill>
                <a:latin typeface="メイリオ" panose="020B0604030504040204" pitchFamily="50" charset="-128"/>
                <a:ea typeface="メイリオ" panose="020B0604030504040204" pitchFamily="50" charset="-128"/>
              </a:rPr>
              <a:t>介護老人福祉施設、介護老人保健施設、介護医療院、特定施設入居者生活介護、養護老人ホーム、軽費老人ホーム</a:t>
            </a:r>
            <a:endParaRPr kumimoji="1" lang="en-US" altLang="ja-JP"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4" name="録音したサウンド">
            <a:hlinkClick r:id="" action="ppaction://media"/>
            <a:extLst>
              <a:ext uri="{FF2B5EF4-FFF2-40B4-BE49-F238E27FC236}">
                <a16:creationId xmlns:a16="http://schemas.microsoft.com/office/drawing/2014/main" id="{1745FD2C-970E-4A1D-1124-EEC8EBE2AC7D}"/>
              </a:ext>
            </a:extLst>
          </p:cNvPr>
          <p:cNvPicPr>
            <a:picLocks noChangeAspect="1"/>
          </p:cNvPicPr>
          <p:nvPr>
            <a:audioFile r:link="rId2"/>
            <p:extLst>
              <p:ext uri="{DAA4B4D4-6D71-4841-9C94-3DE7FCFB9230}">
                <p14:media xmlns:p14="http://schemas.microsoft.com/office/powerpoint/2010/main" r:embed="rId1">
                  <p14:fade in="5000"/>
                </p14:media>
              </p:ext>
            </p:extLst>
          </p:nvPr>
        </p:nvPicPr>
        <p:blipFill>
          <a:blip r:embed="rId5"/>
          <a:stretch>
            <a:fillRect/>
          </a:stretch>
        </p:blipFill>
        <p:spPr>
          <a:xfrm>
            <a:off x="162744" y="5618389"/>
            <a:ext cx="609600" cy="609600"/>
          </a:xfrm>
          <a:prstGeom prst="rect">
            <a:avLst/>
          </a:prstGeom>
        </p:spPr>
      </p:pic>
    </p:spTree>
    <p:extLst>
      <p:ext uri="{BB962C8B-B14F-4D97-AF65-F5344CB8AC3E}">
        <p14:creationId xmlns:p14="http://schemas.microsoft.com/office/powerpoint/2010/main" val="11911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5152">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3"/>
          <p:cNvSpPr>
            <a:spLocks noGrp="1"/>
          </p:cNvSpPr>
          <p:nvPr>
            <p:ph idx="1"/>
          </p:nvPr>
        </p:nvSpPr>
        <p:spPr>
          <a:xfrm>
            <a:off x="457200" y="2400797"/>
            <a:ext cx="8229600" cy="3600400"/>
          </a:xfrm>
        </p:spPr>
        <p:txBody>
          <a:bodyPr/>
          <a:lstStyle/>
          <a:p>
            <a:pPr marL="0" lvl="0" indent="0">
              <a:buNone/>
            </a:pPr>
            <a:r>
              <a:rPr lang="ja-JP" altLang="en-US" sz="2400" dirty="0">
                <a:solidFill>
                  <a:srgbClr val="292929"/>
                </a:solidFill>
                <a:latin typeface="メイリオ" panose="020B0604030504040204" pitchFamily="50" charset="-128"/>
                <a:ea typeface="メイリオ" panose="020B0604030504040204" pitchFamily="50" charset="-128"/>
              </a:rPr>
              <a:t>令和６年度介護報酬改定により、全サービスに重要事項のウェブサイトへの掲載が義務付けられました。</a:t>
            </a:r>
            <a:endParaRPr lang="en-US" altLang="ja-JP" sz="2000" dirty="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a:latin typeface="メイリオ" panose="020B0604030504040204" pitchFamily="50" charset="-128"/>
              <a:ea typeface="メイリオ" panose="020B0604030504040204" pitchFamily="50" charset="-128"/>
            </a:endParaRPr>
          </a:p>
          <a:p>
            <a:pPr marL="0" lvl="0" indent="0">
              <a:buClr>
                <a:srgbClr val="000000"/>
              </a:buClr>
              <a:buNone/>
            </a:pPr>
            <a:endParaRPr lang="en-US" altLang="ja-JP" sz="2000" dirty="0">
              <a:latin typeface="メイリオ" panose="020B0604030504040204" pitchFamily="50" charset="-128"/>
              <a:ea typeface="メイリオ" panose="020B0604030504040204" pitchFamily="50" charset="-128"/>
            </a:endParaRPr>
          </a:p>
          <a:p>
            <a:pPr marL="0" indent="0">
              <a:buClr>
                <a:srgbClr val="000000"/>
              </a:buClr>
              <a:buNone/>
            </a:pPr>
            <a:endParaRPr lang="en-US" altLang="ja-JP" sz="2000" dirty="0">
              <a:latin typeface="メイリオ" panose="020B0604030504040204" pitchFamily="50" charset="-128"/>
              <a:ea typeface="メイリオ" panose="020B0604030504040204" pitchFamily="50" charset="-128"/>
            </a:endParaRPr>
          </a:p>
          <a:p>
            <a:pPr marL="0" indent="0">
              <a:buClr>
                <a:srgbClr val="000000"/>
              </a:buClr>
              <a:buNone/>
            </a:pPr>
            <a:r>
              <a:rPr lang="ja-JP" altLang="en-US" sz="2400" dirty="0">
                <a:latin typeface="メイリオ" panose="020B0604030504040204" pitchFamily="50" charset="-128"/>
                <a:ea typeface="メイリオ" panose="020B0604030504040204" pitchFamily="50" charset="-128"/>
              </a:rPr>
              <a:t>▶インターネット上で情報の閲覧が完結するよう、新たに設けられた規定です。</a:t>
            </a:r>
            <a:r>
              <a:rPr lang="ja-JP" altLang="en-US" sz="2400" dirty="0">
                <a:solidFill>
                  <a:srgbClr val="FF0000"/>
                </a:solidFill>
                <a:latin typeface="メイリオ" panose="020B0604030504040204" pitchFamily="50" charset="-128"/>
                <a:ea typeface="メイリオ" panose="020B0604030504040204" pitchFamily="50" charset="-128"/>
              </a:rPr>
              <a:t>確実に対応をお願いします</a:t>
            </a:r>
            <a:r>
              <a:rPr lang="ja-JP" altLang="en-US" sz="2400" dirty="0">
                <a:latin typeface="メイリオ" panose="020B0604030504040204" pitchFamily="50" charset="-128"/>
                <a:ea typeface="メイリオ" panose="020B0604030504040204" pitchFamily="50" charset="-128"/>
              </a:rPr>
              <a:t>。</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0600EA-2BCB-4856-BAAB-8FEFFA2EA264}"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タイトル 1"/>
          <p:cNvSpPr txBox="1">
            <a:spLocks/>
          </p:cNvSpPr>
          <p:nvPr/>
        </p:nvSpPr>
        <p:spPr bwMode="auto">
          <a:xfrm>
            <a:off x="457200" y="188640"/>
            <a:ext cx="8229600" cy="648072"/>
          </a:xfrm>
          <a:prstGeom prst="rect">
            <a:avLst/>
          </a:prstGeom>
          <a:solidFill>
            <a:srgbClr val="008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ＭＳ ゴシック" panose="020B0609070205080204" pitchFamily="49" charset="-128"/>
                <a:ea typeface="ＭＳ ゴシック" panose="020B0609070205080204" pitchFamily="49"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kern="0" dirty="0">
                <a:solidFill>
                  <a:schemeClr val="bg1"/>
                </a:solidFill>
                <a:latin typeface="メイリオ" panose="020B0604030504040204" pitchFamily="50" charset="-128"/>
                <a:ea typeface="メイリオ" panose="020B0604030504040204" pitchFamily="50" charset="-128"/>
              </a:rPr>
              <a:t>重要事項説明書のウェブサイト掲載</a:t>
            </a:r>
          </a:p>
        </p:txBody>
      </p:sp>
      <p:sp>
        <p:nvSpPr>
          <p:cNvPr id="5" name="テキスト ボックス 4"/>
          <p:cNvSpPr txBox="1"/>
          <p:nvPr/>
        </p:nvSpPr>
        <p:spPr>
          <a:xfrm>
            <a:off x="611560" y="3212976"/>
            <a:ext cx="6830416" cy="1348061"/>
          </a:xfrm>
          <a:prstGeom prst="rect">
            <a:avLst/>
          </a:prstGeom>
          <a:noFill/>
          <a:ln>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4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公表方法は次の２通りです。</a:t>
            </a:r>
          </a:p>
          <a:p>
            <a:pPr marL="342900" lvl="0" indent="-342900" eaLnBrk="0" fontAlgn="base" hangingPunct="0">
              <a:spcBef>
                <a:spcPct val="20000"/>
              </a:spcBef>
              <a:spcAft>
                <a:spcPct val="0"/>
              </a:spcAft>
              <a:buFont typeface="Wingdings" panose="05000000000000000000" pitchFamily="2" charset="2"/>
              <a:buChar char="l"/>
            </a:pPr>
            <a:r>
              <a:rPr lang="ja-JP" altLang="en-US" sz="2400" kern="0" noProof="0" dirty="0">
                <a:solidFill>
                  <a:srgbClr val="000000"/>
                </a:solidFill>
                <a:latin typeface="メイリオ" panose="020B0604030504040204" pitchFamily="50" charset="-128"/>
                <a:ea typeface="メイリオ" panose="020B0604030504040204" pitchFamily="50" charset="-128"/>
              </a:rPr>
              <a:t>法人のホームページに掲載</a:t>
            </a:r>
            <a:endParaRPr lang="en-US" altLang="ja-JP" sz="2400" kern="0" noProof="0" dirty="0">
              <a:solidFill>
                <a:srgbClr val="000000"/>
              </a:solidFill>
              <a:latin typeface="メイリオ" panose="020B0604030504040204" pitchFamily="50" charset="-128"/>
              <a:ea typeface="メイリオ" panose="020B0604030504040204" pitchFamily="50" charset="-128"/>
            </a:endParaRPr>
          </a:p>
          <a:p>
            <a:pPr marL="342900" lvl="0" indent="-342900" eaLnBrk="0" fontAlgn="base" hangingPunct="0">
              <a:spcBef>
                <a:spcPct val="20000"/>
              </a:spcBef>
              <a:spcAft>
                <a:spcPct val="0"/>
              </a:spcAft>
              <a:buFont typeface="Wingdings" panose="05000000000000000000" pitchFamily="2" charset="2"/>
              <a:buChar char="l"/>
            </a:pPr>
            <a:r>
              <a:rPr kumimoji="1" lang="ja-JP" altLang="en-US" sz="2400" b="0" i="0" u="none" strike="noStrike" kern="0" cap="none" spc="0" normalizeH="0" baseline="0" dirty="0">
                <a:ln>
                  <a:noFill/>
                </a:ln>
                <a:solidFill>
                  <a:srgbClr val="000000"/>
                </a:solidFill>
                <a:effectLst/>
                <a:uLnTx/>
                <a:uFillTx/>
                <a:latin typeface="メイリオ" panose="020B0604030504040204" pitchFamily="50" charset="-128"/>
                <a:ea typeface="メイリオ" panose="020B0604030504040204" pitchFamily="50" charset="-128"/>
              </a:rPr>
              <a:t>介護サービス公表システムに掲載</a:t>
            </a:r>
            <a:endParaRPr kumimoji="1" lang="en-US" altLang="ja-JP" sz="24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7" name="角丸四角形 6"/>
          <p:cNvSpPr/>
          <p:nvPr/>
        </p:nvSpPr>
        <p:spPr>
          <a:xfrm>
            <a:off x="971600" y="1288851"/>
            <a:ext cx="6840760" cy="792088"/>
          </a:xfrm>
          <a:prstGeom prst="roundRect">
            <a:avLst/>
          </a:prstGeom>
          <a:solidFill>
            <a:srgbClr val="BBE0E3"/>
          </a:solidFill>
          <a:ln>
            <a:solidFill>
              <a:srgbClr val="89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令和７年４月１日から</a:t>
            </a:r>
            <a:r>
              <a:rPr lang="ja-JP" altLang="en-US" sz="2400" dirty="0">
                <a:solidFill>
                  <a:srgbClr val="FF0000"/>
                </a:solidFill>
              </a:rPr>
              <a:t>義務化</a:t>
            </a:r>
            <a:r>
              <a:rPr lang="ja-JP" altLang="en-US" sz="2400" dirty="0">
                <a:solidFill>
                  <a:schemeClr val="tx1"/>
                </a:solidFill>
              </a:rPr>
              <a:t>されています</a:t>
            </a:r>
            <a:endParaRPr kumimoji="1" lang="ja-JP" altLang="en-US" sz="2400" dirty="0">
              <a:solidFill>
                <a:schemeClr val="tx1"/>
              </a:solidFill>
            </a:endParaRPr>
          </a:p>
        </p:txBody>
      </p:sp>
      <p:pic>
        <p:nvPicPr>
          <p:cNvPr id="2" name="録音したサウンド">
            <a:hlinkClick r:id="" action="ppaction://media"/>
            <a:extLst>
              <a:ext uri="{FF2B5EF4-FFF2-40B4-BE49-F238E27FC236}">
                <a16:creationId xmlns:a16="http://schemas.microsoft.com/office/drawing/2014/main" id="{0CE9DE22-8531-4706-85BF-9C5779CCC8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6760" y="5635625"/>
            <a:ext cx="609600" cy="609600"/>
          </a:xfrm>
          <a:prstGeom prst="rect">
            <a:avLst/>
          </a:prstGeom>
        </p:spPr>
      </p:pic>
    </p:spTree>
    <p:extLst>
      <p:ext uri="{BB962C8B-B14F-4D97-AF65-F5344CB8AC3E}">
        <p14:creationId xmlns:p14="http://schemas.microsoft.com/office/powerpoint/2010/main" val="111686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2121">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40D4C-DED2-E570-757B-A3D497984C97}"/>
            </a:ext>
          </a:extLst>
        </p:cNvPr>
        <p:cNvGrpSpPr/>
        <p:nvPr/>
      </p:nvGrpSpPr>
      <p:grpSpPr>
        <a:xfrm>
          <a:off x="0" y="0"/>
          <a:ext cx="0" cy="0"/>
          <a:chOff x="0" y="0"/>
          <a:chExt cx="0" cy="0"/>
        </a:xfrm>
      </p:grpSpPr>
      <p:sp>
        <p:nvSpPr>
          <p:cNvPr id="8" name="コンテンツ プレースホルダー 3">
            <a:extLst>
              <a:ext uri="{FF2B5EF4-FFF2-40B4-BE49-F238E27FC236}">
                <a16:creationId xmlns:a16="http://schemas.microsoft.com/office/drawing/2014/main" id="{42FA960E-2DDF-3405-A1CE-97811F7627D2}"/>
              </a:ext>
            </a:extLst>
          </p:cNvPr>
          <p:cNvSpPr>
            <a:spLocks noGrp="1"/>
          </p:cNvSpPr>
          <p:nvPr>
            <p:ph idx="1"/>
          </p:nvPr>
        </p:nvSpPr>
        <p:spPr>
          <a:xfrm>
            <a:off x="457200" y="2400797"/>
            <a:ext cx="8291264" cy="3600400"/>
          </a:xfrm>
        </p:spPr>
        <p:txBody>
          <a:bodyPr/>
          <a:lstStyle/>
          <a:p>
            <a:pPr marL="0" lvl="0" indent="0">
              <a:buNone/>
            </a:pPr>
            <a:r>
              <a:rPr lang="ja-JP" altLang="en-US" sz="2400" dirty="0">
                <a:solidFill>
                  <a:srgbClr val="292929"/>
                </a:solidFill>
                <a:latin typeface="メイリオ" panose="020B0604030504040204" pitchFamily="50" charset="-128"/>
                <a:ea typeface="メイリオ" panose="020B0604030504040204" pitchFamily="50" charset="-128"/>
              </a:rPr>
              <a:t>令和６年度介護報酬改定により、定期的な口腔衛生状態・口腔機能の評価の実施について、介護保険施設（特養・地域密着型特養・老健・介護医療院）においては義務化され、</a:t>
            </a:r>
            <a:r>
              <a:rPr lang="zh-TW" altLang="en-US" sz="2400" dirty="0">
                <a:solidFill>
                  <a:srgbClr val="292929"/>
                </a:solidFill>
                <a:latin typeface="メイリオ" panose="020B0604030504040204" pitchFamily="50" charset="-128"/>
                <a:ea typeface="メイリオ" panose="020B0604030504040204" pitchFamily="50" charset="-128"/>
              </a:rPr>
              <a:t>特定施設入居者生活介護</a:t>
            </a:r>
            <a:r>
              <a:rPr lang="ja-JP" altLang="en-US" sz="2400" dirty="0">
                <a:solidFill>
                  <a:srgbClr val="292929"/>
                </a:solidFill>
                <a:latin typeface="メイリオ" panose="020B0604030504040204" pitchFamily="50" charset="-128"/>
                <a:ea typeface="メイリオ" panose="020B0604030504040204" pitchFamily="50" charset="-128"/>
              </a:rPr>
              <a:t>においては３年間の経過措置期間を設けて義務化されます。</a:t>
            </a:r>
            <a:endParaRPr lang="en-US" altLang="ja-JP" sz="2000" dirty="0">
              <a:latin typeface="メイリオ" panose="020B0604030504040204" pitchFamily="50" charset="-128"/>
              <a:ea typeface="メイリオ" panose="020B0604030504040204" pitchFamily="50" charset="-128"/>
            </a:endParaRPr>
          </a:p>
          <a:p>
            <a:pPr marL="0" indent="0">
              <a:buClr>
                <a:srgbClr val="000000"/>
              </a:buClr>
              <a:buNone/>
            </a:pPr>
            <a:r>
              <a:rPr lang="ja-JP" altLang="en-US" sz="2400" dirty="0">
                <a:latin typeface="メイリオ" panose="020B0604030504040204" pitchFamily="50" charset="-128"/>
                <a:ea typeface="メイリオ" panose="020B0604030504040204" pitchFamily="50" charset="-128"/>
              </a:rPr>
              <a:t>▶関連通知（「リハビリテーション・個別機能訓練、栄養、口腔の実施及び一体的取組について」）等を確認し、　</a:t>
            </a:r>
            <a:r>
              <a:rPr lang="ja-JP" altLang="en-US" sz="2400" dirty="0">
                <a:solidFill>
                  <a:srgbClr val="FF0000"/>
                </a:solidFill>
                <a:latin typeface="メイリオ" panose="020B0604030504040204" pitchFamily="50" charset="-128"/>
                <a:ea typeface="メイリオ" panose="020B0604030504040204" pitchFamily="50" charset="-128"/>
              </a:rPr>
              <a:t>確実に対応をお願いします</a:t>
            </a:r>
            <a:r>
              <a:rPr lang="ja-JP" altLang="en-US" sz="2400" dirty="0">
                <a:latin typeface="メイリオ" panose="020B0604030504040204" pitchFamily="50" charset="-128"/>
                <a:ea typeface="メイリオ" panose="020B0604030504040204" pitchFamily="50" charset="-128"/>
              </a:rPr>
              <a:t>。</a:t>
            </a:r>
          </a:p>
        </p:txBody>
      </p:sp>
      <p:sp>
        <p:nvSpPr>
          <p:cNvPr id="3" name="スライド番号プレースホルダー 2">
            <a:extLst>
              <a:ext uri="{FF2B5EF4-FFF2-40B4-BE49-F238E27FC236}">
                <a16:creationId xmlns:a16="http://schemas.microsoft.com/office/drawing/2014/main" id="{9A5A5935-0EF7-EEED-BAC1-0E4568229D7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0600EA-2BCB-4856-BAAB-8FEFFA2EA264}"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タイトル 1">
            <a:extLst>
              <a:ext uri="{FF2B5EF4-FFF2-40B4-BE49-F238E27FC236}">
                <a16:creationId xmlns:a16="http://schemas.microsoft.com/office/drawing/2014/main" id="{27113FFF-6FED-DF1D-0214-B5225D45CB4D}"/>
              </a:ext>
            </a:extLst>
          </p:cNvPr>
          <p:cNvSpPr txBox="1">
            <a:spLocks/>
          </p:cNvSpPr>
          <p:nvPr/>
        </p:nvSpPr>
        <p:spPr bwMode="auto">
          <a:xfrm>
            <a:off x="457200" y="188640"/>
            <a:ext cx="8229600" cy="648072"/>
          </a:xfrm>
          <a:prstGeom prst="rect">
            <a:avLst/>
          </a:prstGeom>
          <a:solidFill>
            <a:srgbClr val="008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ＭＳ ゴシック" panose="020B0609070205080204" pitchFamily="49" charset="-128"/>
                <a:ea typeface="ＭＳ ゴシック" panose="020B0609070205080204" pitchFamily="49"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kern="0" dirty="0">
                <a:solidFill>
                  <a:schemeClr val="bg1"/>
                </a:solidFill>
                <a:latin typeface="メイリオ" panose="020B0604030504040204" pitchFamily="50" charset="-128"/>
                <a:ea typeface="メイリオ" panose="020B0604030504040204" pitchFamily="50" charset="-128"/>
              </a:rPr>
              <a:t>口腔衛生管理の強化</a:t>
            </a:r>
          </a:p>
        </p:txBody>
      </p:sp>
      <p:sp>
        <p:nvSpPr>
          <p:cNvPr id="7" name="角丸四角形 6">
            <a:extLst>
              <a:ext uri="{FF2B5EF4-FFF2-40B4-BE49-F238E27FC236}">
                <a16:creationId xmlns:a16="http://schemas.microsoft.com/office/drawing/2014/main" id="{5C7D8BBB-BE1A-8C07-5E17-3B22D5A62309}"/>
              </a:ext>
            </a:extLst>
          </p:cNvPr>
          <p:cNvSpPr/>
          <p:nvPr/>
        </p:nvSpPr>
        <p:spPr>
          <a:xfrm>
            <a:off x="457200" y="1080740"/>
            <a:ext cx="8579296" cy="1000199"/>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介護保険施設：令和６年４月１日から</a:t>
            </a:r>
            <a:r>
              <a:rPr lang="ja-JP" altLang="en-US" sz="2400" dirty="0">
                <a:solidFill>
                  <a:srgbClr val="FF0000"/>
                </a:solidFill>
              </a:rPr>
              <a:t>義務化</a:t>
            </a:r>
            <a:r>
              <a:rPr lang="ja-JP" altLang="en-US" sz="2400" dirty="0">
                <a:solidFill>
                  <a:schemeClr val="tx1"/>
                </a:solidFill>
              </a:rPr>
              <a:t>されています</a:t>
            </a:r>
            <a:endParaRPr lang="en-US" altLang="ja-JP" sz="2400" dirty="0">
              <a:solidFill>
                <a:schemeClr val="tx1"/>
              </a:solidFill>
            </a:endParaRPr>
          </a:p>
          <a:p>
            <a:r>
              <a:rPr lang="zh-TW" altLang="en-US" sz="2400" dirty="0">
                <a:solidFill>
                  <a:schemeClr val="tx1"/>
                </a:solidFill>
              </a:rPr>
              <a:t>特定施設入居者生活介護</a:t>
            </a:r>
            <a:r>
              <a:rPr lang="ja-JP" altLang="en-US" sz="2400" dirty="0">
                <a:solidFill>
                  <a:schemeClr val="tx1"/>
                </a:solidFill>
              </a:rPr>
              <a:t>：令和９年４月１日から</a:t>
            </a:r>
            <a:r>
              <a:rPr lang="ja-JP" altLang="en-US" sz="2400" dirty="0">
                <a:solidFill>
                  <a:srgbClr val="FF0000"/>
                </a:solidFill>
              </a:rPr>
              <a:t>義務化</a:t>
            </a:r>
            <a:r>
              <a:rPr lang="ja-JP" altLang="en-US" sz="2400" dirty="0">
                <a:solidFill>
                  <a:schemeClr val="tx1"/>
                </a:solidFill>
              </a:rPr>
              <a:t>されます</a:t>
            </a:r>
            <a:endParaRPr kumimoji="1" lang="ja-JP" altLang="en-US" sz="2400" dirty="0">
              <a:solidFill>
                <a:schemeClr val="tx1"/>
              </a:solidFill>
            </a:endParaRPr>
          </a:p>
        </p:txBody>
      </p:sp>
      <p:pic>
        <p:nvPicPr>
          <p:cNvPr id="2" name="録音したサウンド">
            <a:hlinkClick r:id="" action="ppaction://media"/>
            <a:extLst>
              <a:ext uri="{FF2B5EF4-FFF2-40B4-BE49-F238E27FC236}">
                <a16:creationId xmlns:a16="http://schemas.microsoft.com/office/drawing/2014/main" id="{BD178E79-564F-BC72-0E8F-220A3DAFE928}"/>
              </a:ext>
            </a:extLst>
          </p:cNvPr>
          <p:cNvPicPr>
            <a:picLocks noChangeAspect="1"/>
          </p:cNvPicPr>
          <p:nvPr>
            <a:audioFile r:link="rId2"/>
            <p:extLst>
              <p:ext uri="{DAA4B4D4-6D71-4841-9C94-3DE7FCFB9230}">
                <p14:media xmlns:p14="http://schemas.microsoft.com/office/powerpoint/2010/main" r:embed="rId1">
                  <p14:fade in="4250"/>
                </p14:media>
              </p:ext>
            </p:extLst>
          </p:nvPr>
        </p:nvPicPr>
        <p:blipFill>
          <a:blip r:embed="rId5"/>
          <a:stretch>
            <a:fillRect/>
          </a:stretch>
        </p:blipFill>
        <p:spPr>
          <a:xfrm>
            <a:off x="395536" y="5696397"/>
            <a:ext cx="609600" cy="609600"/>
          </a:xfrm>
          <a:prstGeom prst="rect">
            <a:avLst/>
          </a:prstGeom>
        </p:spPr>
      </p:pic>
    </p:spTree>
    <p:extLst>
      <p:ext uri="{BB962C8B-B14F-4D97-AF65-F5344CB8AC3E}">
        <p14:creationId xmlns:p14="http://schemas.microsoft.com/office/powerpoint/2010/main" val="25282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576">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65B92-A99C-3498-54BB-EF2465DEF0BB}"/>
            </a:ext>
          </a:extLst>
        </p:cNvPr>
        <p:cNvGrpSpPr/>
        <p:nvPr/>
      </p:nvGrpSpPr>
      <p:grpSpPr>
        <a:xfrm>
          <a:off x="0" y="0"/>
          <a:ext cx="0" cy="0"/>
          <a:chOff x="0" y="0"/>
          <a:chExt cx="0" cy="0"/>
        </a:xfrm>
      </p:grpSpPr>
      <p:sp>
        <p:nvSpPr>
          <p:cNvPr id="8" name="コンテンツ プレースホルダー 3">
            <a:extLst>
              <a:ext uri="{FF2B5EF4-FFF2-40B4-BE49-F238E27FC236}">
                <a16:creationId xmlns:a16="http://schemas.microsoft.com/office/drawing/2014/main" id="{BDF50572-E0C1-76BD-50E9-C8F9192EC871}"/>
              </a:ext>
            </a:extLst>
          </p:cNvPr>
          <p:cNvSpPr>
            <a:spLocks noGrp="1"/>
          </p:cNvSpPr>
          <p:nvPr>
            <p:ph idx="1"/>
          </p:nvPr>
        </p:nvSpPr>
        <p:spPr>
          <a:xfrm>
            <a:off x="457200" y="2780927"/>
            <a:ext cx="8291264" cy="3220269"/>
          </a:xfrm>
        </p:spPr>
        <p:txBody>
          <a:bodyPr/>
          <a:lstStyle/>
          <a:p>
            <a:pPr marL="0" lvl="0" indent="0">
              <a:buNone/>
            </a:pPr>
            <a:r>
              <a:rPr lang="ja-JP" altLang="en-US" sz="2400" dirty="0">
                <a:solidFill>
                  <a:srgbClr val="292929"/>
                </a:solidFill>
                <a:latin typeface="メイリオ" panose="020B0604030504040204" pitchFamily="50" charset="-128"/>
                <a:ea typeface="メイリオ" panose="020B0604030504040204" pitchFamily="50" charset="-128"/>
              </a:rPr>
              <a:t>令和６年度介護報酬改定により、施設における業務の効率化、介護サービスの質の向上その他の生産性の向上に資する取組の促進を図るため、当該委員会の設置と定期的な開催が３年間の経過措置期間を設けて義務化されます。</a:t>
            </a:r>
            <a:endParaRPr lang="en-US" altLang="ja-JP" sz="2400" dirty="0">
              <a:solidFill>
                <a:srgbClr val="292929"/>
              </a:solidFill>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▶関連文書（「</a:t>
            </a:r>
            <a:r>
              <a:rPr lang="ja-JP" altLang="en-US" sz="2000" dirty="0">
                <a:latin typeface="メイリオ" panose="020B0604030504040204" pitchFamily="50" charset="-128"/>
                <a:ea typeface="メイリオ" panose="020B0604030504040204" pitchFamily="50" charset="-128"/>
              </a:rPr>
              <a:t>介護サービス事業における生産性向上に資するガイドライン」（</a:t>
            </a:r>
            <a:r>
              <a:rPr lang="en-US" altLang="ja-JP" sz="2000" dirty="0">
                <a:latin typeface="メイリオ" panose="020B0604030504040204" pitchFamily="50" charset="-128"/>
                <a:ea typeface="メイリオ" panose="020B0604030504040204" pitchFamily="50" charset="-128"/>
              </a:rPr>
              <a:t>https://www.mhlw.go.jp/stf/kaigo-seisansei-information.html</a:t>
            </a:r>
            <a:r>
              <a:rPr lang="ja-JP" altLang="en-US" sz="2000" dirty="0">
                <a:latin typeface="メイリオ" panose="020B0604030504040204" pitchFamily="50" charset="-128"/>
                <a:ea typeface="メイリオ" panose="020B0604030504040204" pitchFamily="50" charset="-128"/>
              </a:rPr>
              <a:t>）、「介護分野における生産性向上ポータルサイト」（</a:t>
            </a:r>
            <a:r>
              <a:rPr lang="en-US" altLang="ja-JP" sz="2000" dirty="0">
                <a:latin typeface="メイリオ" panose="020B0604030504040204" pitchFamily="50" charset="-128"/>
                <a:ea typeface="メイリオ" panose="020B0604030504040204" pitchFamily="50" charset="-128"/>
              </a:rPr>
              <a:t>https://www.mhlw.go.jp/kaigoseisansei/</a:t>
            </a:r>
            <a:r>
              <a:rPr lang="ja-JP" altLang="en-US" sz="20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）等を確認し、</a:t>
            </a:r>
            <a:r>
              <a:rPr lang="ja-JP" altLang="en-US" sz="2400" dirty="0">
                <a:solidFill>
                  <a:srgbClr val="FF0000"/>
                </a:solidFill>
                <a:latin typeface="メイリオ" panose="020B0604030504040204" pitchFamily="50" charset="-128"/>
                <a:ea typeface="メイリオ" panose="020B0604030504040204" pitchFamily="50" charset="-128"/>
              </a:rPr>
              <a:t>確実に対応をお願いします</a:t>
            </a:r>
            <a:r>
              <a:rPr lang="ja-JP" altLang="en-US" sz="2400" dirty="0">
                <a:latin typeface="メイリオ" panose="020B0604030504040204" pitchFamily="50" charset="-128"/>
                <a:ea typeface="メイリオ" panose="020B0604030504040204" pitchFamily="50" charset="-128"/>
              </a:rPr>
              <a:t>。</a:t>
            </a:r>
          </a:p>
        </p:txBody>
      </p:sp>
      <p:sp>
        <p:nvSpPr>
          <p:cNvPr id="3" name="スライド番号プレースホルダー 2">
            <a:extLst>
              <a:ext uri="{FF2B5EF4-FFF2-40B4-BE49-F238E27FC236}">
                <a16:creationId xmlns:a16="http://schemas.microsoft.com/office/drawing/2014/main" id="{AD9881FB-1040-D5A6-D950-C413D70A807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0600EA-2BCB-4856-BAAB-8FEFFA2EA264}"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タイトル 1">
            <a:extLst>
              <a:ext uri="{FF2B5EF4-FFF2-40B4-BE49-F238E27FC236}">
                <a16:creationId xmlns:a16="http://schemas.microsoft.com/office/drawing/2014/main" id="{5CD0D4E8-D92A-BD5C-E2D6-6BD10D0F4413}"/>
              </a:ext>
            </a:extLst>
          </p:cNvPr>
          <p:cNvSpPr txBox="1">
            <a:spLocks/>
          </p:cNvSpPr>
          <p:nvPr/>
        </p:nvSpPr>
        <p:spPr bwMode="auto">
          <a:xfrm>
            <a:off x="457200" y="306095"/>
            <a:ext cx="8229600" cy="1196131"/>
          </a:xfrm>
          <a:prstGeom prst="rect">
            <a:avLst/>
          </a:prstGeom>
          <a:solidFill>
            <a:srgbClr val="008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ＭＳ ゴシック" panose="020B0609070205080204" pitchFamily="49" charset="-128"/>
                <a:ea typeface="ＭＳ ゴシック" panose="020B0609070205080204" pitchFamily="49"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kern="0" dirty="0">
                <a:solidFill>
                  <a:schemeClr val="bg1"/>
                </a:solidFill>
                <a:latin typeface="メイリオ" panose="020B0604030504040204" pitchFamily="50" charset="-128"/>
                <a:ea typeface="メイリオ" panose="020B0604030504040204" pitchFamily="50" charset="-128"/>
              </a:rPr>
              <a:t>入所者（利用者）の安全並びに介護サービスの質の確保</a:t>
            </a:r>
            <a:endParaRPr lang="en-US" altLang="ja-JP" sz="2400" kern="0" dirty="0">
              <a:solidFill>
                <a:schemeClr val="bg1"/>
              </a:solidFill>
              <a:latin typeface="メイリオ" panose="020B0604030504040204" pitchFamily="50" charset="-128"/>
              <a:ea typeface="メイリオ" panose="020B0604030504040204" pitchFamily="50" charset="-128"/>
            </a:endParaRPr>
          </a:p>
          <a:p>
            <a:r>
              <a:rPr lang="ja-JP" altLang="en-US" sz="2400" kern="0" dirty="0">
                <a:solidFill>
                  <a:schemeClr val="bg1"/>
                </a:solidFill>
                <a:latin typeface="メイリオ" panose="020B0604030504040204" pitchFamily="50" charset="-128"/>
                <a:ea typeface="メイリオ" panose="020B0604030504040204" pitchFamily="50" charset="-128"/>
              </a:rPr>
              <a:t>及び職員の負担軽減に資する方策を検討するための委員会の設置</a:t>
            </a:r>
          </a:p>
        </p:txBody>
      </p:sp>
      <p:sp>
        <p:nvSpPr>
          <p:cNvPr id="7" name="角丸四角形 6">
            <a:extLst>
              <a:ext uri="{FF2B5EF4-FFF2-40B4-BE49-F238E27FC236}">
                <a16:creationId xmlns:a16="http://schemas.microsoft.com/office/drawing/2014/main" id="{E36A97E7-D201-FB6B-D434-75E8D17D8832}"/>
              </a:ext>
            </a:extLst>
          </p:cNvPr>
          <p:cNvSpPr/>
          <p:nvPr/>
        </p:nvSpPr>
        <p:spPr>
          <a:xfrm>
            <a:off x="457200" y="1628800"/>
            <a:ext cx="8229600" cy="1000199"/>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令和９年４月１日から</a:t>
            </a:r>
            <a:r>
              <a:rPr lang="ja-JP" altLang="en-US" sz="2400" dirty="0">
                <a:solidFill>
                  <a:srgbClr val="FF0000"/>
                </a:solidFill>
              </a:rPr>
              <a:t>義務化</a:t>
            </a:r>
            <a:r>
              <a:rPr lang="ja-JP" altLang="en-US" sz="2400" dirty="0">
                <a:solidFill>
                  <a:schemeClr val="tx1"/>
                </a:solidFill>
              </a:rPr>
              <a:t>されます</a:t>
            </a:r>
            <a:endParaRPr lang="en-US" altLang="ja-JP" sz="2400" dirty="0">
              <a:solidFill>
                <a:schemeClr val="tx1"/>
              </a:solidFill>
            </a:endParaRPr>
          </a:p>
        </p:txBody>
      </p:sp>
      <p:pic>
        <p:nvPicPr>
          <p:cNvPr id="2" name="録音したサウンド">
            <a:hlinkClick r:id="" action="ppaction://media"/>
            <a:extLst>
              <a:ext uri="{FF2B5EF4-FFF2-40B4-BE49-F238E27FC236}">
                <a16:creationId xmlns:a16="http://schemas.microsoft.com/office/drawing/2014/main" id="{4F88B096-D8FD-D04E-A4BF-8D9CB894961B}"/>
              </a:ext>
            </a:extLst>
          </p:cNvPr>
          <p:cNvPicPr>
            <a:picLocks noChangeAspect="1"/>
          </p:cNvPicPr>
          <p:nvPr>
            <a:audioFile r:link="rId2"/>
            <p:extLst>
              <p:ext uri="{DAA4B4D4-6D71-4841-9C94-3DE7FCFB9230}">
                <p14:media xmlns:p14="http://schemas.microsoft.com/office/powerpoint/2010/main" r:embed="rId1">
                  <p14:fade in="4000"/>
                </p14:media>
              </p:ext>
            </p:extLst>
          </p:nvPr>
        </p:nvPicPr>
        <p:blipFill>
          <a:blip r:embed="rId5"/>
          <a:stretch>
            <a:fillRect/>
          </a:stretch>
        </p:blipFill>
        <p:spPr>
          <a:xfrm>
            <a:off x="152400" y="5878218"/>
            <a:ext cx="609600" cy="609600"/>
          </a:xfrm>
          <a:prstGeom prst="rect">
            <a:avLst/>
          </a:prstGeom>
        </p:spPr>
      </p:pic>
    </p:spTree>
    <p:extLst>
      <p:ext uri="{BB962C8B-B14F-4D97-AF65-F5344CB8AC3E}">
        <p14:creationId xmlns:p14="http://schemas.microsoft.com/office/powerpoint/2010/main" val="124852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061">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Ricepaper2</Template>
  <TotalTime>8901</TotalTime>
  <Words>1211</Words>
  <Application>Microsoft Office PowerPoint</Application>
  <PresentationFormat>画面に合わせる (4:3)</PresentationFormat>
  <Paragraphs>71</Paragraphs>
  <Slides>6</Slides>
  <Notes>6</Notes>
  <HiddenSlides>0</HiddenSlides>
  <MMClips>6</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ＭＳ Ｐゴシック</vt:lpstr>
      <vt:lpstr>ＭＳ ゴシック</vt:lpstr>
      <vt:lpstr>Yu Gothic UI</vt:lpstr>
      <vt:lpstr>メイリオ</vt:lpstr>
      <vt:lpstr>Arial</vt:lpstr>
      <vt:lpstr>Wingdings</vt:lpstr>
      <vt:lpstr>標準デザイン</vt:lpstr>
      <vt:lpstr>令和６年介護報酬改定に係る事項について （介護保険施設及び居住系サービス）</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香川県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介護サービス施設・事業所集団指導資料</dc:title>
  <dc:creator>C08-1467</dc:creator>
  <cp:lastModifiedBy>小林　愛</cp:lastModifiedBy>
  <cp:revision>636</cp:revision>
  <cp:lastPrinted>2026-02-20T00:41:45Z</cp:lastPrinted>
  <dcterms:created xsi:type="dcterms:W3CDTF">2012-01-11T23:32:50Z</dcterms:created>
  <dcterms:modified xsi:type="dcterms:W3CDTF">2026-03-03T02:25:12Z</dcterms:modified>
</cp:coreProperties>
</file>