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7" r:id="rId2"/>
  </p:sldMasterIdLst>
  <p:notesMasterIdLst>
    <p:notesMasterId r:id="rId12"/>
  </p:notesMasterIdLst>
  <p:sldIdLst>
    <p:sldId id="256" r:id="rId3"/>
    <p:sldId id="258" r:id="rId4"/>
    <p:sldId id="270" r:id="rId5"/>
    <p:sldId id="272" r:id="rId6"/>
    <p:sldId id="263" r:id="rId7"/>
    <p:sldId id="265" r:id="rId8"/>
    <p:sldId id="267" r:id="rId9"/>
    <p:sldId id="268" r:id="rId10"/>
    <p:sldId id="269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000000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2F87E-DF76-4391-AF48-F91560F146F4}" type="datetimeFigureOut">
              <a:rPr kumimoji="1" lang="ja-JP" altLang="en-US" smtClean="0"/>
              <a:t>2026/4/28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DE11A-E462-4286-8FF1-AB95DB25DD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016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28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5966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215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41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83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0337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087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E3972-898B-454C-95F2-E930BA80A49A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293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コンテンツ｜2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7200"/>
            <a:ext cx="9906000" cy="365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lIns="0" tIns="0" rIns="0" bIns="0" anchor="ctr">
            <a:noAutofit/>
          </a:bodyPr>
          <a:lstStyle/>
          <a:p>
            <a:endParaRPr lang="ja-JP" altLang="en-US" sz="1662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7704B3-DBAD-41AF-91A4-04C16CB471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C92EC6-27CC-4DAD-9CBB-D16A8301D8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4F14F26-7E76-4A9F-8E87-6231A2C21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46815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66" userDrawn="1">
          <p15:clr>
            <a:srgbClr val="FBAE40"/>
          </p15:clr>
        </p15:guide>
        <p15:guide id="3" pos="357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36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254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161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39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7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69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76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315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79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866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7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72480" y="152636"/>
            <a:ext cx="9361040" cy="39604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E14A3B2-D897-4040-9B0C-DDA5D2425D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2801" y="6592268"/>
            <a:ext cx="8280400" cy="26573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3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8" name="スライド番号プレースホルダー 5">
            <a:extLst>
              <a:ext uri="{FF2B5EF4-FFF2-40B4-BE49-F238E27FC236}">
                <a16:creationId xmlns:a16="http://schemas.microsoft.com/office/drawing/2014/main" id="{2A0C11AE-607D-4FFF-A554-80D8C7B34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3480" y="6592269"/>
            <a:ext cx="475196" cy="2571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31" b="1">
                <a:solidFill>
                  <a:schemeClr val="tx1"/>
                </a:solidFill>
                <a:latin typeface="+mn-ea"/>
                <a:ea typeface="+mn-ea"/>
                <a:cs typeface="メイリオ" pitchFamily="50" charset="-128"/>
              </a:defRPr>
            </a:lvl1pPr>
          </a:lstStyle>
          <a:p>
            <a:fld id="{FB3508C7-2FE0-4945-9CBD-863E05F850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08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hf hdr="0" dt="0"/>
  <p:txStyles>
    <p:titleStyle>
      <a:lvl1pPr algn="l" defTabSz="844083" rtl="0" eaLnBrk="1" latinLnBrk="0" hangingPunct="1">
        <a:lnSpc>
          <a:spcPct val="110000"/>
        </a:lnSpc>
        <a:spcBef>
          <a:spcPct val="0"/>
        </a:spcBef>
        <a:buNone/>
        <a:defRPr kumimoji="1" sz="2215" kern="1200">
          <a:solidFill>
            <a:schemeClr val="tx1"/>
          </a:solidFill>
          <a:latin typeface="+mj-ea"/>
          <a:ea typeface="+mj-ea"/>
          <a:cs typeface="メイリオ" pitchFamily="50" charset="-128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3" orient="horz" pos="2160" userDrawn="1">
          <p15:clr>
            <a:srgbClr val="F26B43"/>
          </p15:clr>
        </p15:guide>
        <p15:guide id="14" pos="3120" userDrawn="1">
          <p15:clr>
            <a:srgbClr val="F26B43"/>
          </p15:clr>
        </p15:guide>
        <p15:guide id="21" pos="555" userDrawn="1">
          <p15:clr>
            <a:srgbClr val="F26B43"/>
          </p15:clr>
        </p15:guide>
        <p15:guide id="22" pos="5683" userDrawn="1">
          <p15:clr>
            <a:srgbClr val="F26B43"/>
          </p15:clr>
        </p15:guide>
        <p15:guide id="23" orient="horz" pos="414" userDrawn="1">
          <p15:clr>
            <a:srgbClr val="F26B43"/>
          </p15:clr>
        </p15:guide>
        <p15:guide id="24" orient="horz" pos="3906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商号、商標、事業者名が判別可能な文字・記号等は記載しないでください。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AAF2-CE0C-4ACB-AB8B-2BF51CF34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646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740603" y="582983"/>
            <a:ext cx="242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企画提案書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26030" y="1625895"/>
            <a:ext cx="7053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次の委託業務について、別紙のとおり企画提案書を提出します。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3660" y="2514919"/>
            <a:ext cx="87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委託業務の名称 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: 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「かがわイントラプレナー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社内起業家</a:t>
            </a:r>
            <a:r>
              <a:rPr kumimoji="1" lang="en-US" altLang="ja-JP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養成講座」開催事業業務委託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426031" y="3403943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　　年　　月　　日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6031" y="4292967"/>
            <a:ext cx="7053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香川県知事　池田　豊人　殿</a:t>
            </a:r>
            <a:endParaRPr kumimoji="1" lang="ja-JP" altLang="en-US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26031" y="5181993"/>
            <a:ext cx="70539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（提案者）所在地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商号又は名称</a:t>
            </a: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代表者職氏名</a:t>
            </a:r>
            <a:endParaRPr kumimoji="1" lang="en-US" altLang="ja-JP" dirty="0">
              <a:solidFill>
                <a:srgbClr val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en-US" altLang="ja-JP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押印は不要です。</a:t>
            </a:r>
            <a:r>
              <a:rPr kumimoji="1" lang="ja-JP" altLang="en-US" dirty="0">
                <a:solidFill>
                  <a:srgbClr val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</a:p>
        </p:txBody>
      </p:sp>
      <p:sp>
        <p:nvSpPr>
          <p:cNvPr id="11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8391152" y="396242"/>
            <a:ext cx="1018320" cy="458043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様式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13635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69" y="5072924"/>
            <a:ext cx="7981462" cy="1696551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algn="just" defTabSz="844083">
              <a:lnSpc>
                <a:spcPct val="120000"/>
              </a:lnSpc>
              <a:spcAft>
                <a:spcPts val="277"/>
              </a:spcAft>
              <a:defRPr/>
            </a:pPr>
            <a:r>
              <a:rPr kumimoji="1" lang="en-US" altLang="ja-JP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【</a:t>
            </a: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添付資料</a:t>
            </a:r>
            <a:r>
              <a:rPr kumimoji="1" lang="en-US" altLang="ja-JP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】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講座資料の概要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講座資料の構成や内容について、概要を作成してください。なお、事業の実施に当たり、最新の技術情報に合わせた更新など、合理的な理由に基づく内容変更は認めます。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選定委員会における説明資料（プレゼンテーション資料等）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必要に応じて、企画提案書の内容に沿った説明資料を提出してください。選定委員会では、当該説明資料に基づき説明することも可とします。</a:t>
            </a:r>
          </a:p>
          <a:p>
            <a:pPr marL="171450" indent="-171450" algn="just" defTabSz="844083">
              <a:lnSpc>
                <a:spcPct val="120000"/>
              </a:lnSpc>
              <a:spcAft>
                <a:spcPts val="277"/>
              </a:spcAft>
              <a:buFont typeface="Wingdings" panose="05000000000000000000" pitchFamily="2" charset="2"/>
              <a:buChar char="l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見積書</a:t>
            </a: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経費見積書は、一括計上ではなく、第三者による客観的な判断が可能な積上げ方式により、必要となる経費について見積もったものとし、人件費、旅費、資料代など、分類毎に内訳を明記してください。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提案者概要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6540895"/>
              </p:ext>
            </p:extLst>
          </p:nvPr>
        </p:nvGraphicFramePr>
        <p:xfrm>
          <a:off x="962269" y="817166"/>
          <a:ext cx="7981462" cy="4161493"/>
        </p:xfrm>
        <a:graphic>
          <a:graphicData uri="http://schemas.openxmlformats.org/drawingml/2006/table">
            <a:tbl>
              <a:tblPr/>
              <a:tblGrid>
                <a:gridCol w="1494402">
                  <a:extLst>
                    <a:ext uri="{9D8B030D-6E8A-4147-A177-3AD203B41FA5}">
                      <a16:colId xmlns:a16="http://schemas.microsoft.com/office/drawing/2014/main" val="19822968"/>
                    </a:ext>
                  </a:extLst>
                </a:gridCol>
                <a:gridCol w="1742796">
                  <a:extLst>
                    <a:ext uri="{9D8B030D-6E8A-4147-A177-3AD203B41FA5}">
                      <a16:colId xmlns:a16="http://schemas.microsoft.com/office/drawing/2014/main" val="56696932"/>
                    </a:ext>
                  </a:extLst>
                </a:gridCol>
                <a:gridCol w="3507987">
                  <a:extLst>
                    <a:ext uri="{9D8B030D-6E8A-4147-A177-3AD203B41FA5}">
                      <a16:colId xmlns:a16="http://schemas.microsoft.com/office/drawing/2014/main" val="4128103857"/>
                    </a:ext>
                  </a:extLst>
                </a:gridCol>
                <a:gridCol w="1236277">
                  <a:extLst>
                    <a:ext uri="{9D8B030D-6E8A-4147-A177-3AD203B41FA5}">
                      <a16:colId xmlns:a16="http://schemas.microsoft.com/office/drawing/2014/main" val="2991736565"/>
                    </a:ext>
                  </a:extLst>
                </a:gridCol>
              </a:tblGrid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55976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商号又は名称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562885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766148"/>
                  </a:ext>
                </a:extLst>
              </a:tr>
              <a:tr h="160537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代表者職氏名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3374035"/>
                  </a:ext>
                </a:extLst>
              </a:tr>
              <a:tr h="1605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郵便番号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667682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540831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ウェブサイト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767836"/>
                  </a:ext>
                </a:extLst>
              </a:tr>
              <a:tr h="160537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連絡担当者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199498"/>
                  </a:ext>
                </a:extLst>
              </a:tr>
              <a:tr h="1823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  名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144402"/>
                  </a:ext>
                </a:extLst>
              </a:tr>
              <a:tr h="1823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 E 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64730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413437"/>
                  </a:ext>
                </a:extLst>
              </a:tr>
              <a:tr h="17280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656544"/>
                  </a:ext>
                </a:extLst>
              </a:tr>
              <a:tr h="14991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292883"/>
                  </a:ext>
                </a:extLst>
              </a:tr>
              <a:tr h="8060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主要株主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800079"/>
                  </a:ext>
                </a:extLst>
              </a:tr>
              <a:tr h="1605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9820667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ﾊﾟｰﾄ･ｱﾙﾊﾞｲﾄ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514832"/>
                  </a:ext>
                </a:extLst>
              </a:tr>
              <a:tr h="1605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5461" marR="5461" marT="546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138315"/>
                  </a:ext>
                </a:extLst>
              </a:tr>
              <a:tr h="120032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461" marR="5461" marT="546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745538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11137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1011057" y="1940761"/>
          <a:ext cx="7883886" cy="4510532"/>
        </p:xfrm>
        <a:graphic>
          <a:graphicData uri="http://schemas.openxmlformats.org/drawingml/2006/table">
            <a:tbl>
              <a:tblPr/>
              <a:tblGrid>
                <a:gridCol w="7883886">
                  <a:extLst>
                    <a:ext uri="{9D8B030D-6E8A-4147-A177-3AD203B41FA5}">
                      <a16:colId xmlns:a16="http://schemas.microsoft.com/office/drawing/2014/main" val="3173977442"/>
                    </a:ext>
                  </a:extLst>
                </a:gridCol>
              </a:tblGrid>
              <a:tr h="1388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①提案のコンセプトについて記載すること。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615433"/>
                  </a:ext>
                </a:extLst>
              </a:tr>
              <a:tr h="203683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030130"/>
                  </a:ext>
                </a:extLst>
              </a:tr>
              <a:tr h="1388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②提案のポイント、他者との優位性について記載すること。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2596489"/>
                  </a:ext>
                </a:extLst>
              </a:tr>
              <a:tr h="203683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5067" marR="5067" marT="5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05369"/>
                  </a:ext>
                </a:extLst>
              </a:tr>
            </a:tbl>
          </a:graphicData>
        </a:graphic>
      </p:graphicFrame>
      <p:sp>
        <p:nvSpPr>
          <p:cNvPr id="8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1058" y="1083663"/>
            <a:ext cx="3129143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（１）提案のコンセプト及びポイント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88207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121407"/>
              </p:ext>
            </p:extLst>
          </p:nvPr>
        </p:nvGraphicFramePr>
        <p:xfrm>
          <a:off x="701492" y="867557"/>
          <a:ext cx="8503015" cy="629653"/>
        </p:xfrm>
        <a:graphic>
          <a:graphicData uri="http://schemas.openxmlformats.org/drawingml/2006/table">
            <a:tbl>
              <a:tblPr/>
              <a:tblGrid>
                <a:gridCol w="8503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（２）企画提案内容</a:t>
                      </a: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①講座概要：仕様書に定める「講座の内容」について、どのように対応するか、具体的に記載すること。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701838"/>
              </p:ext>
            </p:extLst>
          </p:nvPr>
        </p:nvGraphicFramePr>
        <p:xfrm>
          <a:off x="640723" y="1907082"/>
          <a:ext cx="8624551" cy="4527767"/>
        </p:xfrm>
        <a:graphic>
          <a:graphicData uri="http://schemas.openxmlformats.org/drawingml/2006/table">
            <a:tbl>
              <a:tblPr/>
              <a:tblGrid>
                <a:gridCol w="1221164">
                  <a:extLst>
                    <a:ext uri="{9D8B030D-6E8A-4147-A177-3AD203B41FA5}">
                      <a16:colId xmlns:a16="http://schemas.microsoft.com/office/drawing/2014/main" val="1930885304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3557113603"/>
                    </a:ext>
                  </a:extLst>
                </a:gridCol>
                <a:gridCol w="1657719">
                  <a:extLst>
                    <a:ext uri="{9D8B030D-6E8A-4147-A177-3AD203B41FA5}">
                      <a16:colId xmlns:a16="http://schemas.microsoft.com/office/drawing/2014/main" val="1016184949"/>
                    </a:ext>
                  </a:extLst>
                </a:gridCol>
                <a:gridCol w="1002891">
                  <a:extLst>
                    <a:ext uri="{9D8B030D-6E8A-4147-A177-3AD203B41FA5}">
                      <a16:colId xmlns:a16="http://schemas.microsoft.com/office/drawing/2014/main" val="196267706"/>
                    </a:ext>
                  </a:extLst>
                </a:gridCol>
                <a:gridCol w="902297">
                  <a:extLst>
                    <a:ext uri="{9D8B030D-6E8A-4147-A177-3AD203B41FA5}">
                      <a16:colId xmlns:a16="http://schemas.microsoft.com/office/drawing/2014/main" val="2140778294"/>
                    </a:ext>
                  </a:extLst>
                </a:gridCol>
              </a:tblGrid>
              <a:tr h="20776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ステップ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講座資料の概要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目安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時間配分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752699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09981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57384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02805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30712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02405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marL="0" marR="0" lvl="0" indent="0" algn="ctr" defTabSz="844083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DAY6</a:t>
                      </a:r>
                    </a:p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997" marR="4997" marT="499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1076469"/>
                  </a:ext>
                </a:extLst>
              </a:tr>
            </a:tbl>
          </a:graphicData>
        </a:graphic>
      </p:graphicFrame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6728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lang="zh-CN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企画提案内容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72428"/>
              </p:ext>
            </p:extLst>
          </p:nvPr>
        </p:nvGraphicFramePr>
        <p:xfrm>
          <a:off x="701491" y="879983"/>
          <a:ext cx="8503015" cy="907021"/>
        </p:xfrm>
        <a:graphic>
          <a:graphicData uri="http://schemas.openxmlformats.org/drawingml/2006/table">
            <a:tbl>
              <a:tblPr/>
              <a:tblGrid>
                <a:gridCol w="8503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zh-CN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（２）企画提案内容</a:t>
                      </a: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②セミナー・説明会概要：仕様書に定める「セミナー・説明会の開催」について、どのように対応するか、具体的に記載すること。</a:t>
                      </a:r>
                      <a:endParaRPr lang="en-US" altLang="ja-JP" sz="14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358967"/>
              </p:ext>
            </p:extLst>
          </p:nvPr>
        </p:nvGraphicFramePr>
        <p:xfrm>
          <a:off x="701491" y="1907023"/>
          <a:ext cx="8503015" cy="4639324"/>
        </p:xfrm>
        <a:graphic>
          <a:graphicData uri="http://schemas.openxmlformats.org/drawingml/2006/table">
            <a:tbl>
              <a:tblPr/>
              <a:tblGrid>
                <a:gridCol w="1486921">
                  <a:extLst>
                    <a:ext uri="{9D8B030D-6E8A-4147-A177-3AD203B41FA5}">
                      <a16:colId xmlns:a16="http://schemas.microsoft.com/office/drawing/2014/main" val="3004954872"/>
                    </a:ext>
                  </a:extLst>
                </a:gridCol>
                <a:gridCol w="7016094">
                  <a:extLst>
                    <a:ext uri="{9D8B030D-6E8A-4147-A177-3AD203B41FA5}">
                      <a16:colId xmlns:a16="http://schemas.microsoft.com/office/drawing/2014/main" val="3257797677"/>
                    </a:ext>
                  </a:extLst>
                </a:gridCol>
              </a:tblGrid>
              <a:tr h="4635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日程（目安）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994592"/>
                  </a:ext>
                </a:extLst>
              </a:tr>
              <a:tr h="4635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時間配分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442765"/>
                  </a:ext>
                </a:extLst>
              </a:tr>
              <a:tr h="46357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講師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712260"/>
                  </a:ext>
                </a:extLst>
              </a:tr>
              <a:tr h="3248611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 marL="72000" marR="72000" marT="72000" marB="72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lang="ja-JP" alt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具体的な内容、構成、利用予定のウェビナーツール等について、具体的に記載してください。</a:t>
                      </a:r>
                      <a:r>
                        <a:rPr lang="en-US" altLang="ja-JP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marL="72000" marR="72000" marT="72000" marB="720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938038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6308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業務遂行能力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98266"/>
              </p:ext>
            </p:extLst>
          </p:nvPr>
        </p:nvGraphicFramePr>
        <p:xfrm>
          <a:off x="962269" y="785340"/>
          <a:ext cx="7981462" cy="907021"/>
        </p:xfrm>
        <a:graphic>
          <a:graphicData uri="http://schemas.openxmlformats.org/drawingml/2006/table">
            <a:tbl>
              <a:tblPr/>
              <a:tblGrid>
                <a:gridCol w="798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3345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（１）人員配置（講師等の知識・能力、経験等）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93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本事業に携わる講師等の起業・創業・事業領域拡大等、事業創造に関する知識・能力や経験等について記載すること。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69" y="5816126"/>
            <a:ext cx="7981462" cy="786735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講師については、知識や能力を客観的な指標で評価できるよう、資格や経歴など、具体的な内容を記載してください。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実施に当たっては、止むを得ない理由を除き、予定している講師が参加できるよう、事前に予定等を調整したうえで提案してください。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表は適時追加し、講師ごとに作成してください。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194892"/>
              </p:ext>
            </p:extLst>
          </p:nvPr>
        </p:nvGraphicFramePr>
        <p:xfrm>
          <a:off x="962269" y="1855434"/>
          <a:ext cx="7981462" cy="3844863"/>
        </p:xfrm>
        <a:graphic>
          <a:graphicData uri="http://schemas.openxmlformats.org/drawingml/2006/table">
            <a:tbl>
              <a:tblPr/>
              <a:tblGrid>
                <a:gridCol w="1636998">
                  <a:extLst>
                    <a:ext uri="{9D8B030D-6E8A-4147-A177-3AD203B41FA5}">
                      <a16:colId xmlns:a16="http://schemas.microsoft.com/office/drawing/2014/main" val="4285026403"/>
                    </a:ext>
                  </a:extLst>
                </a:gridCol>
                <a:gridCol w="6344464">
                  <a:extLst>
                    <a:ext uri="{9D8B030D-6E8A-4147-A177-3AD203B41FA5}">
                      <a16:colId xmlns:a16="http://schemas.microsoft.com/office/drawing/2014/main" val="2298011317"/>
                    </a:ext>
                  </a:extLst>
                </a:gridCol>
              </a:tblGrid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講師①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948283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年代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 ・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60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代以上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2484069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所属先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989097"/>
                  </a:ext>
                </a:extLst>
              </a:tr>
              <a:tr h="122690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知識・能力・経験等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546851"/>
                  </a:ext>
                </a:extLst>
              </a:tr>
              <a:tr h="32886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経歴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9762674"/>
                  </a:ext>
                </a:extLst>
              </a:tr>
              <a:tr h="31604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資格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943716"/>
                  </a:ext>
                </a:extLst>
              </a:tr>
              <a:tr h="5251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担当予定の講座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358254"/>
                  </a:ext>
                </a:extLst>
              </a:tr>
              <a:tr h="49976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605104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0507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業務実施体制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986891"/>
              </p:ext>
            </p:extLst>
          </p:nvPr>
        </p:nvGraphicFramePr>
        <p:xfrm>
          <a:off x="962269" y="918007"/>
          <a:ext cx="7981462" cy="1739125"/>
        </p:xfrm>
        <a:graphic>
          <a:graphicData uri="http://schemas.openxmlformats.org/drawingml/2006/table">
            <a:tbl>
              <a:tblPr/>
              <a:tblGrid>
                <a:gridCol w="798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（１）委託業務の実施体制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63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本委託業務を行うに当たっての業務実施体制と業務に携わる者（講師等）の役割について記載すること。また、各ステップの合間に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Setouchi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-Base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コーディネーターによる各種支援を実施予定としているが、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Setouchi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-Base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コーディネーターとの連携方法に係る提案等、講座外でのフォローアップ体制について記載すること。なお、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Setouchi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</a:t>
                      </a:r>
                      <a:r>
                        <a:rPr lang="en-US" altLang="ja-JP" sz="1400" dirty="0" err="1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i</a:t>
                      </a: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-Base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コーディネーターとの実際の連携方法については契約締結後、別途協議するものとする。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91619"/>
              </p:ext>
            </p:extLst>
          </p:nvPr>
        </p:nvGraphicFramePr>
        <p:xfrm>
          <a:off x="962271" y="2884785"/>
          <a:ext cx="7981461" cy="3575282"/>
        </p:xfrm>
        <a:graphic>
          <a:graphicData uri="http://schemas.openxmlformats.org/drawingml/2006/table">
            <a:tbl>
              <a:tblPr/>
              <a:tblGrid>
                <a:gridCol w="7981461">
                  <a:extLst>
                    <a:ext uri="{9D8B030D-6E8A-4147-A177-3AD203B41FA5}">
                      <a16:colId xmlns:a16="http://schemas.microsoft.com/office/drawing/2014/main" val="2298011317"/>
                    </a:ext>
                  </a:extLst>
                </a:gridCol>
              </a:tblGrid>
              <a:tr h="357528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948283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0778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3.</a:t>
            </a:r>
            <a:r>
              <a:rPr lang="zh-TW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業務実施体制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376008"/>
              </p:ext>
            </p:extLst>
          </p:nvPr>
        </p:nvGraphicFramePr>
        <p:xfrm>
          <a:off x="962269" y="842388"/>
          <a:ext cx="7981462" cy="538721"/>
        </p:xfrm>
        <a:graphic>
          <a:graphicData uri="http://schemas.openxmlformats.org/drawingml/2006/table">
            <a:tbl>
              <a:tblPr/>
              <a:tblGrid>
                <a:gridCol w="798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4648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16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（２）再委託先について</a:t>
                      </a:r>
                      <a:endParaRPr lang="zh-CN" altLang="en-US" sz="16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205">
                <a:tc>
                  <a:txBody>
                    <a:bodyPr/>
                    <a:lstStyle/>
                    <a:p>
                      <a:pPr lvl="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業務の全部又は一部を委託、又は請け負わせる場合は、再委託先の概要や業務内容を下表に記載すること。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629485"/>
              </p:ext>
            </p:extLst>
          </p:nvPr>
        </p:nvGraphicFramePr>
        <p:xfrm>
          <a:off x="509726" y="1598328"/>
          <a:ext cx="8886548" cy="4086264"/>
        </p:xfrm>
        <a:graphic>
          <a:graphicData uri="http://schemas.openxmlformats.org/drawingml/2006/table">
            <a:tbl>
              <a:tblPr/>
              <a:tblGrid>
                <a:gridCol w="1663865">
                  <a:extLst>
                    <a:ext uri="{9D8B030D-6E8A-4147-A177-3AD203B41FA5}">
                      <a16:colId xmlns:a16="http://schemas.microsoft.com/office/drawing/2014/main" val="1808299985"/>
                    </a:ext>
                  </a:extLst>
                </a:gridCol>
                <a:gridCol w="1297721">
                  <a:extLst>
                    <a:ext uri="{9D8B030D-6E8A-4147-A177-3AD203B41FA5}">
                      <a16:colId xmlns:a16="http://schemas.microsoft.com/office/drawing/2014/main" val="1080184661"/>
                    </a:ext>
                  </a:extLst>
                </a:gridCol>
                <a:gridCol w="1856058">
                  <a:extLst>
                    <a:ext uri="{9D8B030D-6E8A-4147-A177-3AD203B41FA5}">
                      <a16:colId xmlns:a16="http://schemas.microsoft.com/office/drawing/2014/main" val="2754631379"/>
                    </a:ext>
                  </a:extLst>
                </a:gridCol>
                <a:gridCol w="2692435">
                  <a:extLst>
                    <a:ext uri="{9D8B030D-6E8A-4147-A177-3AD203B41FA5}">
                      <a16:colId xmlns:a16="http://schemas.microsoft.com/office/drawing/2014/main" val="3601029151"/>
                    </a:ext>
                  </a:extLst>
                </a:gridCol>
                <a:gridCol w="1376469">
                  <a:extLst>
                    <a:ext uri="{9D8B030D-6E8A-4147-A177-3AD203B41FA5}">
                      <a16:colId xmlns:a16="http://schemas.microsoft.com/office/drawing/2014/main" val="2887686551"/>
                    </a:ext>
                  </a:extLst>
                </a:gridCol>
              </a:tblGrid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2585901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商号又は名称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14878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（ふりがな）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018320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代表者職氏名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995792"/>
                  </a:ext>
                </a:extLst>
              </a:tr>
              <a:tr h="2259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郵便番号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277965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住所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133529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ウェブサイト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3070765"/>
                  </a:ext>
                </a:extLst>
              </a:tr>
              <a:tr h="22591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 E L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362322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E-MAIL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9368584"/>
                  </a:ext>
                </a:extLst>
              </a:tr>
              <a:tr h="25744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299541"/>
                  </a:ext>
                </a:extLst>
              </a:tr>
              <a:tr h="26522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978486"/>
                  </a:ext>
                </a:extLst>
              </a:tr>
              <a:tr h="22591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従業員数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従業員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238460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ﾊﾟｰﾄ･ｱﾙﾊﾞｲﾄ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90825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473" marR="4473" marT="447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</a:p>
                  </a:txBody>
                  <a:tcPr marL="4473" marR="4473" marT="447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910038"/>
                  </a:ext>
                </a:extLst>
              </a:tr>
              <a:tr h="2784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164583"/>
                  </a:ext>
                </a:extLst>
              </a:tr>
              <a:tr h="34821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提案者との関係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（資本関係、提携関係等）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514159"/>
                  </a:ext>
                </a:extLst>
              </a:tr>
              <a:tr h="22591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本事業における役割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4473" marR="4473" marT="447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860142"/>
                  </a:ext>
                </a:extLst>
              </a:tr>
            </a:tbl>
          </a:graphicData>
        </a:graphic>
      </p:graphicFrame>
      <p:sp>
        <p:nvSpPr>
          <p:cNvPr id="6" name="AutoShape 3">
            <a:extLst>
              <a:ext uri="{FF2B5EF4-FFF2-40B4-BE49-F238E27FC236}">
                <a16:creationId xmlns:a16="http://schemas.microsoft.com/office/drawing/2014/main" id="{E594EB14-87A4-2A4D-9ED7-B889D2893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69" y="5753776"/>
            <a:ext cx="7981462" cy="786735"/>
          </a:xfrm>
          <a:prstGeom prst="roundRect">
            <a:avLst>
              <a:gd name="adj" fmla="val 3409"/>
            </a:avLst>
          </a:prstGeom>
          <a:solidFill>
            <a:schemeClr val="bg1">
              <a:lumMod val="95000"/>
            </a:schemeClr>
          </a:solidFill>
          <a:ln w="6350">
            <a:noFill/>
          </a:ln>
          <a:effectLst/>
        </p:spPr>
        <p:txBody>
          <a:bodyPr wrap="square" lIns="166154" tIns="132923" rIns="166154" bIns="116307" anchor="t" anchorCtr="0">
            <a:spAutoFit/>
          </a:bodyPr>
          <a:lstStyle/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再委託を予定している個人・法人すべてを記載すること。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再委託の予定がない場合は、下表を削除し、「再委託の予定なし」と記載すること。</a:t>
            </a:r>
            <a:endParaRPr kumimoji="1" lang="en-US" altLang="ja-JP" sz="800" dirty="0">
              <a:solidFill>
                <a:srgbClr val="333333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pPr marL="158265" indent="-158265" algn="just" defTabSz="844083">
              <a:lnSpc>
                <a:spcPct val="120000"/>
              </a:lnSpc>
              <a:spcAft>
                <a:spcPts val="277"/>
              </a:spcAft>
              <a:buFont typeface="Zapf Dingbats"/>
              <a:buChar char="✱"/>
              <a:defRPr/>
            </a:pPr>
            <a:r>
              <a:rPr kumimoji="1" lang="ja-JP" altLang="en-US" sz="800" dirty="0">
                <a:solidFill>
                  <a:srgbClr val="333333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再委託先が複数あるときは、別途、表を追加すること。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4220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実績の有無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9" name="Group 55">
            <a:extLst>
              <a:ext uri="{FF2B5EF4-FFF2-40B4-BE49-F238E27FC236}">
                <a16:creationId xmlns:a16="http://schemas.microsoft.com/office/drawing/2014/main" id="{E2EE21E3-5782-4FA4-8C8D-7996DAA54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7258439"/>
              </p:ext>
            </p:extLst>
          </p:nvPr>
        </p:nvGraphicFramePr>
        <p:xfrm>
          <a:off x="962269" y="918007"/>
          <a:ext cx="7981462" cy="1059421"/>
        </p:xfrm>
        <a:graphic>
          <a:graphicData uri="http://schemas.openxmlformats.org/drawingml/2006/table">
            <a:tbl>
              <a:tblPr/>
              <a:tblGrid>
                <a:gridCol w="7981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>
                        <a:lnSpc>
                          <a:spcPct val="110000"/>
                        </a:lnSpc>
                        <a:defRPr/>
                      </a:pPr>
                      <a:r>
                        <a:rPr lang="ja-JP" altLang="en-US" sz="2000" b="1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itchFamily="50" charset="-128"/>
                        </a:rPr>
                        <a:t>（１）過去に同様又は類似の業務を実施（受託）した経験の有無</a:t>
                      </a:r>
                      <a:endParaRPr lang="zh-CN" altLang="en-US" sz="2000" b="1" dirty="0">
                        <a:solidFill>
                          <a:schemeClr val="tx2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メイリオ" pitchFamily="50" charset="-128"/>
                      </a:endParaRPr>
                    </a:p>
                  </a:txBody>
                  <a:tcPr marL="0" marR="0" marT="0" marB="108000" horzOverflow="overflow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63"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過去に同様又は類似の業務を実施（受託）した経験の有無について記載すること。</a:t>
                      </a:r>
                    </a:p>
                    <a:p>
                      <a:pPr marL="285750" lvl="0" indent="-285750" algn="just">
                        <a:lnSpc>
                          <a:spcPct val="130000"/>
                        </a:lnSpc>
                        <a:spcAft>
                          <a:spcPts val="120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実施（受託）経験がある場合は概要（内容、規模、成果等）について記載すること。</a:t>
                      </a:r>
                    </a:p>
                  </a:txBody>
                  <a:tcPr marL="216000" marR="0" marT="0" marB="0" horzOverflow="overflow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664174"/>
              </p:ext>
            </p:extLst>
          </p:nvPr>
        </p:nvGraphicFramePr>
        <p:xfrm>
          <a:off x="962269" y="2285727"/>
          <a:ext cx="7981461" cy="4233334"/>
        </p:xfrm>
        <a:graphic>
          <a:graphicData uri="http://schemas.openxmlformats.org/drawingml/2006/table">
            <a:tbl>
              <a:tblPr/>
              <a:tblGrid>
                <a:gridCol w="7981461">
                  <a:extLst>
                    <a:ext uri="{9D8B030D-6E8A-4147-A177-3AD203B41FA5}">
                      <a16:colId xmlns:a16="http://schemas.microsoft.com/office/drawing/2014/main" val="2298011317"/>
                    </a:ext>
                  </a:extLst>
                </a:gridCol>
              </a:tblGrid>
              <a:tr h="423333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8948283"/>
                  </a:ext>
                </a:extLst>
              </a:tr>
            </a:tbl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ja-JP" altLang="en-US"/>
              <a:t>商号、商標、事業者名が判別可能な文字・記号等は記載しないでください。</a:t>
            </a:r>
            <a:endParaRPr lang="ja-JP" altLang="en-US" dirty="0"/>
          </a:p>
        </p:txBody>
      </p:sp>
      <p:sp>
        <p:nvSpPr>
          <p:cNvPr id="6" name="AutoShape 3">
            <a:extLst>
              <a:ext uri="{FF2B5EF4-FFF2-40B4-BE49-F238E27FC236}">
                <a16:creationId xmlns:a16="http://schemas.microsoft.com/office/drawing/2014/main" id="{2127E897-BC54-4C98-AB81-353819349C5B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39926" y="67824"/>
            <a:ext cx="1893594" cy="491449"/>
          </a:xfrm>
          <a:prstGeom prst="roundRect">
            <a:avLst>
              <a:gd name="adj" fmla="val 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  <a:effectLst/>
        </p:spPr>
        <p:txBody>
          <a:bodyPr wrap="square" lIns="251999" tIns="144000" rIns="251999" bIns="108000" anchor="ctr" anchorCtr="0">
            <a:spAutoFit/>
          </a:bodyPr>
          <a:lstStyle/>
          <a:p>
            <a:pPr lvl="0" algn="ctr">
              <a:lnSpc>
                <a:spcPct val="110000"/>
              </a:lnSpc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事業者別記号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: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〇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3508C7-2FE0-4945-9CBD-863E05F850D2}" type="slidenum">
              <a:rPr lang="ja-JP" altLang="en-US" smtClean="0"/>
              <a:pPr/>
              <a:t>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6596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-design-2022-a4">
  <a:themeElements>
    <a:clrScheme name="presentation-design-2022">
      <a:dk1>
        <a:srgbClr val="333333"/>
      </a:dk1>
      <a:lt1>
        <a:srgbClr val="FFFFFF"/>
      </a:lt1>
      <a:dk2>
        <a:srgbClr val="0071BC"/>
      </a:dk2>
      <a:lt2>
        <a:srgbClr val="E2F1FA"/>
      </a:lt2>
      <a:accent1>
        <a:srgbClr val="00215D"/>
      </a:accent1>
      <a:accent2>
        <a:srgbClr val="0071BC"/>
      </a:accent2>
      <a:accent3>
        <a:srgbClr val="FF5050"/>
      </a:accent3>
      <a:accent4>
        <a:srgbClr val="FF8F86"/>
      </a:accent4>
      <a:accent5>
        <a:srgbClr val="E7E7EA"/>
      </a:accent5>
      <a:accent6>
        <a:srgbClr val="B5B5B8"/>
      </a:accent6>
      <a:hlink>
        <a:srgbClr val="0071BC"/>
      </a:hlink>
      <a:folHlink>
        <a:srgbClr val="00215D"/>
      </a:folHlink>
    </a:clrScheme>
    <a:fontScheme name="PowerPoint Design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6350">
          <a:solidFill>
            <a:schemeClr val="tx1"/>
          </a:solidFill>
        </a:ln>
        <a:effectLst/>
      </a:spPr>
      <a:bodyPr rot="0" spcFirstLastPara="0" vertOverflow="overflow" horzOverflow="overflow" vert="horz" wrap="square" lIns="108000" tIns="108000" rIns="108000" bIns="90000" numCol="1" spcCol="0" rtlCol="0" fromWordArt="0" anchor="ctr" anchorCtr="0" forceAA="0" compatLnSpc="1">
        <a:prstTxWarp prst="textNoShape">
          <a:avLst/>
        </a:prstTxWarp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kumimoji="1" sz="1600" dirty="0" smtClean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-design-2020" id="{67081F9E-F15A-499D-BDA3-679F9C409731}" vid="{909AA7B6-7290-4C48-A745-8CDC3955E6F7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1169</Words>
  <Application>Microsoft Office PowerPoint</Application>
  <PresentationFormat>A4 210 x 297 mm</PresentationFormat>
  <Paragraphs>217</Paragraphs>
  <Slides>9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9</vt:i4>
      </vt:variant>
    </vt:vector>
  </HeadingPairs>
  <TitlesOfParts>
    <vt:vector size="19" baseType="lpstr">
      <vt:lpstr>BIZ UDPゴシック</vt:lpstr>
      <vt:lpstr>Zapf Dingbats</vt:lpstr>
      <vt:lpstr>メイリオ</vt:lpstr>
      <vt:lpstr>游ゴシック</vt:lpstr>
      <vt:lpstr>Arial</vt:lpstr>
      <vt:lpstr>Calibri</vt:lpstr>
      <vt:lpstr>Calibri Light</vt:lpstr>
      <vt:lpstr>Wingdings</vt:lpstr>
      <vt:lpstr>presentation-design-2022-a4</vt:lpstr>
      <vt:lpstr>Office テーマ</vt:lpstr>
      <vt:lpstr>PowerPoint プレゼンテーション</vt:lpstr>
      <vt:lpstr>提案者概要</vt:lpstr>
      <vt:lpstr>1.企画提案内容</vt:lpstr>
      <vt:lpstr>1.企画提案内容</vt:lpstr>
      <vt:lpstr>1.企画提案内容</vt:lpstr>
      <vt:lpstr>２.業務遂行能力</vt:lpstr>
      <vt:lpstr>3.業務実施体制</vt:lpstr>
      <vt:lpstr>3.業務実施体制</vt:lpstr>
      <vt:lpstr>４.実績の有無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SG12610のC20-1385</dc:creator>
  <cp:lastModifiedBy>小笠原　一真</cp:lastModifiedBy>
  <cp:revision>54</cp:revision>
  <dcterms:created xsi:type="dcterms:W3CDTF">2023-01-19T04:32:18Z</dcterms:created>
  <dcterms:modified xsi:type="dcterms:W3CDTF">2026-04-28T02:41:13Z</dcterms:modified>
</cp:coreProperties>
</file>