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6858000" cy="9906000" type="A4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98E0"/>
    <a:srgbClr val="5B9BD5"/>
    <a:srgbClr val="F5B400"/>
    <a:srgbClr val="F6BB00"/>
    <a:srgbClr val="C9A4E4"/>
    <a:srgbClr val="CDACE6"/>
    <a:srgbClr val="FBB2A3"/>
    <a:srgbClr val="F5A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577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7578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28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052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2635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846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15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913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855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269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601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D2876-77F1-4070-A723-3C91AD93F1EB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F1CBD-B437-47E4-8EA4-6A9B6D02C5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53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C3A2AF3-892F-3B9E-3C00-61C3CD8CD0B6}"/>
              </a:ext>
            </a:extLst>
          </p:cNvPr>
          <p:cNvSpPr txBox="1"/>
          <p:nvPr/>
        </p:nvSpPr>
        <p:spPr>
          <a:xfrm>
            <a:off x="0" y="9196749"/>
            <a:ext cx="6858000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香川県教育委員会　　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lvl="0" algn="ctr">
              <a:defRPr/>
            </a:pPr>
            <a:r>
              <a:rPr lang="zh-TW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香川県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高等学校</a:t>
            </a:r>
            <a:r>
              <a:rPr lang="en-US" altLang="zh-TW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PTA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連合</a:t>
            </a:r>
            <a:r>
              <a:rPr lang="zh-TW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会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　香川県</a:t>
            </a:r>
            <a:r>
              <a:rPr lang="en-US" altLang="ja-JP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PTA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連絡協議会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2F13804-A6BB-1050-17BF-909029A8AE95}"/>
              </a:ext>
            </a:extLst>
          </p:cNvPr>
          <p:cNvSpPr/>
          <p:nvPr/>
        </p:nvSpPr>
        <p:spPr>
          <a:xfrm>
            <a:off x="1261580" y="1290186"/>
            <a:ext cx="5455920" cy="640735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感情的な 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大声・暴言・暴力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はＳＴＯＰ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F9F85C3F-6D54-6A77-995B-78A6D3FFE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1117247"/>
            <a:ext cx="1032944" cy="990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か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37463BAB-539C-3364-E524-B67794F4B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2116362"/>
            <a:ext cx="1032944" cy="990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が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43B18FA3-1C20-5884-E4E1-4BFF07499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76" y="3116994"/>
            <a:ext cx="1032944" cy="990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わ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C72CB1F0-7A87-2DA5-BB66-54AA6A0FE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716" y="4117119"/>
            <a:ext cx="1032944" cy="9906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の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0978B5B8-44F7-7001-4060-550D94A21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5117244"/>
            <a:ext cx="1032944" cy="9906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や</a:t>
            </a: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E1A461F8-6DF6-F832-2DFD-ECB2D1657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6107337"/>
            <a:ext cx="1032944" cy="990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く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944BD730-259E-87C8-74D2-5E53A9172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7106955"/>
            <a:ext cx="1032944" cy="9906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そ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AD0BA91B-DCCD-CC1E-1BD3-14742EC03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56" y="8088030"/>
            <a:ext cx="1032944" cy="990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創英角ﾎﾟｯﾌﾟ体" panose="040B0A09000000000000" pitchFamily="49" charset="-128"/>
                <a:ea typeface="HG創英角ﾎﾟｯﾌﾟ体" panose="040B0A09000000000000" pitchFamily="49" charset="-128"/>
                <a:cs typeface="+mn-cs"/>
              </a:rPr>
              <a:t>く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創英角ﾎﾟｯﾌﾟ体" panose="040B0A09000000000000" pitchFamily="49" charset="-128"/>
              <a:ea typeface="HG創英角ﾎﾟｯﾌﾟ体" panose="040B0A09000000000000" pitchFamily="49" charset="-128"/>
              <a:cs typeface="+mn-cs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A21BBE5B-C84F-B8E0-FC91-229F6609CE50}"/>
              </a:ext>
            </a:extLst>
          </p:cNvPr>
          <p:cNvSpPr/>
          <p:nvPr/>
        </p:nvSpPr>
        <p:spPr>
          <a:xfrm>
            <a:off x="1261580" y="2271680"/>
            <a:ext cx="5440680" cy="667908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合点がいかない 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不当な要求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は</a:t>
            </a:r>
            <a:r>
              <a:rPr kumimoji="1" lang="en-US" altLang="ja-JP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NG</a:t>
            </a:r>
            <a:endParaRPr kumimoji="1" lang="ja-JP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04A7F6C5-9BFF-69D1-D237-700CEB9BD84D}"/>
              </a:ext>
            </a:extLst>
          </p:cNvPr>
          <p:cNvSpPr/>
          <p:nvPr/>
        </p:nvSpPr>
        <p:spPr>
          <a:xfrm>
            <a:off x="1261580" y="8250430"/>
            <a:ext cx="5471160" cy="665800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繰返し・一方的な 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過剰な要求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 </a:t>
            </a: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は</a:t>
            </a:r>
            <a:r>
              <a:rPr kumimoji="1" lang="en-US" altLang="ja-JP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NG</a:t>
            </a:r>
            <a:endParaRPr kumimoji="1" lang="ja-JP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61D4C079-8BCB-4210-15E7-88629774B0CB}"/>
              </a:ext>
            </a:extLst>
          </p:cNvPr>
          <p:cNvSpPr/>
          <p:nvPr/>
        </p:nvSpPr>
        <p:spPr>
          <a:xfrm>
            <a:off x="1261580" y="7284031"/>
            <a:ext cx="5471160" cy="640735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相談は 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お互いの話をよく聞いて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  <a:endParaRPr kumimoji="1" lang="ja-JP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F9CD77D0-583C-7272-0D7E-91418426DAC4}"/>
              </a:ext>
            </a:extLst>
          </p:cNvPr>
          <p:cNvSpPr/>
          <p:nvPr/>
        </p:nvSpPr>
        <p:spPr>
          <a:xfrm>
            <a:off x="1261580" y="5277238"/>
            <a:ext cx="5440680" cy="659130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役割を分担して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共に歩む学校に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】</a:t>
            </a:r>
            <a:endParaRPr kumimoji="1" lang="ja-JP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+mn-cs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0056CC8-0791-BA9B-8212-F875A18BF664}"/>
              </a:ext>
            </a:extLst>
          </p:cNvPr>
          <p:cNvSpPr/>
          <p:nvPr/>
        </p:nvSpPr>
        <p:spPr>
          <a:xfrm>
            <a:off x="1261580" y="6271139"/>
            <a:ext cx="5455920" cy="664609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区切りを守り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勤務時間内で対応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】</a:t>
            </a:r>
            <a:endParaRPr kumimoji="1" lang="ja-JP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+mn-cs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59939E41-A9E5-96A8-5F28-588D760BDAA5}"/>
              </a:ext>
            </a:extLst>
          </p:cNvPr>
          <p:cNvSpPr/>
          <p:nvPr/>
        </p:nvSpPr>
        <p:spPr>
          <a:xfrm>
            <a:off x="1261580" y="4278187"/>
            <a:ext cx="5471160" cy="665800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のびのび</a:t>
            </a:r>
            <a:r>
              <a:rPr kumimoji="1" lang="en-US" altLang="ja-JP" sz="2600" b="1" i="0" u="none" strike="noStrike" kern="1200" cap="none" spc="-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-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子どもと向き合える環境を</a:t>
            </a:r>
            <a:r>
              <a:rPr kumimoji="1" lang="en-US" altLang="ja-JP" sz="2600" b="1" i="0" u="none" strike="noStrike" kern="1200" cap="none" spc="-15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  <a:endParaRPr kumimoji="1" lang="ja-JP" altLang="en-US" sz="2600" b="1" i="0" u="none" strike="noStrike" kern="1200" cap="none" spc="-15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A196C792-7002-7E3D-144B-CAE153D690D3}"/>
              </a:ext>
            </a:extLst>
          </p:cNvPr>
          <p:cNvSpPr/>
          <p:nvPr/>
        </p:nvSpPr>
        <p:spPr>
          <a:xfrm>
            <a:off x="1261580" y="3255012"/>
            <a:ext cx="5440680" cy="704226"/>
          </a:xfrm>
          <a:prstGeom prst="roundRect">
            <a:avLst>
              <a:gd name="adj" fmla="val 3461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私もあなたも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【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お互いを尊重して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IZ UDゴシック" panose="020B0400000000000000" pitchFamily="49" charset="-128"/>
                <a:ea typeface="BIZ UDゴシック" panose="020B0400000000000000" pitchFamily="49" charset="-128"/>
                <a:cs typeface="+mn-cs"/>
              </a:rPr>
              <a:t>】</a:t>
            </a:r>
            <a:endParaRPr kumimoji="1" lang="ja-JP" altLang="en-US" sz="2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IZ UDゴシック" panose="020B0400000000000000" pitchFamily="49" charset="-128"/>
              <a:ea typeface="BIZ UDゴシック" panose="020B0400000000000000" pitchFamily="49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22B51C-9E60-DCBA-9246-07DC95094402}"/>
              </a:ext>
            </a:extLst>
          </p:cNvPr>
          <p:cNvSpPr txBox="1"/>
          <p:nvPr/>
        </p:nvSpPr>
        <p:spPr>
          <a:xfrm>
            <a:off x="0" y="0"/>
            <a:ext cx="6858000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みなさんの </a:t>
            </a:r>
            <a:r>
              <a:rPr kumimoji="1" lang="en-US" altLang="ja-JP" sz="3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『</a:t>
            </a:r>
            <a:r>
              <a:rPr kumimoji="1" lang="ja-JP" altLang="en-US" sz="3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思いやり</a:t>
            </a:r>
            <a:r>
              <a:rPr kumimoji="1" lang="en-US" altLang="ja-JP" sz="3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』</a:t>
            </a:r>
            <a:r>
              <a:rPr kumimoji="1" lang="ja-JP" altLang="en-US" sz="32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に感謝します</a:t>
            </a:r>
            <a:endParaRPr kumimoji="1" lang="en-US" altLang="ja-JP" sz="32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/>
            <a:r>
              <a:rPr lang="ja-JP" altLang="en-US" sz="28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～みんなで守り・支え・育てる学校へ～</a:t>
            </a:r>
            <a:endParaRPr kumimoji="1" lang="ja-JP" altLang="en-US" sz="280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0939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CB9A7-CCB8-FF38-89C9-794AF1EE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F81E75-E50A-7429-2FE1-46DC99F1257F}"/>
              </a:ext>
            </a:extLst>
          </p:cNvPr>
          <p:cNvSpPr/>
          <p:nvPr/>
        </p:nvSpPr>
        <p:spPr>
          <a:xfrm>
            <a:off x="0" y="0"/>
            <a:ext cx="6858000" cy="1013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ysClr val="windowText" lastClr="000000"/>
                </a:solidFill>
              </a:rPr>
              <a:t>保護者・地域住民の皆様へ</a:t>
            </a:r>
            <a:endParaRPr kumimoji="1" lang="en-US" altLang="ja-JP" sz="2400" b="1" dirty="0">
              <a:solidFill>
                <a:sysClr val="windowText" lastClr="000000"/>
              </a:solidFill>
            </a:endParaRPr>
          </a:p>
          <a:p>
            <a:pPr algn="ctr"/>
            <a:r>
              <a:rPr kumimoji="1" lang="ja-JP" altLang="en-US" sz="1600" b="1" dirty="0">
                <a:solidFill>
                  <a:schemeClr val="bg1">
                    <a:lumMod val="50000"/>
                  </a:schemeClr>
                </a:solidFill>
              </a:rPr>
              <a:t>児童・生徒の成長と安全のために</a:t>
            </a:r>
            <a:endParaRPr kumimoji="1" lang="en-US" altLang="ja-JP" sz="1600" b="1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kumimoji="1" lang="ja-JP" altLang="en-US" dirty="0">
                <a:solidFill>
                  <a:sysClr val="windowText" lastClr="000000"/>
                </a:solidFill>
              </a:rPr>
              <a:t>～教職員への過剰な苦情や不当な要求等はご遠慮ください～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6D11B7E-DC30-3279-F206-3819936037E5}"/>
              </a:ext>
            </a:extLst>
          </p:cNvPr>
          <p:cNvSpPr/>
          <p:nvPr/>
        </p:nvSpPr>
        <p:spPr>
          <a:xfrm>
            <a:off x="158676" y="1129969"/>
            <a:ext cx="3113571" cy="3063166"/>
          </a:xfrm>
          <a:prstGeom prst="roundRect">
            <a:avLst>
              <a:gd name="adj" fmla="val 6445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51CD9A6-5C2D-5D50-6855-72CDDCDFEEF5}"/>
              </a:ext>
            </a:extLst>
          </p:cNvPr>
          <p:cNvSpPr txBox="1"/>
          <p:nvPr/>
        </p:nvSpPr>
        <p:spPr>
          <a:xfrm>
            <a:off x="4397953" y="1174023"/>
            <a:ext cx="1528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C198E0"/>
                </a:solidFill>
              </a:rPr>
              <a:t>長時間拘束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49192A8-9510-D10D-2495-27022AA8D7A6}"/>
              </a:ext>
            </a:extLst>
          </p:cNvPr>
          <p:cNvSpPr txBox="1"/>
          <p:nvPr/>
        </p:nvSpPr>
        <p:spPr>
          <a:xfrm>
            <a:off x="642866" y="4431075"/>
            <a:ext cx="2270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2"/>
                </a:solidFill>
              </a:rPr>
              <a:t>不当・過剰な要求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71379D-CDD8-9627-539E-7F15261F0541}"/>
              </a:ext>
            </a:extLst>
          </p:cNvPr>
          <p:cNvSpPr txBox="1"/>
          <p:nvPr/>
        </p:nvSpPr>
        <p:spPr>
          <a:xfrm>
            <a:off x="4360113" y="4416402"/>
            <a:ext cx="1910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1"/>
                </a:solidFill>
              </a:rPr>
              <a:t>精神的な攻撃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A0E248E7-7A44-CB29-675F-4310673BF27D}"/>
              </a:ext>
            </a:extLst>
          </p:cNvPr>
          <p:cNvSpPr/>
          <p:nvPr/>
        </p:nvSpPr>
        <p:spPr>
          <a:xfrm>
            <a:off x="158676" y="4402344"/>
            <a:ext cx="3113571" cy="3063166"/>
          </a:xfrm>
          <a:prstGeom prst="roundRect">
            <a:avLst>
              <a:gd name="adj" fmla="val 6445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A370215-FF2B-B42F-9C45-F59B5D0FED97}"/>
              </a:ext>
            </a:extLst>
          </p:cNvPr>
          <p:cNvSpPr/>
          <p:nvPr/>
        </p:nvSpPr>
        <p:spPr>
          <a:xfrm>
            <a:off x="3587676" y="1125613"/>
            <a:ext cx="3113571" cy="3063166"/>
          </a:xfrm>
          <a:prstGeom prst="roundRect">
            <a:avLst>
              <a:gd name="adj" fmla="val 6445"/>
            </a:avLst>
          </a:prstGeom>
          <a:noFill/>
          <a:ln w="38100">
            <a:solidFill>
              <a:srgbClr val="C198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0ACBE60-BB61-C17B-4374-B42E1DBDF8B4}"/>
              </a:ext>
            </a:extLst>
          </p:cNvPr>
          <p:cNvSpPr/>
          <p:nvPr/>
        </p:nvSpPr>
        <p:spPr>
          <a:xfrm>
            <a:off x="3587676" y="4402343"/>
            <a:ext cx="3113571" cy="3063166"/>
          </a:xfrm>
          <a:prstGeom prst="roundRect">
            <a:avLst>
              <a:gd name="adj" fmla="val 644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3E252BB-C4DE-EE03-A9FF-27C5FBC0697F}"/>
              </a:ext>
            </a:extLst>
          </p:cNvPr>
          <p:cNvSpPr/>
          <p:nvPr/>
        </p:nvSpPr>
        <p:spPr>
          <a:xfrm>
            <a:off x="167586" y="7610923"/>
            <a:ext cx="6542571" cy="15063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58FC046F-8F8F-5CD5-2582-332940EBF174}"/>
              </a:ext>
            </a:extLst>
          </p:cNvPr>
          <p:cNvSpPr/>
          <p:nvPr/>
        </p:nvSpPr>
        <p:spPr>
          <a:xfrm>
            <a:off x="348545" y="7687162"/>
            <a:ext cx="2065852" cy="2788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○○学校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692CDEA-F9F5-42EB-E2A4-C98C30BA3ED3}"/>
              </a:ext>
            </a:extLst>
          </p:cNvPr>
          <p:cNvSpPr/>
          <p:nvPr/>
        </p:nvSpPr>
        <p:spPr>
          <a:xfrm>
            <a:off x="2065350" y="7692929"/>
            <a:ext cx="4213732" cy="289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の教職員の勤務時間は、原則として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7DCBB61-7693-2267-9A3D-0EB35AAB61DE}"/>
              </a:ext>
            </a:extLst>
          </p:cNvPr>
          <p:cNvSpPr/>
          <p:nvPr/>
        </p:nvSpPr>
        <p:spPr>
          <a:xfrm>
            <a:off x="1763558" y="8074657"/>
            <a:ext cx="2662518" cy="2894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８：１５～１６：４５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47EF8B4-FAFA-CBF9-5844-D20FF34C5F6D}"/>
              </a:ext>
            </a:extLst>
          </p:cNvPr>
          <p:cNvSpPr/>
          <p:nvPr/>
        </p:nvSpPr>
        <p:spPr>
          <a:xfrm>
            <a:off x="4360113" y="8120993"/>
            <a:ext cx="989031" cy="289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です。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7B1318B-8B72-9D9D-673B-19AE6E95DBA2}"/>
              </a:ext>
            </a:extLst>
          </p:cNvPr>
          <p:cNvSpPr txBox="1"/>
          <p:nvPr/>
        </p:nvSpPr>
        <p:spPr>
          <a:xfrm>
            <a:off x="348545" y="8434751"/>
            <a:ext cx="6381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sz="1200" b="0" i="0" u="none" strike="noStrike" baseline="0" dirty="0">
                <a:latin typeface="BIZ-UDPGothic"/>
              </a:rPr>
              <a:t>◎勤務時間外や急な訪問によるご相談等には、原則対応できません。</a:t>
            </a:r>
          </a:p>
          <a:p>
            <a:pPr algn="l"/>
            <a:r>
              <a:rPr lang="ja-JP" altLang="en-US" sz="1200" b="0" i="0" u="none" strike="noStrike" baseline="0" dirty="0">
                <a:latin typeface="BIZ-UDPGothic"/>
              </a:rPr>
              <a:t>◎勤務時間外の児童・生徒の事件・事故等の緊急時は、警察・消防・救急等の関係機関へご連絡ください。</a:t>
            </a:r>
            <a:endParaRPr lang="ja-JP" altLang="en-US" sz="1200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6C59E333-2693-6D30-39FD-58AF2567B8E3}"/>
              </a:ext>
            </a:extLst>
          </p:cNvPr>
          <p:cNvSpPr/>
          <p:nvPr/>
        </p:nvSpPr>
        <p:spPr>
          <a:xfrm>
            <a:off x="0" y="9234252"/>
            <a:ext cx="6858000" cy="67174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香川県教育委員会　　</a:t>
            </a:r>
            <a:endParaRPr kumimoji="1" lang="en-US" altLang="zh-TW" sz="2000" dirty="0">
              <a:solidFill>
                <a:schemeClr val="bg1"/>
              </a:solidFill>
              <a:ea typeface="ＭＳ Ｐゴシック" panose="020B0600070205080204" pitchFamily="50" charset="-128"/>
            </a:endParaRPr>
          </a:p>
          <a:p>
            <a:pPr algn="ctr"/>
            <a:r>
              <a:rPr lang="zh-TW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香川県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高等学校</a:t>
            </a:r>
            <a:r>
              <a:rPr lang="en-US" altLang="zh-TW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PTA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連合</a:t>
            </a:r>
            <a:r>
              <a:rPr lang="zh-TW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会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　香川県</a:t>
            </a:r>
            <a:r>
              <a:rPr lang="en-US" altLang="ja-JP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PTA</a:t>
            </a:r>
            <a:r>
              <a:rPr lang="ja-JP" altLang="en-US" sz="2000" dirty="0">
                <a:solidFill>
                  <a:schemeClr val="bg1"/>
                </a:solidFill>
                <a:ea typeface="ＭＳ Ｐゴシック" panose="020B0600070205080204" pitchFamily="50" charset="-128"/>
              </a:rPr>
              <a:t>連絡協議会</a:t>
            </a:r>
            <a:endParaRPr kumimoji="1" lang="zh-TW" altLang="en-US" sz="2000" dirty="0">
              <a:solidFill>
                <a:schemeClr val="bg1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7104C53-48A0-6355-069F-4465B6F326B8}"/>
              </a:ext>
            </a:extLst>
          </p:cNvPr>
          <p:cNvSpPr txBox="1"/>
          <p:nvPr/>
        </p:nvSpPr>
        <p:spPr>
          <a:xfrm>
            <a:off x="154831" y="3435573"/>
            <a:ext cx="3113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✓落ち着いてお話を聞かせてください。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1C499AF-9D21-4EEB-AD51-94460CDEB376}"/>
              </a:ext>
            </a:extLst>
          </p:cNvPr>
          <p:cNvSpPr txBox="1"/>
          <p:nvPr/>
        </p:nvSpPr>
        <p:spPr>
          <a:xfrm>
            <a:off x="155130" y="3684821"/>
            <a:ext cx="311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✓恐怖を感じている状態では、思いを十分に受け取れません。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789C78D-F642-877A-742B-5DB912847C92}"/>
              </a:ext>
            </a:extLst>
          </p:cNvPr>
          <p:cNvSpPr txBox="1"/>
          <p:nvPr/>
        </p:nvSpPr>
        <p:spPr>
          <a:xfrm>
            <a:off x="3605346" y="3448608"/>
            <a:ext cx="311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✓児童・生徒とも向き合う時間を確保することにご協力ください。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90E7A4B-4C12-D239-19CB-15DBCAF283E5}"/>
              </a:ext>
            </a:extLst>
          </p:cNvPr>
          <p:cNvSpPr txBox="1"/>
          <p:nvPr/>
        </p:nvSpPr>
        <p:spPr>
          <a:xfrm>
            <a:off x="3605346" y="3875981"/>
            <a:ext cx="3113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</a:t>
            </a:r>
            <a:r>
              <a:rPr kumimoji="1" lang="en-US" altLang="ja-JP" sz="1200" dirty="0"/>
              <a:t>30</a:t>
            </a:r>
            <a:r>
              <a:rPr kumimoji="1" lang="ja-JP" altLang="en-US" sz="1200" dirty="0"/>
              <a:t>分を目安にお話を丁寧にお聞きします。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F8C4C86-EDF4-EB37-3C16-A1F90CC11676}"/>
              </a:ext>
            </a:extLst>
          </p:cNvPr>
          <p:cNvSpPr txBox="1"/>
          <p:nvPr/>
        </p:nvSpPr>
        <p:spPr>
          <a:xfrm>
            <a:off x="154831" y="6635999"/>
            <a:ext cx="311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✓冷静な話し合いで、できること、できないことを整理しましょう。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40B3F15-C189-EBC3-A37E-E93D09115DBC}"/>
              </a:ext>
            </a:extLst>
          </p:cNvPr>
          <p:cNvSpPr txBox="1"/>
          <p:nvPr/>
        </p:nvSpPr>
        <p:spPr>
          <a:xfrm>
            <a:off x="154831" y="7022033"/>
            <a:ext cx="3113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✓児童・生徒が望む解決策を共に考えましょう。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F5A6B04-438C-D83A-37EB-B301F032F782}"/>
              </a:ext>
            </a:extLst>
          </p:cNvPr>
          <p:cNvSpPr txBox="1"/>
          <p:nvPr/>
        </p:nvSpPr>
        <p:spPr>
          <a:xfrm>
            <a:off x="3605346" y="6667823"/>
            <a:ext cx="3113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</a:t>
            </a:r>
            <a:r>
              <a:rPr kumimoji="1" lang="en-US" altLang="ja-JP" sz="1200" dirty="0"/>
              <a:t>SNS</a:t>
            </a:r>
            <a:r>
              <a:rPr kumimoji="1" lang="ja-JP" altLang="en-US" sz="1200" dirty="0"/>
              <a:t>等での誹謗中傷はやめてください。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E059E33-DA4C-1D79-B4F3-70D91F41BB89}"/>
              </a:ext>
            </a:extLst>
          </p:cNvPr>
          <p:cNvSpPr txBox="1"/>
          <p:nvPr/>
        </p:nvSpPr>
        <p:spPr>
          <a:xfrm>
            <a:off x="3616179" y="6935584"/>
            <a:ext cx="3113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✓無断での録音や撮影はやめてください。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1F498E5-B11B-92D1-D134-2780575BF1E7}"/>
              </a:ext>
            </a:extLst>
          </p:cNvPr>
          <p:cNvSpPr txBox="1"/>
          <p:nvPr/>
        </p:nvSpPr>
        <p:spPr>
          <a:xfrm>
            <a:off x="106245" y="2954544"/>
            <a:ext cx="3207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「伝えたい」気持ちの大きさが、声を大きく、口調を強くしていませんか？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012208-5104-FF0F-1979-CAF4686DD2FC}"/>
              </a:ext>
            </a:extLst>
          </p:cNvPr>
          <p:cNvSpPr txBox="1"/>
          <p:nvPr/>
        </p:nvSpPr>
        <p:spPr>
          <a:xfrm>
            <a:off x="3522256" y="2960803"/>
            <a:ext cx="3207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「話したい」気持ちの大きさが、教職員を長時間拘束していませんか？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C27532F-6ABC-841D-E786-233C23321DB8}"/>
              </a:ext>
            </a:extLst>
          </p:cNvPr>
          <p:cNvSpPr txBox="1"/>
          <p:nvPr/>
        </p:nvSpPr>
        <p:spPr>
          <a:xfrm>
            <a:off x="106245" y="6184828"/>
            <a:ext cx="3207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「子どもを想う」気持ちの強さが、教職員へ無理を強いていませんか？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497CA16-ADC5-2200-9216-33E83D60EF4A}"/>
              </a:ext>
            </a:extLst>
          </p:cNvPr>
          <p:cNvSpPr txBox="1"/>
          <p:nvPr/>
        </p:nvSpPr>
        <p:spPr>
          <a:xfrm>
            <a:off x="3540714" y="6190806"/>
            <a:ext cx="3207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「必要以上の手段」により、教職員の権利を損害していませんか？</a:t>
            </a:r>
          </a:p>
        </p:txBody>
      </p:sp>
      <p:pic>
        <p:nvPicPr>
          <p:cNvPr id="10" name="グラフィックス 9" descr="時計 単色塗りつぶし">
            <a:extLst>
              <a:ext uri="{FF2B5EF4-FFF2-40B4-BE49-F238E27FC236}">
                <a16:creationId xmlns:a16="http://schemas.microsoft.com/office/drawing/2014/main" id="{97906C3F-9565-D900-998F-0786565C7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52232" y="1476013"/>
            <a:ext cx="1582911" cy="1582911"/>
          </a:xfrm>
          <a:prstGeom prst="rect">
            <a:avLst/>
          </a:prstGeom>
        </p:spPr>
      </p:pic>
      <p:pic>
        <p:nvPicPr>
          <p:cNvPr id="26" name="グラフィックス 25" descr="カメラ 単色塗りつぶし">
            <a:extLst>
              <a:ext uri="{FF2B5EF4-FFF2-40B4-BE49-F238E27FC236}">
                <a16:creationId xmlns:a16="http://schemas.microsoft.com/office/drawing/2014/main" id="{1B6C5BAE-42FC-A330-302A-0C0D1E9C2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0613" y="4821794"/>
            <a:ext cx="1363034" cy="1363034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C335B9A-F197-8645-C3E8-54AA4E31A1B2}"/>
              </a:ext>
            </a:extLst>
          </p:cNvPr>
          <p:cNvSpPr txBox="1"/>
          <p:nvPr/>
        </p:nvSpPr>
        <p:spPr>
          <a:xfrm>
            <a:off x="1013764" y="1174023"/>
            <a:ext cx="1528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FF0000"/>
                </a:solidFill>
              </a:rPr>
              <a:t>暴言・大声</a:t>
            </a:r>
          </a:p>
        </p:txBody>
      </p:sp>
      <p:pic>
        <p:nvPicPr>
          <p:cNvPr id="40" name="グラフィックス 39" descr="怒りマーク 単色塗りつぶし">
            <a:extLst>
              <a:ext uri="{FF2B5EF4-FFF2-40B4-BE49-F238E27FC236}">
                <a16:creationId xmlns:a16="http://schemas.microsoft.com/office/drawing/2014/main" id="{CF6614C6-9C17-D56A-B160-DF1F8D3E89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96795" y="2025304"/>
            <a:ext cx="395632" cy="395632"/>
          </a:xfrm>
          <a:prstGeom prst="rect">
            <a:avLst/>
          </a:prstGeom>
        </p:spPr>
      </p:pic>
      <p:pic>
        <p:nvPicPr>
          <p:cNvPr id="43" name="グラフィックス 42" descr="怒った顔 (塗りつぶしなし) 単色塗りつぶし">
            <a:extLst>
              <a:ext uri="{FF2B5EF4-FFF2-40B4-BE49-F238E27FC236}">
                <a16:creationId xmlns:a16="http://schemas.microsoft.com/office/drawing/2014/main" id="{D95C948C-B1A5-EA72-88D7-4B6F0014A0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4520" y="1793094"/>
            <a:ext cx="1290943" cy="1290943"/>
          </a:xfrm>
          <a:prstGeom prst="rect">
            <a:avLst/>
          </a:prstGeom>
        </p:spPr>
      </p:pic>
      <p:pic>
        <p:nvPicPr>
          <p:cNvPr id="51" name="グラフィックス 50" descr="疲れた顔 (塗りつぶしなし) 単色塗りつぶし">
            <a:extLst>
              <a:ext uri="{FF2B5EF4-FFF2-40B4-BE49-F238E27FC236}">
                <a16:creationId xmlns:a16="http://schemas.microsoft.com/office/drawing/2014/main" id="{A49E6A89-A0BB-0480-D7A9-DACE2FCD6B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425" y="4994414"/>
            <a:ext cx="1255566" cy="1255566"/>
          </a:xfrm>
          <a:prstGeom prst="rect">
            <a:avLst/>
          </a:prstGeom>
        </p:spPr>
      </p:pic>
      <p:sp>
        <p:nvSpPr>
          <p:cNvPr id="55" name="楕円 54">
            <a:extLst>
              <a:ext uri="{FF2B5EF4-FFF2-40B4-BE49-F238E27FC236}">
                <a16:creationId xmlns:a16="http://schemas.microsoft.com/office/drawing/2014/main" id="{585FF1AE-709F-E893-A713-0B097686CACF}"/>
              </a:ext>
            </a:extLst>
          </p:cNvPr>
          <p:cNvSpPr/>
          <p:nvPr/>
        </p:nvSpPr>
        <p:spPr>
          <a:xfrm>
            <a:off x="269265" y="4827138"/>
            <a:ext cx="936419" cy="4848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/>
              <a:t>土下座要求</a:t>
            </a: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61830C63-C189-B523-E3E9-686C66FD6068}"/>
              </a:ext>
            </a:extLst>
          </p:cNvPr>
          <p:cNvSpPr/>
          <p:nvPr/>
        </p:nvSpPr>
        <p:spPr>
          <a:xfrm>
            <a:off x="2224732" y="4829162"/>
            <a:ext cx="936419" cy="4848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/>
              <a:t>謝罪文</a:t>
            </a:r>
            <a:endParaRPr lang="en-US" altLang="ja-JP" sz="1200" b="1" dirty="0"/>
          </a:p>
          <a:p>
            <a:pPr algn="ctr"/>
            <a:r>
              <a:rPr kumimoji="1" lang="ja-JP" altLang="en-US" sz="1200" b="1" dirty="0"/>
              <a:t>要求</a:t>
            </a:r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F5705AE5-0E1F-78D9-B59C-53B2A40446B4}"/>
              </a:ext>
            </a:extLst>
          </p:cNvPr>
          <p:cNvSpPr/>
          <p:nvPr/>
        </p:nvSpPr>
        <p:spPr>
          <a:xfrm>
            <a:off x="265484" y="1535512"/>
            <a:ext cx="936419" cy="4848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/>
              <a:t>辞めろ</a:t>
            </a:r>
            <a:endParaRPr kumimoji="1" lang="ja-JP" altLang="en-US" sz="1200" b="1" dirty="0"/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D5FA68D0-0A53-E13A-5DE5-56F069F04E38}"/>
              </a:ext>
            </a:extLst>
          </p:cNvPr>
          <p:cNvSpPr/>
          <p:nvPr/>
        </p:nvSpPr>
        <p:spPr>
          <a:xfrm>
            <a:off x="1867720" y="1535512"/>
            <a:ext cx="1357304" cy="48486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b="1" dirty="0"/>
              <a:t>ふざけんな</a:t>
            </a:r>
            <a:endParaRPr kumimoji="1" lang="ja-JP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477646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4F0637E0-7C91-44F8-A2AF-D1306C2321F8}" vid="{4A3437A6-10FA-474F-A47D-BACCC7FF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672</TotalTime>
  <Words>418</Words>
  <Application>Microsoft Office PowerPoint</Application>
  <PresentationFormat>A4 210 x 297 mm</PresentationFormat>
  <Paragraphs>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BIZ UDPゴシック</vt:lpstr>
      <vt:lpstr>BIZ UDゴシック</vt:lpstr>
      <vt:lpstr>BIZ-UDPGothic</vt:lpstr>
      <vt:lpstr>HGP創英角ｺﾞｼｯｸUB</vt:lpstr>
      <vt:lpstr>HGP創英角ﾎﾟｯﾌﾟ体</vt:lpstr>
      <vt:lpstr>HG創英角ﾎﾟｯﾌﾟ体</vt:lpstr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景政　孝輔</dc:creator>
  <cp:lastModifiedBy>園田　恒亮</cp:lastModifiedBy>
  <cp:revision>26</cp:revision>
  <cp:lastPrinted>2026-09-03T08:02:57Z</cp:lastPrinted>
  <dcterms:created xsi:type="dcterms:W3CDTF">2026-07-10T00:26:55Z</dcterms:created>
  <dcterms:modified xsi:type="dcterms:W3CDTF">2026-09-11T02:56:57Z</dcterms:modified>
</cp:coreProperties>
</file>