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8" r:id="rId3"/>
    <p:sldId id="265" r:id="rId4"/>
    <p:sldId id="257" r:id="rId5"/>
    <p:sldId id="264" r:id="rId6"/>
    <p:sldId id="266" r:id="rId7"/>
    <p:sldId id="258" r:id="rId8"/>
    <p:sldId id="263" r:id="rId9"/>
    <p:sldId id="259" r:id="rId10"/>
    <p:sldId id="260" r:id="rId11"/>
    <p:sldId id="267" r:id="rId12"/>
  </p:sldIdLst>
  <p:sldSz cx="12192000" cy="6858000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900D7-6153-4C4D-ABC8-7987787A51B8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7EB73-05A5-449B-A5A1-1287A8895C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340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57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26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60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57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28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05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63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46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5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91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85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D2876-77F1-4070-A723-3C91AD93F1EB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5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833091" y="3638349"/>
            <a:ext cx="9144000" cy="2387600"/>
          </a:xfrm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カッター</a:t>
            </a:r>
            <a:r>
              <a:rPr kumimoji="1"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活動</a:t>
            </a:r>
            <a:endParaRPr kumimoji="1" lang="ja-JP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33091" y="6025949"/>
            <a:ext cx="9144000" cy="1655762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屋島少年自然の家</a:t>
            </a:r>
            <a:endParaRPr kumimoji="1" lang="en-US" altLang="ja-JP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月～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月限定</a:t>
            </a:r>
            <a:endParaRPr kumimoji="1" lang="ja-JP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65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活動の様子④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12436" y="1524000"/>
            <a:ext cx="11141364" cy="5264727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カッター到着後、ライフジャケットの片付けをお願いします。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（当所の職員はつきませんので、団体責任者のもと、整理整頓をお願いします。ライフジャケットのチャックを閉めて片付けてください）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更衣室より荷物を取り、次の活動に移ってください。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（当所の職員はカッター片付けのため、終わりの会等には参加できません。）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sz="1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kumimoji="1" lang="en-US" altLang="ja-JP" sz="1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sz="1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詳しくは、カッター活動紙面版の資料をご覧ください。</a:t>
            </a:r>
            <a:endParaRPr kumimoji="1" lang="en-US" altLang="ja-JP" sz="1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3695311"/>
            <a:ext cx="3969383" cy="297703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33" y="3768436"/>
            <a:ext cx="3629436" cy="24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4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8673" y="0"/>
            <a:ext cx="10515600" cy="1325563"/>
          </a:xfrm>
        </p:spPr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最後に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57018" y="951345"/>
            <a:ext cx="6308438" cy="5264727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体調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不良者が出た時のため、引率者（最低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名）は、陸上で待機してください。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急な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天候不良（風、雷等）の場合、活動途中でも引き返すことがあります。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sz="1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kumimoji="1" lang="en-US" altLang="ja-JP" sz="1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sz="1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kumimoji="1" lang="en-US" altLang="ja-JP" sz="1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5" b="21137"/>
          <a:stretch/>
        </p:blipFill>
        <p:spPr>
          <a:xfrm>
            <a:off x="6790318" y="194220"/>
            <a:ext cx="4265611" cy="649233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2811895"/>
            <a:ext cx="5166207" cy="387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9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216600"/>
            <a:ext cx="10515600" cy="1325563"/>
          </a:xfrm>
        </p:spPr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所要時間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6614" y="1135016"/>
            <a:ext cx="6214688" cy="6411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１時間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１５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分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または</a:t>
            </a:r>
            <a:r>
              <a:rPr lang="en-US" altLang="ja-JP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時間</a:t>
            </a:r>
            <a:r>
              <a:rPr lang="en-US" altLang="ja-JP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分</a:t>
            </a:r>
            <a:endParaRPr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177280" y="4565564"/>
            <a:ext cx="5044440" cy="2284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24" y="188126"/>
            <a:ext cx="4628665" cy="617016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21" y="2362750"/>
            <a:ext cx="5150079" cy="386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6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216600"/>
            <a:ext cx="10515600" cy="1325563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活動人数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0140" y="3113445"/>
            <a:ext cx="10459720" cy="8543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中学生の場合、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71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人が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度に活動できる最大数で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引率者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人以上となる場合、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人目からは生徒として数えます。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177280" y="4565564"/>
            <a:ext cx="5044440" cy="2284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772707"/>
              </p:ext>
            </p:extLst>
          </p:nvPr>
        </p:nvGraphicFramePr>
        <p:xfrm>
          <a:off x="774700" y="827445"/>
          <a:ext cx="108051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27">
                  <a:extLst>
                    <a:ext uri="{9D8B030D-6E8A-4147-A177-3AD203B41FA5}">
                      <a16:colId xmlns:a16="http://schemas.microsoft.com/office/drawing/2014/main" val="2363228054"/>
                    </a:ext>
                  </a:extLst>
                </a:gridCol>
                <a:gridCol w="2518953">
                  <a:extLst>
                    <a:ext uri="{9D8B030D-6E8A-4147-A177-3AD203B41FA5}">
                      <a16:colId xmlns:a16="http://schemas.microsoft.com/office/drawing/2014/main" val="3083134349"/>
                    </a:ext>
                  </a:extLst>
                </a:gridCol>
                <a:gridCol w="2701290">
                  <a:extLst>
                    <a:ext uri="{9D8B030D-6E8A-4147-A177-3AD203B41FA5}">
                      <a16:colId xmlns:a16="http://schemas.microsoft.com/office/drawing/2014/main" val="546177342"/>
                    </a:ext>
                  </a:extLst>
                </a:gridCol>
                <a:gridCol w="2701290">
                  <a:extLst>
                    <a:ext uri="{9D8B030D-6E8A-4147-A177-3AD203B41FA5}">
                      <a16:colId xmlns:a16="http://schemas.microsoft.com/office/drawing/2014/main" val="3427958498"/>
                    </a:ext>
                  </a:extLst>
                </a:gridCol>
              </a:tblGrid>
              <a:tr h="449716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中学生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高校生以上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399086"/>
                  </a:ext>
                </a:extLst>
              </a:tr>
              <a:tr h="44971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９ｍ艇</a:t>
                      </a:r>
                      <a:endParaRPr kumimoji="1" lang="en-US" altLang="ja-JP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（</a:t>
                      </a:r>
                      <a:r>
                        <a:rPr kumimoji="1"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</a:t>
                      </a:r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号艇、</a:t>
                      </a:r>
                      <a:r>
                        <a:rPr kumimoji="1"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</a:t>
                      </a:r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号艇）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生徒（人）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20</a:t>
                      </a:r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～</a:t>
                      </a:r>
                      <a:r>
                        <a:rPr kumimoji="1"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27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12</a:t>
                      </a:r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～</a:t>
                      </a:r>
                      <a:r>
                        <a:rPr kumimoji="1"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25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525175"/>
                  </a:ext>
                </a:extLst>
              </a:tr>
              <a:tr h="44971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引率者（人）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１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１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746093"/>
                  </a:ext>
                </a:extLst>
              </a:tr>
              <a:tr h="44971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７ｍ艇</a:t>
                      </a:r>
                      <a:endParaRPr kumimoji="1" lang="en-US" altLang="ja-JP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（</a:t>
                      </a:r>
                      <a:r>
                        <a:rPr kumimoji="1"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</a:t>
                      </a:r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号艇）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生徒（人）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12</a:t>
                      </a:r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～</a:t>
                      </a:r>
                      <a:r>
                        <a:rPr kumimoji="1"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17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８～</a:t>
                      </a:r>
                      <a:r>
                        <a:rPr kumimoji="1"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16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43672"/>
                  </a:ext>
                </a:extLst>
              </a:tr>
              <a:tr h="44971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引率者（人）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１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１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953231"/>
                  </a:ext>
                </a:extLst>
              </a:tr>
            </a:tbl>
          </a:graphicData>
        </a:graphic>
      </p:graphicFrame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80" y="4157490"/>
            <a:ext cx="3172691" cy="237951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t="47546" r="331" b="-3747"/>
          <a:stretch/>
        </p:blipFill>
        <p:spPr>
          <a:xfrm>
            <a:off x="597593" y="4111205"/>
            <a:ext cx="6147830" cy="2590799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3088640" y="6528519"/>
            <a:ext cx="8265160" cy="316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</a:t>
            </a: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</a:t>
            </a: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艇　　　　　　　　　　　　　　　　　　　　　　　　　　　　　　　　　　７ｍ艇</a:t>
            </a:r>
            <a:endParaRPr lang="en-US" altLang="ja-JP" sz="1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44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10515600" cy="730322"/>
          </a:xfrm>
        </p:spPr>
        <p:txBody>
          <a:bodyPr/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準備物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901484"/>
            <a:ext cx="9257145" cy="3929134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体操服等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動きやすい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服装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ウォーターシューズまたは古靴</a:t>
            </a: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サンダル等肌が露出する靴は不可</a:t>
            </a:r>
          </a:p>
          <a:p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靴下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帽子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飲料（ペットボトルの場合６～１０月は未開封のもの２本）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タオル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（必要であれば）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合羽（雨の場合）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カッター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乗船者名簿（引率者）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1" y="3329708"/>
            <a:ext cx="3886200" cy="291465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541654" y="6244358"/>
            <a:ext cx="5373255" cy="369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必要のない荷物は、プール棟更衣室に置いてください。</a:t>
            </a:r>
            <a:endParaRPr lang="en-US" altLang="ja-JP" sz="1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0" t="38114" r="6374" b="24579"/>
          <a:stretch/>
        </p:blipFill>
        <p:spPr>
          <a:xfrm>
            <a:off x="2300197" y="4645891"/>
            <a:ext cx="2763286" cy="208002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19609" r="12055" b="26661"/>
          <a:stretch/>
        </p:blipFill>
        <p:spPr>
          <a:xfrm rot="16200000">
            <a:off x="9067419" y="205929"/>
            <a:ext cx="2905602" cy="278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2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準備物（ペットボトルについて）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55524" y="4576328"/>
            <a:ext cx="5435600" cy="19502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各船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ごとに、ペットボトルを集めて船に乗せます。すぐに名前がわかるように、シール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貼った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り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、ラベルをつけたりして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準備をして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ください。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注：濡れたペットボトルは、</a:t>
            </a:r>
            <a:r>
              <a:rPr lang="ja-JP" altLang="en-US" sz="1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名前</a:t>
            </a:r>
            <a:r>
              <a:rPr lang="ja-JP" altLang="en-US" sz="1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が書きづらくなるので、ご　</a:t>
            </a:r>
            <a:endParaRPr lang="en-US" altLang="ja-JP" sz="19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注意ください。</a:t>
            </a:r>
            <a:endParaRPr lang="en-US" altLang="ja-JP" sz="19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19609" r="12055" b="26661"/>
          <a:stretch/>
        </p:blipFill>
        <p:spPr>
          <a:xfrm rot="16200000">
            <a:off x="735965" y="1670605"/>
            <a:ext cx="5111751" cy="490728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6" t="62665" r="45382" b="26102"/>
          <a:stretch/>
        </p:blipFill>
        <p:spPr>
          <a:xfrm>
            <a:off x="6455524" y="1568370"/>
            <a:ext cx="5279276" cy="30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3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事前打ち合わせ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77152" y="1297709"/>
            <a:ext cx="5348757" cy="4747491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・活動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分前に団体責任者、また管理職の方は、活動場所に来てください。当日の気象情報を計測し、実施の有無をお伝えします。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詳しくは、ホームページより「海活動の中止基準」をご覧ください。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5246" t="11873" r="26268" b="5822"/>
          <a:stretch/>
        </p:blipFill>
        <p:spPr>
          <a:xfrm>
            <a:off x="5725909" y="198871"/>
            <a:ext cx="6408363" cy="611880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00" y="3870036"/>
            <a:ext cx="4416618" cy="2948093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6714836" y="5615710"/>
            <a:ext cx="1108363" cy="572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85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活動の様子①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838200" y="1293091"/>
            <a:ext cx="10515600" cy="1451553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艇庫前（ライフジャケット置き場）に集合し、説明を受けます。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（集合前に飲料の配布は済ませておいてください。）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7"/>
          <a:stretch/>
        </p:blipFill>
        <p:spPr>
          <a:xfrm>
            <a:off x="8821443" y="2744644"/>
            <a:ext cx="3022346" cy="3231283"/>
          </a:xfrm>
          <a:prstGeom prst="rect">
            <a:avLst/>
          </a:prstGeom>
        </p:spPr>
      </p:pic>
      <p:sp>
        <p:nvSpPr>
          <p:cNvPr id="8" name="コンテンツ プレースホルダー 10"/>
          <p:cNvSpPr txBox="1">
            <a:spLocks/>
          </p:cNvSpPr>
          <p:nvPr/>
        </p:nvSpPr>
        <p:spPr>
          <a:xfrm>
            <a:off x="738909" y="6214225"/>
            <a:ext cx="4137891" cy="528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各船ごとに、背の高い順で並んでください</a:t>
            </a: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en-US" altLang="ja-JP" sz="1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座席</a:t>
            </a: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を指導員が決めます。</a:t>
            </a:r>
            <a:endParaRPr lang="en-US" altLang="ja-JP" sz="1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2" y="2793999"/>
            <a:ext cx="4347250" cy="32604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4"/>
          <a:stretch/>
        </p:blipFill>
        <p:spPr>
          <a:xfrm>
            <a:off x="5429044" y="2672740"/>
            <a:ext cx="3064716" cy="3321660"/>
          </a:xfrm>
          <a:prstGeom prst="rect">
            <a:avLst/>
          </a:prstGeom>
        </p:spPr>
      </p:pic>
      <p:sp>
        <p:nvSpPr>
          <p:cNvPr id="9" name="コンテンツ プレースホルダー 10"/>
          <p:cNvSpPr txBox="1">
            <a:spLocks/>
          </p:cNvSpPr>
          <p:nvPr/>
        </p:nvSpPr>
        <p:spPr>
          <a:xfrm>
            <a:off x="5938982" y="6131097"/>
            <a:ext cx="5606473" cy="611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出航する</a:t>
            </a: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とトイレに行けないので、済ませておいてください。</a:t>
            </a:r>
            <a:endParaRPr lang="en-US" altLang="ja-JP" sz="1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水分</a:t>
            </a: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補給をこまめに</a:t>
            </a: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少し</a:t>
            </a: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ずつするなどの工夫も必要です。</a:t>
            </a:r>
            <a:endParaRPr lang="en-US" altLang="ja-JP" sz="1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095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活動の様子②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838200" y="1385455"/>
            <a:ext cx="10515600" cy="479150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・浮き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桟橋に移動し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、漕ぎ方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や注意点に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ついて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の説明を受けます。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95" y="2837182"/>
            <a:ext cx="2971178" cy="39606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8" y="2837182"/>
            <a:ext cx="3016295" cy="402081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05" y="2373745"/>
            <a:ext cx="3363951" cy="44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活動の様子③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708381"/>
          </a:xfrm>
        </p:spPr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協力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し、カッターを漕ぎ出します。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（コースは天候、活動時間によって変更します。）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6" b="28754"/>
          <a:stretch/>
        </p:blipFill>
        <p:spPr>
          <a:xfrm>
            <a:off x="314379" y="2584016"/>
            <a:ext cx="7369931" cy="333432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31" y="214259"/>
            <a:ext cx="3938031" cy="295285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29" y="2584015"/>
            <a:ext cx="3032991" cy="40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93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4F0637E0-7C91-44F8-A2AF-D1306C2321F8}" vid="{4A3437A6-10FA-474F-A47D-BACCC7FF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453</TotalTime>
  <Words>591</Words>
  <Application>Microsoft Office PowerPoint</Application>
  <PresentationFormat>ワイド画面</PresentationFormat>
  <Paragraphs>81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HGP創英角ｺﾞｼｯｸUB</vt:lpstr>
      <vt:lpstr>HGS創英角ｺﾞｼｯｸUB</vt:lpstr>
      <vt:lpstr>ＭＳ Ｐゴシック</vt:lpstr>
      <vt:lpstr>游ゴシック</vt:lpstr>
      <vt:lpstr>游ゴシック Light</vt:lpstr>
      <vt:lpstr>Arial</vt:lpstr>
      <vt:lpstr>Office テーマ</vt:lpstr>
      <vt:lpstr>カッター活動</vt:lpstr>
      <vt:lpstr>所要時間</vt:lpstr>
      <vt:lpstr>活動人数</vt:lpstr>
      <vt:lpstr>準備物</vt:lpstr>
      <vt:lpstr>準備物（ペットボトルについて）</vt:lpstr>
      <vt:lpstr>事前打ち合わせ</vt:lpstr>
      <vt:lpstr>活動の様子①</vt:lpstr>
      <vt:lpstr>活動の様子②</vt:lpstr>
      <vt:lpstr>活動の様子③</vt:lpstr>
      <vt:lpstr>活動の様子④</vt:lpstr>
      <vt:lpstr>最後に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いかだ活動</dc:title>
  <dc:creator>SG33851のC20-4323</dc:creator>
  <cp:lastModifiedBy>SG33851のC20-4320</cp:lastModifiedBy>
  <cp:revision>36</cp:revision>
  <cp:lastPrinted>2025-08-18T01:23:49Z</cp:lastPrinted>
  <dcterms:created xsi:type="dcterms:W3CDTF">2025-02-04T06:47:42Z</dcterms:created>
  <dcterms:modified xsi:type="dcterms:W3CDTF">2025-09-11T07:47:54Z</dcterms:modified>
</cp:coreProperties>
</file>